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318" r:id="rId4"/>
    <p:sldId id="319" r:id="rId5"/>
    <p:sldId id="259" r:id="rId6"/>
    <p:sldId id="320" r:id="rId7"/>
    <p:sldId id="321" r:id="rId8"/>
    <p:sldId id="322" r:id="rId9"/>
    <p:sldId id="323" r:id="rId10"/>
    <p:sldId id="324" r:id="rId11"/>
    <p:sldId id="325" r:id="rId12"/>
    <p:sldId id="341" r:id="rId13"/>
    <p:sldId id="342" r:id="rId14"/>
    <p:sldId id="326" r:id="rId15"/>
    <p:sldId id="327" r:id="rId16"/>
    <p:sldId id="331" r:id="rId17"/>
    <p:sldId id="332" r:id="rId18"/>
    <p:sldId id="333" r:id="rId19"/>
    <p:sldId id="334" r:id="rId20"/>
    <p:sldId id="335" r:id="rId21"/>
    <p:sldId id="337" r:id="rId22"/>
    <p:sldId id="338" r:id="rId23"/>
    <p:sldId id="340" r:id="rId24"/>
    <p:sldId id="343" r:id="rId25"/>
    <p:sldId id="344" r:id="rId26"/>
    <p:sldId id="350" r:id="rId27"/>
    <p:sldId id="351" r:id="rId28"/>
    <p:sldId id="352" r:id="rId29"/>
    <p:sldId id="353" r:id="rId30"/>
    <p:sldId id="354" r:id="rId31"/>
    <p:sldId id="361" r:id="rId32"/>
    <p:sldId id="355" r:id="rId33"/>
    <p:sldId id="356" r:id="rId34"/>
    <p:sldId id="357" r:id="rId35"/>
    <p:sldId id="358" r:id="rId36"/>
    <p:sldId id="359" r:id="rId37"/>
    <p:sldId id="360" r:id="rId38"/>
    <p:sldId id="260" r:id="rId39"/>
    <p:sldId id="269" r:id="rId40"/>
    <p:sldId id="270" r:id="rId41"/>
    <p:sldId id="271" r:id="rId42"/>
    <p:sldId id="272" r:id="rId43"/>
    <p:sldId id="273" r:id="rId44"/>
    <p:sldId id="268" r:id="rId45"/>
    <p:sldId id="274" r:id="rId46"/>
    <p:sldId id="27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60" autoAdjust="0"/>
  </p:normalViewPr>
  <p:slideViewPr>
    <p:cSldViewPr>
      <p:cViewPr varScale="1">
        <p:scale>
          <a:sx n="74" d="100"/>
          <a:sy n="74" d="100"/>
        </p:scale>
        <p:origin x="-96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4325B-1CB6-439B-BC57-5162E842F7EB}" type="datetimeFigureOut">
              <a:rPr lang="en-US" smtClean="0"/>
              <a:pPr/>
              <a:t>29-09-2015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52B0A-3068-4062-840A-E2DBCBAED6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61B2D-6DE8-42FB-BB99-425453BF714B}" type="slidenum">
              <a:rPr lang="en-US"/>
              <a:pPr/>
              <a:t>7</a:t>
            </a:fld>
            <a:endParaRPr lang="en-US"/>
          </a:p>
        </p:txBody>
      </p:sp>
      <p:sp>
        <p:nvSpPr>
          <p:cNvPr id="1115138" name="Rectangle 2"/>
          <p:cNvSpPr>
            <a:spLocks noGrp="1" noRot="1" noChangeAspect="1" noChangeArrowheads="1" noTextEdit="1"/>
          </p:cNvSpPr>
          <p:nvPr>
            <p:ph type="sldImg"/>
          </p:nvPr>
        </p:nvSpPr>
        <p:spPr>
          <a:xfrm>
            <a:off x="1098550" y="676275"/>
            <a:ext cx="4610100" cy="3457575"/>
          </a:xfrm>
          <a:ln/>
        </p:spPr>
      </p:sp>
      <p:sp>
        <p:nvSpPr>
          <p:cNvPr id="1115139" name="Rectangle 3"/>
          <p:cNvSpPr>
            <a:spLocks noGrp="1" noChangeArrowheads="1"/>
          </p:cNvSpPr>
          <p:nvPr>
            <p:ph type="body" idx="1"/>
          </p:nvPr>
        </p:nvSpPr>
        <p:spPr>
          <a:xfrm>
            <a:off x="898072" y="4359349"/>
            <a:ext cx="5011615" cy="4132626"/>
          </a:xfrm>
          <a:noFill/>
          <a:ln/>
        </p:spPr>
        <p:txBody>
          <a:bodyPr lIns="91100" tIns="45549" rIns="91100" bIns="45549"/>
          <a:lstStyle/>
          <a:p>
            <a:r>
              <a:rPr lang="en-US"/>
              <a:t>It turns out that if you were to go out and sample many, many times, most sample statistics that you could calculate would follow a normal distribution.  </a:t>
            </a:r>
          </a:p>
          <a:p>
            <a:endParaRPr lang="en-US"/>
          </a:p>
          <a:p>
            <a:r>
              <a:rPr lang="en-US"/>
              <a:t>What are the 2 parameters (from last time) that define any normal distribution?</a:t>
            </a:r>
          </a:p>
          <a:p>
            <a:r>
              <a:rPr lang="en-US"/>
              <a:t>Remember that a normal curve is characterized by two parameters, a mean and a variability (SD)</a:t>
            </a:r>
          </a:p>
          <a:p>
            <a:r>
              <a:rPr lang="en-US"/>
              <a:t>What do you think the mean value of a sample statistic would be?  The standard deviation?</a:t>
            </a:r>
          </a:p>
          <a:p>
            <a:r>
              <a:rPr lang="en-US"/>
              <a:t>Remember standard deviation is natural variability of the population</a:t>
            </a:r>
          </a:p>
          <a:p>
            <a:r>
              <a:rPr lang="en-US"/>
              <a:t>Standard error can be standard error of the mean or standard error of the odds ratio or standard error of the difference of 2 means, etc.  The standard error of any sample statistic.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7CA8C-E9CC-4043-8229-BD0577E502BE}" type="slidenum">
              <a:rPr lang="en-US"/>
              <a:pPr/>
              <a:t>18</a:t>
            </a:fld>
            <a:endParaRPr lang="en-US"/>
          </a:p>
        </p:txBody>
      </p:sp>
      <p:sp>
        <p:nvSpPr>
          <p:cNvPr id="1285122" name="Rectangle 2"/>
          <p:cNvSpPr>
            <a:spLocks noGrp="1" noRot="1" noChangeAspect="1" noChangeArrowheads="1" noTextEdit="1"/>
          </p:cNvSpPr>
          <p:nvPr>
            <p:ph type="sldImg"/>
          </p:nvPr>
        </p:nvSpPr>
        <p:spPr>
          <a:xfrm>
            <a:off x="1143000" y="685800"/>
            <a:ext cx="4572000" cy="3429000"/>
          </a:xfrm>
          <a:ln/>
        </p:spPr>
      </p:sp>
      <p:sp>
        <p:nvSpPr>
          <p:cNvPr id="1285123"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A50BB-D327-4899-8A99-AD2BD0AADFD3}" type="slidenum">
              <a:rPr lang="en-US"/>
              <a:pPr/>
              <a:t>19</a:t>
            </a:fld>
            <a:endParaRPr lang="en-US"/>
          </a:p>
        </p:txBody>
      </p:sp>
      <p:sp>
        <p:nvSpPr>
          <p:cNvPr id="1287170" name="Rectangle 2"/>
          <p:cNvSpPr>
            <a:spLocks noGrp="1" noRot="1" noChangeAspect="1" noChangeArrowheads="1" noTextEdit="1"/>
          </p:cNvSpPr>
          <p:nvPr>
            <p:ph type="sldImg"/>
          </p:nvPr>
        </p:nvSpPr>
        <p:spPr>
          <a:xfrm>
            <a:off x="1143000" y="685800"/>
            <a:ext cx="4572000" cy="3429000"/>
          </a:xfrm>
          <a:ln/>
        </p:spPr>
      </p:sp>
      <p:sp>
        <p:nvSpPr>
          <p:cNvPr id="1287171"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7690A-CAEC-4461-822F-F000222E5D84}" type="slidenum">
              <a:rPr lang="en-US"/>
              <a:pPr/>
              <a:t>20</a:t>
            </a:fld>
            <a:endParaRPr lang="en-US"/>
          </a:p>
        </p:txBody>
      </p:sp>
      <p:sp>
        <p:nvSpPr>
          <p:cNvPr id="1289218" name="Rectangle 2"/>
          <p:cNvSpPr>
            <a:spLocks noGrp="1" noRot="1" noChangeAspect="1" noChangeArrowheads="1" noTextEdit="1"/>
          </p:cNvSpPr>
          <p:nvPr>
            <p:ph type="sldImg"/>
          </p:nvPr>
        </p:nvSpPr>
        <p:spPr>
          <a:xfrm>
            <a:off x="1143000" y="685800"/>
            <a:ext cx="4572000" cy="3429000"/>
          </a:xfrm>
          <a:ln/>
        </p:spPr>
      </p:sp>
      <p:sp>
        <p:nvSpPr>
          <p:cNvPr id="1289219"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911014-322A-4EA5-AEAC-B6ED2FAB77D8}" type="slidenum">
              <a:rPr lang="en-US"/>
              <a:pPr/>
              <a:t>21</a:t>
            </a:fld>
            <a:endParaRPr lang="en-US"/>
          </a:p>
        </p:txBody>
      </p:sp>
      <p:sp>
        <p:nvSpPr>
          <p:cNvPr id="1139714" name="Rectangle 2"/>
          <p:cNvSpPr>
            <a:spLocks noGrp="1" noRot="1" noChangeAspect="1" noChangeArrowheads="1" noTextEdit="1"/>
          </p:cNvSpPr>
          <p:nvPr>
            <p:ph type="sldImg"/>
          </p:nvPr>
        </p:nvSpPr>
        <p:spPr>
          <a:xfrm>
            <a:off x="1143000" y="685800"/>
            <a:ext cx="4572000" cy="3429000"/>
          </a:xfrm>
          <a:ln/>
        </p:spPr>
      </p:sp>
      <p:sp>
        <p:nvSpPr>
          <p:cNvPr id="113971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37399-63CE-4719-A472-2B2F5B922556}" type="slidenum">
              <a:rPr lang="en-US"/>
              <a:pPr/>
              <a:t>22</a:t>
            </a:fld>
            <a:endParaRPr lang="en-US"/>
          </a:p>
        </p:txBody>
      </p:sp>
      <p:sp>
        <p:nvSpPr>
          <p:cNvPr id="1141762" name="Rectangle 2"/>
          <p:cNvSpPr>
            <a:spLocks noGrp="1" noRot="1" noChangeAspect="1" noChangeArrowheads="1" noTextEdit="1"/>
          </p:cNvSpPr>
          <p:nvPr>
            <p:ph type="sldImg"/>
          </p:nvPr>
        </p:nvSpPr>
        <p:spPr>
          <a:xfrm>
            <a:off x="1143000" y="685800"/>
            <a:ext cx="4572000" cy="3429000"/>
          </a:xfrm>
          <a:ln/>
        </p:spPr>
      </p:sp>
      <p:sp>
        <p:nvSpPr>
          <p:cNvPr id="1141763"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749BC-78E0-45B1-983A-8BDE9EBCE499}" type="slidenum">
              <a:rPr lang="en-US"/>
              <a:pPr/>
              <a:t>23</a:t>
            </a:fld>
            <a:endParaRPr lang="en-US"/>
          </a:p>
        </p:txBody>
      </p:sp>
      <p:sp>
        <p:nvSpPr>
          <p:cNvPr id="1143810" name="Rectangle 2"/>
          <p:cNvSpPr>
            <a:spLocks noGrp="1" noRot="1" noChangeAspect="1" noChangeArrowheads="1" noTextEdit="1"/>
          </p:cNvSpPr>
          <p:nvPr>
            <p:ph type="sldImg"/>
          </p:nvPr>
        </p:nvSpPr>
        <p:spPr>
          <a:xfrm>
            <a:off x="1143000" y="685800"/>
            <a:ext cx="4572000" cy="3429000"/>
          </a:xfrm>
          <a:ln/>
        </p:spPr>
      </p:sp>
      <p:sp>
        <p:nvSpPr>
          <p:cNvPr id="1143811"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CB2B9-6CBD-4175-BF29-DC2AC4B2B67B}" type="slidenum">
              <a:rPr lang="en-US"/>
              <a:pPr/>
              <a:t>24</a:t>
            </a:fld>
            <a:endParaRPr lang="en-US"/>
          </a:p>
        </p:txBody>
      </p:sp>
      <p:sp>
        <p:nvSpPr>
          <p:cNvPr id="1145858" name="Rectangle 2"/>
          <p:cNvSpPr>
            <a:spLocks noGrp="1" noRot="1" noChangeAspect="1" noChangeArrowheads="1" noTextEdit="1"/>
          </p:cNvSpPr>
          <p:nvPr>
            <p:ph type="sldImg"/>
          </p:nvPr>
        </p:nvSpPr>
        <p:spPr>
          <a:xfrm>
            <a:off x="1143000" y="685800"/>
            <a:ext cx="4572000" cy="3429000"/>
          </a:xfrm>
          <a:ln/>
        </p:spPr>
      </p:sp>
      <p:sp>
        <p:nvSpPr>
          <p:cNvPr id="1145859"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71D93-89B6-436F-82C0-872AD8839DC1}" type="slidenum">
              <a:rPr lang="en-US"/>
              <a:pPr/>
              <a:t>25</a:t>
            </a:fld>
            <a:endParaRPr lang="en-US"/>
          </a:p>
        </p:txBody>
      </p:sp>
      <p:sp>
        <p:nvSpPr>
          <p:cNvPr id="1186818" name="Rectangle 2"/>
          <p:cNvSpPr>
            <a:spLocks noGrp="1" noRot="1" noChangeAspect="1" noChangeArrowheads="1" noTextEdit="1"/>
          </p:cNvSpPr>
          <p:nvPr>
            <p:ph type="sldImg"/>
          </p:nvPr>
        </p:nvSpPr>
        <p:spPr>
          <a:xfrm>
            <a:off x="1143000" y="685800"/>
            <a:ext cx="4572000" cy="3429000"/>
          </a:xfrm>
          <a:ln/>
        </p:spPr>
      </p:sp>
      <p:sp>
        <p:nvSpPr>
          <p:cNvPr id="1186819"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B2EE3-F0FB-4874-B62B-BC0ACFEB2C40}" type="slidenum">
              <a:rPr lang="en-US"/>
              <a:pPr/>
              <a:t>26</a:t>
            </a:fld>
            <a:endParaRPr lang="en-US"/>
          </a:p>
        </p:txBody>
      </p:sp>
      <p:sp>
        <p:nvSpPr>
          <p:cNvPr id="1199106" name="Rectangle 2"/>
          <p:cNvSpPr>
            <a:spLocks noGrp="1" noRot="1" noChangeAspect="1" noChangeArrowheads="1" noTextEdit="1"/>
          </p:cNvSpPr>
          <p:nvPr>
            <p:ph type="sldImg"/>
          </p:nvPr>
        </p:nvSpPr>
        <p:spPr>
          <a:xfrm>
            <a:off x="1143000" y="685800"/>
            <a:ext cx="4572000" cy="3429000"/>
          </a:xfrm>
          <a:ln/>
        </p:spPr>
      </p:sp>
      <p:sp>
        <p:nvSpPr>
          <p:cNvPr id="1199107"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46255-5794-4AA7-A3FC-AEC14A145B4A}" type="slidenum">
              <a:rPr lang="en-US"/>
              <a:pPr/>
              <a:t>27</a:t>
            </a:fld>
            <a:endParaRPr lang="en-US"/>
          </a:p>
        </p:txBody>
      </p:sp>
      <p:sp>
        <p:nvSpPr>
          <p:cNvPr id="1201154" name="Rectangle 2"/>
          <p:cNvSpPr>
            <a:spLocks noGrp="1" noRot="1" noChangeAspect="1" noChangeArrowheads="1" noTextEdit="1"/>
          </p:cNvSpPr>
          <p:nvPr>
            <p:ph type="sldImg"/>
          </p:nvPr>
        </p:nvSpPr>
        <p:spPr>
          <a:xfrm>
            <a:off x="1143000" y="685800"/>
            <a:ext cx="4572000" cy="3429000"/>
          </a:xfrm>
          <a:ln/>
        </p:spPr>
      </p:sp>
      <p:sp>
        <p:nvSpPr>
          <p:cNvPr id="120115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A2950-2172-4616-83EF-D76F5F4B5C7D}" type="slidenum">
              <a:rPr lang="en-US"/>
              <a:pPr/>
              <a:t>8</a:t>
            </a:fld>
            <a:endParaRPr lang="en-US"/>
          </a:p>
        </p:txBody>
      </p:sp>
      <p:sp>
        <p:nvSpPr>
          <p:cNvPr id="1117186" name="Rectangle 2"/>
          <p:cNvSpPr>
            <a:spLocks noGrp="1" noRot="1" noChangeAspect="1" noChangeArrowheads="1" noTextEdit="1"/>
          </p:cNvSpPr>
          <p:nvPr>
            <p:ph type="sldImg"/>
          </p:nvPr>
        </p:nvSpPr>
        <p:spPr>
          <a:xfrm>
            <a:off x="1143000" y="685800"/>
            <a:ext cx="4572000" cy="3429000"/>
          </a:xfrm>
          <a:ln/>
        </p:spPr>
      </p:sp>
      <p:sp>
        <p:nvSpPr>
          <p:cNvPr id="1117187"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60749-B0FD-49A6-B82A-11257221621F}" type="slidenum">
              <a:rPr lang="en-US"/>
              <a:pPr/>
              <a:t>28</a:t>
            </a:fld>
            <a:endParaRPr lang="en-US"/>
          </a:p>
        </p:txBody>
      </p:sp>
      <p:sp>
        <p:nvSpPr>
          <p:cNvPr id="1203202" name="Rectangle 2"/>
          <p:cNvSpPr>
            <a:spLocks noGrp="1" noRot="1" noChangeAspect="1" noChangeArrowheads="1" noTextEdit="1"/>
          </p:cNvSpPr>
          <p:nvPr>
            <p:ph type="sldImg"/>
          </p:nvPr>
        </p:nvSpPr>
        <p:spPr>
          <a:xfrm>
            <a:off x="1143000" y="685800"/>
            <a:ext cx="4572000" cy="3429000"/>
          </a:xfrm>
          <a:ln/>
        </p:spPr>
      </p:sp>
      <p:sp>
        <p:nvSpPr>
          <p:cNvPr id="1203203"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5CDF0-36BF-4880-ADC3-36A3B9BAE6D2}" type="slidenum">
              <a:rPr lang="en-US"/>
              <a:pPr/>
              <a:t>29</a:t>
            </a:fld>
            <a:endParaRPr lang="en-US"/>
          </a:p>
        </p:txBody>
      </p:sp>
      <p:sp>
        <p:nvSpPr>
          <p:cNvPr id="1205250" name="Rectangle 2"/>
          <p:cNvSpPr>
            <a:spLocks noGrp="1" noRot="1" noChangeAspect="1" noChangeArrowheads="1" noTextEdit="1"/>
          </p:cNvSpPr>
          <p:nvPr>
            <p:ph type="sldImg"/>
          </p:nvPr>
        </p:nvSpPr>
        <p:spPr>
          <a:xfrm>
            <a:off x="1143000" y="685800"/>
            <a:ext cx="4572000" cy="3429000"/>
          </a:xfrm>
          <a:ln/>
        </p:spPr>
      </p:sp>
      <p:sp>
        <p:nvSpPr>
          <p:cNvPr id="1205251"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7FF4A-4D05-43E7-8A28-AD575E3AF0DD}" type="slidenum">
              <a:rPr lang="en-US"/>
              <a:pPr/>
              <a:t>30</a:t>
            </a:fld>
            <a:endParaRPr lang="en-US"/>
          </a:p>
        </p:txBody>
      </p:sp>
      <p:sp>
        <p:nvSpPr>
          <p:cNvPr id="1207298" name="Rectangle 2"/>
          <p:cNvSpPr>
            <a:spLocks noGrp="1" noRot="1" noChangeAspect="1" noChangeArrowheads="1" noTextEdit="1"/>
          </p:cNvSpPr>
          <p:nvPr>
            <p:ph type="sldImg"/>
          </p:nvPr>
        </p:nvSpPr>
        <p:spPr>
          <a:xfrm>
            <a:off x="1143000" y="685800"/>
            <a:ext cx="4572000" cy="3429000"/>
          </a:xfrm>
          <a:ln/>
        </p:spPr>
      </p:sp>
      <p:sp>
        <p:nvSpPr>
          <p:cNvPr id="1207299"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E5973-D50B-4639-AC99-1983E22E067B}" type="slidenum">
              <a:rPr lang="en-US"/>
              <a:pPr/>
              <a:t>31</a:t>
            </a:fld>
            <a:endParaRPr lang="en-US"/>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2D354-2CBF-46C5-9128-7D0D80FA06F8}" type="slidenum">
              <a:rPr lang="en-US"/>
              <a:pPr/>
              <a:t>32</a:t>
            </a:fld>
            <a:endParaRPr lang="en-US"/>
          </a:p>
        </p:txBody>
      </p:sp>
      <p:sp>
        <p:nvSpPr>
          <p:cNvPr id="1209346" name="Rectangle 2"/>
          <p:cNvSpPr>
            <a:spLocks noGrp="1" noRot="1" noChangeAspect="1" noChangeArrowheads="1" noTextEdit="1"/>
          </p:cNvSpPr>
          <p:nvPr>
            <p:ph type="sldImg"/>
          </p:nvPr>
        </p:nvSpPr>
        <p:spPr>
          <a:xfrm>
            <a:off x="1143000" y="685800"/>
            <a:ext cx="4572000" cy="3429000"/>
          </a:xfrm>
          <a:ln/>
        </p:spPr>
      </p:sp>
      <p:sp>
        <p:nvSpPr>
          <p:cNvPr id="1209347"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36E3E-9557-4FD3-9FF5-058A7647F88B}" type="slidenum">
              <a:rPr lang="en-US"/>
              <a:pPr/>
              <a:t>33</a:t>
            </a:fld>
            <a:endParaRPr lang="en-US"/>
          </a:p>
        </p:txBody>
      </p:sp>
      <p:sp>
        <p:nvSpPr>
          <p:cNvPr id="1211394" name="Rectangle 2"/>
          <p:cNvSpPr>
            <a:spLocks noGrp="1" noRot="1" noChangeAspect="1" noChangeArrowheads="1" noTextEdit="1"/>
          </p:cNvSpPr>
          <p:nvPr>
            <p:ph type="sldImg"/>
          </p:nvPr>
        </p:nvSpPr>
        <p:spPr>
          <a:xfrm>
            <a:off x="1143000" y="685800"/>
            <a:ext cx="4572000" cy="3429000"/>
          </a:xfrm>
          <a:ln/>
        </p:spPr>
      </p:sp>
      <p:sp>
        <p:nvSpPr>
          <p:cNvPr id="121139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6F0DE-F3D8-450B-8A03-8DE376D44C59}" type="slidenum">
              <a:rPr lang="en-US"/>
              <a:pPr/>
              <a:t>34</a:t>
            </a:fld>
            <a:endParaRPr lang="en-US"/>
          </a:p>
        </p:txBody>
      </p:sp>
      <p:sp>
        <p:nvSpPr>
          <p:cNvPr id="1213442" name="Rectangle 2"/>
          <p:cNvSpPr>
            <a:spLocks noGrp="1" noRot="1" noChangeAspect="1" noChangeArrowheads="1" noTextEdit="1"/>
          </p:cNvSpPr>
          <p:nvPr>
            <p:ph type="sldImg"/>
          </p:nvPr>
        </p:nvSpPr>
        <p:spPr>
          <a:xfrm>
            <a:off x="1143000" y="685800"/>
            <a:ext cx="4572000" cy="3429000"/>
          </a:xfrm>
          <a:ln/>
        </p:spPr>
      </p:sp>
      <p:sp>
        <p:nvSpPr>
          <p:cNvPr id="1213443"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CB491-3FC3-4865-B405-72D15A6ADC78}" type="slidenum">
              <a:rPr lang="en-US"/>
              <a:pPr/>
              <a:t>35</a:t>
            </a:fld>
            <a:endParaRPr lang="en-US"/>
          </a:p>
        </p:txBody>
      </p:sp>
      <p:sp>
        <p:nvSpPr>
          <p:cNvPr id="1215490" name="Rectangle 2"/>
          <p:cNvSpPr>
            <a:spLocks noGrp="1" noRot="1" noChangeAspect="1" noChangeArrowheads="1" noTextEdit="1"/>
          </p:cNvSpPr>
          <p:nvPr>
            <p:ph type="sldImg"/>
          </p:nvPr>
        </p:nvSpPr>
        <p:spPr>
          <a:xfrm>
            <a:off x="1143000" y="685800"/>
            <a:ext cx="4572000" cy="3429000"/>
          </a:xfrm>
          <a:ln/>
        </p:spPr>
      </p:sp>
      <p:sp>
        <p:nvSpPr>
          <p:cNvPr id="1215491"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24F34-A139-4C3F-B58A-61E1899A9143}" type="slidenum">
              <a:rPr lang="en-US"/>
              <a:pPr/>
              <a:t>36</a:t>
            </a:fld>
            <a:endParaRPr lang="en-US"/>
          </a:p>
        </p:txBody>
      </p:sp>
      <p:sp>
        <p:nvSpPr>
          <p:cNvPr id="1219586" name="Rectangle 2"/>
          <p:cNvSpPr>
            <a:spLocks noGrp="1" noRot="1" noChangeAspect="1" noChangeArrowheads="1" noTextEdit="1"/>
          </p:cNvSpPr>
          <p:nvPr>
            <p:ph type="sldImg"/>
          </p:nvPr>
        </p:nvSpPr>
        <p:spPr>
          <a:xfrm>
            <a:off x="1143000" y="685800"/>
            <a:ext cx="4572000" cy="3429000"/>
          </a:xfrm>
          <a:ln/>
        </p:spPr>
      </p:sp>
      <p:sp>
        <p:nvSpPr>
          <p:cNvPr id="1219587"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370745-E6EC-4EEE-B49A-1E9B9B080E0D}" type="slidenum">
              <a:rPr lang="en-US"/>
              <a:pPr/>
              <a:t>37</a:t>
            </a:fld>
            <a:endParaRPr lang="en-US"/>
          </a:p>
        </p:txBody>
      </p:sp>
      <p:sp>
        <p:nvSpPr>
          <p:cNvPr id="1221634" name="Rectangle 2"/>
          <p:cNvSpPr>
            <a:spLocks noGrp="1" noRot="1" noChangeAspect="1" noChangeArrowheads="1" noTextEdit="1"/>
          </p:cNvSpPr>
          <p:nvPr>
            <p:ph type="sldImg"/>
          </p:nvPr>
        </p:nvSpPr>
        <p:spPr>
          <a:xfrm>
            <a:off x="1143000" y="685800"/>
            <a:ext cx="4572000" cy="3429000"/>
          </a:xfrm>
          <a:ln/>
        </p:spPr>
      </p:sp>
      <p:sp>
        <p:nvSpPr>
          <p:cNvPr id="122163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938A8-D17D-49F9-87CE-CED65CE70C10}" type="slidenum">
              <a:rPr lang="en-US"/>
              <a:pPr/>
              <a:t>9</a:t>
            </a:fld>
            <a:endParaRPr lang="en-US"/>
          </a:p>
        </p:txBody>
      </p:sp>
      <p:sp>
        <p:nvSpPr>
          <p:cNvPr id="1119234" name="Rectangle 2"/>
          <p:cNvSpPr>
            <a:spLocks noGrp="1" noRot="1" noChangeAspect="1" noChangeArrowheads="1" noTextEdit="1"/>
          </p:cNvSpPr>
          <p:nvPr>
            <p:ph type="sldImg"/>
          </p:nvPr>
        </p:nvSpPr>
        <p:spPr>
          <a:xfrm>
            <a:off x="1143000" y="685800"/>
            <a:ext cx="4572000" cy="3429000"/>
          </a:xfrm>
          <a:ln/>
        </p:spPr>
      </p:sp>
      <p:sp>
        <p:nvSpPr>
          <p:cNvPr id="111923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8931A-2673-4F4D-8C66-EBE59791AB3C}" type="slidenum">
              <a:rPr lang="en-US"/>
              <a:pPr/>
              <a:t>10</a:t>
            </a:fld>
            <a:endParaRPr lang="en-US"/>
          </a:p>
        </p:txBody>
      </p:sp>
      <p:sp>
        <p:nvSpPr>
          <p:cNvPr id="1121282" name="Rectangle 2"/>
          <p:cNvSpPr>
            <a:spLocks noGrp="1" noRot="1" noChangeAspect="1" noChangeArrowheads="1" noTextEdit="1"/>
          </p:cNvSpPr>
          <p:nvPr>
            <p:ph type="sldImg"/>
          </p:nvPr>
        </p:nvSpPr>
        <p:spPr>
          <a:xfrm>
            <a:off x="1143000" y="685800"/>
            <a:ext cx="4572000" cy="3429000"/>
          </a:xfrm>
          <a:ln/>
        </p:spPr>
      </p:sp>
      <p:sp>
        <p:nvSpPr>
          <p:cNvPr id="1121283"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AFB1B-A878-4237-B6CA-07703ADBDA98}" type="slidenum">
              <a:rPr lang="en-US"/>
              <a:pPr/>
              <a:t>11</a:t>
            </a:fld>
            <a:endParaRPr lang="en-US"/>
          </a:p>
        </p:txBody>
      </p:sp>
      <p:sp>
        <p:nvSpPr>
          <p:cNvPr id="1123330" name="Rectangle 2"/>
          <p:cNvSpPr>
            <a:spLocks noGrp="1" noRot="1" noChangeAspect="1" noChangeArrowheads="1" noTextEdit="1"/>
          </p:cNvSpPr>
          <p:nvPr>
            <p:ph type="sldImg"/>
          </p:nvPr>
        </p:nvSpPr>
        <p:spPr>
          <a:xfrm>
            <a:off x="1143000" y="685800"/>
            <a:ext cx="4572000" cy="3429000"/>
          </a:xfrm>
          <a:ln/>
        </p:spPr>
      </p:sp>
      <p:sp>
        <p:nvSpPr>
          <p:cNvPr id="1123331"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B99B8-BCA9-4D82-8032-8DEE74017353}" type="slidenum">
              <a:rPr lang="en-US"/>
              <a:pPr/>
              <a:t>14</a:t>
            </a:fld>
            <a:endParaRPr lang="en-US"/>
          </a:p>
        </p:txBody>
      </p:sp>
      <p:sp>
        <p:nvSpPr>
          <p:cNvPr id="1125378" name="Rectangle 2"/>
          <p:cNvSpPr>
            <a:spLocks noGrp="1" noRot="1" noChangeAspect="1" noChangeArrowheads="1" noTextEdit="1"/>
          </p:cNvSpPr>
          <p:nvPr>
            <p:ph type="sldImg"/>
          </p:nvPr>
        </p:nvSpPr>
        <p:spPr>
          <a:xfrm>
            <a:off x="1143000" y="685800"/>
            <a:ext cx="4572000" cy="3429000"/>
          </a:xfrm>
          <a:ln/>
        </p:spPr>
      </p:sp>
      <p:sp>
        <p:nvSpPr>
          <p:cNvPr id="1125379"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3FAC9-7C50-403E-B6E3-8A56E0EA2CD8}" type="slidenum">
              <a:rPr lang="en-US"/>
              <a:pPr/>
              <a:t>15</a:t>
            </a:fld>
            <a:endParaRPr lang="en-US"/>
          </a:p>
        </p:txBody>
      </p:sp>
      <p:sp>
        <p:nvSpPr>
          <p:cNvPr id="1129474" name="Rectangle 2"/>
          <p:cNvSpPr>
            <a:spLocks noGrp="1" noRot="1" noChangeAspect="1" noChangeArrowheads="1" noTextEdit="1"/>
          </p:cNvSpPr>
          <p:nvPr>
            <p:ph type="sldImg"/>
          </p:nvPr>
        </p:nvSpPr>
        <p:spPr>
          <a:xfrm>
            <a:off x="1143000" y="685800"/>
            <a:ext cx="4572000" cy="3429000"/>
          </a:xfrm>
          <a:ln/>
        </p:spPr>
      </p:sp>
      <p:sp>
        <p:nvSpPr>
          <p:cNvPr id="112947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E72D75-88DE-4331-9144-A4DF89CFCA9A}" type="slidenum">
              <a:rPr lang="en-US"/>
              <a:pPr/>
              <a:t>16</a:t>
            </a:fld>
            <a:endParaRPr lang="en-US"/>
          </a:p>
        </p:txBody>
      </p:sp>
      <p:sp>
        <p:nvSpPr>
          <p:cNvPr id="1281026" name="Rectangle 2"/>
          <p:cNvSpPr>
            <a:spLocks noGrp="1" noRot="1" noChangeAspect="1" noChangeArrowheads="1" noTextEdit="1"/>
          </p:cNvSpPr>
          <p:nvPr>
            <p:ph type="sldImg"/>
          </p:nvPr>
        </p:nvSpPr>
        <p:spPr>
          <a:xfrm>
            <a:off x="1143000" y="685800"/>
            <a:ext cx="4572000" cy="3429000"/>
          </a:xfrm>
          <a:ln/>
        </p:spPr>
      </p:sp>
      <p:sp>
        <p:nvSpPr>
          <p:cNvPr id="1281027"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12F38-B999-416B-BB42-D8DEF0E18B1F}" type="slidenum">
              <a:rPr lang="en-US"/>
              <a:pPr/>
              <a:t>17</a:t>
            </a:fld>
            <a:endParaRPr lang="en-US"/>
          </a:p>
        </p:txBody>
      </p:sp>
      <p:sp>
        <p:nvSpPr>
          <p:cNvPr id="1283074" name="Rectangle 2"/>
          <p:cNvSpPr>
            <a:spLocks noGrp="1" noRot="1" noChangeAspect="1" noChangeArrowheads="1" noTextEdit="1"/>
          </p:cNvSpPr>
          <p:nvPr>
            <p:ph type="sldImg"/>
          </p:nvPr>
        </p:nvSpPr>
        <p:spPr>
          <a:xfrm>
            <a:off x="1143000" y="685800"/>
            <a:ext cx="4572000" cy="3429000"/>
          </a:xfrm>
          <a:ln/>
        </p:spPr>
      </p:sp>
      <p:sp>
        <p:nvSpPr>
          <p:cNvPr id="1283075" name="Rectangle 3"/>
          <p:cNvSpPr>
            <a:spLocks noGrp="1" noChangeArrowheads="1"/>
          </p:cNvSpPr>
          <p:nvPr>
            <p:ph type="body" idx="1"/>
          </p:nvPr>
        </p:nvSpPr>
        <p:spPr>
          <a:xfrm>
            <a:off x="913772" y="4343713"/>
            <a:ext cx="5030456" cy="4113862"/>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29-09-2015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29-09-2015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Microsoft_Office_Word_97_-_2003_Document1.doc"/></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6.jpeg"/><Relationship Id="rId5" Type="http://schemas.openxmlformats.org/officeDocument/2006/relationships/hyperlink" Target="http://en.wikipedia.org/wiki/File:Student_densite_best.JPG" TargetMode="Externa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en.wikipedia.org/wiki/File:Central_limit_thm.p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Basic Statistics</a:t>
            </a:r>
            <a:br>
              <a:rPr dirty="0" smtClean="0"/>
            </a:br>
            <a:r>
              <a:rPr dirty="0" smtClean="0"/>
              <a:t>Probability Distributions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a:xfrm>
            <a:off x="990600" y="381000"/>
            <a:ext cx="8486775" cy="1462088"/>
          </a:xfrm>
        </p:spPr>
        <p:txBody>
          <a:bodyPr/>
          <a:lstStyle/>
          <a:p>
            <a:r>
              <a:rPr lang="en-US"/>
              <a:t>Cumulative distribution function (CDF)</a:t>
            </a:r>
          </a:p>
        </p:txBody>
      </p:sp>
      <p:grpSp>
        <p:nvGrpSpPr>
          <p:cNvPr id="2" name="Group 3"/>
          <p:cNvGrpSpPr>
            <a:grpSpLocks/>
          </p:cNvGrpSpPr>
          <p:nvPr/>
        </p:nvGrpSpPr>
        <p:grpSpPr bwMode="auto">
          <a:xfrm>
            <a:off x="1600200" y="2701925"/>
            <a:ext cx="6096000" cy="2840038"/>
            <a:chOff x="1008" y="1702"/>
            <a:chExt cx="3840" cy="1789"/>
          </a:xfrm>
        </p:grpSpPr>
        <p:grpSp>
          <p:nvGrpSpPr>
            <p:cNvPr id="3" name="Group 4"/>
            <p:cNvGrpSpPr>
              <a:grpSpLocks/>
            </p:cNvGrpSpPr>
            <p:nvPr/>
          </p:nvGrpSpPr>
          <p:grpSpPr bwMode="auto">
            <a:xfrm>
              <a:off x="2738" y="1885"/>
              <a:ext cx="1448" cy="1171"/>
              <a:chOff x="2450" y="1933"/>
              <a:chExt cx="1448" cy="1171"/>
            </a:xfrm>
          </p:grpSpPr>
          <p:sp>
            <p:nvSpPr>
              <p:cNvPr id="1120261" name="Rectangle 5"/>
              <p:cNvSpPr>
                <a:spLocks noChangeArrowheads="1"/>
              </p:cNvSpPr>
              <p:nvPr/>
            </p:nvSpPr>
            <p:spPr bwMode="auto">
              <a:xfrm>
                <a:off x="2450" y="2960"/>
                <a:ext cx="241" cy="141"/>
              </a:xfrm>
              <a:prstGeom prst="rect">
                <a:avLst/>
              </a:prstGeom>
              <a:solidFill>
                <a:schemeClr val="accent1"/>
              </a:solidFill>
              <a:ln w="9525">
                <a:solidFill>
                  <a:schemeClr val="tx1"/>
                </a:solidFill>
                <a:miter lim="800000"/>
                <a:headEnd/>
                <a:tailEnd/>
              </a:ln>
            </p:spPr>
            <p:txBody>
              <a:bodyPr/>
              <a:lstStyle/>
              <a:p>
                <a:endParaRPr lang="en-US"/>
              </a:p>
            </p:txBody>
          </p:sp>
          <p:sp>
            <p:nvSpPr>
              <p:cNvPr id="1120262" name="Rectangle 6"/>
              <p:cNvSpPr>
                <a:spLocks noChangeArrowheads="1"/>
              </p:cNvSpPr>
              <p:nvPr/>
            </p:nvSpPr>
            <p:spPr bwMode="auto">
              <a:xfrm>
                <a:off x="2691" y="2755"/>
                <a:ext cx="241" cy="346"/>
              </a:xfrm>
              <a:prstGeom prst="rect">
                <a:avLst/>
              </a:prstGeom>
              <a:solidFill>
                <a:schemeClr val="accent1"/>
              </a:solidFill>
              <a:ln w="9525">
                <a:solidFill>
                  <a:schemeClr val="tx1"/>
                </a:solidFill>
                <a:miter lim="800000"/>
                <a:headEnd/>
                <a:tailEnd/>
              </a:ln>
            </p:spPr>
            <p:txBody>
              <a:bodyPr/>
              <a:lstStyle/>
              <a:p>
                <a:endParaRPr lang="en-US"/>
              </a:p>
            </p:txBody>
          </p:sp>
          <p:sp>
            <p:nvSpPr>
              <p:cNvPr id="1120263" name="Rectangle 7"/>
              <p:cNvSpPr>
                <a:spLocks noChangeArrowheads="1"/>
              </p:cNvSpPr>
              <p:nvPr/>
            </p:nvSpPr>
            <p:spPr bwMode="auto">
              <a:xfrm>
                <a:off x="2932" y="2550"/>
                <a:ext cx="242" cy="554"/>
              </a:xfrm>
              <a:prstGeom prst="rect">
                <a:avLst/>
              </a:prstGeom>
              <a:solidFill>
                <a:schemeClr val="accent1"/>
              </a:solidFill>
              <a:ln w="9525">
                <a:solidFill>
                  <a:schemeClr val="tx1"/>
                </a:solidFill>
                <a:miter lim="800000"/>
                <a:headEnd/>
                <a:tailEnd/>
              </a:ln>
            </p:spPr>
            <p:txBody>
              <a:bodyPr/>
              <a:lstStyle/>
              <a:p>
                <a:endParaRPr lang="en-US"/>
              </a:p>
            </p:txBody>
          </p:sp>
          <p:sp>
            <p:nvSpPr>
              <p:cNvPr id="1120264" name="Rectangle 8"/>
              <p:cNvSpPr>
                <a:spLocks noChangeArrowheads="1"/>
              </p:cNvSpPr>
              <p:nvPr/>
            </p:nvSpPr>
            <p:spPr bwMode="auto">
              <a:xfrm>
                <a:off x="3174" y="2349"/>
                <a:ext cx="323" cy="752"/>
              </a:xfrm>
              <a:prstGeom prst="rect">
                <a:avLst/>
              </a:prstGeom>
              <a:solidFill>
                <a:schemeClr val="accent1"/>
              </a:solidFill>
              <a:ln w="9525">
                <a:solidFill>
                  <a:schemeClr val="tx1"/>
                </a:solidFill>
                <a:miter lim="800000"/>
                <a:headEnd/>
                <a:tailEnd/>
              </a:ln>
            </p:spPr>
            <p:txBody>
              <a:bodyPr/>
              <a:lstStyle/>
              <a:p>
                <a:endParaRPr lang="en-US"/>
              </a:p>
            </p:txBody>
          </p:sp>
          <p:sp>
            <p:nvSpPr>
              <p:cNvPr id="1120265" name="Rectangle 9"/>
              <p:cNvSpPr>
                <a:spLocks noChangeArrowheads="1"/>
              </p:cNvSpPr>
              <p:nvPr/>
            </p:nvSpPr>
            <p:spPr bwMode="auto">
              <a:xfrm>
                <a:off x="3415" y="2139"/>
                <a:ext cx="242" cy="962"/>
              </a:xfrm>
              <a:prstGeom prst="rect">
                <a:avLst/>
              </a:prstGeom>
              <a:solidFill>
                <a:schemeClr val="accent1"/>
              </a:solidFill>
              <a:ln w="9525">
                <a:solidFill>
                  <a:schemeClr val="tx1"/>
                </a:solidFill>
                <a:miter lim="800000"/>
                <a:headEnd/>
                <a:tailEnd/>
              </a:ln>
            </p:spPr>
            <p:txBody>
              <a:bodyPr/>
              <a:lstStyle/>
              <a:p>
                <a:endParaRPr lang="en-US"/>
              </a:p>
            </p:txBody>
          </p:sp>
          <p:sp>
            <p:nvSpPr>
              <p:cNvPr id="1120266" name="Rectangle 10"/>
              <p:cNvSpPr>
                <a:spLocks noChangeArrowheads="1"/>
              </p:cNvSpPr>
              <p:nvPr/>
            </p:nvSpPr>
            <p:spPr bwMode="auto">
              <a:xfrm>
                <a:off x="3657" y="1933"/>
                <a:ext cx="241" cy="1168"/>
              </a:xfrm>
              <a:prstGeom prst="rect">
                <a:avLst/>
              </a:prstGeom>
              <a:solidFill>
                <a:schemeClr val="accent1"/>
              </a:solidFill>
              <a:ln w="9525">
                <a:solidFill>
                  <a:schemeClr val="tx1"/>
                </a:solidFill>
                <a:miter lim="800000"/>
                <a:headEnd/>
                <a:tailEnd/>
              </a:ln>
            </p:spPr>
            <p:txBody>
              <a:bodyPr/>
              <a:lstStyle/>
              <a:p>
                <a:endParaRPr lang="en-US"/>
              </a:p>
            </p:txBody>
          </p:sp>
        </p:grpSp>
        <p:grpSp>
          <p:nvGrpSpPr>
            <p:cNvPr id="4" name="Group 11"/>
            <p:cNvGrpSpPr>
              <a:grpSpLocks/>
            </p:cNvGrpSpPr>
            <p:nvPr/>
          </p:nvGrpSpPr>
          <p:grpSpPr bwMode="auto">
            <a:xfrm>
              <a:off x="1008" y="1702"/>
              <a:ext cx="3840" cy="1789"/>
              <a:chOff x="1008" y="1702"/>
              <a:chExt cx="3840" cy="1789"/>
            </a:xfrm>
          </p:grpSpPr>
          <p:grpSp>
            <p:nvGrpSpPr>
              <p:cNvPr id="5" name="Group 12"/>
              <p:cNvGrpSpPr>
                <a:grpSpLocks/>
              </p:cNvGrpSpPr>
              <p:nvPr/>
            </p:nvGrpSpPr>
            <p:grpSpPr bwMode="auto">
              <a:xfrm>
                <a:off x="1008" y="1702"/>
                <a:ext cx="3840" cy="1789"/>
                <a:chOff x="1008" y="1702"/>
                <a:chExt cx="3840" cy="1789"/>
              </a:xfrm>
            </p:grpSpPr>
            <p:sp>
              <p:nvSpPr>
                <p:cNvPr id="1120269" name="Line 13"/>
                <p:cNvSpPr>
                  <a:spLocks noChangeShapeType="1"/>
                </p:cNvSpPr>
                <p:nvPr/>
              </p:nvSpPr>
              <p:spPr bwMode="auto">
                <a:xfrm>
                  <a:off x="2617" y="2912"/>
                  <a:ext cx="194" cy="0"/>
                </a:xfrm>
                <a:prstGeom prst="line">
                  <a:avLst/>
                </a:prstGeom>
                <a:noFill/>
                <a:ln w="9525">
                  <a:solidFill>
                    <a:schemeClr val="tx1"/>
                  </a:solidFill>
                  <a:round/>
                  <a:headEnd/>
                  <a:tailEnd/>
                </a:ln>
              </p:spPr>
              <p:txBody>
                <a:bodyPr/>
                <a:lstStyle/>
                <a:p>
                  <a:endParaRPr lang="en-US"/>
                </a:p>
              </p:txBody>
            </p:sp>
            <p:grpSp>
              <p:nvGrpSpPr>
                <p:cNvPr id="6" name="Group 14"/>
                <p:cNvGrpSpPr>
                  <a:grpSpLocks/>
                </p:cNvGrpSpPr>
                <p:nvPr/>
              </p:nvGrpSpPr>
              <p:grpSpPr bwMode="auto">
                <a:xfrm>
                  <a:off x="1008" y="1702"/>
                  <a:ext cx="3840" cy="1789"/>
                  <a:chOff x="1008" y="1702"/>
                  <a:chExt cx="3840" cy="1789"/>
                </a:xfrm>
              </p:grpSpPr>
              <p:sp>
                <p:nvSpPr>
                  <p:cNvPr id="1120271" name="Line 15"/>
                  <p:cNvSpPr>
                    <a:spLocks noChangeShapeType="1"/>
                  </p:cNvSpPr>
                  <p:nvPr/>
                </p:nvSpPr>
                <p:spPr bwMode="auto">
                  <a:xfrm>
                    <a:off x="2736" y="1872"/>
                    <a:ext cx="0" cy="1619"/>
                  </a:xfrm>
                  <a:prstGeom prst="line">
                    <a:avLst/>
                  </a:prstGeom>
                  <a:noFill/>
                  <a:ln w="9525">
                    <a:solidFill>
                      <a:schemeClr val="tx1"/>
                    </a:solidFill>
                    <a:round/>
                    <a:headEnd/>
                    <a:tailEnd/>
                  </a:ln>
                </p:spPr>
                <p:txBody>
                  <a:bodyPr/>
                  <a:lstStyle/>
                  <a:p>
                    <a:endParaRPr lang="en-US"/>
                  </a:p>
                </p:txBody>
              </p:sp>
              <p:sp>
                <p:nvSpPr>
                  <p:cNvPr id="1120272" name="Line 16"/>
                  <p:cNvSpPr>
                    <a:spLocks noChangeShapeType="1"/>
                  </p:cNvSpPr>
                  <p:nvPr/>
                </p:nvSpPr>
                <p:spPr bwMode="auto">
                  <a:xfrm>
                    <a:off x="1008" y="3058"/>
                    <a:ext cx="3477" cy="0"/>
                  </a:xfrm>
                  <a:prstGeom prst="line">
                    <a:avLst/>
                  </a:prstGeom>
                  <a:noFill/>
                  <a:ln w="9525">
                    <a:solidFill>
                      <a:schemeClr val="tx1"/>
                    </a:solidFill>
                    <a:round/>
                    <a:headEnd/>
                    <a:tailEnd/>
                  </a:ln>
                </p:spPr>
                <p:txBody>
                  <a:bodyPr/>
                  <a:lstStyle/>
                  <a:p>
                    <a:endParaRPr lang="en-US"/>
                  </a:p>
                </p:txBody>
              </p:sp>
              <p:sp>
                <p:nvSpPr>
                  <p:cNvPr id="1120273" name="Text Box 17"/>
                  <p:cNvSpPr txBox="1">
                    <a:spLocks noChangeArrowheads="1"/>
                  </p:cNvSpPr>
                  <p:nvPr/>
                </p:nvSpPr>
                <p:spPr bwMode="auto">
                  <a:xfrm>
                    <a:off x="4509" y="3080"/>
                    <a:ext cx="339" cy="247"/>
                  </a:xfrm>
                  <a:prstGeom prst="rect">
                    <a:avLst/>
                  </a:prstGeom>
                  <a:noFill/>
                  <a:ln w="9525">
                    <a:noFill/>
                    <a:miter lim="800000"/>
                    <a:headEnd/>
                    <a:tailEnd/>
                  </a:ln>
                </p:spPr>
                <p:txBody>
                  <a:bodyPr/>
                  <a:lstStyle/>
                  <a:p>
                    <a:r>
                      <a:rPr lang="en-US" sz="2000" i="1">
                        <a:latin typeface="Times New Roman" pitchFamily="18" charset="0"/>
                      </a:rPr>
                      <a:t>x</a:t>
                    </a:r>
                  </a:p>
                </p:txBody>
              </p:sp>
              <p:sp>
                <p:nvSpPr>
                  <p:cNvPr id="1120274" name="Text Box 18"/>
                  <p:cNvSpPr txBox="1">
                    <a:spLocks noChangeArrowheads="1"/>
                  </p:cNvSpPr>
                  <p:nvPr/>
                </p:nvSpPr>
                <p:spPr bwMode="auto">
                  <a:xfrm>
                    <a:off x="2979" y="1702"/>
                    <a:ext cx="571" cy="247"/>
                  </a:xfrm>
                  <a:prstGeom prst="rect">
                    <a:avLst/>
                  </a:prstGeom>
                  <a:noFill/>
                  <a:ln w="9525">
                    <a:noFill/>
                    <a:miter lim="800000"/>
                    <a:headEnd/>
                    <a:tailEnd/>
                  </a:ln>
                </p:spPr>
                <p:txBody>
                  <a:bodyPr/>
                  <a:lstStyle/>
                  <a:p>
                    <a:r>
                      <a:rPr lang="en-US" sz="2000" i="1">
                        <a:latin typeface="Times New Roman" pitchFamily="18" charset="0"/>
                      </a:rPr>
                      <a:t>P(x)</a:t>
                    </a:r>
                    <a:endParaRPr lang="en-US" sz="2000">
                      <a:latin typeface="Times New Roman" pitchFamily="18" charset="0"/>
                    </a:endParaRPr>
                  </a:p>
                </p:txBody>
              </p:sp>
              <p:sp>
                <p:nvSpPr>
                  <p:cNvPr id="1120275" name="Text Box 19"/>
                  <p:cNvSpPr txBox="1">
                    <a:spLocks noChangeArrowheads="1"/>
                  </p:cNvSpPr>
                  <p:nvPr/>
                </p:nvSpPr>
                <p:spPr bwMode="auto">
                  <a:xfrm>
                    <a:off x="2352" y="2832"/>
                    <a:ext cx="252" cy="122"/>
                  </a:xfrm>
                  <a:prstGeom prst="rect">
                    <a:avLst/>
                  </a:prstGeom>
                  <a:noFill/>
                  <a:ln w="9525">
                    <a:noFill/>
                    <a:miter lim="800000"/>
                    <a:headEnd/>
                    <a:tailEnd/>
                  </a:ln>
                </p:spPr>
                <p:txBody>
                  <a:bodyPr lIns="0" tIns="0" rIns="0" bIns="0"/>
                  <a:lstStyle/>
                  <a:p>
                    <a:r>
                      <a:rPr lang="en-US" sz="2000">
                        <a:latin typeface="Times New Roman" pitchFamily="18" charset="0"/>
                      </a:rPr>
                      <a:t>1/6</a:t>
                    </a:r>
                  </a:p>
                </p:txBody>
              </p:sp>
              <p:sp>
                <p:nvSpPr>
                  <p:cNvPr id="1120276" name="Text Box 20"/>
                  <p:cNvSpPr txBox="1">
                    <a:spLocks noChangeArrowheads="1"/>
                  </p:cNvSpPr>
                  <p:nvPr/>
                </p:nvSpPr>
                <p:spPr bwMode="auto">
                  <a:xfrm>
                    <a:off x="2979" y="3140"/>
                    <a:ext cx="97" cy="107"/>
                  </a:xfrm>
                  <a:prstGeom prst="rect">
                    <a:avLst/>
                  </a:prstGeom>
                  <a:noFill/>
                  <a:ln w="9525">
                    <a:noFill/>
                    <a:miter lim="800000"/>
                    <a:headEnd/>
                    <a:tailEnd/>
                  </a:ln>
                </p:spPr>
                <p:txBody>
                  <a:bodyPr lIns="0" tIns="0" rIns="0" bIns="0"/>
                  <a:lstStyle/>
                  <a:p>
                    <a:r>
                      <a:rPr lang="en-US" sz="2000">
                        <a:latin typeface="Times New Roman" pitchFamily="18" charset="0"/>
                      </a:rPr>
                      <a:t>1</a:t>
                    </a:r>
                  </a:p>
                </p:txBody>
              </p:sp>
              <p:sp>
                <p:nvSpPr>
                  <p:cNvPr id="1120277" name="Text Box 21"/>
                  <p:cNvSpPr txBox="1">
                    <a:spLocks noChangeArrowheads="1"/>
                  </p:cNvSpPr>
                  <p:nvPr/>
                </p:nvSpPr>
                <p:spPr bwMode="auto">
                  <a:xfrm>
                    <a:off x="3703" y="3140"/>
                    <a:ext cx="88" cy="140"/>
                  </a:xfrm>
                  <a:prstGeom prst="rect">
                    <a:avLst/>
                  </a:prstGeom>
                  <a:noFill/>
                  <a:ln w="9525">
                    <a:noFill/>
                    <a:miter lim="800000"/>
                    <a:headEnd/>
                    <a:tailEnd/>
                  </a:ln>
                </p:spPr>
                <p:txBody>
                  <a:bodyPr lIns="0" tIns="0" rIns="0" bIns="0"/>
                  <a:lstStyle/>
                  <a:p>
                    <a:r>
                      <a:rPr lang="en-US" sz="2000">
                        <a:latin typeface="Times New Roman" pitchFamily="18" charset="0"/>
                      </a:rPr>
                      <a:t>4</a:t>
                    </a:r>
                  </a:p>
                </p:txBody>
              </p:sp>
              <p:sp>
                <p:nvSpPr>
                  <p:cNvPr id="1120278" name="Text Box 22"/>
                  <p:cNvSpPr txBox="1">
                    <a:spLocks noChangeArrowheads="1"/>
                  </p:cNvSpPr>
                  <p:nvPr/>
                </p:nvSpPr>
                <p:spPr bwMode="auto">
                  <a:xfrm>
                    <a:off x="3945" y="3140"/>
                    <a:ext cx="97" cy="148"/>
                  </a:xfrm>
                  <a:prstGeom prst="rect">
                    <a:avLst/>
                  </a:prstGeom>
                  <a:noFill/>
                  <a:ln w="9525">
                    <a:noFill/>
                    <a:miter lim="800000"/>
                    <a:headEnd/>
                    <a:tailEnd/>
                  </a:ln>
                </p:spPr>
                <p:txBody>
                  <a:bodyPr lIns="0" tIns="0" rIns="0" bIns="0"/>
                  <a:lstStyle/>
                  <a:p>
                    <a:r>
                      <a:rPr lang="en-US" sz="2000">
                        <a:latin typeface="Times New Roman" pitchFamily="18" charset="0"/>
                      </a:rPr>
                      <a:t>5</a:t>
                    </a:r>
                  </a:p>
                </p:txBody>
              </p:sp>
              <p:sp>
                <p:nvSpPr>
                  <p:cNvPr id="1120279" name="Text Box 23"/>
                  <p:cNvSpPr txBox="1">
                    <a:spLocks noChangeArrowheads="1"/>
                  </p:cNvSpPr>
                  <p:nvPr/>
                </p:nvSpPr>
                <p:spPr bwMode="auto">
                  <a:xfrm>
                    <a:off x="4186" y="3140"/>
                    <a:ext cx="126" cy="165"/>
                  </a:xfrm>
                  <a:prstGeom prst="rect">
                    <a:avLst/>
                  </a:prstGeom>
                  <a:noFill/>
                  <a:ln w="9525">
                    <a:noFill/>
                    <a:miter lim="800000"/>
                    <a:headEnd/>
                    <a:tailEnd/>
                  </a:ln>
                </p:spPr>
                <p:txBody>
                  <a:bodyPr lIns="0" tIns="0" rIns="0" bIns="0"/>
                  <a:lstStyle/>
                  <a:p>
                    <a:r>
                      <a:rPr lang="en-US" sz="2000">
                        <a:latin typeface="Times New Roman" pitchFamily="18" charset="0"/>
                      </a:rPr>
                      <a:t>6</a:t>
                    </a:r>
                  </a:p>
                </p:txBody>
              </p:sp>
              <p:sp>
                <p:nvSpPr>
                  <p:cNvPr id="1120280" name="Text Box 24"/>
                  <p:cNvSpPr txBox="1">
                    <a:spLocks noChangeArrowheads="1"/>
                  </p:cNvSpPr>
                  <p:nvPr/>
                </p:nvSpPr>
                <p:spPr bwMode="auto">
                  <a:xfrm>
                    <a:off x="3220" y="3140"/>
                    <a:ext cx="107" cy="123"/>
                  </a:xfrm>
                  <a:prstGeom prst="rect">
                    <a:avLst/>
                  </a:prstGeom>
                  <a:noFill/>
                  <a:ln w="9525">
                    <a:noFill/>
                    <a:miter lim="800000"/>
                    <a:headEnd/>
                    <a:tailEnd/>
                  </a:ln>
                </p:spPr>
                <p:txBody>
                  <a:bodyPr lIns="0" tIns="0" rIns="0" bIns="0"/>
                  <a:lstStyle/>
                  <a:p>
                    <a:r>
                      <a:rPr lang="en-US" sz="2000">
                        <a:latin typeface="Times New Roman" pitchFamily="18" charset="0"/>
                      </a:rPr>
                      <a:t>2</a:t>
                    </a:r>
                  </a:p>
                </p:txBody>
              </p:sp>
              <p:sp>
                <p:nvSpPr>
                  <p:cNvPr id="1120281" name="Text Box 25"/>
                  <p:cNvSpPr txBox="1">
                    <a:spLocks noChangeArrowheads="1"/>
                  </p:cNvSpPr>
                  <p:nvPr/>
                </p:nvSpPr>
                <p:spPr bwMode="auto">
                  <a:xfrm>
                    <a:off x="3462" y="3140"/>
                    <a:ext cx="106" cy="123"/>
                  </a:xfrm>
                  <a:prstGeom prst="rect">
                    <a:avLst/>
                  </a:prstGeom>
                  <a:noFill/>
                  <a:ln w="9525">
                    <a:noFill/>
                    <a:miter lim="800000"/>
                    <a:headEnd/>
                    <a:tailEnd/>
                  </a:ln>
                </p:spPr>
                <p:txBody>
                  <a:bodyPr lIns="0" tIns="0" rIns="0" bIns="0"/>
                  <a:lstStyle/>
                  <a:p>
                    <a:r>
                      <a:rPr lang="en-US" sz="2000">
                        <a:latin typeface="Times New Roman" pitchFamily="18" charset="0"/>
                      </a:rPr>
                      <a:t>3</a:t>
                    </a:r>
                  </a:p>
                </p:txBody>
              </p:sp>
              <p:sp>
                <p:nvSpPr>
                  <p:cNvPr id="1120282" name="Line 26"/>
                  <p:cNvSpPr>
                    <a:spLocks noChangeShapeType="1"/>
                  </p:cNvSpPr>
                  <p:nvPr/>
                </p:nvSpPr>
                <p:spPr bwMode="auto">
                  <a:xfrm>
                    <a:off x="2617" y="2091"/>
                    <a:ext cx="194" cy="0"/>
                  </a:xfrm>
                  <a:prstGeom prst="line">
                    <a:avLst/>
                  </a:prstGeom>
                  <a:noFill/>
                  <a:ln w="9525">
                    <a:solidFill>
                      <a:schemeClr val="tx1"/>
                    </a:solidFill>
                    <a:round/>
                    <a:headEnd/>
                    <a:tailEnd/>
                  </a:ln>
                </p:spPr>
                <p:txBody>
                  <a:bodyPr/>
                  <a:lstStyle/>
                  <a:p>
                    <a:endParaRPr lang="en-US"/>
                  </a:p>
                </p:txBody>
              </p:sp>
              <p:sp>
                <p:nvSpPr>
                  <p:cNvPr id="1120283" name="Line 27"/>
                  <p:cNvSpPr>
                    <a:spLocks noChangeShapeType="1"/>
                  </p:cNvSpPr>
                  <p:nvPr/>
                </p:nvSpPr>
                <p:spPr bwMode="auto">
                  <a:xfrm>
                    <a:off x="2617" y="2707"/>
                    <a:ext cx="194" cy="0"/>
                  </a:xfrm>
                  <a:prstGeom prst="line">
                    <a:avLst/>
                  </a:prstGeom>
                  <a:noFill/>
                  <a:ln w="9525">
                    <a:solidFill>
                      <a:schemeClr val="tx1"/>
                    </a:solidFill>
                    <a:round/>
                    <a:headEnd/>
                    <a:tailEnd/>
                  </a:ln>
                </p:spPr>
                <p:txBody>
                  <a:bodyPr/>
                  <a:lstStyle/>
                  <a:p>
                    <a:endParaRPr lang="en-US"/>
                  </a:p>
                </p:txBody>
              </p:sp>
              <p:sp>
                <p:nvSpPr>
                  <p:cNvPr id="1120284" name="Line 28"/>
                  <p:cNvSpPr>
                    <a:spLocks noChangeShapeType="1"/>
                  </p:cNvSpPr>
                  <p:nvPr/>
                </p:nvSpPr>
                <p:spPr bwMode="auto">
                  <a:xfrm>
                    <a:off x="2617" y="2296"/>
                    <a:ext cx="194" cy="0"/>
                  </a:xfrm>
                  <a:prstGeom prst="line">
                    <a:avLst/>
                  </a:prstGeom>
                  <a:noFill/>
                  <a:ln w="9525">
                    <a:solidFill>
                      <a:schemeClr val="tx1"/>
                    </a:solidFill>
                    <a:round/>
                    <a:headEnd/>
                    <a:tailEnd/>
                  </a:ln>
                </p:spPr>
                <p:txBody>
                  <a:bodyPr/>
                  <a:lstStyle/>
                  <a:p>
                    <a:endParaRPr lang="en-US"/>
                  </a:p>
                </p:txBody>
              </p:sp>
              <p:sp>
                <p:nvSpPr>
                  <p:cNvPr id="1120285" name="Line 29"/>
                  <p:cNvSpPr>
                    <a:spLocks noChangeShapeType="1"/>
                  </p:cNvSpPr>
                  <p:nvPr/>
                </p:nvSpPr>
                <p:spPr bwMode="auto">
                  <a:xfrm>
                    <a:off x="2617" y="1885"/>
                    <a:ext cx="194" cy="0"/>
                  </a:xfrm>
                  <a:prstGeom prst="line">
                    <a:avLst/>
                  </a:prstGeom>
                  <a:noFill/>
                  <a:ln w="9525">
                    <a:solidFill>
                      <a:schemeClr val="tx1"/>
                    </a:solidFill>
                    <a:round/>
                    <a:headEnd/>
                    <a:tailEnd/>
                  </a:ln>
                </p:spPr>
                <p:txBody>
                  <a:bodyPr/>
                  <a:lstStyle/>
                  <a:p>
                    <a:endParaRPr lang="en-US"/>
                  </a:p>
                </p:txBody>
              </p:sp>
              <p:sp>
                <p:nvSpPr>
                  <p:cNvPr id="1120286" name="Line 30"/>
                  <p:cNvSpPr>
                    <a:spLocks noChangeShapeType="1"/>
                  </p:cNvSpPr>
                  <p:nvPr/>
                </p:nvSpPr>
                <p:spPr bwMode="auto">
                  <a:xfrm>
                    <a:off x="2617" y="2502"/>
                    <a:ext cx="194" cy="0"/>
                  </a:xfrm>
                  <a:prstGeom prst="line">
                    <a:avLst/>
                  </a:prstGeom>
                  <a:noFill/>
                  <a:ln w="9525">
                    <a:solidFill>
                      <a:schemeClr val="tx1"/>
                    </a:solidFill>
                    <a:round/>
                    <a:headEnd/>
                    <a:tailEnd/>
                  </a:ln>
                </p:spPr>
                <p:txBody>
                  <a:bodyPr/>
                  <a:lstStyle/>
                  <a:p>
                    <a:endParaRPr lang="en-US"/>
                  </a:p>
                </p:txBody>
              </p:sp>
            </p:grpSp>
          </p:grpSp>
          <p:sp>
            <p:nvSpPr>
              <p:cNvPr id="1120287" name="Text Box 31"/>
              <p:cNvSpPr txBox="1">
                <a:spLocks noChangeArrowheads="1"/>
              </p:cNvSpPr>
              <p:nvPr/>
            </p:nvSpPr>
            <p:spPr bwMode="auto">
              <a:xfrm>
                <a:off x="2336" y="2604"/>
                <a:ext cx="252" cy="122"/>
              </a:xfrm>
              <a:prstGeom prst="rect">
                <a:avLst/>
              </a:prstGeom>
              <a:noFill/>
              <a:ln w="9525">
                <a:noFill/>
                <a:miter lim="800000"/>
                <a:headEnd/>
                <a:tailEnd/>
              </a:ln>
            </p:spPr>
            <p:txBody>
              <a:bodyPr lIns="0" tIns="0" rIns="0" bIns="0"/>
              <a:lstStyle/>
              <a:p>
                <a:r>
                  <a:rPr lang="en-US" sz="2000">
                    <a:latin typeface="Times New Roman" pitchFamily="18" charset="0"/>
                  </a:rPr>
                  <a:t>1/3</a:t>
                </a:r>
              </a:p>
            </p:txBody>
          </p:sp>
          <p:sp>
            <p:nvSpPr>
              <p:cNvPr id="1120288" name="Text Box 32"/>
              <p:cNvSpPr txBox="1">
                <a:spLocks noChangeArrowheads="1"/>
              </p:cNvSpPr>
              <p:nvPr/>
            </p:nvSpPr>
            <p:spPr bwMode="auto">
              <a:xfrm>
                <a:off x="2336" y="2399"/>
                <a:ext cx="252" cy="122"/>
              </a:xfrm>
              <a:prstGeom prst="rect">
                <a:avLst/>
              </a:prstGeom>
              <a:noFill/>
              <a:ln w="9525">
                <a:noFill/>
                <a:miter lim="800000"/>
                <a:headEnd/>
                <a:tailEnd/>
              </a:ln>
            </p:spPr>
            <p:txBody>
              <a:bodyPr lIns="0" tIns="0" rIns="0" bIns="0"/>
              <a:lstStyle/>
              <a:p>
                <a:r>
                  <a:rPr lang="en-US" sz="2000">
                    <a:latin typeface="Times New Roman" pitchFamily="18" charset="0"/>
                  </a:rPr>
                  <a:t>1/2</a:t>
                </a:r>
              </a:p>
            </p:txBody>
          </p:sp>
          <p:sp>
            <p:nvSpPr>
              <p:cNvPr id="1120289" name="Text Box 33"/>
              <p:cNvSpPr txBox="1">
                <a:spLocks noChangeArrowheads="1"/>
              </p:cNvSpPr>
              <p:nvPr/>
            </p:nvSpPr>
            <p:spPr bwMode="auto">
              <a:xfrm>
                <a:off x="2336" y="2194"/>
                <a:ext cx="252" cy="121"/>
              </a:xfrm>
              <a:prstGeom prst="rect">
                <a:avLst/>
              </a:prstGeom>
              <a:noFill/>
              <a:ln w="9525">
                <a:noFill/>
                <a:miter lim="800000"/>
                <a:headEnd/>
                <a:tailEnd/>
              </a:ln>
            </p:spPr>
            <p:txBody>
              <a:bodyPr lIns="0" tIns="0" rIns="0" bIns="0"/>
              <a:lstStyle/>
              <a:p>
                <a:r>
                  <a:rPr lang="en-US" sz="2000">
                    <a:latin typeface="Times New Roman" pitchFamily="18" charset="0"/>
                  </a:rPr>
                  <a:t>2/3</a:t>
                </a:r>
              </a:p>
            </p:txBody>
          </p:sp>
          <p:sp>
            <p:nvSpPr>
              <p:cNvPr id="1120290" name="Text Box 34"/>
              <p:cNvSpPr txBox="1">
                <a:spLocks noChangeArrowheads="1"/>
              </p:cNvSpPr>
              <p:nvPr/>
            </p:nvSpPr>
            <p:spPr bwMode="auto">
              <a:xfrm>
                <a:off x="2336" y="1988"/>
                <a:ext cx="252" cy="122"/>
              </a:xfrm>
              <a:prstGeom prst="rect">
                <a:avLst/>
              </a:prstGeom>
              <a:noFill/>
              <a:ln w="9525">
                <a:noFill/>
                <a:miter lim="800000"/>
                <a:headEnd/>
                <a:tailEnd/>
              </a:ln>
            </p:spPr>
            <p:txBody>
              <a:bodyPr lIns="0" tIns="0" rIns="0" bIns="0"/>
              <a:lstStyle/>
              <a:p>
                <a:r>
                  <a:rPr lang="en-US" sz="2000">
                    <a:latin typeface="Times New Roman" pitchFamily="18" charset="0"/>
                  </a:rPr>
                  <a:t>5/6</a:t>
                </a:r>
              </a:p>
            </p:txBody>
          </p:sp>
          <p:sp>
            <p:nvSpPr>
              <p:cNvPr id="1120291" name="Text Box 35"/>
              <p:cNvSpPr txBox="1">
                <a:spLocks noChangeArrowheads="1"/>
              </p:cNvSpPr>
              <p:nvPr/>
            </p:nvSpPr>
            <p:spPr bwMode="auto">
              <a:xfrm>
                <a:off x="2336" y="1783"/>
                <a:ext cx="252" cy="122"/>
              </a:xfrm>
              <a:prstGeom prst="rect">
                <a:avLst/>
              </a:prstGeom>
              <a:noFill/>
              <a:ln w="9525">
                <a:noFill/>
                <a:miter lim="800000"/>
                <a:headEnd/>
                <a:tailEnd/>
              </a:ln>
            </p:spPr>
            <p:txBody>
              <a:bodyPr lIns="0" tIns="0" rIns="0" bIns="0"/>
              <a:lstStyle/>
              <a:p>
                <a:r>
                  <a:rPr lang="en-US" sz="2000">
                    <a:latin typeface="Times New Roman" pitchFamily="18" charset="0"/>
                  </a:rPr>
                  <a:t>1.0</a:t>
                </a: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a:xfrm>
            <a:off x="1143000" y="533400"/>
            <a:ext cx="7772400" cy="1143000"/>
          </a:xfrm>
        </p:spPr>
        <p:txBody>
          <a:bodyPr/>
          <a:lstStyle/>
          <a:p>
            <a:r>
              <a:rPr lang="en-US"/>
              <a:t>Cumulative distribution function</a:t>
            </a:r>
          </a:p>
        </p:txBody>
      </p:sp>
      <p:grpSp>
        <p:nvGrpSpPr>
          <p:cNvPr id="2" name="Group 3"/>
          <p:cNvGrpSpPr>
            <a:grpSpLocks/>
          </p:cNvGrpSpPr>
          <p:nvPr/>
        </p:nvGrpSpPr>
        <p:grpSpPr bwMode="auto">
          <a:xfrm>
            <a:off x="2209800" y="1828800"/>
            <a:ext cx="4953000" cy="4572000"/>
            <a:chOff x="-3" y="-3"/>
            <a:chExt cx="1074" cy="3314"/>
          </a:xfrm>
        </p:grpSpPr>
        <p:grpSp>
          <p:nvGrpSpPr>
            <p:cNvPr id="3" name="Group 4"/>
            <p:cNvGrpSpPr>
              <a:grpSpLocks/>
            </p:cNvGrpSpPr>
            <p:nvPr/>
          </p:nvGrpSpPr>
          <p:grpSpPr bwMode="auto">
            <a:xfrm>
              <a:off x="0" y="0"/>
              <a:ext cx="1068" cy="3308"/>
              <a:chOff x="0" y="0"/>
              <a:chExt cx="1068" cy="3308"/>
            </a:xfrm>
          </p:grpSpPr>
          <p:grpSp>
            <p:nvGrpSpPr>
              <p:cNvPr id="4" name="Group 5"/>
              <p:cNvGrpSpPr>
                <a:grpSpLocks/>
              </p:cNvGrpSpPr>
              <p:nvPr/>
            </p:nvGrpSpPr>
            <p:grpSpPr bwMode="auto">
              <a:xfrm>
                <a:off x="0" y="0"/>
                <a:ext cx="453" cy="374"/>
                <a:chOff x="0" y="0"/>
                <a:chExt cx="453" cy="374"/>
              </a:xfrm>
            </p:grpSpPr>
            <p:sp>
              <p:nvSpPr>
                <p:cNvPr id="1122310" name="Rectangle 6"/>
                <p:cNvSpPr>
                  <a:spLocks noChangeArrowheads="1"/>
                </p:cNvSpPr>
                <p:nvPr/>
              </p:nvSpPr>
              <p:spPr bwMode="auto">
                <a:xfrm>
                  <a:off x="43" y="0"/>
                  <a:ext cx="367" cy="374"/>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x</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22311" name="Rectangle 7"/>
                <p:cNvSpPr>
                  <a:spLocks noChangeArrowheads="1"/>
                </p:cNvSpPr>
                <p:nvPr/>
              </p:nvSpPr>
              <p:spPr bwMode="auto">
                <a:xfrm>
                  <a:off x="0" y="0"/>
                  <a:ext cx="453" cy="374"/>
                </a:xfrm>
                <a:prstGeom prst="rect">
                  <a:avLst/>
                </a:prstGeom>
                <a:noFill/>
                <a:ln w="7">
                  <a:solidFill>
                    <a:srgbClr val="A0A0A0"/>
                  </a:solidFill>
                  <a:miter lim="800000"/>
                  <a:headEnd/>
                  <a:tailEnd/>
                </a:ln>
                <a:effectLst/>
              </p:spPr>
              <p:txBody>
                <a:bodyPr bIns="0"/>
                <a:lstStyle/>
                <a:p>
                  <a:endParaRPr lang="en-US"/>
                </a:p>
              </p:txBody>
            </p:sp>
          </p:grpSp>
          <p:grpSp>
            <p:nvGrpSpPr>
              <p:cNvPr id="5" name="Group 8"/>
              <p:cNvGrpSpPr>
                <a:grpSpLocks/>
              </p:cNvGrpSpPr>
              <p:nvPr/>
            </p:nvGrpSpPr>
            <p:grpSpPr bwMode="auto">
              <a:xfrm>
                <a:off x="453" y="0"/>
                <a:ext cx="615" cy="374"/>
                <a:chOff x="453" y="0"/>
                <a:chExt cx="615" cy="374"/>
              </a:xfrm>
            </p:grpSpPr>
            <p:sp>
              <p:nvSpPr>
                <p:cNvPr id="1122313" name="Rectangle 9"/>
                <p:cNvSpPr>
                  <a:spLocks noChangeArrowheads="1"/>
                </p:cNvSpPr>
                <p:nvPr/>
              </p:nvSpPr>
              <p:spPr bwMode="auto">
                <a:xfrm>
                  <a:off x="496" y="0"/>
                  <a:ext cx="529" cy="374"/>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P(x≤A)</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22314" name="Rectangle 10"/>
                <p:cNvSpPr>
                  <a:spLocks noChangeArrowheads="1"/>
                </p:cNvSpPr>
                <p:nvPr/>
              </p:nvSpPr>
              <p:spPr bwMode="auto">
                <a:xfrm>
                  <a:off x="453" y="0"/>
                  <a:ext cx="615" cy="374"/>
                </a:xfrm>
                <a:prstGeom prst="rect">
                  <a:avLst/>
                </a:prstGeom>
                <a:noFill/>
                <a:ln w="7">
                  <a:solidFill>
                    <a:srgbClr val="A0A0A0"/>
                  </a:solidFill>
                  <a:miter lim="800000"/>
                  <a:headEnd/>
                  <a:tailEnd/>
                </a:ln>
                <a:effectLst/>
              </p:spPr>
              <p:txBody>
                <a:bodyPr bIns="0"/>
                <a:lstStyle/>
                <a:p>
                  <a:endParaRPr lang="en-US"/>
                </a:p>
              </p:txBody>
            </p:sp>
          </p:grpSp>
          <p:grpSp>
            <p:nvGrpSpPr>
              <p:cNvPr id="6" name="Group 11"/>
              <p:cNvGrpSpPr>
                <a:grpSpLocks/>
              </p:cNvGrpSpPr>
              <p:nvPr/>
            </p:nvGrpSpPr>
            <p:grpSpPr bwMode="auto">
              <a:xfrm>
                <a:off x="0" y="374"/>
                <a:ext cx="453" cy="489"/>
                <a:chOff x="0" y="374"/>
                <a:chExt cx="453" cy="489"/>
              </a:xfrm>
            </p:grpSpPr>
            <p:sp>
              <p:nvSpPr>
                <p:cNvPr id="1122316" name="Rectangle 12"/>
                <p:cNvSpPr>
                  <a:spLocks noChangeArrowheads="1"/>
                </p:cNvSpPr>
                <p:nvPr/>
              </p:nvSpPr>
              <p:spPr bwMode="auto">
                <a:xfrm>
                  <a:off x="43" y="374"/>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1</a:t>
                  </a:r>
                </a:p>
                <a:p>
                  <a:pPr algn="ctr"/>
                  <a:endParaRPr lang="en-US" sz="2400" b="0">
                    <a:latin typeface="Times New Roman" pitchFamily="18" charset="0"/>
                  </a:endParaRPr>
                </a:p>
              </p:txBody>
            </p:sp>
            <p:sp>
              <p:nvSpPr>
                <p:cNvPr id="1122317" name="Rectangle 13"/>
                <p:cNvSpPr>
                  <a:spLocks noChangeArrowheads="1"/>
                </p:cNvSpPr>
                <p:nvPr/>
              </p:nvSpPr>
              <p:spPr bwMode="auto">
                <a:xfrm>
                  <a:off x="0" y="374"/>
                  <a:ext cx="453" cy="489"/>
                </a:xfrm>
                <a:prstGeom prst="rect">
                  <a:avLst/>
                </a:prstGeom>
                <a:noFill/>
                <a:ln w="7">
                  <a:solidFill>
                    <a:srgbClr val="A0A0A0"/>
                  </a:solidFill>
                  <a:miter lim="800000"/>
                  <a:headEnd/>
                  <a:tailEnd/>
                </a:ln>
                <a:effectLst/>
              </p:spPr>
              <p:txBody>
                <a:bodyPr bIns="0"/>
                <a:lstStyle/>
                <a:p>
                  <a:endParaRPr lang="en-US"/>
                </a:p>
              </p:txBody>
            </p:sp>
          </p:grpSp>
          <p:grpSp>
            <p:nvGrpSpPr>
              <p:cNvPr id="7" name="Group 14"/>
              <p:cNvGrpSpPr>
                <a:grpSpLocks/>
              </p:cNvGrpSpPr>
              <p:nvPr/>
            </p:nvGrpSpPr>
            <p:grpSpPr bwMode="auto">
              <a:xfrm>
                <a:off x="453" y="374"/>
                <a:ext cx="615" cy="489"/>
                <a:chOff x="453" y="374"/>
                <a:chExt cx="615" cy="489"/>
              </a:xfrm>
            </p:grpSpPr>
            <p:sp>
              <p:nvSpPr>
                <p:cNvPr id="1122319" name="Rectangle 15"/>
                <p:cNvSpPr>
                  <a:spLocks noChangeArrowheads="1"/>
                </p:cNvSpPr>
                <p:nvPr/>
              </p:nvSpPr>
              <p:spPr bwMode="auto">
                <a:xfrm>
                  <a:off x="496" y="374"/>
                  <a:ext cx="529"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P(x≤1)</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22320" name="Rectangle 16"/>
                <p:cNvSpPr>
                  <a:spLocks noChangeArrowheads="1"/>
                </p:cNvSpPr>
                <p:nvPr/>
              </p:nvSpPr>
              <p:spPr bwMode="auto">
                <a:xfrm>
                  <a:off x="453" y="374"/>
                  <a:ext cx="615" cy="489"/>
                </a:xfrm>
                <a:prstGeom prst="rect">
                  <a:avLst/>
                </a:prstGeom>
                <a:noFill/>
                <a:ln w="7">
                  <a:solidFill>
                    <a:srgbClr val="A0A0A0"/>
                  </a:solidFill>
                  <a:miter lim="800000"/>
                  <a:headEnd/>
                  <a:tailEnd/>
                </a:ln>
                <a:effectLst/>
              </p:spPr>
              <p:txBody>
                <a:bodyPr bIns="0"/>
                <a:lstStyle/>
                <a:p>
                  <a:endParaRPr lang="en-US"/>
                </a:p>
              </p:txBody>
            </p:sp>
          </p:grpSp>
          <p:grpSp>
            <p:nvGrpSpPr>
              <p:cNvPr id="8" name="Group 17"/>
              <p:cNvGrpSpPr>
                <a:grpSpLocks/>
              </p:cNvGrpSpPr>
              <p:nvPr/>
            </p:nvGrpSpPr>
            <p:grpSpPr bwMode="auto">
              <a:xfrm>
                <a:off x="0" y="863"/>
                <a:ext cx="453" cy="489"/>
                <a:chOff x="0" y="863"/>
                <a:chExt cx="453" cy="489"/>
              </a:xfrm>
            </p:grpSpPr>
            <p:sp>
              <p:nvSpPr>
                <p:cNvPr id="1122322" name="Rectangle 18"/>
                <p:cNvSpPr>
                  <a:spLocks noChangeArrowheads="1"/>
                </p:cNvSpPr>
                <p:nvPr/>
              </p:nvSpPr>
              <p:spPr bwMode="auto">
                <a:xfrm>
                  <a:off x="43" y="863"/>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2</a:t>
                  </a:r>
                </a:p>
                <a:p>
                  <a:pPr algn="ctr"/>
                  <a:endParaRPr lang="en-US" sz="2400" b="0">
                    <a:latin typeface="Times New Roman" pitchFamily="18" charset="0"/>
                  </a:endParaRPr>
                </a:p>
              </p:txBody>
            </p:sp>
            <p:sp>
              <p:nvSpPr>
                <p:cNvPr id="1122323" name="Rectangle 19"/>
                <p:cNvSpPr>
                  <a:spLocks noChangeArrowheads="1"/>
                </p:cNvSpPr>
                <p:nvPr/>
              </p:nvSpPr>
              <p:spPr bwMode="auto">
                <a:xfrm>
                  <a:off x="0" y="863"/>
                  <a:ext cx="453" cy="489"/>
                </a:xfrm>
                <a:prstGeom prst="rect">
                  <a:avLst/>
                </a:prstGeom>
                <a:noFill/>
                <a:ln w="7">
                  <a:solidFill>
                    <a:srgbClr val="A0A0A0"/>
                  </a:solidFill>
                  <a:miter lim="800000"/>
                  <a:headEnd/>
                  <a:tailEnd/>
                </a:ln>
                <a:effectLst/>
              </p:spPr>
              <p:txBody>
                <a:bodyPr bIns="0"/>
                <a:lstStyle/>
                <a:p>
                  <a:endParaRPr lang="en-US"/>
                </a:p>
              </p:txBody>
            </p:sp>
          </p:grpSp>
          <p:grpSp>
            <p:nvGrpSpPr>
              <p:cNvPr id="9" name="Group 20"/>
              <p:cNvGrpSpPr>
                <a:grpSpLocks/>
              </p:cNvGrpSpPr>
              <p:nvPr/>
            </p:nvGrpSpPr>
            <p:grpSpPr bwMode="auto">
              <a:xfrm>
                <a:off x="453" y="863"/>
                <a:ext cx="615" cy="489"/>
                <a:chOff x="453" y="863"/>
                <a:chExt cx="615" cy="489"/>
              </a:xfrm>
            </p:grpSpPr>
            <p:sp>
              <p:nvSpPr>
                <p:cNvPr id="1122325" name="Rectangle 21"/>
                <p:cNvSpPr>
                  <a:spLocks noChangeArrowheads="1"/>
                </p:cNvSpPr>
                <p:nvPr/>
              </p:nvSpPr>
              <p:spPr bwMode="auto">
                <a:xfrm>
                  <a:off x="496" y="863"/>
                  <a:ext cx="529"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P(x≤2)</a:t>
                  </a:r>
                  <a:r>
                    <a:rPr lang="en-US" sz="2400" b="0">
                      <a:latin typeface="Arial Unicode MS" pitchFamily="34" charset="-128"/>
                      <a:ea typeface="Arial Unicode MS" pitchFamily="34" charset="-128"/>
                      <a:cs typeface="Arial Unicode MS" pitchFamily="34" charset="-128"/>
                    </a:rPr>
                    <a:t>=2/6</a:t>
                  </a:r>
                </a:p>
                <a:p>
                  <a:pPr algn="ctr"/>
                  <a:endParaRPr lang="en-US" sz="2400" b="0">
                    <a:latin typeface="Times New Roman" pitchFamily="18" charset="0"/>
                  </a:endParaRPr>
                </a:p>
              </p:txBody>
            </p:sp>
            <p:sp>
              <p:nvSpPr>
                <p:cNvPr id="1122326" name="Rectangle 22"/>
                <p:cNvSpPr>
                  <a:spLocks noChangeArrowheads="1"/>
                </p:cNvSpPr>
                <p:nvPr/>
              </p:nvSpPr>
              <p:spPr bwMode="auto">
                <a:xfrm>
                  <a:off x="453" y="863"/>
                  <a:ext cx="615" cy="489"/>
                </a:xfrm>
                <a:prstGeom prst="rect">
                  <a:avLst/>
                </a:prstGeom>
                <a:noFill/>
                <a:ln w="7">
                  <a:solidFill>
                    <a:srgbClr val="A0A0A0"/>
                  </a:solidFill>
                  <a:miter lim="800000"/>
                  <a:headEnd/>
                  <a:tailEnd/>
                </a:ln>
                <a:effectLst/>
              </p:spPr>
              <p:txBody>
                <a:bodyPr bIns="0"/>
                <a:lstStyle/>
                <a:p>
                  <a:endParaRPr lang="en-US"/>
                </a:p>
              </p:txBody>
            </p:sp>
          </p:grpSp>
          <p:grpSp>
            <p:nvGrpSpPr>
              <p:cNvPr id="10" name="Group 23"/>
              <p:cNvGrpSpPr>
                <a:grpSpLocks/>
              </p:cNvGrpSpPr>
              <p:nvPr/>
            </p:nvGrpSpPr>
            <p:grpSpPr bwMode="auto">
              <a:xfrm>
                <a:off x="0" y="1352"/>
                <a:ext cx="453" cy="489"/>
                <a:chOff x="0" y="1352"/>
                <a:chExt cx="453" cy="489"/>
              </a:xfrm>
            </p:grpSpPr>
            <p:sp>
              <p:nvSpPr>
                <p:cNvPr id="1122328" name="Rectangle 24"/>
                <p:cNvSpPr>
                  <a:spLocks noChangeArrowheads="1"/>
                </p:cNvSpPr>
                <p:nvPr/>
              </p:nvSpPr>
              <p:spPr bwMode="auto">
                <a:xfrm>
                  <a:off x="43" y="1352"/>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3</a:t>
                  </a:r>
                </a:p>
                <a:p>
                  <a:pPr algn="ctr"/>
                  <a:endParaRPr lang="en-US" sz="2400" b="0">
                    <a:latin typeface="Times New Roman" pitchFamily="18" charset="0"/>
                  </a:endParaRPr>
                </a:p>
              </p:txBody>
            </p:sp>
            <p:sp>
              <p:nvSpPr>
                <p:cNvPr id="1122329" name="Rectangle 25"/>
                <p:cNvSpPr>
                  <a:spLocks noChangeArrowheads="1"/>
                </p:cNvSpPr>
                <p:nvPr/>
              </p:nvSpPr>
              <p:spPr bwMode="auto">
                <a:xfrm>
                  <a:off x="0" y="1352"/>
                  <a:ext cx="453" cy="489"/>
                </a:xfrm>
                <a:prstGeom prst="rect">
                  <a:avLst/>
                </a:prstGeom>
                <a:noFill/>
                <a:ln w="7">
                  <a:solidFill>
                    <a:srgbClr val="A0A0A0"/>
                  </a:solidFill>
                  <a:miter lim="800000"/>
                  <a:headEnd/>
                  <a:tailEnd/>
                </a:ln>
                <a:effectLst/>
              </p:spPr>
              <p:txBody>
                <a:bodyPr bIns="0"/>
                <a:lstStyle/>
                <a:p>
                  <a:endParaRPr lang="en-US"/>
                </a:p>
              </p:txBody>
            </p:sp>
          </p:grpSp>
          <p:grpSp>
            <p:nvGrpSpPr>
              <p:cNvPr id="11" name="Group 26"/>
              <p:cNvGrpSpPr>
                <a:grpSpLocks/>
              </p:cNvGrpSpPr>
              <p:nvPr/>
            </p:nvGrpSpPr>
            <p:grpSpPr bwMode="auto">
              <a:xfrm>
                <a:off x="453" y="1352"/>
                <a:ext cx="615" cy="489"/>
                <a:chOff x="453" y="1352"/>
                <a:chExt cx="615" cy="489"/>
              </a:xfrm>
            </p:grpSpPr>
            <p:sp>
              <p:nvSpPr>
                <p:cNvPr id="1122331" name="Rectangle 27"/>
                <p:cNvSpPr>
                  <a:spLocks noChangeArrowheads="1"/>
                </p:cNvSpPr>
                <p:nvPr/>
              </p:nvSpPr>
              <p:spPr bwMode="auto">
                <a:xfrm>
                  <a:off x="496" y="1352"/>
                  <a:ext cx="529"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P(x≤3)</a:t>
                  </a:r>
                  <a:r>
                    <a:rPr lang="en-US" sz="2400" b="0">
                      <a:latin typeface="Arial Unicode MS" pitchFamily="34" charset="-128"/>
                      <a:ea typeface="Arial Unicode MS" pitchFamily="34" charset="-128"/>
                      <a:cs typeface="Arial Unicode MS" pitchFamily="34" charset="-128"/>
                    </a:rPr>
                    <a:t>=3/6</a:t>
                  </a:r>
                </a:p>
                <a:p>
                  <a:pPr algn="ctr"/>
                  <a:endParaRPr lang="en-US" sz="2400" b="0">
                    <a:latin typeface="Times New Roman" pitchFamily="18" charset="0"/>
                  </a:endParaRPr>
                </a:p>
              </p:txBody>
            </p:sp>
            <p:sp>
              <p:nvSpPr>
                <p:cNvPr id="1122332" name="Rectangle 28"/>
                <p:cNvSpPr>
                  <a:spLocks noChangeArrowheads="1"/>
                </p:cNvSpPr>
                <p:nvPr/>
              </p:nvSpPr>
              <p:spPr bwMode="auto">
                <a:xfrm>
                  <a:off x="453" y="1352"/>
                  <a:ext cx="615" cy="489"/>
                </a:xfrm>
                <a:prstGeom prst="rect">
                  <a:avLst/>
                </a:prstGeom>
                <a:noFill/>
                <a:ln w="7">
                  <a:solidFill>
                    <a:srgbClr val="A0A0A0"/>
                  </a:solidFill>
                  <a:miter lim="800000"/>
                  <a:headEnd/>
                  <a:tailEnd/>
                </a:ln>
                <a:effectLst/>
              </p:spPr>
              <p:txBody>
                <a:bodyPr bIns="0"/>
                <a:lstStyle/>
                <a:p>
                  <a:endParaRPr lang="en-US"/>
                </a:p>
              </p:txBody>
            </p:sp>
          </p:grpSp>
          <p:grpSp>
            <p:nvGrpSpPr>
              <p:cNvPr id="12" name="Group 29"/>
              <p:cNvGrpSpPr>
                <a:grpSpLocks/>
              </p:cNvGrpSpPr>
              <p:nvPr/>
            </p:nvGrpSpPr>
            <p:grpSpPr bwMode="auto">
              <a:xfrm>
                <a:off x="0" y="1841"/>
                <a:ext cx="453" cy="489"/>
                <a:chOff x="0" y="1841"/>
                <a:chExt cx="453" cy="489"/>
              </a:xfrm>
            </p:grpSpPr>
            <p:sp>
              <p:nvSpPr>
                <p:cNvPr id="1122334" name="Rectangle 30"/>
                <p:cNvSpPr>
                  <a:spLocks noChangeArrowheads="1"/>
                </p:cNvSpPr>
                <p:nvPr/>
              </p:nvSpPr>
              <p:spPr bwMode="auto">
                <a:xfrm>
                  <a:off x="43" y="1841"/>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4</a:t>
                  </a:r>
                </a:p>
                <a:p>
                  <a:pPr algn="ctr"/>
                  <a:endParaRPr lang="en-US" sz="2400" b="0">
                    <a:latin typeface="Times New Roman" pitchFamily="18" charset="0"/>
                  </a:endParaRPr>
                </a:p>
              </p:txBody>
            </p:sp>
            <p:sp>
              <p:nvSpPr>
                <p:cNvPr id="1122335" name="Rectangle 31"/>
                <p:cNvSpPr>
                  <a:spLocks noChangeArrowheads="1"/>
                </p:cNvSpPr>
                <p:nvPr/>
              </p:nvSpPr>
              <p:spPr bwMode="auto">
                <a:xfrm>
                  <a:off x="0" y="1841"/>
                  <a:ext cx="453" cy="489"/>
                </a:xfrm>
                <a:prstGeom prst="rect">
                  <a:avLst/>
                </a:prstGeom>
                <a:noFill/>
                <a:ln w="7">
                  <a:solidFill>
                    <a:srgbClr val="A0A0A0"/>
                  </a:solidFill>
                  <a:miter lim="800000"/>
                  <a:headEnd/>
                  <a:tailEnd/>
                </a:ln>
                <a:effectLst/>
              </p:spPr>
              <p:txBody>
                <a:bodyPr bIns="0"/>
                <a:lstStyle/>
                <a:p>
                  <a:endParaRPr lang="en-US"/>
                </a:p>
              </p:txBody>
            </p:sp>
          </p:grpSp>
          <p:grpSp>
            <p:nvGrpSpPr>
              <p:cNvPr id="13" name="Group 32"/>
              <p:cNvGrpSpPr>
                <a:grpSpLocks/>
              </p:cNvGrpSpPr>
              <p:nvPr/>
            </p:nvGrpSpPr>
            <p:grpSpPr bwMode="auto">
              <a:xfrm>
                <a:off x="453" y="1841"/>
                <a:ext cx="615" cy="489"/>
                <a:chOff x="453" y="1841"/>
                <a:chExt cx="615" cy="489"/>
              </a:xfrm>
            </p:grpSpPr>
            <p:sp>
              <p:nvSpPr>
                <p:cNvPr id="1122337" name="Rectangle 33"/>
                <p:cNvSpPr>
                  <a:spLocks noChangeArrowheads="1"/>
                </p:cNvSpPr>
                <p:nvPr/>
              </p:nvSpPr>
              <p:spPr bwMode="auto">
                <a:xfrm>
                  <a:off x="496" y="1841"/>
                  <a:ext cx="529"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P(x≤4)</a:t>
                  </a:r>
                  <a:r>
                    <a:rPr lang="en-US" sz="2400" b="0">
                      <a:latin typeface="Arial Unicode MS" pitchFamily="34" charset="-128"/>
                      <a:ea typeface="Arial Unicode MS" pitchFamily="34" charset="-128"/>
                      <a:cs typeface="Arial Unicode MS" pitchFamily="34" charset="-128"/>
                    </a:rPr>
                    <a:t>=4/6</a:t>
                  </a:r>
                </a:p>
                <a:p>
                  <a:pPr algn="ctr"/>
                  <a:endParaRPr lang="en-US" sz="2400" b="0">
                    <a:latin typeface="Times New Roman" pitchFamily="18" charset="0"/>
                  </a:endParaRPr>
                </a:p>
              </p:txBody>
            </p:sp>
            <p:sp>
              <p:nvSpPr>
                <p:cNvPr id="1122338" name="Rectangle 34"/>
                <p:cNvSpPr>
                  <a:spLocks noChangeArrowheads="1"/>
                </p:cNvSpPr>
                <p:nvPr/>
              </p:nvSpPr>
              <p:spPr bwMode="auto">
                <a:xfrm>
                  <a:off x="453" y="1841"/>
                  <a:ext cx="615" cy="489"/>
                </a:xfrm>
                <a:prstGeom prst="rect">
                  <a:avLst/>
                </a:prstGeom>
                <a:noFill/>
                <a:ln w="7">
                  <a:solidFill>
                    <a:srgbClr val="A0A0A0"/>
                  </a:solidFill>
                  <a:miter lim="800000"/>
                  <a:headEnd/>
                  <a:tailEnd/>
                </a:ln>
                <a:effectLst/>
              </p:spPr>
              <p:txBody>
                <a:bodyPr bIns="0"/>
                <a:lstStyle/>
                <a:p>
                  <a:endParaRPr lang="en-US"/>
                </a:p>
              </p:txBody>
            </p:sp>
          </p:grpSp>
          <p:grpSp>
            <p:nvGrpSpPr>
              <p:cNvPr id="14" name="Group 35"/>
              <p:cNvGrpSpPr>
                <a:grpSpLocks/>
              </p:cNvGrpSpPr>
              <p:nvPr/>
            </p:nvGrpSpPr>
            <p:grpSpPr bwMode="auto">
              <a:xfrm>
                <a:off x="0" y="2330"/>
                <a:ext cx="453" cy="489"/>
                <a:chOff x="0" y="2330"/>
                <a:chExt cx="453" cy="489"/>
              </a:xfrm>
            </p:grpSpPr>
            <p:sp>
              <p:nvSpPr>
                <p:cNvPr id="1122340" name="Rectangle 36"/>
                <p:cNvSpPr>
                  <a:spLocks noChangeArrowheads="1"/>
                </p:cNvSpPr>
                <p:nvPr/>
              </p:nvSpPr>
              <p:spPr bwMode="auto">
                <a:xfrm>
                  <a:off x="43" y="2330"/>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5</a:t>
                  </a:r>
                </a:p>
                <a:p>
                  <a:pPr algn="ctr"/>
                  <a:endParaRPr lang="en-US" sz="2400" b="0">
                    <a:latin typeface="Times New Roman" pitchFamily="18" charset="0"/>
                  </a:endParaRPr>
                </a:p>
              </p:txBody>
            </p:sp>
            <p:sp>
              <p:nvSpPr>
                <p:cNvPr id="1122341" name="Rectangle 37"/>
                <p:cNvSpPr>
                  <a:spLocks noChangeArrowheads="1"/>
                </p:cNvSpPr>
                <p:nvPr/>
              </p:nvSpPr>
              <p:spPr bwMode="auto">
                <a:xfrm>
                  <a:off x="0" y="2330"/>
                  <a:ext cx="453" cy="489"/>
                </a:xfrm>
                <a:prstGeom prst="rect">
                  <a:avLst/>
                </a:prstGeom>
                <a:noFill/>
                <a:ln w="7">
                  <a:solidFill>
                    <a:srgbClr val="A0A0A0"/>
                  </a:solidFill>
                  <a:miter lim="800000"/>
                  <a:headEnd/>
                  <a:tailEnd/>
                </a:ln>
                <a:effectLst/>
              </p:spPr>
              <p:txBody>
                <a:bodyPr bIns="0"/>
                <a:lstStyle/>
                <a:p>
                  <a:endParaRPr lang="en-US"/>
                </a:p>
              </p:txBody>
            </p:sp>
          </p:grpSp>
          <p:grpSp>
            <p:nvGrpSpPr>
              <p:cNvPr id="15" name="Group 38"/>
              <p:cNvGrpSpPr>
                <a:grpSpLocks/>
              </p:cNvGrpSpPr>
              <p:nvPr/>
            </p:nvGrpSpPr>
            <p:grpSpPr bwMode="auto">
              <a:xfrm>
                <a:off x="453" y="2330"/>
                <a:ext cx="615" cy="489"/>
                <a:chOff x="453" y="2330"/>
                <a:chExt cx="615" cy="489"/>
              </a:xfrm>
            </p:grpSpPr>
            <p:sp>
              <p:nvSpPr>
                <p:cNvPr id="1122343" name="Rectangle 39"/>
                <p:cNvSpPr>
                  <a:spLocks noChangeArrowheads="1"/>
                </p:cNvSpPr>
                <p:nvPr/>
              </p:nvSpPr>
              <p:spPr bwMode="auto">
                <a:xfrm>
                  <a:off x="496" y="2330"/>
                  <a:ext cx="529"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P(x≤5)</a:t>
                  </a:r>
                  <a:r>
                    <a:rPr lang="en-US" sz="2400" b="0">
                      <a:latin typeface="Arial Unicode MS" pitchFamily="34" charset="-128"/>
                      <a:ea typeface="Arial Unicode MS" pitchFamily="34" charset="-128"/>
                      <a:cs typeface="Arial Unicode MS" pitchFamily="34" charset="-128"/>
                    </a:rPr>
                    <a:t>=5/6</a:t>
                  </a:r>
                </a:p>
                <a:p>
                  <a:pPr algn="ctr"/>
                  <a:endParaRPr lang="en-US" sz="2400" b="0">
                    <a:latin typeface="Times New Roman" pitchFamily="18" charset="0"/>
                  </a:endParaRPr>
                </a:p>
              </p:txBody>
            </p:sp>
            <p:sp>
              <p:nvSpPr>
                <p:cNvPr id="1122344" name="Rectangle 40"/>
                <p:cNvSpPr>
                  <a:spLocks noChangeArrowheads="1"/>
                </p:cNvSpPr>
                <p:nvPr/>
              </p:nvSpPr>
              <p:spPr bwMode="auto">
                <a:xfrm>
                  <a:off x="453" y="2330"/>
                  <a:ext cx="615" cy="489"/>
                </a:xfrm>
                <a:prstGeom prst="rect">
                  <a:avLst/>
                </a:prstGeom>
                <a:noFill/>
                <a:ln w="7">
                  <a:solidFill>
                    <a:srgbClr val="A0A0A0"/>
                  </a:solidFill>
                  <a:miter lim="800000"/>
                  <a:headEnd/>
                  <a:tailEnd/>
                </a:ln>
                <a:effectLst/>
              </p:spPr>
              <p:txBody>
                <a:bodyPr bIns="0"/>
                <a:lstStyle/>
                <a:p>
                  <a:endParaRPr lang="en-US"/>
                </a:p>
              </p:txBody>
            </p:sp>
          </p:grpSp>
          <p:grpSp>
            <p:nvGrpSpPr>
              <p:cNvPr id="16" name="Group 41"/>
              <p:cNvGrpSpPr>
                <a:grpSpLocks/>
              </p:cNvGrpSpPr>
              <p:nvPr/>
            </p:nvGrpSpPr>
            <p:grpSpPr bwMode="auto">
              <a:xfrm>
                <a:off x="0" y="2819"/>
                <a:ext cx="453" cy="489"/>
                <a:chOff x="0" y="2819"/>
                <a:chExt cx="453" cy="489"/>
              </a:xfrm>
            </p:grpSpPr>
            <p:sp>
              <p:nvSpPr>
                <p:cNvPr id="1122346" name="Rectangle 42"/>
                <p:cNvSpPr>
                  <a:spLocks noChangeArrowheads="1"/>
                </p:cNvSpPr>
                <p:nvPr/>
              </p:nvSpPr>
              <p:spPr bwMode="auto">
                <a:xfrm>
                  <a:off x="43" y="2819"/>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6</a:t>
                  </a:r>
                </a:p>
                <a:p>
                  <a:pPr algn="ctr"/>
                  <a:endParaRPr lang="en-US" sz="2400" b="0">
                    <a:latin typeface="Times New Roman" pitchFamily="18" charset="0"/>
                  </a:endParaRPr>
                </a:p>
              </p:txBody>
            </p:sp>
            <p:sp>
              <p:nvSpPr>
                <p:cNvPr id="1122347" name="Rectangle 43"/>
                <p:cNvSpPr>
                  <a:spLocks noChangeArrowheads="1"/>
                </p:cNvSpPr>
                <p:nvPr/>
              </p:nvSpPr>
              <p:spPr bwMode="auto">
                <a:xfrm>
                  <a:off x="0" y="2819"/>
                  <a:ext cx="453" cy="489"/>
                </a:xfrm>
                <a:prstGeom prst="rect">
                  <a:avLst/>
                </a:prstGeom>
                <a:noFill/>
                <a:ln w="7">
                  <a:solidFill>
                    <a:srgbClr val="A0A0A0"/>
                  </a:solidFill>
                  <a:miter lim="800000"/>
                  <a:headEnd/>
                  <a:tailEnd/>
                </a:ln>
                <a:effectLst/>
              </p:spPr>
              <p:txBody>
                <a:bodyPr bIns="0"/>
                <a:lstStyle/>
                <a:p>
                  <a:endParaRPr lang="en-US"/>
                </a:p>
              </p:txBody>
            </p:sp>
          </p:grpSp>
          <p:grpSp>
            <p:nvGrpSpPr>
              <p:cNvPr id="17" name="Group 44"/>
              <p:cNvGrpSpPr>
                <a:grpSpLocks/>
              </p:cNvGrpSpPr>
              <p:nvPr/>
            </p:nvGrpSpPr>
            <p:grpSpPr bwMode="auto">
              <a:xfrm>
                <a:off x="453" y="2819"/>
                <a:ext cx="615" cy="489"/>
                <a:chOff x="453" y="2819"/>
                <a:chExt cx="615" cy="489"/>
              </a:xfrm>
            </p:grpSpPr>
            <p:sp>
              <p:nvSpPr>
                <p:cNvPr id="1122349" name="Rectangle 45"/>
                <p:cNvSpPr>
                  <a:spLocks noChangeArrowheads="1"/>
                </p:cNvSpPr>
                <p:nvPr/>
              </p:nvSpPr>
              <p:spPr bwMode="auto">
                <a:xfrm>
                  <a:off x="496" y="2819"/>
                  <a:ext cx="529"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P(x≤6)</a:t>
                  </a:r>
                  <a:r>
                    <a:rPr lang="en-US" sz="2400" b="0">
                      <a:latin typeface="Arial Unicode MS" pitchFamily="34" charset="-128"/>
                      <a:ea typeface="Arial Unicode MS" pitchFamily="34" charset="-128"/>
                      <a:cs typeface="Arial Unicode MS" pitchFamily="34" charset="-128"/>
                    </a:rPr>
                    <a:t>=6/6</a:t>
                  </a:r>
                </a:p>
                <a:p>
                  <a:pPr algn="ctr"/>
                  <a:endParaRPr lang="en-US" sz="2400" b="0">
                    <a:latin typeface="Times New Roman" pitchFamily="18" charset="0"/>
                  </a:endParaRPr>
                </a:p>
              </p:txBody>
            </p:sp>
            <p:sp>
              <p:nvSpPr>
                <p:cNvPr id="1122350" name="Rectangle 46"/>
                <p:cNvSpPr>
                  <a:spLocks noChangeArrowheads="1"/>
                </p:cNvSpPr>
                <p:nvPr/>
              </p:nvSpPr>
              <p:spPr bwMode="auto">
                <a:xfrm>
                  <a:off x="453" y="2819"/>
                  <a:ext cx="615" cy="489"/>
                </a:xfrm>
                <a:prstGeom prst="rect">
                  <a:avLst/>
                </a:prstGeom>
                <a:noFill/>
                <a:ln w="7">
                  <a:solidFill>
                    <a:srgbClr val="A0A0A0"/>
                  </a:solidFill>
                  <a:miter lim="800000"/>
                  <a:headEnd/>
                  <a:tailEnd/>
                </a:ln>
                <a:effectLst/>
              </p:spPr>
              <p:txBody>
                <a:bodyPr bIns="0"/>
                <a:lstStyle/>
                <a:p>
                  <a:endParaRPr lang="en-US"/>
                </a:p>
              </p:txBody>
            </p:sp>
          </p:grpSp>
        </p:grpSp>
        <p:sp>
          <p:nvSpPr>
            <p:cNvPr id="1122351" name="Rectangle 47"/>
            <p:cNvSpPr>
              <a:spLocks noChangeArrowheads="1"/>
            </p:cNvSpPr>
            <p:nvPr/>
          </p:nvSpPr>
          <p:spPr bwMode="auto">
            <a:xfrm>
              <a:off x="-3" y="-3"/>
              <a:ext cx="1074" cy="3314"/>
            </a:xfrm>
            <a:prstGeom prst="rect">
              <a:avLst/>
            </a:prstGeom>
            <a:noFill/>
            <a:ln w="9525">
              <a:solidFill>
                <a:srgbClr val="A0A0A0"/>
              </a:solidFill>
              <a:miter lim="800000"/>
              <a:headEnd/>
              <a:tailEnd/>
            </a:ln>
            <a:effectLst/>
          </p:spPr>
          <p:txBody>
            <a:bodyPr bIns="0"/>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3200" dirty="0" smtClean="0"/>
              <a:t>Probability Distribution :  Two dimensions</a:t>
            </a:r>
          </a:p>
        </p:txBody>
      </p:sp>
      <p:graphicFrame>
        <p:nvGraphicFramePr>
          <p:cNvPr id="37300" name="Group 436"/>
          <p:cNvGraphicFramePr>
            <a:graphicFrameLocks noGrp="1"/>
          </p:cNvGraphicFramePr>
          <p:nvPr>
            <p:ph sz="half" idx="1"/>
          </p:nvPr>
        </p:nvGraphicFramePr>
        <p:xfrm>
          <a:off x="457200" y="1676400"/>
          <a:ext cx="8077200" cy="4124328"/>
        </p:xfrm>
        <a:graphic>
          <a:graphicData uri="http://schemas.openxmlformats.org/drawingml/2006/table">
            <a:tbl>
              <a:tblPr/>
              <a:tblGrid>
                <a:gridCol w="1155700"/>
                <a:gridCol w="1152525"/>
                <a:gridCol w="1152525"/>
                <a:gridCol w="1155700"/>
                <a:gridCol w="1152525"/>
                <a:gridCol w="1152525"/>
                <a:gridCol w="1155700"/>
              </a:tblGrid>
              <a:tr h="6365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          Dice1</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Dice2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6</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20000"/>
                        <a:lumOff val="80000"/>
                      </a:schemeClr>
                    </a:solidFill>
                  </a:tcPr>
                </a:tc>
              </a:tr>
              <a:tr h="5254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2</a:t>
                      </a:r>
                    </a:p>
                  </a:txBody>
                  <a:tcPr horzOverflow="overflow">
                    <a:lnL>
                      <a:noFill/>
                    </a:lnL>
                    <a:lnR>
                      <a:noFill/>
                    </a:lnR>
                    <a:lnT>
                      <a:noFill/>
                    </a:lnT>
                    <a:lnB>
                      <a:noFill/>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3</a:t>
                      </a:r>
                    </a:p>
                  </a:txBody>
                  <a:tcPr horzOverflow="overflow">
                    <a:lnL>
                      <a:noFill/>
                    </a:lnL>
                    <a:lnR>
                      <a:noFill/>
                    </a:lnR>
                    <a:lnT>
                      <a:noFill/>
                    </a:lnT>
                    <a:lnB>
                      <a:noFill/>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5</a:t>
                      </a:r>
                    </a:p>
                  </a:txBody>
                  <a:tcPr horzOverflow="overflow">
                    <a:lnL>
                      <a:noFill/>
                    </a:lnL>
                    <a:lnR>
                      <a:noFill/>
                    </a:lnR>
                    <a:lnT>
                      <a:noFill/>
                    </a:lnT>
                    <a:lnB>
                      <a:noFill/>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6</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527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rgbClr val="FF0066"/>
                          </a:solidFill>
                          <a:effectLst/>
                          <a:latin typeface="Arial" charset="0"/>
                          <a:cs typeface="Arial" charset="0"/>
                        </a:rPr>
                        <a:t>3</a:t>
                      </a:r>
                    </a:p>
                  </a:txBody>
                  <a:tcPr horzOverflow="overflow">
                    <a:lnL>
                      <a:noFill/>
                    </a:lnL>
                    <a:lnR>
                      <a:noFill/>
                    </a:lnR>
                    <a:lnT>
                      <a:noFill/>
                    </a:lnT>
                    <a:lnB>
                      <a:noFill/>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5</a:t>
                      </a:r>
                    </a:p>
                  </a:txBody>
                  <a:tcPr horzOverflow="overflow">
                    <a:lnL>
                      <a:noFill/>
                    </a:lnL>
                    <a:lnR>
                      <a:noFill/>
                    </a:lnR>
                    <a:lnT>
                      <a:noFill/>
                    </a:lnT>
                    <a:lnB>
                      <a:noFill/>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6</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ECFF"/>
                    </a:solidFill>
                  </a:tcPr>
                </a:tc>
              </a:tr>
              <a:tr h="5286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5</a:t>
                      </a:r>
                    </a:p>
                  </a:txBody>
                  <a:tcPr horzOverflow="overflow">
                    <a:lnL>
                      <a:noFill/>
                    </a:lnL>
                    <a:lnR>
                      <a:noFill/>
                    </a:lnR>
                    <a:lnT>
                      <a:noFill/>
                    </a:lnT>
                    <a:lnB>
                      <a:noFill/>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6</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8</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FF"/>
                    </a:solidFill>
                  </a:tcPr>
                </a:tc>
              </a:tr>
              <a:tr h="6365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5</a:t>
                      </a:r>
                    </a:p>
                  </a:txBody>
                  <a:tcPr horzOverflow="overflow">
                    <a:lnL>
                      <a:noFill/>
                    </a:lnL>
                    <a:lnR>
                      <a:noFill/>
                    </a:lnR>
                    <a:lnT>
                      <a:noFill/>
                    </a:lnT>
                    <a:lnB>
                      <a:noFill/>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6</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8</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9</a:t>
                      </a:r>
                    </a:p>
                  </a:txBody>
                  <a:tcPr horzOverflow="overflow">
                    <a:lnL>
                      <a:noFill/>
                    </a:lnL>
                    <a:lnR>
                      <a:noFill/>
                    </a:lnR>
                    <a:lnT>
                      <a:noFill/>
                    </a:lnT>
                    <a:lnB>
                      <a:noFill/>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CC"/>
                    </a:solidFill>
                  </a:tcPr>
                </a:tc>
              </a:tr>
              <a:tr h="6334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6</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8</a:t>
                      </a:r>
                    </a:p>
                  </a:txBody>
                  <a:tcPr horzOverflow="overflow">
                    <a:lnL>
                      <a:noFill/>
                    </a:lnL>
                    <a:lnR>
                      <a:noFill/>
                    </a:lnR>
                    <a:lnT>
                      <a:noFill/>
                    </a:lnT>
                    <a:lnB>
                      <a:noFill/>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9</a:t>
                      </a:r>
                    </a:p>
                  </a:txBody>
                  <a:tcPr horzOverflow="overflow">
                    <a:lnL>
                      <a:noFill/>
                    </a:lnL>
                    <a:lnR>
                      <a:noFill/>
                    </a:lnR>
                    <a:lnT>
                      <a:noFill/>
                    </a:lnT>
                    <a:lnB>
                      <a:noFill/>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10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33"/>
                    </a:solidFill>
                  </a:tcPr>
                </a:tc>
              </a:tr>
              <a:tr h="6365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rgbClr val="FF0066"/>
                          </a:solidFill>
                          <a:effectLst/>
                          <a:latin typeface="Arial" charset="0"/>
                          <a:cs typeface="Arial" charset="0"/>
                        </a:rPr>
                        <a:t>12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36943" name="Object 79">
            <a:hlinkHover r:id="" action="ppaction://noaction" highlightClick="1"/>
          </p:cNvPr>
          <p:cNvGraphicFramePr>
            <a:graphicFrameLocks noChangeAspect="1"/>
          </p:cNvGraphicFramePr>
          <p:nvPr>
            <p:ph sz="half" idx="2"/>
          </p:nvPr>
        </p:nvGraphicFramePr>
        <p:xfrm>
          <a:off x="5410200" y="914400"/>
          <a:ext cx="1057275" cy="504825"/>
        </p:xfrm>
        <a:graphic>
          <a:graphicData uri="http://schemas.openxmlformats.org/presentationml/2006/ole">
            <p:oleObj spid="_x0000_s96258" name="Bitmap Image" r:id="rId3" imgW="1057423" imgH="504762"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6943"/>
                                        </p:tgtEl>
                                        <p:attrNameLst>
                                          <p:attrName>style.visibility</p:attrName>
                                        </p:attrNameLst>
                                      </p:cBhvr>
                                      <p:to>
                                        <p:strVal val="visible"/>
                                      </p:to>
                                    </p:set>
                                    <p:animEffect transition="in" filter="wipe(down)">
                                      <p:cBhvr>
                                        <p:cTn id="7" dur="580">
                                          <p:stCondLst>
                                            <p:cond delay="0"/>
                                          </p:stCondLst>
                                        </p:cTn>
                                        <p:tgtEl>
                                          <p:spTgt spid="36943"/>
                                        </p:tgtEl>
                                      </p:cBhvr>
                                    </p:animEffect>
                                    <p:anim calcmode="lin" valueType="num">
                                      <p:cBhvr>
                                        <p:cTn id="8" dur="1822" tmFilter="0,0; 0.14,0.36; 0.43,0.73; 0.71,0.91; 1.0,1.0">
                                          <p:stCondLst>
                                            <p:cond delay="0"/>
                                          </p:stCondLst>
                                        </p:cTn>
                                        <p:tgtEl>
                                          <p:spTgt spid="369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69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69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69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6943"/>
                                        </p:tgtEl>
                                        <p:attrNameLst>
                                          <p:attrName>ppt_y</p:attrName>
                                        </p:attrNameLst>
                                      </p:cBhvr>
                                      <p:tavLst>
                                        <p:tav tm="0" fmla="#ppt_y-sin(pi*$)/81">
                                          <p:val>
                                            <p:fltVal val="0"/>
                                          </p:val>
                                        </p:tav>
                                        <p:tav tm="100000">
                                          <p:val>
                                            <p:fltVal val="1"/>
                                          </p:val>
                                        </p:tav>
                                      </p:tavLst>
                                    </p:anim>
                                    <p:animScale>
                                      <p:cBhvr>
                                        <p:cTn id="13" dur="26">
                                          <p:stCondLst>
                                            <p:cond delay="650"/>
                                          </p:stCondLst>
                                        </p:cTn>
                                        <p:tgtEl>
                                          <p:spTgt spid="36943"/>
                                        </p:tgtEl>
                                      </p:cBhvr>
                                      <p:to x="100000" y="60000"/>
                                    </p:animScale>
                                    <p:animScale>
                                      <p:cBhvr>
                                        <p:cTn id="14" dur="166" decel="50000">
                                          <p:stCondLst>
                                            <p:cond delay="676"/>
                                          </p:stCondLst>
                                        </p:cTn>
                                        <p:tgtEl>
                                          <p:spTgt spid="36943"/>
                                        </p:tgtEl>
                                      </p:cBhvr>
                                      <p:to x="100000" y="100000"/>
                                    </p:animScale>
                                    <p:animScale>
                                      <p:cBhvr>
                                        <p:cTn id="15" dur="26">
                                          <p:stCondLst>
                                            <p:cond delay="1312"/>
                                          </p:stCondLst>
                                        </p:cTn>
                                        <p:tgtEl>
                                          <p:spTgt spid="36943"/>
                                        </p:tgtEl>
                                      </p:cBhvr>
                                      <p:to x="100000" y="80000"/>
                                    </p:animScale>
                                    <p:animScale>
                                      <p:cBhvr>
                                        <p:cTn id="16" dur="166" decel="50000">
                                          <p:stCondLst>
                                            <p:cond delay="1338"/>
                                          </p:stCondLst>
                                        </p:cTn>
                                        <p:tgtEl>
                                          <p:spTgt spid="36943"/>
                                        </p:tgtEl>
                                      </p:cBhvr>
                                      <p:to x="100000" y="100000"/>
                                    </p:animScale>
                                    <p:animScale>
                                      <p:cBhvr>
                                        <p:cTn id="17" dur="26">
                                          <p:stCondLst>
                                            <p:cond delay="1642"/>
                                          </p:stCondLst>
                                        </p:cTn>
                                        <p:tgtEl>
                                          <p:spTgt spid="36943"/>
                                        </p:tgtEl>
                                      </p:cBhvr>
                                      <p:to x="100000" y="90000"/>
                                    </p:animScale>
                                    <p:animScale>
                                      <p:cBhvr>
                                        <p:cTn id="18" dur="166" decel="50000">
                                          <p:stCondLst>
                                            <p:cond delay="1668"/>
                                          </p:stCondLst>
                                        </p:cTn>
                                        <p:tgtEl>
                                          <p:spTgt spid="36943"/>
                                        </p:tgtEl>
                                      </p:cBhvr>
                                      <p:to x="100000" y="100000"/>
                                    </p:animScale>
                                    <p:animScale>
                                      <p:cBhvr>
                                        <p:cTn id="19" dur="26">
                                          <p:stCondLst>
                                            <p:cond delay="1808"/>
                                          </p:stCondLst>
                                        </p:cTn>
                                        <p:tgtEl>
                                          <p:spTgt spid="36943"/>
                                        </p:tgtEl>
                                      </p:cBhvr>
                                      <p:to x="100000" y="95000"/>
                                    </p:animScale>
                                    <p:animScale>
                                      <p:cBhvr>
                                        <p:cTn id="20" dur="166" decel="50000">
                                          <p:stCondLst>
                                            <p:cond delay="1834"/>
                                          </p:stCondLst>
                                        </p:cTn>
                                        <p:tgtEl>
                                          <p:spTgt spid="369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a:xfrm>
            <a:off x="457200" y="274638"/>
            <a:ext cx="8229600" cy="563562"/>
          </a:xfrm>
        </p:spPr>
        <p:txBody>
          <a:bodyPr>
            <a:normAutofit fontScale="90000"/>
          </a:bodyPr>
          <a:lstStyle/>
          <a:p>
            <a:pPr algn="ctr" eaLnBrk="1" hangingPunct="1"/>
            <a:r>
              <a:rPr lang="en-US" sz="3200" smtClean="0"/>
              <a:t>“Probability Distribution” (contd.)</a:t>
            </a:r>
          </a:p>
        </p:txBody>
      </p:sp>
      <p:graphicFrame>
        <p:nvGraphicFramePr>
          <p:cNvPr id="13314" name="Object 1024"/>
          <p:cNvGraphicFramePr>
            <a:graphicFrameLocks noChangeAspect="1"/>
          </p:cNvGraphicFramePr>
          <p:nvPr>
            <p:ph idx="1"/>
          </p:nvPr>
        </p:nvGraphicFramePr>
        <p:xfrm>
          <a:off x="1066800" y="1219200"/>
          <a:ext cx="7162800" cy="3886200"/>
        </p:xfrm>
        <a:graphic>
          <a:graphicData uri="http://schemas.openxmlformats.org/presentationml/2006/ole">
            <p:oleObj spid="_x0000_s97282" name="Bitmap Image" r:id="rId3" imgW="4458322" imgH="2419048" progId="PBrush">
              <p:embed/>
            </p:oleObj>
          </a:graphicData>
        </a:graphic>
      </p:graphicFrame>
      <p:sp>
        <p:nvSpPr>
          <p:cNvPr id="13316" name="Text Box 7"/>
          <p:cNvSpPr txBox="1">
            <a:spLocks noChangeArrowheads="1"/>
          </p:cNvSpPr>
          <p:nvPr/>
        </p:nvSpPr>
        <p:spPr bwMode="auto">
          <a:xfrm>
            <a:off x="609600" y="5257800"/>
            <a:ext cx="8229600" cy="1008063"/>
          </a:xfrm>
          <a:prstGeom prst="rect">
            <a:avLst/>
          </a:prstGeom>
          <a:noFill/>
          <a:ln w="9525">
            <a:noFill/>
            <a:miter lim="800000"/>
            <a:headEnd/>
            <a:tailEnd/>
          </a:ln>
        </p:spPr>
        <p:txBody>
          <a:bodyPr>
            <a:spAutoFit/>
          </a:bodyPr>
          <a:lstStyle/>
          <a:p>
            <a:pPr>
              <a:spcBef>
                <a:spcPct val="50000"/>
              </a:spcBef>
            </a:pPr>
            <a:r>
              <a:rPr lang="en-US"/>
              <a:t>Values of x are discrete (discontinuous)</a:t>
            </a:r>
          </a:p>
          <a:p>
            <a:pPr>
              <a:spcBef>
                <a:spcPct val="50000"/>
              </a:spcBef>
            </a:pPr>
            <a:r>
              <a:rPr lang="en-US"/>
              <a:t>Sum of lengths of vertical bars </a:t>
            </a:r>
            <a:r>
              <a:rPr lang="en-US" sz="2800">
                <a:sym typeface="Symbol" pitchFamily="18" charset="2"/>
              </a:rPr>
              <a:t></a:t>
            </a:r>
            <a:r>
              <a:rPr lang="en-US" sz="2000">
                <a:sym typeface="Symbol" pitchFamily="18" charset="2"/>
              </a:rPr>
              <a:t>p(X=x) = 1</a:t>
            </a:r>
            <a:r>
              <a:rPr lang="en-US"/>
              <a:t> </a:t>
            </a:r>
          </a:p>
        </p:txBody>
      </p:sp>
      <p:sp>
        <p:nvSpPr>
          <p:cNvPr id="13317" name="Text Box 9"/>
          <p:cNvSpPr txBox="1">
            <a:spLocks noChangeArrowheads="1"/>
          </p:cNvSpPr>
          <p:nvPr/>
        </p:nvSpPr>
        <p:spPr bwMode="auto">
          <a:xfrm>
            <a:off x="3657600" y="6096000"/>
            <a:ext cx="533400" cy="304800"/>
          </a:xfrm>
          <a:prstGeom prst="rect">
            <a:avLst/>
          </a:prstGeom>
          <a:noFill/>
          <a:ln w="9525">
            <a:noFill/>
            <a:miter lim="800000"/>
            <a:headEnd/>
            <a:tailEnd/>
          </a:ln>
        </p:spPr>
        <p:txBody>
          <a:bodyPr>
            <a:spAutoFit/>
          </a:bodyPr>
          <a:lstStyle/>
          <a:p>
            <a:pPr>
              <a:spcBef>
                <a:spcPct val="50000"/>
              </a:spcBef>
            </a:pPr>
            <a:r>
              <a:rPr lang="en-US" sz="1400"/>
              <a:t>all x</a:t>
            </a:r>
          </a:p>
        </p:txBody>
      </p:sp>
      <p:sp>
        <p:nvSpPr>
          <p:cNvPr id="13318" name="Text Box 10"/>
          <p:cNvSpPr txBox="1">
            <a:spLocks noChangeArrowheads="1"/>
          </p:cNvSpPr>
          <p:nvPr/>
        </p:nvSpPr>
        <p:spPr bwMode="auto">
          <a:xfrm>
            <a:off x="2362200" y="1752600"/>
            <a:ext cx="1828800" cy="366713"/>
          </a:xfrm>
          <a:prstGeom prst="rect">
            <a:avLst/>
          </a:prstGeom>
          <a:noFill/>
          <a:ln w="9525">
            <a:noFill/>
            <a:miter lim="800000"/>
            <a:headEnd/>
            <a:tailEnd/>
          </a:ln>
        </p:spPr>
        <p:txBody>
          <a:bodyPr>
            <a:spAutoFit/>
          </a:bodyPr>
          <a:lstStyle/>
          <a:p>
            <a:pPr>
              <a:spcBef>
                <a:spcPct val="50000"/>
              </a:spcBef>
            </a:pPr>
            <a:r>
              <a:rPr lang="en-US"/>
              <a:t>Discrete values</a:t>
            </a:r>
          </a:p>
        </p:txBody>
      </p:sp>
      <p:sp>
        <p:nvSpPr>
          <p:cNvPr id="13319" name="Text Box 11"/>
          <p:cNvSpPr txBox="1">
            <a:spLocks noChangeArrowheads="1"/>
          </p:cNvSpPr>
          <p:nvPr/>
        </p:nvSpPr>
        <p:spPr bwMode="auto">
          <a:xfrm>
            <a:off x="5715000" y="1828800"/>
            <a:ext cx="1828800" cy="366713"/>
          </a:xfrm>
          <a:prstGeom prst="rect">
            <a:avLst/>
          </a:prstGeom>
          <a:noFill/>
          <a:ln w="9525">
            <a:noFill/>
            <a:miter lim="800000"/>
            <a:headEnd/>
            <a:tailEnd/>
          </a:ln>
        </p:spPr>
        <p:txBody>
          <a:bodyPr>
            <a:spAutoFit/>
          </a:bodyPr>
          <a:lstStyle/>
          <a:p>
            <a:pPr>
              <a:spcBef>
                <a:spcPct val="50000"/>
              </a:spcBef>
            </a:pPr>
            <a:r>
              <a:rPr lang="en-US"/>
              <a:t>Discrete  values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Practice Problem:</a:t>
            </a:r>
          </a:p>
        </p:txBody>
      </p:sp>
      <p:sp>
        <p:nvSpPr>
          <p:cNvPr id="1124355" name="Rectangle 3"/>
          <p:cNvSpPr>
            <a:spLocks noGrp="1" noChangeArrowheads="1"/>
          </p:cNvSpPr>
          <p:nvPr>
            <p:ph type="body" idx="1"/>
          </p:nvPr>
        </p:nvSpPr>
        <p:spPr>
          <a:xfrm>
            <a:off x="533400" y="1981200"/>
            <a:ext cx="7772400" cy="4343400"/>
          </a:xfrm>
        </p:spPr>
        <p:txBody>
          <a:bodyPr/>
          <a:lstStyle/>
          <a:p>
            <a:r>
              <a:rPr lang="en-US" sz="2000">
                <a:ea typeface="Arial Unicode MS" pitchFamily="34" charset="-128"/>
                <a:cs typeface="Arial Unicode MS" pitchFamily="34" charset="-128"/>
              </a:rPr>
              <a:t>The number of patients seen in the ER in any given hour is a random variable represented by </a:t>
            </a:r>
            <a:r>
              <a:rPr lang="en-US" sz="2000" i="1">
                <a:ea typeface="Arial Unicode MS" pitchFamily="34" charset="-128"/>
                <a:cs typeface="Arial Unicode MS" pitchFamily="34" charset="-128"/>
              </a:rPr>
              <a:t>x</a:t>
            </a:r>
            <a:r>
              <a:rPr lang="en-US" sz="2000">
                <a:ea typeface="Arial Unicode MS" pitchFamily="34" charset="-128"/>
                <a:cs typeface="Arial Unicode MS" pitchFamily="34" charset="-128"/>
              </a:rPr>
              <a:t>. The probability distribution for </a:t>
            </a:r>
            <a:r>
              <a:rPr lang="en-US" sz="2000" i="1">
                <a:ea typeface="Arial Unicode MS" pitchFamily="34" charset="-128"/>
                <a:cs typeface="Arial Unicode MS" pitchFamily="34" charset="-128"/>
              </a:rPr>
              <a:t>x</a:t>
            </a:r>
            <a:r>
              <a:rPr lang="en-US" sz="2000">
                <a:ea typeface="Arial Unicode MS" pitchFamily="34" charset="-128"/>
                <a:cs typeface="Arial Unicode MS" pitchFamily="34" charset="-128"/>
              </a:rPr>
              <a:t> is:</a:t>
            </a:r>
          </a:p>
          <a:p>
            <a:endParaRPr lang="en-US" sz="2000">
              <a:ea typeface="Arial Unicode MS" pitchFamily="34" charset="-128"/>
              <a:cs typeface="Arial Unicode MS" pitchFamily="34" charset="-128"/>
            </a:endParaRPr>
          </a:p>
          <a:p>
            <a:endParaRPr lang="en-US" sz="2000">
              <a:ea typeface="Arial Unicode MS" pitchFamily="34" charset="-128"/>
              <a:cs typeface="Arial Unicode MS" pitchFamily="34" charset="-128"/>
            </a:endParaRPr>
          </a:p>
        </p:txBody>
      </p:sp>
      <p:grpSp>
        <p:nvGrpSpPr>
          <p:cNvPr id="2" name="Group 4"/>
          <p:cNvGrpSpPr>
            <a:grpSpLocks/>
          </p:cNvGrpSpPr>
          <p:nvPr/>
        </p:nvGrpSpPr>
        <p:grpSpPr bwMode="auto">
          <a:xfrm>
            <a:off x="1905000" y="3276600"/>
            <a:ext cx="5791200" cy="838200"/>
            <a:chOff x="-3" y="-3"/>
            <a:chExt cx="2230" cy="754"/>
          </a:xfrm>
        </p:grpSpPr>
        <p:grpSp>
          <p:nvGrpSpPr>
            <p:cNvPr id="3" name="Group 5"/>
            <p:cNvGrpSpPr>
              <a:grpSpLocks/>
            </p:cNvGrpSpPr>
            <p:nvPr/>
          </p:nvGrpSpPr>
          <p:grpSpPr bwMode="auto">
            <a:xfrm>
              <a:off x="0" y="0"/>
              <a:ext cx="2224" cy="748"/>
              <a:chOff x="0" y="0"/>
              <a:chExt cx="2224" cy="748"/>
            </a:xfrm>
          </p:grpSpPr>
          <p:grpSp>
            <p:nvGrpSpPr>
              <p:cNvPr id="4" name="Group 6"/>
              <p:cNvGrpSpPr>
                <a:grpSpLocks/>
              </p:cNvGrpSpPr>
              <p:nvPr/>
            </p:nvGrpSpPr>
            <p:grpSpPr bwMode="auto">
              <a:xfrm>
                <a:off x="0" y="0"/>
                <a:ext cx="399" cy="374"/>
                <a:chOff x="0" y="0"/>
                <a:chExt cx="399" cy="374"/>
              </a:xfrm>
            </p:grpSpPr>
            <p:sp>
              <p:nvSpPr>
                <p:cNvPr id="1124359" name="Rectangle 7"/>
                <p:cNvSpPr>
                  <a:spLocks noChangeArrowheads="1"/>
                </p:cNvSpPr>
                <p:nvPr/>
              </p:nvSpPr>
              <p:spPr bwMode="auto">
                <a:xfrm>
                  <a:off x="43" y="0"/>
                  <a:ext cx="313" cy="374"/>
                </a:xfrm>
                <a:prstGeom prst="rect">
                  <a:avLst/>
                </a:prstGeom>
                <a:noFill/>
                <a:ln w="9525">
                  <a:noFill/>
                  <a:miter lim="800000"/>
                  <a:headEnd/>
                  <a:tailEnd/>
                </a:ln>
                <a:effectLst/>
              </p:spPr>
              <p:txBody>
                <a:bodyPr bIns="0"/>
                <a:lstStyle/>
                <a:p>
                  <a:pPr eaLnBrk="1" hangingPunct="1"/>
                  <a:r>
                    <a:rPr lang="en-US" sz="2400" i="1">
                      <a:latin typeface="Arial Unicode MS" pitchFamily="34" charset="-128"/>
                      <a:ea typeface="Arial Unicode MS" pitchFamily="34" charset="-128"/>
                      <a:cs typeface="Arial Unicode MS" pitchFamily="34" charset="-128"/>
                    </a:rPr>
                    <a:t>x</a:t>
                  </a:r>
                  <a:endParaRPr lang="en-US" sz="2400">
                    <a:latin typeface="Arial Unicode MS" pitchFamily="34" charset="-128"/>
                    <a:ea typeface="Arial Unicode MS" pitchFamily="34" charset="-128"/>
                    <a:cs typeface="Arial Unicode MS" pitchFamily="34" charset="-128"/>
                  </a:endParaRPr>
                </a:p>
                <a:p>
                  <a:endParaRPr lang="en-US" sz="2400">
                    <a:latin typeface="Times New Roman" pitchFamily="18" charset="0"/>
                  </a:endParaRPr>
                </a:p>
              </p:txBody>
            </p:sp>
            <p:sp>
              <p:nvSpPr>
                <p:cNvPr id="1124360" name="Rectangle 8"/>
                <p:cNvSpPr>
                  <a:spLocks noChangeArrowheads="1"/>
                </p:cNvSpPr>
                <p:nvPr/>
              </p:nvSpPr>
              <p:spPr bwMode="auto">
                <a:xfrm>
                  <a:off x="0" y="0"/>
                  <a:ext cx="399" cy="374"/>
                </a:xfrm>
                <a:prstGeom prst="rect">
                  <a:avLst/>
                </a:prstGeom>
                <a:noFill/>
                <a:ln w="7">
                  <a:solidFill>
                    <a:srgbClr val="A0A0A0"/>
                  </a:solidFill>
                  <a:miter lim="800000"/>
                  <a:headEnd/>
                  <a:tailEnd/>
                </a:ln>
                <a:effectLst/>
              </p:spPr>
              <p:txBody>
                <a:bodyPr bIns="0"/>
                <a:lstStyle/>
                <a:p>
                  <a:endParaRPr lang="en-US"/>
                </a:p>
              </p:txBody>
            </p:sp>
          </p:grpSp>
          <p:grpSp>
            <p:nvGrpSpPr>
              <p:cNvPr id="5" name="Group 9"/>
              <p:cNvGrpSpPr>
                <a:grpSpLocks/>
              </p:cNvGrpSpPr>
              <p:nvPr/>
            </p:nvGrpSpPr>
            <p:grpSpPr bwMode="auto">
              <a:xfrm>
                <a:off x="399" y="0"/>
                <a:ext cx="365" cy="374"/>
                <a:chOff x="399" y="0"/>
                <a:chExt cx="365" cy="374"/>
              </a:xfrm>
            </p:grpSpPr>
            <p:sp>
              <p:nvSpPr>
                <p:cNvPr id="1124362" name="Rectangle 10"/>
                <p:cNvSpPr>
                  <a:spLocks noChangeArrowheads="1"/>
                </p:cNvSpPr>
                <p:nvPr/>
              </p:nvSpPr>
              <p:spPr bwMode="auto">
                <a:xfrm>
                  <a:off x="442"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10</a:t>
                  </a:r>
                </a:p>
                <a:p>
                  <a:endParaRPr lang="en-US" sz="2400">
                    <a:latin typeface="Times New Roman" pitchFamily="18" charset="0"/>
                  </a:endParaRPr>
                </a:p>
              </p:txBody>
            </p:sp>
            <p:sp>
              <p:nvSpPr>
                <p:cNvPr id="1124363" name="Rectangle 11"/>
                <p:cNvSpPr>
                  <a:spLocks noChangeArrowheads="1"/>
                </p:cNvSpPr>
                <p:nvPr/>
              </p:nvSpPr>
              <p:spPr bwMode="auto">
                <a:xfrm>
                  <a:off x="399"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6" name="Group 12"/>
              <p:cNvGrpSpPr>
                <a:grpSpLocks/>
              </p:cNvGrpSpPr>
              <p:nvPr/>
            </p:nvGrpSpPr>
            <p:grpSpPr bwMode="auto">
              <a:xfrm>
                <a:off x="764" y="0"/>
                <a:ext cx="365" cy="374"/>
                <a:chOff x="764" y="0"/>
                <a:chExt cx="365" cy="374"/>
              </a:xfrm>
            </p:grpSpPr>
            <p:sp>
              <p:nvSpPr>
                <p:cNvPr id="1124365" name="Rectangle 13"/>
                <p:cNvSpPr>
                  <a:spLocks noChangeArrowheads="1"/>
                </p:cNvSpPr>
                <p:nvPr/>
              </p:nvSpPr>
              <p:spPr bwMode="auto">
                <a:xfrm>
                  <a:off x="807"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11</a:t>
                  </a:r>
                </a:p>
                <a:p>
                  <a:endParaRPr lang="en-US" sz="2400">
                    <a:latin typeface="Times New Roman" pitchFamily="18" charset="0"/>
                  </a:endParaRPr>
                </a:p>
              </p:txBody>
            </p:sp>
            <p:sp>
              <p:nvSpPr>
                <p:cNvPr id="1124366" name="Rectangle 14"/>
                <p:cNvSpPr>
                  <a:spLocks noChangeArrowheads="1"/>
                </p:cNvSpPr>
                <p:nvPr/>
              </p:nvSpPr>
              <p:spPr bwMode="auto">
                <a:xfrm>
                  <a:off x="764"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7" name="Group 15"/>
              <p:cNvGrpSpPr>
                <a:grpSpLocks/>
              </p:cNvGrpSpPr>
              <p:nvPr/>
            </p:nvGrpSpPr>
            <p:grpSpPr bwMode="auto">
              <a:xfrm>
                <a:off x="1129" y="0"/>
                <a:ext cx="365" cy="374"/>
                <a:chOff x="1129" y="0"/>
                <a:chExt cx="365" cy="374"/>
              </a:xfrm>
            </p:grpSpPr>
            <p:sp>
              <p:nvSpPr>
                <p:cNvPr id="1124368" name="Rectangle 16"/>
                <p:cNvSpPr>
                  <a:spLocks noChangeArrowheads="1"/>
                </p:cNvSpPr>
                <p:nvPr/>
              </p:nvSpPr>
              <p:spPr bwMode="auto">
                <a:xfrm>
                  <a:off x="1172"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12</a:t>
                  </a:r>
                </a:p>
                <a:p>
                  <a:endParaRPr lang="en-US" sz="2400">
                    <a:latin typeface="Times New Roman" pitchFamily="18" charset="0"/>
                  </a:endParaRPr>
                </a:p>
              </p:txBody>
            </p:sp>
            <p:sp>
              <p:nvSpPr>
                <p:cNvPr id="1124369" name="Rectangle 17"/>
                <p:cNvSpPr>
                  <a:spLocks noChangeArrowheads="1"/>
                </p:cNvSpPr>
                <p:nvPr/>
              </p:nvSpPr>
              <p:spPr bwMode="auto">
                <a:xfrm>
                  <a:off x="1129"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8" name="Group 18"/>
              <p:cNvGrpSpPr>
                <a:grpSpLocks/>
              </p:cNvGrpSpPr>
              <p:nvPr/>
            </p:nvGrpSpPr>
            <p:grpSpPr bwMode="auto">
              <a:xfrm>
                <a:off x="1494" y="0"/>
                <a:ext cx="365" cy="374"/>
                <a:chOff x="1494" y="0"/>
                <a:chExt cx="365" cy="374"/>
              </a:xfrm>
            </p:grpSpPr>
            <p:sp>
              <p:nvSpPr>
                <p:cNvPr id="1124371" name="Rectangle 19"/>
                <p:cNvSpPr>
                  <a:spLocks noChangeArrowheads="1"/>
                </p:cNvSpPr>
                <p:nvPr/>
              </p:nvSpPr>
              <p:spPr bwMode="auto">
                <a:xfrm>
                  <a:off x="1537"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13</a:t>
                  </a:r>
                </a:p>
                <a:p>
                  <a:endParaRPr lang="en-US" sz="2400">
                    <a:latin typeface="Times New Roman" pitchFamily="18" charset="0"/>
                  </a:endParaRPr>
                </a:p>
              </p:txBody>
            </p:sp>
            <p:sp>
              <p:nvSpPr>
                <p:cNvPr id="1124372" name="Rectangle 20"/>
                <p:cNvSpPr>
                  <a:spLocks noChangeArrowheads="1"/>
                </p:cNvSpPr>
                <p:nvPr/>
              </p:nvSpPr>
              <p:spPr bwMode="auto">
                <a:xfrm>
                  <a:off x="1494"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9" name="Group 21"/>
              <p:cNvGrpSpPr>
                <a:grpSpLocks/>
              </p:cNvGrpSpPr>
              <p:nvPr/>
            </p:nvGrpSpPr>
            <p:grpSpPr bwMode="auto">
              <a:xfrm>
                <a:off x="1859" y="0"/>
                <a:ext cx="365" cy="374"/>
                <a:chOff x="1859" y="0"/>
                <a:chExt cx="365" cy="374"/>
              </a:xfrm>
            </p:grpSpPr>
            <p:sp>
              <p:nvSpPr>
                <p:cNvPr id="1124374" name="Rectangle 22"/>
                <p:cNvSpPr>
                  <a:spLocks noChangeArrowheads="1"/>
                </p:cNvSpPr>
                <p:nvPr/>
              </p:nvSpPr>
              <p:spPr bwMode="auto">
                <a:xfrm>
                  <a:off x="1902"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14</a:t>
                  </a:r>
                </a:p>
                <a:p>
                  <a:endParaRPr lang="en-US" sz="2400">
                    <a:latin typeface="Times New Roman" pitchFamily="18" charset="0"/>
                  </a:endParaRPr>
                </a:p>
              </p:txBody>
            </p:sp>
            <p:sp>
              <p:nvSpPr>
                <p:cNvPr id="1124375" name="Rectangle 23"/>
                <p:cNvSpPr>
                  <a:spLocks noChangeArrowheads="1"/>
                </p:cNvSpPr>
                <p:nvPr/>
              </p:nvSpPr>
              <p:spPr bwMode="auto">
                <a:xfrm>
                  <a:off x="1859"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10" name="Group 24"/>
              <p:cNvGrpSpPr>
                <a:grpSpLocks/>
              </p:cNvGrpSpPr>
              <p:nvPr/>
            </p:nvGrpSpPr>
            <p:grpSpPr bwMode="auto">
              <a:xfrm>
                <a:off x="0" y="374"/>
                <a:ext cx="399" cy="374"/>
                <a:chOff x="0" y="374"/>
                <a:chExt cx="399" cy="374"/>
              </a:xfrm>
            </p:grpSpPr>
            <p:sp>
              <p:nvSpPr>
                <p:cNvPr id="1124377" name="Rectangle 25"/>
                <p:cNvSpPr>
                  <a:spLocks noChangeArrowheads="1"/>
                </p:cNvSpPr>
                <p:nvPr/>
              </p:nvSpPr>
              <p:spPr bwMode="auto">
                <a:xfrm>
                  <a:off x="43" y="374"/>
                  <a:ext cx="313" cy="374"/>
                </a:xfrm>
                <a:prstGeom prst="rect">
                  <a:avLst/>
                </a:prstGeom>
                <a:noFill/>
                <a:ln w="9525">
                  <a:noFill/>
                  <a:miter lim="800000"/>
                  <a:headEnd/>
                  <a:tailEnd/>
                </a:ln>
                <a:effectLst/>
              </p:spPr>
              <p:txBody>
                <a:bodyPr bIns="0"/>
                <a:lstStyle/>
                <a:p>
                  <a:pPr eaLnBrk="1" hangingPunct="1"/>
                  <a:r>
                    <a:rPr lang="en-US" sz="2400" i="1">
                      <a:latin typeface="Arial Unicode MS" pitchFamily="34" charset="-128"/>
                      <a:ea typeface="Arial Unicode MS" pitchFamily="34" charset="-128"/>
                      <a:cs typeface="Arial Unicode MS" pitchFamily="34" charset="-128"/>
                    </a:rPr>
                    <a:t>P(x)</a:t>
                  </a:r>
                  <a:endParaRPr lang="en-US" sz="2400">
                    <a:latin typeface="Arial Unicode MS" pitchFamily="34" charset="-128"/>
                    <a:ea typeface="Arial Unicode MS" pitchFamily="34" charset="-128"/>
                    <a:cs typeface="Arial Unicode MS" pitchFamily="34" charset="-128"/>
                  </a:endParaRPr>
                </a:p>
                <a:p>
                  <a:endParaRPr lang="en-US" sz="2400">
                    <a:latin typeface="Times New Roman" pitchFamily="18" charset="0"/>
                  </a:endParaRPr>
                </a:p>
              </p:txBody>
            </p:sp>
            <p:sp>
              <p:nvSpPr>
                <p:cNvPr id="1124378" name="Rectangle 26"/>
                <p:cNvSpPr>
                  <a:spLocks noChangeArrowheads="1"/>
                </p:cNvSpPr>
                <p:nvPr/>
              </p:nvSpPr>
              <p:spPr bwMode="auto">
                <a:xfrm>
                  <a:off x="0" y="374"/>
                  <a:ext cx="399" cy="374"/>
                </a:xfrm>
                <a:prstGeom prst="rect">
                  <a:avLst/>
                </a:prstGeom>
                <a:noFill/>
                <a:ln w="7">
                  <a:solidFill>
                    <a:srgbClr val="A0A0A0"/>
                  </a:solidFill>
                  <a:miter lim="800000"/>
                  <a:headEnd/>
                  <a:tailEnd/>
                </a:ln>
                <a:effectLst/>
              </p:spPr>
              <p:txBody>
                <a:bodyPr bIns="0"/>
                <a:lstStyle/>
                <a:p>
                  <a:endParaRPr lang="en-US"/>
                </a:p>
              </p:txBody>
            </p:sp>
          </p:grpSp>
          <p:grpSp>
            <p:nvGrpSpPr>
              <p:cNvPr id="11" name="Group 27"/>
              <p:cNvGrpSpPr>
                <a:grpSpLocks/>
              </p:cNvGrpSpPr>
              <p:nvPr/>
            </p:nvGrpSpPr>
            <p:grpSpPr bwMode="auto">
              <a:xfrm>
                <a:off x="399" y="374"/>
                <a:ext cx="365" cy="374"/>
                <a:chOff x="399" y="374"/>
                <a:chExt cx="365" cy="374"/>
              </a:xfrm>
            </p:grpSpPr>
            <p:sp>
              <p:nvSpPr>
                <p:cNvPr id="1124380" name="Rectangle 28"/>
                <p:cNvSpPr>
                  <a:spLocks noChangeArrowheads="1"/>
                </p:cNvSpPr>
                <p:nvPr/>
              </p:nvSpPr>
              <p:spPr bwMode="auto">
                <a:xfrm>
                  <a:off x="442"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.4</a:t>
                  </a:r>
                </a:p>
                <a:p>
                  <a:endParaRPr lang="en-US" sz="2400">
                    <a:latin typeface="Times New Roman" pitchFamily="18" charset="0"/>
                  </a:endParaRPr>
                </a:p>
              </p:txBody>
            </p:sp>
            <p:sp>
              <p:nvSpPr>
                <p:cNvPr id="1124381" name="Rectangle 29"/>
                <p:cNvSpPr>
                  <a:spLocks noChangeArrowheads="1"/>
                </p:cNvSpPr>
                <p:nvPr/>
              </p:nvSpPr>
              <p:spPr bwMode="auto">
                <a:xfrm>
                  <a:off x="399"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2" name="Group 30"/>
              <p:cNvGrpSpPr>
                <a:grpSpLocks/>
              </p:cNvGrpSpPr>
              <p:nvPr/>
            </p:nvGrpSpPr>
            <p:grpSpPr bwMode="auto">
              <a:xfrm>
                <a:off x="764" y="374"/>
                <a:ext cx="365" cy="374"/>
                <a:chOff x="764" y="374"/>
                <a:chExt cx="365" cy="374"/>
              </a:xfrm>
            </p:grpSpPr>
            <p:sp>
              <p:nvSpPr>
                <p:cNvPr id="1124383" name="Rectangle 31"/>
                <p:cNvSpPr>
                  <a:spLocks noChangeArrowheads="1"/>
                </p:cNvSpPr>
                <p:nvPr/>
              </p:nvSpPr>
              <p:spPr bwMode="auto">
                <a:xfrm>
                  <a:off x="807"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.2</a:t>
                  </a:r>
                </a:p>
                <a:p>
                  <a:endParaRPr lang="en-US" sz="2400">
                    <a:latin typeface="Times New Roman" pitchFamily="18" charset="0"/>
                  </a:endParaRPr>
                </a:p>
              </p:txBody>
            </p:sp>
            <p:sp>
              <p:nvSpPr>
                <p:cNvPr id="1124384" name="Rectangle 32"/>
                <p:cNvSpPr>
                  <a:spLocks noChangeArrowheads="1"/>
                </p:cNvSpPr>
                <p:nvPr/>
              </p:nvSpPr>
              <p:spPr bwMode="auto">
                <a:xfrm>
                  <a:off x="764"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3" name="Group 33"/>
              <p:cNvGrpSpPr>
                <a:grpSpLocks/>
              </p:cNvGrpSpPr>
              <p:nvPr/>
            </p:nvGrpSpPr>
            <p:grpSpPr bwMode="auto">
              <a:xfrm>
                <a:off x="1129" y="374"/>
                <a:ext cx="365" cy="374"/>
                <a:chOff x="1129" y="374"/>
                <a:chExt cx="365" cy="374"/>
              </a:xfrm>
            </p:grpSpPr>
            <p:sp>
              <p:nvSpPr>
                <p:cNvPr id="1124386" name="Rectangle 34"/>
                <p:cNvSpPr>
                  <a:spLocks noChangeArrowheads="1"/>
                </p:cNvSpPr>
                <p:nvPr/>
              </p:nvSpPr>
              <p:spPr bwMode="auto">
                <a:xfrm>
                  <a:off x="1172"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.2</a:t>
                  </a:r>
                </a:p>
                <a:p>
                  <a:endParaRPr lang="en-US" sz="2400">
                    <a:latin typeface="Times New Roman" pitchFamily="18" charset="0"/>
                  </a:endParaRPr>
                </a:p>
              </p:txBody>
            </p:sp>
            <p:sp>
              <p:nvSpPr>
                <p:cNvPr id="1124387" name="Rectangle 35"/>
                <p:cNvSpPr>
                  <a:spLocks noChangeArrowheads="1"/>
                </p:cNvSpPr>
                <p:nvPr/>
              </p:nvSpPr>
              <p:spPr bwMode="auto">
                <a:xfrm>
                  <a:off x="1129"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4" name="Group 36"/>
              <p:cNvGrpSpPr>
                <a:grpSpLocks/>
              </p:cNvGrpSpPr>
              <p:nvPr/>
            </p:nvGrpSpPr>
            <p:grpSpPr bwMode="auto">
              <a:xfrm>
                <a:off x="1494" y="374"/>
                <a:ext cx="365" cy="374"/>
                <a:chOff x="1494" y="374"/>
                <a:chExt cx="365" cy="374"/>
              </a:xfrm>
            </p:grpSpPr>
            <p:sp>
              <p:nvSpPr>
                <p:cNvPr id="1124389" name="Rectangle 37"/>
                <p:cNvSpPr>
                  <a:spLocks noChangeArrowheads="1"/>
                </p:cNvSpPr>
                <p:nvPr/>
              </p:nvSpPr>
              <p:spPr bwMode="auto">
                <a:xfrm>
                  <a:off x="1537"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a:t>
                  </a:r>
                </a:p>
                <a:p>
                  <a:endParaRPr lang="en-US" sz="2400">
                    <a:latin typeface="Times New Roman" pitchFamily="18" charset="0"/>
                  </a:endParaRPr>
                </a:p>
              </p:txBody>
            </p:sp>
            <p:sp>
              <p:nvSpPr>
                <p:cNvPr id="1124390" name="Rectangle 38"/>
                <p:cNvSpPr>
                  <a:spLocks noChangeArrowheads="1"/>
                </p:cNvSpPr>
                <p:nvPr/>
              </p:nvSpPr>
              <p:spPr bwMode="auto">
                <a:xfrm>
                  <a:off x="1494"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5" name="Group 39"/>
              <p:cNvGrpSpPr>
                <a:grpSpLocks/>
              </p:cNvGrpSpPr>
              <p:nvPr/>
            </p:nvGrpSpPr>
            <p:grpSpPr bwMode="auto">
              <a:xfrm>
                <a:off x="1859" y="374"/>
                <a:ext cx="365" cy="374"/>
                <a:chOff x="1859" y="374"/>
                <a:chExt cx="365" cy="374"/>
              </a:xfrm>
            </p:grpSpPr>
            <p:sp>
              <p:nvSpPr>
                <p:cNvPr id="1124392" name="Rectangle 40"/>
                <p:cNvSpPr>
                  <a:spLocks noChangeArrowheads="1"/>
                </p:cNvSpPr>
                <p:nvPr/>
              </p:nvSpPr>
              <p:spPr bwMode="auto">
                <a:xfrm>
                  <a:off x="1902"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a:t>
                  </a:r>
                </a:p>
                <a:p>
                  <a:endParaRPr lang="en-US" sz="2400">
                    <a:latin typeface="Times New Roman" pitchFamily="18" charset="0"/>
                  </a:endParaRPr>
                </a:p>
              </p:txBody>
            </p:sp>
            <p:sp>
              <p:nvSpPr>
                <p:cNvPr id="1124393" name="Rectangle 41"/>
                <p:cNvSpPr>
                  <a:spLocks noChangeArrowheads="1"/>
                </p:cNvSpPr>
                <p:nvPr/>
              </p:nvSpPr>
              <p:spPr bwMode="auto">
                <a:xfrm>
                  <a:off x="1859" y="374"/>
                  <a:ext cx="365" cy="374"/>
                </a:xfrm>
                <a:prstGeom prst="rect">
                  <a:avLst/>
                </a:prstGeom>
                <a:noFill/>
                <a:ln w="7">
                  <a:solidFill>
                    <a:srgbClr val="A0A0A0"/>
                  </a:solidFill>
                  <a:miter lim="800000"/>
                  <a:headEnd/>
                  <a:tailEnd/>
                </a:ln>
                <a:effectLst/>
              </p:spPr>
              <p:txBody>
                <a:bodyPr bIns="0"/>
                <a:lstStyle/>
                <a:p>
                  <a:endParaRPr lang="en-US"/>
                </a:p>
              </p:txBody>
            </p:sp>
          </p:grpSp>
        </p:grpSp>
        <p:sp>
          <p:nvSpPr>
            <p:cNvPr id="1124394" name="Rectangle 42"/>
            <p:cNvSpPr>
              <a:spLocks noChangeArrowheads="1"/>
            </p:cNvSpPr>
            <p:nvPr/>
          </p:nvSpPr>
          <p:spPr bwMode="auto">
            <a:xfrm>
              <a:off x="-3" y="-3"/>
              <a:ext cx="2230" cy="754"/>
            </a:xfrm>
            <a:prstGeom prst="rect">
              <a:avLst/>
            </a:prstGeom>
            <a:noFill/>
            <a:ln w="9525">
              <a:solidFill>
                <a:srgbClr val="A0A0A0"/>
              </a:solidFill>
              <a:miter lim="800000"/>
              <a:headEnd/>
              <a:tailEnd/>
            </a:ln>
            <a:effectLst/>
          </p:spPr>
          <p:txBody>
            <a:bodyPr bIns="0"/>
            <a:lstStyle/>
            <a:p>
              <a:endParaRPr lang="en-US"/>
            </a:p>
          </p:txBody>
        </p:sp>
      </p:grpSp>
      <p:grpSp>
        <p:nvGrpSpPr>
          <p:cNvPr id="47" name="Group 46"/>
          <p:cNvGrpSpPr/>
          <p:nvPr/>
        </p:nvGrpSpPr>
        <p:grpSpPr>
          <a:xfrm>
            <a:off x="533400" y="4419600"/>
            <a:ext cx="8458200" cy="2225675"/>
            <a:chOff x="533400" y="4419600"/>
            <a:chExt cx="8610600" cy="2225675"/>
          </a:xfrm>
        </p:grpSpPr>
        <p:sp>
          <p:nvSpPr>
            <p:cNvPr id="1124395" name="Rectangle 43"/>
            <p:cNvSpPr>
              <a:spLocks noChangeArrowheads="1"/>
            </p:cNvSpPr>
            <p:nvPr/>
          </p:nvSpPr>
          <p:spPr bwMode="auto">
            <a:xfrm>
              <a:off x="533400" y="4419600"/>
              <a:ext cx="7467600" cy="2225675"/>
            </a:xfrm>
            <a:prstGeom prst="rect">
              <a:avLst/>
            </a:prstGeom>
            <a:noFill/>
            <a:ln w="9525">
              <a:noFill/>
              <a:miter lim="800000"/>
              <a:headEnd/>
              <a:tailEnd/>
            </a:ln>
            <a:effectLst/>
          </p:spPr>
          <p:txBody>
            <a:bodyPr bIns="0">
              <a:spAutoFit/>
            </a:bodyPr>
            <a:lstStyle/>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Find the probability that in a given hour:</a:t>
              </a:r>
            </a:p>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a.</a:t>
              </a:r>
              <a:r>
                <a:rPr lang="en-US" sz="2800" b="0" dirty="0">
                  <a:cs typeface="Times New Roman" pitchFamily="18" charset="0"/>
                </a:rPr>
                <a:t>    </a:t>
              </a:r>
              <a:r>
                <a:rPr lang="en-US" sz="2400" b="0" dirty="0">
                  <a:ea typeface="Arial Unicode MS" pitchFamily="34" charset="-128"/>
                  <a:cs typeface="Arial Unicode MS" pitchFamily="34" charset="-128"/>
                </a:rPr>
                <a:t>exactly 14 patients arrive</a:t>
              </a:r>
            </a:p>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b.</a:t>
              </a:r>
              <a:r>
                <a:rPr lang="en-US" sz="2800" b="0" dirty="0">
                  <a:cs typeface="Times New Roman" pitchFamily="18" charset="0"/>
                </a:rPr>
                <a:t>    </a:t>
              </a:r>
              <a:r>
                <a:rPr lang="en-US" sz="2400" b="0" dirty="0">
                  <a:ea typeface="Arial Unicode MS" pitchFamily="34" charset="-128"/>
                  <a:cs typeface="Arial Unicode MS" pitchFamily="34" charset="-128"/>
                </a:rPr>
                <a:t>At least 12 patients arrive</a:t>
              </a:r>
            </a:p>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c.</a:t>
              </a:r>
              <a:r>
                <a:rPr lang="en-US" sz="2800" b="0" dirty="0">
                  <a:cs typeface="Times New Roman" pitchFamily="18" charset="0"/>
                </a:rPr>
                <a:t>    </a:t>
              </a:r>
              <a:r>
                <a:rPr lang="en-US" sz="2400" b="0" dirty="0">
                  <a:ea typeface="Arial Unicode MS" pitchFamily="34" charset="-128"/>
                  <a:cs typeface="Arial Unicode MS" pitchFamily="34" charset="-128"/>
                </a:rPr>
                <a:t>At most 11 patients arrive </a:t>
              </a:r>
            </a:p>
          </p:txBody>
        </p:sp>
        <p:sp>
          <p:nvSpPr>
            <p:cNvPr id="1124396" name="Text Box 44"/>
            <p:cNvSpPr txBox="1">
              <a:spLocks noChangeArrowheads="1"/>
            </p:cNvSpPr>
            <p:nvPr/>
          </p:nvSpPr>
          <p:spPr bwMode="auto">
            <a:xfrm>
              <a:off x="5562600" y="4953000"/>
              <a:ext cx="2590800" cy="411163"/>
            </a:xfrm>
            <a:prstGeom prst="rect">
              <a:avLst/>
            </a:prstGeom>
            <a:noFill/>
            <a:ln w="9525">
              <a:noFill/>
              <a:miter lim="800000"/>
              <a:headEnd/>
              <a:tailEnd/>
            </a:ln>
            <a:effectLst/>
          </p:spPr>
          <p:txBody>
            <a:bodyPr bIns="0">
              <a:spAutoFit/>
            </a:bodyPr>
            <a:lstStyle/>
            <a:p>
              <a:pPr eaLnBrk="1" hangingPunct="1">
                <a:spcBef>
                  <a:spcPct val="50000"/>
                </a:spcBef>
              </a:pPr>
              <a:r>
                <a:rPr lang="en-US" sz="2400" dirty="0">
                  <a:latin typeface="Arial Unicode MS" pitchFamily="34" charset="-128"/>
                  <a:ea typeface="Arial Unicode MS" pitchFamily="34" charset="-128"/>
                  <a:cs typeface="Arial Unicode MS" pitchFamily="34" charset="-128"/>
                </a:rPr>
                <a:t> </a:t>
              </a:r>
              <a:r>
                <a:rPr lang="en-US" sz="2400" i="1" dirty="0">
                  <a:latin typeface="Times New Roman" pitchFamily="18" charset="0"/>
                  <a:cs typeface="Times New Roman" pitchFamily="18" charset="0"/>
                </a:rPr>
                <a:t>p(x=14)</a:t>
              </a:r>
              <a:r>
                <a:rPr lang="en-US" sz="2400" dirty="0">
                  <a:latin typeface="Times New Roman" pitchFamily="18" charset="0"/>
                  <a:cs typeface="Times New Roman" pitchFamily="18" charset="0"/>
                </a:rPr>
                <a:t>= .1</a:t>
              </a:r>
              <a:r>
                <a:rPr lang="en-US" sz="2400" dirty="0">
                  <a:latin typeface="Times New Roman" pitchFamily="18" charset="0"/>
                </a:rPr>
                <a:t> </a:t>
              </a:r>
            </a:p>
          </p:txBody>
        </p:sp>
        <p:sp>
          <p:nvSpPr>
            <p:cNvPr id="1124397" name="Text Box 45"/>
            <p:cNvSpPr txBox="1">
              <a:spLocks noChangeArrowheads="1"/>
            </p:cNvSpPr>
            <p:nvPr/>
          </p:nvSpPr>
          <p:spPr bwMode="auto">
            <a:xfrm>
              <a:off x="5410200" y="5562600"/>
              <a:ext cx="3733800" cy="411163"/>
            </a:xfrm>
            <a:prstGeom prst="rect">
              <a:avLst/>
            </a:prstGeom>
            <a:noFill/>
            <a:ln w="9525">
              <a:noFill/>
              <a:miter lim="800000"/>
              <a:headEnd/>
              <a:tailEnd/>
            </a:ln>
            <a:effectLst/>
          </p:spPr>
          <p:txBody>
            <a:bodyPr bIns="0">
              <a:spAutoFit/>
            </a:bodyPr>
            <a:lstStyle/>
            <a:p>
              <a:pPr eaLnBrk="1" hangingPunct="1">
                <a:spcBef>
                  <a:spcPct val="50000"/>
                </a:spcBef>
              </a:pPr>
              <a:r>
                <a:rPr lang="en-US" sz="2400" i="1" dirty="0">
                  <a:latin typeface="Times New Roman" pitchFamily="18" charset="0"/>
                  <a:cs typeface="Times New Roman" pitchFamily="18" charset="0"/>
                </a:rPr>
                <a:t>p(x</a:t>
              </a:r>
              <a:r>
                <a:rPr lang="en-US" sz="2400" i="1"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rPr>
                <a:t>12)</a:t>
              </a:r>
              <a:r>
                <a:rPr lang="en-US" sz="2400" dirty="0">
                  <a:latin typeface="Times New Roman" pitchFamily="18" charset="0"/>
                  <a:cs typeface="Times New Roman" pitchFamily="18" charset="0"/>
                </a:rPr>
                <a:t>= (.2 + .1 +.1) = .4</a:t>
              </a:r>
              <a:r>
                <a:rPr lang="en-US" sz="2400" dirty="0">
                  <a:solidFill>
                    <a:srgbClr val="999999"/>
                  </a:solidFill>
                  <a:latin typeface="Times New Roman" pitchFamily="18" charset="0"/>
                  <a:cs typeface="Times New Roman" pitchFamily="18" charset="0"/>
                </a:rPr>
                <a:t> </a:t>
              </a:r>
            </a:p>
          </p:txBody>
        </p:sp>
        <p:sp>
          <p:nvSpPr>
            <p:cNvPr id="1124398" name="Text Box 46"/>
            <p:cNvSpPr txBox="1">
              <a:spLocks noChangeArrowheads="1"/>
            </p:cNvSpPr>
            <p:nvPr/>
          </p:nvSpPr>
          <p:spPr bwMode="auto">
            <a:xfrm>
              <a:off x="5334000" y="6172200"/>
              <a:ext cx="3048000" cy="411162"/>
            </a:xfrm>
            <a:prstGeom prst="rect">
              <a:avLst/>
            </a:prstGeom>
            <a:noFill/>
            <a:ln w="9525">
              <a:noFill/>
              <a:miter lim="800000"/>
              <a:headEnd/>
              <a:tailEnd/>
            </a:ln>
            <a:effectLst/>
          </p:spPr>
          <p:txBody>
            <a:bodyPr bIns="0">
              <a:spAutoFit/>
            </a:bodyPr>
            <a:lstStyle/>
            <a:p>
              <a:pPr eaLnBrk="1" hangingPunct="1">
                <a:spcBef>
                  <a:spcPct val="50000"/>
                </a:spcBef>
              </a:pPr>
              <a:r>
                <a:rPr lang="en-US" sz="2400" i="1">
                  <a:latin typeface="Times New Roman" pitchFamily="18" charset="0"/>
                  <a:cs typeface="Times New Roman" pitchFamily="18" charset="0"/>
                </a:rPr>
                <a:t>p(x≤11)</a:t>
              </a:r>
              <a:r>
                <a:rPr lang="en-US" sz="2400">
                  <a:latin typeface="Times New Roman" pitchFamily="18" charset="0"/>
                  <a:cs typeface="Times New Roman" pitchFamily="18" charset="0"/>
                </a:rPr>
                <a:t>= (.4 +.2) = .6</a:t>
              </a:r>
              <a:r>
                <a:rPr lang="en-US" sz="2400">
                  <a:solidFill>
                    <a:srgbClr val="000000"/>
                  </a:solidFill>
                  <a:latin typeface="Times New Roman" pitchFamily="18" charset="0"/>
                </a:rPr>
                <a:t> </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normAutofit/>
          </a:bodyPr>
          <a:lstStyle/>
          <a:p>
            <a:r>
              <a:rPr lang="en-US" sz="3200" dirty="0"/>
              <a:t>Review </a:t>
            </a:r>
            <a:r>
              <a:rPr lang="en-US" sz="3200" dirty="0" smtClean="0"/>
              <a:t>Question</a:t>
            </a:r>
            <a:endParaRPr lang="en-US" sz="3200" dirty="0"/>
          </a:p>
        </p:txBody>
      </p:sp>
      <p:sp>
        <p:nvSpPr>
          <p:cNvPr id="1128451" name="Rectangle 3"/>
          <p:cNvSpPr>
            <a:spLocks noGrp="1" noChangeArrowheads="1"/>
          </p:cNvSpPr>
          <p:nvPr>
            <p:ph type="body" idx="1"/>
          </p:nvPr>
        </p:nvSpPr>
        <p:spPr>
          <a:xfrm>
            <a:off x="762000" y="1524000"/>
            <a:ext cx="3657600" cy="1981200"/>
          </a:xfrm>
        </p:spPr>
        <p:txBody>
          <a:bodyPr>
            <a:normAutofit fontScale="70000" lnSpcReduction="20000"/>
          </a:bodyPr>
          <a:lstStyle/>
          <a:p>
            <a:pPr marL="42863" indent="-42863">
              <a:spcBef>
                <a:spcPct val="0"/>
              </a:spcBef>
              <a:buClrTx/>
              <a:buSzTx/>
              <a:buFontTx/>
              <a:buNone/>
            </a:pPr>
            <a:r>
              <a:rPr lang="en-US" sz="2400" dirty="0" smtClean="0">
                <a:latin typeface="Times New Roman" pitchFamily="18" charset="0"/>
                <a:ea typeface="Arial Unicode MS" pitchFamily="34" charset="-128"/>
                <a:cs typeface="Arial Unicode MS" pitchFamily="34" charset="-128"/>
              </a:rPr>
              <a:t>If </a:t>
            </a:r>
            <a:r>
              <a:rPr lang="en-US" sz="2400" dirty="0">
                <a:latin typeface="Times New Roman" pitchFamily="18" charset="0"/>
                <a:ea typeface="Arial Unicode MS" pitchFamily="34" charset="-128"/>
                <a:cs typeface="Arial Unicode MS" pitchFamily="34" charset="-128"/>
              </a:rPr>
              <a:t>you toss a die, what’s the probability that you </a:t>
            </a:r>
            <a:r>
              <a:rPr lang="en-US" sz="2400" dirty="0" smtClean="0">
                <a:latin typeface="Times New Roman" pitchFamily="18" charset="0"/>
                <a:ea typeface="Arial Unicode MS" pitchFamily="34" charset="-128"/>
                <a:cs typeface="Arial Unicode MS" pitchFamily="34" charset="-128"/>
              </a:rPr>
              <a:t>roll a </a:t>
            </a:r>
            <a:r>
              <a:rPr lang="en-US" sz="2400" dirty="0">
                <a:latin typeface="Times New Roman" pitchFamily="18" charset="0"/>
                <a:ea typeface="Arial Unicode MS" pitchFamily="34" charset="-128"/>
                <a:cs typeface="Arial Unicode MS" pitchFamily="34" charset="-128"/>
              </a:rPr>
              <a:t>3 or less?   </a:t>
            </a:r>
          </a:p>
          <a:p>
            <a:pPr marL="609600" indent="-609600">
              <a:spcBef>
                <a:spcPct val="0"/>
              </a:spcBef>
              <a:buClrTx/>
              <a:buSzTx/>
              <a:buFontTx/>
              <a:buNone/>
            </a:pPr>
            <a:endParaRPr lang="en-US" sz="2400" dirty="0">
              <a:latin typeface="Times New Roman" pitchFamily="18" charset="0"/>
              <a:ea typeface="Arial Unicode MS" pitchFamily="34" charset="-128"/>
              <a:cs typeface="Arial Unicode MS" pitchFamily="34" charset="-128"/>
            </a:endParaRPr>
          </a:p>
          <a:p>
            <a:pPr marL="609600" indent="-609600">
              <a:spcBef>
                <a:spcPct val="0"/>
              </a:spcBef>
              <a:buClrTx/>
              <a:buSzTx/>
              <a:buFontTx/>
              <a:buAutoNum type="alphaLcPeriod"/>
            </a:pPr>
            <a:r>
              <a:rPr lang="en-US" sz="2400" dirty="0">
                <a:latin typeface="Times New Roman" pitchFamily="18" charset="0"/>
                <a:ea typeface="Arial Unicode MS" pitchFamily="34" charset="-128"/>
                <a:cs typeface="Arial Unicode MS" pitchFamily="34" charset="-128"/>
              </a:rPr>
              <a:t>1/6</a:t>
            </a:r>
          </a:p>
          <a:p>
            <a:pPr marL="609600" indent="-609600">
              <a:spcBef>
                <a:spcPct val="0"/>
              </a:spcBef>
              <a:buClrTx/>
              <a:buSzTx/>
              <a:buFontTx/>
              <a:buAutoNum type="alphaLcPeriod"/>
            </a:pPr>
            <a:r>
              <a:rPr lang="en-US" sz="2400" dirty="0">
                <a:latin typeface="Times New Roman" pitchFamily="18" charset="0"/>
                <a:ea typeface="Arial Unicode MS" pitchFamily="34" charset="-128"/>
                <a:cs typeface="Arial Unicode MS" pitchFamily="34" charset="-128"/>
              </a:rPr>
              <a:t>1/3</a:t>
            </a:r>
          </a:p>
          <a:p>
            <a:pPr marL="609600" indent="-609600">
              <a:spcBef>
                <a:spcPct val="0"/>
              </a:spcBef>
              <a:buClrTx/>
              <a:buSzTx/>
              <a:buFontTx/>
              <a:buAutoNum type="alphaLcPeriod"/>
            </a:pPr>
            <a:r>
              <a:rPr lang="en-US" sz="2400" dirty="0">
                <a:latin typeface="Times New Roman" pitchFamily="18" charset="0"/>
                <a:ea typeface="Arial Unicode MS" pitchFamily="34" charset="-128"/>
                <a:cs typeface="Arial Unicode MS" pitchFamily="34" charset="-128"/>
              </a:rPr>
              <a:t>1/2</a:t>
            </a:r>
          </a:p>
          <a:p>
            <a:pPr marL="609600" indent="-609600">
              <a:spcBef>
                <a:spcPct val="0"/>
              </a:spcBef>
              <a:buClrTx/>
              <a:buSzTx/>
              <a:buFontTx/>
              <a:buAutoNum type="alphaLcPeriod"/>
            </a:pPr>
            <a:r>
              <a:rPr lang="en-US" sz="2400" dirty="0">
                <a:latin typeface="Times New Roman" pitchFamily="18" charset="0"/>
                <a:ea typeface="Arial Unicode MS" pitchFamily="34" charset="-128"/>
                <a:cs typeface="Arial Unicode MS" pitchFamily="34" charset="-128"/>
              </a:rPr>
              <a:t>5/6</a:t>
            </a:r>
          </a:p>
          <a:p>
            <a:pPr marL="609600" indent="-609600">
              <a:spcBef>
                <a:spcPct val="0"/>
              </a:spcBef>
              <a:buClrTx/>
              <a:buSzTx/>
              <a:buFontTx/>
              <a:buAutoNum type="alphaLcPeriod"/>
            </a:pPr>
            <a:r>
              <a:rPr lang="en-US" sz="2400" dirty="0">
                <a:latin typeface="Times New Roman" pitchFamily="18" charset="0"/>
                <a:ea typeface="Arial Unicode MS" pitchFamily="34" charset="-128"/>
                <a:cs typeface="Arial Unicode MS" pitchFamily="34" charset="-128"/>
              </a:rPr>
              <a:t>1.0</a:t>
            </a:r>
          </a:p>
        </p:txBody>
      </p:sp>
      <p:sp>
        <p:nvSpPr>
          <p:cNvPr id="4" name="Rectangle 3"/>
          <p:cNvSpPr txBox="1">
            <a:spLocks noChangeArrowheads="1"/>
          </p:cNvSpPr>
          <p:nvPr/>
        </p:nvSpPr>
        <p:spPr>
          <a:xfrm>
            <a:off x="4724400" y="1524000"/>
            <a:ext cx="4191000" cy="2057400"/>
          </a:xfrm>
          <a:prstGeom prst="rect">
            <a:avLst/>
          </a:prstGeom>
        </p:spPr>
        <p:txBody>
          <a:bodyPr vert="horz">
            <a:normAutofit fontScale="70000" lnSpcReduction="20000"/>
          </a:bodyPr>
          <a:lstStyle/>
          <a:p>
            <a:pPr marL="55563" marR="0" lvl="0" indent="-42863"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	Two dice are rolled and the sum of the face values is six?  What is the probability that at least one of the dice came up a 3?</a:t>
            </a:r>
          </a:p>
          <a:p>
            <a:pPr marL="609600" marR="0" lvl="0" indent="-60960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endParaRP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1/5</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2/3</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1/2</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5/6</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1.0</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Arial Unicode MS" pitchFamily="34" charset="-128"/>
              <a:cs typeface="Arial Unicode MS" pitchFamily="34" charset="-128"/>
            </a:endParaRPr>
          </a:p>
        </p:txBody>
      </p:sp>
      <p:sp>
        <p:nvSpPr>
          <p:cNvPr id="5" name="Rectangle 3"/>
          <p:cNvSpPr txBox="1">
            <a:spLocks noChangeArrowheads="1"/>
          </p:cNvSpPr>
          <p:nvPr/>
        </p:nvSpPr>
        <p:spPr>
          <a:xfrm>
            <a:off x="685800" y="3886200"/>
            <a:ext cx="4572000" cy="2667000"/>
          </a:xfrm>
          <a:prstGeom prst="rect">
            <a:avLst/>
          </a:prstGeom>
        </p:spPr>
        <p:txBody>
          <a:bodyPr vert="horz">
            <a:normAutofit/>
          </a:bodyPr>
          <a:lstStyle/>
          <a:p>
            <a:pPr marL="42863" marR="0" lvl="0" indent="-42863" algn="l" defTabSz="914400" rtl="0" eaLnBrk="1" fontAlgn="auto" latinLnBrk="0" hangingPunct="1">
              <a:lnSpc>
                <a:spcPct val="100000"/>
              </a:lnSpc>
              <a:spcBef>
                <a:spcPct val="0"/>
              </a:spcBef>
              <a:spcAft>
                <a:spcPts val="0"/>
              </a:spcAft>
              <a:buClrTx/>
              <a:buSzTx/>
              <a:buFontTx/>
              <a:buNone/>
              <a:tabLst/>
              <a:defRPr/>
            </a:pPr>
            <a:r>
              <a:rPr kumimoji="0" lang="en-US" sz="17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	Two dice are rolled and the sum of the face values is six.  What is the probability that at least one of the dice came up a 3?</a:t>
            </a:r>
          </a:p>
          <a:p>
            <a:pPr marL="609600" marR="0" lvl="0" indent="-609600" algn="l" defTabSz="914400" rtl="0" eaLnBrk="1" fontAlgn="auto" latinLnBrk="0" hangingPunct="1">
              <a:lnSpc>
                <a:spcPct val="100000"/>
              </a:lnSpc>
              <a:spcBef>
                <a:spcPct val="0"/>
              </a:spcBef>
              <a:spcAft>
                <a:spcPts val="0"/>
              </a:spcAft>
              <a:buClrTx/>
              <a:buSzTx/>
              <a:buFontTx/>
              <a:buNone/>
              <a:tabLst/>
              <a:defRPr/>
            </a:pPr>
            <a:endParaRPr kumimoji="0" lang="en-US" sz="17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endParaRP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1700" b="1"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1/5</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17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2/3</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17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1/2</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17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5/6</a:t>
            </a:r>
          </a:p>
          <a:p>
            <a:pPr marL="609600" marR="0" lvl="0" indent="-609600" algn="l" defTabSz="914400" rtl="0" eaLnBrk="1" fontAlgn="auto" latinLnBrk="0" hangingPunct="1">
              <a:lnSpc>
                <a:spcPct val="100000"/>
              </a:lnSpc>
              <a:spcBef>
                <a:spcPct val="0"/>
              </a:spcBef>
              <a:spcAft>
                <a:spcPts val="0"/>
              </a:spcAft>
              <a:buClrTx/>
              <a:buSzTx/>
              <a:buFontTx/>
              <a:buAutoNum type="alphaLcPeriod"/>
              <a:tabLst/>
              <a:defRPr/>
            </a:pPr>
            <a:r>
              <a:rPr kumimoji="0" lang="en-US" sz="1700" b="0" i="0" u="none" strike="noStrike" kern="1200" cap="none" spc="0" normalizeH="0" baseline="0" noProof="0" dirty="0" smtClean="0">
                <a:ln>
                  <a:noFill/>
                </a:ln>
                <a:solidFill>
                  <a:schemeClr val="tx1"/>
                </a:solidFill>
                <a:effectLst/>
                <a:uLnTx/>
                <a:uFillTx/>
                <a:latin typeface="Times New Roman" pitchFamily="18" charset="0"/>
                <a:ea typeface="Arial Unicode MS" pitchFamily="34" charset="-128"/>
                <a:cs typeface="Arial Unicode MS" pitchFamily="34" charset="-128"/>
              </a:rPr>
              <a:t>1.0</a:t>
            </a:r>
            <a:endParaRPr kumimoji="0" lang="en-US" sz="1700" b="0" i="0" u="none" strike="noStrike" kern="1200" cap="none" spc="0" normalizeH="0" baseline="0" noProof="0" dirty="0">
              <a:ln>
                <a:noFill/>
              </a:ln>
              <a:solidFill>
                <a:schemeClr val="tx1"/>
              </a:solidFill>
              <a:effectLst/>
              <a:uLnTx/>
              <a:uFillTx/>
              <a:latin typeface="Times New Roman" pitchFamily="18" charset="0"/>
              <a:ea typeface="Arial Unicode MS" pitchFamily="34" charset="-128"/>
              <a:cs typeface="Arial Unicode MS" pitchFamily="34" charset="-128"/>
            </a:endParaRPr>
          </a:p>
        </p:txBody>
      </p:sp>
      <p:sp>
        <p:nvSpPr>
          <p:cNvPr id="6" name="Text Box 4"/>
          <p:cNvSpPr txBox="1">
            <a:spLocks noChangeArrowheads="1"/>
          </p:cNvSpPr>
          <p:nvPr/>
        </p:nvSpPr>
        <p:spPr bwMode="auto">
          <a:xfrm>
            <a:off x="3810000" y="5105400"/>
            <a:ext cx="4648200" cy="1477328"/>
          </a:xfrm>
          <a:prstGeom prst="rect">
            <a:avLst/>
          </a:prstGeom>
          <a:noFill/>
          <a:ln w="9525">
            <a:solidFill>
              <a:schemeClr val="tx1"/>
            </a:solidFill>
            <a:miter lim="800000"/>
            <a:headEnd/>
            <a:tailEnd/>
          </a:ln>
          <a:effectLst/>
        </p:spPr>
        <p:txBody>
          <a:bodyPr wrap="square">
            <a:spAutoFit/>
          </a:bodyPr>
          <a:lstStyle/>
          <a:p>
            <a:pPr eaLnBrk="1" hangingPunct="1">
              <a:spcBef>
                <a:spcPct val="50000"/>
              </a:spcBef>
            </a:pPr>
            <a:r>
              <a:rPr lang="en-US" dirty="0"/>
              <a:t>How can you get a 6 on two dice? 1-5, 5-1, 2-4, 4-2, 3-3</a:t>
            </a:r>
          </a:p>
          <a:p>
            <a:pPr eaLnBrk="1" hangingPunct="1">
              <a:spcBef>
                <a:spcPct val="50000"/>
              </a:spcBef>
            </a:pPr>
            <a:r>
              <a:rPr lang="en-US" dirty="0"/>
              <a:t>One of these five has a 3. </a:t>
            </a:r>
          </a:p>
          <a:p>
            <a:pPr eaLnBrk="1" hangingPunct="1">
              <a:spcBef>
                <a:spcPct val="50000"/>
              </a:spcBef>
            </a:pPr>
            <a:r>
              <a:rPr lang="en-US" dirty="0">
                <a:sym typeface="Symbol" pitchFamily="18" charset="2"/>
              </a:rPr>
              <a:t></a:t>
            </a:r>
            <a:r>
              <a:rPr lang="en-US" dirty="0"/>
              <a:t>1/5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02"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Continuous case </a:t>
            </a:r>
          </a:p>
        </p:txBody>
      </p:sp>
      <p:sp>
        <p:nvSpPr>
          <p:cNvPr id="1280003" name="Rectangle 3"/>
          <p:cNvSpPr>
            <a:spLocks noGrp="1" noChangeArrowheads="1"/>
          </p:cNvSpPr>
          <p:nvPr>
            <p:ph type="body" idx="1"/>
          </p:nvPr>
        </p:nvSpPr>
        <p:spPr>
          <a:xfrm>
            <a:off x="381000" y="1828800"/>
            <a:ext cx="8458200" cy="4191000"/>
          </a:xfrm>
        </p:spPr>
        <p:txBody>
          <a:bodyPr/>
          <a:lstStyle/>
          <a:p>
            <a:pPr marL="533400" indent="-533400">
              <a:buClr>
                <a:schemeClr val="tx1"/>
              </a:buClr>
              <a:buFont typeface="Wingdings" pitchFamily="2" charset="2"/>
              <a:buChar char="§"/>
            </a:pPr>
            <a:r>
              <a:rPr lang="en-US">
                <a:latin typeface="Arial Unicode MS" pitchFamily="34" charset="-128"/>
                <a:ea typeface="Arial Unicode MS" pitchFamily="34" charset="-128"/>
                <a:cs typeface="Arial Unicode MS" pitchFamily="34" charset="-128"/>
              </a:rPr>
              <a:t>The probability function that accompanies a continuous random variable is a continuous mathematical function that integrates to 1.  </a:t>
            </a:r>
          </a:p>
          <a:p>
            <a:pPr marL="914400" lvl="1" indent="-457200">
              <a:buFont typeface="Wingdings" pitchFamily="2" charset="2"/>
              <a:buChar char="§"/>
            </a:pPr>
            <a:r>
              <a:rPr lang="en-US">
                <a:latin typeface="Arial Unicode MS" pitchFamily="34" charset="-128"/>
                <a:ea typeface="Arial Unicode MS" pitchFamily="34" charset="-128"/>
                <a:cs typeface="Arial Unicode MS" pitchFamily="34" charset="-128"/>
              </a:rPr>
              <a:t>For example, recall the negative exponential function (in probability, this is called an “exponential distribution”):  </a:t>
            </a:r>
          </a:p>
          <a:p>
            <a:pPr marL="914400" lvl="1" indent="-457200">
              <a:buFont typeface="Wingdings" pitchFamily="2" charset="2"/>
              <a:buNone/>
            </a:pPr>
            <a:endParaRPr lang="en-US">
              <a:latin typeface="Arial Unicode MS" pitchFamily="34" charset="-128"/>
              <a:ea typeface="Arial Unicode MS" pitchFamily="34" charset="-128"/>
              <a:cs typeface="Arial Unicode MS" pitchFamily="34" charset="-128"/>
            </a:endParaRPr>
          </a:p>
        </p:txBody>
      </p:sp>
      <p:grpSp>
        <p:nvGrpSpPr>
          <p:cNvPr id="2" name="Group 4"/>
          <p:cNvGrpSpPr>
            <a:grpSpLocks/>
          </p:cNvGrpSpPr>
          <p:nvPr/>
        </p:nvGrpSpPr>
        <p:grpSpPr bwMode="auto">
          <a:xfrm>
            <a:off x="5638800" y="4800600"/>
            <a:ext cx="1828800" cy="685800"/>
            <a:chOff x="4080" y="3312"/>
            <a:chExt cx="1152" cy="432"/>
          </a:xfrm>
        </p:grpSpPr>
        <p:sp>
          <p:nvSpPr>
            <p:cNvPr id="1280005" name="Rectangle 5"/>
            <p:cNvSpPr>
              <a:spLocks noChangeArrowheads="1"/>
            </p:cNvSpPr>
            <p:nvPr/>
          </p:nvSpPr>
          <p:spPr bwMode="auto">
            <a:xfrm>
              <a:off x="4080" y="3312"/>
              <a:ext cx="1152" cy="432"/>
            </a:xfrm>
            <a:prstGeom prst="rect">
              <a:avLst/>
            </a:prstGeom>
            <a:solidFill>
              <a:srgbClr val="FFFFFF"/>
            </a:solidFill>
            <a:ln w="9525">
              <a:solidFill>
                <a:srgbClr val="FFFFFF"/>
              </a:solidFill>
              <a:miter lim="800000"/>
              <a:headEnd/>
              <a:tailEnd/>
            </a:ln>
            <a:effectLst/>
          </p:spPr>
          <p:txBody>
            <a:bodyPr wrap="none" bIns="0" anchor="ctr"/>
            <a:lstStyle/>
            <a:p>
              <a:endParaRPr lang="en-US"/>
            </a:p>
          </p:txBody>
        </p:sp>
        <p:graphicFrame>
          <p:nvGraphicFramePr>
            <p:cNvPr id="1280006" name="Object 6"/>
            <p:cNvGraphicFramePr>
              <a:graphicFrameLocks noChangeAspect="1"/>
            </p:cNvGraphicFramePr>
            <p:nvPr/>
          </p:nvGraphicFramePr>
          <p:xfrm>
            <a:off x="4224" y="3360"/>
            <a:ext cx="866" cy="318"/>
          </p:xfrm>
          <a:graphic>
            <a:graphicData uri="http://schemas.openxmlformats.org/presentationml/2006/ole">
              <p:oleObj spid="_x0000_s91139" name="Equation" r:id="rId4" imgW="622080" imgH="228600" progId="Equation.3">
                <p:embed/>
              </p:oleObj>
            </a:graphicData>
          </a:graphic>
        </p:graphicFrame>
      </p:grpSp>
      <p:grpSp>
        <p:nvGrpSpPr>
          <p:cNvPr id="3" name="Group 7"/>
          <p:cNvGrpSpPr>
            <a:grpSpLocks/>
          </p:cNvGrpSpPr>
          <p:nvPr/>
        </p:nvGrpSpPr>
        <p:grpSpPr bwMode="auto">
          <a:xfrm>
            <a:off x="1752600" y="5334000"/>
            <a:ext cx="3962400" cy="1036637"/>
            <a:chOff x="1488" y="3667"/>
            <a:chExt cx="2496" cy="653"/>
          </a:xfrm>
        </p:grpSpPr>
        <p:sp>
          <p:nvSpPr>
            <p:cNvPr id="1280008" name="Rectangle 8"/>
            <p:cNvSpPr>
              <a:spLocks noChangeArrowheads="1"/>
            </p:cNvSpPr>
            <p:nvPr/>
          </p:nvSpPr>
          <p:spPr bwMode="auto">
            <a:xfrm>
              <a:off x="1488" y="3744"/>
              <a:ext cx="2496" cy="576"/>
            </a:xfrm>
            <a:prstGeom prst="rect">
              <a:avLst/>
            </a:prstGeom>
            <a:solidFill>
              <a:srgbClr val="FFFFFF"/>
            </a:solidFill>
            <a:ln w="9525">
              <a:solidFill>
                <a:srgbClr val="FFFFFF"/>
              </a:solidFill>
              <a:miter lim="800000"/>
              <a:headEnd/>
              <a:tailEnd/>
            </a:ln>
            <a:effectLst/>
          </p:spPr>
          <p:txBody>
            <a:bodyPr wrap="none" bIns="0" anchor="ctr"/>
            <a:lstStyle/>
            <a:p>
              <a:endParaRPr lang="en-US"/>
            </a:p>
          </p:txBody>
        </p:sp>
        <p:graphicFrame>
          <p:nvGraphicFramePr>
            <p:cNvPr id="1280009" name="Object 9"/>
            <p:cNvGraphicFramePr>
              <a:graphicFrameLocks noChangeAspect="1"/>
            </p:cNvGraphicFramePr>
            <p:nvPr/>
          </p:nvGraphicFramePr>
          <p:xfrm>
            <a:off x="1584" y="3667"/>
            <a:ext cx="2173" cy="653"/>
          </p:xfrm>
          <a:graphic>
            <a:graphicData uri="http://schemas.openxmlformats.org/presentationml/2006/ole">
              <p:oleObj spid="_x0000_s91138" name="Equation" r:id="rId5" imgW="1562040" imgH="469800" progId="Equation.3">
                <p:embed/>
              </p:oleObj>
            </a:graphicData>
          </a:graphic>
        </p:graphicFrame>
      </p:grpSp>
      <p:sp>
        <p:nvSpPr>
          <p:cNvPr id="1280010" name="Rectangle 10"/>
          <p:cNvSpPr>
            <a:spLocks noChangeArrowheads="1"/>
          </p:cNvSpPr>
          <p:nvPr/>
        </p:nvSpPr>
        <p:spPr bwMode="auto">
          <a:xfrm>
            <a:off x="381000" y="4572000"/>
            <a:ext cx="5157788" cy="430213"/>
          </a:xfrm>
          <a:prstGeom prst="rect">
            <a:avLst/>
          </a:prstGeom>
          <a:noFill/>
          <a:ln w="9525">
            <a:noFill/>
            <a:miter lim="800000"/>
            <a:headEnd/>
            <a:tailEnd/>
          </a:ln>
          <a:effectLst/>
        </p:spPr>
        <p:txBody>
          <a:bodyPr wrap="none" bIns="0">
            <a:spAutoFit/>
          </a:bodyPr>
          <a:lstStyle/>
          <a:p>
            <a:pPr lvl="1" eaLnBrk="1" hangingPunct="1">
              <a:lnSpc>
                <a:spcPct val="90000"/>
              </a:lnSpc>
              <a:spcBef>
                <a:spcPct val="20000"/>
              </a:spcBef>
              <a:buClr>
                <a:schemeClr val="tx1"/>
              </a:buClr>
              <a:buSzPct val="90000"/>
              <a:buFont typeface="Wingdings" pitchFamily="2" charset="2"/>
              <a:buChar char="§"/>
            </a:pPr>
            <a:r>
              <a:rPr lang="en-US" sz="2800" b="0" dirty="0">
                <a:latin typeface="Times New Roman" pitchFamily="18" charset="0"/>
                <a:cs typeface="Times New Roman" pitchFamily="18" charset="0"/>
              </a:rPr>
              <a:t>   This function integrates to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03">
                                            <p:txEl>
                                              <p:pRg st="0" end="0"/>
                                            </p:txEl>
                                          </p:spTgt>
                                        </p:tgtEl>
                                        <p:attrNameLst>
                                          <p:attrName>style.visibility</p:attrName>
                                        </p:attrNameLst>
                                      </p:cBhvr>
                                      <p:to>
                                        <p:strVal val="visible"/>
                                      </p:to>
                                    </p:set>
                                    <p:anim calcmode="lin" valueType="num">
                                      <p:cBhvr additive="base">
                                        <p:cTn id="7" dur="500" fill="hold"/>
                                        <p:tgtEl>
                                          <p:spTgt spid="1280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03">
                                            <p:txEl>
                                              <p:pRg st="1" end="1"/>
                                            </p:txEl>
                                          </p:spTgt>
                                        </p:tgtEl>
                                        <p:attrNameLst>
                                          <p:attrName>style.visibility</p:attrName>
                                        </p:attrNameLst>
                                      </p:cBhvr>
                                      <p:to>
                                        <p:strVal val="visible"/>
                                      </p:to>
                                    </p:set>
                                    <p:anim calcmode="lin" valueType="num">
                                      <p:cBhvr additive="base">
                                        <p:cTn id="13" dur="500" fill="hold"/>
                                        <p:tgtEl>
                                          <p:spTgt spid="1280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0010"/>
                                        </p:tgtEl>
                                        <p:attrNameLst>
                                          <p:attrName>style.visibility</p:attrName>
                                        </p:attrNameLst>
                                      </p:cBhvr>
                                      <p:to>
                                        <p:strVal val="visible"/>
                                      </p:to>
                                    </p:set>
                                    <p:anim calcmode="lin" valueType="num">
                                      <p:cBhvr additive="base">
                                        <p:cTn id="25" dur="500" fill="hold"/>
                                        <p:tgtEl>
                                          <p:spTgt spid="1280010"/>
                                        </p:tgtEl>
                                        <p:attrNameLst>
                                          <p:attrName>ppt_x</p:attrName>
                                        </p:attrNameLst>
                                      </p:cBhvr>
                                      <p:tavLst>
                                        <p:tav tm="0">
                                          <p:val>
                                            <p:strVal val="0-#ppt_w/2"/>
                                          </p:val>
                                        </p:tav>
                                        <p:tav tm="100000">
                                          <p:val>
                                            <p:strVal val="#ppt_x"/>
                                          </p:val>
                                        </p:tav>
                                      </p:tavLst>
                                    </p:anim>
                                    <p:anim calcmode="lin" valueType="num">
                                      <p:cBhvr additive="base">
                                        <p:cTn id="26" dur="500" fill="hold"/>
                                        <p:tgtEl>
                                          <p:spTgt spid="12800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3" grpId="0" build="p" bldLvl="3" autoUpdateAnimBg="0"/>
      <p:bldP spid="128001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Rectangle 2"/>
          <p:cNvSpPr>
            <a:spLocks noGrp="1" noChangeArrowheads="1"/>
          </p:cNvSpPr>
          <p:nvPr>
            <p:ph type="title"/>
          </p:nvPr>
        </p:nvSpPr>
        <p:spPr/>
        <p:txBody>
          <a:bodyPr>
            <a:normAutofit fontScale="90000"/>
          </a:bodyPr>
          <a:lstStyle/>
          <a:p>
            <a:r>
              <a:rPr lang="en-US">
                <a:latin typeface="Arial Unicode MS" pitchFamily="34" charset="-128"/>
                <a:ea typeface="Arial Unicode MS" pitchFamily="34" charset="-128"/>
                <a:cs typeface="Arial Unicode MS" pitchFamily="34" charset="-128"/>
              </a:rPr>
              <a:t>Continuous case: “probability density function” (pdf)</a:t>
            </a:r>
          </a:p>
        </p:txBody>
      </p:sp>
      <p:grpSp>
        <p:nvGrpSpPr>
          <p:cNvPr id="2" name="Group 3"/>
          <p:cNvGrpSpPr>
            <a:grpSpLocks/>
          </p:cNvGrpSpPr>
          <p:nvPr/>
        </p:nvGrpSpPr>
        <p:grpSpPr bwMode="auto">
          <a:xfrm>
            <a:off x="1828800" y="2743200"/>
            <a:ext cx="5257800" cy="2514600"/>
            <a:chOff x="1152" y="1728"/>
            <a:chExt cx="3312" cy="1584"/>
          </a:xfrm>
        </p:grpSpPr>
        <p:grpSp>
          <p:nvGrpSpPr>
            <p:cNvPr id="3" name="Group 4"/>
            <p:cNvGrpSpPr>
              <a:grpSpLocks/>
            </p:cNvGrpSpPr>
            <p:nvPr/>
          </p:nvGrpSpPr>
          <p:grpSpPr bwMode="auto">
            <a:xfrm>
              <a:off x="1152" y="1728"/>
              <a:ext cx="3312" cy="1584"/>
              <a:chOff x="1152" y="1728"/>
              <a:chExt cx="3312" cy="1584"/>
            </a:xfrm>
          </p:grpSpPr>
          <p:sp>
            <p:nvSpPr>
              <p:cNvPr id="1282053" name="Line 5"/>
              <p:cNvSpPr>
                <a:spLocks noChangeShapeType="1"/>
              </p:cNvSpPr>
              <p:nvPr/>
            </p:nvSpPr>
            <p:spPr bwMode="auto">
              <a:xfrm>
                <a:off x="2610" y="1728"/>
                <a:ext cx="0" cy="1584"/>
              </a:xfrm>
              <a:prstGeom prst="line">
                <a:avLst/>
              </a:prstGeom>
              <a:noFill/>
              <a:ln w="9525">
                <a:solidFill>
                  <a:schemeClr val="tx1"/>
                </a:solidFill>
                <a:round/>
                <a:headEnd/>
                <a:tailEnd/>
              </a:ln>
            </p:spPr>
            <p:txBody>
              <a:bodyPr/>
              <a:lstStyle/>
              <a:p>
                <a:endParaRPr lang="en-US"/>
              </a:p>
            </p:txBody>
          </p:sp>
          <p:sp>
            <p:nvSpPr>
              <p:cNvPr id="1282054" name="Line 6"/>
              <p:cNvSpPr>
                <a:spLocks noChangeShapeType="1"/>
              </p:cNvSpPr>
              <p:nvPr/>
            </p:nvSpPr>
            <p:spPr bwMode="auto">
              <a:xfrm>
                <a:off x="1152" y="2910"/>
                <a:ext cx="2999" cy="0"/>
              </a:xfrm>
              <a:prstGeom prst="line">
                <a:avLst/>
              </a:prstGeom>
              <a:noFill/>
              <a:ln w="9525">
                <a:solidFill>
                  <a:schemeClr val="tx1"/>
                </a:solidFill>
                <a:round/>
                <a:headEnd/>
                <a:tailEnd/>
              </a:ln>
            </p:spPr>
            <p:txBody>
              <a:bodyPr/>
              <a:lstStyle/>
              <a:p>
                <a:endParaRPr lang="en-US"/>
              </a:p>
            </p:txBody>
          </p:sp>
          <p:sp>
            <p:nvSpPr>
              <p:cNvPr id="1282055" name="Text Box 7"/>
              <p:cNvSpPr txBox="1">
                <a:spLocks noChangeArrowheads="1"/>
              </p:cNvSpPr>
              <p:nvPr/>
            </p:nvSpPr>
            <p:spPr bwMode="auto">
              <a:xfrm>
                <a:off x="4172" y="2872"/>
                <a:ext cx="292" cy="288"/>
              </a:xfrm>
              <a:prstGeom prst="rect">
                <a:avLst/>
              </a:prstGeom>
              <a:noFill/>
              <a:ln w="9525">
                <a:noFill/>
                <a:miter lim="800000"/>
                <a:headEnd/>
                <a:tailEnd/>
              </a:ln>
            </p:spPr>
            <p:txBody>
              <a:bodyPr/>
              <a:lstStyle/>
              <a:p>
                <a:r>
                  <a:rPr lang="en-US" sz="2000" i="1">
                    <a:latin typeface="Times New Roman" pitchFamily="18" charset="0"/>
                  </a:rPr>
                  <a:t>x</a:t>
                </a:r>
              </a:p>
            </p:txBody>
          </p:sp>
          <p:sp>
            <p:nvSpPr>
              <p:cNvPr id="1282056" name="Text Box 8"/>
              <p:cNvSpPr txBox="1">
                <a:spLocks noChangeArrowheads="1"/>
              </p:cNvSpPr>
              <p:nvPr/>
            </p:nvSpPr>
            <p:spPr bwMode="auto">
              <a:xfrm>
                <a:off x="2714" y="1728"/>
                <a:ext cx="1174" cy="240"/>
              </a:xfrm>
              <a:prstGeom prst="rect">
                <a:avLst/>
              </a:prstGeom>
              <a:noFill/>
              <a:ln w="9525">
                <a:noFill/>
                <a:miter lim="800000"/>
                <a:headEnd/>
                <a:tailEnd/>
              </a:ln>
            </p:spPr>
            <p:txBody>
              <a:bodyPr/>
              <a:lstStyle/>
              <a:p>
                <a:r>
                  <a:rPr lang="en-US" sz="2000" i="1">
                    <a:latin typeface="Times New Roman" pitchFamily="18" charset="0"/>
                  </a:rPr>
                  <a:t>p(x)=e</a:t>
                </a:r>
                <a:r>
                  <a:rPr lang="en-US" sz="2000" i="1" baseline="30000">
                    <a:latin typeface="Times New Roman" pitchFamily="18" charset="0"/>
                  </a:rPr>
                  <a:t>-x</a:t>
                </a:r>
                <a:endParaRPr lang="en-US" sz="2000">
                  <a:latin typeface="Times New Roman" pitchFamily="18" charset="0"/>
                </a:endParaRPr>
              </a:p>
            </p:txBody>
          </p:sp>
        </p:grpSp>
        <p:sp>
          <p:nvSpPr>
            <p:cNvPr id="1282057" name="Arc 9"/>
            <p:cNvSpPr>
              <a:spLocks/>
            </p:cNvSpPr>
            <p:nvPr/>
          </p:nvSpPr>
          <p:spPr bwMode="auto">
            <a:xfrm rot="-10800000">
              <a:off x="2608" y="2272"/>
              <a:ext cx="1495" cy="5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p:spPr>
          <p:txBody>
            <a:bodyPr rot="10800000"/>
            <a:lstStyle/>
            <a:p>
              <a:pPr eaLnBrk="1" hangingPunct="1"/>
              <a:endParaRPr lang="en-US" sz="2400">
                <a:solidFill>
                  <a:schemeClr val="accent1"/>
                </a:solidFill>
                <a:latin typeface="Times New Roman" pitchFamily="18" charset="0"/>
              </a:endParaRPr>
            </a:p>
          </p:txBody>
        </p:sp>
        <p:sp>
          <p:nvSpPr>
            <p:cNvPr id="1282058" name="Text Box 10"/>
            <p:cNvSpPr txBox="1">
              <a:spLocks noChangeArrowheads="1"/>
            </p:cNvSpPr>
            <p:nvPr/>
          </p:nvSpPr>
          <p:spPr bwMode="auto">
            <a:xfrm>
              <a:off x="2401" y="2222"/>
              <a:ext cx="83" cy="171"/>
            </a:xfrm>
            <a:prstGeom prst="rect">
              <a:avLst/>
            </a:prstGeom>
            <a:noFill/>
            <a:ln w="9525">
              <a:noFill/>
              <a:miter lim="800000"/>
              <a:headEnd/>
              <a:tailEnd/>
            </a:ln>
          </p:spPr>
          <p:txBody>
            <a:bodyPr lIns="0" tIns="0" rIns="0" bIns="0"/>
            <a:lstStyle/>
            <a:p>
              <a:r>
                <a:rPr lang="en-US" sz="2000" b="0">
                  <a:latin typeface="Times New Roman" pitchFamily="18" charset="0"/>
                </a:rPr>
                <a:t>1</a:t>
              </a:r>
            </a:p>
          </p:txBody>
        </p:sp>
      </p:grpSp>
      <p:sp>
        <p:nvSpPr>
          <p:cNvPr id="1282059" name="Rectangle 11"/>
          <p:cNvSpPr>
            <a:spLocks noChangeArrowheads="1"/>
          </p:cNvSpPr>
          <p:nvPr/>
        </p:nvSpPr>
        <p:spPr bwMode="auto">
          <a:xfrm>
            <a:off x="0" y="5530850"/>
            <a:ext cx="9144000" cy="776288"/>
          </a:xfrm>
          <a:prstGeom prst="rect">
            <a:avLst/>
          </a:prstGeom>
          <a:noFill/>
          <a:ln w="9525">
            <a:noFill/>
            <a:miter lim="800000"/>
            <a:headEnd/>
            <a:tailEnd/>
          </a:ln>
          <a:effectLst/>
        </p:spPr>
        <p:txBody>
          <a:bodyPr bIns="0">
            <a:spAutoFit/>
          </a:bodyPr>
          <a:lstStyle/>
          <a:p>
            <a:pPr eaLnBrk="1" hangingPunct="1"/>
            <a:r>
              <a:rPr lang="en-US" sz="2400" b="0">
                <a:latin typeface="Times New Roman" pitchFamily="18" charset="0"/>
                <a:cs typeface="Times New Roman" pitchFamily="18" charset="0"/>
              </a:rPr>
              <a:t>The probability that </a:t>
            </a:r>
            <a:r>
              <a:rPr lang="en-US" sz="2400" b="0" i="1">
                <a:latin typeface="Times New Roman" pitchFamily="18" charset="0"/>
                <a:cs typeface="Times New Roman" pitchFamily="18" charset="0"/>
              </a:rPr>
              <a:t>x</a:t>
            </a:r>
            <a:r>
              <a:rPr lang="en-US" sz="2400" b="0">
                <a:latin typeface="Times New Roman" pitchFamily="18" charset="0"/>
                <a:cs typeface="Times New Roman" pitchFamily="18" charset="0"/>
              </a:rPr>
              <a:t> is any exact particular value (such as 1.9976) is 0; we can only assign probabilities to possible ranges of x.  </a:t>
            </a:r>
            <a:endParaRPr lang="en-US" sz="2400" b="0">
              <a:latin typeface="Times New Roman" pitchFamily="18" charset="0"/>
            </a:endParaRPr>
          </a:p>
        </p:txBody>
      </p:sp>
      <p:sp>
        <p:nvSpPr>
          <p:cNvPr id="1282060" name="Line 12"/>
          <p:cNvSpPr>
            <a:spLocks noChangeShapeType="1"/>
          </p:cNvSpPr>
          <p:nvPr/>
        </p:nvSpPr>
        <p:spPr bwMode="auto">
          <a:xfrm>
            <a:off x="4800600" y="4191000"/>
            <a:ext cx="0" cy="457200"/>
          </a:xfrm>
          <a:prstGeom prst="line">
            <a:avLst/>
          </a:prstGeom>
          <a:noFill/>
          <a:ln w="9525">
            <a:solidFill>
              <a:schemeClr val="accent1"/>
            </a:solidFill>
            <a:miter lim="800000"/>
            <a:headEnd/>
            <a:tailEnd/>
          </a:ln>
          <a:effectLst/>
        </p:spPr>
        <p:txBody>
          <a:bodyPr bIns="0"/>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2060"/>
                                        </p:tgtEl>
                                        <p:attrNameLst>
                                          <p:attrName>style.visibility</p:attrName>
                                        </p:attrNameLst>
                                      </p:cBhvr>
                                      <p:to>
                                        <p:strVal val="visible"/>
                                      </p:to>
                                    </p:set>
                                    <p:animEffect transition="in" filter="wipe(up)">
                                      <p:cBhvr>
                                        <p:cTn id="7" dur="500"/>
                                        <p:tgtEl>
                                          <p:spTgt spid="12820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2059"/>
                                        </p:tgtEl>
                                        <p:attrNameLst>
                                          <p:attrName>style.visibility</p:attrName>
                                        </p:attrNameLst>
                                      </p:cBhvr>
                                      <p:to>
                                        <p:strVal val="visible"/>
                                      </p:to>
                                    </p:set>
                                    <p:anim calcmode="lin" valueType="num">
                                      <p:cBhvr additive="base">
                                        <p:cTn id="12" dur="500" fill="hold"/>
                                        <p:tgtEl>
                                          <p:spTgt spid="1282059"/>
                                        </p:tgtEl>
                                        <p:attrNameLst>
                                          <p:attrName>ppt_x</p:attrName>
                                        </p:attrNameLst>
                                      </p:cBhvr>
                                      <p:tavLst>
                                        <p:tav tm="0">
                                          <p:val>
                                            <p:strVal val="0-#ppt_w/2"/>
                                          </p:val>
                                        </p:tav>
                                        <p:tav tm="100000">
                                          <p:val>
                                            <p:strVal val="#ppt_x"/>
                                          </p:val>
                                        </p:tav>
                                      </p:tavLst>
                                    </p:anim>
                                    <p:anim calcmode="lin" valueType="num">
                                      <p:cBhvr additive="base">
                                        <p:cTn id="13" dur="500" fill="hold"/>
                                        <p:tgtEl>
                                          <p:spTgt spid="1282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9" grpId="0" autoUpdateAnimBg="0"/>
      <p:bldP spid="12820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ChangeArrowheads="1"/>
          </p:cNvSpPr>
          <p:nvPr/>
        </p:nvSpPr>
        <p:spPr bwMode="auto">
          <a:xfrm>
            <a:off x="381000" y="381000"/>
            <a:ext cx="8382000" cy="900113"/>
          </a:xfrm>
          <a:prstGeom prst="rect">
            <a:avLst/>
          </a:prstGeom>
          <a:noFill/>
          <a:ln w="9525">
            <a:noFill/>
            <a:miter lim="800000"/>
            <a:headEnd/>
            <a:tailEnd/>
          </a:ln>
          <a:effectLst/>
        </p:spPr>
        <p:txBody>
          <a:bodyPr wrap="square" bIns="0">
            <a:spAutoFit/>
          </a:bodyPr>
          <a:lstStyle/>
          <a:p>
            <a:pPr eaLnBrk="1" hangingPunct="1"/>
            <a:r>
              <a:rPr lang="en-US" sz="2800" b="0" dirty="0">
                <a:latin typeface="Times New Roman" pitchFamily="18" charset="0"/>
                <a:ea typeface="Arial Unicode MS" pitchFamily="34" charset="-128"/>
                <a:cs typeface="Arial Unicode MS" pitchFamily="34" charset="-128"/>
              </a:rPr>
              <a:t>For example, the probability of </a:t>
            </a:r>
            <a:r>
              <a:rPr lang="en-US" sz="2800" b="0" i="1" dirty="0">
                <a:latin typeface="Times New Roman" pitchFamily="18" charset="0"/>
                <a:ea typeface="Arial Unicode MS" pitchFamily="34" charset="-128"/>
                <a:cs typeface="Arial Unicode MS" pitchFamily="34" charset="-128"/>
              </a:rPr>
              <a:t>x</a:t>
            </a:r>
            <a:r>
              <a:rPr lang="en-US" sz="2800" b="0" dirty="0">
                <a:latin typeface="Times New Roman" pitchFamily="18" charset="0"/>
                <a:ea typeface="Arial Unicode MS" pitchFamily="34" charset="-128"/>
                <a:cs typeface="Arial Unicode MS" pitchFamily="34" charset="-128"/>
              </a:rPr>
              <a:t> falling within 1 to 2:</a:t>
            </a:r>
          </a:p>
          <a:p>
            <a:endParaRPr lang="en-US" sz="2800" b="0" dirty="0">
              <a:latin typeface="Times New Roman" pitchFamily="18" charset="0"/>
            </a:endParaRPr>
          </a:p>
        </p:txBody>
      </p:sp>
      <p:grpSp>
        <p:nvGrpSpPr>
          <p:cNvPr id="2" name="Group 3"/>
          <p:cNvGrpSpPr>
            <a:grpSpLocks/>
          </p:cNvGrpSpPr>
          <p:nvPr/>
        </p:nvGrpSpPr>
        <p:grpSpPr bwMode="auto">
          <a:xfrm>
            <a:off x="609600" y="5410200"/>
            <a:ext cx="7543800" cy="1143000"/>
            <a:chOff x="384" y="3600"/>
            <a:chExt cx="4752" cy="720"/>
          </a:xfrm>
        </p:grpSpPr>
        <p:sp>
          <p:nvSpPr>
            <p:cNvPr id="1284100" name="Rectangle 4"/>
            <p:cNvSpPr>
              <a:spLocks noChangeArrowheads="1"/>
            </p:cNvSpPr>
            <p:nvPr/>
          </p:nvSpPr>
          <p:spPr bwMode="auto">
            <a:xfrm>
              <a:off x="384" y="3600"/>
              <a:ext cx="4752" cy="720"/>
            </a:xfrm>
            <a:prstGeom prst="rect">
              <a:avLst/>
            </a:prstGeom>
            <a:solidFill>
              <a:srgbClr val="FFFFFF"/>
            </a:solidFill>
            <a:ln w="9525">
              <a:solidFill>
                <a:srgbClr val="000000"/>
              </a:solidFill>
              <a:miter lim="800000"/>
              <a:headEnd/>
              <a:tailEnd/>
            </a:ln>
            <a:effectLst/>
          </p:spPr>
          <p:txBody>
            <a:bodyPr wrap="none" bIns="0" anchor="ctr"/>
            <a:lstStyle/>
            <a:p>
              <a:endParaRPr lang="en-US"/>
            </a:p>
          </p:txBody>
        </p:sp>
        <p:graphicFrame>
          <p:nvGraphicFramePr>
            <p:cNvPr id="1284101" name="Object 5"/>
            <p:cNvGraphicFramePr>
              <a:graphicFrameLocks noChangeAspect="1"/>
            </p:cNvGraphicFramePr>
            <p:nvPr/>
          </p:nvGraphicFramePr>
          <p:xfrm>
            <a:off x="616" y="3742"/>
            <a:ext cx="4432" cy="578"/>
          </p:xfrm>
          <a:graphic>
            <a:graphicData uri="http://schemas.openxmlformats.org/presentationml/2006/ole">
              <p:oleObj spid="_x0000_s92162" name="Equation" r:id="rId4" imgW="3581280" imgH="469800" progId="Equation.3">
                <p:embed/>
              </p:oleObj>
            </a:graphicData>
          </a:graphic>
        </p:graphicFrame>
      </p:grpSp>
      <p:grpSp>
        <p:nvGrpSpPr>
          <p:cNvPr id="3" name="Group 6"/>
          <p:cNvGrpSpPr>
            <a:grpSpLocks/>
          </p:cNvGrpSpPr>
          <p:nvPr/>
        </p:nvGrpSpPr>
        <p:grpSpPr bwMode="auto">
          <a:xfrm>
            <a:off x="1828800" y="2743200"/>
            <a:ext cx="5257800" cy="2525713"/>
            <a:chOff x="1152" y="1728"/>
            <a:chExt cx="3312" cy="1591"/>
          </a:xfrm>
        </p:grpSpPr>
        <p:grpSp>
          <p:nvGrpSpPr>
            <p:cNvPr id="4" name="Group 7"/>
            <p:cNvGrpSpPr>
              <a:grpSpLocks/>
            </p:cNvGrpSpPr>
            <p:nvPr/>
          </p:nvGrpSpPr>
          <p:grpSpPr bwMode="auto">
            <a:xfrm>
              <a:off x="1152" y="1728"/>
              <a:ext cx="3312" cy="1591"/>
              <a:chOff x="1152" y="1728"/>
              <a:chExt cx="3312" cy="1591"/>
            </a:xfrm>
          </p:grpSpPr>
          <p:grpSp>
            <p:nvGrpSpPr>
              <p:cNvPr id="5" name="Group 8"/>
              <p:cNvGrpSpPr>
                <a:grpSpLocks/>
              </p:cNvGrpSpPr>
              <p:nvPr/>
            </p:nvGrpSpPr>
            <p:grpSpPr bwMode="auto">
              <a:xfrm>
                <a:off x="1152" y="1728"/>
                <a:ext cx="3312" cy="1584"/>
                <a:chOff x="1152" y="1728"/>
                <a:chExt cx="3312" cy="1584"/>
              </a:xfrm>
            </p:grpSpPr>
            <p:grpSp>
              <p:nvGrpSpPr>
                <p:cNvPr id="6" name="Group 9"/>
                <p:cNvGrpSpPr>
                  <a:grpSpLocks/>
                </p:cNvGrpSpPr>
                <p:nvPr/>
              </p:nvGrpSpPr>
              <p:grpSpPr bwMode="auto">
                <a:xfrm>
                  <a:off x="1152" y="1728"/>
                  <a:ext cx="3312" cy="1584"/>
                  <a:chOff x="1152" y="1728"/>
                  <a:chExt cx="3312" cy="1584"/>
                </a:xfrm>
              </p:grpSpPr>
              <p:sp>
                <p:nvSpPr>
                  <p:cNvPr id="1284106" name="Line 10"/>
                  <p:cNvSpPr>
                    <a:spLocks noChangeShapeType="1"/>
                  </p:cNvSpPr>
                  <p:nvPr/>
                </p:nvSpPr>
                <p:spPr bwMode="auto">
                  <a:xfrm>
                    <a:off x="2610" y="1728"/>
                    <a:ext cx="0" cy="1584"/>
                  </a:xfrm>
                  <a:prstGeom prst="line">
                    <a:avLst/>
                  </a:prstGeom>
                  <a:noFill/>
                  <a:ln w="9525">
                    <a:solidFill>
                      <a:schemeClr val="tx1"/>
                    </a:solidFill>
                    <a:round/>
                    <a:headEnd/>
                    <a:tailEnd/>
                  </a:ln>
                </p:spPr>
                <p:txBody>
                  <a:bodyPr/>
                  <a:lstStyle/>
                  <a:p>
                    <a:endParaRPr lang="en-US"/>
                  </a:p>
                </p:txBody>
              </p:sp>
              <p:sp>
                <p:nvSpPr>
                  <p:cNvPr id="1284107" name="Line 11"/>
                  <p:cNvSpPr>
                    <a:spLocks noChangeShapeType="1"/>
                  </p:cNvSpPr>
                  <p:nvPr/>
                </p:nvSpPr>
                <p:spPr bwMode="auto">
                  <a:xfrm>
                    <a:off x="1152" y="2910"/>
                    <a:ext cx="2999" cy="0"/>
                  </a:xfrm>
                  <a:prstGeom prst="line">
                    <a:avLst/>
                  </a:prstGeom>
                  <a:noFill/>
                  <a:ln w="9525">
                    <a:solidFill>
                      <a:schemeClr val="tx1"/>
                    </a:solidFill>
                    <a:round/>
                    <a:headEnd/>
                    <a:tailEnd/>
                  </a:ln>
                </p:spPr>
                <p:txBody>
                  <a:bodyPr/>
                  <a:lstStyle/>
                  <a:p>
                    <a:endParaRPr lang="en-US"/>
                  </a:p>
                </p:txBody>
              </p:sp>
              <p:sp>
                <p:nvSpPr>
                  <p:cNvPr id="1284108" name="Text Box 12"/>
                  <p:cNvSpPr txBox="1">
                    <a:spLocks noChangeArrowheads="1"/>
                  </p:cNvSpPr>
                  <p:nvPr/>
                </p:nvSpPr>
                <p:spPr bwMode="auto">
                  <a:xfrm>
                    <a:off x="4172" y="2872"/>
                    <a:ext cx="292" cy="288"/>
                  </a:xfrm>
                  <a:prstGeom prst="rect">
                    <a:avLst/>
                  </a:prstGeom>
                  <a:noFill/>
                  <a:ln w="9525">
                    <a:noFill/>
                    <a:miter lim="800000"/>
                    <a:headEnd/>
                    <a:tailEnd/>
                  </a:ln>
                </p:spPr>
                <p:txBody>
                  <a:bodyPr/>
                  <a:lstStyle/>
                  <a:p>
                    <a:r>
                      <a:rPr lang="en-US" sz="2000" i="1">
                        <a:latin typeface="Times New Roman" pitchFamily="18" charset="0"/>
                      </a:rPr>
                      <a:t>x</a:t>
                    </a:r>
                  </a:p>
                </p:txBody>
              </p:sp>
              <p:sp>
                <p:nvSpPr>
                  <p:cNvPr id="1284109" name="Text Box 13"/>
                  <p:cNvSpPr txBox="1">
                    <a:spLocks noChangeArrowheads="1"/>
                  </p:cNvSpPr>
                  <p:nvPr/>
                </p:nvSpPr>
                <p:spPr bwMode="auto">
                  <a:xfrm>
                    <a:off x="2714" y="1728"/>
                    <a:ext cx="1078" cy="288"/>
                  </a:xfrm>
                  <a:prstGeom prst="rect">
                    <a:avLst/>
                  </a:prstGeom>
                  <a:noFill/>
                  <a:ln w="9525">
                    <a:noFill/>
                    <a:miter lim="800000"/>
                    <a:headEnd/>
                    <a:tailEnd/>
                  </a:ln>
                </p:spPr>
                <p:txBody>
                  <a:bodyPr/>
                  <a:lstStyle/>
                  <a:p>
                    <a:r>
                      <a:rPr lang="en-US" sz="2000" i="1">
                        <a:latin typeface="Times New Roman" pitchFamily="18" charset="0"/>
                      </a:rPr>
                      <a:t>p(x)=e</a:t>
                    </a:r>
                    <a:r>
                      <a:rPr lang="en-US" sz="2000" i="1" baseline="30000">
                        <a:latin typeface="Times New Roman" pitchFamily="18" charset="0"/>
                      </a:rPr>
                      <a:t>-x</a:t>
                    </a:r>
                  </a:p>
                </p:txBody>
              </p:sp>
            </p:grpSp>
            <p:sp>
              <p:nvSpPr>
                <p:cNvPr id="1284110" name="Arc 14"/>
                <p:cNvSpPr>
                  <a:spLocks/>
                </p:cNvSpPr>
                <p:nvPr/>
              </p:nvSpPr>
              <p:spPr bwMode="auto">
                <a:xfrm rot="-10800000">
                  <a:off x="2608" y="2272"/>
                  <a:ext cx="1495" cy="5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p:spPr>
              <p:txBody>
                <a:bodyPr rot="10800000"/>
                <a:lstStyle/>
                <a:p>
                  <a:pPr eaLnBrk="1" hangingPunct="1"/>
                  <a:endParaRPr lang="en-US" sz="2400">
                    <a:solidFill>
                      <a:schemeClr val="accent1"/>
                    </a:solidFill>
                    <a:latin typeface="Times New Roman" pitchFamily="18" charset="0"/>
                  </a:endParaRPr>
                </a:p>
              </p:txBody>
            </p:sp>
            <p:sp>
              <p:nvSpPr>
                <p:cNvPr id="1284111" name="Text Box 15"/>
                <p:cNvSpPr txBox="1">
                  <a:spLocks noChangeArrowheads="1"/>
                </p:cNvSpPr>
                <p:nvPr/>
              </p:nvSpPr>
              <p:spPr bwMode="auto">
                <a:xfrm>
                  <a:off x="2401" y="2222"/>
                  <a:ext cx="83" cy="171"/>
                </a:xfrm>
                <a:prstGeom prst="rect">
                  <a:avLst/>
                </a:prstGeom>
                <a:noFill/>
                <a:ln w="9525">
                  <a:noFill/>
                  <a:miter lim="800000"/>
                  <a:headEnd/>
                  <a:tailEnd/>
                </a:ln>
              </p:spPr>
              <p:txBody>
                <a:bodyPr lIns="0" tIns="0" rIns="0" bIns="0"/>
                <a:lstStyle/>
                <a:p>
                  <a:r>
                    <a:rPr lang="en-US" sz="2000">
                      <a:latin typeface="Times New Roman" pitchFamily="18" charset="0"/>
                    </a:rPr>
                    <a:t>1</a:t>
                  </a:r>
                </a:p>
              </p:txBody>
            </p:sp>
          </p:grpSp>
          <p:grpSp>
            <p:nvGrpSpPr>
              <p:cNvPr id="7" name="Group 16"/>
              <p:cNvGrpSpPr>
                <a:grpSpLocks/>
              </p:cNvGrpSpPr>
              <p:nvPr/>
            </p:nvGrpSpPr>
            <p:grpSpPr bwMode="auto">
              <a:xfrm>
                <a:off x="2832" y="2592"/>
                <a:ext cx="472" cy="727"/>
                <a:chOff x="2832" y="2592"/>
                <a:chExt cx="472" cy="727"/>
              </a:xfrm>
            </p:grpSpPr>
            <p:sp>
              <p:nvSpPr>
                <p:cNvPr id="1284113" name="AutoShape 17"/>
                <p:cNvSpPr>
                  <a:spLocks noChangeArrowheads="1"/>
                </p:cNvSpPr>
                <p:nvPr/>
              </p:nvSpPr>
              <p:spPr bwMode="auto">
                <a:xfrm>
                  <a:off x="2880" y="2592"/>
                  <a:ext cx="288" cy="144"/>
                </a:xfrm>
                <a:prstGeom prst="rtTriangle">
                  <a:avLst/>
                </a:prstGeom>
                <a:solidFill>
                  <a:schemeClr val="accent1"/>
                </a:solidFill>
                <a:ln w="34925">
                  <a:solidFill>
                    <a:schemeClr val="accent1"/>
                  </a:solidFill>
                  <a:miter lim="800000"/>
                  <a:headEnd/>
                  <a:tailEnd/>
                </a:ln>
              </p:spPr>
              <p:txBody>
                <a:bodyPr/>
                <a:lstStyle/>
                <a:p>
                  <a:endParaRPr lang="en-US"/>
                </a:p>
              </p:txBody>
            </p:sp>
            <p:sp>
              <p:nvSpPr>
                <p:cNvPr id="1284114" name="Rectangle 18"/>
                <p:cNvSpPr>
                  <a:spLocks noChangeArrowheads="1"/>
                </p:cNvSpPr>
                <p:nvPr/>
              </p:nvSpPr>
              <p:spPr bwMode="auto">
                <a:xfrm>
                  <a:off x="2880" y="2738"/>
                  <a:ext cx="384" cy="190"/>
                </a:xfrm>
                <a:prstGeom prst="rect">
                  <a:avLst/>
                </a:prstGeom>
                <a:solidFill>
                  <a:schemeClr val="accent1"/>
                </a:solidFill>
                <a:ln w="9525">
                  <a:noFill/>
                  <a:miter lim="800000"/>
                  <a:headEnd/>
                  <a:tailEnd/>
                </a:ln>
              </p:spPr>
              <p:txBody>
                <a:bodyPr/>
                <a:lstStyle/>
                <a:p>
                  <a:endParaRPr lang="en-US"/>
                </a:p>
              </p:txBody>
            </p:sp>
            <p:sp>
              <p:nvSpPr>
                <p:cNvPr id="1284115" name="Line 19"/>
                <p:cNvSpPr>
                  <a:spLocks noChangeShapeType="1"/>
                </p:cNvSpPr>
                <p:nvPr/>
              </p:nvSpPr>
              <p:spPr bwMode="auto">
                <a:xfrm>
                  <a:off x="2880" y="2928"/>
                  <a:ext cx="0" cy="144"/>
                </a:xfrm>
                <a:prstGeom prst="line">
                  <a:avLst/>
                </a:prstGeom>
                <a:noFill/>
                <a:ln w="9525">
                  <a:solidFill>
                    <a:schemeClr val="tx1"/>
                  </a:solidFill>
                  <a:round/>
                  <a:headEnd/>
                  <a:tailEnd/>
                </a:ln>
              </p:spPr>
              <p:txBody>
                <a:bodyPr/>
                <a:lstStyle/>
                <a:p>
                  <a:endParaRPr lang="en-US"/>
                </a:p>
              </p:txBody>
            </p:sp>
            <p:sp>
              <p:nvSpPr>
                <p:cNvPr id="1284116" name="Line 20"/>
                <p:cNvSpPr>
                  <a:spLocks noChangeShapeType="1"/>
                </p:cNvSpPr>
                <p:nvPr/>
              </p:nvSpPr>
              <p:spPr bwMode="auto">
                <a:xfrm flipH="1">
                  <a:off x="3264" y="2928"/>
                  <a:ext cx="0" cy="144"/>
                </a:xfrm>
                <a:prstGeom prst="line">
                  <a:avLst/>
                </a:prstGeom>
                <a:noFill/>
                <a:ln w="9525">
                  <a:solidFill>
                    <a:schemeClr val="tx1"/>
                  </a:solidFill>
                  <a:round/>
                  <a:headEnd/>
                  <a:tailEnd/>
                </a:ln>
              </p:spPr>
              <p:txBody>
                <a:bodyPr/>
                <a:lstStyle/>
                <a:p>
                  <a:endParaRPr lang="en-US"/>
                </a:p>
              </p:txBody>
            </p:sp>
            <p:sp>
              <p:nvSpPr>
                <p:cNvPr id="1284117" name="Text Box 21"/>
                <p:cNvSpPr txBox="1">
                  <a:spLocks noChangeArrowheads="1"/>
                </p:cNvSpPr>
                <p:nvPr/>
              </p:nvSpPr>
              <p:spPr bwMode="auto">
                <a:xfrm>
                  <a:off x="2832" y="3120"/>
                  <a:ext cx="80" cy="199"/>
                </a:xfrm>
                <a:prstGeom prst="rect">
                  <a:avLst/>
                </a:prstGeom>
                <a:noFill/>
                <a:ln w="9525">
                  <a:noFill/>
                  <a:miter lim="800000"/>
                  <a:headEnd/>
                  <a:tailEnd/>
                </a:ln>
              </p:spPr>
              <p:txBody>
                <a:bodyPr lIns="0" tIns="0" rIns="0" bIns="0"/>
                <a:lstStyle/>
                <a:p>
                  <a:r>
                    <a:rPr lang="en-US" sz="2000">
                      <a:latin typeface="Times New Roman" pitchFamily="18" charset="0"/>
                    </a:rPr>
                    <a:t>1</a:t>
                  </a:r>
                </a:p>
              </p:txBody>
            </p:sp>
            <p:sp>
              <p:nvSpPr>
                <p:cNvPr id="1284118" name="Text Box 22"/>
                <p:cNvSpPr txBox="1">
                  <a:spLocks noChangeArrowheads="1"/>
                </p:cNvSpPr>
                <p:nvPr/>
              </p:nvSpPr>
              <p:spPr bwMode="auto">
                <a:xfrm>
                  <a:off x="3216" y="3120"/>
                  <a:ext cx="88" cy="175"/>
                </a:xfrm>
                <a:prstGeom prst="rect">
                  <a:avLst/>
                </a:prstGeom>
                <a:noFill/>
                <a:ln w="9525">
                  <a:noFill/>
                  <a:miter lim="800000"/>
                  <a:headEnd/>
                  <a:tailEnd/>
                </a:ln>
              </p:spPr>
              <p:txBody>
                <a:bodyPr lIns="0" tIns="0" rIns="0" bIns="0"/>
                <a:lstStyle/>
                <a:p>
                  <a:r>
                    <a:rPr lang="en-US" sz="2000">
                      <a:latin typeface="Times New Roman" pitchFamily="18" charset="0"/>
                    </a:rPr>
                    <a:t>2</a:t>
                  </a:r>
                </a:p>
              </p:txBody>
            </p:sp>
          </p:grpSp>
        </p:grpSp>
        <p:sp>
          <p:nvSpPr>
            <p:cNvPr id="1284119" name="Line 23"/>
            <p:cNvSpPr>
              <a:spLocks noChangeShapeType="1"/>
            </p:cNvSpPr>
            <p:nvPr/>
          </p:nvSpPr>
          <p:spPr bwMode="auto">
            <a:xfrm>
              <a:off x="2880" y="2592"/>
              <a:ext cx="0" cy="336"/>
            </a:xfrm>
            <a:prstGeom prst="line">
              <a:avLst/>
            </a:prstGeom>
            <a:noFill/>
            <a:ln w="31750">
              <a:solidFill>
                <a:schemeClr val="accent1"/>
              </a:solidFill>
              <a:miter lim="800000"/>
              <a:headEnd/>
              <a:tailEnd/>
            </a:ln>
            <a:effectLst/>
          </p:spPr>
          <p:txBody>
            <a:bodyPr bIns="0"/>
            <a:lstStyle/>
            <a:p>
              <a:endParaRPr lang="en-US"/>
            </a:p>
          </p:txBody>
        </p:sp>
      </p:grpSp>
      <p:sp>
        <p:nvSpPr>
          <p:cNvPr id="1284120" name="Text Box 24"/>
          <p:cNvSpPr txBox="1">
            <a:spLocks noChangeArrowheads="1"/>
          </p:cNvSpPr>
          <p:nvPr/>
        </p:nvSpPr>
        <p:spPr bwMode="auto">
          <a:xfrm>
            <a:off x="304800" y="1066800"/>
            <a:ext cx="8382000" cy="10618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1" hangingPunct="1">
              <a:spcBef>
                <a:spcPct val="50000"/>
              </a:spcBef>
            </a:pPr>
            <a:r>
              <a:rPr lang="en-US" b="0" dirty="0"/>
              <a:t>Clinical example: Survival times after lung transplant may roughly follow an exponential function.</a:t>
            </a:r>
          </a:p>
          <a:p>
            <a:pPr eaLnBrk="1" hangingPunct="1">
              <a:spcBef>
                <a:spcPct val="50000"/>
              </a:spcBef>
            </a:pPr>
            <a:r>
              <a:rPr lang="en-US" b="0" dirty="0"/>
              <a:t>Then, the probability that a patient will die in the second year after surgery (between years 1 and 2) is 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84120"/>
                                        </p:tgtEl>
                                        <p:attrNameLst>
                                          <p:attrName>style.visibility</p:attrName>
                                        </p:attrNameLst>
                                      </p:cBhvr>
                                      <p:to>
                                        <p:strVal val="visible"/>
                                      </p:to>
                                    </p:set>
                                    <p:anim calcmode="lin" valueType="num">
                                      <p:cBhvr>
                                        <p:cTn id="13" dur="500" fill="hold"/>
                                        <p:tgtEl>
                                          <p:spTgt spid="1284120"/>
                                        </p:tgtEl>
                                        <p:attrNameLst>
                                          <p:attrName>ppt_w</p:attrName>
                                        </p:attrNameLst>
                                      </p:cBhvr>
                                      <p:tavLst>
                                        <p:tav tm="0">
                                          <p:val>
                                            <p:fltVal val="0"/>
                                          </p:val>
                                        </p:tav>
                                        <p:tav tm="100000">
                                          <p:val>
                                            <p:strVal val="#ppt_w"/>
                                          </p:val>
                                        </p:tav>
                                      </p:tavLst>
                                    </p:anim>
                                    <p:anim calcmode="lin" valueType="num">
                                      <p:cBhvr>
                                        <p:cTn id="14" dur="500" fill="hold"/>
                                        <p:tgtEl>
                                          <p:spTgt spid="12841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2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Rectangle 2"/>
          <p:cNvSpPr>
            <a:spLocks noGrp="1" noChangeArrowheads="1"/>
          </p:cNvSpPr>
          <p:nvPr>
            <p:ph type="title"/>
          </p:nvPr>
        </p:nvSpPr>
        <p:spPr/>
        <p:txBody>
          <a:bodyPr/>
          <a:lstStyle/>
          <a:p>
            <a:r>
              <a:rPr lang="en-US" dirty="0" smtClean="0"/>
              <a:t>Uniform </a:t>
            </a:r>
            <a:r>
              <a:rPr lang="en-US" dirty="0"/>
              <a:t>distribution</a:t>
            </a:r>
          </a:p>
        </p:txBody>
      </p:sp>
      <p:sp>
        <p:nvSpPr>
          <p:cNvPr id="1286147" name="Rectangle 3"/>
          <p:cNvSpPr>
            <a:spLocks noChangeArrowheads="1"/>
          </p:cNvSpPr>
          <p:nvPr/>
        </p:nvSpPr>
        <p:spPr bwMode="auto">
          <a:xfrm>
            <a:off x="304800" y="1905000"/>
            <a:ext cx="8839200" cy="900113"/>
          </a:xfrm>
          <a:prstGeom prst="rect">
            <a:avLst/>
          </a:prstGeom>
          <a:noFill/>
          <a:ln w="9525">
            <a:noFill/>
            <a:miter lim="800000"/>
            <a:headEnd/>
            <a:tailEnd/>
          </a:ln>
          <a:effectLst/>
        </p:spPr>
        <p:txBody>
          <a:bodyPr bIns="0">
            <a:spAutoFit/>
          </a:bodyPr>
          <a:lstStyle/>
          <a:p>
            <a:pPr eaLnBrk="1" hangingPunct="1"/>
            <a:r>
              <a:rPr lang="en-US" sz="2800" b="0">
                <a:latin typeface="Times New Roman" pitchFamily="18" charset="0"/>
                <a:ea typeface="Arial Unicode MS" pitchFamily="34" charset="-128"/>
                <a:cs typeface="Arial Unicode MS" pitchFamily="34" charset="-128"/>
              </a:rPr>
              <a:t>The uniform distribution: all values are equally likely.</a:t>
            </a:r>
          </a:p>
          <a:p>
            <a:r>
              <a:rPr lang="en-US" sz="2800" b="0" i="1">
                <a:latin typeface="Times New Roman" pitchFamily="18" charset="0"/>
                <a:cs typeface="Times New Roman" pitchFamily="18" charset="0"/>
              </a:rPr>
              <a:t>f(x)=</a:t>
            </a:r>
            <a:r>
              <a:rPr lang="en-US" sz="2800" b="0">
                <a:latin typeface="Times New Roman" pitchFamily="18" charset="0"/>
                <a:cs typeface="Times New Roman" pitchFamily="18" charset="0"/>
              </a:rPr>
              <a:t> 1 ,  for 1</a:t>
            </a:r>
            <a:r>
              <a:rPr lang="en-US" sz="2800" b="0">
                <a:latin typeface="Times New Roman" pitchFamily="18" charset="0"/>
                <a:cs typeface="Times New Roman" pitchFamily="18" charset="0"/>
                <a:sym typeface="Symbol" pitchFamily="18" charset="2"/>
              </a:rPr>
              <a:t></a:t>
            </a:r>
            <a:r>
              <a:rPr lang="en-US" sz="2800" b="0">
                <a:latin typeface="Times New Roman" pitchFamily="18" charset="0"/>
                <a:cs typeface="Times New Roman" pitchFamily="18" charset="0"/>
              </a:rPr>
              <a:t> </a:t>
            </a:r>
            <a:r>
              <a:rPr lang="en-US" sz="2800" b="0" i="1">
                <a:latin typeface="Times New Roman" pitchFamily="18" charset="0"/>
                <a:cs typeface="Times New Roman" pitchFamily="18" charset="0"/>
                <a:sym typeface="Symbol" pitchFamily="18" charset="2"/>
              </a:rPr>
              <a:t>x </a:t>
            </a:r>
            <a:r>
              <a:rPr lang="en-US" sz="2800" b="0">
                <a:latin typeface="Times New Roman" pitchFamily="18" charset="0"/>
                <a:cs typeface="Times New Roman" pitchFamily="18" charset="0"/>
                <a:sym typeface="Symbol" pitchFamily="18" charset="2"/>
              </a:rPr>
              <a:t></a:t>
            </a:r>
            <a:r>
              <a:rPr lang="en-US" sz="2800" b="0">
                <a:latin typeface="Times New Roman" pitchFamily="18" charset="0"/>
                <a:cs typeface="Times New Roman" pitchFamily="18" charset="0"/>
              </a:rPr>
              <a:t>0</a:t>
            </a:r>
            <a:r>
              <a:rPr lang="en-US" sz="2800" b="0">
                <a:latin typeface="Times New Roman" pitchFamily="18" charset="0"/>
                <a:sym typeface="Symbol" pitchFamily="18" charset="2"/>
              </a:rPr>
              <a:t> </a:t>
            </a:r>
            <a:endParaRPr lang="en-US" sz="2800" b="0">
              <a:latin typeface="Times New Roman" pitchFamily="18" charset="0"/>
              <a:cs typeface="Times New Roman" pitchFamily="18" charset="0"/>
              <a:sym typeface="Symbol" pitchFamily="18" charset="2"/>
            </a:endParaRPr>
          </a:p>
        </p:txBody>
      </p:sp>
      <p:grpSp>
        <p:nvGrpSpPr>
          <p:cNvPr id="2" name="Group 4"/>
          <p:cNvGrpSpPr>
            <a:grpSpLocks/>
          </p:cNvGrpSpPr>
          <p:nvPr/>
        </p:nvGrpSpPr>
        <p:grpSpPr bwMode="auto">
          <a:xfrm>
            <a:off x="1981200" y="3048000"/>
            <a:ext cx="4419600" cy="1905000"/>
            <a:chOff x="1728" y="1920"/>
            <a:chExt cx="2784" cy="1200"/>
          </a:xfrm>
        </p:grpSpPr>
        <p:sp>
          <p:nvSpPr>
            <p:cNvPr id="1286149" name="Rectangle 5"/>
            <p:cNvSpPr>
              <a:spLocks noChangeArrowheads="1"/>
            </p:cNvSpPr>
            <p:nvPr/>
          </p:nvSpPr>
          <p:spPr bwMode="auto">
            <a:xfrm>
              <a:off x="2976" y="2362"/>
              <a:ext cx="685" cy="470"/>
            </a:xfrm>
            <a:prstGeom prst="rect">
              <a:avLst/>
            </a:prstGeom>
            <a:noFill/>
            <a:ln w="9525">
              <a:solidFill>
                <a:schemeClr val="tx1"/>
              </a:solidFill>
              <a:miter lim="800000"/>
              <a:headEnd/>
              <a:tailEnd/>
            </a:ln>
          </p:spPr>
          <p:txBody>
            <a:bodyPr/>
            <a:lstStyle/>
            <a:p>
              <a:endParaRPr lang="en-US"/>
            </a:p>
          </p:txBody>
        </p:sp>
        <p:grpSp>
          <p:nvGrpSpPr>
            <p:cNvPr id="3" name="Group 6"/>
            <p:cNvGrpSpPr>
              <a:grpSpLocks/>
            </p:cNvGrpSpPr>
            <p:nvPr/>
          </p:nvGrpSpPr>
          <p:grpSpPr bwMode="auto">
            <a:xfrm>
              <a:off x="1728" y="1920"/>
              <a:ext cx="2784" cy="1200"/>
              <a:chOff x="1728" y="1920"/>
              <a:chExt cx="2784" cy="1200"/>
            </a:xfrm>
          </p:grpSpPr>
          <p:grpSp>
            <p:nvGrpSpPr>
              <p:cNvPr id="4" name="Group 7"/>
              <p:cNvGrpSpPr>
                <a:grpSpLocks/>
              </p:cNvGrpSpPr>
              <p:nvPr/>
            </p:nvGrpSpPr>
            <p:grpSpPr bwMode="auto">
              <a:xfrm>
                <a:off x="1728" y="1920"/>
                <a:ext cx="2784" cy="1200"/>
                <a:chOff x="1728" y="1920"/>
                <a:chExt cx="2784" cy="1200"/>
              </a:xfrm>
            </p:grpSpPr>
            <p:sp>
              <p:nvSpPr>
                <p:cNvPr id="1286152" name="Line 8"/>
                <p:cNvSpPr>
                  <a:spLocks noChangeShapeType="1"/>
                </p:cNvSpPr>
                <p:nvPr/>
              </p:nvSpPr>
              <p:spPr bwMode="auto">
                <a:xfrm>
                  <a:off x="2976" y="1920"/>
                  <a:ext cx="0" cy="1200"/>
                </a:xfrm>
                <a:prstGeom prst="line">
                  <a:avLst/>
                </a:prstGeom>
                <a:noFill/>
                <a:ln w="9525">
                  <a:solidFill>
                    <a:schemeClr val="tx1"/>
                  </a:solidFill>
                  <a:round/>
                  <a:headEnd/>
                  <a:tailEnd/>
                </a:ln>
              </p:spPr>
              <p:txBody>
                <a:bodyPr/>
                <a:lstStyle/>
                <a:p>
                  <a:endParaRPr lang="en-US"/>
                </a:p>
              </p:txBody>
            </p:sp>
            <p:sp>
              <p:nvSpPr>
                <p:cNvPr id="1286153" name="Line 9"/>
                <p:cNvSpPr>
                  <a:spLocks noChangeShapeType="1"/>
                </p:cNvSpPr>
                <p:nvPr/>
              </p:nvSpPr>
              <p:spPr bwMode="auto">
                <a:xfrm>
                  <a:off x="1728" y="2832"/>
                  <a:ext cx="2520" cy="0"/>
                </a:xfrm>
                <a:prstGeom prst="line">
                  <a:avLst/>
                </a:prstGeom>
                <a:noFill/>
                <a:ln w="9525">
                  <a:solidFill>
                    <a:schemeClr val="tx1"/>
                  </a:solidFill>
                  <a:round/>
                  <a:headEnd/>
                  <a:tailEnd/>
                </a:ln>
              </p:spPr>
              <p:txBody>
                <a:bodyPr/>
                <a:lstStyle/>
                <a:p>
                  <a:endParaRPr lang="en-US"/>
                </a:p>
              </p:txBody>
            </p:sp>
            <p:sp>
              <p:nvSpPr>
                <p:cNvPr id="1286154" name="Text Box 10"/>
                <p:cNvSpPr txBox="1">
                  <a:spLocks noChangeArrowheads="1"/>
                </p:cNvSpPr>
                <p:nvPr/>
              </p:nvSpPr>
              <p:spPr bwMode="auto">
                <a:xfrm>
                  <a:off x="4266" y="2786"/>
                  <a:ext cx="246" cy="219"/>
                </a:xfrm>
                <a:prstGeom prst="rect">
                  <a:avLst/>
                </a:prstGeom>
                <a:noFill/>
                <a:ln w="9525">
                  <a:noFill/>
                  <a:miter lim="800000"/>
                  <a:headEnd/>
                  <a:tailEnd/>
                </a:ln>
              </p:spPr>
              <p:txBody>
                <a:bodyPr/>
                <a:lstStyle/>
                <a:p>
                  <a:r>
                    <a:rPr lang="en-US" sz="2000" i="1">
                      <a:latin typeface="Times New Roman" pitchFamily="18" charset="0"/>
                    </a:rPr>
                    <a:t>x</a:t>
                  </a:r>
                </a:p>
              </p:txBody>
            </p:sp>
            <p:sp>
              <p:nvSpPr>
                <p:cNvPr id="1286155" name="Text Box 11"/>
                <p:cNvSpPr txBox="1">
                  <a:spLocks noChangeArrowheads="1"/>
                </p:cNvSpPr>
                <p:nvPr/>
              </p:nvSpPr>
              <p:spPr bwMode="auto">
                <a:xfrm>
                  <a:off x="3041" y="1920"/>
                  <a:ext cx="414" cy="219"/>
                </a:xfrm>
                <a:prstGeom prst="rect">
                  <a:avLst/>
                </a:prstGeom>
                <a:noFill/>
                <a:ln w="9525">
                  <a:noFill/>
                  <a:miter lim="800000"/>
                  <a:headEnd/>
                  <a:tailEnd/>
                </a:ln>
              </p:spPr>
              <p:txBody>
                <a:bodyPr/>
                <a:lstStyle/>
                <a:p>
                  <a:r>
                    <a:rPr lang="en-US" sz="2000" i="1">
                      <a:latin typeface="Times New Roman" pitchFamily="18" charset="0"/>
                    </a:rPr>
                    <a:t>p(x)</a:t>
                  </a:r>
                  <a:endParaRPr lang="en-US" sz="2000">
                    <a:latin typeface="Times New Roman" pitchFamily="18" charset="0"/>
                  </a:endParaRPr>
                </a:p>
              </p:txBody>
            </p:sp>
          </p:grpSp>
          <p:sp>
            <p:nvSpPr>
              <p:cNvPr id="1286156" name="Text Box 12"/>
              <p:cNvSpPr txBox="1">
                <a:spLocks noChangeArrowheads="1"/>
              </p:cNvSpPr>
              <p:nvPr/>
            </p:nvSpPr>
            <p:spPr bwMode="auto">
              <a:xfrm>
                <a:off x="2778" y="2294"/>
                <a:ext cx="70" cy="130"/>
              </a:xfrm>
              <a:prstGeom prst="rect">
                <a:avLst/>
              </a:prstGeom>
              <a:noFill/>
              <a:ln w="9525">
                <a:noFill/>
                <a:miter lim="800000"/>
                <a:headEnd/>
                <a:tailEnd/>
              </a:ln>
            </p:spPr>
            <p:txBody>
              <a:bodyPr lIns="0" tIns="0" rIns="0" bIns="0"/>
              <a:lstStyle/>
              <a:p>
                <a:r>
                  <a:rPr lang="en-US" sz="2000">
                    <a:latin typeface="Times New Roman" pitchFamily="18" charset="0"/>
                  </a:rPr>
                  <a:t>1</a:t>
                </a:r>
              </a:p>
            </p:txBody>
          </p:sp>
        </p:grpSp>
        <p:sp>
          <p:nvSpPr>
            <p:cNvPr id="1286157" name="Text Box 13"/>
            <p:cNvSpPr txBox="1">
              <a:spLocks noChangeArrowheads="1"/>
            </p:cNvSpPr>
            <p:nvPr/>
          </p:nvSpPr>
          <p:spPr bwMode="auto">
            <a:xfrm>
              <a:off x="3634" y="2951"/>
              <a:ext cx="71" cy="130"/>
            </a:xfrm>
            <a:prstGeom prst="rect">
              <a:avLst/>
            </a:prstGeom>
            <a:noFill/>
            <a:ln w="9525">
              <a:noFill/>
              <a:miter lim="800000"/>
              <a:headEnd/>
              <a:tailEnd/>
            </a:ln>
          </p:spPr>
          <p:txBody>
            <a:bodyPr lIns="0" tIns="0" rIns="0" bIns="0"/>
            <a:lstStyle/>
            <a:p>
              <a:r>
                <a:rPr lang="en-US" sz="2000">
                  <a:latin typeface="Times New Roman" pitchFamily="18" charset="0"/>
                </a:rPr>
                <a:t>1</a:t>
              </a:r>
            </a:p>
          </p:txBody>
        </p:sp>
      </p:grpSp>
      <p:grpSp>
        <p:nvGrpSpPr>
          <p:cNvPr id="5" name="Group 14"/>
          <p:cNvGrpSpPr>
            <a:grpSpLocks/>
          </p:cNvGrpSpPr>
          <p:nvPr/>
        </p:nvGrpSpPr>
        <p:grpSpPr bwMode="auto">
          <a:xfrm>
            <a:off x="0" y="5029200"/>
            <a:ext cx="9144000" cy="1722438"/>
            <a:chOff x="0" y="3235"/>
            <a:chExt cx="5760" cy="1085"/>
          </a:xfrm>
        </p:grpSpPr>
        <p:sp>
          <p:nvSpPr>
            <p:cNvPr id="1286159" name="Rectangle 15"/>
            <p:cNvSpPr>
              <a:spLocks noChangeArrowheads="1"/>
            </p:cNvSpPr>
            <p:nvPr/>
          </p:nvSpPr>
          <p:spPr bwMode="auto">
            <a:xfrm>
              <a:off x="3456" y="3600"/>
              <a:ext cx="1920" cy="720"/>
            </a:xfrm>
            <a:prstGeom prst="rect">
              <a:avLst/>
            </a:prstGeom>
            <a:solidFill>
              <a:srgbClr val="FFFFFF"/>
            </a:solidFill>
            <a:ln w="9525">
              <a:solidFill>
                <a:srgbClr val="FFFFFF"/>
              </a:solidFill>
              <a:miter lim="800000"/>
              <a:headEnd/>
              <a:tailEnd/>
            </a:ln>
            <a:effectLst/>
          </p:spPr>
          <p:txBody>
            <a:bodyPr wrap="none" bIns="0" anchor="ctr"/>
            <a:lstStyle/>
            <a:p>
              <a:endParaRPr lang="en-US"/>
            </a:p>
          </p:txBody>
        </p:sp>
        <p:sp>
          <p:nvSpPr>
            <p:cNvPr id="1286160" name="Rectangle 16"/>
            <p:cNvSpPr>
              <a:spLocks noChangeArrowheads="1"/>
            </p:cNvSpPr>
            <p:nvPr/>
          </p:nvSpPr>
          <p:spPr bwMode="auto">
            <a:xfrm>
              <a:off x="0" y="3235"/>
              <a:ext cx="5760" cy="797"/>
            </a:xfrm>
            <a:prstGeom prst="rect">
              <a:avLst/>
            </a:prstGeom>
            <a:noFill/>
            <a:ln w="9525">
              <a:noFill/>
              <a:miter lim="800000"/>
              <a:headEnd/>
              <a:tailEnd/>
            </a:ln>
            <a:effectLst/>
          </p:spPr>
          <p:txBody>
            <a:bodyPr bIns="0">
              <a:spAutoFit/>
            </a:bodyPr>
            <a:lstStyle/>
            <a:p>
              <a:pPr eaLnBrk="1" hangingPunct="1"/>
              <a:r>
                <a:rPr lang="en-US" sz="2800" b="0" dirty="0">
                  <a:latin typeface="Times New Roman" pitchFamily="18" charset="0"/>
                  <a:ea typeface="Arial Unicode MS" pitchFamily="34" charset="-128"/>
                  <a:cs typeface="Arial Unicode MS" pitchFamily="34" charset="-128"/>
                </a:rPr>
                <a:t>We can see it’s a probability distribution because it integrates to 1 (the area under the curve is 1):</a:t>
              </a:r>
            </a:p>
            <a:p>
              <a:r>
                <a:rPr lang="en-US" sz="1200" b="0" dirty="0">
                  <a:latin typeface="Arial Unicode MS" pitchFamily="34" charset="-128"/>
                  <a:ea typeface="Arial Unicode MS" pitchFamily="34" charset="-128"/>
                  <a:cs typeface="Arial Unicode MS" pitchFamily="34" charset="-128"/>
                </a:rPr>
                <a:t> </a:t>
              </a:r>
            </a:p>
            <a:p>
              <a:r>
                <a:rPr lang="en-US" sz="1200" b="0" dirty="0">
                  <a:latin typeface="Times New Roman" pitchFamily="18" charset="0"/>
                  <a:cs typeface="Times New Roman" pitchFamily="18" charset="0"/>
                </a:rPr>
                <a:t>  </a:t>
              </a:r>
              <a:endParaRPr lang="en-US" sz="2400" b="0" dirty="0">
                <a:latin typeface="Times New Roman" pitchFamily="18" charset="0"/>
              </a:endParaRPr>
            </a:p>
          </p:txBody>
        </p:sp>
        <p:graphicFrame>
          <p:nvGraphicFramePr>
            <p:cNvPr id="1286161" name="Object 17"/>
            <p:cNvGraphicFramePr>
              <a:graphicFrameLocks noChangeAspect="1"/>
            </p:cNvGraphicFramePr>
            <p:nvPr/>
          </p:nvGraphicFramePr>
          <p:xfrm>
            <a:off x="3792" y="3552"/>
            <a:ext cx="1392" cy="564"/>
          </p:xfrm>
          <a:graphic>
            <a:graphicData uri="http://schemas.openxmlformats.org/presentationml/2006/ole">
              <p:oleObj spid="_x0000_s93186" r:id="rId4" imgW="1155700" imgH="4699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6147"/>
                                        </p:tgtEl>
                                        <p:attrNameLst>
                                          <p:attrName>style.visibility</p:attrName>
                                        </p:attrNameLst>
                                      </p:cBhvr>
                                      <p:to>
                                        <p:strVal val="visible"/>
                                      </p:to>
                                    </p:set>
                                    <p:anim calcmode="lin" valueType="num">
                                      <p:cBhvr additive="base">
                                        <p:cTn id="7" dur="500" fill="hold"/>
                                        <p:tgtEl>
                                          <p:spTgt spid="1286147"/>
                                        </p:tgtEl>
                                        <p:attrNameLst>
                                          <p:attrName>ppt_x</p:attrName>
                                        </p:attrNameLst>
                                      </p:cBhvr>
                                      <p:tavLst>
                                        <p:tav tm="0">
                                          <p:val>
                                            <p:strVal val="0-#ppt_w/2"/>
                                          </p:val>
                                        </p:tav>
                                        <p:tav tm="100000">
                                          <p:val>
                                            <p:strVal val="#ppt_x"/>
                                          </p:val>
                                        </p:tav>
                                      </p:tavLst>
                                    </p:anim>
                                    <p:anim calcmode="lin" valueType="num">
                                      <p:cBhvr additive="base">
                                        <p:cTn id="8" dur="500" fill="hold"/>
                                        <p:tgtEl>
                                          <p:spTgt spid="12861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p:txBody>
          <a:bodyPr>
            <a:normAutofit/>
          </a:bodyPr>
          <a:lstStyle/>
          <a:p>
            <a:r>
              <a:rPr lang="en-US" dirty="0" smtClean="0"/>
              <a:t>Random Variables</a:t>
            </a:r>
          </a:p>
          <a:p>
            <a:r>
              <a:rPr lang="en-US" dirty="0" smtClean="0"/>
              <a:t>Probability Distribution</a:t>
            </a:r>
          </a:p>
          <a:p>
            <a:r>
              <a:rPr lang="en-US" dirty="0" smtClean="0"/>
              <a:t>Normal Distribution</a:t>
            </a:r>
          </a:p>
          <a:p>
            <a:r>
              <a:rPr lang="en-US" dirty="0" smtClean="0"/>
              <a:t>Log-Normal Distribution</a:t>
            </a:r>
          </a:p>
          <a:p>
            <a:r>
              <a:rPr lang="en-US" dirty="0" smtClean="0"/>
              <a:t>Chi-Square Distribution</a:t>
            </a:r>
          </a:p>
          <a:p>
            <a:r>
              <a:rPr lang="en-US" dirty="0" smtClean="0"/>
              <a:t>F-Distribution</a:t>
            </a:r>
          </a:p>
          <a:p>
            <a:r>
              <a:rPr lang="en-US" dirty="0" smtClean="0"/>
              <a:t>Weibull Distribution</a:t>
            </a:r>
          </a:p>
          <a:p>
            <a:r>
              <a:rPr lang="en-US" dirty="0" smtClean="0"/>
              <a:t>Student’s t-Distribution</a:t>
            </a:r>
          </a:p>
          <a:p>
            <a:r>
              <a:rPr lang="en-US" dirty="0" smtClean="0"/>
              <a:t>The Central Limit Theorem</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p:txBody>
          <a:bodyPr/>
          <a:lstStyle/>
          <a:p>
            <a:r>
              <a:rPr lang="en-US" dirty="0"/>
              <a:t>Example: Uniform distribution</a:t>
            </a:r>
          </a:p>
        </p:txBody>
      </p:sp>
      <p:sp>
        <p:nvSpPr>
          <p:cNvPr id="1288195" name="Text Box 3"/>
          <p:cNvSpPr txBox="1">
            <a:spLocks noChangeArrowheads="1"/>
          </p:cNvSpPr>
          <p:nvPr/>
        </p:nvSpPr>
        <p:spPr bwMode="auto">
          <a:xfrm>
            <a:off x="1371600" y="5791200"/>
            <a:ext cx="5791200" cy="411163"/>
          </a:xfrm>
          <a:prstGeom prst="rect">
            <a:avLst/>
          </a:prstGeom>
          <a:noFill/>
          <a:ln w="9525">
            <a:noFill/>
            <a:miter lim="800000"/>
            <a:headEnd/>
            <a:tailEnd/>
          </a:ln>
          <a:effectLst/>
        </p:spPr>
        <p:txBody>
          <a:bodyPr bIns="0">
            <a:spAutoFit/>
          </a:bodyPr>
          <a:lstStyle/>
          <a:p>
            <a:pPr eaLnBrk="1" hangingPunct="1">
              <a:spcBef>
                <a:spcPct val="50000"/>
              </a:spcBef>
            </a:pPr>
            <a:endParaRPr lang="en-US" sz="2400">
              <a:solidFill>
                <a:srgbClr val="000000"/>
              </a:solidFill>
              <a:latin typeface="Times New Roman" pitchFamily="18" charset="0"/>
            </a:endParaRPr>
          </a:p>
        </p:txBody>
      </p:sp>
      <p:sp>
        <p:nvSpPr>
          <p:cNvPr id="1288196" name="Rectangle 4"/>
          <p:cNvSpPr>
            <a:spLocks noChangeArrowheads="1"/>
          </p:cNvSpPr>
          <p:nvPr/>
        </p:nvSpPr>
        <p:spPr bwMode="auto">
          <a:xfrm>
            <a:off x="304800" y="1905000"/>
            <a:ext cx="8839200" cy="473075"/>
          </a:xfrm>
          <a:prstGeom prst="rect">
            <a:avLst/>
          </a:prstGeom>
          <a:noFill/>
          <a:ln w="9525">
            <a:noFill/>
            <a:miter lim="800000"/>
            <a:headEnd/>
            <a:tailEnd/>
          </a:ln>
          <a:effectLst/>
        </p:spPr>
        <p:txBody>
          <a:bodyPr bIns="0">
            <a:spAutoFit/>
          </a:bodyPr>
          <a:lstStyle/>
          <a:p>
            <a:pPr eaLnBrk="1" hangingPunct="1"/>
            <a:r>
              <a:rPr lang="en-US" sz="2800" b="0">
                <a:latin typeface="Times New Roman"/>
                <a:ea typeface="Arial Unicode MS" pitchFamily="34" charset="-128"/>
                <a:cs typeface="Arial Unicode MS" pitchFamily="34" charset="-128"/>
              </a:rPr>
              <a:t> </a:t>
            </a:r>
            <a:r>
              <a:rPr lang="en-US" sz="2800" b="0">
                <a:latin typeface="Times New Roman" pitchFamily="18" charset="0"/>
                <a:cs typeface="Times New Roman" pitchFamily="18" charset="0"/>
              </a:rPr>
              <a:t>What’s the probability that </a:t>
            </a:r>
            <a:r>
              <a:rPr lang="en-US" sz="2800" b="0" i="1">
                <a:latin typeface="Times New Roman" pitchFamily="18" charset="0"/>
                <a:cs typeface="Times New Roman" pitchFamily="18" charset="0"/>
              </a:rPr>
              <a:t>x</a:t>
            </a:r>
            <a:r>
              <a:rPr lang="en-US" sz="2800" b="0">
                <a:latin typeface="Times New Roman" pitchFamily="18" charset="0"/>
                <a:cs typeface="Times New Roman" pitchFamily="18" charset="0"/>
              </a:rPr>
              <a:t> is between 0 and ½?</a:t>
            </a:r>
            <a:r>
              <a:rPr lang="en-US" sz="2800" b="0">
                <a:latin typeface="Times New Roman" pitchFamily="18" charset="0"/>
                <a:ea typeface="Arial Unicode MS" pitchFamily="34" charset="-128"/>
                <a:cs typeface="Arial Unicode MS" pitchFamily="34" charset="-128"/>
              </a:rPr>
              <a:t> </a:t>
            </a:r>
          </a:p>
        </p:txBody>
      </p:sp>
      <p:sp>
        <p:nvSpPr>
          <p:cNvPr id="1288197" name="Rectangle 5"/>
          <p:cNvSpPr>
            <a:spLocks noChangeArrowheads="1"/>
          </p:cNvSpPr>
          <p:nvPr/>
        </p:nvSpPr>
        <p:spPr bwMode="auto">
          <a:xfrm>
            <a:off x="1066800" y="6096000"/>
            <a:ext cx="9144000" cy="473075"/>
          </a:xfrm>
          <a:prstGeom prst="rect">
            <a:avLst/>
          </a:prstGeom>
          <a:noFill/>
          <a:ln w="9525">
            <a:noFill/>
            <a:miter lim="800000"/>
            <a:headEnd/>
            <a:tailEnd/>
          </a:ln>
          <a:effectLst/>
        </p:spPr>
        <p:txBody>
          <a:bodyPr bIns="0">
            <a:spAutoFit/>
          </a:bodyPr>
          <a:lstStyle/>
          <a:p>
            <a:pPr eaLnBrk="1" hangingPunct="1"/>
            <a:r>
              <a:rPr lang="en-US" sz="2800">
                <a:latin typeface="Times New Roman" pitchFamily="18" charset="0"/>
                <a:cs typeface="Times New Roman" pitchFamily="18" charset="0"/>
              </a:rPr>
              <a:t>P(½ </a:t>
            </a:r>
            <a:r>
              <a:rPr lang="en-US" sz="2800">
                <a:latin typeface="Times New Roman" pitchFamily="18" charset="0"/>
                <a:cs typeface="Times New Roman" pitchFamily="18" charset="0"/>
                <a:sym typeface="Symbol" pitchFamily="18" charset="2"/>
              </a:rPr>
              <a:t></a:t>
            </a:r>
            <a:r>
              <a:rPr lang="en-US" sz="2800" i="1">
                <a:latin typeface="Times New Roman" pitchFamily="18" charset="0"/>
                <a:cs typeface="Times New Roman" pitchFamily="18" charset="0"/>
              </a:rPr>
              <a:t>x</a:t>
            </a:r>
            <a:r>
              <a:rPr lang="en-US" sz="2800">
                <a:latin typeface="Times New Roman" pitchFamily="18" charset="0"/>
                <a:cs typeface="Times New Roman" pitchFamily="18" charset="0"/>
                <a:sym typeface="Symbol" pitchFamily="18" charset="2"/>
              </a:rPr>
              <a:t></a:t>
            </a:r>
            <a:r>
              <a:rPr lang="en-US" sz="2800">
                <a:latin typeface="Times New Roman" pitchFamily="18" charset="0"/>
                <a:cs typeface="Times New Roman" pitchFamily="18" charset="0"/>
              </a:rPr>
              <a:t> 0)= ½  </a:t>
            </a:r>
            <a:endParaRPr lang="en-US" sz="2800">
              <a:latin typeface="Times New Roman" pitchFamily="18" charset="0"/>
              <a:cs typeface="Times New Roman" pitchFamily="18" charset="0"/>
              <a:sym typeface="Symbol" pitchFamily="18" charset="2"/>
            </a:endParaRPr>
          </a:p>
        </p:txBody>
      </p:sp>
      <p:sp>
        <p:nvSpPr>
          <p:cNvPr id="1288198" name="Text Box 6"/>
          <p:cNvSpPr txBox="1">
            <a:spLocks noChangeArrowheads="1"/>
          </p:cNvSpPr>
          <p:nvPr/>
        </p:nvSpPr>
        <p:spPr bwMode="auto">
          <a:xfrm>
            <a:off x="5562600" y="2895600"/>
            <a:ext cx="3124200" cy="3035300"/>
          </a:xfrm>
          <a:prstGeom prst="rect">
            <a:avLst/>
          </a:prstGeom>
          <a:solidFill>
            <a:srgbClr val="FFCCFF"/>
          </a:solidFill>
          <a:ln w="9525">
            <a:solidFill>
              <a:schemeClr val="tx1"/>
            </a:solidFill>
            <a:miter lim="800000"/>
            <a:headEnd/>
            <a:tailEnd/>
          </a:ln>
          <a:effectLst/>
        </p:spPr>
        <p:txBody>
          <a:bodyPr>
            <a:spAutoFit/>
          </a:bodyPr>
          <a:lstStyle/>
          <a:p>
            <a:pPr eaLnBrk="1" hangingPunct="1">
              <a:spcBef>
                <a:spcPct val="50000"/>
              </a:spcBef>
            </a:pPr>
            <a:r>
              <a:rPr lang="en-US" sz="1600" b="0"/>
              <a:t>Clinical Research Example: When randomizing patients in an RCT, we often use a random number generator on the computer. These programs work by randomly generating a number between 0 and 1 (with equal probability of every number in between). Then a subject who gets X&lt;.5 is control and a subject who gets X&gt;.5 is treatment.</a:t>
            </a:r>
          </a:p>
        </p:txBody>
      </p:sp>
      <p:grpSp>
        <p:nvGrpSpPr>
          <p:cNvPr id="2" name="Group 7"/>
          <p:cNvGrpSpPr>
            <a:grpSpLocks/>
          </p:cNvGrpSpPr>
          <p:nvPr/>
        </p:nvGrpSpPr>
        <p:grpSpPr bwMode="auto">
          <a:xfrm>
            <a:off x="381000" y="2971800"/>
            <a:ext cx="4953000" cy="2362200"/>
            <a:chOff x="240" y="1872"/>
            <a:chExt cx="3120" cy="1488"/>
          </a:xfrm>
        </p:grpSpPr>
        <p:grpSp>
          <p:nvGrpSpPr>
            <p:cNvPr id="3" name="Group 8"/>
            <p:cNvGrpSpPr>
              <a:grpSpLocks/>
            </p:cNvGrpSpPr>
            <p:nvPr/>
          </p:nvGrpSpPr>
          <p:grpSpPr bwMode="auto">
            <a:xfrm>
              <a:off x="240" y="1872"/>
              <a:ext cx="3120" cy="1488"/>
              <a:chOff x="240" y="1872"/>
              <a:chExt cx="3120" cy="1488"/>
            </a:xfrm>
          </p:grpSpPr>
          <p:grpSp>
            <p:nvGrpSpPr>
              <p:cNvPr id="4" name="Group 9"/>
              <p:cNvGrpSpPr>
                <a:grpSpLocks/>
              </p:cNvGrpSpPr>
              <p:nvPr/>
            </p:nvGrpSpPr>
            <p:grpSpPr bwMode="auto">
              <a:xfrm>
                <a:off x="240" y="1872"/>
                <a:ext cx="3120" cy="1488"/>
                <a:chOff x="240" y="1872"/>
                <a:chExt cx="3120" cy="1488"/>
              </a:xfrm>
            </p:grpSpPr>
            <p:grpSp>
              <p:nvGrpSpPr>
                <p:cNvPr id="5" name="Group 10"/>
                <p:cNvGrpSpPr>
                  <a:grpSpLocks/>
                </p:cNvGrpSpPr>
                <p:nvPr/>
              </p:nvGrpSpPr>
              <p:grpSpPr bwMode="auto">
                <a:xfrm>
                  <a:off x="240" y="1872"/>
                  <a:ext cx="3120" cy="1488"/>
                  <a:chOff x="1152" y="1968"/>
                  <a:chExt cx="3120" cy="1488"/>
                </a:xfrm>
              </p:grpSpPr>
              <p:grpSp>
                <p:nvGrpSpPr>
                  <p:cNvPr id="6" name="Group 11"/>
                  <p:cNvGrpSpPr>
                    <a:grpSpLocks/>
                  </p:cNvGrpSpPr>
                  <p:nvPr/>
                </p:nvGrpSpPr>
                <p:grpSpPr bwMode="auto">
                  <a:xfrm>
                    <a:off x="1152" y="1968"/>
                    <a:ext cx="3120" cy="1488"/>
                    <a:chOff x="1152" y="1968"/>
                    <a:chExt cx="3120" cy="1488"/>
                  </a:xfrm>
                </p:grpSpPr>
                <p:sp>
                  <p:nvSpPr>
                    <p:cNvPr id="1288204" name="Line 12"/>
                    <p:cNvSpPr>
                      <a:spLocks noChangeShapeType="1"/>
                    </p:cNvSpPr>
                    <p:nvPr/>
                  </p:nvSpPr>
                  <p:spPr bwMode="auto">
                    <a:xfrm>
                      <a:off x="2525" y="1968"/>
                      <a:ext cx="0" cy="1488"/>
                    </a:xfrm>
                    <a:prstGeom prst="line">
                      <a:avLst/>
                    </a:prstGeom>
                    <a:noFill/>
                    <a:ln w="9525">
                      <a:solidFill>
                        <a:schemeClr val="tx1"/>
                      </a:solidFill>
                      <a:round/>
                      <a:headEnd/>
                      <a:tailEnd/>
                    </a:ln>
                  </p:spPr>
                  <p:txBody>
                    <a:bodyPr/>
                    <a:lstStyle/>
                    <a:p>
                      <a:endParaRPr lang="en-US"/>
                    </a:p>
                  </p:txBody>
                </p:sp>
                <p:sp>
                  <p:nvSpPr>
                    <p:cNvPr id="1288205" name="Line 13"/>
                    <p:cNvSpPr>
                      <a:spLocks noChangeShapeType="1"/>
                    </p:cNvSpPr>
                    <p:nvPr/>
                  </p:nvSpPr>
                  <p:spPr bwMode="auto">
                    <a:xfrm>
                      <a:off x="1152" y="3078"/>
                      <a:ext cx="2825" cy="0"/>
                    </a:xfrm>
                    <a:prstGeom prst="line">
                      <a:avLst/>
                    </a:prstGeom>
                    <a:noFill/>
                    <a:ln w="9525">
                      <a:solidFill>
                        <a:schemeClr val="tx1"/>
                      </a:solidFill>
                      <a:round/>
                      <a:headEnd/>
                      <a:tailEnd/>
                    </a:ln>
                  </p:spPr>
                  <p:txBody>
                    <a:bodyPr/>
                    <a:lstStyle/>
                    <a:p>
                      <a:endParaRPr lang="en-US"/>
                    </a:p>
                  </p:txBody>
                </p:sp>
                <p:sp>
                  <p:nvSpPr>
                    <p:cNvPr id="1288206" name="Text Box 14"/>
                    <p:cNvSpPr txBox="1">
                      <a:spLocks noChangeArrowheads="1"/>
                    </p:cNvSpPr>
                    <p:nvPr/>
                  </p:nvSpPr>
                  <p:spPr bwMode="auto">
                    <a:xfrm>
                      <a:off x="3997" y="3042"/>
                      <a:ext cx="275" cy="272"/>
                    </a:xfrm>
                    <a:prstGeom prst="rect">
                      <a:avLst/>
                    </a:prstGeom>
                    <a:noFill/>
                    <a:ln w="9525">
                      <a:noFill/>
                      <a:miter lim="800000"/>
                      <a:headEnd/>
                      <a:tailEnd/>
                    </a:ln>
                  </p:spPr>
                  <p:txBody>
                    <a:bodyPr/>
                    <a:lstStyle/>
                    <a:p>
                      <a:r>
                        <a:rPr lang="en-US" sz="2000" i="1">
                          <a:latin typeface="Times New Roman" pitchFamily="18" charset="0"/>
                        </a:rPr>
                        <a:t>x</a:t>
                      </a:r>
                    </a:p>
                  </p:txBody>
                </p:sp>
                <p:sp>
                  <p:nvSpPr>
                    <p:cNvPr id="1288207" name="Text Box 15"/>
                    <p:cNvSpPr txBox="1">
                      <a:spLocks noChangeArrowheads="1"/>
                    </p:cNvSpPr>
                    <p:nvPr/>
                  </p:nvSpPr>
                  <p:spPr bwMode="auto">
                    <a:xfrm>
                      <a:off x="2623" y="1968"/>
                      <a:ext cx="465" cy="271"/>
                    </a:xfrm>
                    <a:prstGeom prst="rect">
                      <a:avLst/>
                    </a:prstGeom>
                    <a:noFill/>
                    <a:ln w="9525">
                      <a:noFill/>
                      <a:miter lim="800000"/>
                      <a:headEnd/>
                      <a:tailEnd/>
                    </a:ln>
                  </p:spPr>
                  <p:txBody>
                    <a:bodyPr/>
                    <a:lstStyle/>
                    <a:p>
                      <a:r>
                        <a:rPr lang="en-US" sz="2000" i="1">
                          <a:latin typeface="Times New Roman" pitchFamily="18" charset="0"/>
                        </a:rPr>
                        <a:t>p(x)</a:t>
                      </a:r>
                      <a:endParaRPr lang="en-US" sz="2000">
                        <a:latin typeface="Times New Roman" pitchFamily="18" charset="0"/>
                      </a:endParaRPr>
                    </a:p>
                  </p:txBody>
                </p:sp>
              </p:grpSp>
              <p:sp>
                <p:nvSpPr>
                  <p:cNvPr id="1288208" name="Text Box 16"/>
                  <p:cNvSpPr txBox="1">
                    <a:spLocks noChangeArrowheads="1"/>
                  </p:cNvSpPr>
                  <p:nvPr/>
                </p:nvSpPr>
                <p:spPr bwMode="auto">
                  <a:xfrm>
                    <a:off x="2329" y="2432"/>
                    <a:ext cx="78" cy="161"/>
                  </a:xfrm>
                  <a:prstGeom prst="rect">
                    <a:avLst/>
                  </a:prstGeom>
                  <a:noFill/>
                  <a:ln w="9525">
                    <a:noFill/>
                    <a:miter lim="800000"/>
                    <a:headEnd/>
                    <a:tailEnd/>
                  </a:ln>
                </p:spPr>
                <p:txBody>
                  <a:bodyPr lIns="0" tIns="0" rIns="0" bIns="0"/>
                  <a:lstStyle/>
                  <a:p>
                    <a:r>
                      <a:rPr lang="en-US" sz="2000">
                        <a:latin typeface="Times New Roman" pitchFamily="18" charset="0"/>
                      </a:rPr>
                      <a:t>1</a:t>
                    </a:r>
                  </a:p>
                </p:txBody>
              </p:sp>
            </p:grpSp>
            <p:sp>
              <p:nvSpPr>
                <p:cNvPr id="1288209" name="Text Box 17"/>
                <p:cNvSpPr txBox="1">
                  <a:spLocks noChangeArrowheads="1"/>
                </p:cNvSpPr>
                <p:nvPr/>
              </p:nvSpPr>
              <p:spPr bwMode="auto">
                <a:xfrm>
                  <a:off x="2400" y="3072"/>
                  <a:ext cx="79" cy="161"/>
                </a:xfrm>
                <a:prstGeom prst="rect">
                  <a:avLst/>
                </a:prstGeom>
                <a:noFill/>
                <a:ln w="9525">
                  <a:noFill/>
                  <a:miter lim="800000"/>
                  <a:headEnd/>
                  <a:tailEnd/>
                </a:ln>
              </p:spPr>
              <p:txBody>
                <a:bodyPr lIns="0" tIns="0" rIns="0" bIns="0"/>
                <a:lstStyle/>
                <a:p>
                  <a:r>
                    <a:rPr lang="en-US" sz="2000">
                      <a:latin typeface="Times New Roman" pitchFamily="18" charset="0"/>
                    </a:rPr>
                    <a:t>1</a:t>
                  </a:r>
                </a:p>
              </p:txBody>
            </p:sp>
            <p:sp>
              <p:nvSpPr>
                <p:cNvPr id="1288210" name="Rectangle 18"/>
                <p:cNvSpPr>
                  <a:spLocks noChangeArrowheads="1"/>
                </p:cNvSpPr>
                <p:nvPr/>
              </p:nvSpPr>
              <p:spPr bwMode="auto">
                <a:xfrm>
                  <a:off x="1611" y="2400"/>
                  <a:ext cx="789" cy="581"/>
                </a:xfrm>
                <a:prstGeom prst="rect">
                  <a:avLst/>
                </a:prstGeom>
                <a:noFill/>
                <a:ln w="9525">
                  <a:solidFill>
                    <a:schemeClr val="tx1"/>
                  </a:solidFill>
                  <a:miter lim="800000"/>
                  <a:headEnd/>
                  <a:tailEnd/>
                </a:ln>
              </p:spPr>
              <p:txBody>
                <a:bodyPr/>
                <a:lstStyle/>
                <a:p>
                  <a:endParaRPr lang="en-US"/>
                </a:p>
              </p:txBody>
            </p:sp>
          </p:grpSp>
          <p:sp>
            <p:nvSpPr>
              <p:cNvPr id="1288211" name="Rectangle 19"/>
              <p:cNvSpPr>
                <a:spLocks noChangeArrowheads="1"/>
              </p:cNvSpPr>
              <p:nvPr/>
            </p:nvSpPr>
            <p:spPr bwMode="auto">
              <a:xfrm>
                <a:off x="1632" y="2400"/>
                <a:ext cx="384" cy="576"/>
              </a:xfrm>
              <a:prstGeom prst="rect">
                <a:avLst/>
              </a:prstGeom>
              <a:solidFill>
                <a:schemeClr val="accent1"/>
              </a:solidFill>
              <a:ln w="9525">
                <a:solidFill>
                  <a:schemeClr val="tx1"/>
                </a:solidFill>
                <a:miter lim="800000"/>
                <a:headEnd/>
                <a:tailEnd/>
              </a:ln>
            </p:spPr>
            <p:txBody>
              <a:bodyPr/>
              <a:lstStyle/>
              <a:p>
                <a:endParaRPr lang="en-US"/>
              </a:p>
            </p:txBody>
          </p:sp>
          <p:sp>
            <p:nvSpPr>
              <p:cNvPr id="1288212" name="Text Box 20"/>
              <p:cNvSpPr txBox="1">
                <a:spLocks noChangeArrowheads="1"/>
              </p:cNvSpPr>
              <p:nvPr/>
            </p:nvSpPr>
            <p:spPr bwMode="auto">
              <a:xfrm>
                <a:off x="1632" y="3024"/>
                <a:ext cx="240" cy="184"/>
              </a:xfrm>
              <a:prstGeom prst="rect">
                <a:avLst/>
              </a:prstGeom>
              <a:noFill/>
              <a:ln w="9525">
                <a:noFill/>
                <a:miter lim="800000"/>
                <a:headEnd/>
                <a:tailEnd/>
              </a:ln>
            </p:spPr>
            <p:txBody>
              <a:bodyPr lIns="0" tIns="0" rIns="0" bIns="0"/>
              <a:lstStyle/>
              <a:p>
                <a:endParaRPr lang="en-US" sz="2000">
                  <a:latin typeface="Times New Roman" pitchFamily="18" charset="0"/>
                </a:endParaRPr>
              </a:p>
              <a:p>
                <a:endParaRPr lang="en-US" sz="2000">
                  <a:latin typeface="Times New Roman" pitchFamily="18" charset="0"/>
                </a:endParaRPr>
              </a:p>
            </p:txBody>
          </p:sp>
          <p:sp>
            <p:nvSpPr>
              <p:cNvPr id="1288213" name="Text Box 21"/>
              <p:cNvSpPr txBox="1">
                <a:spLocks noChangeArrowheads="1"/>
              </p:cNvSpPr>
              <p:nvPr/>
            </p:nvSpPr>
            <p:spPr bwMode="auto">
              <a:xfrm>
                <a:off x="1981" y="3009"/>
                <a:ext cx="173" cy="226"/>
              </a:xfrm>
              <a:prstGeom prst="rect">
                <a:avLst/>
              </a:prstGeom>
              <a:noFill/>
              <a:ln w="9525">
                <a:noFill/>
                <a:miter lim="800000"/>
                <a:headEnd/>
                <a:tailEnd/>
              </a:ln>
            </p:spPr>
            <p:txBody>
              <a:bodyPr lIns="0" tIns="0" rIns="0" bIns="0"/>
              <a:lstStyle/>
              <a:p>
                <a:r>
                  <a:rPr lang="en-US" sz="2000">
                    <a:latin typeface="Times New Roman" pitchFamily="18" charset="0"/>
                  </a:rPr>
                  <a:t>½</a:t>
                </a:r>
              </a:p>
              <a:p>
                <a:endParaRPr lang="en-US" sz="2000">
                  <a:latin typeface="Times New Roman" pitchFamily="18" charset="0"/>
                </a:endParaRPr>
              </a:p>
            </p:txBody>
          </p:sp>
        </p:grpSp>
        <p:sp>
          <p:nvSpPr>
            <p:cNvPr id="1288214" name="Text Box 22"/>
            <p:cNvSpPr txBox="1">
              <a:spLocks noChangeArrowheads="1"/>
            </p:cNvSpPr>
            <p:nvPr/>
          </p:nvSpPr>
          <p:spPr bwMode="auto">
            <a:xfrm>
              <a:off x="1584" y="3024"/>
              <a:ext cx="173" cy="226"/>
            </a:xfrm>
            <a:prstGeom prst="rect">
              <a:avLst/>
            </a:prstGeom>
            <a:noFill/>
            <a:ln w="9525">
              <a:noFill/>
              <a:miter lim="800000"/>
              <a:headEnd/>
              <a:tailEnd/>
            </a:ln>
          </p:spPr>
          <p:txBody>
            <a:bodyPr lIns="0" tIns="0" rIns="0" bIns="0"/>
            <a:lstStyle/>
            <a:p>
              <a:r>
                <a:rPr lang="en-US" sz="2000">
                  <a:latin typeface="Times New Roman" pitchFamily="18" charset="0"/>
                </a:rPr>
                <a:t>0</a:t>
              </a:r>
            </a:p>
            <a:p>
              <a:endParaRPr lang="en-US" sz="20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8197"/>
                                        </p:tgtEl>
                                        <p:attrNameLst>
                                          <p:attrName>style.visibility</p:attrName>
                                        </p:attrNameLst>
                                      </p:cBhvr>
                                      <p:to>
                                        <p:strVal val="visible"/>
                                      </p:to>
                                    </p:set>
                                    <p:anim calcmode="lin" valueType="num">
                                      <p:cBhvr additive="base">
                                        <p:cTn id="7" dur="500" fill="hold"/>
                                        <p:tgtEl>
                                          <p:spTgt spid="1288197"/>
                                        </p:tgtEl>
                                        <p:attrNameLst>
                                          <p:attrName>ppt_x</p:attrName>
                                        </p:attrNameLst>
                                      </p:cBhvr>
                                      <p:tavLst>
                                        <p:tav tm="0">
                                          <p:val>
                                            <p:strVal val="0-#ppt_w/2"/>
                                          </p:val>
                                        </p:tav>
                                        <p:tav tm="100000">
                                          <p:val>
                                            <p:strVal val="#ppt_x"/>
                                          </p:val>
                                        </p:tav>
                                      </p:tavLst>
                                    </p:anim>
                                    <p:anim calcmode="lin" valueType="num">
                                      <p:cBhvr additive="base">
                                        <p:cTn id="8" dur="500" fill="hold"/>
                                        <p:tgtEl>
                                          <p:spTgt spid="128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88198"/>
                                        </p:tgtEl>
                                        <p:attrNameLst>
                                          <p:attrName>style.visibility</p:attrName>
                                        </p:attrNameLst>
                                      </p:cBhvr>
                                      <p:to>
                                        <p:strVal val="visible"/>
                                      </p:to>
                                    </p:set>
                                    <p:anim calcmode="lin" valueType="num">
                                      <p:cBhvr>
                                        <p:cTn id="13" dur="500" fill="hold"/>
                                        <p:tgtEl>
                                          <p:spTgt spid="1288198"/>
                                        </p:tgtEl>
                                        <p:attrNameLst>
                                          <p:attrName>ppt_w</p:attrName>
                                        </p:attrNameLst>
                                      </p:cBhvr>
                                      <p:tavLst>
                                        <p:tav tm="0">
                                          <p:val>
                                            <p:fltVal val="0"/>
                                          </p:val>
                                        </p:tav>
                                        <p:tav tm="100000">
                                          <p:val>
                                            <p:strVal val="#ppt_w"/>
                                          </p:val>
                                        </p:tav>
                                      </p:tavLst>
                                    </p:anim>
                                    <p:anim calcmode="lin" valueType="num">
                                      <p:cBhvr>
                                        <p:cTn id="14" dur="500" fill="hold"/>
                                        <p:tgtEl>
                                          <p:spTgt spid="12881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197" grpId="0" autoUpdateAnimBg="0"/>
      <p:bldP spid="128819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1143000" y="457200"/>
            <a:ext cx="9829800" cy="1219200"/>
          </a:xfrm>
        </p:spPr>
        <p:txBody>
          <a:bodyPr/>
          <a:lstStyle/>
          <a:p>
            <a:r>
              <a:rPr lang="en-US" sz="3200">
                <a:ea typeface="Arial Unicode MS" pitchFamily="34" charset="-128"/>
                <a:cs typeface="Arial Unicode MS" pitchFamily="34" charset="-128"/>
              </a:rPr>
              <a:t>Expected value of a random variable </a:t>
            </a:r>
          </a:p>
        </p:txBody>
      </p:sp>
      <p:sp>
        <p:nvSpPr>
          <p:cNvPr id="1138691" name="Rectangle 3"/>
          <p:cNvSpPr>
            <a:spLocks noGrp="1" noChangeArrowheads="1"/>
          </p:cNvSpPr>
          <p:nvPr>
            <p:ph type="body" idx="1"/>
          </p:nvPr>
        </p:nvSpPr>
        <p:spPr>
          <a:xfrm>
            <a:off x="381000" y="2209800"/>
            <a:ext cx="8458200" cy="4343400"/>
          </a:xfrm>
        </p:spPr>
        <p:txBody>
          <a:bodyPr/>
          <a:lstStyle/>
          <a:p>
            <a:r>
              <a:rPr lang="en-US" sz="2800">
                <a:cs typeface="Times New Roman" pitchFamily="18" charset="0"/>
              </a:rPr>
              <a:t>Expected value is just the average or mean (µ) of random variable </a:t>
            </a:r>
            <a:r>
              <a:rPr lang="en-US" sz="2800" i="1">
                <a:cs typeface="Times New Roman" pitchFamily="18" charset="0"/>
              </a:rPr>
              <a:t>x</a:t>
            </a:r>
            <a:r>
              <a:rPr lang="en-US" sz="2800">
                <a:cs typeface="Times New Roman" pitchFamily="18" charset="0"/>
              </a:rPr>
              <a:t>.  </a:t>
            </a:r>
          </a:p>
          <a:p>
            <a:endParaRPr lang="en-US" sz="2800">
              <a:cs typeface="Times New Roman" pitchFamily="18" charset="0"/>
            </a:endParaRPr>
          </a:p>
          <a:p>
            <a:r>
              <a:rPr lang="en-US" sz="2800">
                <a:cs typeface="Times New Roman" pitchFamily="18" charset="0"/>
              </a:rPr>
              <a:t>It’s sometimes called a “weighted average” because more frequent values of X are weighted more highly in the average.</a:t>
            </a:r>
            <a:endParaRPr lang="en-US" sz="2800">
              <a:ea typeface="Arial Unicode MS" pitchFamily="34" charset="-128"/>
              <a:cs typeface="Arial Unicode MS" pitchFamily="34" charset="-128"/>
            </a:endParaRPr>
          </a:p>
          <a:p>
            <a:endParaRPr lang="en-US" sz="2800">
              <a:ea typeface="Arial Unicode MS" pitchFamily="34" charset="-128"/>
              <a:cs typeface="Arial Unicode MS" pitchFamily="34" charset="-128"/>
            </a:endParaRPr>
          </a:p>
          <a:p>
            <a:r>
              <a:rPr lang="en-US" sz="2800">
                <a:ea typeface="Arial Unicode MS" pitchFamily="34" charset="-128"/>
                <a:cs typeface="Arial Unicode MS" pitchFamily="34" charset="-128"/>
              </a:rPr>
              <a:t>It’s also how we expect X to behave on-average over the long run (“frequentist” view again).</a:t>
            </a:r>
          </a:p>
          <a:p>
            <a:pPr>
              <a:buFont typeface="Wingdings" pitchFamily="2" charset="2"/>
              <a:buNone/>
            </a:pPr>
            <a:endParaRPr lang="en-US" sz="280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8691">
                                            <p:txEl>
                                              <p:pRg st="0" end="0"/>
                                            </p:txEl>
                                          </p:spTgt>
                                        </p:tgtEl>
                                        <p:attrNameLst>
                                          <p:attrName>style.visibility</p:attrName>
                                        </p:attrNameLst>
                                      </p:cBhvr>
                                      <p:to>
                                        <p:strVal val="visible"/>
                                      </p:to>
                                    </p:set>
                                    <p:anim calcmode="lin" valueType="num">
                                      <p:cBhvr additive="base">
                                        <p:cTn id="7" dur="500" fill="hold"/>
                                        <p:tgtEl>
                                          <p:spTgt spid="1138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8691">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8691">
                                            <p:txEl>
                                              <p:pRg st="2" end="2"/>
                                            </p:txEl>
                                          </p:spTgt>
                                        </p:tgtEl>
                                        <p:attrNameLst>
                                          <p:attrName>style.visibility</p:attrName>
                                        </p:attrNameLst>
                                      </p:cBhvr>
                                      <p:to>
                                        <p:strVal val="visible"/>
                                      </p:to>
                                    </p:set>
                                    <p:anim calcmode="lin" valueType="num">
                                      <p:cBhvr additive="base">
                                        <p:cTn id="13" dur="500" fill="hold"/>
                                        <p:tgtEl>
                                          <p:spTgt spid="113869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8691">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2" end="2"/>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8691">
                                            <p:txEl>
                                              <p:pRg st="4" end="4"/>
                                            </p:txEl>
                                          </p:spTgt>
                                        </p:tgtEl>
                                        <p:attrNameLst>
                                          <p:attrName>style.visibility</p:attrName>
                                        </p:attrNameLst>
                                      </p:cBhvr>
                                      <p:to>
                                        <p:strVal val="visible"/>
                                      </p:to>
                                    </p:set>
                                    <p:anim calcmode="lin" valueType="num">
                                      <p:cBhvr additive="base">
                                        <p:cTn id="19" dur="500" fill="hold"/>
                                        <p:tgtEl>
                                          <p:spTgt spid="113869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8691">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8691">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Expected value, formally</a:t>
            </a:r>
          </a:p>
        </p:txBody>
      </p:sp>
      <p:graphicFrame>
        <p:nvGraphicFramePr>
          <p:cNvPr id="1140739" name="Object 3"/>
          <p:cNvGraphicFramePr>
            <a:graphicFrameLocks noChangeAspect="1"/>
          </p:cNvGraphicFramePr>
          <p:nvPr/>
        </p:nvGraphicFramePr>
        <p:xfrm>
          <a:off x="2082800" y="2667000"/>
          <a:ext cx="4551363" cy="1392238"/>
        </p:xfrm>
        <a:graphic>
          <a:graphicData uri="http://schemas.openxmlformats.org/presentationml/2006/ole">
            <p:oleObj spid="_x0000_s94210" name="Equation" r:id="rId4" imgW="1117440" imgH="342720" progId="Equation.3">
              <p:embed/>
            </p:oleObj>
          </a:graphicData>
        </a:graphic>
      </p:graphicFrame>
      <p:sp>
        <p:nvSpPr>
          <p:cNvPr id="1140740" name="Text Box 4"/>
          <p:cNvSpPr txBox="1">
            <a:spLocks noChangeArrowheads="1"/>
          </p:cNvSpPr>
          <p:nvPr/>
        </p:nvSpPr>
        <p:spPr bwMode="auto">
          <a:xfrm>
            <a:off x="685800" y="2057400"/>
            <a:ext cx="6248400" cy="473075"/>
          </a:xfrm>
          <a:prstGeom prst="rect">
            <a:avLst/>
          </a:prstGeom>
          <a:noFill/>
          <a:ln w="9525">
            <a:noFill/>
            <a:miter lim="800000"/>
            <a:headEnd/>
            <a:tailEnd/>
          </a:ln>
          <a:effectLst/>
        </p:spPr>
        <p:txBody>
          <a:bodyPr bIns="0">
            <a:spAutoFit/>
          </a:bodyPr>
          <a:lstStyle/>
          <a:p>
            <a:pPr eaLnBrk="1" hangingPunct="1">
              <a:spcBef>
                <a:spcPct val="50000"/>
              </a:spcBef>
            </a:pPr>
            <a:r>
              <a:rPr lang="en-US" sz="2800">
                <a:latin typeface="Times New Roman" pitchFamily="18" charset="0"/>
              </a:rPr>
              <a:t>Discrete case:</a:t>
            </a:r>
          </a:p>
        </p:txBody>
      </p:sp>
      <p:sp>
        <p:nvSpPr>
          <p:cNvPr id="1140741" name="Text Box 5"/>
          <p:cNvSpPr txBox="1">
            <a:spLocks noChangeArrowheads="1"/>
          </p:cNvSpPr>
          <p:nvPr/>
        </p:nvSpPr>
        <p:spPr bwMode="auto">
          <a:xfrm>
            <a:off x="609600" y="4572000"/>
            <a:ext cx="6248400" cy="473075"/>
          </a:xfrm>
          <a:prstGeom prst="rect">
            <a:avLst/>
          </a:prstGeom>
          <a:noFill/>
          <a:ln w="9525">
            <a:noFill/>
            <a:miter lim="800000"/>
            <a:headEnd/>
            <a:tailEnd/>
          </a:ln>
          <a:effectLst/>
        </p:spPr>
        <p:txBody>
          <a:bodyPr bIns="0">
            <a:spAutoFit/>
          </a:bodyPr>
          <a:lstStyle/>
          <a:p>
            <a:pPr eaLnBrk="1" hangingPunct="1">
              <a:spcBef>
                <a:spcPct val="50000"/>
              </a:spcBef>
            </a:pPr>
            <a:r>
              <a:rPr lang="en-US" sz="2800">
                <a:latin typeface="Times New Roman" pitchFamily="18" charset="0"/>
              </a:rPr>
              <a:t>Continuous case:</a:t>
            </a:r>
          </a:p>
        </p:txBody>
      </p:sp>
      <p:graphicFrame>
        <p:nvGraphicFramePr>
          <p:cNvPr id="1140745" name="Object 9"/>
          <p:cNvGraphicFramePr>
            <a:graphicFrameLocks noChangeAspect="1"/>
          </p:cNvGraphicFramePr>
          <p:nvPr>
            <p:ph idx="1"/>
          </p:nvPr>
        </p:nvGraphicFramePr>
        <p:xfrm>
          <a:off x="1981200" y="5181600"/>
          <a:ext cx="4800600" cy="1547813"/>
        </p:xfrm>
        <a:graphic>
          <a:graphicData uri="http://schemas.openxmlformats.org/presentationml/2006/ole">
            <p:oleObj spid="_x0000_s94211" r:id="rId5" imgW="1180588" imgH="380835"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0740"/>
                                        </p:tgtEl>
                                        <p:attrNameLst>
                                          <p:attrName>style.visibility</p:attrName>
                                        </p:attrNameLst>
                                      </p:cBhvr>
                                      <p:to>
                                        <p:strVal val="visible"/>
                                      </p:to>
                                    </p:set>
                                    <p:anim calcmode="lin" valueType="num">
                                      <p:cBhvr additive="base">
                                        <p:cTn id="7" dur="500" fill="hold"/>
                                        <p:tgtEl>
                                          <p:spTgt spid="1140740"/>
                                        </p:tgtEl>
                                        <p:attrNameLst>
                                          <p:attrName>ppt_x</p:attrName>
                                        </p:attrNameLst>
                                      </p:cBhvr>
                                      <p:tavLst>
                                        <p:tav tm="0">
                                          <p:val>
                                            <p:strVal val="0-#ppt_w/2"/>
                                          </p:val>
                                        </p:tav>
                                        <p:tav tm="100000">
                                          <p:val>
                                            <p:strVal val="#ppt_x"/>
                                          </p:val>
                                        </p:tav>
                                      </p:tavLst>
                                    </p:anim>
                                    <p:anim calcmode="lin" valueType="num">
                                      <p:cBhvr additive="base">
                                        <p:cTn id="8" dur="500" fill="hold"/>
                                        <p:tgtEl>
                                          <p:spTgt spid="11407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40739"/>
                                        </p:tgtEl>
                                        <p:attrNameLst>
                                          <p:attrName>style.visibility</p:attrName>
                                        </p:attrNameLst>
                                      </p:cBhvr>
                                      <p:to>
                                        <p:strVal val="visible"/>
                                      </p:to>
                                    </p:set>
                                    <p:anim calcmode="lin" valueType="num">
                                      <p:cBhvr additive="base">
                                        <p:cTn id="13" dur="500" fill="hold"/>
                                        <p:tgtEl>
                                          <p:spTgt spid="1140739"/>
                                        </p:tgtEl>
                                        <p:attrNameLst>
                                          <p:attrName>ppt_x</p:attrName>
                                        </p:attrNameLst>
                                      </p:cBhvr>
                                      <p:tavLst>
                                        <p:tav tm="0">
                                          <p:val>
                                            <p:strVal val="0-#ppt_w/2"/>
                                          </p:val>
                                        </p:tav>
                                        <p:tav tm="100000">
                                          <p:val>
                                            <p:strVal val="#ppt_x"/>
                                          </p:val>
                                        </p:tav>
                                      </p:tavLst>
                                    </p:anim>
                                    <p:anim calcmode="lin" valueType="num">
                                      <p:cBhvr additive="base">
                                        <p:cTn id="14" dur="500" fill="hold"/>
                                        <p:tgtEl>
                                          <p:spTgt spid="11407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0741"/>
                                        </p:tgtEl>
                                        <p:attrNameLst>
                                          <p:attrName>style.visibility</p:attrName>
                                        </p:attrNameLst>
                                      </p:cBhvr>
                                      <p:to>
                                        <p:strVal val="visible"/>
                                      </p:to>
                                    </p:set>
                                    <p:anim calcmode="lin" valueType="num">
                                      <p:cBhvr additive="base">
                                        <p:cTn id="19" dur="500" fill="hold"/>
                                        <p:tgtEl>
                                          <p:spTgt spid="1140741"/>
                                        </p:tgtEl>
                                        <p:attrNameLst>
                                          <p:attrName>ppt_x</p:attrName>
                                        </p:attrNameLst>
                                      </p:cBhvr>
                                      <p:tavLst>
                                        <p:tav tm="0">
                                          <p:val>
                                            <p:strVal val="0-#ppt_w/2"/>
                                          </p:val>
                                        </p:tav>
                                        <p:tav tm="100000">
                                          <p:val>
                                            <p:strVal val="#ppt_x"/>
                                          </p:val>
                                        </p:tav>
                                      </p:tavLst>
                                    </p:anim>
                                    <p:anim calcmode="lin" valueType="num">
                                      <p:cBhvr additive="base">
                                        <p:cTn id="20"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40745"/>
                                        </p:tgtEl>
                                        <p:attrNameLst>
                                          <p:attrName>style.visibility</p:attrName>
                                        </p:attrNameLst>
                                      </p:cBhvr>
                                      <p:to>
                                        <p:strVal val="visible"/>
                                      </p:to>
                                    </p:set>
                                    <p:anim calcmode="lin" valueType="num">
                                      <p:cBhvr additive="base">
                                        <p:cTn id="25" dur="500" fill="hold"/>
                                        <p:tgtEl>
                                          <p:spTgt spid="1140745"/>
                                        </p:tgtEl>
                                        <p:attrNameLst>
                                          <p:attrName>ppt_x</p:attrName>
                                        </p:attrNameLst>
                                      </p:cBhvr>
                                      <p:tavLst>
                                        <p:tav tm="0">
                                          <p:val>
                                            <p:strVal val="0-#ppt_w/2"/>
                                          </p:val>
                                        </p:tav>
                                        <p:tav tm="100000">
                                          <p:val>
                                            <p:strVal val="#ppt_x"/>
                                          </p:val>
                                        </p:tav>
                                      </p:tavLst>
                                    </p:anim>
                                    <p:anim calcmode="lin" valueType="num">
                                      <p:cBhvr additive="base">
                                        <p:cTn id="26" dur="500" fill="hold"/>
                                        <p:tgtEl>
                                          <p:spTgt spid="1140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0" grpId="0" autoUpdateAnimBg="0"/>
      <p:bldP spid="114074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Example: expected value</a:t>
            </a:r>
          </a:p>
        </p:txBody>
      </p:sp>
      <p:sp>
        <p:nvSpPr>
          <p:cNvPr id="1142787" name="Rectangle 3"/>
          <p:cNvSpPr>
            <a:spLocks noGrp="1" noChangeArrowheads="1"/>
          </p:cNvSpPr>
          <p:nvPr>
            <p:ph type="body" idx="1"/>
          </p:nvPr>
        </p:nvSpPr>
        <p:spPr>
          <a:xfrm>
            <a:off x="609600" y="2514600"/>
            <a:ext cx="7772400" cy="4343400"/>
          </a:xfrm>
        </p:spPr>
        <p:txBody>
          <a:bodyPr/>
          <a:lstStyle/>
          <a:p>
            <a:r>
              <a:rPr lang="en-US" sz="2800">
                <a:latin typeface="Arial Unicode MS" pitchFamily="34" charset="-128"/>
                <a:ea typeface="Arial Unicode MS" pitchFamily="34" charset="-128"/>
                <a:cs typeface="Arial Unicode MS" pitchFamily="34" charset="-128"/>
              </a:rPr>
              <a:t>Recall the following probability distribution of ER arrivals:</a:t>
            </a:r>
            <a:endParaRPr lang="en-US">
              <a:latin typeface="Arial Unicode MS" pitchFamily="34" charset="-128"/>
              <a:ea typeface="Arial Unicode MS" pitchFamily="34" charset="-128"/>
              <a:cs typeface="Arial Unicode MS" pitchFamily="34" charset="-128"/>
            </a:endParaRPr>
          </a:p>
        </p:txBody>
      </p:sp>
      <p:grpSp>
        <p:nvGrpSpPr>
          <p:cNvPr id="2" name="Group 4"/>
          <p:cNvGrpSpPr>
            <a:grpSpLocks/>
          </p:cNvGrpSpPr>
          <p:nvPr/>
        </p:nvGrpSpPr>
        <p:grpSpPr bwMode="auto">
          <a:xfrm>
            <a:off x="990600" y="3886200"/>
            <a:ext cx="5791200" cy="838200"/>
            <a:chOff x="-3" y="-3"/>
            <a:chExt cx="2230" cy="754"/>
          </a:xfrm>
        </p:grpSpPr>
        <p:grpSp>
          <p:nvGrpSpPr>
            <p:cNvPr id="3" name="Group 5"/>
            <p:cNvGrpSpPr>
              <a:grpSpLocks/>
            </p:cNvGrpSpPr>
            <p:nvPr/>
          </p:nvGrpSpPr>
          <p:grpSpPr bwMode="auto">
            <a:xfrm>
              <a:off x="0" y="0"/>
              <a:ext cx="2224" cy="748"/>
              <a:chOff x="0" y="0"/>
              <a:chExt cx="2224" cy="748"/>
            </a:xfrm>
          </p:grpSpPr>
          <p:grpSp>
            <p:nvGrpSpPr>
              <p:cNvPr id="4" name="Group 6"/>
              <p:cNvGrpSpPr>
                <a:grpSpLocks/>
              </p:cNvGrpSpPr>
              <p:nvPr/>
            </p:nvGrpSpPr>
            <p:grpSpPr bwMode="auto">
              <a:xfrm>
                <a:off x="0" y="0"/>
                <a:ext cx="399" cy="374"/>
                <a:chOff x="0" y="0"/>
                <a:chExt cx="399" cy="374"/>
              </a:xfrm>
            </p:grpSpPr>
            <p:sp>
              <p:nvSpPr>
                <p:cNvPr id="1142791" name="Rectangle 7"/>
                <p:cNvSpPr>
                  <a:spLocks noChangeArrowheads="1"/>
                </p:cNvSpPr>
                <p:nvPr/>
              </p:nvSpPr>
              <p:spPr bwMode="auto">
                <a:xfrm>
                  <a:off x="43" y="0"/>
                  <a:ext cx="313" cy="374"/>
                </a:xfrm>
                <a:prstGeom prst="rect">
                  <a:avLst/>
                </a:prstGeom>
                <a:noFill/>
                <a:ln w="9525">
                  <a:noFill/>
                  <a:miter lim="800000"/>
                  <a:headEnd/>
                  <a:tailEnd/>
                </a:ln>
                <a:effectLst/>
              </p:spPr>
              <p:txBody>
                <a:bodyPr bIns="0"/>
                <a:lstStyle/>
                <a:p>
                  <a:pPr eaLnBrk="1" hangingPunct="1"/>
                  <a:r>
                    <a:rPr lang="en-US" sz="2400" i="1">
                      <a:latin typeface="Arial Unicode MS" pitchFamily="34" charset="-128"/>
                      <a:ea typeface="Arial Unicode MS" pitchFamily="34" charset="-128"/>
                      <a:cs typeface="Arial Unicode MS" pitchFamily="34" charset="-128"/>
                    </a:rPr>
                    <a:t>x</a:t>
                  </a:r>
                  <a:endParaRPr lang="en-US" sz="2400">
                    <a:latin typeface="Arial Unicode MS" pitchFamily="34" charset="-128"/>
                    <a:ea typeface="Arial Unicode MS" pitchFamily="34" charset="-128"/>
                    <a:cs typeface="Arial Unicode MS" pitchFamily="34" charset="-128"/>
                  </a:endParaRPr>
                </a:p>
                <a:p>
                  <a:endParaRPr lang="en-US" sz="2400">
                    <a:latin typeface="Times New Roman" pitchFamily="18" charset="0"/>
                  </a:endParaRPr>
                </a:p>
              </p:txBody>
            </p:sp>
            <p:sp>
              <p:nvSpPr>
                <p:cNvPr id="1142792" name="Rectangle 8"/>
                <p:cNvSpPr>
                  <a:spLocks noChangeArrowheads="1"/>
                </p:cNvSpPr>
                <p:nvPr/>
              </p:nvSpPr>
              <p:spPr bwMode="auto">
                <a:xfrm>
                  <a:off x="0" y="0"/>
                  <a:ext cx="399" cy="374"/>
                </a:xfrm>
                <a:prstGeom prst="rect">
                  <a:avLst/>
                </a:prstGeom>
                <a:noFill/>
                <a:ln w="7">
                  <a:solidFill>
                    <a:srgbClr val="A0A0A0"/>
                  </a:solidFill>
                  <a:miter lim="800000"/>
                  <a:headEnd/>
                  <a:tailEnd/>
                </a:ln>
                <a:effectLst/>
              </p:spPr>
              <p:txBody>
                <a:bodyPr bIns="0"/>
                <a:lstStyle/>
                <a:p>
                  <a:endParaRPr lang="en-US"/>
                </a:p>
              </p:txBody>
            </p:sp>
          </p:grpSp>
          <p:grpSp>
            <p:nvGrpSpPr>
              <p:cNvPr id="5" name="Group 9"/>
              <p:cNvGrpSpPr>
                <a:grpSpLocks/>
              </p:cNvGrpSpPr>
              <p:nvPr/>
            </p:nvGrpSpPr>
            <p:grpSpPr bwMode="auto">
              <a:xfrm>
                <a:off x="399" y="0"/>
                <a:ext cx="365" cy="374"/>
                <a:chOff x="399" y="0"/>
                <a:chExt cx="365" cy="374"/>
              </a:xfrm>
            </p:grpSpPr>
            <p:sp>
              <p:nvSpPr>
                <p:cNvPr id="1142794" name="Rectangle 10"/>
                <p:cNvSpPr>
                  <a:spLocks noChangeArrowheads="1"/>
                </p:cNvSpPr>
                <p:nvPr/>
              </p:nvSpPr>
              <p:spPr bwMode="auto">
                <a:xfrm>
                  <a:off x="442"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10</a:t>
                  </a:r>
                </a:p>
                <a:p>
                  <a:endParaRPr lang="en-US" sz="2400">
                    <a:latin typeface="Times New Roman" pitchFamily="18" charset="0"/>
                  </a:endParaRPr>
                </a:p>
              </p:txBody>
            </p:sp>
            <p:sp>
              <p:nvSpPr>
                <p:cNvPr id="1142795" name="Rectangle 11"/>
                <p:cNvSpPr>
                  <a:spLocks noChangeArrowheads="1"/>
                </p:cNvSpPr>
                <p:nvPr/>
              </p:nvSpPr>
              <p:spPr bwMode="auto">
                <a:xfrm>
                  <a:off x="399"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6" name="Group 12"/>
              <p:cNvGrpSpPr>
                <a:grpSpLocks/>
              </p:cNvGrpSpPr>
              <p:nvPr/>
            </p:nvGrpSpPr>
            <p:grpSpPr bwMode="auto">
              <a:xfrm>
                <a:off x="764" y="0"/>
                <a:ext cx="365" cy="374"/>
                <a:chOff x="764" y="0"/>
                <a:chExt cx="365" cy="374"/>
              </a:xfrm>
            </p:grpSpPr>
            <p:sp>
              <p:nvSpPr>
                <p:cNvPr id="1142797" name="Rectangle 13"/>
                <p:cNvSpPr>
                  <a:spLocks noChangeArrowheads="1"/>
                </p:cNvSpPr>
                <p:nvPr/>
              </p:nvSpPr>
              <p:spPr bwMode="auto">
                <a:xfrm>
                  <a:off x="807"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11</a:t>
                  </a:r>
                </a:p>
                <a:p>
                  <a:endParaRPr lang="en-US" sz="2400">
                    <a:latin typeface="Times New Roman" pitchFamily="18" charset="0"/>
                  </a:endParaRPr>
                </a:p>
              </p:txBody>
            </p:sp>
            <p:sp>
              <p:nvSpPr>
                <p:cNvPr id="1142798" name="Rectangle 14"/>
                <p:cNvSpPr>
                  <a:spLocks noChangeArrowheads="1"/>
                </p:cNvSpPr>
                <p:nvPr/>
              </p:nvSpPr>
              <p:spPr bwMode="auto">
                <a:xfrm>
                  <a:off x="764"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7" name="Group 15"/>
              <p:cNvGrpSpPr>
                <a:grpSpLocks/>
              </p:cNvGrpSpPr>
              <p:nvPr/>
            </p:nvGrpSpPr>
            <p:grpSpPr bwMode="auto">
              <a:xfrm>
                <a:off x="1129" y="0"/>
                <a:ext cx="365" cy="374"/>
                <a:chOff x="1129" y="0"/>
                <a:chExt cx="365" cy="374"/>
              </a:xfrm>
            </p:grpSpPr>
            <p:sp>
              <p:nvSpPr>
                <p:cNvPr id="1142800" name="Rectangle 16"/>
                <p:cNvSpPr>
                  <a:spLocks noChangeArrowheads="1"/>
                </p:cNvSpPr>
                <p:nvPr/>
              </p:nvSpPr>
              <p:spPr bwMode="auto">
                <a:xfrm>
                  <a:off x="1172"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12</a:t>
                  </a:r>
                </a:p>
                <a:p>
                  <a:endParaRPr lang="en-US" sz="2400">
                    <a:latin typeface="Times New Roman" pitchFamily="18" charset="0"/>
                  </a:endParaRPr>
                </a:p>
              </p:txBody>
            </p:sp>
            <p:sp>
              <p:nvSpPr>
                <p:cNvPr id="1142801" name="Rectangle 17"/>
                <p:cNvSpPr>
                  <a:spLocks noChangeArrowheads="1"/>
                </p:cNvSpPr>
                <p:nvPr/>
              </p:nvSpPr>
              <p:spPr bwMode="auto">
                <a:xfrm>
                  <a:off x="1129"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8" name="Group 18"/>
              <p:cNvGrpSpPr>
                <a:grpSpLocks/>
              </p:cNvGrpSpPr>
              <p:nvPr/>
            </p:nvGrpSpPr>
            <p:grpSpPr bwMode="auto">
              <a:xfrm>
                <a:off x="1494" y="0"/>
                <a:ext cx="365" cy="374"/>
                <a:chOff x="1494" y="0"/>
                <a:chExt cx="365" cy="374"/>
              </a:xfrm>
            </p:grpSpPr>
            <p:sp>
              <p:nvSpPr>
                <p:cNvPr id="1142803" name="Rectangle 19"/>
                <p:cNvSpPr>
                  <a:spLocks noChangeArrowheads="1"/>
                </p:cNvSpPr>
                <p:nvPr/>
              </p:nvSpPr>
              <p:spPr bwMode="auto">
                <a:xfrm>
                  <a:off x="1537"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13</a:t>
                  </a:r>
                </a:p>
                <a:p>
                  <a:endParaRPr lang="en-US" sz="2400">
                    <a:latin typeface="Times New Roman" pitchFamily="18" charset="0"/>
                  </a:endParaRPr>
                </a:p>
              </p:txBody>
            </p:sp>
            <p:sp>
              <p:nvSpPr>
                <p:cNvPr id="1142804" name="Rectangle 20"/>
                <p:cNvSpPr>
                  <a:spLocks noChangeArrowheads="1"/>
                </p:cNvSpPr>
                <p:nvPr/>
              </p:nvSpPr>
              <p:spPr bwMode="auto">
                <a:xfrm>
                  <a:off x="1494"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9" name="Group 21"/>
              <p:cNvGrpSpPr>
                <a:grpSpLocks/>
              </p:cNvGrpSpPr>
              <p:nvPr/>
            </p:nvGrpSpPr>
            <p:grpSpPr bwMode="auto">
              <a:xfrm>
                <a:off x="1859" y="0"/>
                <a:ext cx="365" cy="374"/>
                <a:chOff x="1859" y="0"/>
                <a:chExt cx="365" cy="374"/>
              </a:xfrm>
            </p:grpSpPr>
            <p:sp>
              <p:nvSpPr>
                <p:cNvPr id="1142806" name="Rectangle 22"/>
                <p:cNvSpPr>
                  <a:spLocks noChangeArrowheads="1"/>
                </p:cNvSpPr>
                <p:nvPr/>
              </p:nvSpPr>
              <p:spPr bwMode="auto">
                <a:xfrm>
                  <a:off x="1902" y="0"/>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14</a:t>
                  </a:r>
                </a:p>
                <a:p>
                  <a:endParaRPr lang="en-US" sz="2400">
                    <a:latin typeface="Times New Roman" pitchFamily="18" charset="0"/>
                  </a:endParaRPr>
                </a:p>
              </p:txBody>
            </p:sp>
            <p:sp>
              <p:nvSpPr>
                <p:cNvPr id="1142807" name="Rectangle 23"/>
                <p:cNvSpPr>
                  <a:spLocks noChangeArrowheads="1"/>
                </p:cNvSpPr>
                <p:nvPr/>
              </p:nvSpPr>
              <p:spPr bwMode="auto">
                <a:xfrm>
                  <a:off x="1859" y="0"/>
                  <a:ext cx="365" cy="374"/>
                </a:xfrm>
                <a:prstGeom prst="rect">
                  <a:avLst/>
                </a:prstGeom>
                <a:noFill/>
                <a:ln w="7">
                  <a:solidFill>
                    <a:srgbClr val="A0A0A0"/>
                  </a:solidFill>
                  <a:miter lim="800000"/>
                  <a:headEnd/>
                  <a:tailEnd/>
                </a:ln>
                <a:effectLst/>
              </p:spPr>
              <p:txBody>
                <a:bodyPr bIns="0"/>
                <a:lstStyle/>
                <a:p>
                  <a:endParaRPr lang="en-US"/>
                </a:p>
              </p:txBody>
            </p:sp>
          </p:grpSp>
          <p:grpSp>
            <p:nvGrpSpPr>
              <p:cNvPr id="10" name="Group 24"/>
              <p:cNvGrpSpPr>
                <a:grpSpLocks/>
              </p:cNvGrpSpPr>
              <p:nvPr/>
            </p:nvGrpSpPr>
            <p:grpSpPr bwMode="auto">
              <a:xfrm>
                <a:off x="0" y="374"/>
                <a:ext cx="399" cy="374"/>
                <a:chOff x="0" y="374"/>
                <a:chExt cx="399" cy="374"/>
              </a:xfrm>
            </p:grpSpPr>
            <p:sp>
              <p:nvSpPr>
                <p:cNvPr id="1142809" name="Rectangle 25"/>
                <p:cNvSpPr>
                  <a:spLocks noChangeArrowheads="1"/>
                </p:cNvSpPr>
                <p:nvPr/>
              </p:nvSpPr>
              <p:spPr bwMode="auto">
                <a:xfrm>
                  <a:off x="43" y="374"/>
                  <a:ext cx="313" cy="374"/>
                </a:xfrm>
                <a:prstGeom prst="rect">
                  <a:avLst/>
                </a:prstGeom>
                <a:noFill/>
                <a:ln w="9525">
                  <a:noFill/>
                  <a:miter lim="800000"/>
                  <a:headEnd/>
                  <a:tailEnd/>
                </a:ln>
                <a:effectLst/>
              </p:spPr>
              <p:txBody>
                <a:bodyPr bIns="0"/>
                <a:lstStyle/>
                <a:p>
                  <a:pPr eaLnBrk="1" hangingPunct="1"/>
                  <a:r>
                    <a:rPr lang="en-US" sz="2400" i="1">
                      <a:latin typeface="Arial Unicode MS" pitchFamily="34" charset="-128"/>
                      <a:ea typeface="Arial Unicode MS" pitchFamily="34" charset="-128"/>
                      <a:cs typeface="Arial Unicode MS" pitchFamily="34" charset="-128"/>
                    </a:rPr>
                    <a:t>P(x)</a:t>
                  </a:r>
                  <a:endParaRPr lang="en-US" sz="2400">
                    <a:latin typeface="Arial Unicode MS" pitchFamily="34" charset="-128"/>
                    <a:ea typeface="Arial Unicode MS" pitchFamily="34" charset="-128"/>
                    <a:cs typeface="Arial Unicode MS" pitchFamily="34" charset="-128"/>
                  </a:endParaRPr>
                </a:p>
                <a:p>
                  <a:endParaRPr lang="en-US" sz="2400">
                    <a:latin typeface="Times New Roman" pitchFamily="18" charset="0"/>
                  </a:endParaRPr>
                </a:p>
              </p:txBody>
            </p:sp>
            <p:sp>
              <p:nvSpPr>
                <p:cNvPr id="1142810" name="Rectangle 26"/>
                <p:cNvSpPr>
                  <a:spLocks noChangeArrowheads="1"/>
                </p:cNvSpPr>
                <p:nvPr/>
              </p:nvSpPr>
              <p:spPr bwMode="auto">
                <a:xfrm>
                  <a:off x="0" y="374"/>
                  <a:ext cx="399" cy="374"/>
                </a:xfrm>
                <a:prstGeom prst="rect">
                  <a:avLst/>
                </a:prstGeom>
                <a:noFill/>
                <a:ln w="7">
                  <a:solidFill>
                    <a:srgbClr val="A0A0A0"/>
                  </a:solidFill>
                  <a:miter lim="800000"/>
                  <a:headEnd/>
                  <a:tailEnd/>
                </a:ln>
                <a:effectLst/>
              </p:spPr>
              <p:txBody>
                <a:bodyPr bIns="0"/>
                <a:lstStyle/>
                <a:p>
                  <a:endParaRPr lang="en-US"/>
                </a:p>
              </p:txBody>
            </p:sp>
          </p:grpSp>
          <p:grpSp>
            <p:nvGrpSpPr>
              <p:cNvPr id="11" name="Group 27"/>
              <p:cNvGrpSpPr>
                <a:grpSpLocks/>
              </p:cNvGrpSpPr>
              <p:nvPr/>
            </p:nvGrpSpPr>
            <p:grpSpPr bwMode="auto">
              <a:xfrm>
                <a:off x="399" y="374"/>
                <a:ext cx="365" cy="374"/>
                <a:chOff x="399" y="374"/>
                <a:chExt cx="365" cy="374"/>
              </a:xfrm>
            </p:grpSpPr>
            <p:sp>
              <p:nvSpPr>
                <p:cNvPr id="1142812" name="Rectangle 28"/>
                <p:cNvSpPr>
                  <a:spLocks noChangeArrowheads="1"/>
                </p:cNvSpPr>
                <p:nvPr/>
              </p:nvSpPr>
              <p:spPr bwMode="auto">
                <a:xfrm>
                  <a:off x="442"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.4</a:t>
                  </a:r>
                </a:p>
                <a:p>
                  <a:endParaRPr lang="en-US" sz="2400">
                    <a:latin typeface="Times New Roman" pitchFamily="18" charset="0"/>
                  </a:endParaRPr>
                </a:p>
              </p:txBody>
            </p:sp>
            <p:sp>
              <p:nvSpPr>
                <p:cNvPr id="1142813" name="Rectangle 29"/>
                <p:cNvSpPr>
                  <a:spLocks noChangeArrowheads="1"/>
                </p:cNvSpPr>
                <p:nvPr/>
              </p:nvSpPr>
              <p:spPr bwMode="auto">
                <a:xfrm>
                  <a:off x="399"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2" name="Group 30"/>
              <p:cNvGrpSpPr>
                <a:grpSpLocks/>
              </p:cNvGrpSpPr>
              <p:nvPr/>
            </p:nvGrpSpPr>
            <p:grpSpPr bwMode="auto">
              <a:xfrm>
                <a:off x="764" y="374"/>
                <a:ext cx="365" cy="374"/>
                <a:chOff x="764" y="374"/>
                <a:chExt cx="365" cy="374"/>
              </a:xfrm>
            </p:grpSpPr>
            <p:sp>
              <p:nvSpPr>
                <p:cNvPr id="1142815" name="Rectangle 31"/>
                <p:cNvSpPr>
                  <a:spLocks noChangeArrowheads="1"/>
                </p:cNvSpPr>
                <p:nvPr/>
              </p:nvSpPr>
              <p:spPr bwMode="auto">
                <a:xfrm>
                  <a:off x="807"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.2</a:t>
                  </a:r>
                </a:p>
                <a:p>
                  <a:endParaRPr lang="en-US" sz="2400">
                    <a:latin typeface="Times New Roman" pitchFamily="18" charset="0"/>
                  </a:endParaRPr>
                </a:p>
              </p:txBody>
            </p:sp>
            <p:sp>
              <p:nvSpPr>
                <p:cNvPr id="1142816" name="Rectangle 32"/>
                <p:cNvSpPr>
                  <a:spLocks noChangeArrowheads="1"/>
                </p:cNvSpPr>
                <p:nvPr/>
              </p:nvSpPr>
              <p:spPr bwMode="auto">
                <a:xfrm>
                  <a:off x="764"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3" name="Group 33"/>
              <p:cNvGrpSpPr>
                <a:grpSpLocks/>
              </p:cNvGrpSpPr>
              <p:nvPr/>
            </p:nvGrpSpPr>
            <p:grpSpPr bwMode="auto">
              <a:xfrm>
                <a:off x="1129" y="374"/>
                <a:ext cx="365" cy="374"/>
                <a:chOff x="1129" y="374"/>
                <a:chExt cx="365" cy="374"/>
              </a:xfrm>
            </p:grpSpPr>
            <p:sp>
              <p:nvSpPr>
                <p:cNvPr id="1142818" name="Rectangle 34"/>
                <p:cNvSpPr>
                  <a:spLocks noChangeArrowheads="1"/>
                </p:cNvSpPr>
                <p:nvPr/>
              </p:nvSpPr>
              <p:spPr bwMode="auto">
                <a:xfrm>
                  <a:off x="1172"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.2</a:t>
                  </a:r>
                </a:p>
                <a:p>
                  <a:endParaRPr lang="en-US" sz="2400">
                    <a:latin typeface="Times New Roman" pitchFamily="18" charset="0"/>
                  </a:endParaRPr>
                </a:p>
              </p:txBody>
            </p:sp>
            <p:sp>
              <p:nvSpPr>
                <p:cNvPr id="1142819" name="Rectangle 35"/>
                <p:cNvSpPr>
                  <a:spLocks noChangeArrowheads="1"/>
                </p:cNvSpPr>
                <p:nvPr/>
              </p:nvSpPr>
              <p:spPr bwMode="auto">
                <a:xfrm>
                  <a:off x="1129"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4" name="Group 36"/>
              <p:cNvGrpSpPr>
                <a:grpSpLocks/>
              </p:cNvGrpSpPr>
              <p:nvPr/>
            </p:nvGrpSpPr>
            <p:grpSpPr bwMode="auto">
              <a:xfrm>
                <a:off x="1494" y="374"/>
                <a:ext cx="365" cy="374"/>
                <a:chOff x="1494" y="374"/>
                <a:chExt cx="365" cy="374"/>
              </a:xfrm>
            </p:grpSpPr>
            <p:sp>
              <p:nvSpPr>
                <p:cNvPr id="1142821" name="Rectangle 37"/>
                <p:cNvSpPr>
                  <a:spLocks noChangeArrowheads="1"/>
                </p:cNvSpPr>
                <p:nvPr/>
              </p:nvSpPr>
              <p:spPr bwMode="auto">
                <a:xfrm>
                  <a:off x="1537"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a:t>
                  </a:r>
                </a:p>
                <a:p>
                  <a:endParaRPr lang="en-US" sz="2400">
                    <a:latin typeface="Times New Roman" pitchFamily="18" charset="0"/>
                  </a:endParaRPr>
                </a:p>
              </p:txBody>
            </p:sp>
            <p:sp>
              <p:nvSpPr>
                <p:cNvPr id="1142822" name="Rectangle 38"/>
                <p:cNvSpPr>
                  <a:spLocks noChangeArrowheads="1"/>
                </p:cNvSpPr>
                <p:nvPr/>
              </p:nvSpPr>
              <p:spPr bwMode="auto">
                <a:xfrm>
                  <a:off x="1494" y="374"/>
                  <a:ext cx="365" cy="374"/>
                </a:xfrm>
                <a:prstGeom prst="rect">
                  <a:avLst/>
                </a:prstGeom>
                <a:noFill/>
                <a:ln w="7">
                  <a:solidFill>
                    <a:srgbClr val="A0A0A0"/>
                  </a:solidFill>
                  <a:miter lim="800000"/>
                  <a:headEnd/>
                  <a:tailEnd/>
                </a:ln>
                <a:effectLst/>
              </p:spPr>
              <p:txBody>
                <a:bodyPr bIns="0"/>
                <a:lstStyle/>
                <a:p>
                  <a:endParaRPr lang="en-US"/>
                </a:p>
              </p:txBody>
            </p:sp>
          </p:grpSp>
          <p:grpSp>
            <p:nvGrpSpPr>
              <p:cNvPr id="15" name="Group 39"/>
              <p:cNvGrpSpPr>
                <a:grpSpLocks/>
              </p:cNvGrpSpPr>
              <p:nvPr/>
            </p:nvGrpSpPr>
            <p:grpSpPr bwMode="auto">
              <a:xfrm>
                <a:off x="1859" y="374"/>
                <a:ext cx="365" cy="374"/>
                <a:chOff x="1859" y="374"/>
                <a:chExt cx="365" cy="374"/>
              </a:xfrm>
            </p:grpSpPr>
            <p:sp>
              <p:nvSpPr>
                <p:cNvPr id="1142824" name="Rectangle 40"/>
                <p:cNvSpPr>
                  <a:spLocks noChangeArrowheads="1"/>
                </p:cNvSpPr>
                <p:nvPr/>
              </p:nvSpPr>
              <p:spPr bwMode="auto">
                <a:xfrm>
                  <a:off x="1902" y="374"/>
                  <a:ext cx="279" cy="374"/>
                </a:xfrm>
                <a:prstGeom prst="rect">
                  <a:avLst/>
                </a:prstGeom>
                <a:noFill/>
                <a:ln w="9525">
                  <a:noFill/>
                  <a:miter lim="800000"/>
                  <a:headEnd/>
                  <a:tailEnd/>
                </a:ln>
                <a:effectLst/>
              </p:spPr>
              <p:txBody>
                <a:bodyPr bIns="0"/>
                <a:lstStyle/>
                <a:p>
                  <a:pPr eaLnBrk="1" hangingPunct="1"/>
                  <a:r>
                    <a:rPr lang="en-US" sz="2400">
                      <a:latin typeface="Arial Unicode MS" pitchFamily="34" charset="-128"/>
                      <a:ea typeface="Arial Unicode MS" pitchFamily="34" charset="-128"/>
                      <a:cs typeface="Arial Unicode MS" pitchFamily="34" charset="-128"/>
                    </a:rPr>
                    <a:t>.1</a:t>
                  </a:r>
                </a:p>
                <a:p>
                  <a:endParaRPr lang="en-US" sz="2400">
                    <a:latin typeface="Times New Roman" pitchFamily="18" charset="0"/>
                  </a:endParaRPr>
                </a:p>
              </p:txBody>
            </p:sp>
            <p:sp>
              <p:nvSpPr>
                <p:cNvPr id="1142825" name="Rectangle 41"/>
                <p:cNvSpPr>
                  <a:spLocks noChangeArrowheads="1"/>
                </p:cNvSpPr>
                <p:nvPr/>
              </p:nvSpPr>
              <p:spPr bwMode="auto">
                <a:xfrm>
                  <a:off x="1859" y="374"/>
                  <a:ext cx="365" cy="374"/>
                </a:xfrm>
                <a:prstGeom prst="rect">
                  <a:avLst/>
                </a:prstGeom>
                <a:noFill/>
                <a:ln w="7">
                  <a:solidFill>
                    <a:srgbClr val="A0A0A0"/>
                  </a:solidFill>
                  <a:miter lim="800000"/>
                  <a:headEnd/>
                  <a:tailEnd/>
                </a:ln>
                <a:effectLst/>
              </p:spPr>
              <p:txBody>
                <a:bodyPr bIns="0"/>
                <a:lstStyle/>
                <a:p>
                  <a:endParaRPr lang="en-US"/>
                </a:p>
              </p:txBody>
            </p:sp>
          </p:grpSp>
        </p:grpSp>
        <p:sp>
          <p:nvSpPr>
            <p:cNvPr id="1142826" name="Rectangle 42"/>
            <p:cNvSpPr>
              <a:spLocks noChangeArrowheads="1"/>
            </p:cNvSpPr>
            <p:nvPr/>
          </p:nvSpPr>
          <p:spPr bwMode="auto">
            <a:xfrm>
              <a:off x="-3" y="-3"/>
              <a:ext cx="2230" cy="754"/>
            </a:xfrm>
            <a:prstGeom prst="rect">
              <a:avLst/>
            </a:prstGeom>
            <a:noFill/>
            <a:ln w="9525">
              <a:solidFill>
                <a:srgbClr val="A0A0A0"/>
              </a:solidFill>
              <a:miter lim="800000"/>
              <a:headEnd/>
              <a:tailEnd/>
            </a:ln>
            <a:effectLst/>
          </p:spPr>
          <p:txBody>
            <a:bodyPr bIns="0"/>
            <a:lstStyle/>
            <a:p>
              <a:endParaRPr lang="en-US"/>
            </a:p>
          </p:txBody>
        </p:sp>
      </p:grpSp>
      <p:sp>
        <p:nvSpPr>
          <p:cNvPr id="1142827" name="AutoShape 43"/>
          <p:cNvSpPr>
            <a:spLocks noChangeArrowheads="1"/>
          </p:cNvSpPr>
          <p:nvPr/>
        </p:nvSpPr>
        <p:spPr bwMode="auto">
          <a:xfrm>
            <a:off x="3276600" y="4800600"/>
            <a:ext cx="838200" cy="762000"/>
          </a:xfrm>
          <a:prstGeom prst="flowChartExtract">
            <a:avLst/>
          </a:prstGeom>
          <a:solidFill>
            <a:srgbClr val="FFFFFF"/>
          </a:solidFill>
          <a:ln w="9525">
            <a:solidFill>
              <a:srgbClr val="000000"/>
            </a:solidFill>
            <a:miter lim="800000"/>
            <a:headEnd/>
            <a:tailEnd/>
          </a:ln>
        </p:spPr>
        <p:txBody>
          <a:bodyPr/>
          <a:lstStyle/>
          <a:p>
            <a:endParaRPr lang="en-US"/>
          </a:p>
        </p:txBody>
      </p:sp>
      <p:sp>
        <p:nvSpPr>
          <p:cNvPr id="1142828" name="Rectangle 44"/>
          <p:cNvSpPr>
            <a:spLocks noChangeArrowheads="1"/>
          </p:cNvSpPr>
          <p:nvPr/>
        </p:nvSpPr>
        <p:spPr bwMode="auto">
          <a:xfrm>
            <a:off x="2952750" y="3214688"/>
            <a:ext cx="9144000" cy="0"/>
          </a:xfrm>
          <a:prstGeom prst="rect">
            <a:avLst/>
          </a:prstGeom>
          <a:noFill/>
          <a:ln w="9525">
            <a:noFill/>
            <a:miter lim="800000"/>
            <a:headEnd/>
            <a:tailEnd/>
          </a:ln>
          <a:effectLst/>
        </p:spPr>
        <p:txBody>
          <a:bodyPr bIns="0">
            <a:spAutoFit/>
          </a:bodyPr>
          <a:lstStyle/>
          <a:p>
            <a:endParaRPr lang="en-US"/>
          </a:p>
        </p:txBody>
      </p:sp>
      <p:graphicFrame>
        <p:nvGraphicFramePr>
          <p:cNvPr id="1142829" name="Object 45"/>
          <p:cNvGraphicFramePr>
            <a:graphicFrameLocks noChangeAspect="1"/>
          </p:cNvGraphicFramePr>
          <p:nvPr/>
        </p:nvGraphicFramePr>
        <p:xfrm>
          <a:off x="1752600" y="5827713"/>
          <a:ext cx="5486400" cy="725487"/>
        </p:xfrm>
        <a:graphic>
          <a:graphicData uri="http://schemas.openxmlformats.org/presentationml/2006/ole">
            <p:oleObj spid="_x0000_s95234" r:id="rId4" imgW="3238500" imgH="431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42827"/>
                                        </p:tgtEl>
                                        <p:attrNameLst>
                                          <p:attrName>style.visibility</p:attrName>
                                        </p:attrNameLst>
                                      </p:cBhvr>
                                      <p:to>
                                        <p:strVal val="visible"/>
                                      </p:to>
                                    </p:set>
                                    <p:animEffect transition="in" filter="slide(fromBottom)">
                                      <p:cBhvr>
                                        <p:cTn id="7" dur="500"/>
                                        <p:tgtEl>
                                          <p:spTgt spid="11428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42829"/>
                                        </p:tgtEl>
                                        <p:attrNameLst>
                                          <p:attrName>style.visibility</p:attrName>
                                        </p:attrNameLst>
                                      </p:cBhvr>
                                      <p:to>
                                        <p:strVal val="visible"/>
                                      </p:to>
                                    </p:set>
                                    <p:anim calcmode="lin" valueType="num">
                                      <p:cBhvr additive="base">
                                        <p:cTn id="12" dur="500" fill="hold"/>
                                        <p:tgtEl>
                                          <p:spTgt spid="1142829"/>
                                        </p:tgtEl>
                                        <p:attrNameLst>
                                          <p:attrName>ppt_x</p:attrName>
                                        </p:attrNameLst>
                                      </p:cBhvr>
                                      <p:tavLst>
                                        <p:tav tm="0">
                                          <p:val>
                                            <p:strVal val="0-#ppt_w/2"/>
                                          </p:val>
                                        </p:tav>
                                        <p:tav tm="100000">
                                          <p:val>
                                            <p:strVal val="#ppt_x"/>
                                          </p:val>
                                        </p:tav>
                                      </p:tavLst>
                                    </p:anim>
                                    <p:anim calcmode="lin" valueType="num">
                                      <p:cBhvr additive="base">
                                        <p:cTn id="13" dur="500" fill="hold"/>
                                        <p:tgtEl>
                                          <p:spTgt spid="1142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82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a:xfrm>
            <a:off x="990600" y="533400"/>
            <a:ext cx="8153400" cy="1143000"/>
          </a:xfrm>
        </p:spPr>
        <p:txBody>
          <a:bodyPr>
            <a:normAutofit fontScale="90000"/>
          </a:bodyPr>
          <a:lstStyle/>
          <a:p>
            <a:r>
              <a:rPr lang="en-US">
                <a:latin typeface="Times New Roman" pitchFamily="18" charset="0"/>
                <a:cs typeface="Times New Roman" pitchFamily="18" charset="0"/>
              </a:rPr>
              <a:t>Sample Mean is a special case of Expected Value…</a:t>
            </a:r>
            <a:endParaRPr lang="en-US" sz="3600">
              <a:latin typeface="Times New Roman" pitchFamily="18" charset="0"/>
              <a:cs typeface="Times New Roman" pitchFamily="18" charset="0"/>
            </a:endParaRPr>
          </a:p>
        </p:txBody>
      </p:sp>
      <p:sp>
        <p:nvSpPr>
          <p:cNvPr id="1144835" name="Rectangle 3"/>
          <p:cNvSpPr>
            <a:spLocks noChangeArrowheads="1"/>
          </p:cNvSpPr>
          <p:nvPr/>
        </p:nvSpPr>
        <p:spPr bwMode="auto">
          <a:xfrm>
            <a:off x="533400" y="1828800"/>
            <a:ext cx="7848600" cy="3810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eaLnBrk="1" hangingPunct="1"/>
            <a:endParaRPr lang="en-US" sz="2400">
              <a:solidFill>
                <a:srgbClr val="000000"/>
              </a:solidFill>
              <a:latin typeface="Times New Roman" pitchFamily="18" charset="0"/>
              <a:cs typeface="Times New Roman" pitchFamily="18" charset="0"/>
            </a:endParaRPr>
          </a:p>
          <a:p>
            <a:pPr eaLnBrk="1" hangingPunct="1"/>
            <a:endParaRPr lang="en-US" sz="2400" b="0">
              <a:solidFill>
                <a:srgbClr val="000000"/>
              </a:solidFill>
              <a:latin typeface="Times New Roman" pitchFamily="18" charset="0"/>
              <a:cs typeface="Times New Roman" pitchFamily="18" charset="0"/>
            </a:endParaRPr>
          </a:p>
          <a:p>
            <a:pPr eaLnBrk="1" hangingPunct="1"/>
            <a:r>
              <a:rPr lang="en-US" sz="2400" b="0">
                <a:solidFill>
                  <a:srgbClr val="000000"/>
                </a:solidFill>
                <a:latin typeface="Times New Roman" pitchFamily="18" charset="0"/>
                <a:cs typeface="Times New Roman" pitchFamily="18" charset="0"/>
              </a:rPr>
              <a:t>Sample mean, for a sample of n subjects:   = </a:t>
            </a:r>
          </a:p>
        </p:txBody>
      </p:sp>
      <p:graphicFrame>
        <p:nvGraphicFramePr>
          <p:cNvPr id="1144836" name="Object 4"/>
          <p:cNvGraphicFramePr>
            <a:graphicFrameLocks noChangeAspect="1"/>
          </p:cNvGraphicFramePr>
          <p:nvPr/>
        </p:nvGraphicFramePr>
        <p:xfrm>
          <a:off x="2692400" y="3505200"/>
          <a:ext cx="4064000" cy="2028825"/>
        </p:xfrm>
        <a:graphic>
          <a:graphicData uri="http://schemas.openxmlformats.org/presentationml/2006/ole">
            <p:oleObj spid="_x0000_s98306" name="Equation" r:id="rId4" imgW="1269720" imgH="634680" progId="Equation.3">
              <p:embed/>
            </p:oleObj>
          </a:graphicData>
        </a:graphic>
      </p:graphicFrame>
      <p:graphicFrame>
        <p:nvGraphicFramePr>
          <p:cNvPr id="1144837" name="Object 5"/>
          <p:cNvGraphicFramePr>
            <a:graphicFrameLocks noChangeAspect="1"/>
          </p:cNvGraphicFramePr>
          <p:nvPr/>
        </p:nvGraphicFramePr>
        <p:xfrm>
          <a:off x="6216650" y="4529138"/>
          <a:ext cx="379413" cy="676275"/>
        </p:xfrm>
        <a:graphic>
          <a:graphicData uri="http://schemas.openxmlformats.org/presentationml/2006/ole">
            <p:oleObj spid="_x0000_s98307" name="Equation" r:id="rId5" imgW="114120" imgH="203040" progId="Equation.3">
              <p:embed/>
            </p:oleObj>
          </a:graphicData>
        </a:graphic>
      </p:graphicFrame>
      <p:grpSp>
        <p:nvGrpSpPr>
          <p:cNvPr id="2" name="Group 6"/>
          <p:cNvGrpSpPr>
            <a:grpSpLocks/>
          </p:cNvGrpSpPr>
          <p:nvPr/>
        </p:nvGrpSpPr>
        <p:grpSpPr bwMode="auto">
          <a:xfrm>
            <a:off x="1143000" y="5181600"/>
            <a:ext cx="6477000" cy="1508125"/>
            <a:chOff x="720" y="3264"/>
            <a:chExt cx="4080" cy="950"/>
          </a:xfrm>
        </p:grpSpPr>
        <p:sp>
          <p:nvSpPr>
            <p:cNvPr id="1144839" name="Text Box 7"/>
            <p:cNvSpPr txBox="1">
              <a:spLocks noChangeArrowheads="1"/>
            </p:cNvSpPr>
            <p:nvPr/>
          </p:nvSpPr>
          <p:spPr bwMode="auto">
            <a:xfrm>
              <a:off x="720" y="3696"/>
              <a:ext cx="4080" cy="518"/>
            </a:xfrm>
            <a:prstGeom prst="rect">
              <a:avLst/>
            </a:prstGeom>
            <a:solidFill>
              <a:srgbClr val="00FFCC"/>
            </a:solidFill>
            <a:ln w="9525">
              <a:noFill/>
              <a:miter lim="800000"/>
              <a:headEnd/>
              <a:tailEnd/>
            </a:ln>
            <a:effectLst/>
          </p:spPr>
          <p:txBody>
            <a:bodyPr>
              <a:spAutoFit/>
            </a:bodyPr>
            <a:lstStyle/>
            <a:p>
              <a:pPr eaLnBrk="1" hangingPunct="1">
                <a:spcBef>
                  <a:spcPct val="50000"/>
                </a:spcBef>
              </a:pPr>
              <a:r>
                <a:rPr lang="en-US" sz="2400"/>
                <a:t>The probability (frequency) of each person in the sample is 1/n.</a:t>
              </a:r>
            </a:p>
          </p:txBody>
        </p:sp>
        <p:sp>
          <p:nvSpPr>
            <p:cNvPr id="1144840" name="Line 8"/>
            <p:cNvSpPr>
              <a:spLocks noChangeShapeType="1"/>
            </p:cNvSpPr>
            <p:nvPr/>
          </p:nvSpPr>
          <p:spPr bwMode="auto">
            <a:xfrm flipV="1">
              <a:off x="3696" y="3264"/>
              <a:ext cx="192" cy="432"/>
            </a:xfrm>
            <a:prstGeom prst="line">
              <a:avLst/>
            </a:prstGeom>
            <a:noFill/>
            <a:ln w="9525">
              <a:solidFill>
                <a:schemeClr val="accent1"/>
              </a:solidFill>
              <a:miter lim="800000"/>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a:t>Binomial Probability Distribution</a:t>
            </a:r>
          </a:p>
        </p:txBody>
      </p:sp>
      <p:sp>
        <p:nvSpPr>
          <p:cNvPr id="1185795" name="Rectangle 3"/>
          <p:cNvSpPr>
            <a:spLocks noChangeArrowheads="1"/>
          </p:cNvSpPr>
          <p:nvPr/>
        </p:nvSpPr>
        <p:spPr bwMode="auto">
          <a:xfrm>
            <a:off x="457200" y="2057400"/>
            <a:ext cx="8382000" cy="4419600"/>
          </a:xfrm>
          <a:prstGeom prst="rect">
            <a:avLst/>
          </a:prstGeom>
          <a:noFill/>
          <a:ln w="9525">
            <a:noFill/>
            <a:miter lim="800000"/>
            <a:headEnd/>
            <a:tailEnd/>
          </a:ln>
          <a:effectLst/>
        </p:spPr>
        <p:txBody>
          <a:bodyPr lIns="85342" tIns="42672" rIns="85342" bIns="42672"/>
          <a:lstStyle/>
          <a:p>
            <a:pPr marL="342900" indent="-342900" eaLnBrk="1" hangingPunct="1">
              <a:lnSpc>
                <a:spcPct val="90000"/>
              </a:lnSpc>
              <a:spcBef>
                <a:spcPct val="20000"/>
              </a:spcBef>
              <a:buClr>
                <a:schemeClr val="folHlink"/>
              </a:buClr>
              <a:buSzPct val="60000"/>
              <a:buFont typeface="Wingdings" pitchFamily="2" charset="2"/>
              <a:buChar char="n"/>
            </a:pPr>
            <a:r>
              <a:rPr lang="en-US" sz="2800" b="0"/>
              <a:t>A fixed number of observations (trials), n</a:t>
            </a:r>
          </a:p>
          <a:p>
            <a:pPr marL="742950" lvl="1" indent="-285750" eaLnBrk="1" hangingPunct="1">
              <a:lnSpc>
                <a:spcPct val="90000"/>
              </a:lnSpc>
              <a:spcBef>
                <a:spcPct val="20000"/>
              </a:spcBef>
              <a:buClr>
                <a:schemeClr val="hlink"/>
              </a:buClr>
              <a:buSzPct val="55000"/>
              <a:buFont typeface="Wingdings" pitchFamily="2" charset="2"/>
              <a:buChar char="n"/>
            </a:pPr>
            <a:r>
              <a:rPr lang="en-US" sz="2400" b="0"/>
              <a:t>e.g., 15 tosses of a coin; 20 patients; 1000 people surveyed</a:t>
            </a:r>
          </a:p>
          <a:p>
            <a:pPr marL="342900" indent="-342900" eaLnBrk="1" hangingPunct="1">
              <a:lnSpc>
                <a:spcPct val="110000"/>
              </a:lnSpc>
              <a:spcBef>
                <a:spcPct val="20000"/>
              </a:spcBef>
              <a:buClr>
                <a:schemeClr val="folHlink"/>
              </a:buClr>
              <a:buSzPct val="60000"/>
              <a:buFont typeface="Wingdings" pitchFamily="2" charset="2"/>
              <a:buChar char="n"/>
            </a:pPr>
            <a:r>
              <a:rPr lang="en-US" sz="2800" b="0"/>
              <a:t>A binary outcome</a:t>
            </a:r>
          </a:p>
          <a:p>
            <a:pPr marL="742950" lvl="1" indent="-285750" eaLnBrk="1" hangingPunct="1">
              <a:lnSpc>
                <a:spcPct val="90000"/>
              </a:lnSpc>
              <a:spcBef>
                <a:spcPct val="20000"/>
              </a:spcBef>
              <a:buClr>
                <a:schemeClr val="hlink"/>
              </a:buClr>
              <a:buSzPct val="55000"/>
              <a:buFont typeface="Wingdings" pitchFamily="2" charset="2"/>
              <a:buChar char="n"/>
            </a:pPr>
            <a:r>
              <a:rPr lang="en-US" sz="2400" b="0"/>
              <a:t>e.g., head or tail in each toss of a coin; disease or no disease</a:t>
            </a:r>
          </a:p>
          <a:p>
            <a:pPr marL="742950" lvl="1" indent="-285750" eaLnBrk="1" hangingPunct="1">
              <a:lnSpc>
                <a:spcPct val="90000"/>
              </a:lnSpc>
              <a:spcBef>
                <a:spcPct val="20000"/>
              </a:spcBef>
              <a:buClr>
                <a:schemeClr val="hlink"/>
              </a:buClr>
              <a:buSzPct val="55000"/>
              <a:buFont typeface="Wingdings" pitchFamily="2" charset="2"/>
              <a:buChar char="n"/>
            </a:pPr>
            <a:r>
              <a:rPr lang="en-US" sz="2400" b="0"/>
              <a:t>Generally called “success” and “failure”</a:t>
            </a:r>
          </a:p>
          <a:p>
            <a:pPr marL="742950" lvl="1" indent="-285750" eaLnBrk="1" hangingPunct="1">
              <a:lnSpc>
                <a:spcPct val="90000"/>
              </a:lnSpc>
              <a:spcBef>
                <a:spcPct val="20000"/>
              </a:spcBef>
              <a:buClr>
                <a:schemeClr val="hlink"/>
              </a:buClr>
              <a:buSzPct val="55000"/>
              <a:buFont typeface="Wingdings" pitchFamily="2" charset="2"/>
              <a:buChar char="n"/>
            </a:pPr>
            <a:r>
              <a:rPr lang="en-US" sz="2400" b="0"/>
              <a:t>Probability of success is p, probability of failure is 1 – p</a:t>
            </a:r>
          </a:p>
          <a:p>
            <a:pPr marL="342900" indent="-342900" eaLnBrk="1" hangingPunct="1">
              <a:lnSpc>
                <a:spcPct val="110000"/>
              </a:lnSpc>
              <a:spcBef>
                <a:spcPct val="20000"/>
              </a:spcBef>
              <a:buClr>
                <a:schemeClr val="folHlink"/>
              </a:buClr>
              <a:buSzPct val="60000"/>
              <a:buFont typeface="Wingdings" pitchFamily="2" charset="2"/>
              <a:buChar char="n"/>
            </a:pPr>
            <a:r>
              <a:rPr lang="en-US" sz="2800" b="0"/>
              <a:t>Constant probability for each observation</a:t>
            </a:r>
          </a:p>
          <a:p>
            <a:pPr marL="742950" lvl="1" indent="-285750" eaLnBrk="1" hangingPunct="1">
              <a:spcBef>
                <a:spcPct val="20000"/>
              </a:spcBef>
              <a:buClr>
                <a:schemeClr val="hlink"/>
              </a:buClr>
              <a:buSzPct val="55000"/>
              <a:buFont typeface="Wingdings" pitchFamily="2" charset="2"/>
              <a:buChar char="n"/>
            </a:pPr>
            <a:r>
              <a:rPr lang="en-US" sz="2400" b="0"/>
              <a:t>e.g., Probability of getting a tail is the same each time we toss the coin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5795">
                                            <p:txEl>
                                              <p:pRg st="0" end="0"/>
                                            </p:txEl>
                                          </p:spTgt>
                                        </p:tgtEl>
                                        <p:attrNameLst>
                                          <p:attrName>style.visibility</p:attrName>
                                        </p:attrNameLst>
                                      </p:cBhvr>
                                      <p:to>
                                        <p:strVal val="visible"/>
                                      </p:to>
                                    </p:set>
                                    <p:anim calcmode="lin" valueType="num">
                                      <p:cBhvr additive="base">
                                        <p:cTn id="7" dur="500" fill="hold"/>
                                        <p:tgtEl>
                                          <p:spTgt spid="1185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579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0" end="0"/>
                                            </p:txEl>
                                          </p:spTgt>
                                        </p:tgtEl>
                                        <p:attrNameLst>
                                          <p:attrName>ppt_c</p:attrName>
                                        </p:attrNameLst>
                                      </p:cBhvr>
                                      <p:to>
                                        <a:srgbClr val="CCFFFF"/>
                                      </p:to>
                                    </p:animClr>
                                  </p:subTnLst>
                                </p:cTn>
                              </p:par>
                              <p:par>
                                <p:cTn id="9" presetID="2" presetClass="entr" presetSubtype="8" fill="hold" grpId="0" nodeType="withEffect">
                                  <p:stCondLst>
                                    <p:cond delay="0"/>
                                  </p:stCondLst>
                                  <p:childTnLst>
                                    <p:set>
                                      <p:cBhvr>
                                        <p:cTn id="10" dur="1" fill="hold">
                                          <p:stCondLst>
                                            <p:cond delay="0"/>
                                          </p:stCondLst>
                                        </p:cTn>
                                        <p:tgtEl>
                                          <p:spTgt spid="1185795">
                                            <p:txEl>
                                              <p:pRg st="1" end="1"/>
                                            </p:txEl>
                                          </p:spTgt>
                                        </p:tgtEl>
                                        <p:attrNameLst>
                                          <p:attrName>style.visibility</p:attrName>
                                        </p:attrNameLst>
                                      </p:cBhvr>
                                      <p:to>
                                        <p:strVal val="visible"/>
                                      </p:to>
                                    </p:set>
                                    <p:anim calcmode="lin" valueType="num">
                                      <p:cBhvr additive="base">
                                        <p:cTn id="11" dur="500" fill="hold"/>
                                        <p:tgtEl>
                                          <p:spTgt spid="11857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8579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1" end="1"/>
                                            </p:txEl>
                                          </p:spTgt>
                                        </p:tgtEl>
                                        <p:attrNameLst>
                                          <p:attrName>ppt_c</p:attrName>
                                        </p:attrNameLst>
                                      </p:cBhvr>
                                      <p:to>
                                        <a:srgbClr val="CCFF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85795">
                                            <p:txEl>
                                              <p:pRg st="2" end="2"/>
                                            </p:txEl>
                                          </p:spTgt>
                                        </p:tgtEl>
                                        <p:attrNameLst>
                                          <p:attrName>style.visibility</p:attrName>
                                        </p:attrNameLst>
                                      </p:cBhvr>
                                      <p:to>
                                        <p:strVal val="visible"/>
                                      </p:to>
                                    </p:set>
                                    <p:anim calcmode="lin" valueType="num">
                                      <p:cBhvr additive="base">
                                        <p:cTn id="17" dur="500" fill="hold"/>
                                        <p:tgtEl>
                                          <p:spTgt spid="11857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8579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2" end="2"/>
                                            </p:txEl>
                                          </p:spTgt>
                                        </p:tgtEl>
                                        <p:attrNameLst>
                                          <p:attrName>ppt_c</p:attrName>
                                        </p:attrNameLst>
                                      </p:cBhvr>
                                      <p:to>
                                        <a:srgbClr val="CCFFFF"/>
                                      </p:to>
                                    </p:animClr>
                                  </p:subTnLst>
                                </p:cTn>
                              </p:par>
                              <p:par>
                                <p:cTn id="19" presetID="2" presetClass="entr" presetSubtype="8" fill="hold" grpId="0" nodeType="withEffect">
                                  <p:stCondLst>
                                    <p:cond delay="0"/>
                                  </p:stCondLst>
                                  <p:childTnLst>
                                    <p:set>
                                      <p:cBhvr>
                                        <p:cTn id="20" dur="1" fill="hold">
                                          <p:stCondLst>
                                            <p:cond delay="0"/>
                                          </p:stCondLst>
                                        </p:cTn>
                                        <p:tgtEl>
                                          <p:spTgt spid="1185795">
                                            <p:txEl>
                                              <p:pRg st="3" end="3"/>
                                            </p:txEl>
                                          </p:spTgt>
                                        </p:tgtEl>
                                        <p:attrNameLst>
                                          <p:attrName>style.visibility</p:attrName>
                                        </p:attrNameLst>
                                      </p:cBhvr>
                                      <p:to>
                                        <p:strVal val="visible"/>
                                      </p:to>
                                    </p:set>
                                    <p:anim calcmode="lin" valueType="num">
                                      <p:cBhvr additive="base">
                                        <p:cTn id="21" dur="500" fill="hold"/>
                                        <p:tgtEl>
                                          <p:spTgt spid="11857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8579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3" end="3"/>
                                            </p:txEl>
                                          </p:spTgt>
                                        </p:tgtEl>
                                        <p:attrNameLst>
                                          <p:attrName>ppt_c</p:attrName>
                                        </p:attrNameLst>
                                      </p:cBhvr>
                                      <p:to>
                                        <a:srgbClr val="CCFFFF"/>
                                      </p:to>
                                    </p:animClr>
                                  </p:subTnLst>
                                </p:cTn>
                              </p:par>
                              <p:par>
                                <p:cTn id="23" presetID="2" presetClass="entr" presetSubtype="8" fill="hold" grpId="0" nodeType="withEffect">
                                  <p:stCondLst>
                                    <p:cond delay="0"/>
                                  </p:stCondLst>
                                  <p:childTnLst>
                                    <p:set>
                                      <p:cBhvr>
                                        <p:cTn id="24" dur="1" fill="hold">
                                          <p:stCondLst>
                                            <p:cond delay="0"/>
                                          </p:stCondLst>
                                        </p:cTn>
                                        <p:tgtEl>
                                          <p:spTgt spid="1185795">
                                            <p:txEl>
                                              <p:pRg st="4" end="4"/>
                                            </p:txEl>
                                          </p:spTgt>
                                        </p:tgtEl>
                                        <p:attrNameLst>
                                          <p:attrName>style.visibility</p:attrName>
                                        </p:attrNameLst>
                                      </p:cBhvr>
                                      <p:to>
                                        <p:strVal val="visible"/>
                                      </p:to>
                                    </p:set>
                                    <p:anim calcmode="lin" valueType="num">
                                      <p:cBhvr additive="base">
                                        <p:cTn id="25" dur="500" fill="hold"/>
                                        <p:tgtEl>
                                          <p:spTgt spid="11857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5795">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4" end="4"/>
                                            </p:txEl>
                                          </p:spTgt>
                                        </p:tgtEl>
                                        <p:attrNameLst>
                                          <p:attrName>ppt_c</p:attrName>
                                        </p:attrNameLst>
                                      </p:cBhvr>
                                      <p:to>
                                        <a:srgbClr val="CCFFFF"/>
                                      </p:to>
                                    </p:animClr>
                                  </p:subTnLst>
                                </p:cTn>
                              </p:par>
                              <p:par>
                                <p:cTn id="27" presetID="2" presetClass="entr" presetSubtype="8" fill="hold" grpId="0" nodeType="withEffect">
                                  <p:stCondLst>
                                    <p:cond delay="0"/>
                                  </p:stCondLst>
                                  <p:childTnLst>
                                    <p:set>
                                      <p:cBhvr>
                                        <p:cTn id="28" dur="1" fill="hold">
                                          <p:stCondLst>
                                            <p:cond delay="0"/>
                                          </p:stCondLst>
                                        </p:cTn>
                                        <p:tgtEl>
                                          <p:spTgt spid="1185795">
                                            <p:txEl>
                                              <p:pRg st="5" end="5"/>
                                            </p:txEl>
                                          </p:spTgt>
                                        </p:tgtEl>
                                        <p:attrNameLst>
                                          <p:attrName>style.visibility</p:attrName>
                                        </p:attrNameLst>
                                      </p:cBhvr>
                                      <p:to>
                                        <p:strVal val="visible"/>
                                      </p:to>
                                    </p:set>
                                    <p:anim calcmode="lin" valueType="num">
                                      <p:cBhvr additive="base">
                                        <p:cTn id="29" dur="500" fill="hold"/>
                                        <p:tgtEl>
                                          <p:spTgt spid="11857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85795">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5" end="5"/>
                                            </p:txEl>
                                          </p:spTgt>
                                        </p:tgtEl>
                                        <p:attrNameLst>
                                          <p:attrName>ppt_c</p:attrName>
                                        </p:attrNameLst>
                                      </p:cBhvr>
                                      <p:to>
                                        <a:srgbClr val="CCFF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85795">
                                            <p:txEl>
                                              <p:pRg st="6" end="6"/>
                                            </p:txEl>
                                          </p:spTgt>
                                        </p:tgtEl>
                                        <p:attrNameLst>
                                          <p:attrName>style.visibility</p:attrName>
                                        </p:attrNameLst>
                                      </p:cBhvr>
                                      <p:to>
                                        <p:strVal val="visible"/>
                                      </p:to>
                                    </p:set>
                                    <p:anim calcmode="lin" valueType="num">
                                      <p:cBhvr additive="base">
                                        <p:cTn id="35" dur="500" fill="hold"/>
                                        <p:tgtEl>
                                          <p:spTgt spid="118579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85795">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6" end="6"/>
                                            </p:txEl>
                                          </p:spTgt>
                                        </p:tgtEl>
                                        <p:attrNameLst>
                                          <p:attrName>ppt_c</p:attrName>
                                        </p:attrNameLst>
                                      </p:cBhvr>
                                      <p:to>
                                        <a:srgbClr val="CCFFFF"/>
                                      </p:to>
                                    </p:animClr>
                                  </p:subTnLst>
                                </p:cTn>
                              </p:par>
                              <p:par>
                                <p:cTn id="37" presetID="2" presetClass="entr" presetSubtype="8" fill="hold" grpId="0" nodeType="withEffect">
                                  <p:stCondLst>
                                    <p:cond delay="0"/>
                                  </p:stCondLst>
                                  <p:childTnLst>
                                    <p:set>
                                      <p:cBhvr>
                                        <p:cTn id="38" dur="1" fill="hold">
                                          <p:stCondLst>
                                            <p:cond delay="0"/>
                                          </p:stCondLst>
                                        </p:cTn>
                                        <p:tgtEl>
                                          <p:spTgt spid="1185795">
                                            <p:txEl>
                                              <p:pRg st="7" end="7"/>
                                            </p:txEl>
                                          </p:spTgt>
                                        </p:tgtEl>
                                        <p:attrNameLst>
                                          <p:attrName>style.visibility</p:attrName>
                                        </p:attrNameLst>
                                      </p:cBhvr>
                                      <p:to>
                                        <p:strVal val="visible"/>
                                      </p:to>
                                    </p:set>
                                    <p:anim calcmode="lin" valueType="num">
                                      <p:cBhvr additive="base">
                                        <p:cTn id="39" dur="500" fill="hold"/>
                                        <p:tgtEl>
                                          <p:spTgt spid="118579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85795">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185795">
                                            <p:txEl>
                                              <p:pRg st="7" end="7"/>
                                            </p:txEl>
                                          </p:spTgt>
                                        </p:tgtEl>
                                        <p:attrNameLst>
                                          <p:attrName>ppt_c</p:attrName>
                                        </p:attrNameLst>
                                      </p:cBhvr>
                                      <p:to>
                                        <a:srgbClr val="CC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Line 2"/>
          <p:cNvSpPr>
            <a:spLocks noChangeShapeType="1"/>
          </p:cNvSpPr>
          <p:nvPr/>
        </p:nvSpPr>
        <p:spPr bwMode="auto">
          <a:xfrm>
            <a:off x="4648200" y="4419600"/>
            <a:ext cx="0" cy="341313"/>
          </a:xfrm>
          <a:prstGeom prst="line">
            <a:avLst/>
          </a:prstGeom>
          <a:noFill/>
          <a:ln w="9525">
            <a:solidFill>
              <a:srgbClr val="FFFFFF"/>
            </a:solidFill>
            <a:round/>
            <a:headEnd/>
            <a:tailEnd/>
          </a:ln>
        </p:spPr>
        <p:txBody>
          <a:bodyPr/>
          <a:lstStyle/>
          <a:p>
            <a:endParaRPr lang="en-US"/>
          </a:p>
        </p:txBody>
      </p:sp>
      <p:sp>
        <p:nvSpPr>
          <p:cNvPr id="1198083" name="Line 3"/>
          <p:cNvSpPr>
            <a:spLocks noChangeShapeType="1"/>
          </p:cNvSpPr>
          <p:nvPr/>
        </p:nvSpPr>
        <p:spPr bwMode="auto">
          <a:xfrm>
            <a:off x="5054600" y="4381500"/>
            <a:ext cx="0" cy="341313"/>
          </a:xfrm>
          <a:prstGeom prst="line">
            <a:avLst/>
          </a:prstGeom>
          <a:noFill/>
          <a:ln w="9525">
            <a:solidFill>
              <a:srgbClr val="FFFFFF"/>
            </a:solidFill>
            <a:round/>
            <a:headEnd/>
            <a:tailEnd/>
          </a:ln>
        </p:spPr>
        <p:txBody>
          <a:bodyPr/>
          <a:lstStyle/>
          <a:p>
            <a:endParaRPr lang="en-US"/>
          </a:p>
        </p:txBody>
      </p:sp>
      <p:sp>
        <p:nvSpPr>
          <p:cNvPr id="1198084" name="Line 4"/>
          <p:cNvSpPr>
            <a:spLocks noChangeShapeType="1"/>
          </p:cNvSpPr>
          <p:nvPr/>
        </p:nvSpPr>
        <p:spPr bwMode="auto">
          <a:xfrm>
            <a:off x="5513388" y="4381500"/>
            <a:ext cx="0" cy="341313"/>
          </a:xfrm>
          <a:prstGeom prst="line">
            <a:avLst/>
          </a:prstGeom>
          <a:noFill/>
          <a:ln w="9525">
            <a:solidFill>
              <a:srgbClr val="FFFFFF"/>
            </a:solidFill>
            <a:round/>
            <a:headEnd/>
            <a:tailEnd/>
          </a:ln>
        </p:spPr>
        <p:txBody>
          <a:bodyPr/>
          <a:lstStyle/>
          <a:p>
            <a:endParaRPr lang="en-US"/>
          </a:p>
        </p:txBody>
      </p:sp>
      <p:sp>
        <p:nvSpPr>
          <p:cNvPr id="1198085" name="Line 5"/>
          <p:cNvSpPr>
            <a:spLocks noChangeShapeType="1"/>
          </p:cNvSpPr>
          <p:nvPr/>
        </p:nvSpPr>
        <p:spPr bwMode="auto">
          <a:xfrm>
            <a:off x="5973763" y="4381500"/>
            <a:ext cx="0" cy="341313"/>
          </a:xfrm>
          <a:prstGeom prst="line">
            <a:avLst/>
          </a:prstGeom>
          <a:noFill/>
          <a:ln w="9525">
            <a:solidFill>
              <a:srgbClr val="FFFFFF"/>
            </a:solidFill>
            <a:round/>
            <a:headEnd/>
            <a:tailEnd/>
          </a:ln>
        </p:spPr>
        <p:txBody>
          <a:bodyPr/>
          <a:lstStyle/>
          <a:p>
            <a:endParaRPr lang="en-US"/>
          </a:p>
        </p:txBody>
      </p:sp>
      <p:sp>
        <p:nvSpPr>
          <p:cNvPr id="1198086" name="Line 6"/>
          <p:cNvSpPr>
            <a:spLocks noChangeShapeType="1"/>
          </p:cNvSpPr>
          <p:nvPr/>
        </p:nvSpPr>
        <p:spPr bwMode="auto">
          <a:xfrm>
            <a:off x="6434138" y="4381500"/>
            <a:ext cx="0" cy="341313"/>
          </a:xfrm>
          <a:prstGeom prst="line">
            <a:avLst/>
          </a:prstGeom>
          <a:noFill/>
          <a:ln w="9525">
            <a:solidFill>
              <a:srgbClr val="FFFFFF"/>
            </a:solidFill>
            <a:round/>
            <a:headEnd/>
            <a:tailEnd/>
          </a:ln>
        </p:spPr>
        <p:txBody>
          <a:bodyPr/>
          <a:lstStyle/>
          <a:p>
            <a:endParaRPr lang="en-US"/>
          </a:p>
        </p:txBody>
      </p:sp>
      <p:sp>
        <p:nvSpPr>
          <p:cNvPr id="1198087" name="Line 7"/>
          <p:cNvSpPr>
            <a:spLocks noChangeShapeType="1"/>
          </p:cNvSpPr>
          <p:nvPr/>
        </p:nvSpPr>
        <p:spPr bwMode="auto">
          <a:xfrm>
            <a:off x="6894513" y="4381500"/>
            <a:ext cx="0" cy="341313"/>
          </a:xfrm>
          <a:prstGeom prst="line">
            <a:avLst/>
          </a:prstGeom>
          <a:noFill/>
          <a:ln w="9525">
            <a:solidFill>
              <a:srgbClr val="FFFFFF"/>
            </a:solidFill>
            <a:round/>
            <a:headEnd/>
            <a:tailEnd/>
          </a:ln>
        </p:spPr>
        <p:txBody>
          <a:bodyPr/>
          <a:lstStyle/>
          <a:p>
            <a:endParaRPr lang="en-US"/>
          </a:p>
        </p:txBody>
      </p:sp>
      <p:sp>
        <p:nvSpPr>
          <p:cNvPr id="1198088" name="Line 8"/>
          <p:cNvSpPr>
            <a:spLocks noChangeShapeType="1"/>
          </p:cNvSpPr>
          <p:nvPr/>
        </p:nvSpPr>
        <p:spPr bwMode="auto">
          <a:xfrm>
            <a:off x="4133850" y="2362200"/>
            <a:ext cx="0" cy="3124200"/>
          </a:xfrm>
          <a:prstGeom prst="line">
            <a:avLst/>
          </a:prstGeom>
          <a:noFill/>
          <a:ln w="9525">
            <a:solidFill>
              <a:srgbClr val="FFFFFF"/>
            </a:solidFill>
            <a:round/>
            <a:headEnd/>
            <a:tailEnd/>
          </a:ln>
        </p:spPr>
        <p:txBody>
          <a:bodyPr/>
          <a:lstStyle/>
          <a:p>
            <a:endParaRPr lang="en-US"/>
          </a:p>
        </p:txBody>
      </p:sp>
      <p:sp>
        <p:nvSpPr>
          <p:cNvPr id="1198089" name="Line 9"/>
          <p:cNvSpPr>
            <a:spLocks noChangeShapeType="1"/>
          </p:cNvSpPr>
          <p:nvPr/>
        </p:nvSpPr>
        <p:spPr bwMode="auto">
          <a:xfrm>
            <a:off x="914400" y="4618038"/>
            <a:ext cx="6623050" cy="0"/>
          </a:xfrm>
          <a:prstGeom prst="line">
            <a:avLst/>
          </a:prstGeom>
          <a:noFill/>
          <a:ln w="9525">
            <a:solidFill>
              <a:srgbClr val="FFFFFF"/>
            </a:solidFill>
            <a:round/>
            <a:headEnd/>
            <a:tailEnd/>
          </a:ln>
        </p:spPr>
        <p:txBody>
          <a:bodyPr/>
          <a:lstStyle/>
          <a:p>
            <a:endParaRPr lang="en-US"/>
          </a:p>
        </p:txBody>
      </p:sp>
      <p:sp>
        <p:nvSpPr>
          <p:cNvPr id="1198090" name="Text Box 10"/>
          <p:cNvSpPr txBox="1">
            <a:spLocks noChangeArrowheads="1"/>
          </p:cNvSpPr>
          <p:nvPr/>
        </p:nvSpPr>
        <p:spPr bwMode="auto">
          <a:xfrm>
            <a:off x="7583488" y="4618038"/>
            <a:ext cx="646112" cy="569912"/>
          </a:xfrm>
          <a:prstGeom prst="rect">
            <a:avLst/>
          </a:prstGeom>
          <a:noFill/>
          <a:ln w="9525">
            <a:noFill/>
            <a:miter lim="800000"/>
            <a:headEnd/>
            <a:tailEnd/>
          </a:ln>
        </p:spPr>
        <p:txBody>
          <a:bodyPr/>
          <a:lstStyle/>
          <a:p>
            <a:pPr eaLnBrk="1" hangingPunct="1"/>
            <a:r>
              <a:rPr lang="en-US" sz="2000" i="1">
                <a:latin typeface="Times New Roman" pitchFamily="18" charset="0"/>
                <a:cs typeface="Times New Roman" pitchFamily="18" charset="0"/>
              </a:rPr>
              <a:t>x</a:t>
            </a:r>
          </a:p>
          <a:p>
            <a:endParaRPr lang="en-US" sz="2000">
              <a:latin typeface="Times New Roman" pitchFamily="18" charset="0"/>
            </a:endParaRPr>
          </a:p>
        </p:txBody>
      </p:sp>
      <p:sp>
        <p:nvSpPr>
          <p:cNvPr id="1198091" name="Text Box 11"/>
          <p:cNvSpPr txBox="1">
            <a:spLocks noChangeArrowheads="1"/>
          </p:cNvSpPr>
          <p:nvPr/>
        </p:nvSpPr>
        <p:spPr bwMode="auto">
          <a:xfrm>
            <a:off x="4364038" y="2362200"/>
            <a:ext cx="1089025" cy="569913"/>
          </a:xfrm>
          <a:prstGeom prst="rect">
            <a:avLst/>
          </a:prstGeom>
          <a:noFill/>
          <a:ln w="9525">
            <a:noFill/>
            <a:miter lim="800000"/>
            <a:headEnd/>
            <a:tailEnd/>
          </a:ln>
        </p:spPr>
        <p:txBody>
          <a:bodyPr/>
          <a:lstStyle/>
          <a:p>
            <a:pPr eaLnBrk="1" hangingPunct="1"/>
            <a:r>
              <a:rPr lang="en-US" sz="2000" i="1">
                <a:latin typeface="Arial Unicode MS" pitchFamily="34" charset="-128"/>
                <a:ea typeface="Arial Unicode MS" pitchFamily="34" charset="-128"/>
                <a:cs typeface="Arial Unicode MS" pitchFamily="34" charset="-128"/>
              </a:rPr>
              <a:t>p(x)</a:t>
            </a:r>
            <a:endParaRPr lang="en-US" sz="2000">
              <a:latin typeface="Arial Unicode MS" pitchFamily="34" charset="-128"/>
              <a:ea typeface="Arial Unicode MS" pitchFamily="34" charset="-128"/>
              <a:cs typeface="Arial Unicode MS" pitchFamily="34" charset="-128"/>
            </a:endParaRPr>
          </a:p>
          <a:p>
            <a:endParaRPr lang="en-US" sz="2000">
              <a:latin typeface="Times New Roman" pitchFamily="18" charset="0"/>
            </a:endParaRPr>
          </a:p>
        </p:txBody>
      </p:sp>
      <p:sp>
        <p:nvSpPr>
          <p:cNvPr id="1198092" name="Text Box 12"/>
          <p:cNvSpPr txBox="1">
            <a:spLocks noChangeArrowheads="1"/>
          </p:cNvSpPr>
          <p:nvPr/>
        </p:nvSpPr>
        <p:spPr bwMode="auto">
          <a:xfrm>
            <a:off x="3444875" y="3906838"/>
            <a:ext cx="479425" cy="280987"/>
          </a:xfrm>
          <a:prstGeom prst="rect">
            <a:avLst/>
          </a:prstGeom>
          <a:noFill/>
          <a:ln w="9525">
            <a:noFill/>
            <a:miter lim="800000"/>
            <a:headEnd/>
            <a:tailEnd/>
          </a:ln>
        </p:spPr>
        <p:txBody>
          <a:bodyPr lIns="0" tIns="0" rIns="0" bIns="0"/>
          <a:lstStyle/>
          <a:p>
            <a:pPr eaLnBrk="1" hangingPunct="1"/>
            <a:endParaRPr lang="en-US" sz="2000">
              <a:latin typeface="Arial Unicode MS" pitchFamily="34" charset="-128"/>
              <a:ea typeface="Arial Unicode MS" pitchFamily="34" charset="-128"/>
              <a:cs typeface="Arial Unicode MS" pitchFamily="34" charset="-128"/>
            </a:endParaRPr>
          </a:p>
          <a:p>
            <a:endParaRPr lang="en-US" sz="2000">
              <a:latin typeface="Times New Roman" pitchFamily="18" charset="0"/>
            </a:endParaRPr>
          </a:p>
        </p:txBody>
      </p:sp>
      <p:sp>
        <p:nvSpPr>
          <p:cNvPr id="1198093" name="Text Box 13"/>
          <p:cNvSpPr txBox="1">
            <a:spLocks noChangeArrowheads="1"/>
          </p:cNvSpPr>
          <p:nvPr/>
        </p:nvSpPr>
        <p:spPr bwMode="auto">
          <a:xfrm>
            <a:off x="4594225" y="4854575"/>
            <a:ext cx="184150" cy="246063"/>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0</a:t>
            </a:r>
          </a:p>
          <a:p>
            <a:endParaRPr lang="en-US" sz="2000">
              <a:latin typeface="Times New Roman" pitchFamily="18" charset="0"/>
            </a:endParaRPr>
          </a:p>
        </p:txBody>
      </p:sp>
      <p:sp>
        <p:nvSpPr>
          <p:cNvPr id="1198094" name="Text Box 14"/>
          <p:cNvSpPr txBox="1">
            <a:spLocks noChangeArrowheads="1"/>
          </p:cNvSpPr>
          <p:nvPr/>
        </p:nvSpPr>
        <p:spPr bwMode="auto">
          <a:xfrm>
            <a:off x="5973763" y="4854575"/>
            <a:ext cx="166687" cy="322263"/>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3</a:t>
            </a:r>
          </a:p>
          <a:p>
            <a:endParaRPr lang="en-US" sz="2000">
              <a:latin typeface="Times New Roman" pitchFamily="18" charset="0"/>
            </a:endParaRPr>
          </a:p>
        </p:txBody>
      </p:sp>
      <p:sp>
        <p:nvSpPr>
          <p:cNvPr id="1198095" name="Text Box 15"/>
          <p:cNvSpPr txBox="1">
            <a:spLocks noChangeArrowheads="1"/>
          </p:cNvSpPr>
          <p:nvPr/>
        </p:nvSpPr>
        <p:spPr bwMode="auto">
          <a:xfrm>
            <a:off x="6434138" y="4854575"/>
            <a:ext cx="184150" cy="341313"/>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4</a:t>
            </a:r>
          </a:p>
          <a:p>
            <a:endParaRPr lang="en-US" sz="2000">
              <a:latin typeface="Times New Roman" pitchFamily="18" charset="0"/>
            </a:endParaRPr>
          </a:p>
        </p:txBody>
      </p:sp>
      <p:sp>
        <p:nvSpPr>
          <p:cNvPr id="1198096" name="Text Box 16"/>
          <p:cNvSpPr txBox="1">
            <a:spLocks noChangeArrowheads="1"/>
          </p:cNvSpPr>
          <p:nvPr/>
        </p:nvSpPr>
        <p:spPr bwMode="auto">
          <a:xfrm>
            <a:off x="6894513" y="4854575"/>
            <a:ext cx="239712" cy="379413"/>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5</a:t>
            </a:r>
          </a:p>
          <a:p>
            <a:endParaRPr lang="en-US" sz="2000">
              <a:latin typeface="Times New Roman" pitchFamily="18" charset="0"/>
            </a:endParaRPr>
          </a:p>
        </p:txBody>
      </p:sp>
      <p:sp>
        <p:nvSpPr>
          <p:cNvPr id="1198097" name="Text Box 17"/>
          <p:cNvSpPr txBox="1">
            <a:spLocks noChangeArrowheads="1"/>
          </p:cNvSpPr>
          <p:nvPr/>
        </p:nvSpPr>
        <p:spPr bwMode="auto">
          <a:xfrm>
            <a:off x="5054600" y="4854575"/>
            <a:ext cx="203200" cy="284163"/>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1</a:t>
            </a:r>
          </a:p>
          <a:p>
            <a:endParaRPr lang="en-US" sz="2000">
              <a:latin typeface="Times New Roman" pitchFamily="18" charset="0"/>
            </a:endParaRPr>
          </a:p>
        </p:txBody>
      </p:sp>
      <p:sp>
        <p:nvSpPr>
          <p:cNvPr id="1198098" name="Text Box 18"/>
          <p:cNvSpPr txBox="1">
            <a:spLocks noChangeArrowheads="1"/>
          </p:cNvSpPr>
          <p:nvPr/>
        </p:nvSpPr>
        <p:spPr bwMode="auto">
          <a:xfrm>
            <a:off x="5486400" y="4876800"/>
            <a:ext cx="228600" cy="304800"/>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2</a:t>
            </a:r>
          </a:p>
          <a:p>
            <a:endParaRPr lang="en-US" sz="2000">
              <a:latin typeface="Times New Roman" pitchFamily="18" charset="0"/>
            </a:endParaRPr>
          </a:p>
        </p:txBody>
      </p:sp>
      <p:sp>
        <p:nvSpPr>
          <p:cNvPr id="1198099" name="Rectangle 19"/>
          <p:cNvSpPr>
            <a:spLocks noChangeArrowheads="1"/>
          </p:cNvSpPr>
          <p:nvPr/>
        </p:nvSpPr>
        <p:spPr bwMode="auto">
          <a:xfrm>
            <a:off x="4557713" y="4343400"/>
            <a:ext cx="242887" cy="263525"/>
          </a:xfrm>
          <a:prstGeom prst="rect">
            <a:avLst/>
          </a:prstGeom>
          <a:solidFill>
            <a:srgbClr val="00CCFF"/>
          </a:solidFill>
          <a:ln w="9525">
            <a:solidFill>
              <a:srgbClr val="000000"/>
            </a:solidFill>
            <a:miter lim="800000"/>
            <a:headEnd/>
            <a:tailEnd/>
          </a:ln>
        </p:spPr>
        <p:txBody>
          <a:bodyPr/>
          <a:lstStyle/>
          <a:p>
            <a:endParaRPr lang="en-US"/>
          </a:p>
        </p:txBody>
      </p:sp>
      <p:sp>
        <p:nvSpPr>
          <p:cNvPr id="1198100" name="Rectangle 20"/>
          <p:cNvSpPr>
            <a:spLocks noChangeArrowheads="1"/>
          </p:cNvSpPr>
          <p:nvPr/>
        </p:nvSpPr>
        <p:spPr bwMode="auto">
          <a:xfrm>
            <a:off x="4953000" y="3886200"/>
            <a:ext cx="228600" cy="720725"/>
          </a:xfrm>
          <a:prstGeom prst="rect">
            <a:avLst/>
          </a:prstGeom>
          <a:solidFill>
            <a:srgbClr val="00CCFF"/>
          </a:solidFill>
          <a:ln w="9525">
            <a:solidFill>
              <a:srgbClr val="000000"/>
            </a:solidFill>
            <a:miter lim="800000"/>
            <a:headEnd/>
            <a:tailEnd/>
          </a:ln>
        </p:spPr>
        <p:txBody>
          <a:bodyPr/>
          <a:lstStyle/>
          <a:p>
            <a:endParaRPr lang="en-US"/>
          </a:p>
        </p:txBody>
      </p:sp>
      <p:sp>
        <p:nvSpPr>
          <p:cNvPr id="1198101" name="Rectangle 21"/>
          <p:cNvSpPr>
            <a:spLocks noChangeArrowheads="1"/>
          </p:cNvSpPr>
          <p:nvPr/>
        </p:nvSpPr>
        <p:spPr bwMode="auto">
          <a:xfrm>
            <a:off x="5334000" y="3429000"/>
            <a:ext cx="228600" cy="1177925"/>
          </a:xfrm>
          <a:prstGeom prst="rect">
            <a:avLst/>
          </a:prstGeom>
          <a:solidFill>
            <a:srgbClr val="00CCFF"/>
          </a:solidFill>
          <a:ln w="9525">
            <a:solidFill>
              <a:srgbClr val="000000"/>
            </a:solidFill>
            <a:miter lim="800000"/>
            <a:headEnd/>
            <a:tailEnd/>
          </a:ln>
        </p:spPr>
        <p:txBody>
          <a:bodyPr/>
          <a:lstStyle/>
          <a:p>
            <a:endParaRPr lang="en-US"/>
          </a:p>
        </p:txBody>
      </p:sp>
      <p:sp>
        <p:nvSpPr>
          <p:cNvPr id="1198102" name="Rectangle 22"/>
          <p:cNvSpPr>
            <a:spLocks noChangeArrowheads="1"/>
          </p:cNvSpPr>
          <p:nvPr/>
        </p:nvSpPr>
        <p:spPr bwMode="auto">
          <a:xfrm>
            <a:off x="5791200" y="3429000"/>
            <a:ext cx="228600" cy="1177925"/>
          </a:xfrm>
          <a:prstGeom prst="rect">
            <a:avLst/>
          </a:prstGeom>
          <a:solidFill>
            <a:srgbClr val="00CCFF"/>
          </a:solidFill>
          <a:ln w="9525">
            <a:solidFill>
              <a:srgbClr val="000000"/>
            </a:solidFill>
            <a:miter lim="800000"/>
            <a:headEnd/>
            <a:tailEnd/>
          </a:ln>
        </p:spPr>
        <p:txBody>
          <a:bodyPr/>
          <a:lstStyle/>
          <a:p>
            <a:endParaRPr lang="en-US"/>
          </a:p>
        </p:txBody>
      </p:sp>
      <p:sp>
        <p:nvSpPr>
          <p:cNvPr id="1198103" name="Rectangle 23"/>
          <p:cNvSpPr>
            <a:spLocks noChangeArrowheads="1"/>
          </p:cNvSpPr>
          <p:nvPr/>
        </p:nvSpPr>
        <p:spPr bwMode="auto">
          <a:xfrm>
            <a:off x="3175" y="6513513"/>
            <a:ext cx="9144000" cy="0"/>
          </a:xfrm>
          <a:prstGeom prst="rect">
            <a:avLst/>
          </a:prstGeom>
          <a:noFill/>
          <a:ln w="9525">
            <a:noFill/>
            <a:miter lim="800000"/>
            <a:headEnd/>
            <a:tailEnd/>
          </a:ln>
          <a:effectLst/>
        </p:spPr>
        <p:txBody>
          <a:bodyPr bIns="0">
            <a:spAutoFit/>
          </a:bodyPr>
          <a:lstStyle/>
          <a:p>
            <a:endParaRPr lang="en-US"/>
          </a:p>
        </p:txBody>
      </p:sp>
      <p:sp>
        <p:nvSpPr>
          <p:cNvPr id="1198104" name="Rectangle 24"/>
          <p:cNvSpPr>
            <a:spLocks noGrp="1" noChangeArrowheads="1"/>
          </p:cNvSpPr>
          <p:nvPr>
            <p:ph type="title"/>
          </p:nvPr>
        </p:nvSpPr>
        <p:spPr>
          <a:xfrm>
            <a:off x="762000" y="1371600"/>
            <a:ext cx="7535863" cy="990600"/>
          </a:xfrm>
        </p:spPr>
        <p:txBody>
          <a:bodyPr>
            <a:normAutofit fontScale="90000"/>
          </a:bodyPr>
          <a:lstStyle/>
          <a:p>
            <a:r>
              <a:rPr lang="en-US"/>
              <a:t>Binomial distribution function:</a:t>
            </a:r>
            <a:br>
              <a:rPr lang="en-US"/>
            </a:br>
            <a:r>
              <a:rPr lang="en-US" sz="3200"/>
              <a:t>X= the number of heads tossed in 5 coin tosses</a:t>
            </a:r>
          </a:p>
        </p:txBody>
      </p:sp>
      <p:sp>
        <p:nvSpPr>
          <p:cNvPr id="1198105" name="Text Box 25"/>
          <p:cNvSpPr txBox="1">
            <a:spLocks noChangeArrowheads="1"/>
          </p:cNvSpPr>
          <p:nvPr/>
        </p:nvSpPr>
        <p:spPr bwMode="auto">
          <a:xfrm>
            <a:off x="4724400" y="5257800"/>
            <a:ext cx="3048000" cy="411163"/>
          </a:xfrm>
          <a:prstGeom prst="rect">
            <a:avLst/>
          </a:prstGeom>
          <a:noFill/>
          <a:ln w="9525">
            <a:noFill/>
            <a:miter lim="800000"/>
            <a:headEnd/>
            <a:tailEnd/>
          </a:ln>
          <a:effectLst/>
        </p:spPr>
        <p:txBody>
          <a:bodyPr bIns="0">
            <a:spAutoFit/>
          </a:bodyPr>
          <a:lstStyle/>
          <a:p>
            <a:pPr eaLnBrk="1" hangingPunct="1">
              <a:spcBef>
                <a:spcPct val="50000"/>
              </a:spcBef>
            </a:pPr>
            <a:r>
              <a:rPr lang="en-US" sz="2400" b="0">
                <a:latin typeface="Times New Roman" pitchFamily="18" charset="0"/>
              </a:rPr>
              <a:t>number of heads</a:t>
            </a:r>
          </a:p>
        </p:txBody>
      </p:sp>
      <p:sp>
        <p:nvSpPr>
          <p:cNvPr id="1198106" name="Rectangle 26"/>
          <p:cNvSpPr>
            <a:spLocks noChangeArrowheads="1"/>
          </p:cNvSpPr>
          <p:nvPr/>
        </p:nvSpPr>
        <p:spPr bwMode="auto">
          <a:xfrm>
            <a:off x="6781800" y="4343400"/>
            <a:ext cx="228600" cy="263525"/>
          </a:xfrm>
          <a:prstGeom prst="rect">
            <a:avLst/>
          </a:prstGeom>
          <a:solidFill>
            <a:srgbClr val="00CCFF"/>
          </a:solidFill>
          <a:ln w="9525">
            <a:solidFill>
              <a:srgbClr val="000000"/>
            </a:solidFill>
            <a:miter lim="800000"/>
            <a:headEnd/>
            <a:tailEnd/>
          </a:ln>
        </p:spPr>
        <p:txBody>
          <a:bodyPr/>
          <a:lstStyle/>
          <a:p>
            <a:endParaRPr lang="en-US"/>
          </a:p>
        </p:txBody>
      </p:sp>
      <p:sp>
        <p:nvSpPr>
          <p:cNvPr id="1198107" name="Rectangle 27"/>
          <p:cNvSpPr>
            <a:spLocks noChangeArrowheads="1"/>
          </p:cNvSpPr>
          <p:nvPr/>
        </p:nvSpPr>
        <p:spPr bwMode="auto">
          <a:xfrm>
            <a:off x="6324600" y="3886200"/>
            <a:ext cx="228600" cy="720725"/>
          </a:xfrm>
          <a:prstGeom prst="rect">
            <a:avLst/>
          </a:prstGeom>
          <a:solidFill>
            <a:srgbClr val="00CCFF"/>
          </a:solidFill>
          <a:ln w="9525">
            <a:solidFill>
              <a:srgbClr val="000000"/>
            </a:solidFill>
            <a:miter lim="800000"/>
            <a:headEnd/>
            <a:tailEnd/>
          </a:ln>
        </p:spPr>
        <p:txBody>
          <a:bodyPr/>
          <a:lstStyle/>
          <a:p>
            <a:endParaRPr lang="en-US"/>
          </a:p>
        </p:txBody>
      </p:sp>
      <p:sp>
        <p:nvSpPr>
          <p:cNvPr id="1198108" name="Line 28"/>
          <p:cNvSpPr>
            <a:spLocks noChangeShapeType="1"/>
          </p:cNvSpPr>
          <p:nvPr/>
        </p:nvSpPr>
        <p:spPr bwMode="auto">
          <a:xfrm>
            <a:off x="4114800" y="2362200"/>
            <a:ext cx="0" cy="3124200"/>
          </a:xfrm>
          <a:prstGeom prst="line">
            <a:avLst/>
          </a:prstGeom>
          <a:noFill/>
          <a:ln w="9525">
            <a:solidFill>
              <a:srgbClr val="000000"/>
            </a:solidFill>
            <a:round/>
            <a:headEnd/>
            <a:tailEnd/>
          </a:ln>
        </p:spPr>
        <p:txBody>
          <a:bodyPr/>
          <a:lstStyle/>
          <a:p>
            <a:endParaRPr lang="en-US"/>
          </a:p>
        </p:txBody>
      </p:sp>
      <p:sp>
        <p:nvSpPr>
          <p:cNvPr id="1198109" name="Line 29"/>
          <p:cNvSpPr>
            <a:spLocks noChangeShapeType="1"/>
          </p:cNvSpPr>
          <p:nvPr/>
        </p:nvSpPr>
        <p:spPr bwMode="auto">
          <a:xfrm>
            <a:off x="914400" y="4618038"/>
            <a:ext cx="6623050" cy="0"/>
          </a:xfrm>
          <a:prstGeom prst="line">
            <a:avLst/>
          </a:prstGeom>
          <a:noFill/>
          <a:ln w="9525">
            <a:solidFill>
              <a:srgbClr val="000000"/>
            </a:solidFill>
            <a:round/>
            <a:headEnd/>
            <a:tailEnd/>
          </a:ln>
        </p:spPr>
        <p:txBody>
          <a:bodyPr/>
          <a:lstStyle/>
          <a:p>
            <a:endParaRPr lang="en-US"/>
          </a:p>
        </p:txBody>
      </p:sp>
      <p:sp>
        <p:nvSpPr>
          <p:cNvPr id="1198110" name="Text Box 30"/>
          <p:cNvSpPr txBox="1">
            <a:spLocks noChangeArrowheads="1"/>
          </p:cNvSpPr>
          <p:nvPr/>
        </p:nvSpPr>
        <p:spPr bwMode="auto">
          <a:xfrm>
            <a:off x="4364038" y="2362200"/>
            <a:ext cx="1089025" cy="569913"/>
          </a:xfrm>
          <a:prstGeom prst="rect">
            <a:avLst/>
          </a:prstGeom>
          <a:noFill/>
          <a:ln w="9525">
            <a:noFill/>
            <a:miter lim="800000"/>
            <a:headEnd/>
            <a:tailEnd/>
          </a:ln>
        </p:spPr>
        <p:txBody>
          <a:bodyPr/>
          <a:lstStyle/>
          <a:p>
            <a:pPr eaLnBrk="1" hangingPunct="1"/>
            <a:r>
              <a:rPr lang="en-US" sz="2000" i="1">
                <a:latin typeface="Arial Unicode MS" pitchFamily="34" charset="-128"/>
                <a:ea typeface="Arial Unicode MS" pitchFamily="34" charset="-128"/>
                <a:cs typeface="Arial Unicode MS" pitchFamily="34" charset="-128"/>
              </a:rPr>
              <a:t>p(x)</a:t>
            </a:r>
            <a:endParaRPr lang="en-US" sz="2000">
              <a:latin typeface="Arial Unicode MS" pitchFamily="34" charset="-128"/>
              <a:ea typeface="Arial Unicode MS" pitchFamily="34" charset="-128"/>
              <a:cs typeface="Arial Unicode MS" pitchFamily="34" charset="-128"/>
            </a:endParaRPr>
          </a:p>
          <a:p>
            <a:endParaRPr lang="en-US" sz="2000">
              <a:latin typeface="Times New Roman" pitchFamily="18" charset="0"/>
            </a:endParaRPr>
          </a:p>
        </p:txBody>
      </p:sp>
      <p:sp>
        <p:nvSpPr>
          <p:cNvPr id="1198111" name="Text Box 31"/>
          <p:cNvSpPr txBox="1">
            <a:spLocks noChangeArrowheads="1"/>
          </p:cNvSpPr>
          <p:nvPr/>
        </p:nvSpPr>
        <p:spPr bwMode="auto">
          <a:xfrm>
            <a:off x="4724400" y="5257800"/>
            <a:ext cx="3048000" cy="411163"/>
          </a:xfrm>
          <a:prstGeom prst="rect">
            <a:avLst/>
          </a:prstGeom>
          <a:noFill/>
          <a:ln w="9525">
            <a:noFill/>
            <a:miter lim="800000"/>
            <a:headEnd/>
            <a:tailEnd/>
          </a:ln>
          <a:effectLst/>
        </p:spPr>
        <p:txBody>
          <a:bodyPr bIns="0">
            <a:spAutoFit/>
          </a:bodyPr>
          <a:lstStyle/>
          <a:p>
            <a:pPr eaLnBrk="1" hangingPunct="1">
              <a:spcBef>
                <a:spcPct val="50000"/>
              </a:spcBef>
            </a:pPr>
            <a:r>
              <a:rPr lang="en-US" sz="2400" b="0">
                <a:latin typeface="Times New Roman" pitchFamily="18" charset="0"/>
              </a:rPr>
              <a:t>number of heads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85800" y="228600"/>
            <a:ext cx="7772400" cy="1143000"/>
          </a:xfrm>
        </p:spPr>
        <p:txBody>
          <a:bodyPr/>
          <a:lstStyle/>
          <a:p>
            <a:r>
              <a:rPr lang="en-US"/>
              <a:t>Binomial distribution, generally</a:t>
            </a:r>
          </a:p>
        </p:txBody>
      </p:sp>
      <p:sp>
        <p:nvSpPr>
          <p:cNvPr id="1200131" name="Rectangle 3"/>
          <p:cNvSpPr>
            <a:spLocks noChangeArrowheads="1"/>
          </p:cNvSpPr>
          <p:nvPr/>
        </p:nvSpPr>
        <p:spPr bwMode="auto">
          <a:xfrm>
            <a:off x="3876675" y="3128963"/>
            <a:ext cx="9144000" cy="0"/>
          </a:xfrm>
          <a:prstGeom prst="rect">
            <a:avLst/>
          </a:prstGeom>
          <a:noFill/>
          <a:ln w="9525">
            <a:noFill/>
            <a:miter lim="800000"/>
            <a:headEnd/>
            <a:tailEnd/>
          </a:ln>
          <a:effectLst/>
        </p:spPr>
        <p:txBody>
          <a:bodyPr bIns="0">
            <a:spAutoFit/>
          </a:bodyPr>
          <a:lstStyle/>
          <a:p>
            <a:endParaRPr lang="en-US"/>
          </a:p>
        </p:txBody>
      </p:sp>
      <p:graphicFrame>
        <p:nvGraphicFramePr>
          <p:cNvPr id="1200132" name="Object 4"/>
          <p:cNvGraphicFramePr>
            <a:graphicFrameLocks noChangeAspect="1"/>
          </p:cNvGraphicFramePr>
          <p:nvPr/>
        </p:nvGraphicFramePr>
        <p:xfrm>
          <a:off x="1828800" y="3733800"/>
          <a:ext cx="2938463" cy="1187450"/>
        </p:xfrm>
        <a:graphic>
          <a:graphicData uri="http://schemas.openxmlformats.org/presentationml/2006/ole">
            <p:oleObj spid="_x0000_s101378" name="Equation" r:id="rId4" imgW="1002960" imgH="406080" progId="Equation.3">
              <p:embed/>
            </p:oleObj>
          </a:graphicData>
        </a:graphic>
      </p:graphicFrame>
      <p:grpSp>
        <p:nvGrpSpPr>
          <p:cNvPr id="2" name="Group 5"/>
          <p:cNvGrpSpPr>
            <a:grpSpLocks/>
          </p:cNvGrpSpPr>
          <p:nvPr/>
        </p:nvGrpSpPr>
        <p:grpSpPr bwMode="auto">
          <a:xfrm>
            <a:off x="3810000" y="4495800"/>
            <a:ext cx="4343400" cy="1371600"/>
            <a:chOff x="2688" y="2304"/>
            <a:chExt cx="2736" cy="864"/>
          </a:xfrm>
        </p:grpSpPr>
        <p:sp>
          <p:nvSpPr>
            <p:cNvPr id="1200134" name="Line 6"/>
            <p:cNvSpPr>
              <a:spLocks noChangeShapeType="1"/>
            </p:cNvSpPr>
            <p:nvPr/>
          </p:nvSpPr>
          <p:spPr bwMode="auto">
            <a:xfrm flipH="1" flipV="1">
              <a:off x="2688" y="2304"/>
              <a:ext cx="1152" cy="240"/>
            </a:xfrm>
            <a:prstGeom prst="line">
              <a:avLst/>
            </a:prstGeom>
            <a:noFill/>
            <a:ln w="9525">
              <a:solidFill>
                <a:schemeClr val="tx1"/>
              </a:solidFill>
              <a:round/>
              <a:headEnd/>
              <a:tailEnd type="triangle" w="med" len="med"/>
            </a:ln>
          </p:spPr>
          <p:txBody>
            <a:bodyPr/>
            <a:lstStyle/>
            <a:p>
              <a:endParaRPr lang="en-US"/>
            </a:p>
          </p:txBody>
        </p:sp>
        <p:sp>
          <p:nvSpPr>
            <p:cNvPr id="1200135" name="Text Box 7"/>
            <p:cNvSpPr txBox="1">
              <a:spLocks noChangeArrowheads="1"/>
            </p:cNvSpPr>
            <p:nvPr/>
          </p:nvSpPr>
          <p:spPr bwMode="auto">
            <a:xfrm>
              <a:off x="3984" y="2400"/>
              <a:ext cx="1440" cy="768"/>
            </a:xfrm>
            <a:prstGeom prst="rect">
              <a:avLst/>
            </a:prstGeom>
            <a:noFill/>
            <a:ln w="9525">
              <a:noFill/>
              <a:miter lim="800000"/>
              <a:headEnd/>
              <a:tailEnd/>
            </a:ln>
          </p:spPr>
          <p:txBody>
            <a:bodyPr lIns="0" tIns="0" rIns="0" bIns="0"/>
            <a:lstStyle/>
            <a:p>
              <a:r>
                <a:rPr lang="en-US" sz="2400" b="0" i="1">
                  <a:latin typeface="Times New Roman" pitchFamily="18" charset="0"/>
                </a:rPr>
                <a:t>1-p = </a:t>
              </a:r>
              <a:r>
                <a:rPr lang="en-US" sz="2400" b="0">
                  <a:latin typeface="Times New Roman" pitchFamily="18" charset="0"/>
                </a:rPr>
                <a:t>probability of failure</a:t>
              </a:r>
            </a:p>
          </p:txBody>
        </p:sp>
      </p:grpSp>
      <p:grpSp>
        <p:nvGrpSpPr>
          <p:cNvPr id="3" name="Group 8"/>
          <p:cNvGrpSpPr>
            <a:grpSpLocks/>
          </p:cNvGrpSpPr>
          <p:nvPr/>
        </p:nvGrpSpPr>
        <p:grpSpPr bwMode="auto">
          <a:xfrm>
            <a:off x="2667000" y="4572000"/>
            <a:ext cx="2895600" cy="1524000"/>
            <a:chOff x="1872" y="2352"/>
            <a:chExt cx="1824" cy="960"/>
          </a:xfrm>
        </p:grpSpPr>
        <p:sp>
          <p:nvSpPr>
            <p:cNvPr id="1200137" name="Line 9"/>
            <p:cNvSpPr>
              <a:spLocks noChangeShapeType="1"/>
            </p:cNvSpPr>
            <p:nvPr/>
          </p:nvSpPr>
          <p:spPr bwMode="auto">
            <a:xfrm flipH="1" flipV="1">
              <a:off x="1872" y="2352"/>
              <a:ext cx="672" cy="672"/>
            </a:xfrm>
            <a:prstGeom prst="line">
              <a:avLst/>
            </a:prstGeom>
            <a:noFill/>
            <a:ln w="9525">
              <a:solidFill>
                <a:schemeClr val="tx1"/>
              </a:solidFill>
              <a:round/>
              <a:headEnd/>
              <a:tailEnd type="triangle" w="med" len="med"/>
            </a:ln>
          </p:spPr>
          <p:txBody>
            <a:bodyPr/>
            <a:lstStyle/>
            <a:p>
              <a:endParaRPr lang="en-US"/>
            </a:p>
          </p:txBody>
        </p:sp>
        <p:sp>
          <p:nvSpPr>
            <p:cNvPr id="1200138" name="Text Box 10"/>
            <p:cNvSpPr txBox="1">
              <a:spLocks noChangeArrowheads="1"/>
            </p:cNvSpPr>
            <p:nvPr/>
          </p:nvSpPr>
          <p:spPr bwMode="auto">
            <a:xfrm>
              <a:off x="2592" y="2976"/>
              <a:ext cx="1104" cy="336"/>
            </a:xfrm>
            <a:prstGeom prst="rect">
              <a:avLst/>
            </a:prstGeom>
            <a:noFill/>
            <a:ln w="9525">
              <a:noFill/>
              <a:miter lim="800000"/>
              <a:headEnd/>
              <a:tailEnd/>
            </a:ln>
          </p:spPr>
          <p:txBody>
            <a:bodyPr lIns="0" tIns="0" rIns="0" bIns="0"/>
            <a:lstStyle/>
            <a:p>
              <a:r>
                <a:rPr lang="en-US" sz="2400" b="0" i="1">
                  <a:latin typeface="Times New Roman" pitchFamily="18" charset="0"/>
                </a:rPr>
                <a:t>p </a:t>
              </a:r>
              <a:r>
                <a:rPr lang="en-US" sz="2400" b="0">
                  <a:latin typeface="Times New Roman" pitchFamily="18" charset="0"/>
                </a:rPr>
                <a:t>= probability of success</a:t>
              </a:r>
            </a:p>
          </p:txBody>
        </p:sp>
      </p:grpSp>
      <p:grpSp>
        <p:nvGrpSpPr>
          <p:cNvPr id="4" name="Group 11"/>
          <p:cNvGrpSpPr>
            <a:grpSpLocks/>
          </p:cNvGrpSpPr>
          <p:nvPr/>
        </p:nvGrpSpPr>
        <p:grpSpPr bwMode="auto">
          <a:xfrm>
            <a:off x="457200" y="4724400"/>
            <a:ext cx="1600200" cy="1828800"/>
            <a:chOff x="288" y="2976"/>
            <a:chExt cx="1008" cy="1152"/>
          </a:xfrm>
        </p:grpSpPr>
        <p:sp>
          <p:nvSpPr>
            <p:cNvPr id="1200140" name="Text Box 12"/>
            <p:cNvSpPr txBox="1">
              <a:spLocks noChangeArrowheads="1"/>
            </p:cNvSpPr>
            <p:nvPr/>
          </p:nvSpPr>
          <p:spPr bwMode="auto">
            <a:xfrm>
              <a:off x="288" y="3408"/>
              <a:ext cx="864" cy="720"/>
            </a:xfrm>
            <a:prstGeom prst="rect">
              <a:avLst/>
            </a:prstGeom>
            <a:noFill/>
            <a:ln w="9525">
              <a:noFill/>
              <a:miter lim="800000"/>
              <a:headEnd/>
              <a:tailEnd/>
            </a:ln>
          </p:spPr>
          <p:txBody>
            <a:bodyPr lIns="0" tIns="0" rIns="0" bIns="0"/>
            <a:lstStyle/>
            <a:p>
              <a:r>
                <a:rPr lang="en-US" sz="2400" b="0" i="1">
                  <a:latin typeface="Times New Roman" pitchFamily="18" charset="0"/>
                </a:rPr>
                <a:t>X = </a:t>
              </a:r>
              <a:r>
                <a:rPr lang="en-US" sz="2400" b="0">
                  <a:latin typeface="Times New Roman" pitchFamily="18" charset="0"/>
                </a:rPr>
                <a:t># successes out of </a:t>
              </a:r>
              <a:r>
                <a:rPr lang="en-US" sz="2400" b="0" i="1">
                  <a:latin typeface="Times New Roman" pitchFamily="18" charset="0"/>
                </a:rPr>
                <a:t>n</a:t>
              </a:r>
              <a:r>
                <a:rPr lang="en-US" sz="2400" b="0">
                  <a:latin typeface="Times New Roman" pitchFamily="18" charset="0"/>
                </a:rPr>
                <a:t> trials</a:t>
              </a:r>
            </a:p>
          </p:txBody>
        </p:sp>
        <p:sp>
          <p:nvSpPr>
            <p:cNvPr id="1200141" name="Line 13"/>
            <p:cNvSpPr>
              <a:spLocks noChangeShapeType="1"/>
            </p:cNvSpPr>
            <p:nvPr/>
          </p:nvSpPr>
          <p:spPr bwMode="auto">
            <a:xfrm flipV="1">
              <a:off x="522" y="2976"/>
              <a:ext cx="774" cy="456"/>
            </a:xfrm>
            <a:prstGeom prst="line">
              <a:avLst/>
            </a:prstGeom>
            <a:noFill/>
            <a:ln w="9525">
              <a:solidFill>
                <a:schemeClr val="tx1"/>
              </a:solidFill>
              <a:round/>
              <a:headEnd/>
              <a:tailEnd type="triangle" w="med" len="med"/>
            </a:ln>
          </p:spPr>
          <p:txBody>
            <a:bodyPr/>
            <a:lstStyle/>
            <a:p>
              <a:endParaRPr lang="en-US"/>
            </a:p>
          </p:txBody>
        </p:sp>
      </p:grpSp>
      <p:grpSp>
        <p:nvGrpSpPr>
          <p:cNvPr id="5" name="Group 14"/>
          <p:cNvGrpSpPr>
            <a:grpSpLocks/>
          </p:cNvGrpSpPr>
          <p:nvPr/>
        </p:nvGrpSpPr>
        <p:grpSpPr bwMode="auto">
          <a:xfrm>
            <a:off x="1676400" y="2743200"/>
            <a:ext cx="2971800" cy="1066800"/>
            <a:chOff x="1344" y="1200"/>
            <a:chExt cx="1872" cy="672"/>
          </a:xfrm>
        </p:grpSpPr>
        <p:sp>
          <p:nvSpPr>
            <p:cNvPr id="1200143" name="Line 15"/>
            <p:cNvSpPr>
              <a:spLocks noChangeShapeType="1"/>
            </p:cNvSpPr>
            <p:nvPr/>
          </p:nvSpPr>
          <p:spPr bwMode="auto">
            <a:xfrm flipH="1">
              <a:off x="1632" y="1392"/>
              <a:ext cx="96" cy="480"/>
            </a:xfrm>
            <a:prstGeom prst="line">
              <a:avLst/>
            </a:prstGeom>
            <a:noFill/>
            <a:ln w="9525">
              <a:solidFill>
                <a:schemeClr val="tx1"/>
              </a:solidFill>
              <a:round/>
              <a:headEnd/>
              <a:tailEnd type="triangle" w="med" len="med"/>
            </a:ln>
          </p:spPr>
          <p:txBody>
            <a:bodyPr/>
            <a:lstStyle/>
            <a:p>
              <a:endParaRPr lang="en-US"/>
            </a:p>
          </p:txBody>
        </p:sp>
        <p:sp>
          <p:nvSpPr>
            <p:cNvPr id="1200144" name="Text Box 16"/>
            <p:cNvSpPr txBox="1">
              <a:spLocks noChangeArrowheads="1"/>
            </p:cNvSpPr>
            <p:nvPr/>
          </p:nvSpPr>
          <p:spPr bwMode="auto">
            <a:xfrm>
              <a:off x="1344" y="1200"/>
              <a:ext cx="1872" cy="240"/>
            </a:xfrm>
            <a:prstGeom prst="rect">
              <a:avLst/>
            </a:prstGeom>
            <a:noFill/>
            <a:ln w="9525">
              <a:noFill/>
              <a:miter lim="800000"/>
              <a:headEnd/>
              <a:tailEnd/>
            </a:ln>
          </p:spPr>
          <p:txBody>
            <a:bodyPr lIns="0" tIns="0" rIns="0" bIns="0"/>
            <a:lstStyle/>
            <a:p>
              <a:r>
                <a:rPr lang="en-US" sz="2400" b="0" i="1">
                  <a:latin typeface="Times New Roman" pitchFamily="18" charset="0"/>
                </a:rPr>
                <a:t>n</a:t>
              </a:r>
              <a:r>
                <a:rPr lang="en-US" sz="2400" b="0">
                  <a:latin typeface="Times New Roman" pitchFamily="18" charset="0"/>
                </a:rPr>
                <a:t> = number of trials</a:t>
              </a:r>
            </a:p>
          </p:txBody>
        </p:sp>
      </p:grpSp>
      <p:sp>
        <p:nvSpPr>
          <p:cNvPr id="1200145" name="Rectangle 17"/>
          <p:cNvSpPr>
            <a:spLocks noChangeArrowheads="1"/>
          </p:cNvSpPr>
          <p:nvPr/>
        </p:nvSpPr>
        <p:spPr bwMode="auto">
          <a:xfrm>
            <a:off x="0" y="1371600"/>
            <a:ext cx="9144000" cy="1141413"/>
          </a:xfrm>
          <a:prstGeom prst="rect">
            <a:avLst/>
          </a:prstGeom>
          <a:noFill/>
          <a:ln w="9525">
            <a:noFill/>
            <a:miter lim="800000"/>
            <a:headEnd/>
            <a:tailEnd/>
          </a:ln>
          <a:effectLst/>
        </p:spPr>
        <p:txBody>
          <a:bodyPr bIns="0">
            <a:spAutoFit/>
          </a:bodyPr>
          <a:lstStyle/>
          <a:p>
            <a:pPr eaLnBrk="1" hangingPunct="1"/>
            <a:r>
              <a:rPr lang="en-US" sz="2400" b="0">
                <a:latin typeface="Times" pitchFamily="18" charset="0"/>
                <a:cs typeface="Times New Roman" pitchFamily="18" charset="0"/>
              </a:rPr>
              <a:t>Note the general pattern emerging </a:t>
            </a:r>
            <a:r>
              <a:rPr lang="en-US" sz="2400" b="0">
                <a:latin typeface="Times" pitchFamily="18" charset="0"/>
                <a:cs typeface="Times New Roman" pitchFamily="18" charset="0"/>
                <a:sym typeface="Wingdings" pitchFamily="2" charset="2"/>
              </a:rPr>
              <a:t></a:t>
            </a:r>
            <a:r>
              <a:rPr lang="en-US" sz="2400" b="0">
                <a:latin typeface="Times" pitchFamily="18" charset="0"/>
                <a:cs typeface="Times New Roman" pitchFamily="18" charset="0"/>
              </a:rPr>
              <a:t>  </a:t>
            </a:r>
            <a:r>
              <a:rPr lang="en-US" sz="2400" b="0">
                <a:latin typeface="Times" pitchFamily="18" charset="0"/>
                <a:cs typeface="Times New Roman" pitchFamily="18" charset="0"/>
                <a:sym typeface="Wingdings" pitchFamily="2" charset="2"/>
              </a:rPr>
              <a:t>if you have only two possible outcomes (call them 1/0 or yes/no or success/failure) in </a:t>
            </a:r>
            <a:r>
              <a:rPr lang="en-US" sz="2400" b="0" i="1">
                <a:latin typeface="Times" pitchFamily="18" charset="0"/>
                <a:cs typeface="Times New Roman" pitchFamily="18" charset="0"/>
                <a:sym typeface="Wingdings" pitchFamily="2" charset="2"/>
              </a:rPr>
              <a:t>n</a:t>
            </a:r>
            <a:r>
              <a:rPr lang="en-US" sz="2400" b="0">
                <a:latin typeface="Times" pitchFamily="18" charset="0"/>
                <a:cs typeface="Times New Roman" pitchFamily="18" charset="0"/>
                <a:sym typeface="Wingdings" pitchFamily="2" charset="2"/>
              </a:rPr>
              <a:t> independent trials, then the probability of exactly </a:t>
            </a:r>
            <a:r>
              <a:rPr lang="en-US" sz="2400" b="0" i="1">
                <a:latin typeface="Times" pitchFamily="18" charset="0"/>
                <a:cs typeface="Times New Roman" pitchFamily="18" charset="0"/>
                <a:sym typeface="Wingdings" pitchFamily="2" charset="2"/>
              </a:rPr>
              <a:t>X</a:t>
            </a:r>
            <a:r>
              <a:rPr lang="en-US" sz="2400" b="0">
                <a:latin typeface="Times" pitchFamily="18" charset="0"/>
                <a:cs typeface="Times New Roman" pitchFamily="18" charset="0"/>
                <a:sym typeface="Wingdings" pitchFamily="2" charset="2"/>
              </a:rPr>
              <a:t> “successes”=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t>Binomial distribution: example</a:t>
            </a:r>
          </a:p>
        </p:txBody>
      </p:sp>
      <p:sp>
        <p:nvSpPr>
          <p:cNvPr id="1202179" name="Rectangle 3"/>
          <p:cNvSpPr>
            <a:spLocks noGrp="1" noChangeArrowheads="1"/>
          </p:cNvSpPr>
          <p:nvPr>
            <p:ph type="body" idx="1"/>
          </p:nvPr>
        </p:nvSpPr>
        <p:spPr>
          <a:xfrm>
            <a:off x="685800" y="2438400"/>
            <a:ext cx="7772400" cy="4419600"/>
          </a:xfrm>
        </p:spPr>
        <p:txBody>
          <a:bodyPr/>
          <a:lstStyle/>
          <a:p>
            <a:r>
              <a:rPr lang="en-US"/>
              <a:t>If I toss a coin 20 times, what’s the probability of getting exactly 10 heads?</a:t>
            </a:r>
          </a:p>
          <a:p>
            <a:pPr lvl="1"/>
            <a:endParaRPr lang="en-US"/>
          </a:p>
          <a:p>
            <a:pPr>
              <a:buFont typeface="Wingdings" pitchFamily="2" charset="2"/>
              <a:buNone/>
            </a:pPr>
            <a:endParaRPr lang="en-US"/>
          </a:p>
          <a:p>
            <a:endParaRPr lang="en-US"/>
          </a:p>
          <a:p>
            <a:endParaRPr lang="en-US"/>
          </a:p>
          <a:p>
            <a:endParaRPr lang="en-US"/>
          </a:p>
        </p:txBody>
      </p:sp>
      <p:grpSp>
        <p:nvGrpSpPr>
          <p:cNvPr id="2" name="Group 4"/>
          <p:cNvGrpSpPr>
            <a:grpSpLocks/>
          </p:cNvGrpSpPr>
          <p:nvPr/>
        </p:nvGrpSpPr>
        <p:grpSpPr bwMode="auto">
          <a:xfrm>
            <a:off x="2971800" y="4114800"/>
            <a:ext cx="3200400" cy="1003300"/>
            <a:chOff x="2832" y="1680"/>
            <a:chExt cx="2016" cy="632"/>
          </a:xfrm>
        </p:grpSpPr>
        <p:sp>
          <p:nvSpPr>
            <p:cNvPr id="1202181" name="Rectangle 5"/>
            <p:cNvSpPr>
              <a:spLocks noChangeArrowheads="1"/>
            </p:cNvSpPr>
            <p:nvPr/>
          </p:nvSpPr>
          <p:spPr bwMode="auto">
            <a:xfrm>
              <a:off x="2832" y="1680"/>
              <a:ext cx="2016" cy="624"/>
            </a:xfrm>
            <a:prstGeom prst="rect">
              <a:avLst/>
            </a:prstGeom>
            <a:solidFill>
              <a:srgbClr val="C0C0C0"/>
            </a:solidFill>
            <a:ln w="9525">
              <a:solidFill>
                <a:srgbClr val="C0C0C0"/>
              </a:solidFill>
              <a:miter lim="800000"/>
              <a:headEnd/>
              <a:tailEnd/>
            </a:ln>
            <a:effectLst/>
          </p:spPr>
          <p:txBody>
            <a:bodyPr wrap="none" bIns="0" anchor="ctr"/>
            <a:lstStyle/>
            <a:p>
              <a:endParaRPr lang="en-US"/>
            </a:p>
          </p:txBody>
        </p:sp>
        <p:graphicFrame>
          <p:nvGraphicFramePr>
            <p:cNvPr id="1202182" name="Object 6"/>
            <p:cNvGraphicFramePr>
              <a:graphicFrameLocks noChangeAspect="1"/>
            </p:cNvGraphicFramePr>
            <p:nvPr/>
          </p:nvGraphicFramePr>
          <p:xfrm>
            <a:off x="2928" y="1728"/>
            <a:ext cx="1780" cy="584"/>
          </p:xfrm>
          <a:graphic>
            <a:graphicData uri="http://schemas.openxmlformats.org/presentationml/2006/ole">
              <p:oleObj spid="_x0000_s102402" name="Equation" r:id="rId4" imgW="1244520" imgH="40608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p:txBody>
          <a:bodyPr/>
          <a:lstStyle/>
          <a:p>
            <a:r>
              <a:rPr lang="en-US"/>
              <a:t>Binomial distribution: example</a:t>
            </a:r>
          </a:p>
        </p:txBody>
      </p:sp>
      <p:sp>
        <p:nvSpPr>
          <p:cNvPr id="1204227" name="Rectangle 3"/>
          <p:cNvSpPr>
            <a:spLocks noGrp="1" noChangeArrowheads="1"/>
          </p:cNvSpPr>
          <p:nvPr>
            <p:ph type="body" idx="1"/>
          </p:nvPr>
        </p:nvSpPr>
        <p:spPr>
          <a:xfrm>
            <a:off x="609600" y="1905000"/>
            <a:ext cx="7772400" cy="4419600"/>
          </a:xfrm>
        </p:spPr>
        <p:txBody>
          <a:bodyPr/>
          <a:lstStyle/>
          <a:p>
            <a:r>
              <a:rPr lang="en-US"/>
              <a:t>If I toss a coin 20 times, what’s the probability of getting of getting 2 or fewer heads?</a:t>
            </a:r>
          </a:p>
          <a:p>
            <a:pPr lvl="1"/>
            <a:endParaRPr lang="en-US"/>
          </a:p>
          <a:p>
            <a:endParaRPr lang="en-US"/>
          </a:p>
          <a:p>
            <a:endParaRPr lang="en-US"/>
          </a:p>
          <a:p>
            <a:endParaRPr lang="en-US"/>
          </a:p>
        </p:txBody>
      </p:sp>
      <p:grpSp>
        <p:nvGrpSpPr>
          <p:cNvPr id="2" name="Group 4"/>
          <p:cNvGrpSpPr>
            <a:grpSpLocks/>
          </p:cNvGrpSpPr>
          <p:nvPr/>
        </p:nvGrpSpPr>
        <p:grpSpPr bwMode="auto">
          <a:xfrm>
            <a:off x="838200" y="3657600"/>
            <a:ext cx="7696200" cy="2895600"/>
            <a:chOff x="576" y="2016"/>
            <a:chExt cx="4848" cy="1824"/>
          </a:xfrm>
        </p:grpSpPr>
        <p:sp>
          <p:nvSpPr>
            <p:cNvPr id="1204229" name="Rectangle 5"/>
            <p:cNvSpPr>
              <a:spLocks noChangeArrowheads="1"/>
            </p:cNvSpPr>
            <p:nvPr/>
          </p:nvSpPr>
          <p:spPr bwMode="auto">
            <a:xfrm>
              <a:off x="576" y="2016"/>
              <a:ext cx="4848" cy="1794"/>
            </a:xfrm>
            <a:prstGeom prst="rect">
              <a:avLst/>
            </a:prstGeom>
            <a:solidFill>
              <a:srgbClr val="C0C0C0"/>
            </a:solidFill>
            <a:ln w="9525">
              <a:solidFill>
                <a:srgbClr val="C0C0C0"/>
              </a:solidFill>
              <a:miter lim="800000"/>
              <a:headEnd/>
              <a:tailEnd/>
            </a:ln>
            <a:effectLst/>
          </p:spPr>
          <p:txBody>
            <a:bodyPr wrap="none" bIns="0" anchor="ctr"/>
            <a:lstStyle/>
            <a:p>
              <a:endParaRPr lang="en-US"/>
            </a:p>
          </p:txBody>
        </p:sp>
        <p:graphicFrame>
          <p:nvGraphicFramePr>
            <p:cNvPr id="1204230" name="Object 6"/>
            <p:cNvGraphicFramePr>
              <a:graphicFrameLocks noChangeAspect="1"/>
            </p:cNvGraphicFramePr>
            <p:nvPr/>
          </p:nvGraphicFramePr>
          <p:xfrm>
            <a:off x="864" y="2016"/>
            <a:ext cx="4512" cy="1824"/>
          </p:xfrm>
          <a:graphic>
            <a:graphicData uri="http://schemas.openxmlformats.org/presentationml/2006/ole">
              <p:oleObj spid="_x0000_s103426" name="Equation" r:id="rId4" imgW="3073320" imgH="146016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Random Variables…</a:t>
            </a:r>
          </a:p>
        </p:txBody>
      </p:sp>
      <p:sp>
        <p:nvSpPr>
          <p:cNvPr id="3075" name="Rectangle 3"/>
          <p:cNvSpPr>
            <a:spLocks noGrp="1" noChangeArrowheads="1"/>
          </p:cNvSpPr>
          <p:nvPr>
            <p:ph type="body" idx="1"/>
          </p:nvPr>
        </p:nvSpPr>
        <p:spPr/>
        <p:txBody>
          <a:bodyPr>
            <a:normAutofit lnSpcReduction="10000"/>
          </a:bodyPr>
          <a:lstStyle/>
          <a:p>
            <a:r>
              <a:rPr lang="en-US"/>
              <a:t>A </a:t>
            </a:r>
            <a:r>
              <a:rPr lang="en-US" b="1" i="1"/>
              <a:t>random variable</a:t>
            </a:r>
            <a:r>
              <a:rPr lang="en-US"/>
              <a:t> is a function or rule that assigns a </a:t>
            </a:r>
            <a:r>
              <a:rPr lang="en-US" u="sng"/>
              <a:t>number</a:t>
            </a:r>
            <a:r>
              <a:rPr lang="en-US"/>
              <a:t> to each outcome of an experiment.</a:t>
            </a:r>
            <a:r>
              <a:rPr lang="en-US">
                <a:solidFill>
                  <a:srgbClr val="FF0000"/>
                </a:solidFill>
              </a:rPr>
              <a:t> Basically it is just a symbol that represents the outcome of an experiment.</a:t>
            </a:r>
            <a:endParaRPr lang="en-US"/>
          </a:p>
          <a:p>
            <a:r>
              <a:rPr lang="en-US"/>
              <a:t>X = number of heads when the experiment is flipping a coin 	20 times.</a:t>
            </a:r>
          </a:p>
          <a:p>
            <a:r>
              <a:rPr lang="en-US"/>
              <a:t>C = the daily change in a stock price. </a:t>
            </a:r>
          </a:p>
          <a:p>
            <a:r>
              <a:rPr lang="en-US"/>
              <a:t>R = the number of miles per gallon you get on your auto 	during a family vacation.</a:t>
            </a:r>
          </a:p>
          <a:p>
            <a:r>
              <a:rPr lang="en-US"/>
              <a:t>Y = the amount of medication in a blood pressure pill.</a:t>
            </a:r>
          </a:p>
          <a:p>
            <a:r>
              <a:rPr lang="en-US"/>
              <a:t>V = the speed of an auto registered on a radar detector used 	on I-20</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p:txBody>
          <a:bodyPr>
            <a:normAutofit fontScale="90000"/>
          </a:bodyPr>
          <a:lstStyle/>
          <a:p>
            <a:r>
              <a:rPr lang="en-US" sz="2800" b="1">
                <a:cs typeface="Times New Roman" pitchFamily="18" charset="0"/>
              </a:rPr>
              <a:t>**All probability distributions are characterized by an expected value and a variance:</a:t>
            </a:r>
          </a:p>
        </p:txBody>
      </p:sp>
      <p:sp>
        <p:nvSpPr>
          <p:cNvPr id="1206275" name="Rectangle 3"/>
          <p:cNvSpPr>
            <a:spLocks noGrp="1" noChangeArrowheads="1"/>
          </p:cNvSpPr>
          <p:nvPr>
            <p:ph type="body" idx="1"/>
          </p:nvPr>
        </p:nvSpPr>
        <p:spPr/>
        <p:txBody>
          <a:bodyPr/>
          <a:lstStyle/>
          <a:p>
            <a:pPr>
              <a:buFont typeface="Wingdings" pitchFamily="2" charset="2"/>
              <a:buNone/>
            </a:pPr>
            <a:r>
              <a:rPr lang="en-US" u="sng">
                <a:cs typeface="Times New Roman" pitchFamily="18" charset="0"/>
              </a:rPr>
              <a:t>If</a:t>
            </a:r>
            <a:r>
              <a:rPr lang="en-US">
                <a:cs typeface="Times New Roman" pitchFamily="18" charset="0"/>
              </a:rPr>
              <a:t> </a:t>
            </a:r>
            <a:r>
              <a:rPr lang="en-US" i="1">
                <a:cs typeface="Times New Roman" pitchFamily="18" charset="0"/>
              </a:rPr>
              <a:t>X</a:t>
            </a:r>
            <a:r>
              <a:rPr lang="en-US">
                <a:cs typeface="Times New Roman" pitchFamily="18" charset="0"/>
              </a:rPr>
              <a:t> follows a binomial distribution with parameters </a:t>
            </a:r>
            <a:r>
              <a:rPr lang="en-US" i="1">
                <a:cs typeface="Times New Roman" pitchFamily="18" charset="0"/>
              </a:rPr>
              <a:t>n</a:t>
            </a:r>
            <a:r>
              <a:rPr lang="en-US">
                <a:cs typeface="Times New Roman" pitchFamily="18" charset="0"/>
              </a:rPr>
              <a:t> and </a:t>
            </a:r>
            <a:r>
              <a:rPr lang="en-US" i="1">
                <a:cs typeface="Times New Roman" pitchFamily="18" charset="0"/>
              </a:rPr>
              <a:t>p</a:t>
            </a:r>
            <a:r>
              <a:rPr lang="en-US">
                <a:cs typeface="Times New Roman" pitchFamily="18" charset="0"/>
              </a:rPr>
              <a:t>: </a:t>
            </a:r>
            <a:r>
              <a:rPr lang="en-US" b="1" i="1">
                <a:cs typeface="Times New Roman" pitchFamily="18" charset="0"/>
              </a:rPr>
              <a:t> X ~ Bin (n, p)</a:t>
            </a:r>
            <a:r>
              <a:rPr lang="en-US" i="1">
                <a:cs typeface="Times New Roman" pitchFamily="18" charset="0"/>
              </a:rPr>
              <a:t>    </a:t>
            </a:r>
            <a:endParaRPr lang="en-US">
              <a:cs typeface="Times New Roman" pitchFamily="18" charset="0"/>
            </a:endParaRPr>
          </a:p>
          <a:p>
            <a:pPr>
              <a:buFont typeface="Wingdings" pitchFamily="2" charset="2"/>
              <a:buNone/>
            </a:pPr>
            <a:r>
              <a:rPr lang="en-US" u="sng">
                <a:cs typeface="Times New Roman" pitchFamily="18" charset="0"/>
              </a:rPr>
              <a:t>Then: </a:t>
            </a:r>
            <a:endParaRPr lang="en-US">
              <a:cs typeface="Times New Roman" pitchFamily="18" charset="0"/>
            </a:endParaRPr>
          </a:p>
          <a:p>
            <a:pPr>
              <a:buFont typeface="Wingdings" pitchFamily="2" charset="2"/>
              <a:buNone/>
            </a:pPr>
            <a:r>
              <a:rPr lang="en-US" i="1">
                <a:cs typeface="Times New Roman" pitchFamily="18" charset="0"/>
              </a:rPr>
              <a:t>E(X)</a:t>
            </a:r>
            <a:r>
              <a:rPr lang="en-US">
                <a:cs typeface="Times New Roman" pitchFamily="18" charset="0"/>
              </a:rPr>
              <a:t> = </a:t>
            </a:r>
            <a:r>
              <a:rPr lang="en-US" i="1">
                <a:cs typeface="Times New Roman" pitchFamily="18" charset="0"/>
              </a:rPr>
              <a:t>np</a:t>
            </a:r>
          </a:p>
          <a:p>
            <a:pPr>
              <a:buFont typeface="Wingdings" pitchFamily="2" charset="2"/>
              <a:buNone/>
            </a:pPr>
            <a:r>
              <a:rPr lang="en-US" i="1">
                <a:cs typeface="Times New Roman" pitchFamily="18" charset="0"/>
              </a:rPr>
              <a:t>Var (X)</a:t>
            </a:r>
            <a:r>
              <a:rPr lang="en-US">
                <a:cs typeface="Times New Roman" pitchFamily="18" charset="0"/>
              </a:rPr>
              <a:t> = </a:t>
            </a:r>
            <a:r>
              <a:rPr lang="en-US" i="1">
                <a:cs typeface="Times New Roman" pitchFamily="18" charset="0"/>
              </a:rPr>
              <a:t>np(1-p)</a:t>
            </a:r>
            <a:endParaRPr lang="en-US">
              <a:cs typeface="Times New Roman" pitchFamily="18" charset="0"/>
            </a:endParaRPr>
          </a:p>
          <a:p>
            <a:pPr>
              <a:buFont typeface="Wingdings" pitchFamily="2" charset="2"/>
              <a:buNone/>
            </a:pPr>
            <a:r>
              <a:rPr lang="en-US" i="1">
                <a:cs typeface="Times New Roman" pitchFamily="18" charset="0"/>
              </a:rPr>
              <a:t>SD (X)=</a:t>
            </a:r>
          </a:p>
        </p:txBody>
      </p:sp>
      <p:graphicFrame>
        <p:nvGraphicFramePr>
          <p:cNvPr id="1206276" name="Object 4"/>
          <p:cNvGraphicFramePr>
            <a:graphicFrameLocks noChangeAspect="1"/>
          </p:cNvGraphicFramePr>
          <p:nvPr/>
        </p:nvGraphicFramePr>
        <p:xfrm>
          <a:off x="2819400" y="4876800"/>
          <a:ext cx="1600200" cy="563563"/>
        </p:xfrm>
        <a:graphic>
          <a:graphicData uri="http://schemas.openxmlformats.org/presentationml/2006/ole">
            <p:oleObj spid="_x0000_s104450" r:id="rId4" imgW="672808" imgH="241195" progId="Equation.3">
              <p:embed/>
            </p:oleObj>
          </a:graphicData>
        </a:graphic>
      </p:graphicFrame>
      <p:grpSp>
        <p:nvGrpSpPr>
          <p:cNvPr id="2" name="Group 5"/>
          <p:cNvGrpSpPr>
            <a:grpSpLocks/>
          </p:cNvGrpSpPr>
          <p:nvPr/>
        </p:nvGrpSpPr>
        <p:grpSpPr bwMode="auto">
          <a:xfrm>
            <a:off x="3733800" y="2819397"/>
            <a:ext cx="5105400" cy="2203753"/>
            <a:chOff x="2352" y="1776"/>
            <a:chExt cx="3216" cy="911"/>
          </a:xfrm>
        </p:grpSpPr>
        <p:sp>
          <p:nvSpPr>
            <p:cNvPr id="1206278" name="Text Box 6"/>
            <p:cNvSpPr txBox="1">
              <a:spLocks noChangeArrowheads="1"/>
            </p:cNvSpPr>
            <p:nvPr/>
          </p:nvSpPr>
          <p:spPr bwMode="auto">
            <a:xfrm>
              <a:off x="3216" y="1776"/>
              <a:ext cx="2352" cy="91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sz="1600" dirty="0">
                  <a:solidFill>
                    <a:schemeClr val="tx1"/>
                  </a:solidFill>
                </a:rPr>
                <a:t>Note: the variance will always lie between </a:t>
              </a:r>
            </a:p>
            <a:p>
              <a:pPr>
                <a:spcBef>
                  <a:spcPct val="50000"/>
                </a:spcBef>
              </a:pPr>
              <a:r>
                <a:rPr lang="en-US" sz="1600" dirty="0">
                  <a:solidFill>
                    <a:schemeClr val="tx1"/>
                  </a:solidFill>
                </a:rPr>
                <a:t>0*N-.25 *N</a:t>
              </a:r>
            </a:p>
            <a:p>
              <a:pPr>
                <a:spcBef>
                  <a:spcPct val="50000"/>
                </a:spcBef>
              </a:pPr>
              <a:r>
                <a:rPr lang="en-US" sz="1600" dirty="0">
                  <a:solidFill>
                    <a:schemeClr val="tx1"/>
                  </a:solidFill>
                </a:rPr>
                <a:t>p(1-p) reaches maximum at p=.5</a:t>
              </a:r>
            </a:p>
            <a:p>
              <a:pPr>
                <a:spcBef>
                  <a:spcPct val="50000"/>
                </a:spcBef>
              </a:pPr>
              <a:r>
                <a:rPr lang="en-US" sz="1600" dirty="0">
                  <a:solidFill>
                    <a:schemeClr val="tx1"/>
                  </a:solidFill>
                </a:rPr>
                <a:t>P(1-p)=.25</a:t>
              </a:r>
            </a:p>
          </p:txBody>
        </p:sp>
        <p:sp>
          <p:nvSpPr>
            <p:cNvPr id="1206279" name="Line 7"/>
            <p:cNvSpPr>
              <a:spLocks noChangeShapeType="1"/>
            </p:cNvSpPr>
            <p:nvPr/>
          </p:nvSpPr>
          <p:spPr bwMode="auto">
            <a:xfrm flipV="1">
              <a:off x="2352" y="2312"/>
              <a:ext cx="672" cy="24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6275">
                                            <p:txEl>
                                              <p:pRg st="1" end="1"/>
                                            </p:txEl>
                                          </p:spTgt>
                                        </p:tgtEl>
                                        <p:attrNameLst>
                                          <p:attrName>style.visibility</p:attrName>
                                        </p:attrNameLst>
                                      </p:cBhvr>
                                      <p:to>
                                        <p:strVal val="visible"/>
                                      </p:to>
                                    </p:set>
                                    <p:anim calcmode="lin" valueType="num">
                                      <p:cBhvr additive="base">
                                        <p:cTn id="13" dur="500" fill="hold"/>
                                        <p:tgtEl>
                                          <p:spTgt spid="1206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6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6275">
                                            <p:txEl>
                                              <p:pRg st="2" end="2"/>
                                            </p:txEl>
                                          </p:spTgt>
                                        </p:tgtEl>
                                        <p:attrNameLst>
                                          <p:attrName>style.visibility</p:attrName>
                                        </p:attrNameLst>
                                      </p:cBhvr>
                                      <p:to>
                                        <p:strVal val="visible"/>
                                      </p:to>
                                    </p:set>
                                    <p:anim calcmode="lin" valueType="num">
                                      <p:cBhvr additive="base">
                                        <p:cTn id="19" dur="500" fill="hold"/>
                                        <p:tgtEl>
                                          <p:spTgt spid="120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6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6275">
                                            <p:txEl>
                                              <p:pRg st="3" end="3"/>
                                            </p:txEl>
                                          </p:spTgt>
                                        </p:tgtEl>
                                        <p:attrNameLst>
                                          <p:attrName>style.visibility</p:attrName>
                                        </p:attrNameLst>
                                      </p:cBhvr>
                                      <p:to>
                                        <p:strVal val="visible"/>
                                      </p:to>
                                    </p:set>
                                    <p:anim calcmode="lin" valueType="num">
                                      <p:cBhvr additive="base">
                                        <p:cTn id="25" dur="500" fill="hold"/>
                                        <p:tgtEl>
                                          <p:spTgt spid="1206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62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06275">
                                            <p:txEl>
                                              <p:pRg st="4" end="4"/>
                                            </p:txEl>
                                          </p:spTgt>
                                        </p:tgtEl>
                                        <p:attrNameLst>
                                          <p:attrName>style.visibility</p:attrName>
                                        </p:attrNameLst>
                                      </p:cBhvr>
                                      <p:to>
                                        <p:strVal val="visible"/>
                                      </p:to>
                                    </p:set>
                                    <p:anim calcmode="lin" valueType="num">
                                      <p:cBhvr additive="base">
                                        <p:cTn id="31" dur="500" fill="hold"/>
                                        <p:tgtEl>
                                          <p:spTgt spid="12062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06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06276"/>
                                        </p:tgtEl>
                                        <p:attrNameLst>
                                          <p:attrName>style.visibility</p:attrName>
                                        </p:attrNameLst>
                                      </p:cBhvr>
                                      <p:to>
                                        <p:strVal val="visible"/>
                                      </p:to>
                                    </p:set>
                                    <p:anim calcmode="lin" valueType="num">
                                      <p:cBhvr additive="base">
                                        <p:cTn id="37" dur="500" fill="hold"/>
                                        <p:tgtEl>
                                          <p:spTgt spid="1206276"/>
                                        </p:tgtEl>
                                        <p:attrNameLst>
                                          <p:attrName>ppt_x</p:attrName>
                                        </p:attrNameLst>
                                      </p:cBhvr>
                                      <p:tavLst>
                                        <p:tav tm="0">
                                          <p:val>
                                            <p:strVal val="0-#ppt_w/2"/>
                                          </p:val>
                                        </p:tav>
                                        <p:tav tm="100000">
                                          <p:val>
                                            <p:strVal val="#ppt_x"/>
                                          </p:val>
                                        </p:tav>
                                      </p:tavLst>
                                    </p:anim>
                                    <p:anim calcmode="lin" valueType="num">
                                      <p:cBhvr additive="base">
                                        <p:cTn id="38" dur="500" fill="hold"/>
                                        <p:tgtEl>
                                          <p:spTgt spid="12062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a:t>Stats for proportions</a:t>
            </a:r>
          </a:p>
        </p:txBody>
      </p:sp>
      <p:sp>
        <p:nvSpPr>
          <p:cNvPr id="1249283" name="Rectangle 3"/>
          <p:cNvSpPr>
            <a:spLocks noGrp="1" noChangeArrowheads="1"/>
          </p:cNvSpPr>
          <p:nvPr>
            <p:ph type="body" idx="1"/>
          </p:nvPr>
        </p:nvSpPr>
        <p:spPr>
          <a:xfrm>
            <a:off x="1182688" y="2017713"/>
            <a:ext cx="7772400" cy="801687"/>
          </a:xfrm>
        </p:spPr>
        <p:txBody>
          <a:bodyPr/>
          <a:lstStyle/>
          <a:p>
            <a:pPr>
              <a:buFont typeface="Wingdings" pitchFamily="2" charset="2"/>
              <a:buNone/>
            </a:pPr>
            <a:r>
              <a:rPr lang="en-US"/>
              <a:t>For binomial:</a:t>
            </a:r>
          </a:p>
        </p:txBody>
      </p:sp>
      <p:graphicFrame>
        <p:nvGraphicFramePr>
          <p:cNvPr id="1249284" name="Object 4"/>
          <p:cNvGraphicFramePr>
            <a:graphicFrameLocks noChangeAspect="1"/>
          </p:cNvGraphicFramePr>
          <p:nvPr/>
        </p:nvGraphicFramePr>
        <p:xfrm>
          <a:off x="4011613" y="1997075"/>
          <a:ext cx="2544762" cy="1854200"/>
        </p:xfrm>
        <a:graphic>
          <a:graphicData uri="http://schemas.openxmlformats.org/presentationml/2006/ole">
            <p:oleObj spid="_x0000_s107522" name="Equation" r:id="rId4" imgW="1028520" imgH="749160" progId="Equation.3">
              <p:embed/>
            </p:oleObj>
          </a:graphicData>
        </a:graphic>
      </p:graphicFrame>
      <p:sp>
        <p:nvSpPr>
          <p:cNvPr id="1249285" name="Rectangle 5"/>
          <p:cNvSpPr>
            <a:spLocks noChangeArrowheads="1"/>
          </p:cNvSpPr>
          <p:nvPr/>
        </p:nvSpPr>
        <p:spPr bwMode="auto">
          <a:xfrm>
            <a:off x="1143000" y="4572000"/>
            <a:ext cx="7772400" cy="801688"/>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None/>
            </a:pPr>
            <a:r>
              <a:rPr lang="en-US" sz="3200" b="0"/>
              <a:t>For proportion:</a:t>
            </a:r>
          </a:p>
        </p:txBody>
      </p:sp>
      <p:graphicFrame>
        <p:nvGraphicFramePr>
          <p:cNvPr id="1249286" name="Object 6"/>
          <p:cNvGraphicFramePr>
            <a:graphicFrameLocks noChangeAspect="1"/>
          </p:cNvGraphicFramePr>
          <p:nvPr/>
        </p:nvGraphicFramePr>
        <p:xfrm>
          <a:off x="4419600" y="4495800"/>
          <a:ext cx="3071813" cy="2041525"/>
        </p:xfrm>
        <a:graphic>
          <a:graphicData uri="http://schemas.openxmlformats.org/presentationml/2006/ole">
            <p:oleObj spid="_x0000_s107523" name="Equation" r:id="rId5" imgW="1663560" imgH="1104840" progId="Equation.3">
              <p:embed/>
            </p:oleObj>
          </a:graphicData>
        </a:graphic>
      </p:graphicFrame>
      <p:grpSp>
        <p:nvGrpSpPr>
          <p:cNvPr id="2" name="Group 7"/>
          <p:cNvGrpSpPr>
            <a:grpSpLocks/>
          </p:cNvGrpSpPr>
          <p:nvPr/>
        </p:nvGrpSpPr>
        <p:grpSpPr bwMode="auto">
          <a:xfrm>
            <a:off x="152400" y="5334000"/>
            <a:ext cx="4724400" cy="1066800"/>
            <a:chOff x="96" y="3360"/>
            <a:chExt cx="2976" cy="672"/>
          </a:xfrm>
        </p:grpSpPr>
        <p:sp useBgFill="1">
          <p:nvSpPr>
            <p:cNvPr id="1249288" name="Rectangle 8"/>
            <p:cNvSpPr>
              <a:spLocks noChangeArrowheads="1"/>
            </p:cNvSpPr>
            <p:nvPr/>
          </p:nvSpPr>
          <p:spPr bwMode="auto">
            <a:xfrm>
              <a:off x="96" y="3648"/>
              <a:ext cx="2160" cy="384"/>
            </a:xfrm>
            <a:prstGeom prst="rect">
              <a:avLst/>
            </a:prstGeom>
            <a:ln w="9525">
              <a:solidFill>
                <a:schemeClr val="hlink"/>
              </a:solid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None/>
              </a:pPr>
              <a:r>
                <a:rPr lang="en-US" b="0">
                  <a:solidFill>
                    <a:schemeClr val="hlink"/>
                  </a:solidFill>
                </a:rPr>
                <a:t>P-hat stands for “sample proportion.”</a:t>
              </a:r>
            </a:p>
          </p:txBody>
        </p:sp>
        <p:sp>
          <p:nvSpPr>
            <p:cNvPr id="1249289" name="Line 9"/>
            <p:cNvSpPr>
              <a:spLocks noChangeShapeType="1"/>
            </p:cNvSpPr>
            <p:nvPr/>
          </p:nvSpPr>
          <p:spPr bwMode="auto">
            <a:xfrm flipV="1">
              <a:off x="2208" y="3456"/>
              <a:ext cx="672" cy="192"/>
            </a:xfrm>
            <a:prstGeom prst="line">
              <a:avLst/>
            </a:prstGeom>
            <a:noFill/>
            <a:ln w="9525">
              <a:solidFill>
                <a:schemeClr val="hlink"/>
              </a:solidFill>
              <a:round/>
              <a:headEnd/>
              <a:tailEnd type="triangle" w="med" len="med"/>
            </a:ln>
            <a:effectLst/>
          </p:spPr>
          <p:txBody>
            <a:bodyPr/>
            <a:lstStyle/>
            <a:p>
              <a:endParaRPr lang="en-US"/>
            </a:p>
          </p:txBody>
        </p:sp>
        <p:sp>
          <p:nvSpPr>
            <p:cNvPr id="1249290" name="Oval 10"/>
            <p:cNvSpPr>
              <a:spLocks noChangeArrowheads="1"/>
            </p:cNvSpPr>
            <p:nvPr/>
          </p:nvSpPr>
          <p:spPr bwMode="auto">
            <a:xfrm>
              <a:off x="2832" y="3360"/>
              <a:ext cx="240" cy="144"/>
            </a:xfrm>
            <a:prstGeom prst="ellipse">
              <a:avLst/>
            </a:prstGeom>
            <a:noFill/>
            <a:ln w="9525">
              <a:solidFill>
                <a:schemeClr val="hlink"/>
              </a:solidFill>
              <a:round/>
              <a:headEnd/>
              <a:tailEnd/>
            </a:ln>
            <a:effectLst/>
          </p:spPr>
          <p:txBody>
            <a:bodyPr wrap="none" anchor="ctr"/>
            <a:lstStyle/>
            <a:p>
              <a:endParaRPr lang="en-US"/>
            </a:p>
          </p:txBody>
        </p:sp>
      </p:grpSp>
      <p:grpSp>
        <p:nvGrpSpPr>
          <p:cNvPr id="3" name="Group 11"/>
          <p:cNvGrpSpPr>
            <a:grpSpLocks/>
          </p:cNvGrpSpPr>
          <p:nvPr/>
        </p:nvGrpSpPr>
        <p:grpSpPr bwMode="auto">
          <a:xfrm>
            <a:off x="5181600" y="2286000"/>
            <a:ext cx="3200400" cy="2286000"/>
            <a:chOff x="3264" y="1440"/>
            <a:chExt cx="2016" cy="1440"/>
          </a:xfrm>
        </p:grpSpPr>
        <p:sp>
          <p:nvSpPr>
            <p:cNvPr id="1249292" name="Text Box 12"/>
            <p:cNvSpPr txBox="1">
              <a:spLocks noChangeArrowheads="1"/>
            </p:cNvSpPr>
            <p:nvPr/>
          </p:nvSpPr>
          <p:spPr bwMode="auto">
            <a:xfrm>
              <a:off x="4464" y="1440"/>
              <a:ext cx="816" cy="583"/>
            </a:xfrm>
            <a:prstGeom prst="rect">
              <a:avLst/>
            </a:prstGeom>
            <a:noFill/>
            <a:ln w="9525">
              <a:solidFill>
                <a:schemeClr val="hlink"/>
              </a:solidFill>
              <a:miter lim="800000"/>
              <a:headEnd/>
              <a:tailEnd/>
            </a:ln>
            <a:effectLst/>
          </p:spPr>
          <p:txBody>
            <a:bodyPr>
              <a:spAutoFit/>
            </a:bodyPr>
            <a:lstStyle/>
            <a:p>
              <a:pPr>
                <a:spcBef>
                  <a:spcPct val="50000"/>
                </a:spcBef>
              </a:pPr>
              <a:r>
                <a:rPr lang="en-US" b="0">
                  <a:solidFill>
                    <a:schemeClr val="hlink"/>
                  </a:solidFill>
                </a:rPr>
                <a:t>Differs by  a factor of n.</a:t>
              </a:r>
            </a:p>
          </p:txBody>
        </p:sp>
        <p:sp>
          <p:nvSpPr>
            <p:cNvPr id="1249293" name="Line 13"/>
            <p:cNvSpPr>
              <a:spLocks noChangeShapeType="1"/>
            </p:cNvSpPr>
            <p:nvPr/>
          </p:nvSpPr>
          <p:spPr bwMode="auto">
            <a:xfrm flipH="1" flipV="1">
              <a:off x="3264" y="1440"/>
              <a:ext cx="1200" cy="96"/>
            </a:xfrm>
            <a:prstGeom prst="line">
              <a:avLst/>
            </a:prstGeom>
            <a:noFill/>
            <a:ln w="9525">
              <a:solidFill>
                <a:schemeClr val="hlink"/>
              </a:solidFill>
              <a:round/>
              <a:headEnd/>
              <a:tailEnd type="triangle" w="med" len="med"/>
            </a:ln>
            <a:effectLst/>
          </p:spPr>
          <p:txBody>
            <a:bodyPr/>
            <a:lstStyle/>
            <a:p>
              <a:endParaRPr lang="en-US"/>
            </a:p>
          </p:txBody>
        </p:sp>
        <p:sp>
          <p:nvSpPr>
            <p:cNvPr id="1249294" name="Line 14"/>
            <p:cNvSpPr>
              <a:spLocks noChangeShapeType="1"/>
            </p:cNvSpPr>
            <p:nvPr/>
          </p:nvSpPr>
          <p:spPr bwMode="auto">
            <a:xfrm flipH="1">
              <a:off x="3312" y="2016"/>
              <a:ext cx="1488" cy="864"/>
            </a:xfrm>
            <a:prstGeom prst="line">
              <a:avLst/>
            </a:prstGeom>
            <a:noFill/>
            <a:ln w="9525">
              <a:solidFill>
                <a:schemeClr val="hlink"/>
              </a:solidFill>
              <a:round/>
              <a:headEnd/>
              <a:tailEnd type="triangle" w="med" len="med"/>
            </a:ln>
            <a:effectLst/>
          </p:spPr>
          <p:txBody>
            <a:bodyPr/>
            <a:lstStyle/>
            <a:p>
              <a:endParaRPr lang="en-US"/>
            </a:p>
          </p:txBody>
        </p:sp>
      </p:grpSp>
      <p:grpSp>
        <p:nvGrpSpPr>
          <p:cNvPr id="4" name="Group 15"/>
          <p:cNvGrpSpPr>
            <a:grpSpLocks/>
          </p:cNvGrpSpPr>
          <p:nvPr/>
        </p:nvGrpSpPr>
        <p:grpSpPr bwMode="auto">
          <a:xfrm>
            <a:off x="5943600" y="3657600"/>
            <a:ext cx="2362200" cy="2286000"/>
            <a:chOff x="3264" y="1440"/>
            <a:chExt cx="2016" cy="1440"/>
          </a:xfrm>
        </p:grpSpPr>
        <p:sp>
          <p:nvSpPr>
            <p:cNvPr id="1249296" name="Text Box 16"/>
            <p:cNvSpPr txBox="1">
              <a:spLocks noChangeArrowheads="1"/>
            </p:cNvSpPr>
            <p:nvPr/>
          </p:nvSpPr>
          <p:spPr bwMode="auto">
            <a:xfrm>
              <a:off x="4464" y="1440"/>
              <a:ext cx="816" cy="756"/>
            </a:xfrm>
            <a:prstGeom prst="rect">
              <a:avLst/>
            </a:prstGeom>
            <a:noFill/>
            <a:ln w="9525">
              <a:solidFill>
                <a:schemeClr val="hlink"/>
              </a:solidFill>
              <a:miter lim="800000"/>
              <a:headEnd/>
              <a:tailEnd/>
            </a:ln>
            <a:effectLst/>
          </p:spPr>
          <p:txBody>
            <a:bodyPr>
              <a:spAutoFit/>
            </a:bodyPr>
            <a:lstStyle/>
            <a:p>
              <a:pPr>
                <a:spcBef>
                  <a:spcPct val="50000"/>
                </a:spcBef>
              </a:pPr>
              <a:r>
                <a:rPr lang="en-US" b="0">
                  <a:solidFill>
                    <a:schemeClr val="hlink"/>
                  </a:solidFill>
                </a:rPr>
                <a:t>Differs by  a factor of n.</a:t>
              </a:r>
            </a:p>
          </p:txBody>
        </p:sp>
        <p:sp>
          <p:nvSpPr>
            <p:cNvPr id="1249297" name="Line 17"/>
            <p:cNvSpPr>
              <a:spLocks noChangeShapeType="1"/>
            </p:cNvSpPr>
            <p:nvPr/>
          </p:nvSpPr>
          <p:spPr bwMode="auto">
            <a:xfrm flipH="1" flipV="1">
              <a:off x="3264" y="1440"/>
              <a:ext cx="1200" cy="96"/>
            </a:xfrm>
            <a:prstGeom prst="line">
              <a:avLst/>
            </a:prstGeom>
            <a:noFill/>
            <a:ln w="9525">
              <a:solidFill>
                <a:schemeClr val="hlink"/>
              </a:solidFill>
              <a:round/>
              <a:headEnd/>
              <a:tailEnd type="triangle" w="med" len="med"/>
            </a:ln>
            <a:effectLst/>
          </p:spPr>
          <p:txBody>
            <a:bodyPr/>
            <a:lstStyle/>
            <a:p>
              <a:endParaRPr lang="en-US"/>
            </a:p>
          </p:txBody>
        </p:sp>
        <p:sp>
          <p:nvSpPr>
            <p:cNvPr id="1249298" name="Line 18"/>
            <p:cNvSpPr>
              <a:spLocks noChangeShapeType="1"/>
            </p:cNvSpPr>
            <p:nvPr/>
          </p:nvSpPr>
          <p:spPr bwMode="auto">
            <a:xfrm flipH="1">
              <a:off x="3312" y="2016"/>
              <a:ext cx="1488" cy="864"/>
            </a:xfrm>
            <a:prstGeom prst="line">
              <a:avLst/>
            </a:prstGeom>
            <a:noFill/>
            <a:ln w="9525">
              <a:solidFill>
                <a:schemeClr val="hlink"/>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r>
              <a:rPr lang="en-US"/>
              <a:t>Practice Problem</a:t>
            </a:r>
          </a:p>
        </p:txBody>
      </p:sp>
      <p:sp>
        <p:nvSpPr>
          <p:cNvPr id="1208323" name="Rectangle 3"/>
          <p:cNvSpPr>
            <a:spLocks noGrp="1" noChangeArrowheads="1"/>
          </p:cNvSpPr>
          <p:nvPr>
            <p:ph idx="1"/>
          </p:nvPr>
        </p:nvSpPr>
        <p:spPr/>
        <p:txBody>
          <a:bodyPr/>
          <a:lstStyle/>
          <a:p>
            <a:r>
              <a:rPr lang="en-US" sz="2400">
                <a:cs typeface="Times New Roman" pitchFamily="18" charset="0"/>
              </a:rPr>
              <a:t>1.  You are performing a cohort study.  If the probability of developing disease in the exposed group is .05 for the study duration, then if you (randomly) sample 500 exposed people, how many do you expect to develop the disease?  Give a margin of error (+/- 1 standard deviation) for your estimate.</a:t>
            </a:r>
          </a:p>
          <a:p>
            <a:pPr>
              <a:buFont typeface="Wingdings" pitchFamily="2" charset="2"/>
              <a:buNone/>
            </a:pPr>
            <a:endParaRPr lang="en-US" sz="2400">
              <a:cs typeface="Times New Roman" pitchFamily="18" charset="0"/>
            </a:endParaRPr>
          </a:p>
          <a:p>
            <a:r>
              <a:rPr lang="en-US" sz="2400">
                <a:cs typeface="Times New Roman" pitchFamily="18" charset="0"/>
              </a:rPr>
              <a:t>2. What’s the probability that </a:t>
            </a:r>
            <a:r>
              <a:rPr lang="en-US" sz="2400" b="1" u="sng">
                <a:cs typeface="Times New Roman" pitchFamily="18" charset="0"/>
              </a:rPr>
              <a:t>at most</a:t>
            </a:r>
            <a:r>
              <a:rPr lang="en-US" sz="2400">
                <a:cs typeface="Times New Roman" pitchFamily="18" charset="0"/>
              </a:rPr>
              <a:t> 10 exposed people develop the disease?</a:t>
            </a:r>
            <a:r>
              <a:rPr lang="en-US"/>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p:txBody>
          <a:bodyPr/>
          <a:lstStyle/>
          <a:p>
            <a:r>
              <a:rPr lang="en-US"/>
              <a:t>Answer</a:t>
            </a:r>
          </a:p>
        </p:txBody>
      </p:sp>
      <p:sp>
        <p:nvSpPr>
          <p:cNvPr id="1210371" name="Rectangle 3"/>
          <p:cNvSpPr>
            <a:spLocks noGrp="1" noChangeArrowheads="1"/>
          </p:cNvSpPr>
          <p:nvPr>
            <p:ph idx="1"/>
          </p:nvPr>
        </p:nvSpPr>
        <p:spPr/>
        <p:txBody>
          <a:bodyPr/>
          <a:lstStyle/>
          <a:p>
            <a:pPr>
              <a:buFont typeface="Wingdings" pitchFamily="2" charset="2"/>
              <a:buNone/>
            </a:pPr>
            <a:r>
              <a:rPr lang="en-US" sz="1800">
                <a:cs typeface="Times New Roman" pitchFamily="18" charset="0"/>
              </a:rPr>
              <a:t>1. How many do you expect to develop the disease?  Give a margin of error (+/- 1 standard deviation) for your estimate.</a:t>
            </a:r>
          </a:p>
          <a:p>
            <a:pPr>
              <a:buFont typeface="Wingdings" pitchFamily="2" charset="2"/>
              <a:buNone/>
            </a:pPr>
            <a:r>
              <a:rPr lang="en-US">
                <a:latin typeface="Times" pitchFamily="18" charset="0"/>
                <a:cs typeface="Times New Roman" pitchFamily="18" charset="0"/>
              </a:rPr>
              <a:t>X ~ binomial (500, .05)</a:t>
            </a:r>
            <a:endParaRPr lang="en-US">
              <a:cs typeface="Times New Roman" pitchFamily="18" charset="0"/>
            </a:endParaRPr>
          </a:p>
          <a:p>
            <a:pPr>
              <a:buFont typeface="Wingdings" pitchFamily="2" charset="2"/>
              <a:buNone/>
            </a:pPr>
            <a:r>
              <a:rPr lang="en-US">
                <a:latin typeface="Times" pitchFamily="18" charset="0"/>
                <a:cs typeface="Times New Roman" pitchFamily="18" charset="0"/>
              </a:rPr>
              <a:t>E(X) = 500 (.05) = 25</a:t>
            </a:r>
            <a:endParaRPr lang="en-US">
              <a:cs typeface="Times New Roman" pitchFamily="18" charset="0"/>
            </a:endParaRPr>
          </a:p>
          <a:p>
            <a:pPr>
              <a:buFont typeface="Wingdings" pitchFamily="2" charset="2"/>
              <a:buNone/>
            </a:pPr>
            <a:r>
              <a:rPr lang="en-US">
                <a:latin typeface="Times" pitchFamily="18" charset="0"/>
                <a:cs typeface="Times New Roman" pitchFamily="18" charset="0"/>
              </a:rPr>
              <a:t>Var(X) = 500 (.05) (.95) = 23.75</a:t>
            </a:r>
            <a:endParaRPr lang="en-US">
              <a:cs typeface="Times New Roman" pitchFamily="18" charset="0"/>
            </a:endParaRPr>
          </a:p>
          <a:p>
            <a:pPr>
              <a:buFont typeface="Wingdings" pitchFamily="2" charset="2"/>
              <a:buNone/>
            </a:pPr>
            <a:r>
              <a:rPr lang="en-US">
                <a:latin typeface="Times" pitchFamily="18" charset="0"/>
                <a:cs typeface="Times New Roman" pitchFamily="18" charset="0"/>
              </a:rPr>
              <a:t>StdDev(X) = square root (23.75) = 4.87 </a:t>
            </a:r>
            <a:endParaRPr lang="en-US">
              <a:cs typeface="Times New Roman" pitchFamily="18" charset="0"/>
            </a:endParaRPr>
          </a:p>
          <a:p>
            <a:pPr>
              <a:buFont typeface="Wingdings" pitchFamily="2" charset="2"/>
              <a:buNone/>
            </a:pPr>
            <a:r>
              <a:rPr lang="en-US">
                <a:latin typeface="Times" pitchFamily="18" charset="0"/>
                <a:cs typeface="Times New Roman" pitchFamily="18" charset="0"/>
                <a:sym typeface="Symbol" pitchFamily="18" charset="2"/>
              </a:rPr>
              <a:t></a:t>
            </a:r>
            <a:r>
              <a:rPr lang="en-US">
                <a:latin typeface="Times" pitchFamily="18" charset="0"/>
                <a:cs typeface="Times New Roman" pitchFamily="18" charset="0"/>
              </a:rPr>
              <a:t>25 </a:t>
            </a:r>
            <a:r>
              <a:rPr lang="en-US">
                <a:latin typeface="Times" pitchFamily="18" charset="0"/>
                <a:cs typeface="Times New Roman" pitchFamily="18" charset="0"/>
                <a:sym typeface="Symbol" pitchFamily="18" charset="2"/>
              </a:rPr>
              <a:t></a:t>
            </a:r>
            <a:r>
              <a:rPr lang="en-US">
                <a:latin typeface="Times" pitchFamily="18" charset="0"/>
                <a:cs typeface="Times New Roman" pitchFamily="18" charset="0"/>
              </a:rPr>
              <a:t> 4.87</a:t>
            </a:r>
            <a:r>
              <a:rPr 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 calcmode="lin" valueType="num">
                                      <p:cBhvr additive="base">
                                        <p:cTn id="7" dur="500" fill="hold"/>
                                        <p:tgtEl>
                                          <p:spTgt spid="1210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0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0371">
                                            <p:txEl>
                                              <p:pRg st="1" end="1"/>
                                            </p:txEl>
                                          </p:spTgt>
                                        </p:tgtEl>
                                        <p:attrNameLst>
                                          <p:attrName>style.visibility</p:attrName>
                                        </p:attrNameLst>
                                      </p:cBhvr>
                                      <p:to>
                                        <p:strVal val="visible"/>
                                      </p:to>
                                    </p:set>
                                    <p:anim calcmode="lin" valueType="num">
                                      <p:cBhvr additive="base">
                                        <p:cTn id="13" dur="500" fill="hold"/>
                                        <p:tgtEl>
                                          <p:spTgt spid="1210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0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0371">
                                            <p:txEl>
                                              <p:pRg st="2" end="2"/>
                                            </p:txEl>
                                          </p:spTgt>
                                        </p:tgtEl>
                                        <p:attrNameLst>
                                          <p:attrName>style.visibility</p:attrName>
                                        </p:attrNameLst>
                                      </p:cBhvr>
                                      <p:to>
                                        <p:strVal val="visible"/>
                                      </p:to>
                                    </p:set>
                                    <p:anim calcmode="lin" valueType="num">
                                      <p:cBhvr additive="base">
                                        <p:cTn id="19" dur="500" fill="hold"/>
                                        <p:tgtEl>
                                          <p:spTgt spid="1210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0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0371">
                                            <p:txEl>
                                              <p:pRg st="3" end="3"/>
                                            </p:txEl>
                                          </p:spTgt>
                                        </p:tgtEl>
                                        <p:attrNameLst>
                                          <p:attrName>style.visibility</p:attrName>
                                        </p:attrNameLst>
                                      </p:cBhvr>
                                      <p:to>
                                        <p:strVal val="visible"/>
                                      </p:to>
                                    </p:set>
                                    <p:anim calcmode="lin" valueType="num">
                                      <p:cBhvr additive="base">
                                        <p:cTn id="25" dur="500" fill="hold"/>
                                        <p:tgtEl>
                                          <p:spTgt spid="1210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0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0371">
                                            <p:txEl>
                                              <p:pRg st="4" end="4"/>
                                            </p:txEl>
                                          </p:spTgt>
                                        </p:tgtEl>
                                        <p:attrNameLst>
                                          <p:attrName>style.visibility</p:attrName>
                                        </p:attrNameLst>
                                      </p:cBhvr>
                                      <p:to>
                                        <p:strVal val="visible"/>
                                      </p:to>
                                    </p:set>
                                    <p:anim calcmode="lin" valueType="num">
                                      <p:cBhvr additive="base">
                                        <p:cTn id="31" dur="500" fill="hold"/>
                                        <p:tgtEl>
                                          <p:spTgt spid="1210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0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0371">
                                            <p:txEl>
                                              <p:pRg st="5" end="5"/>
                                            </p:txEl>
                                          </p:spTgt>
                                        </p:tgtEl>
                                        <p:attrNameLst>
                                          <p:attrName>style.visibility</p:attrName>
                                        </p:attrNameLst>
                                      </p:cBhvr>
                                      <p:to>
                                        <p:strVal val="visible"/>
                                      </p:to>
                                    </p:set>
                                    <p:anim calcmode="lin" valueType="num">
                                      <p:cBhvr additive="base">
                                        <p:cTn id="37" dur="500" fill="hold"/>
                                        <p:tgtEl>
                                          <p:spTgt spid="12103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03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US"/>
              <a:t>Answer</a:t>
            </a:r>
          </a:p>
        </p:txBody>
      </p:sp>
      <p:sp>
        <p:nvSpPr>
          <p:cNvPr id="1212419" name="Rectangle 3"/>
          <p:cNvSpPr>
            <a:spLocks noGrp="1" noChangeArrowheads="1"/>
          </p:cNvSpPr>
          <p:nvPr>
            <p:ph idx="1"/>
          </p:nvPr>
        </p:nvSpPr>
        <p:spPr>
          <a:xfrm>
            <a:off x="1182688" y="2017713"/>
            <a:ext cx="7772400" cy="1030287"/>
          </a:xfrm>
        </p:spPr>
        <p:txBody>
          <a:bodyPr/>
          <a:lstStyle/>
          <a:p>
            <a:pPr>
              <a:buFont typeface="Wingdings" pitchFamily="2" charset="2"/>
              <a:buNone/>
            </a:pPr>
            <a:r>
              <a:rPr lang="en-US" sz="2400">
                <a:cs typeface="Times New Roman" pitchFamily="18" charset="0"/>
              </a:rPr>
              <a:t>2. What’s the probability that </a:t>
            </a:r>
            <a:r>
              <a:rPr lang="en-US" sz="2400" b="1" u="sng">
                <a:cs typeface="Times New Roman" pitchFamily="18" charset="0"/>
              </a:rPr>
              <a:t>at most</a:t>
            </a:r>
            <a:r>
              <a:rPr lang="en-US" sz="2400">
                <a:cs typeface="Times New Roman" pitchFamily="18" charset="0"/>
              </a:rPr>
              <a:t> 10 exposed subjects develop the disease?</a:t>
            </a:r>
            <a:r>
              <a:rPr lang="en-US"/>
              <a:t> </a:t>
            </a:r>
          </a:p>
        </p:txBody>
      </p:sp>
      <p:graphicFrame>
        <p:nvGraphicFramePr>
          <p:cNvPr id="1212420" name="Object 4"/>
          <p:cNvGraphicFramePr>
            <a:graphicFrameLocks noChangeAspect="1"/>
          </p:cNvGraphicFramePr>
          <p:nvPr/>
        </p:nvGraphicFramePr>
        <p:xfrm>
          <a:off x="457200" y="5029200"/>
          <a:ext cx="7859713" cy="638175"/>
        </p:xfrm>
        <a:graphic>
          <a:graphicData uri="http://schemas.openxmlformats.org/presentationml/2006/ole">
            <p:oleObj spid="_x0000_s105474" name="Equation" r:id="rId4" imgW="5041800" imgH="406080" progId="Equation.3">
              <p:embed/>
            </p:oleObj>
          </a:graphicData>
        </a:graphic>
      </p:graphicFrame>
      <p:sp>
        <p:nvSpPr>
          <p:cNvPr id="1212421" name="Rectangle 5"/>
          <p:cNvSpPr>
            <a:spLocks noChangeArrowheads="1"/>
          </p:cNvSpPr>
          <p:nvPr/>
        </p:nvSpPr>
        <p:spPr bwMode="auto">
          <a:xfrm>
            <a:off x="304800" y="3200400"/>
            <a:ext cx="9144000" cy="1311275"/>
          </a:xfrm>
          <a:prstGeom prst="rect">
            <a:avLst/>
          </a:prstGeom>
          <a:noFill/>
          <a:ln w="9525">
            <a:noFill/>
            <a:miter lim="800000"/>
            <a:headEnd/>
            <a:tailEnd/>
          </a:ln>
          <a:effectLst/>
        </p:spPr>
        <p:txBody>
          <a:bodyPr>
            <a:spAutoFit/>
          </a:bodyPr>
          <a:lstStyle/>
          <a:p>
            <a:pPr eaLnBrk="1" hangingPunct="1"/>
            <a:r>
              <a:rPr lang="en-US" sz="2000" b="0">
                <a:latin typeface="Times" pitchFamily="18" charset="0"/>
                <a:cs typeface="Times New Roman" pitchFamily="18" charset="0"/>
              </a:rPr>
              <a:t>This is asking for a CUMULATIVE PROBABILITY: the probability of 0 getting the disease or 1 or 2 or 3 or 4 or up to 10.</a:t>
            </a:r>
            <a:endParaRPr lang="en-US" sz="2000" b="0">
              <a:cs typeface="Times New Roman" pitchFamily="18" charset="0"/>
            </a:endParaRPr>
          </a:p>
          <a:p>
            <a:r>
              <a:rPr lang="en-US" sz="2000" b="0">
                <a:latin typeface="Times" pitchFamily="18" charset="0"/>
                <a:cs typeface="Times New Roman" pitchFamily="18" charset="0"/>
              </a:rPr>
              <a:t> </a:t>
            </a:r>
            <a:endParaRPr lang="en-US" sz="2000" b="0">
              <a:cs typeface="Times New Roman" pitchFamily="18" charset="0"/>
            </a:endParaRPr>
          </a:p>
          <a:p>
            <a:r>
              <a:rPr lang="en-US" sz="2000" b="0">
                <a:latin typeface="Times" pitchFamily="18" charset="0"/>
                <a:cs typeface="Times New Roman" pitchFamily="18" charset="0"/>
              </a:rPr>
              <a:t>P(X≤10) = P(X=0) + P(X=1) + P(X=2) + P(X=3) + P(X=4)+….+ P(X=10)=</a:t>
            </a:r>
            <a:r>
              <a:rPr lang="en-US" sz="2000" b="0"/>
              <a:t> </a:t>
            </a:r>
            <a:endParaRPr lang="en-US" sz="2000" b="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2421">
                                            <p:txEl>
                                              <p:pRg st="0" end="0"/>
                                            </p:txEl>
                                          </p:spTgt>
                                        </p:tgtEl>
                                        <p:attrNameLst>
                                          <p:attrName>style.visibility</p:attrName>
                                        </p:attrNameLst>
                                      </p:cBhvr>
                                      <p:to>
                                        <p:strVal val="visible"/>
                                      </p:to>
                                    </p:set>
                                    <p:anim calcmode="lin" valueType="num">
                                      <p:cBhvr additive="base">
                                        <p:cTn id="7" dur="500" fill="hold"/>
                                        <p:tgtEl>
                                          <p:spTgt spid="12124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24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2421">
                                            <p:txEl>
                                              <p:pRg st="1" end="1"/>
                                            </p:txEl>
                                          </p:spTgt>
                                        </p:tgtEl>
                                        <p:attrNameLst>
                                          <p:attrName>style.visibility</p:attrName>
                                        </p:attrNameLst>
                                      </p:cBhvr>
                                      <p:to>
                                        <p:strVal val="visible"/>
                                      </p:to>
                                    </p:set>
                                    <p:anim calcmode="lin" valueType="num">
                                      <p:cBhvr additive="base">
                                        <p:cTn id="13" dur="500" fill="hold"/>
                                        <p:tgtEl>
                                          <p:spTgt spid="121242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24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2421">
                                            <p:txEl>
                                              <p:pRg st="2" end="2"/>
                                            </p:txEl>
                                          </p:spTgt>
                                        </p:tgtEl>
                                        <p:attrNameLst>
                                          <p:attrName>style.visibility</p:attrName>
                                        </p:attrNameLst>
                                      </p:cBhvr>
                                      <p:to>
                                        <p:strVal val="visible"/>
                                      </p:to>
                                    </p:set>
                                    <p:anim calcmode="lin" valueType="num">
                                      <p:cBhvr additive="base">
                                        <p:cTn id="19" dur="500" fill="hold"/>
                                        <p:tgtEl>
                                          <p:spTgt spid="121242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24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12420"/>
                                        </p:tgtEl>
                                        <p:attrNameLst>
                                          <p:attrName>style.visibility</p:attrName>
                                        </p:attrNameLst>
                                      </p:cBhvr>
                                      <p:to>
                                        <p:strVal val="visible"/>
                                      </p:to>
                                    </p:set>
                                    <p:anim calcmode="lin" valueType="num">
                                      <p:cBhvr additive="base">
                                        <p:cTn id="25" dur="500" fill="hold"/>
                                        <p:tgtEl>
                                          <p:spTgt spid="1212420"/>
                                        </p:tgtEl>
                                        <p:attrNameLst>
                                          <p:attrName>ppt_x</p:attrName>
                                        </p:attrNameLst>
                                      </p:cBhvr>
                                      <p:tavLst>
                                        <p:tav tm="0">
                                          <p:val>
                                            <p:strVal val="0-#ppt_w/2"/>
                                          </p:val>
                                        </p:tav>
                                        <p:tav tm="100000">
                                          <p:val>
                                            <p:strVal val="#ppt_x"/>
                                          </p:val>
                                        </p:tav>
                                      </p:tavLst>
                                    </p:anim>
                                    <p:anim calcmode="lin" valueType="num">
                                      <p:cBhvr additive="base">
                                        <p:cTn id="26" dur="500" fill="hold"/>
                                        <p:tgtEl>
                                          <p:spTgt spid="1212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2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r>
              <a:rPr lang="en-US"/>
              <a:t>Practice Problem:</a:t>
            </a:r>
            <a:endParaRPr lang="en-US" u="sng"/>
          </a:p>
        </p:txBody>
      </p:sp>
      <p:sp>
        <p:nvSpPr>
          <p:cNvPr id="1214467"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800">
                <a:latin typeface="Times New Roman" pitchFamily="18" charset="0"/>
              </a:rPr>
              <a:t>	You are conducting a case-control study of smoking and lung cancer. If the probability of being a smoker among lung cancer cases is .6, what’s the probability that in a group of 8 cases you have:</a:t>
            </a:r>
          </a:p>
          <a:p>
            <a:pPr marL="609600" indent="-609600">
              <a:lnSpc>
                <a:spcPct val="90000"/>
              </a:lnSpc>
              <a:buFont typeface="Wingdings" pitchFamily="2" charset="2"/>
              <a:buNone/>
            </a:pPr>
            <a:endParaRPr lang="en-US" sz="2800">
              <a:latin typeface="Times New Roman" pitchFamily="18" charset="0"/>
            </a:endParaRPr>
          </a:p>
          <a:p>
            <a:pPr marL="609600" indent="-609600">
              <a:lnSpc>
                <a:spcPct val="90000"/>
              </a:lnSpc>
              <a:buFont typeface="Wingdings" pitchFamily="2" charset="2"/>
              <a:buAutoNum type="alphaLcPeriod"/>
            </a:pPr>
            <a:r>
              <a:rPr lang="en-US" sz="2400">
                <a:latin typeface="Times New Roman" pitchFamily="18" charset="0"/>
              </a:rPr>
              <a:t>Less than 2 smokers?  </a:t>
            </a:r>
          </a:p>
          <a:p>
            <a:pPr marL="609600" indent="-609600">
              <a:lnSpc>
                <a:spcPct val="90000"/>
              </a:lnSpc>
              <a:buFont typeface="Wingdings" pitchFamily="2" charset="2"/>
              <a:buAutoNum type="alphaLcPeriod"/>
            </a:pPr>
            <a:r>
              <a:rPr lang="en-US" sz="2400">
                <a:latin typeface="Times New Roman" pitchFamily="18" charset="0"/>
              </a:rPr>
              <a:t>More than 5?</a:t>
            </a:r>
          </a:p>
          <a:p>
            <a:pPr marL="609600" indent="-609600">
              <a:lnSpc>
                <a:spcPct val="90000"/>
              </a:lnSpc>
              <a:buFont typeface="Wingdings" pitchFamily="2" charset="2"/>
              <a:buAutoNum type="alphaLcPeriod"/>
            </a:pPr>
            <a:r>
              <a:rPr lang="en-US" sz="2400">
                <a:solidFill>
                  <a:srgbClr val="000000"/>
                </a:solidFill>
                <a:latin typeface="Times New Roman" pitchFamily="18" charset="0"/>
              </a:rPr>
              <a:t>What are the expected value and variance of the number of smokers?</a:t>
            </a:r>
            <a:endParaRPr lang="en-US" sz="2400">
              <a:latin typeface="Times New Roman" pitchFamily="18" charset="0"/>
            </a:endParaRPr>
          </a:p>
          <a:p>
            <a:pPr marL="609600" indent="-609600">
              <a:lnSpc>
                <a:spcPct val="90000"/>
              </a:lnSpc>
            </a:pP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p:txBody>
          <a:bodyPr/>
          <a:lstStyle/>
          <a:p>
            <a:r>
              <a:rPr lang="en-US"/>
              <a:t>Answer</a:t>
            </a:r>
          </a:p>
        </p:txBody>
      </p:sp>
      <p:grpSp>
        <p:nvGrpSpPr>
          <p:cNvPr id="2" name="Group 3"/>
          <p:cNvGrpSpPr>
            <a:grpSpLocks/>
          </p:cNvGrpSpPr>
          <p:nvPr/>
        </p:nvGrpSpPr>
        <p:grpSpPr bwMode="auto">
          <a:xfrm>
            <a:off x="2133600" y="4114800"/>
            <a:ext cx="6281738" cy="2035175"/>
            <a:chOff x="768" y="1584"/>
            <a:chExt cx="3957" cy="1282"/>
          </a:xfrm>
        </p:grpSpPr>
        <p:sp>
          <p:nvSpPr>
            <p:cNvPr id="1218564" name="Text Box 4"/>
            <p:cNvSpPr txBox="1">
              <a:spLocks noChangeArrowheads="1"/>
            </p:cNvSpPr>
            <p:nvPr/>
          </p:nvSpPr>
          <p:spPr bwMode="auto">
            <a:xfrm>
              <a:off x="1999" y="2607"/>
              <a:ext cx="100" cy="101"/>
            </a:xfrm>
            <a:prstGeom prst="rect">
              <a:avLst/>
            </a:prstGeom>
            <a:solidFill>
              <a:srgbClr val="FFFFFF"/>
            </a:solidFill>
            <a:ln w="9525">
              <a:noFill/>
              <a:miter lim="800000"/>
              <a:headEnd/>
              <a:tailEnd/>
            </a:ln>
          </p:spPr>
          <p:txBody>
            <a:bodyPr lIns="0" tIns="0" rIns="0" bIns="0"/>
            <a:lstStyle/>
            <a:p>
              <a:r>
                <a:rPr lang="en-US" sz="2400" b="0">
                  <a:latin typeface="Times" pitchFamily="18" charset="0"/>
                </a:rPr>
                <a:t>1</a:t>
              </a:r>
            </a:p>
          </p:txBody>
        </p:sp>
        <p:sp>
          <p:nvSpPr>
            <p:cNvPr id="1218565" name="Text Box 5"/>
            <p:cNvSpPr txBox="1">
              <a:spLocks noChangeArrowheads="1"/>
            </p:cNvSpPr>
            <p:nvPr/>
          </p:nvSpPr>
          <p:spPr bwMode="auto">
            <a:xfrm>
              <a:off x="2748" y="2607"/>
              <a:ext cx="90" cy="132"/>
            </a:xfrm>
            <a:prstGeom prst="rect">
              <a:avLst/>
            </a:prstGeom>
            <a:solidFill>
              <a:srgbClr val="FFFFFF"/>
            </a:solidFill>
            <a:ln w="9525">
              <a:noFill/>
              <a:miter lim="800000"/>
              <a:headEnd/>
              <a:tailEnd/>
            </a:ln>
          </p:spPr>
          <p:txBody>
            <a:bodyPr lIns="0" tIns="0" rIns="0" bIns="0"/>
            <a:lstStyle/>
            <a:p>
              <a:r>
                <a:rPr lang="en-US" sz="2400" b="0">
                  <a:latin typeface="Times" pitchFamily="18" charset="0"/>
                </a:rPr>
                <a:t>4</a:t>
              </a:r>
            </a:p>
          </p:txBody>
        </p:sp>
        <p:sp>
          <p:nvSpPr>
            <p:cNvPr id="1218566" name="Text Box 6"/>
            <p:cNvSpPr txBox="1">
              <a:spLocks noChangeArrowheads="1"/>
            </p:cNvSpPr>
            <p:nvPr/>
          </p:nvSpPr>
          <p:spPr bwMode="auto">
            <a:xfrm>
              <a:off x="2998" y="2607"/>
              <a:ext cx="100" cy="140"/>
            </a:xfrm>
            <a:prstGeom prst="rect">
              <a:avLst/>
            </a:prstGeom>
            <a:solidFill>
              <a:srgbClr val="FFFFFF"/>
            </a:solidFill>
            <a:ln w="9525">
              <a:noFill/>
              <a:miter lim="800000"/>
              <a:headEnd/>
              <a:tailEnd/>
            </a:ln>
          </p:spPr>
          <p:txBody>
            <a:bodyPr lIns="0" tIns="0" rIns="0" bIns="0"/>
            <a:lstStyle/>
            <a:p>
              <a:r>
                <a:rPr lang="en-US" sz="2400" b="0">
                  <a:latin typeface="Times" pitchFamily="18" charset="0"/>
                </a:rPr>
                <a:t>5</a:t>
              </a:r>
            </a:p>
          </p:txBody>
        </p:sp>
        <p:sp>
          <p:nvSpPr>
            <p:cNvPr id="1218567" name="Text Box 7"/>
            <p:cNvSpPr txBox="1">
              <a:spLocks noChangeArrowheads="1"/>
            </p:cNvSpPr>
            <p:nvPr/>
          </p:nvSpPr>
          <p:spPr bwMode="auto">
            <a:xfrm>
              <a:off x="2248" y="2607"/>
              <a:ext cx="11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2</a:t>
              </a:r>
            </a:p>
          </p:txBody>
        </p:sp>
        <p:sp>
          <p:nvSpPr>
            <p:cNvPr id="1218568" name="Text Box 8"/>
            <p:cNvSpPr txBox="1">
              <a:spLocks noChangeArrowheads="1"/>
            </p:cNvSpPr>
            <p:nvPr/>
          </p:nvSpPr>
          <p:spPr bwMode="auto">
            <a:xfrm>
              <a:off x="2498" y="2607"/>
              <a:ext cx="11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3</a:t>
              </a:r>
            </a:p>
          </p:txBody>
        </p:sp>
        <p:sp>
          <p:nvSpPr>
            <p:cNvPr id="1218569" name="Line 9"/>
            <p:cNvSpPr>
              <a:spLocks noChangeShapeType="1"/>
            </p:cNvSpPr>
            <p:nvPr/>
          </p:nvSpPr>
          <p:spPr bwMode="auto">
            <a:xfrm>
              <a:off x="1749" y="1584"/>
              <a:ext cx="0" cy="1282"/>
            </a:xfrm>
            <a:prstGeom prst="line">
              <a:avLst/>
            </a:prstGeom>
            <a:noFill/>
            <a:ln w="9525">
              <a:solidFill>
                <a:srgbClr val="000000"/>
              </a:solidFill>
              <a:round/>
              <a:headEnd/>
              <a:tailEnd/>
            </a:ln>
          </p:spPr>
          <p:txBody>
            <a:bodyPr/>
            <a:lstStyle/>
            <a:p>
              <a:endParaRPr lang="en-US"/>
            </a:p>
          </p:txBody>
        </p:sp>
        <p:sp>
          <p:nvSpPr>
            <p:cNvPr id="1218570" name="Text Box 10"/>
            <p:cNvSpPr txBox="1">
              <a:spLocks noChangeArrowheads="1"/>
            </p:cNvSpPr>
            <p:nvPr/>
          </p:nvSpPr>
          <p:spPr bwMode="auto">
            <a:xfrm>
              <a:off x="3241" y="2607"/>
              <a:ext cx="10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6</a:t>
              </a:r>
            </a:p>
          </p:txBody>
        </p:sp>
        <p:sp>
          <p:nvSpPr>
            <p:cNvPr id="1218571" name="Text Box 11"/>
            <p:cNvSpPr txBox="1">
              <a:spLocks noChangeArrowheads="1"/>
            </p:cNvSpPr>
            <p:nvPr/>
          </p:nvSpPr>
          <p:spPr bwMode="auto">
            <a:xfrm>
              <a:off x="3470" y="2599"/>
              <a:ext cx="111" cy="117"/>
            </a:xfrm>
            <a:prstGeom prst="rect">
              <a:avLst/>
            </a:prstGeom>
            <a:solidFill>
              <a:srgbClr val="FFFFFF"/>
            </a:solidFill>
            <a:ln w="9525">
              <a:noFill/>
              <a:miter lim="800000"/>
              <a:headEnd/>
              <a:tailEnd/>
            </a:ln>
          </p:spPr>
          <p:txBody>
            <a:bodyPr lIns="0" tIns="0" rIns="0" bIns="0"/>
            <a:lstStyle/>
            <a:p>
              <a:r>
                <a:rPr lang="en-US" sz="2400" b="0">
                  <a:latin typeface="Times" pitchFamily="18" charset="0"/>
                </a:rPr>
                <a:t>7</a:t>
              </a:r>
            </a:p>
          </p:txBody>
        </p:sp>
        <p:sp>
          <p:nvSpPr>
            <p:cNvPr id="1218572" name="Text Box 12"/>
            <p:cNvSpPr txBox="1">
              <a:spLocks noChangeArrowheads="1"/>
            </p:cNvSpPr>
            <p:nvPr/>
          </p:nvSpPr>
          <p:spPr bwMode="auto">
            <a:xfrm>
              <a:off x="3720" y="2607"/>
              <a:ext cx="11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8</a:t>
              </a:r>
            </a:p>
          </p:txBody>
        </p:sp>
        <p:grpSp>
          <p:nvGrpSpPr>
            <p:cNvPr id="3" name="Group 13"/>
            <p:cNvGrpSpPr>
              <a:grpSpLocks/>
            </p:cNvGrpSpPr>
            <p:nvPr/>
          </p:nvGrpSpPr>
          <p:grpSpPr bwMode="auto">
            <a:xfrm>
              <a:off x="1724" y="1608"/>
              <a:ext cx="2206" cy="888"/>
              <a:chOff x="1174" y="1320"/>
              <a:chExt cx="2206" cy="888"/>
            </a:xfrm>
          </p:grpSpPr>
          <p:sp>
            <p:nvSpPr>
              <p:cNvPr id="1218574" name="Rectangle 14"/>
              <p:cNvSpPr>
                <a:spLocks noChangeArrowheads="1"/>
              </p:cNvSpPr>
              <p:nvPr/>
            </p:nvSpPr>
            <p:spPr bwMode="auto">
              <a:xfrm>
                <a:off x="1824" y="1903"/>
                <a:ext cx="257" cy="305"/>
              </a:xfrm>
              <a:prstGeom prst="rect">
                <a:avLst/>
              </a:prstGeom>
              <a:solidFill>
                <a:srgbClr val="00CCFF"/>
              </a:solidFill>
              <a:ln w="9525">
                <a:solidFill>
                  <a:srgbClr val="000000"/>
                </a:solidFill>
                <a:miter lim="800000"/>
                <a:headEnd/>
                <a:tailEnd/>
              </a:ln>
            </p:spPr>
            <p:txBody>
              <a:bodyPr/>
              <a:lstStyle/>
              <a:p>
                <a:endParaRPr lang="en-US"/>
              </a:p>
            </p:txBody>
          </p:sp>
          <p:sp>
            <p:nvSpPr>
              <p:cNvPr id="1218575" name="Rectangle 15"/>
              <p:cNvSpPr>
                <a:spLocks noChangeArrowheads="1"/>
              </p:cNvSpPr>
              <p:nvPr/>
            </p:nvSpPr>
            <p:spPr bwMode="auto">
              <a:xfrm>
                <a:off x="2063" y="1611"/>
                <a:ext cx="258" cy="597"/>
              </a:xfrm>
              <a:prstGeom prst="rect">
                <a:avLst/>
              </a:prstGeom>
              <a:solidFill>
                <a:srgbClr val="00CCFF"/>
              </a:solidFill>
              <a:ln w="9525">
                <a:solidFill>
                  <a:srgbClr val="000000"/>
                </a:solidFill>
                <a:miter lim="800000"/>
                <a:headEnd/>
                <a:tailEnd/>
              </a:ln>
            </p:spPr>
            <p:txBody>
              <a:bodyPr/>
              <a:lstStyle/>
              <a:p>
                <a:endParaRPr lang="en-US"/>
              </a:p>
            </p:txBody>
          </p:sp>
          <p:sp>
            <p:nvSpPr>
              <p:cNvPr id="1218576" name="Rectangle 16"/>
              <p:cNvSpPr>
                <a:spLocks noChangeArrowheads="1"/>
              </p:cNvSpPr>
              <p:nvPr/>
            </p:nvSpPr>
            <p:spPr bwMode="auto">
              <a:xfrm>
                <a:off x="1174" y="2169"/>
                <a:ext cx="180" cy="37"/>
              </a:xfrm>
              <a:prstGeom prst="rect">
                <a:avLst/>
              </a:prstGeom>
              <a:solidFill>
                <a:srgbClr val="00CCFF"/>
              </a:solidFill>
              <a:ln w="9525">
                <a:solidFill>
                  <a:srgbClr val="000000"/>
                </a:solidFill>
                <a:miter lim="800000"/>
                <a:headEnd/>
                <a:tailEnd/>
              </a:ln>
            </p:spPr>
            <p:txBody>
              <a:bodyPr/>
              <a:lstStyle/>
              <a:p>
                <a:endParaRPr lang="en-US"/>
              </a:p>
            </p:txBody>
          </p:sp>
          <p:sp>
            <p:nvSpPr>
              <p:cNvPr id="1218577" name="Rectangle 17"/>
              <p:cNvSpPr>
                <a:spLocks noChangeArrowheads="1"/>
              </p:cNvSpPr>
              <p:nvPr/>
            </p:nvSpPr>
            <p:spPr bwMode="auto">
              <a:xfrm>
                <a:off x="1354" y="2156"/>
                <a:ext cx="260" cy="50"/>
              </a:xfrm>
              <a:prstGeom prst="rect">
                <a:avLst/>
              </a:prstGeom>
              <a:solidFill>
                <a:srgbClr val="00CCFF"/>
              </a:solidFill>
              <a:ln w="9525">
                <a:solidFill>
                  <a:srgbClr val="000000"/>
                </a:solidFill>
                <a:miter lim="800000"/>
                <a:headEnd/>
                <a:tailEnd/>
              </a:ln>
            </p:spPr>
            <p:txBody>
              <a:bodyPr/>
              <a:lstStyle/>
              <a:p>
                <a:endParaRPr lang="en-US"/>
              </a:p>
            </p:txBody>
          </p:sp>
          <p:sp>
            <p:nvSpPr>
              <p:cNvPr id="1218578" name="Rectangle 18"/>
              <p:cNvSpPr>
                <a:spLocks noChangeArrowheads="1"/>
              </p:cNvSpPr>
              <p:nvPr/>
            </p:nvSpPr>
            <p:spPr bwMode="auto">
              <a:xfrm>
                <a:off x="1585" y="2101"/>
                <a:ext cx="240" cy="105"/>
              </a:xfrm>
              <a:prstGeom prst="rect">
                <a:avLst/>
              </a:prstGeom>
              <a:solidFill>
                <a:srgbClr val="00CCFF"/>
              </a:solidFill>
              <a:ln w="9525">
                <a:solidFill>
                  <a:srgbClr val="000000"/>
                </a:solidFill>
                <a:miter lim="800000"/>
                <a:headEnd/>
                <a:tailEnd/>
              </a:ln>
            </p:spPr>
            <p:txBody>
              <a:bodyPr/>
              <a:lstStyle/>
              <a:p>
                <a:endParaRPr lang="en-US"/>
              </a:p>
            </p:txBody>
          </p:sp>
          <p:sp>
            <p:nvSpPr>
              <p:cNvPr id="1218579" name="Rectangle 19"/>
              <p:cNvSpPr>
                <a:spLocks noChangeArrowheads="1"/>
              </p:cNvSpPr>
              <p:nvPr/>
            </p:nvSpPr>
            <p:spPr bwMode="auto">
              <a:xfrm>
                <a:off x="2313" y="1320"/>
                <a:ext cx="277" cy="883"/>
              </a:xfrm>
              <a:prstGeom prst="rect">
                <a:avLst/>
              </a:prstGeom>
              <a:solidFill>
                <a:srgbClr val="00CCFF"/>
              </a:solidFill>
              <a:ln w="9525">
                <a:solidFill>
                  <a:srgbClr val="000000"/>
                </a:solidFill>
                <a:miter lim="800000"/>
                <a:headEnd/>
                <a:tailEnd/>
              </a:ln>
            </p:spPr>
            <p:txBody>
              <a:bodyPr/>
              <a:lstStyle/>
              <a:p>
                <a:endParaRPr lang="en-US"/>
              </a:p>
            </p:txBody>
          </p:sp>
          <p:sp>
            <p:nvSpPr>
              <p:cNvPr id="1218580" name="Rectangle 20"/>
              <p:cNvSpPr>
                <a:spLocks noChangeArrowheads="1"/>
              </p:cNvSpPr>
              <p:nvPr/>
            </p:nvSpPr>
            <p:spPr bwMode="auto">
              <a:xfrm>
                <a:off x="2592" y="1728"/>
                <a:ext cx="240" cy="480"/>
              </a:xfrm>
              <a:prstGeom prst="rect">
                <a:avLst/>
              </a:prstGeom>
              <a:solidFill>
                <a:srgbClr val="00CCFF"/>
              </a:solidFill>
              <a:ln w="9525">
                <a:solidFill>
                  <a:srgbClr val="000000"/>
                </a:solidFill>
                <a:miter lim="800000"/>
                <a:headEnd/>
                <a:tailEnd/>
              </a:ln>
            </p:spPr>
            <p:txBody>
              <a:bodyPr/>
              <a:lstStyle/>
              <a:p>
                <a:endParaRPr lang="en-US"/>
              </a:p>
            </p:txBody>
          </p:sp>
          <p:sp>
            <p:nvSpPr>
              <p:cNvPr id="1218581" name="Rectangle 21"/>
              <p:cNvSpPr>
                <a:spLocks noChangeArrowheads="1"/>
              </p:cNvSpPr>
              <p:nvPr/>
            </p:nvSpPr>
            <p:spPr bwMode="auto">
              <a:xfrm>
                <a:off x="2832" y="1968"/>
                <a:ext cx="288" cy="240"/>
              </a:xfrm>
              <a:prstGeom prst="rect">
                <a:avLst/>
              </a:prstGeom>
              <a:solidFill>
                <a:srgbClr val="00CCFF"/>
              </a:solidFill>
              <a:ln w="9525">
                <a:solidFill>
                  <a:srgbClr val="000000"/>
                </a:solidFill>
                <a:miter lim="800000"/>
                <a:headEnd/>
                <a:tailEnd/>
              </a:ln>
            </p:spPr>
            <p:txBody>
              <a:bodyPr/>
              <a:lstStyle/>
              <a:p>
                <a:endParaRPr lang="en-US"/>
              </a:p>
            </p:txBody>
          </p:sp>
          <p:sp>
            <p:nvSpPr>
              <p:cNvPr id="1218582" name="Rectangle 22"/>
              <p:cNvSpPr>
                <a:spLocks noChangeArrowheads="1"/>
              </p:cNvSpPr>
              <p:nvPr/>
            </p:nvSpPr>
            <p:spPr bwMode="auto">
              <a:xfrm>
                <a:off x="3120" y="2160"/>
                <a:ext cx="260" cy="48"/>
              </a:xfrm>
              <a:prstGeom prst="rect">
                <a:avLst/>
              </a:prstGeom>
              <a:solidFill>
                <a:srgbClr val="00CCFF"/>
              </a:solidFill>
              <a:ln w="9525">
                <a:solidFill>
                  <a:srgbClr val="000000"/>
                </a:solidFill>
                <a:miter lim="800000"/>
                <a:headEnd/>
                <a:tailEnd/>
              </a:ln>
            </p:spPr>
            <p:txBody>
              <a:bodyPr/>
              <a:lstStyle/>
              <a:p>
                <a:endParaRPr lang="en-US"/>
              </a:p>
            </p:txBody>
          </p:sp>
        </p:grpSp>
        <p:sp>
          <p:nvSpPr>
            <p:cNvPr id="1218583" name="Line 23" descr="Wide upward diagonal"/>
            <p:cNvSpPr>
              <a:spLocks noChangeShapeType="1"/>
            </p:cNvSpPr>
            <p:nvPr/>
          </p:nvSpPr>
          <p:spPr bwMode="auto">
            <a:xfrm>
              <a:off x="768" y="2490"/>
              <a:ext cx="3957" cy="0"/>
            </a:xfrm>
            <a:prstGeom prst="line">
              <a:avLst/>
            </a:prstGeom>
            <a:noFill/>
            <a:ln w="19050">
              <a:solidFill>
                <a:srgbClr val="000000"/>
              </a:solidFill>
              <a:round/>
              <a:headEnd/>
              <a:tailEnd/>
            </a:ln>
          </p:spPr>
          <p:txBody>
            <a:bodyPr/>
            <a:lstStyle/>
            <a:p>
              <a:endParaRPr lang="en-US"/>
            </a:p>
          </p:txBody>
        </p:sp>
        <p:sp>
          <p:nvSpPr>
            <p:cNvPr id="1218584" name="Text Box 24"/>
            <p:cNvSpPr txBox="1">
              <a:spLocks noChangeArrowheads="1"/>
            </p:cNvSpPr>
            <p:nvPr/>
          </p:nvSpPr>
          <p:spPr bwMode="auto">
            <a:xfrm>
              <a:off x="1728" y="2583"/>
              <a:ext cx="100" cy="101"/>
            </a:xfrm>
            <a:prstGeom prst="rect">
              <a:avLst/>
            </a:prstGeom>
            <a:solidFill>
              <a:srgbClr val="FFFFFF"/>
            </a:solidFill>
            <a:ln w="9525">
              <a:noFill/>
              <a:miter lim="800000"/>
              <a:headEnd/>
              <a:tailEnd/>
            </a:ln>
          </p:spPr>
          <p:txBody>
            <a:bodyPr lIns="0" tIns="0" rIns="0" bIns="0"/>
            <a:lstStyle/>
            <a:p>
              <a:r>
                <a:rPr lang="en-US" sz="2400" b="0">
                  <a:latin typeface="Times" pitchFamily="18" charset="0"/>
                </a:rPr>
                <a:t>0</a:t>
              </a:r>
            </a:p>
          </p:txBody>
        </p:sp>
      </p:grpSp>
      <p:graphicFrame>
        <p:nvGraphicFramePr>
          <p:cNvPr id="1218585" name="Object 25"/>
          <p:cNvGraphicFramePr>
            <a:graphicFrameLocks noChangeAspect="1"/>
          </p:cNvGraphicFramePr>
          <p:nvPr>
            <p:ph idx="1"/>
          </p:nvPr>
        </p:nvGraphicFramePr>
        <p:xfrm>
          <a:off x="609600" y="-533400"/>
          <a:ext cx="6324600" cy="5183188"/>
        </p:xfrm>
        <a:graphic>
          <a:graphicData uri="http://schemas.openxmlformats.org/presentationml/2006/ole">
            <p:oleObj spid="_x0000_s106498" name="Document" r:id="rId4" imgW="5486400" imgH="4495680" progId="Word.Document.8">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18585"/>
                                        </p:tgtEl>
                                        <p:attrNameLst>
                                          <p:attrName>style.visibility</p:attrName>
                                        </p:attrNameLst>
                                      </p:cBhvr>
                                      <p:to>
                                        <p:strVal val="visible"/>
                                      </p:to>
                                    </p:set>
                                    <p:animEffect transition="in" filter="wipe(right)">
                                      <p:cBhvr>
                                        <p:cTn id="7" dur="500"/>
                                        <p:tgtEl>
                                          <p:spTgt spid="121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0610" name="Rectangle 2"/>
          <p:cNvSpPr>
            <a:spLocks noGrp="1" noChangeArrowheads="1"/>
          </p:cNvSpPr>
          <p:nvPr>
            <p:ph type="title"/>
          </p:nvPr>
        </p:nvSpPr>
        <p:spPr/>
        <p:txBody>
          <a:bodyPr/>
          <a:lstStyle/>
          <a:p>
            <a:r>
              <a:rPr lang="en-US"/>
              <a:t>Answer, continued</a:t>
            </a:r>
          </a:p>
        </p:txBody>
      </p:sp>
      <p:grpSp>
        <p:nvGrpSpPr>
          <p:cNvPr id="2" name="Group 3"/>
          <p:cNvGrpSpPr>
            <a:grpSpLocks/>
          </p:cNvGrpSpPr>
          <p:nvPr/>
        </p:nvGrpSpPr>
        <p:grpSpPr bwMode="auto">
          <a:xfrm>
            <a:off x="1219200" y="2514600"/>
            <a:ext cx="6281738" cy="2035175"/>
            <a:chOff x="218" y="1296"/>
            <a:chExt cx="3957" cy="1282"/>
          </a:xfrm>
        </p:grpSpPr>
        <p:sp>
          <p:nvSpPr>
            <p:cNvPr id="1220612" name="Text Box 4"/>
            <p:cNvSpPr txBox="1">
              <a:spLocks noChangeArrowheads="1"/>
            </p:cNvSpPr>
            <p:nvPr/>
          </p:nvSpPr>
          <p:spPr bwMode="auto">
            <a:xfrm>
              <a:off x="1449" y="2319"/>
              <a:ext cx="100" cy="101"/>
            </a:xfrm>
            <a:prstGeom prst="rect">
              <a:avLst/>
            </a:prstGeom>
            <a:solidFill>
              <a:srgbClr val="FFFFFF"/>
            </a:solidFill>
            <a:ln w="9525">
              <a:noFill/>
              <a:miter lim="800000"/>
              <a:headEnd/>
              <a:tailEnd/>
            </a:ln>
          </p:spPr>
          <p:txBody>
            <a:bodyPr lIns="0" tIns="0" rIns="0" bIns="0"/>
            <a:lstStyle/>
            <a:p>
              <a:r>
                <a:rPr lang="en-US" sz="2400" b="0">
                  <a:latin typeface="Times" pitchFamily="18" charset="0"/>
                </a:rPr>
                <a:t>1</a:t>
              </a:r>
            </a:p>
          </p:txBody>
        </p:sp>
        <p:sp>
          <p:nvSpPr>
            <p:cNvPr id="1220613" name="Text Box 5"/>
            <p:cNvSpPr txBox="1">
              <a:spLocks noChangeArrowheads="1"/>
            </p:cNvSpPr>
            <p:nvPr/>
          </p:nvSpPr>
          <p:spPr bwMode="auto">
            <a:xfrm>
              <a:off x="2198" y="2319"/>
              <a:ext cx="90" cy="132"/>
            </a:xfrm>
            <a:prstGeom prst="rect">
              <a:avLst/>
            </a:prstGeom>
            <a:solidFill>
              <a:srgbClr val="FFFFFF"/>
            </a:solidFill>
            <a:ln w="9525">
              <a:noFill/>
              <a:miter lim="800000"/>
              <a:headEnd/>
              <a:tailEnd/>
            </a:ln>
          </p:spPr>
          <p:txBody>
            <a:bodyPr lIns="0" tIns="0" rIns="0" bIns="0"/>
            <a:lstStyle/>
            <a:p>
              <a:r>
                <a:rPr lang="en-US" sz="2400" b="0">
                  <a:latin typeface="Times" pitchFamily="18" charset="0"/>
                </a:rPr>
                <a:t>4</a:t>
              </a:r>
            </a:p>
          </p:txBody>
        </p:sp>
        <p:sp>
          <p:nvSpPr>
            <p:cNvPr id="1220614" name="Text Box 6"/>
            <p:cNvSpPr txBox="1">
              <a:spLocks noChangeArrowheads="1"/>
            </p:cNvSpPr>
            <p:nvPr/>
          </p:nvSpPr>
          <p:spPr bwMode="auto">
            <a:xfrm>
              <a:off x="2448" y="2319"/>
              <a:ext cx="100" cy="140"/>
            </a:xfrm>
            <a:prstGeom prst="rect">
              <a:avLst/>
            </a:prstGeom>
            <a:solidFill>
              <a:srgbClr val="FFFFFF"/>
            </a:solidFill>
            <a:ln w="9525">
              <a:noFill/>
              <a:miter lim="800000"/>
              <a:headEnd/>
              <a:tailEnd/>
            </a:ln>
          </p:spPr>
          <p:txBody>
            <a:bodyPr lIns="0" tIns="0" rIns="0" bIns="0"/>
            <a:lstStyle/>
            <a:p>
              <a:r>
                <a:rPr lang="en-US" sz="2400" b="0">
                  <a:latin typeface="Times" pitchFamily="18" charset="0"/>
                </a:rPr>
                <a:t>5</a:t>
              </a:r>
            </a:p>
          </p:txBody>
        </p:sp>
        <p:sp>
          <p:nvSpPr>
            <p:cNvPr id="1220615" name="Text Box 7"/>
            <p:cNvSpPr txBox="1">
              <a:spLocks noChangeArrowheads="1"/>
            </p:cNvSpPr>
            <p:nvPr/>
          </p:nvSpPr>
          <p:spPr bwMode="auto">
            <a:xfrm>
              <a:off x="1698" y="2319"/>
              <a:ext cx="11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2</a:t>
              </a:r>
            </a:p>
          </p:txBody>
        </p:sp>
        <p:sp>
          <p:nvSpPr>
            <p:cNvPr id="1220616" name="Text Box 8"/>
            <p:cNvSpPr txBox="1">
              <a:spLocks noChangeArrowheads="1"/>
            </p:cNvSpPr>
            <p:nvPr/>
          </p:nvSpPr>
          <p:spPr bwMode="auto">
            <a:xfrm>
              <a:off x="1948" y="2319"/>
              <a:ext cx="11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3</a:t>
              </a:r>
            </a:p>
          </p:txBody>
        </p:sp>
        <p:sp>
          <p:nvSpPr>
            <p:cNvPr id="1220617" name="Line 9"/>
            <p:cNvSpPr>
              <a:spLocks noChangeShapeType="1"/>
            </p:cNvSpPr>
            <p:nvPr/>
          </p:nvSpPr>
          <p:spPr bwMode="auto">
            <a:xfrm>
              <a:off x="1199" y="1296"/>
              <a:ext cx="0" cy="1282"/>
            </a:xfrm>
            <a:prstGeom prst="line">
              <a:avLst/>
            </a:prstGeom>
            <a:noFill/>
            <a:ln w="9525">
              <a:solidFill>
                <a:srgbClr val="000000"/>
              </a:solidFill>
              <a:round/>
              <a:headEnd/>
              <a:tailEnd/>
            </a:ln>
          </p:spPr>
          <p:txBody>
            <a:bodyPr/>
            <a:lstStyle/>
            <a:p>
              <a:endParaRPr lang="en-US"/>
            </a:p>
          </p:txBody>
        </p:sp>
        <p:sp>
          <p:nvSpPr>
            <p:cNvPr id="1220618" name="Text Box 10"/>
            <p:cNvSpPr txBox="1">
              <a:spLocks noChangeArrowheads="1"/>
            </p:cNvSpPr>
            <p:nvPr/>
          </p:nvSpPr>
          <p:spPr bwMode="auto">
            <a:xfrm>
              <a:off x="2691" y="2319"/>
              <a:ext cx="10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6</a:t>
              </a:r>
            </a:p>
          </p:txBody>
        </p:sp>
        <p:sp>
          <p:nvSpPr>
            <p:cNvPr id="1220619" name="Text Box 11"/>
            <p:cNvSpPr txBox="1">
              <a:spLocks noChangeArrowheads="1"/>
            </p:cNvSpPr>
            <p:nvPr/>
          </p:nvSpPr>
          <p:spPr bwMode="auto">
            <a:xfrm>
              <a:off x="2920" y="2311"/>
              <a:ext cx="111" cy="117"/>
            </a:xfrm>
            <a:prstGeom prst="rect">
              <a:avLst/>
            </a:prstGeom>
            <a:solidFill>
              <a:srgbClr val="FFFFFF"/>
            </a:solidFill>
            <a:ln w="9525">
              <a:noFill/>
              <a:miter lim="800000"/>
              <a:headEnd/>
              <a:tailEnd/>
            </a:ln>
          </p:spPr>
          <p:txBody>
            <a:bodyPr lIns="0" tIns="0" rIns="0" bIns="0"/>
            <a:lstStyle/>
            <a:p>
              <a:r>
                <a:rPr lang="en-US" sz="2400" b="0">
                  <a:latin typeface="Times" pitchFamily="18" charset="0"/>
                </a:rPr>
                <a:t>7</a:t>
              </a:r>
            </a:p>
          </p:txBody>
        </p:sp>
        <p:sp>
          <p:nvSpPr>
            <p:cNvPr id="1220620" name="Text Box 12"/>
            <p:cNvSpPr txBox="1">
              <a:spLocks noChangeArrowheads="1"/>
            </p:cNvSpPr>
            <p:nvPr/>
          </p:nvSpPr>
          <p:spPr bwMode="auto">
            <a:xfrm>
              <a:off x="3170" y="2319"/>
              <a:ext cx="110" cy="116"/>
            </a:xfrm>
            <a:prstGeom prst="rect">
              <a:avLst/>
            </a:prstGeom>
            <a:solidFill>
              <a:srgbClr val="FFFFFF"/>
            </a:solidFill>
            <a:ln w="9525">
              <a:noFill/>
              <a:miter lim="800000"/>
              <a:headEnd/>
              <a:tailEnd/>
            </a:ln>
          </p:spPr>
          <p:txBody>
            <a:bodyPr lIns="0" tIns="0" rIns="0" bIns="0"/>
            <a:lstStyle/>
            <a:p>
              <a:r>
                <a:rPr lang="en-US" sz="2400" b="0">
                  <a:latin typeface="Times" pitchFamily="18" charset="0"/>
                </a:rPr>
                <a:t>8</a:t>
              </a:r>
            </a:p>
          </p:txBody>
        </p:sp>
        <p:grpSp>
          <p:nvGrpSpPr>
            <p:cNvPr id="3" name="Group 13"/>
            <p:cNvGrpSpPr>
              <a:grpSpLocks/>
            </p:cNvGrpSpPr>
            <p:nvPr/>
          </p:nvGrpSpPr>
          <p:grpSpPr bwMode="auto">
            <a:xfrm>
              <a:off x="1174" y="1320"/>
              <a:ext cx="2206" cy="888"/>
              <a:chOff x="1174" y="1320"/>
              <a:chExt cx="2206" cy="888"/>
            </a:xfrm>
          </p:grpSpPr>
          <p:sp>
            <p:nvSpPr>
              <p:cNvPr id="1220622" name="Rectangle 14"/>
              <p:cNvSpPr>
                <a:spLocks noChangeArrowheads="1"/>
              </p:cNvSpPr>
              <p:nvPr/>
            </p:nvSpPr>
            <p:spPr bwMode="auto">
              <a:xfrm>
                <a:off x="1824" y="1903"/>
                <a:ext cx="257" cy="305"/>
              </a:xfrm>
              <a:prstGeom prst="rect">
                <a:avLst/>
              </a:prstGeom>
              <a:solidFill>
                <a:srgbClr val="00CCFF"/>
              </a:solidFill>
              <a:ln w="9525">
                <a:solidFill>
                  <a:srgbClr val="000000"/>
                </a:solidFill>
                <a:miter lim="800000"/>
                <a:headEnd/>
                <a:tailEnd/>
              </a:ln>
            </p:spPr>
            <p:txBody>
              <a:bodyPr/>
              <a:lstStyle/>
              <a:p>
                <a:endParaRPr lang="en-US"/>
              </a:p>
            </p:txBody>
          </p:sp>
          <p:sp>
            <p:nvSpPr>
              <p:cNvPr id="1220623" name="Rectangle 15"/>
              <p:cNvSpPr>
                <a:spLocks noChangeArrowheads="1"/>
              </p:cNvSpPr>
              <p:nvPr/>
            </p:nvSpPr>
            <p:spPr bwMode="auto">
              <a:xfrm>
                <a:off x="2063" y="1611"/>
                <a:ext cx="258" cy="597"/>
              </a:xfrm>
              <a:prstGeom prst="rect">
                <a:avLst/>
              </a:prstGeom>
              <a:solidFill>
                <a:srgbClr val="00CCFF"/>
              </a:solidFill>
              <a:ln w="9525">
                <a:solidFill>
                  <a:srgbClr val="000000"/>
                </a:solidFill>
                <a:miter lim="800000"/>
                <a:headEnd/>
                <a:tailEnd/>
              </a:ln>
            </p:spPr>
            <p:txBody>
              <a:bodyPr/>
              <a:lstStyle/>
              <a:p>
                <a:endParaRPr lang="en-US"/>
              </a:p>
            </p:txBody>
          </p:sp>
          <p:sp>
            <p:nvSpPr>
              <p:cNvPr id="1220624" name="Rectangle 16" descr="Wide upward diagonal"/>
              <p:cNvSpPr>
                <a:spLocks noChangeArrowheads="1"/>
              </p:cNvSpPr>
              <p:nvPr/>
            </p:nvSpPr>
            <p:spPr bwMode="auto">
              <a:xfrm>
                <a:off x="1174" y="2169"/>
                <a:ext cx="180" cy="37"/>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1220625" name="Rectangle 17" descr="Wide upward diagonal"/>
              <p:cNvSpPr>
                <a:spLocks noChangeArrowheads="1"/>
              </p:cNvSpPr>
              <p:nvPr/>
            </p:nvSpPr>
            <p:spPr bwMode="auto">
              <a:xfrm>
                <a:off x="1354" y="2156"/>
                <a:ext cx="260" cy="50"/>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1220626" name="Rectangle 18"/>
              <p:cNvSpPr>
                <a:spLocks noChangeArrowheads="1"/>
              </p:cNvSpPr>
              <p:nvPr/>
            </p:nvSpPr>
            <p:spPr bwMode="auto">
              <a:xfrm>
                <a:off x="1585" y="2101"/>
                <a:ext cx="240" cy="105"/>
              </a:xfrm>
              <a:prstGeom prst="rect">
                <a:avLst/>
              </a:prstGeom>
              <a:solidFill>
                <a:srgbClr val="00CCFF"/>
              </a:solidFill>
              <a:ln w="9525">
                <a:solidFill>
                  <a:srgbClr val="000000"/>
                </a:solidFill>
                <a:miter lim="800000"/>
                <a:headEnd/>
                <a:tailEnd/>
              </a:ln>
            </p:spPr>
            <p:txBody>
              <a:bodyPr/>
              <a:lstStyle/>
              <a:p>
                <a:endParaRPr lang="en-US"/>
              </a:p>
            </p:txBody>
          </p:sp>
          <p:sp>
            <p:nvSpPr>
              <p:cNvPr id="1220627" name="Rectangle 19"/>
              <p:cNvSpPr>
                <a:spLocks noChangeArrowheads="1"/>
              </p:cNvSpPr>
              <p:nvPr/>
            </p:nvSpPr>
            <p:spPr bwMode="auto">
              <a:xfrm>
                <a:off x="2313" y="1320"/>
                <a:ext cx="277" cy="883"/>
              </a:xfrm>
              <a:prstGeom prst="rect">
                <a:avLst/>
              </a:prstGeom>
              <a:solidFill>
                <a:srgbClr val="00CCFF"/>
              </a:solidFill>
              <a:ln w="9525">
                <a:solidFill>
                  <a:srgbClr val="000000"/>
                </a:solidFill>
                <a:miter lim="800000"/>
                <a:headEnd/>
                <a:tailEnd/>
              </a:ln>
            </p:spPr>
            <p:txBody>
              <a:bodyPr/>
              <a:lstStyle/>
              <a:p>
                <a:endParaRPr lang="en-US"/>
              </a:p>
            </p:txBody>
          </p:sp>
          <p:sp>
            <p:nvSpPr>
              <p:cNvPr id="1220628" name="Rectangle 20" descr="Wide upward diagonal"/>
              <p:cNvSpPr>
                <a:spLocks noChangeArrowheads="1"/>
              </p:cNvSpPr>
              <p:nvPr/>
            </p:nvSpPr>
            <p:spPr bwMode="auto">
              <a:xfrm>
                <a:off x="2592" y="1728"/>
                <a:ext cx="240" cy="480"/>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1220629" name="Rectangle 21" descr="Wide upward diagonal"/>
              <p:cNvSpPr>
                <a:spLocks noChangeArrowheads="1"/>
              </p:cNvSpPr>
              <p:nvPr/>
            </p:nvSpPr>
            <p:spPr bwMode="auto">
              <a:xfrm>
                <a:off x="2832" y="1968"/>
                <a:ext cx="288" cy="240"/>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1220630" name="Rectangle 22" descr="Wide upward diagonal"/>
              <p:cNvSpPr>
                <a:spLocks noChangeArrowheads="1"/>
              </p:cNvSpPr>
              <p:nvPr/>
            </p:nvSpPr>
            <p:spPr bwMode="auto">
              <a:xfrm>
                <a:off x="3120" y="2160"/>
                <a:ext cx="260" cy="48"/>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grpSp>
        <p:sp>
          <p:nvSpPr>
            <p:cNvPr id="1220631" name="Line 23" descr="Wide upward diagonal"/>
            <p:cNvSpPr>
              <a:spLocks noChangeShapeType="1"/>
            </p:cNvSpPr>
            <p:nvPr/>
          </p:nvSpPr>
          <p:spPr bwMode="auto">
            <a:xfrm>
              <a:off x="218" y="2202"/>
              <a:ext cx="3957" cy="0"/>
            </a:xfrm>
            <a:prstGeom prst="line">
              <a:avLst/>
            </a:prstGeom>
            <a:noFill/>
            <a:ln w="19050">
              <a:solidFill>
                <a:srgbClr val="000000"/>
              </a:solidFill>
              <a:round/>
              <a:headEnd/>
              <a:tailEnd/>
            </a:ln>
          </p:spPr>
          <p:txBody>
            <a:bodyPr/>
            <a:lstStyle/>
            <a:p>
              <a:endParaRPr lang="en-US"/>
            </a:p>
          </p:txBody>
        </p:sp>
        <p:sp>
          <p:nvSpPr>
            <p:cNvPr id="1220632" name="Text Box 24"/>
            <p:cNvSpPr txBox="1">
              <a:spLocks noChangeArrowheads="1"/>
            </p:cNvSpPr>
            <p:nvPr/>
          </p:nvSpPr>
          <p:spPr bwMode="auto">
            <a:xfrm>
              <a:off x="1178" y="2295"/>
              <a:ext cx="100" cy="101"/>
            </a:xfrm>
            <a:prstGeom prst="rect">
              <a:avLst/>
            </a:prstGeom>
            <a:solidFill>
              <a:srgbClr val="FFFFFF"/>
            </a:solidFill>
            <a:ln w="9525">
              <a:noFill/>
              <a:miter lim="800000"/>
              <a:headEnd/>
              <a:tailEnd/>
            </a:ln>
          </p:spPr>
          <p:txBody>
            <a:bodyPr lIns="0" tIns="0" rIns="0" bIns="0"/>
            <a:lstStyle/>
            <a:p>
              <a:r>
                <a:rPr lang="en-US" sz="2400" b="0">
                  <a:latin typeface="Times" pitchFamily="18" charset="0"/>
                </a:rPr>
                <a:t>0</a:t>
              </a:r>
            </a:p>
          </p:txBody>
        </p:sp>
      </p:grpSp>
      <p:sp>
        <p:nvSpPr>
          <p:cNvPr id="1220633" name="Text Box 25"/>
          <p:cNvSpPr txBox="1">
            <a:spLocks noChangeArrowheads="1"/>
          </p:cNvSpPr>
          <p:nvPr/>
        </p:nvSpPr>
        <p:spPr bwMode="auto">
          <a:xfrm>
            <a:off x="2971800" y="5257800"/>
            <a:ext cx="3482975" cy="1144588"/>
          </a:xfrm>
          <a:prstGeom prst="rect">
            <a:avLst/>
          </a:prstGeom>
          <a:solidFill>
            <a:srgbClr val="CCFFCC"/>
          </a:solidFill>
          <a:ln w="9525">
            <a:solidFill>
              <a:srgbClr val="000000"/>
            </a:solidFill>
            <a:miter lim="800000"/>
            <a:headEnd/>
            <a:tailEnd/>
          </a:ln>
        </p:spPr>
        <p:txBody>
          <a:bodyPr/>
          <a:lstStyle/>
          <a:p>
            <a:r>
              <a:rPr lang="en-US" sz="2400" b="0">
                <a:latin typeface="Times" pitchFamily="18" charset="0"/>
              </a:rPr>
              <a:t>E(X) =  8 (.6) = 4.8</a:t>
            </a:r>
          </a:p>
          <a:p>
            <a:r>
              <a:rPr lang="en-US" sz="2400" b="0">
                <a:latin typeface="Times" pitchFamily="18" charset="0"/>
              </a:rPr>
              <a:t>Var(X) = 8 (.6) (.4) =1.92</a:t>
            </a:r>
          </a:p>
          <a:p>
            <a:r>
              <a:rPr lang="en-US" sz="2400" b="0">
                <a:latin typeface="Times" pitchFamily="18" charset="0"/>
              </a:rPr>
              <a:t>StdDev(X) = 1.38</a:t>
            </a:r>
          </a:p>
        </p:txBody>
      </p:sp>
      <p:grpSp>
        <p:nvGrpSpPr>
          <p:cNvPr id="4" name="Group 26"/>
          <p:cNvGrpSpPr>
            <a:grpSpLocks/>
          </p:cNvGrpSpPr>
          <p:nvPr/>
        </p:nvGrpSpPr>
        <p:grpSpPr bwMode="auto">
          <a:xfrm>
            <a:off x="533400" y="2590800"/>
            <a:ext cx="3886200" cy="1219200"/>
            <a:chOff x="336" y="1632"/>
            <a:chExt cx="2448" cy="768"/>
          </a:xfrm>
        </p:grpSpPr>
        <p:sp>
          <p:nvSpPr>
            <p:cNvPr id="1220635" name="Text Box 27"/>
            <p:cNvSpPr txBox="1">
              <a:spLocks noChangeArrowheads="1"/>
            </p:cNvSpPr>
            <p:nvPr/>
          </p:nvSpPr>
          <p:spPr bwMode="auto">
            <a:xfrm>
              <a:off x="336" y="1632"/>
              <a:ext cx="2448" cy="286"/>
            </a:xfrm>
            <a:prstGeom prst="rect">
              <a:avLst/>
            </a:prstGeom>
            <a:noFill/>
            <a:ln w="9525">
              <a:noFill/>
              <a:miter lim="800000"/>
              <a:headEnd/>
              <a:tailEnd/>
            </a:ln>
          </p:spPr>
          <p:txBody>
            <a:bodyPr/>
            <a:lstStyle/>
            <a:p>
              <a:r>
                <a:rPr lang="en-US" b="0">
                  <a:latin typeface="Times" pitchFamily="18" charset="0"/>
                </a:rPr>
                <a:t>P(&lt;2)=.00065 + .008 = .00865</a:t>
              </a:r>
            </a:p>
            <a:p>
              <a:endParaRPr lang="en-US" sz="2400" b="0">
                <a:latin typeface="Times" pitchFamily="18" charset="0"/>
              </a:endParaRPr>
            </a:p>
          </p:txBody>
        </p:sp>
        <p:sp>
          <p:nvSpPr>
            <p:cNvPr id="1220636" name="Line 28"/>
            <p:cNvSpPr>
              <a:spLocks noChangeShapeType="1"/>
            </p:cNvSpPr>
            <p:nvPr/>
          </p:nvSpPr>
          <p:spPr bwMode="auto">
            <a:xfrm flipV="1">
              <a:off x="2112" y="1824"/>
              <a:ext cx="0" cy="576"/>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29"/>
          <p:cNvGrpSpPr>
            <a:grpSpLocks/>
          </p:cNvGrpSpPr>
          <p:nvPr/>
        </p:nvGrpSpPr>
        <p:grpSpPr bwMode="auto">
          <a:xfrm>
            <a:off x="5257800" y="2514600"/>
            <a:ext cx="3429000" cy="990600"/>
            <a:chOff x="3312" y="1584"/>
            <a:chExt cx="3005" cy="624"/>
          </a:xfrm>
        </p:grpSpPr>
        <p:sp>
          <p:nvSpPr>
            <p:cNvPr id="1220638" name="Text Box 30"/>
            <p:cNvSpPr txBox="1">
              <a:spLocks noChangeArrowheads="1"/>
            </p:cNvSpPr>
            <p:nvPr/>
          </p:nvSpPr>
          <p:spPr bwMode="auto">
            <a:xfrm>
              <a:off x="3312" y="1584"/>
              <a:ext cx="3005" cy="304"/>
            </a:xfrm>
            <a:prstGeom prst="rect">
              <a:avLst/>
            </a:prstGeom>
            <a:solidFill>
              <a:srgbClr val="FFFFFF"/>
            </a:solidFill>
            <a:ln w="9525">
              <a:noFill/>
              <a:miter lim="800000"/>
              <a:headEnd/>
              <a:tailEnd/>
            </a:ln>
          </p:spPr>
          <p:txBody>
            <a:bodyPr/>
            <a:lstStyle/>
            <a:p>
              <a:r>
                <a:rPr lang="en-US" b="0">
                  <a:latin typeface="Times" pitchFamily="18" charset="0"/>
                </a:rPr>
                <a:t>P(&gt;5)=.21+.09+.0168 = .3168</a:t>
              </a:r>
              <a:endParaRPr lang="en-US" sz="2400" b="0">
                <a:latin typeface="Times" pitchFamily="18" charset="0"/>
              </a:endParaRPr>
            </a:p>
          </p:txBody>
        </p:sp>
        <p:sp>
          <p:nvSpPr>
            <p:cNvPr id="1220639" name="Line 31"/>
            <p:cNvSpPr>
              <a:spLocks noChangeShapeType="1"/>
            </p:cNvSpPr>
            <p:nvPr/>
          </p:nvSpPr>
          <p:spPr bwMode="auto">
            <a:xfrm flipV="1">
              <a:off x="3600" y="1824"/>
              <a:ext cx="336" cy="384"/>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20633"/>
                                        </p:tgtEl>
                                        <p:attrNameLst>
                                          <p:attrName>style.visibility</p:attrName>
                                        </p:attrNameLst>
                                      </p:cBhvr>
                                      <p:to>
                                        <p:strVal val="visible"/>
                                      </p:to>
                                    </p:set>
                                    <p:anim calcmode="lin" valueType="num">
                                      <p:cBhvr additive="base">
                                        <p:cTn id="17" dur="500" fill="hold"/>
                                        <p:tgtEl>
                                          <p:spTgt spid="1220633"/>
                                        </p:tgtEl>
                                        <p:attrNameLst>
                                          <p:attrName>ppt_x</p:attrName>
                                        </p:attrNameLst>
                                      </p:cBhvr>
                                      <p:tavLst>
                                        <p:tav tm="0">
                                          <p:val>
                                            <p:strVal val="0-#ppt_w/2"/>
                                          </p:val>
                                        </p:tav>
                                        <p:tav tm="100000">
                                          <p:val>
                                            <p:strVal val="#ppt_x"/>
                                          </p:val>
                                        </p:tav>
                                      </p:tavLst>
                                    </p:anim>
                                    <p:anim calcmode="lin" valueType="num">
                                      <p:cBhvr additive="base">
                                        <p:cTn id="18" dur="500" fill="hold"/>
                                        <p:tgtEl>
                                          <p:spTgt spid="12206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3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Normal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a:bodyPr>
          <a:lstStyle/>
          <a:p>
            <a:r>
              <a:rPr lang="en-US" dirty="0" err="1" smtClean="0"/>
              <a:t>Pdf</a:t>
            </a:r>
            <a:endParaRPr lang="en-US" dirty="0" smtClean="0"/>
          </a:p>
          <a:p>
            <a:r>
              <a:rPr lang="en-US" dirty="0" smtClean="0"/>
              <a:t>Mean        </a:t>
            </a:r>
            <a:r>
              <a:rPr lang="en-US" i="1" dirty="0" smtClean="0"/>
              <a:t>μ</a:t>
            </a:r>
            <a:r>
              <a:rPr lang="en-US" dirty="0" smtClean="0"/>
              <a:t> </a:t>
            </a:r>
          </a:p>
          <a:p>
            <a:r>
              <a:rPr lang="en-US" dirty="0" smtClean="0"/>
              <a:t>Median</a:t>
            </a:r>
            <a:r>
              <a:rPr lang="en-US" i="1" dirty="0" smtClean="0"/>
              <a:t>     μ</a:t>
            </a:r>
            <a:endParaRPr lang="en-US" dirty="0" smtClean="0"/>
          </a:p>
          <a:p>
            <a:r>
              <a:rPr lang="en-US" dirty="0" smtClean="0"/>
              <a:t>Mode       </a:t>
            </a:r>
            <a:r>
              <a:rPr lang="en-US" i="1" dirty="0" smtClean="0"/>
              <a:t>μ</a:t>
            </a:r>
            <a:endParaRPr lang="en-US" dirty="0" smtClean="0"/>
          </a:p>
          <a:p>
            <a:endParaRPr lang="en-US" dirty="0" smtClean="0"/>
          </a:p>
          <a:p>
            <a:endParaRPr lang="en-US" b="1" dirty="0" smtClean="0"/>
          </a:p>
          <a:p>
            <a:endParaRPr lang="en-US" baseline="-25000" dirty="0" smtClean="0"/>
          </a:p>
          <a:p>
            <a:pPr lvl="1"/>
            <a:endParaRPr lang="en-US" dirty="0" smtClean="0"/>
          </a:p>
          <a:p>
            <a:pPr lvl="1">
              <a:buNone/>
            </a:pP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1219200" y="990600"/>
            <a:ext cx="2752725" cy="371475"/>
          </a:xfrm>
          <a:prstGeom prst="rect">
            <a:avLst/>
          </a:prstGeom>
          <a:noFill/>
          <a:ln w="9525">
            <a:noFill/>
            <a:miter lim="800000"/>
            <a:headEnd/>
            <a:tailEnd/>
          </a:ln>
          <a:effectLst/>
        </p:spPr>
      </p:pic>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r>
              <a:rPr lang="en-US" sz="2800" i="1" dirty="0" smtClean="0"/>
              <a:t>σ</a:t>
            </a:r>
            <a:r>
              <a:rPr lang="en-US" sz="2800" baseline="30000" dirty="0" smtClean="0"/>
              <a:t>2</a:t>
            </a:r>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2"/>
          <p:cNvPicPr>
            <a:picLocks noChangeAspect="1" noChangeArrowheads="1"/>
          </p:cNvPicPr>
          <p:nvPr/>
        </p:nvPicPr>
        <p:blipFill>
          <a:blip r:embed="rId3" cstate="print"/>
          <a:srcRect/>
          <a:stretch>
            <a:fillRect/>
          </a:stretch>
        </p:blipFill>
        <p:spPr bwMode="auto">
          <a:xfrm>
            <a:off x="6324600" y="1066800"/>
            <a:ext cx="1524000" cy="457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057900" y="2381250"/>
            <a:ext cx="1333500" cy="361950"/>
          </a:xfrm>
          <a:prstGeom prst="rect">
            <a:avLst/>
          </a:prstGeom>
          <a:noFill/>
          <a:ln w="9525">
            <a:noFill/>
            <a:miter lim="800000"/>
            <a:headEnd/>
            <a:tailEnd/>
          </a:ln>
          <a:effectLst/>
        </p:spPr>
      </p:pic>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Symmetric about the mean </a:t>
            </a:r>
            <a:r>
              <a:rPr lang="en-US" sz="2800" i="1" dirty="0" smtClean="0">
                <a:effectLst>
                  <a:innerShdw blurRad="63500" dist="50800" dir="16200000">
                    <a:prstClr val="black">
                      <a:alpha val="50000"/>
                    </a:prstClr>
                  </a:innerShdw>
                </a:effectLst>
              </a:rPr>
              <a:t>μ</a:t>
            </a:r>
            <a:r>
              <a:rPr lang="en-US" sz="2800" dirty="0" smtClean="0">
                <a:effectLst>
                  <a:innerShdw blurRad="63500" dist="50800" dir="16200000">
                    <a:prstClr val="black">
                      <a:alpha val="50000"/>
                    </a:prstClr>
                  </a:innerShdw>
                </a:effectLst>
              </a:rPr>
              <a:t> </a:t>
            </a:r>
            <a:endPar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If X</a:t>
            </a:r>
            <a:r>
              <a:rPr lang="en-US" sz="2600" baseline="-25000" dirty="0" smtClean="0">
                <a:effectLst>
                  <a:innerShdw blurRad="63500" dist="50800" dir="16200000">
                    <a:prstClr val="black">
                      <a:alpha val="50000"/>
                    </a:prstClr>
                  </a:innerShdw>
                </a:effectLst>
              </a:rPr>
              <a:t>1</a:t>
            </a:r>
            <a:r>
              <a:rPr lang="en-US" sz="2600" dirty="0" smtClean="0">
                <a:effectLst>
                  <a:innerShdw blurRad="63500" dist="50800" dir="16200000">
                    <a:prstClr val="black">
                      <a:alpha val="50000"/>
                    </a:prstClr>
                  </a:innerShdw>
                </a:effectLst>
              </a:rPr>
              <a:t> (</a:t>
            </a:r>
            <a:r>
              <a:rPr lang="en-US" sz="2800" i="1" dirty="0" smtClean="0">
                <a:effectLst>
                  <a:innerShdw blurRad="63500" dist="50800" dir="16200000">
                    <a:prstClr val="black">
                      <a:alpha val="50000"/>
                    </a:prstClr>
                  </a:innerShdw>
                </a:effectLst>
              </a:rPr>
              <a:t>μ</a:t>
            </a:r>
            <a:r>
              <a:rPr lang="en-US" sz="2800" i="1" baseline="-25000" dirty="0" smtClean="0">
                <a:effectLst>
                  <a:innerShdw blurRad="63500" dist="50800" dir="16200000">
                    <a:prstClr val="black">
                      <a:alpha val="50000"/>
                    </a:prstClr>
                  </a:innerShdw>
                </a:effectLst>
              </a:rPr>
              <a:t>1</a:t>
            </a:r>
            <a:r>
              <a:rPr lang="en-US" sz="2800" i="1" dirty="0" smtClean="0">
                <a:effectLst>
                  <a:innerShdw blurRad="63500" dist="50800" dir="16200000">
                    <a:prstClr val="black">
                      <a:alpha val="50000"/>
                    </a:prstClr>
                  </a:innerShdw>
                </a:effectLst>
              </a:rPr>
              <a:t>,</a:t>
            </a:r>
            <a:r>
              <a:rPr lang="en-US" sz="2400" i="1" dirty="0" smtClean="0">
                <a:effectLst>
                  <a:innerShdw blurRad="63500" dist="50800" dir="16200000">
                    <a:prstClr val="black">
                      <a:alpha val="50000"/>
                    </a:prstClr>
                  </a:innerShdw>
                </a:effectLst>
              </a:rPr>
              <a:t> σ</a:t>
            </a:r>
            <a:r>
              <a:rPr lang="en-US" sz="2400" i="1" baseline="-25000" dirty="0" smtClean="0">
                <a:effectLst>
                  <a:innerShdw blurRad="63500" dist="50800" dir="16200000">
                    <a:prstClr val="black">
                      <a:alpha val="50000"/>
                    </a:prstClr>
                  </a:innerShdw>
                </a:effectLst>
              </a:rPr>
              <a:t>1</a:t>
            </a:r>
            <a:r>
              <a:rPr lang="en-US" sz="2600" dirty="0" smtClean="0">
                <a:effectLst>
                  <a:innerShdw blurRad="63500" dist="50800" dir="16200000">
                    <a:prstClr val="black">
                      <a:alpha val="50000"/>
                    </a:prstClr>
                  </a:innerShdw>
                </a:effectLst>
              </a:rPr>
              <a:t>)and X</a:t>
            </a:r>
            <a:r>
              <a:rPr lang="en-US" sz="2600" baseline="-25000" dirty="0" smtClean="0">
                <a:effectLst>
                  <a:innerShdw blurRad="63500" dist="50800" dir="16200000">
                    <a:prstClr val="black">
                      <a:alpha val="50000"/>
                    </a:prstClr>
                  </a:innerShdw>
                </a:effectLst>
              </a:rPr>
              <a:t>2</a:t>
            </a:r>
            <a:r>
              <a:rPr lang="en-US" sz="2600" dirty="0" smtClean="0">
                <a:effectLst>
                  <a:innerShdw blurRad="63500" dist="50800" dir="16200000">
                    <a:prstClr val="black">
                      <a:alpha val="50000"/>
                    </a:prstClr>
                  </a:innerShdw>
                </a:effectLst>
              </a:rPr>
              <a:t> (</a:t>
            </a:r>
            <a:r>
              <a:rPr lang="en-US" sz="2400" i="1" dirty="0" smtClean="0">
                <a:effectLst>
                  <a:innerShdw blurRad="63500" dist="50800" dir="16200000">
                    <a:prstClr val="black">
                      <a:alpha val="50000"/>
                    </a:prstClr>
                  </a:innerShdw>
                </a:effectLst>
              </a:rPr>
              <a:t>μ</a:t>
            </a:r>
            <a:r>
              <a:rPr lang="en-US" sz="2400" i="1" baseline="-25000" dirty="0" smtClean="0">
                <a:effectLst>
                  <a:innerShdw blurRad="63500" dist="50800" dir="16200000">
                    <a:prstClr val="black">
                      <a:alpha val="50000"/>
                    </a:prstClr>
                  </a:innerShdw>
                </a:effectLst>
              </a:rPr>
              <a:t>2</a:t>
            </a:r>
            <a:r>
              <a:rPr lang="en-US" sz="2400" i="1" dirty="0" smtClean="0">
                <a:effectLst>
                  <a:innerShdw blurRad="63500" dist="50800" dir="16200000">
                    <a:prstClr val="black">
                      <a:alpha val="50000"/>
                    </a:prstClr>
                  </a:innerShdw>
                </a:effectLst>
              </a:rPr>
              <a:t>,</a:t>
            </a:r>
            <a:r>
              <a:rPr lang="en-US" sz="2000" i="1" dirty="0" smtClean="0">
                <a:effectLst>
                  <a:innerShdw blurRad="63500" dist="50800" dir="16200000">
                    <a:prstClr val="black">
                      <a:alpha val="50000"/>
                    </a:prstClr>
                  </a:innerShdw>
                </a:effectLst>
              </a:rPr>
              <a:t> σ</a:t>
            </a:r>
            <a:r>
              <a:rPr lang="en-US" sz="2000" i="1" baseline="-25000" dirty="0" smtClean="0">
                <a:effectLst>
                  <a:innerShdw blurRad="63500" dist="50800" dir="16200000">
                    <a:prstClr val="black">
                      <a:alpha val="50000"/>
                    </a:prstClr>
                  </a:innerShdw>
                </a:effectLst>
              </a:rPr>
              <a:t>2</a:t>
            </a:r>
            <a:r>
              <a:rPr lang="en-US" sz="2600" dirty="0" smtClean="0">
                <a:effectLst>
                  <a:innerShdw blurRad="63500" dist="50800" dir="16200000">
                    <a:prstClr val="black">
                      <a:alpha val="50000"/>
                    </a:prstClr>
                  </a:innerShdw>
                </a:effectLst>
              </a:rPr>
              <a:t>)are two independent Normal Random Variables then</a:t>
            </a:r>
            <a:endPar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endPar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Standardization</a:t>
            </a:r>
            <a:r>
              <a:rPr kumimoji="0" lang="en-US" sz="2600" b="0" i="0" u="none" strike="noStrike" kern="1200" cap="none" spc="0" normalizeH="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 of curve implies N(0,1) is done by substituting Z=(X</a:t>
            </a:r>
            <a:r>
              <a:rPr lang="en-US" sz="2800" i="1" dirty="0" smtClean="0">
                <a:effectLst>
                  <a:innerShdw blurRad="63500" dist="50800" dir="16200000">
                    <a:prstClr val="black">
                      <a:alpha val="50000"/>
                    </a:prstClr>
                  </a:innerShdw>
                </a:effectLst>
              </a:rPr>
              <a:t> -μ</a:t>
            </a:r>
            <a:r>
              <a:rPr kumimoji="0" lang="en-US" sz="2600" b="0" i="0" u="none" strike="noStrike" kern="1200" cap="none" spc="0" normalizeH="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a:t>
            </a:r>
            <a:r>
              <a:rPr lang="en-US" sz="2400" i="1" dirty="0" smtClean="0">
                <a:effectLst>
                  <a:innerShdw blurRad="63500" dist="50800" dir="16200000">
                    <a:prstClr val="black">
                      <a:alpha val="50000"/>
                    </a:prstClr>
                  </a:innerShdw>
                </a:effectLst>
              </a:rPr>
              <a:t>σ</a:t>
            </a: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About 68% values are within one Std Dev, 95% within two and 99.7% within 3</a:t>
            </a:r>
            <a:endParaRPr kumimoji="0" lang="en-US" sz="2600" b="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86200" y="2971800"/>
            <a:ext cx="4876800" cy="136550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Changing the mean varies the peak position on the x axis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Decreasing the variance moves the peak up and narrows down the shape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8" name="Picture 4"/>
          <p:cNvPicPr>
            <a:picLocks noChangeAspect="1" noChangeArrowheads="1"/>
          </p:cNvPicPr>
          <p:nvPr/>
        </p:nvPicPr>
        <p:blipFill>
          <a:blip r:embed="rId5" cstate="print"/>
          <a:srcRect/>
          <a:stretch>
            <a:fillRect/>
          </a:stretch>
        </p:blipFill>
        <p:spPr bwMode="auto">
          <a:xfrm>
            <a:off x="838200" y="2871537"/>
            <a:ext cx="2776517" cy="1776663"/>
          </a:xfrm>
          <a:prstGeom prst="rect">
            <a:avLst/>
          </a:prstGeom>
          <a:noFill/>
          <a:ln w="9525">
            <a:noFill/>
            <a:miter lim="800000"/>
            <a:headEnd/>
            <a:tailEnd/>
          </a:ln>
          <a:effectLst/>
        </p:spPr>
      </p:pic>
      <p:pic>
        <p:nvPicPr>
          <p:cNvPr id="1029" name="Picture 5" descr="    aX_1 + bX_2 \ \sim\ \mathcal{N}(a\mu_1+b\mu_2,\, a^2\!\sigma_1^2 + b^2\sigma_2^2)&#10;  "/>
          <p:cNvPicPr>
            <a:picLocks noChangeAspect="1" noChangeArrowheads="1"/>
          </p:cNvPicPr>
          <p:nvPr/>
        </p:nvPicPr>
        <p:blipFill>
          <a:blip r:embed="rId6" cstate="print"/>
          <a:srcRect/>
          <a:stretch>
            <a:fillRect/>
          </a:stretch>
        </p:blipFill>
        <p:spPr bwMode="auto">
          <a:xfrm>
            <a:off x="1600200" y="5638800"/>
            <a:ext cx="3343275"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Chi-Square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a:bodyPr>
          <a:lstStyle/>
          <a:p>
            <a:r>
              <a:rPr lang="en-US" dirty="0" err="1" smtClean="0"/>
              <a:t>Pdf</a:t>
            </a:r>
            <a:endParaRPr lang="en-US" dirty="0" smtClean="0"/>
          </a:p>
          <a:p>
            <a:r>
              <a:rPr lang="en-US" dirty="0" smtClean="0"/>
              <a:t>Mean        k </a:t>
            </a:r>
          </a:p>
          <a:p>
            <a:r>
              <a:rPr lang="en-US" dirty="0" smtClean="0"/>
              <a:t>Median</a:t>
            </a:r>
            <a:r>
              <a:rPr lang="en-US" i="1" dirty="0" smtClean="0"/>
              <a:t>     </a:t>
            </a:r>
            <a:endParaRPr lang="en-US" dirty="0" smtClean="0"/>
          </a:p>
          <a:p>
            <a:r>
              <a:rPr lang="en-US" dirty="0" smtClean="0"/>
              <a:t>Mode       max(k-2,0)</a:t>
            </a:r>
          </a:p>
          <a:p>
            <a:endParaRPr lang="en-US" dirty="0" smtClean="0"/>
          </a:p>
          <a:p>
            <a:endParaRPr lang="en-US" b="1" dirty="0" smtClean="0"/>
          </a:p>
          <a:p>
            <a:endParaRPr lang="en-US" baseline="-25000" dirty="0" smtClean="0"/>
          </a:p>
          <a:p>
            <a:pPr lvl="1"/>
            <a:endParaRPr lang="en-US" dirty="0" smtClean="0"/>
          </a:p>
          <a:p>
            <a:pPr lvl="1">
              <a:buNone/>
            </a:pPr>
            <a:endParaRPr lang="en-US" dirty="0" smtClean="0"/>
          </a:p>
        </p:txBody>
      </p:sp>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r>
              <a:rPr lang="en-US" sz="2800" dirty="0" smtClean="0"/>
              <a:t>2k</a:t>
            </a:r>
            <a:endParaRPr lang="en-US" sz="2800" baseline="30000" dirty="0" smtClean="0"/>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for t&lt;=1/2</a:t>
            </a:r>
          </a:p>
        </p:txBody>
      </p:sp>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775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kumimoji="0" lang="en-US" sz="2600" b="0" i="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If</a:t>
            </a:r>
            <a:r>
              <a:rPr kumimoji="0" lang="en-US" sz="2600" b="0" i="0" u="none" strike="noStrike" kern="1200" cap="none" spc="0" normalizeH="0" noProof="0" dirty="0" smtClean="0">
                <a:ln>
                  <a:noFill/>
                </a:ln>
                <a:solidFill>
                  <a:schemeClr val="tx1"/>
                </a:solidFill>
                <a:effectLst>
                  <a:innerShdw blurRad="63500" dist="50800" dir="16200000">
                    <a:prstClr val="black">
                      <a:alpha val="50000"/>
                    </a:prstClr>
                  </a:innerShdw>
                </a:effectLst>
                <a:uLnTx/>
                <a:uFillTx/>
                <a:latin typeface="+mn-lt"/>
                <a:ea typeface="+mn-ea"/>
                <a:cs typeface="+mn-cs"/>
              </a:rPr>
              <a:t>               are independent chi-squared variables with             then ∑         is also chi-square  distribution </a:t>
            </a:r>
            <a:r>
              <a:rPr lang="en-US" sz="2600" dirty="0" smtClean="0">
                <a:effectLst>
                  <a:innerShdw blurRad="63500" dist="50800" dir="16200000">
                    <a:prstClr val="black">
                      <a:alpha val="50000"/>
                    </a:prstClr>
                  </a:innerShdw>
                </a:effectLst>
              </a:rPr>
              <a:t>with ∑       degree of freedom</a:t>
            </a: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if                      are </a:t>
            </a:r>
            <a:r>
              <a:rPr lang="en-US" sz="2600" dirty="0" err="1" smtClean="0">
                <a:effectLst>
                  <a:innerShdw blurRad="63500" dist="50800" dir="16200000">
                    <a:prstClr val="black">
                      <a:alpha val="50000"/>
                    </a:prstClr>
                  </a:innerShdw>
                </a:effectLst>
              </a:rPr>
              <a:t>iid</a:t>
            </a:r>
            <a:r>
              <a:rPr lang="en-US" sz="2600" dirty="0" smtClean="0">
                <a:effectLst>
                  <a:innerShdw blurRad="63500" dist="50800" dir="16200000">
                    <a:prstClr val="black">
                      <a:alpha val="50000"/>
                    </a:prstClr>
                  </a:innerShdw>
                </a:effectLst>
              </a:rPr>
              <a:t> N(μ,σ</a:t>
            </a:r>
            <a:r>
              <a:rPr lang="en-US" sz="2600" baseline="30000" dirty="0" smtClean="0">
                <a:effectLst>
                  <a:innerShdw blurRad="63500" dist="50800" dir="16200000">
                    <a:prstClr val="black">
                      <a:alpha val="50000"/>
                    </a:prstClr>
                  </a:innerShdw>
                </a:effectLst>
              </a:rPr>
              <a:t>2</a:t>
            </a:r>
            <a:r>
              <a:rPr lang="en-US" sz="2600" dirty="0" smtClean="0">
                <a:effectLst>
                  <a:innerShdw blurRad="63500" dist="50800" dir="16200000">
                    <a:prstClr val="black">
                      <a:alpha val="50000"/>
                    </a:prstClr>
                  </a:innerShdw>
                </a:effectLst>
              </a:rPr>
              <a:t>) random variables, then                                     where </a:t>
            </a:r>
          </a:p>
          <a:p>
            <a:pPr marL="274320" lvl="0" indent="-274320">
              <a:spcBef>
                <a:spcPts val="580"/>
              </a:spcBef>
              <a:buClr>
                <a:schemeClr val="accent1"/>
              </a:buClr>
              <a:buSzPct val="85000"/>
              <a:buFont typeface="Wingdings 2"/>
              <a:buChar char=""/>
            </a:pPr>
            <a:endParaRPr kumimoji="0" lang="en-US" sz="2600" b="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If X is chi-square distributed, then  X</a:t>
            </a:r>
            <a:r>
              <a:rPr lang="en-US" sz="2600" baseline="30000" dirty="0" smtClean="0">
                <a:effectLst>
                  <a:innerShdw blurRad="63500" dist="50800" dir="16200000">
                    <a:prstClr val="black">
                      <a:alpha val="50000"/>
                    </a:prstClr>
                  </a:innerShdw>
                </a:effectLst>
              </a:rPr>
              <a:t>1/2</a:t>
            </a:r>
            <a:r>
              <a:rPr lang="en-US" sz="2600" dirty="0" smtClean="0">
                <a:effectLst>
                  <a:innerShdw blurRad="63500" dist="50800" dir="16200000">
                    <a:prstClr val="black">
                      <a:alpha val="50000"/>
                    </a:prstClr>
                  </a:innerShdw>
                </a:effectLst>
              </a:rPr>
              <a:t> is chi distributed</a:t>
            </a:r>
            <a:endParaRPr kumimoji="0" lang="en-US" sz="2600" b="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86200" y="2971800"/>
            <a:ext cx="4876800" cy="136550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Higher the mean Chi-Square resembles more to a Normal Distribution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Distribution</a:t>
            </a:r>
            <a:r>
              <a:rPr kumimoji="0" lang="en-US" sz="2600" b="0" i="0" u="none" strike="noStrike" kern="1200" cap="none" spc="0" normalizeH="0" noProof="0" dirty="0" smtClean="0">
                <a:ln>
                  <a:noFill/>
                </a:ln>
                <a:solidFill>
                  <a:schemeClr val="tx1"/>
                </a:solidFill>
                <a:effectLst/>
                <a:uLnTx/>
                <a:uFillTx/>
                <a:latin typeface="+mn-lt"/>
                <a:ea typeface="+mn-ea"/>
                <a:cs typeface="+mn-cs"/>
              </a:rPr>
              <a:t> of sum of squares of k independent random variables from a normal distribution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1371600" y="990600"/>
            <a:ext cx="1828800" cy="447675"/>
          </a:xfrm>
          <a:prstGeom prst="rect">
            <a:avLst/>
          </a:prstGeom>
          <a:noFill/>
          <a:ln w="9525">
            <a:noFill/>
            <a:miter lim="800000"/>
            <a:headEnd/>
            <a:tailEnd/>
          </a:ln>
          <a:effectLst/>
        </p:spPr>
      </p:pic>
      <p:pic>
        <p:nvPicPr>
          <p:cNvPr id="2051" name="Picture 3" descr="\approx k\bigg(1-\frac{2}{9k}\bigg)^3"/>
          <p:cNvPicPr>
            <a:picLocks noChangeAspect="1" noChangeArrowheads="1"/>
          </p:cNvPicPr>
          <p:nvPr/>
        </p:nvPicPr>
        <p:blipFill>
          <a:blip r:embed="rId3" cstate="print"/>
          <a:srcRect/>
          <a:stretch>
            <a:fillRect/>
          </a:stretch>
        </p:blipFill>
        <p:spPr bwMode="auto">
          <a:xfrm>
            <a:off x="1600200" y="1943100"/>
            <a:ext cx="1152525" cy="4191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353175" y="990600"/>
            <a:ext cx="1571625" cy="447675"/>
          </a:xfrm>
          <a:prstGeom prst="rect">
            <a:avLst/>
          </a:prstGeom>
          <a:noFill/>
        </p:spPr>
      </p:pic>
      <p:pic>
        <p:nvPicPr>
          <p:cNvPr id="2053" name="Picture 5"/>
          <p:cNvPicPr>
            <a:picLocks noChangeAspect="1" noChangeArrowheads="1"/>
          </p:cNvPicPr>
          <p:nvPr/>
        </p:nvPicPr>
        <p:blipFill>
          <a:blip r:embed="rId5" cstate="print"/>
          <a:srcRect/>
          <a:stretch>
            <a:fillRect/>
          </a:stretch>
        </p:blipFill>
        <p:spPr bwMode="auto">
          <a:xfrm>
            <a:off x="5124450" y="2495550"/>
            <a:ext cx="971550" cy="247650"/>
          </a:xfrm>
          <a:prstGeom prst="rect">
            <a:avLst/>
          </a:prstGeom>
          <a:noFill/>
        </p:spPr>
      </p:pic>
      <p:pic>
        <p:nvPicPr>
          <p:cNvPr id="2054" name="Picture 6"/>
          <p:cNvPicPr>
            <a:picLocks noChangeAspect="1" noChangeArrowheads="1"/>
          </p:cNvPicPr>
          <p:nvPr/>
        </p:nvPicPr>
        <p:blipFill>
          <a:blip r:embed="rId6" cstate="print"/>
          <a:srcRect/>
          <a:stretch>
            <a:fillRect/>
          </a:stretch>
        </p:blipFill>
        <p:spPr bwMode="auto">
          <a:xfrm>
            <a:off x="457200" y="2819400"/>
            <a:ext cx="3048000" cy="1775273"/>
          </a:xfrm>
          <a:prstGeom prst="rect">
            <a:avLst/>
          </a:prstGeom>
          <a:noFill/>
        </p:spPr>
      </p:pic>
      <p:pic>
        <p:nvPicPr>
          <p:cNvPr id="2055" name="Picture 7"/>
          <p:cNvPicPr>
            <a:picLocks noChangeAspect="1" noChangeArrowheads="1"/>
          </p:cNvPicPr>
          <p:nvPr/>
        </p:nvPicPr>
        <p:blipFill>
          <a:blip r:embed="rId7" cstate="print"/>
          <a:srcRect/>
          <a:stretch>
            <a:fillRect/>
          </a:stretch>
        </p:blipFill>
        <p:spPr bwMode="auto">
          <a:xfrm>
            <a:off x="838200" y="5029200"/>
            <a:ext cx="609600" cy="209550"/>
          </a:xfrm>
          <a:prstGeom prst="rect">
            <a:avLst/>
          </a:prstGeom>
          <a:noFill/>
        </p:spPr>
      </p:pic>
      <p:pic>
        <p:nvPicPr>
          <p:cNvPr id="2056" name="Picture 8"/>
          <p:cNvPicPr>
            <a:picLocks noChangeAspect="1" noChangeArrowheads="1"/>
          </p:cNvPicPr>
          <p:nvPr/>
        </p:nvPicPr>
        <p:blipFill>
          <a:blip r:embed="rId8" cstate="print"/>
          <a:srcRect/>
          <a:stretch>
            <a:fillRect/>
          </a:stretch>
        </p:blipFill>
        <p:spPr bwMode="auto">
          <a:xfrm>
            <a:off x="5562600" y="5048250"/>
            <a:ext cx="552450" cy="209550"/>
          </a:xfrm>
          <a:prstGeom prst="rect">
            <a:avLst/>
          </a:prstGeom>
          <a:noFill/>
        </p:spPr>
      </p:pic>
      <p:pic>
        <p:nvPicPr>
          <p:cNvPr id="19" name="Picture 7"/>
          <p:cNvPicPr>
            <a:picLocks noChangeAspect="1" noChangeArrowheads="1"/>
          </p:cNvPicPr>
          <p:nvPr/>
        </p:nvPicPr>
        <p:blipFill>
          <a:blip r:embed="rId7" cstate="print"/>
          <a:srcRect r="36890"/>
          <a:stretch>
            <a:fillRect/>
          </a:stretch>
        </p:blipFill>
        <p:spPr bwMode="auto">
          <a:xfrm>
            <a:off x="6895509" y="5029200"/>
            <a:ext cx="419691" cy="228600"/>
          </a:xfrm>
          <a:prstGeom prst="rect">
            <a:avLst/>
          </a:prstGeom>
          <a:noFill/>
        </p:spPr>
      </p:pic>
      <p:pic>
        <p:nvPicPr>
          <p:cNvPr id="20" name="Picture 7"/>
          <p:cNvPicPr>
            <a:picLocks noChangeAspect="1" noChangeArrowheads="1"/>
          </p:cNvPicPr>
          <p:nvPr/>
        </p:nvPicPr>
        <p:blipFill>
          <a:blip r:embed="rId7" cstate="print"/>
          <a:srcRect l="62500" r="21875" b="63636"/>
          <a:stretch>
            <a:fillRect/>
          </a:stretch>
        </p:blipFill>
        <p:spPr bwMode="auto">
          <a:xfrm>
            <a:off x="6762750" y="4876800"/>
            <a:ext cx="95250" cy="76200"/>
          </a:xfrm>
          <a:prstGeom prst="rect">
            <a:avLst/>
          </a:prstGeom>
          <a:noFill/>
        </p:spPr>
      </p:pic>
      <p:pic>
        <p:nvPicPr>
          <p:cNvPr id="21" name="Picture 7"/>
          <p:cNvPicPr>
            <a:picLocks noChangeAspect="1" noChangeArrowheads="1"/>
          </p:cNvPicPr>
          <p:nvPr/>
        </p:nvPicPr>
        <p:blipFill>
          <a:blip r:embed="rId7" cstate="print"/>
          <a:srcRect l="63021" t="45833"/>
          <a:stretch>
            <a:fillRect/>
          </a:stretch>
        </p:blipFill>
        <p:spPr bwMode="auto">
          <a:xfrm>
            <a:off x="6705600" y="5257800"/>
            <a:ext cx="228600" cy="115105"/>
          </a:xfrm>
          <a:prstGeom prst="rect">
            <a:avLst/>
          </a:prstGeom>
          <a:noFill/>
        </p:spPr>
      </p:pic>
      <p:pic>
        <p:nvPicPr>
          <p:cNvPr id="22" name="Picture 8"/>
          <p:cNvPicPr>
            <a:picLocks noChangeAspect="1" noChangeArrowheads="1"/>
          </p:cNvPicPr>
          <p:nvPr/>
        </p:nvPicPr>
        <p:blipFill>
          <a:blip r:embed="rId8" cstate="print"/>
          <a:srcRect r="44828" b="-9091"/>
          <a:stretch>
            <a:fillRect/>
          </a:stretch>
        </p:blipFill>
        <p:spPr bwMode="auto">
          <a:xfrm>
            <a:off x="3048000" y="5257800"/>
            <a:ext cx="304800" cy="228600"/>
          </a:xfrm>
          <a:prstGeom prst="rect">
            <a:avLst/>
          </a:prstGeom>
          <a:noFill/>
        </p:spPr>
      </p:pic>
      <p:pic>
        <p:nvPicPr>
          <p:cNvPr id="2057" name="Picture 9" descr="X_1, \dots, X_n"/>
          <p:cNvPicPr>
            <a:picLocks noChangeAspect="1" noChangeArrowheads="1"/>
          </p:cNvPicPr>
          <p:nvPr/>
        </p:nvPicPr>
        <p:blipFill>
          <a:blip r:embed="rId9" cstate="print"/>
          <a:srcRect/>
          <a:stretch>
            <a:fillRect/>
          </a:stretch>
        </p:blipFill>
        <p:spPr bwMode="auto">
          <a:xfrm>
            <a:off x="842010" y="5562600"/>
            <a:ext cx="1062990" cy="205740"/>
          </a:xfrm>
          <a:prstGeom prst="rect">
            <a:avLst/>
          </a:prstGeom>
          <a:noFill/>
          <a:ln w="9525">
            <a:noFill/>
            <a:miter lim="800000"/>
            <a:headEnd/>
            <a:tailEnd/>
          </a:ln>
        </p:spPr>
      </p:pic>
      <p:pic>
        <p:nvPicPr>
          <p:cNvPr id="2058" name="Picture 10" descr="\sum_{i=1}^n(X_i - \bar X)^2 \sim \sigma^2 \chi^2(n-1)"/>
          <p:cNvPicPr>
            <a:picLocks noChangeAspect="1" noChangeArrowheads="1"/>
          </p:cNvPicPr>
          <p:nvPr/>
        </p:nvPicPr>
        <p:blipFill>
          <a:blip r:embed="rId10" cstate="print"/>
          <a:srcRect/>
          <a:stretch>
            <a:fillRect/>
          </a:stretch>
        </p:blipFill>
        <p:spPr bwMode="auto">
          <a:xfrm>
            <a:off x="5562600" y="5486400"/>
            <a:ext cx="1981200" cy="401256"/>
          </a:xfrm>
          <a:prstGeom prst="rect">
            <a:avLst/>
          </a:prstGeom>
          <a:noFill/>
          <a:ln w="9525">
            <a:noFill/>
            <a:miter lim="800000"/>
            <a:headEnd/>
            <a:tailEnd/>
          </a:ln>
        </p:spPr>
      </p:pic>
      <p:pic>
        <p:nvPicPr>
          <p:cNvPr id="2059" name="Picture 11"/>
          <p:cNvPicPr>
            <a:picLocks noChangeAspect="1" noChangeArrowheads="1"/>
          </p:cNvPicPr>
          <p:nvPr/>
        </p:nvPicPr>
        <p:blipFill>
          <a:blip r:embed="rId11" cstate="print"/>
          <a:srcRect/>
          <a:stretch>
            <a:fillRect/>
          </a:stretch>
        </p:blipFill>
        <p:spPr bwMode="auto">
          <a:xfrm>
            <a:off x="609600" y="5867400"/>
            <a:ext cx="838200" cy="36671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t>Two Types of Random Variables… </a:t>
            </a:r>
          </a:p>
        </p:txBody>
      </p:sp>
      <p:sp>
        <p:nvSpPr>
          <p:cNvPr id="9219" name="Rectangle 3"/>
          <p:cNvSpPr>
            <a:spLocks noGrp="1" noChangeArrowheads="1"/>
          </p:cNvSpPr>
          <p:nvPr>
            <p:ph type="body" idx="1"/>
          </p:nvPr>
        </p:nvSpPr>
        <p:spPr/>
        <p:txBody>
          <a:bodyPr>
            <a:normAutofit fontScale="92500" lnSpcReduction="10000"/>
          </a:bodyPr>
          <a:lstStyle/>
          <a:p>
            <a:pPr>
              <a:lnSpc>
                <a:spcPct val="90000"/>
              </a:lnSpc>
            </a:pPr>
            <a:r>
              <a:rPr lang="en-US" sz="2000" b="1" u="sng">
                <a:solidFill>
                  <a:schemeClr val="accent2"/>
                </a:solidFill>
              </a:rPr>
              <a:t>Discrete Random Variable</a:t>
            </a:r>
            <a:r>
              <a:rPr lang="en-US" sz="2000"/>
              <a:t> – usually count data [Number of]</a:t>
            </a:r>
          </a:p>
          <a:p>
            <a:pPr>
              <a:lnSpc>
                <a:spcPct val="90000"/>
              </a:lnSpc>
            </a:pPr>
            <a:r>
              <a:rPr lang="en-US" sz="2000"/>
              <a:t>	* one that takes on a </a:t>
            </a:r>
            <a:r>
              <a:rPr lang="en-US" sz="2000" b="1" i="1"/>
              <a:t>countable</a:t>
            </a:r>
            <a:r>
              <a:rPr lang="en-US" sz="2000"/>
              <a:t> number of values </a:t>
            </a:r>
            <a:r>
              <a:rPr lang="en-US" sz="2000">
                <a:solidFill>
                  <a:srgbClr val="FF0000"/>
                </a:solidFill>
              </a:rPr>
              <a:t>– this means you can sit down and list </a:t>
            </a:r>
            <a:r>
              <a:rPr lang="en-US" sz="2000" b="1" u="sng">
                <a:solidFill>
                  <a:srgbClr val="FF0000"/>
                </a:solidFill>
              </a:rPr>
              <a:t>all</a:t>
            </a:r>
            <a:r>
              <a:rPr lang="en-US" sz="2000">
                <a:solidFill>
                  <a:srgbClr val="FF0000"/>
                </a:solidFill>
              </a:rPr>
              <a:t> possible outcomes without missing any, although it might take you an infinite amount of time.</a:t>
            </a:r>
            <a:endParaRPr lang="en-US" sz="2000" b="1" u="sng"/>
          </a:p>
          <a:p>
            <a:pPr>
              <a:lnSpc>
                <a:spcPct val="90000"/>
              </a:lnSpc>
            </a:pPr>
            <a:r>
              <a:rPr lang="en-US" sz="2000"/>
              <a:t>X = values on the roll of two dice: X has to be either 2, 3, 4, …, or 12.</a:t>
            </a:r>
          </a:p>
          <a:p>
            <a:pPr>
              <a:lnSpc>
                <a:spcPct val="90000"/>
              </a:lnSpc>
            </a:pPr>
            <a:r>
              <a:rPr lang="en-US" sz="2000"/>
              <a:t>Y = number of accidents on the UTA campus during a week: Y has to 	be 0, 1, 2, 3, 4, 5, 6, 7, 8, ……………”real big number”</a:t>
            </a:r>
          </a:p>
          <a:p>
            <a:pPr>
              <a:lnSpc>
                <a:spcPct val="90000"/>
              </a:lnSpc>
            </a:pPr>
            <a:r>
              <a:rPr lang="en-US" sz="2000"/>
              <a:t>	</a:t>
            </a:r>
          </a:p>
          <a:p>
            <a:pPr>
              <a:lnSpc>
                <a:spcPct val="90000"/>
              </a:lnSpc>
            </a:pPr>
            <a:r>
              <a:rPr lang="en-US" sz="2000" b="1" u="sng">
                <a:solidFill>
                  <a:schemeClr val="accent2"/>
                </a:solidFill>
              </a:rPr>
              <a:t>Continuous Random Variable</a:t>
            </a:r>
            <a:r>
              <a:rPr lang="en-US" sz="2000"/>
              <a:t> – usually measurement data [time, weight, distance, etc]</a:t>
            </a:r>
          </a:p>
          <a:p>
            <a:pPr>
              <a:lnSpc>
                <a:spcPct val="90000"/>
              </a:lnSpc>
            </a:pPr>
            <a:r>
              <a:rPr lang="en-US" sz="2000"/>
              <a:t>	* one that takes on an uncountable number of values </a:t>
            </a:r>
            <a:r>
              <a:rPr lang="en-US" sz="2000">
                <a:solidFill>
                  <a:srgbClr val="FF0000"/>
                </a:solidFill>
              </a:rPr>
              <a:t>– this means you can never list all possible outcomes even if you had an infinite amount of time.</a:t>
            </a:r>
            <a:endParaRPr lang="en-US" sz="2000"/>
          </a:p>
          <a:p>
            <a:pPr>
              <a:lnSpc>
                <a:spcPct val="90000"/>
              </a:lnSpc>
            </a:pPr>
            <a:r>
              <a:rPr lang="en-US" sz="2000"/>
              <a:t>X =  time it takes you to drive home from class: X &gt; 0, might be 30.1 minutes measured to the nearest tenth but in reality the actual time is 30.10000001…………………. minutes?)</a:t>
            </a:r>
          </a:p>
          <a:p>
            <a:pPr>
              <a:lnSpc>
                <a:spcPct val="90000"/>
              </a:lnSpc>
            </a:pPr>
            <a:r>
              <a:rPr lang="en-US" sz="2000"/>
              <a:t>	Exercise: try to list all possible numbers between 0 and 1.</a:t>
            </a:r>
          </a:p>
          <a:p>
            <a:pPr>
              <a:lnSpc>
                <a:spcPct val="90000"/>
              </a:lnSpc>
            </a:pPr>
            <a:endParaRPr lang="en-US" sz="2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F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a:bodyPr>
          <a:lstStyle/>
          <a:p>
            <a:r>
              <a:rPr lang="en-US" dirty="0" err="1" smtClean="0"/>
              <a:t>Pdf</a:t>
            </a:r>
            <a:endParaRPr lang="en-US" dirty="0" smtClean="0"/>
          </a:p>
          <a:p>
            <a:r>
              <a:rPr lang="en-US" dirty="0" smtClean="0"/>
              <a:t>Mean         </a:t>
            </a:r>
          </a:p>
          <a:p>
            <a:r>
              <a:rPr lang="en-US" dirty="0" smtClean="0"/>
              <a:t>Median</a:t>
            </a:r>
            <a:r>
              <a:rPr lang="en-US" i="1" dirty="0" smtClean="0"/>
              <a:t>     </a:t>
            </a:r>
            <a:r>
              <a:rPr lang="en-US" sz="2000" dirty="0" smtClean="0"/>
              <a:t>NA</a:t>
            </a:r>
            <a:r>
              <a:rPr lang="en-US" i="1" dirty="0" smtClean="0"/>
              <a:t> </a:t>
            </a:r>
            <a:endParaRPr lang="en-US" dirty="0" smtClean="0"/>
          </a:p>
          <a:p>
            <a:r>
              <a:rPr lang="en-US" dirty="0" smtClean="0"/>
              <a:t>Mode       </a:t>
            </a:r>
          </a:p>
          <a:p>
            <a:endParaRPr lang="en-US" dirty="0" smtClean="0"/>
          </a:p>
          <a:p>
            <a:endParaRPr lang="en-US" b="1" dirty="0" smtClean="0"/>
          </a:p>
          <a:p>
            <a:endParaRPr lang="en-US" baseline="-25000" dirty="0" smtClean="0"/>
          </a:p>
          <a:p>
            <a:pPr lvl="1"/>
            <a:endParaRPr lang="en-US" dirty="0" smtClean="0"/>
          </a:p>
          <a:p>
            <a:pPr lvl="1">
              <a:buNone/>
            </a:pPr>
            <a:endParaRPr lang="en-US" dirty="0" smtClean="0"/>
          </a:p>
        </p:txBody>
      </p:sp>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endParaRPr lang="en-US" sz="2800" baseline="30000" dirty="0" smtClean="0"/>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Forms the basis of F Test statistic</a:t>
            </a:r>
            <a:endParaRPr kumimoji="0" lang="en-US" sz="2600" b="0" u="none"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86200" y="2971800"/>
            <a:ext cx="4876800" cy="136550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Higher the mean -&gt; Lower d</a:t>
            </a:r>
            <a:r>
              <a:rPr lang="en-US" sz="2600" baseline="-25000" dirty="0" smtClean="0"/>
              <a:t>2</a:t>
            </a:r>
            <a:r>
              <a:rPr lang="en-US" sz="2600" dirty="0" smtClean="0"/>
              <a:t> implies lower height of the curve. Higher the value of d1 lower is the average slope near the origin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Distribution</a:t>
            </a:r>
            <a:r>
              <a:rPr kumimoji="0" lang="en-US" sz="2600" b="0" i="0" u="none" strike="noStrike" kern="1200" cap="none" spc="0" normalizeH="0" noProof="0" dirty="0" smtClean="0">
                <a:ln>
                  <a:noFill/>
                </a:ln>
                <a:solidFill>
                  <a:schemeClr val="tx1"/>
                </a:solidFill>
                <a:effectLst/>
                <a:uLnTx/>
                <a:uFillTx/>
                <a:latin typeface="+mn-lt"/>
                <a:ea typeface="+mn-ea"/>
                <a:cs typeface="+mn-cs"/>
              </a:rPr>
              <a:t> of ratio of two Chi-Squared </a:t>
            </a:r>
            <a:r>
              <a:rPr kumimoji="0" lang="en-US" sz="2600" b="0" i="0" u="none" strike="noStrike" kern="1200" cap="none" spc="0" normalizeH="0" noProof="0" dirty="0" err="1" smtClean="0">
                <a:ln>
                  <a:noFill/>
                </a:ln>
                <a:solidFill>
                  <a:schemeClr val="tx1"/>
                </a:solidFill>
                <a:effectLst/>
                <a:uLnTx/>
                <a:uFillTx/>
                <a:latin typeface="+mn-lt"/>
                <a:ea typeface="+mn-ea"/>
                <a:cs typeface="+mn-cs"/>
              </a:rPr>
              <a:t>variates</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1676400" y="914400"/>
            <a:ext cx="838200" cy="545171"/>
          </a:xfrm>
          <a:prstGeom prst="rect">
            <a:avLst/>
          </a:prstGeom>
          <a:noFill/>
          <a:ln w="9525">
            <a:noFill/>
            <a:miter lim="800000"/>
            <a:headEnd/>
            <a:tailEnd/>
          </a:ln>
          <a:effectLst/>
        </p:spPr>
      </p:pic>
      <p:pic>
        <p:nvPicPr>
          <p:cNvPr id="3075" name="Picture 3" descr="\frac{d_2}{d_2-2}\!"/>
          <p:cNvPicPr>
            <a:picLocks noChangeAspect="1" noChangeArrowheads="1"/>
          </p:cNvPicPr>
          <p:nvPr/>
        </p:nvPicPr>
        <p:blipFill>
          <a:blip r:embed="rId3" cstate="print"/>
          <a:srcRect/>
          <a:stretch>
            <a:fillRect/>
          </a:stretch>
        </p:blipFill>
        <p:spPr bwMode="auto">
          <a:xfrm>
            <a:off x="1766454" y="1600200"/>
            <a:ext cx="367146" cy="304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752600" y="2438400"/>
            <a:ext cx="762000" cy="304800"/>
          </a:xfrm>
          <a:prstGeom prst="rect">
            <a:avLst/>
          </a:prstGeom>
          <a:noFill/>
        </p:spPr>
      </p:pic>
      <p:sp>
        <p:nvSpPr>
          <p:cNvPr id="24" name="Rectangle 23"/>
          <p:cNvSpPr/>
          <p:nvPr/>
        </p:nvSpPr>
        <p:spPr>
          <a:xfrm>
            <a:off x="2209800" y="1676400"/>
            <a:ext cx="609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
            </a:r>
            <a:r>
              <a:rPr lang="en-US" sz="1000" baseline="-25000" dirty="0" smtClean="0">
                <a:solidFill>
                  <a:schemeClr val="tx1"/>
                </a:solidFill>
              </a:rPr>
              <a:t>2</a:t>
            </a:r>
            <a:r>
              <a:rPr lang="en-US" sz="1000" dirty="0" smtClean="0">
                <a:solidFill>
                  <a:schemeClr val="tx1"/>
                </a:solidFill>
              </a:rPr>
              <a:t>&gt;2</a:t>
            </a:r>
            <a:endParaRPr lang="en-US" sz="1000" dirty="0">
              <a:solidFill>
                <a:schemeClr val="tx1"/>
              </a:solidFill>
            </a:endParaRPr>
          </a:p>
        </p:txBody>
      </p:sp>
      <p:sp>
        <p:nvSpPr>
          <p:cNvPr id="25" name="Rectangle 24"/>
          <p:cNvSpPr/>
          <p:nvPr/>
        </p:nvSpPr>
        <p:spPr>
          <a:xfrm>
            <a:off x="2514600" y="2514600"/>
            <a:ext cx="609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
            </a:r>
            <a:r>
              <a:rPr lang="en-US" sz="1000" baseline="-25000" dirty="0" smtClean="0">
                <a:solidFill>
                  <a:schemeClr val="tx1"/>
                </a:solidFill>
              </a:rPr>
              <a:t>1</a:t>
            </a:r>
            <a:r>
              <a:rPr lang="en-US" sz="1000" dirty="0" smtClean="0">
                <a:solidFill>
                  <a:schemeClr val="tx1"/>
                </a:solidFill>
              </a:rPr>
              <a:t>&gt;2</a:t>
            </a:r>
            <a:endParaRPr lang="en-US" sz="1000" dirty="0">
              <a:solidFill>
                <a:schemeClr val="tx1"/>
              </a:solidFill>
            </a:endParaRPr>
          </a:p>
        </p:txBody>
      </p:sp>
      <p:pic>
        <p:nvPicPr>
          <p:cNvPr id="3077" name="Picture 5"/>
          <p:cNvPicPr>
            <a:picLocks noChangeAspect="1" noChangeArrowheads="1"/>
          </p:cNvPicPr>
          <p:nvPr/>
        </p:nvPicPr>
        <p:blipFill>
          <a:blip r:embed="rId5" cstate="print"/>
          <a:srcRect/>
          <a:stretch>
            <a:fillRect/>
          </a:stretch>
        </p:blipFill>
        <p:spPr bwMode="auto">
          <a:xfrm>
            <a:off x="6372225" y="1057275"/>
            <a:ext cx="1476375" cy="314325"/>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cstate="print"/>
          <a:srcRect/>
          <a:stretch>
            <a:fillRect/>
          </a:stretch>
        </p:blipFill>
        <p:spPr bwMode="auto">
          <a:xfrm>
            <a:off x="6324600" y="1524000"/>
            <a:ext cx="1076325" cy="325555"/>
          </a:xfrm>
          <a:prstGeom prst="rect">
            <a:avLst/>
          </a:prstGeom>
          <a:noFill/>
          <a:ln w="9525">
            <a:noFill/>
            <a:miter lim="800000"/>
            <a:headEnd/>
            <a:tailEnd/>
          </a:ln>
          <a:effectLst/>
        </p:spPr>
      </p:pic>
      <p:sp>
        <p:nvSpPr>
          <p:cNvPr id="28" name="Rectangle 27"/>
          <p:cNvSpPr/>
          <p:nvPr/>
        </p:nvSpPr>
        <p:spPr>
          <a:xfrm>
            <a:off x="7696200" y="1600200"/>
            <a:ext cx="609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
            </a:r>
            <a:r>
              <a:rPr lang="en-US" sz="1000" baseline="-25000" dirty="0" smtClean="0">
                <a:solidFill>
                  <a:schemeClr val="tx1"/>
                </a:solidFill>
              </a:rPr>
              <a:t>2</a:t>
            </a:r>
            <a:r>
              <a:rPr lang="en-US" sz="1000" dirty="0" smtClean="0">
                <a:solidFill>
                  <a:schemeClr val="tx1"/>
                </a:solidFill>
              </a:rPr>
              <a:t>&gt;4</a:t>
            </a:r>
            <a:endParaRPr lang="en-US" sz="1000" dirty="0">
              <a:solidFill>
                <a:schemeClr val="tx1"/>
              </a:solidFill>
            </a:endParaRPr>
          </a:p>
        </p:txBody>
      </p:sp>
      <p:sp>
        <p:nvSpPr>
          <p:cNvPr id="29" name="Rectangle 28"/>
          <p:cNvSpPr/>
          <p:nvPr/>
        </p:nvSpPr>
        <p:spPr>
          <a:xfrm>
            <a:off x="5181600" y="2514600"/>
            <a:ext cx="1676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tx1"/>
                </a:solidFill>
              </a:rPr>
              <a:t>Not Defined</a:t>
            </a:r>
            <a:endParaRPr lang="en-US" sz="2400" i="1" dirty="0">
              <a:solidFill>
                <a:schemeClr val="tx1"/>
              </a:solidFill>
            </a:endParaRPr>
          </a:p>
        </p:txBody>
      </p:sp>
      <p:pic>
        <p:nvPicPr>
          <p:cNvPr id="3079" name="Picture 7"/>
          <p:cNvPicPr>
            <a:picLocks noChangeAspect="1" noChangeArrowheads="1"/>
          </p:cNvPicPr>
          <p:nvPr/>
        </p:nvPicPr>
        <p:blipFill>
          <a:blip r:embed="rId7" cstate="print"/>
          <a:srcRect l="4908" t="3265" r="4294" b="8571"/>
          <a:stretch>
            <a:fillRect/>
          </a:stretch>
        </p:blipFill>
        <p:spPr bwMode="auto">
          <a:xfrm>
            <a:off x="457200" y="2819400"/>
            <a:ext cx="3124200" cy="1723768"/>
          </a:xfrm>
          <a:prstGeom prst="rect">
            <a:avLst/>
          </a:prstGeom>
          <a:noFill/>
          <a:ln w="9525">
            <a:noFill/>
            <a:miter lim="800000"/>
            <a:headEnd/>
            <a:tailEnd/>
          </a:ln>
          <a:effectLst/>
        </p:spPr>
      </p:pic>
      <p:pic>
        <p:nvPicPr>
          <p:cNvPr id="3081" name="Picture 9" descr="\frac{U_1/d_1}{U_2/d_2}"/>
          <p:cNvPicPr>
            <a:picLocks noChangeAspect="1" noChangeArrowheads="1"/>
          </p:cNvPicPr>
          <p:nvPr/>
        </p:nvPicPr>
        <p:blipFill>
          <a:blip r:embed="rId8" cstate="print"/>
          <a:srcRect/>
          <a:stretch>
            <a:fillRect/>
          </a:stretch>
        </p:blipFill>
        <p:spPr bwMode="auto">
          <a:xfrm>
            <a:off x="8382000" y="3962400"/>
            <a:ext cx="466725"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Log-Normal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a:bodyPr>
          <a:lstStyle/>
          <a:p>
            <a:r>
              <a:rPr lang="en-US" dirty="0" err="1" smtClean="0"/>
              <a:t>Pdf</a:t>
            </a:r>
            <a:endParaRPr lang="en-US" dirty="0" smtClean="0"/>
          </a:p>
          <a:p>
            <a:r>
              <a:rPr lang="en-US" dirty="0" smtClean="0"/>
              <a:t>Mean        </a:t>
            </a:r>
          </a:p>
          <a:p>
            <a:r>
              <a:rPr lang="en-US" dirty="0" smtClean="0"/>
              <a:t>Median</a:t>
            </a:r>
            <a:r>
              <a:rPr lang="en-US" i="1" dirty="0" smtClean="0"/>
              <a:t>     </a:t>
            </a:r>
            <a:endParaRPr lang="en-US" dirty="0" smtClean="0"/>
          </a:p>
          <a:p>
            <a:r>
              <a:rPr lang="en-US" dirty="0" smtClean="0"/>
              <a:t>Mode       </a:t>
            </a:r>
          </a:p>
          <a:p>
            <a:endParaRPr lang="en-US" dirty="0" smtClean="0"/>
          </a:p>
          <a:p>
            <a:endParaRPr lang="en-US" b="1" dirty="0" smtClean="0"/>
          </a:p>
          <a:p>
            <a:endParaRPr lang="en-US" baseline="-25000" dirty="0" smtClean="0"/>
          </a:p>
          <a:p>
            <a:pPr lvl="1"/>
            <a:endParaRPr lang="en-US" dirty="0" smtClean="0"/>
          </a:p>
          <a:p>
            <a:pPr lvl="1">
              <a:buNone/>
            </a:pPr>
            <a:endParaRPr lang="en-US" dirty="0" smtClean="0"/>
          </a:p>
        </p:txBody>
      </p:sp>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endParaRPr lang="en-US" sz="2800" baseline="30000" dirty="0" smtClean="0"/>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effectLst>
                  <a:innerShdw blurRad="63500" dist="50800" dir="16200000">
                    <a:prstClr val="black">
                      <a:alpha val="50000"/>
                    </a:prstClr>
                  </a:innerShdw>
                </a:effectLst>
              </a:rPr>
              <a:t>Geometric Mean and standard deviation are </a:t>
            </a:r>
            <a:r>
              <a:rPr lang="en-US" sz="2900" i="1" dirty="0" err="1" smtClean="0"/>
              <a:t>e</a:t>
            </a:r>
            <a:r>
              <a:rPr lang="en-US" sz="2900" baseline="30000" dirty="0" err="1" smtClean="0"/>
              <a:t>μ</a:t>
            </a:r>
            <a:r>
              <a:rPr lang="en-US" sz="2800" dirty="0" smtClean="0">
                <a:effectLst>
                  <a:innerShdw blurRad="63500" dist="50800" dir="16200000">
                    <a:prstClr val="black">
                      <a:alpha val="50000"/>
                    </a:prstClr>
                  </a:innerShdw>
                </a:effectLst>
              </a:rPr>
              <a:t> and </a:t>
            </a:r>
            <a:r>
              <a:rPr lang="en-US" sz="2900" i="1" dirty="0" err="1" smtClean="0"/>
              <a:t>e</a:t>
            </a:r>
            <a:r>
              <a:rPr lang="en-US" sz="2900" baseline="30000" dirty="0" err="1" smtClean="0"/>
              <a:t>σ</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86200" y="2971800"/>
            <a:ext cx="4876800" cy="1365504"/>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Very similar in behavior to Normal distribution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Distribution for product of independent random variables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1676400" y="990600"/>
            <a:ext cx="1879600" cy="457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6324600" y="990600"/>
            <a:ext cx="1319212" cy="399761"/>
          </a:xfrm>
          <a:prstGeom prst="rect">
            <a:avLst/>
          </a:prstGeom>
          <a:noFill/>
          <a:ln w="9525">
            <a:noFill/>
            <a:miter lim="800000"/>
            <a:headEnd/>
            <a:tailEnd/>
          </a:ln>
          <a:effectLst/>
        </p:spPr>
      </p:pic>
      <p:pic>
        <p:nvPicPr>
          <p:cNvPr id="4100" name="Picture 4" descr="e^{\mu+\sigma^2/2}"/>
          <p:cNvPicPr>
            <a:picLocks noChangeAspect="1" noChangeArrowheads="1"/>
          </p:cNvPicPr>
          <p:nvPr/>
        </p:nvPicPr>
        <p:blipFill>
          <a:blip r:embed="rId4" cstate="print"/>
          <a:srcRect/>
          <a:stretch>
            <a:fillRect/>
          </a:stretch>
        </p:blipFill>
        <p:spPr bwMode="auto">
          <a:xfrm>
            <a:off x="1676400" y="1600200"/>
            <a:ext cx="552450" cy="200025"/>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1676400" y="2057400"/>
            <a:ext cx="219075" cy="171450"/>
          </a:xfrm>
          <a:prstGeom prst="rect">
            <a:avLst/>
          </a:prstGeom>
          <a:noFill/>
        </p:spPr>
      </p:pic>
      <p:pic>
        <p:nvPicPr>
          <p:cNvPr id="4102" name="Picture 6"/>
          <p:cNvPicPr>
            <a:picLocks noChangeAspect="1" noChangeArrowheads="1"/>
          </p:cNvPicPr>
          <p:nvPr/>
        </p:nvPicPr>
        <p:blipFill>
          <a:blip r:embed="rId6" cstate="print"/>
          <a:srcRect/>
          <a:stretch>
            <a:fillRect/>
          </a:stretch>
        </p:blipFill>
        <p:spPr bwMode="auto">
          <a:xfrm>
            <a:off x="1676400" y="2524125"/>
            <a:ext cx="457200" cy="219075"/>
          </a:xfrm>
          <a:prstGeom prst="rect">
            <a:avLst/>
          </a:prstGeom>
          <a:noFill/>
        </p:spPr>
      </p:pic>
      <p:pic>
        <p:nvPicPr>
          <p:cNvPr id="4103" name="Picture 7" descr="(e^{\sigma^2}\!\!-1) e^{2\mu+\sigma^2}"/>
          <p:cNvPicPr>
            <a:picLocks noChangeAspect="1" noChangeArrowheads="1"/>
          </p:cNvPicPr>
          <p:nvPr/>
        </p:nvPicPr>
        <p:blipFill>
          <a:blip r:embed="rId7" cstate="print"/>
          <a:srcRect/>
          <a:stretch>
            <a:fillRect/>
          </a:stretch>
        </p:blipFill>
        <p:spPr bwMode="auto">
          <a:xfrm>
            <a:off x="6248400" y="1600200"/>
            <a:ext cx="1162050" cy="257175"/>
          </a:xfrm>
          <a:prstGeom prst="rect">
            <a:avLst/>
          </a:prstGeom>
          <a:noFill/>
          <a:ln w="9525">
            <a:noFill/>
            <a:miter lim="800000"/>
            <a:headEnd/>
            <a:tailEnd/>
          </a:ln>
        </p:spPr>
      </p:pic>
      <p:sp>
        <p:nvSpPr>
          <p:cNvPr id="18" name="Rectangle 17"/>
          <p:cNvSpPr/>
          <p:nvPr/>
        </p:nvSpPr>
        <p:spPr>
          <a:xfrm>
            <a:off x="5181600" y="25146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tx1"/>
                </a:solidFill>
              </a:rPr>
              <a:t>Defined partially on –</a:t>
            </a:r>
            <a:r>
              <a:rPr lang="en-US" sz="2400" i="1" dirty="0" err="1" smtClean="0">
                <a:solidFill>
                  <a:schemeClr val="tx1"/>
                </a:solidFill>
              </a:rPr>
              <a:t>ve</a:t>
            </a:r>
            <a:r>
              <a:rPr lang="en-US" sz="2400" i="1" dirty="0" smtClean="0">
                <a:solidFill>
                  <a:schemeClr val="tx1"/>
                </a:solidFill>
              </a:rPr>
              <a:t> axis</a:t>
            </a:r>
            <a:endParaRPr lang="en-US" sz="2400" i="1" dirty="0">
              <a:solidFill>
                <a:schemeClr val="tx1"/>
              </a:solidFill>
            </a:endParaRPr>
          </a:p>
        </p:txBody>
      </p:sp>
      <p:pic>
        <p:nvPicPr>
          <p:cNvPr id="4104" name="Picture 8"/>
          <p:cNvPicPr>
            <a:picLocks noChangeAspect="1" noChangeArrowheads="1"/>
          </p:cNvPicPr>
          <p:nvPr/>
        </p:nvPicPr>
        <p:blipFill>
          <a:blip r:embed="rId8" cstate="print"/>
          <a:srcRect l="2454" r="1840" b="5306"/>
          <a:stretch>
            <a:fillRect/>
          </a:stretch>
        </p:blipFill>
        <p:spPr bwMode="auto">
          <a:xfrm>
            <a:off x="304800" y="2819400"/>
            <a:ext cx="33528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Weibull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a:bodyPr>
          <a:lstStyle/>
          <a:p>
            <a:r>
              <a:rPr lang="en-US" dirty="0" err="1" smtClean="0"/>
              <a:t>Pdf</a:t>
            </a:r>
            <a:endParaRPr lang="en-US" dirty="0" smtClean="0"/>
          </a:p>
          <a:p>
            <a:r>
              <a:rPr lang="en-US" dirty="0" smtClean="0"/>
              <a:t>Mean        </a:t>
            </a:r>
          </a:p>
          <a:p>
            <a:r>
              <a:rPr lang="en-US" dirty="0" smtClean="0"/>
              <a:t>Median</a:t>
            </a:r>
            <a:r>
              <a:rPr lang="en-US" i="1" dirty="0" smtClean="0"/>
              <a:t>     </a:t>
            </a:r>
            <a:endParaRPr lang="en-US" dirty="0" smtClean="0"/>
          </a:p>
          <a:p>
            <a:r>
              <a:rPr lang="en-US" dirty="0" smtClean="0"/>
              <a:t>Mode       </a:t>
            </a:r>
          </a:p>
          <a:p>
            <a:endParaRPr lang="en-US" dirty="0" smtClean="0"/>
          </a:p>
          <a:p>
            <a:endParaRPr lang="en-US" b="1" dirty="0" smtClean="0"/>
          </a:p>
          <a:p>
            <a:endParaRPr lang="en-US" baseline="-25000" dirty="0" smtClean="0"/>
          </a:p>
          <a:p>
            <a:pPr lvl="1"/>
            <a:endParaRPr lang="en-US" dirty="0" smtClean="0"/>
          </a:p>
          <a:p>
            <a:pPr lvl="1">
              <a:buNone/>
            </a:pPr>
            <a:endParaRPr lang="en-US" dirty="0" smtClean="0"/>
          </a:p>
        </p:txBody>
      </p:sp>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endParaRPr lang="en-US" sz="2800" baseline="30000" dirty="0" smtClean="0"/>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850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indent="-274320">
              <a:spcBef>
                <a:spcPts val="580"/>
              </a:spcBef>
              <a:buClr>
                <a:schemeClr val="accent1"/>
              </a:buClr>
              <a:buSzPct val="85000"/>
              <a:buFont typeface="Wingdings 2"/>
              <a:buChar char=""/>
            </a:pPr>
            <a:r>
              <a:rPr lang="en-US" sz="2600" dirty="0" smtClean="0"/>
              <a:t>k&gt;0 is called the shape parameter and </a:t>
            </a:r>
            <a:r>
              <a:rPr lang="el-GR" sz="2600" dirty="0" smtClean="0">
                <a:latin typeface="Calibri"/>
              </a:rPr>
              <a:t>λ</a:t>
            </a:r>
            <a:r>
              <a:rPr lang="en-US" sz="2600" dirty="0" smtClean="0">
                <a:latin typeface="Calibri"/>
              </a:rPr>
              <a:t> </a:t>
            </a:r>
            <a:r>
              <a:rPr lang="en-US" sz="2600" dirty="0" smtClean="0"/>
              <a:t>the scale parameter</a:t>
            </a:r>
          </a:p>
          <a:p>
            <a:pPr marL="274320" indent="-274320">
              <a:spcBef>
                <a:spcPts val="580"/>
              </a:spcBef>
              <a:buClr>
                <a:schemeClr val="accent1"/>
              </a:buClr>
              <a:buSzPct val="85000"/>
              <a:buFont typeface="Wingdings 2"/>
              <a:buChar char=""/>
            </a:pPr>
            <a:r>
              <a:rPr lang="en-US" sz="2600" dirty="0" smtClean="0"/>
              <a:t>Distribution changes dramatically as shape parameter varies between 0 and 3</a:t>
            </a:r>
          </a:p>
          <a:p>
            <a:pPr marL="274320" indent="-274320">
              <a:spcBef>
                <a:spcPts val="580"/>
              </a:spcBef>
              <a:buClr>
                <a:schemeClr val="accent1"/>
              </a:buClr>
              <a:buSzPct val="85000"/>
              <a:buFont typeface="Wingdings 2"/>
              <a:buChar char=""/>
            </a:pPr>
            <a:r>
              <a:rPr lang="en-US" sz="2600" dirty="0" smtClean="0"/>
              <a:t>It is a special case of Exponentiated Weibull which may assume </a:t>
            </a:r>
            <a:r>
              <a:rPr lang="en-US" sz="2600" dirty="0" err="1" smtClean="0"/>
              <a:t>Unimodal</a:t>
            </a:r>
            <a:r>
              <a:rPr lang="en-US" sz="2600" dirty="0" smtClean="0"/>
              <a:t>, Bathtub shaped or monotone failure rates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886200" y="2971800"/>
            <a:ext cx="4876800" cy="136550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k governs the peak of the curve and </a:t>
            </a:r>
            <a:r>
              <a:rPr lang="el-GR" sz="2600" dirty="0" smtClean="0">
                <a:latin typeface="Calibri"/>
              </a:rPr>
              <a:t>λ</a:t>
            </a:r>
            <a:r>
              <a:rPr lang="en-US" sz="2600" dirty="0" smtClean="0"/>
              <a:t> governs the position of the peak</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Characterized by a random variables such that the random variable is given by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1600200" y="914400"/>
            <a:ext cx="2895600" cy="619761"/>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752600" y="1600200"/>
            <a:ext cx="839931" cy="3810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1752600" y="2057400"/>
            <a:ext cx="857250" cy="2476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1752601" y="2286000"/>
            <a:ext cx="914399" cy="554181"/>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cstate="print"/>
          <a:srcRect/>
          <a:stretch>
            <a:fillRect/>
          </a:stretch>
        </p:blipFill>
        <p:spPr bwMode="auto">
          <a:xfrm>
            <a:off x="6324600" y="1066800"/>
            <a:ext cx="885825" cy="219075"/>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cstate="print"/>
          <a:srcRect/>
          <a:stretch>
            <a:fillRect/>
          </a:stretch>
        </p:blipFill>
        <p:spPr bwMode="auto">
          <a:xfrm>
            <a:off x="6324600" y="1524000"/>
            <a:ext cx="1438275" cy="419100"/>
          </a:xfrm>
          <a:prstGeom prst="rect">
            <a:avLst/>
          </a:prstGeom>
          <a:noFill/>
          <a:ln w="9525">
            <a:noFill/>
            <a:miter lim="800000"/>
            <a:headEnd/>
            <a:tailEnd/>
          </a:ln>
          <a:effectLst/>
        </p:spPr>
      </p:pic>
      <p:pic>
        <p:nvPicPr>
          <p:cNvPr id="5128" name="Picture 8"/>
          <p:cNvPicPr>
            <a:picLocks noChangeAspect="1" noChangeArrowheads="1"/>
          </p:cNvPicPr>
          <p:nvPr/>
        </p:nvPicPr>
        <p:blipFill>
          <a:blip r:embed="rId8" cstate="print"/>
          <a:srcRect/>
          <a:stretch>
            <a:fillRect/>
          </a:stretch>
        </p:blipFill>
        <p:spPr bwMode="auto">
          <a:xfrm>
            <a:off x="5715000" y="2416581"/>
            <a:ext cx="1905000" cy="402819"/>
          </a:xfrm>
          <a:prstGeom prst="rect">
            <a:avLst/>
          </a:prstGeom>
          <a:noFill/>
          <a:ln w="9525">
            <a:noFill/>
            <a:miter lim="800000"/>
            <a:headEnd/>
            <a:tailEnd/>
          </a:ln>
          <a:effectLst/>
        </p:spPr>
      </p:pic>
      <p:pic>
        <p:nvPicPr>
          <p:cNvPr id="5131" name="Picture 11"/>
          <p:cNvPicPr>
            <a:picLocks noChangeAspect="1" noChangeArrowheads="1"/>
          </p:cNvPicPr>
          <p:nvPr/>
        </p:nvPicPr>
        <p:blipFill>
          <a:blip r:embed="rId9" cstate="print"/>
          <a:srcRect/>
          <a:stretch>
            <a:fillRect/>
          </a:stretch>
        </p:blipFill>
        <p:spPr bwMode="auto">
          <a:xfrm>
            <a:off x="381000" y="2902193"/>
            <a:ext cx="3048000" cy="1669807"/>
          </a:xfrm>
          <a:prstGeom prst="rect">
            <a:avLst/>
          </a:prstGeom>
          <a:noFill/>
          <a:ln w="9525">
            <a:noFill/>
            <a:miter lim="800000"/>
            <a:headEnd/>
            <a:tailEnd/>
          </a:ln>
          <a:effectLst/>
        </p:spPr>
      </p:pic>
      <p:pic>
        <p:nvPicPr>
          <p:cNvPr id="5133" name="Picture 13" descr="Y = \left(\frac{X}{\lambda}\right)^k"/>
          <p:cNvPicPr>
            <a:picLocks noChangeAspect="1" noChangeArrowheads="1"/>
          </p:cNvPicPr>
          <p:nvPr/>
        </p:nvPicPr>
        <p:blipFill>
          <a:blip r:embed="rId10" cstate="print"/>
          <a:srcRect/>
          <a:stretch>
            <a:fillRect/>
          </a:stretch>
        </p:blipFill>
        <p:spPr bwMode="auto">
          <a:xfrm>
            <a:off x="6540230" y="4038600"/>
            <a:ext cx="622570"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Student’s-t Distribution</a:t>
            </a:r>
            <a:endParaRPr lang="en-US" dirty="0"/>
          </a:p>
        </p:txBody>
      </p:sp>
      <p:sp>
        <p:nvSpPr>
          <p:cNvPr id="3" name="Content Placeholder 2"/>
          <p:cNvSpPr>
            <a:spLocks noGrp="1"/>
          </p:cNvSpPr>
          <p:nvPr>
            <p:ph sz="quarter" idx="1"/>
          </p:nvPr>
        </p:nvSpPr>
        <p:spPr>
          <a:xfrm>
            <a:off x="152400" y="990600"/>
            <a:ext cx="4267200" cy="1975104"/>
          </a:xfrm>
        </p:spPr>
        <p:txBody>
          <a:bodyPr>
            <a:normAutofit fontScale="92500"/>
          </a:bodyPr>
          <a:lstStyle/>
          <a:p>
            <a:r>
              <a:rPr lang="en-US" dirty="0" err="1" smtClean="0"/>
              <a:t>Pdf</a:t>
            </a:r>
            <a:endParaRPr lang="en-US" dirty="0" smtClean="0"/>
          </a:p>
          <a:p>
            <a:r>
              <a:rPr lang="en-US" dirty="0" smtClean="0"/>
              <a:t>Mean        0</a:t>
            </a:r>
            <a:r>
              <a:rPr lang="en-US" sz="1800" dirty="0" smtClean="0"/>
              <a:t> for ν &gt; 1</a:t>
            </a:r>
            <a:r>
              <a:rPr lang="en-US" sz="1300" dirty="0" smtClean="0"/>
              <a:t>, </a:t>
            </a:r>
            <a:r>
              <a:rPr lang="en-US" sz="1800" dirty="0" smtClean="0"/>
              <a:t>otherwise undefined </a:t>
            </a:r>
          </a:p>
          <a:p>
            <a:r>
              <a:rPr lang="en-US" dirty="0" smtClean="0"/>
              <a:t>Median</a:t>
            </a:r>
            <a:r>
              <a:rPr lang="en-US" i="1" dirty="0" smtClean="0"/>
              <a:t>     </a:t>
            </a:r>
            <a:r>
              <a:rPr lang="en-US" dirty="0" smtClean="0"/>
              <a:t>0</a:t>
            </a:r>
          </a:p>
          <a:p>
            <a:r>
              <a:rPr lang="en-US" dirty="0" smtClean="0"/>
              <a:t>Mode        0</a:t>
            </a:r>
            <a:endParaRPr lang="en-US" baseline="-25000" dirty="0" smtClean="0"/>
          </a:p>
          <a:p>
            <a:pPr lvl="1"/>
            <a:endParaRPr lang="en-US" dirty="0" smtClean="0"/>
          </a:p>
          <a:p>
            <a:pPr lvl="1">
              <a:buNone/>
            </a:pPr>
            <a:endParaRPr lang="en-US" dirty="0" smtClean="0"/>
          </a:p>
        </p:txBody>
      </p:sp>
      <p:sp>
        <p:nvSpPr>
          <p:cNvPr id="5" name="Content Placeholder 2"/>
          <p:cNvSpPr txBox="1">
            <a:spLocks/>
          </p:cNvSpPr>
          <p:nvPr/>
        </p:nvSpPr>
        <p:spPr>
          <a:xfrm>
            <a:off x="4724400" y="990600"/>
            <a:ext cx="4267200" cy="197555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df</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en-US" sz="2600" dirty="0" smtClean="0"/>
              <a:t>Variance  </a:t>
            </a:r>
            <a:endParaRPr lang="en-US" sz="2800" baseline="30000" dirty="0" smtClean="0"/>
          </a:p>
          <a:p>
            <a:pPr marL="274320" lvl="0" indent="-274320">
              <a:spcBef>
                <a:spcPts val="580"/>
              </a:spcBef>
              <a:buClr>
                <a:schemeClr val="accent1"/>
              </a:buClr>
              <a:buSzPct val="85000"/>
              <a:buFont typeface="Wingdings 2"/>
              <a:buChar char=""/>
            </a:pPr>
            <a:r>
              <a:rPr lang="en-US" sz="2800" dirty="0" smtClean="0"/>
              <a:t>Moment Generating function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228600" y="4654296"/>
            <a:ext cx="8686800" cy="1975104"/>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600" b="1" i="1" u="sng" dirty="0" smtClean="0">
                <a:effectLst>
                  <a:innerShdw blurRad="63500" dist="50800" dir="16200000">
                    <a:prstClr val="black">
                      <a:alpha val="50000"/>
                    </a:prstClr>
                  </a:innerShdw>
                </a:effectLst>
              </a:rPr>
              <a:t>Characteristics:</a:t>
            </a:r>
            <a:endParaRPr kumimoji="0" lang="en-US" sz="2600" b="1" i="1" u="sng" strike="noStrike" kern="1200" cap="none" spc="0" normalizeH="0" baseline="0" noProof="0" dirty="0" smtClean="0">
              <a:ln>
                <a:noFill/>
              </a:ln>
              <a:solidFill>
                <a:schemeClr val="tx1"/>
              </a:solidFill>
              <a:effectLst>
                <a:innerShdw blurRad="63500" dist="50800" dir="16200000">
                  <a:prstClr val="black">
                    <a:alpha val="50000"/>
                  </a:prstClr>
                </a:innerShdw>
              </a:effectLst>
              <a:uLnTx/>
              <a:uFillTx/>
              <a:latin typeface="+mn-lt"/>
              <a:ea typeface="+mn-ea"/>
              <a:cs typeface="+mn-cs"/>
            </a:endParaRPr>
          </a:p>
          <a:p>
            <a:pPr marL="274320" indent="-274320">
              <a:spcBef>
                <a:spcPts val="580"/>
              </a:spcBef>
              <a:buClr>
                <a:schemeClr val="accent1"/>
              </a:buClr>
              <a:buSzPct val="85000"/>
              <a:buFont typeface="Wingdings 2"/>
              <a:buChar char=""/>
            </a:pPr>
            <a:r>
              <a:rPr lang="en-US" sz="2600" dirty="0" err="1" smtClean="0"/>
              <a:t>pdf</a:t>
            </a:r>
            <a:r>
              <a:rPr lang="en-US" sz="2600" dirty="0" smtClean="0"/>
              <a:t> of the t-distribution resembles a bell curve but is broader at the base</a:t>
            </a:r>
          </a:p>
          <a:p>
            <a:pPr marL="274320" indent="-274320">
              <a:spcBef>
                <a:spcPts val="580"/>
              </a:spcBef>
              <a:buClr>
                <a:schemeClr val="accent1"/>
              </a:buClr>
              <a:buSzPct val="85000"/>
              <a:buFont typeface="Wingdings 2"/>
              <a:buChar char=""/>
            </a:pPr>
            <a:r>
              <a:rPr lang="en-US" sz="2600" dirty="0" smtClean="0"/>
              <a:t>Forms the basis of t-tests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3352800" y="2971800"/>
            <a:ext cx="4876800" cy="1365504"/>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k governs the peak of the curve and </a:t>
            </a:r>
            <a:r>
              <a:rPr lang="el-GR" sz="2600" dirty="0" smtClean="0">
                <a:latin typeface="Calibri"/>
              </a:rPr>
              <a:t>λ</a:t>
            </a:r>
            <a:r>
              <a:rPr lang="en-US" sz="2600" dirty="0" smtClean="0"/>
              <a:t> governs the position of the peak</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t>Characterized by a random variables such that    where V is chi-square distributed and Z~N(0,1)</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600" b="0" i="0" u="none" strike="noStrike" kern="1200" cap="none" spc="0" normalizeH="0" baseline="-2500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600200" y="914400"/>
            <a:ext cx="1828800" cy="50333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867400" y="762000"/>
            <a:ext cx="1295400" cy="762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324600" y="1600201"/>
            <a:ext cx="1079157" cy="304800"/>
          </a:xfrm>
          <a:prstGeom prst="rect">
            <a:avLst/>
          </a:prstGeom>
          <a:noFill/>
          <a:ln w="9525">
            <a:noFill/>
            <a:miter lim="800000"/>
            <a:headEnd/>
            <a:tailEnd/>
          </a:ln>
          <a:effectLst/>
        </p:spPr>
      </p:pic>
      <p:sp>
        <p:nvSpPr>
          <p:cNvPr id="20" name="Rectangle 19"/>
          <p:cNvSpPr/>
          <p:nvPr/>
        </p:nvSpPr>
        <p:spPr>
          <a:xfrm>
            <a:off x="7543800" y="1600200"/>
            <a:ext cx="1143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libri"/>
              </a:rPr>
              <a:t>If ν&lt;</a:t>
            </a:r>
            <a:r>
              <a:rPr lang="en-US" sz="1400" dirty="0" smtClean="0">
                <a:solidFill>
                  <a:schemeClr val="tx1"/>
                </a:solidFill>
              </a:rPr>
              <a:t>2 then undefined </a:t>
            </a:r>
            <a:endParaRPr lang="en-US" sz="1400" dirty="0">
              <a:solidFill>
                <a:schemeClr val="tx1"/>
              </a:solidFill>
            </a:endParaRPr>
          </a:p>
        </p:txBody>
      </p:sp>
      <p:sp>
        <p:nvSpPr>
          <p:cNvPr id="21" name="Rectangle 20"/>
          <p:cNvSpPr/>
          <p:nvPr/>
        </p:nvSpPr>
        <p:spPr>
          <a:xfrm>
            <a:off x="5181600" y="2438400"/>
            <a:ext cx="1676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solidFill>
                  <a:schemeClr val="tx1"/>
                </a:solidFill>
              </a:rPr>
              <a:t>Not Defined</a:t>
            </a:r>
            <a:endParaRPr lang="en-US" sz="2400" i="1" dirty="0">
              <a:solidFill>
                <a:schemeClr val="tx1"/>
              </a:solidFill>
            </a:endParaRPr>
          </a:p>
        </p:txBody>
      </p:sp>
      <p:pic>
        <p:nvPicPr>
          <p:cNvPr id="1030" name="Picture 6" descr="Student densite best.JPG">
            <a:hlinkClick r:id="rId5"/>
          </p:cNvPr>
          <p:cNvPicPr>
            <a:picLocks noChangeAspect="1" noChangeArrowheads="1"/>
          </p:cNvPicPr>
          <p:nvPr/>
        </p:nvPicPr>
        <p:blipFill>
          <a:blip r:embed="rId6" cstate="print"/>
          <a:srcRect/>
          <a:stretch>
            <a:fillRect/>
          </a:stretch>
        </p:blipFill>
        <p:spPr bwMode="auto">
          <a:xfrm>
            <a:off x="304800" y="2667000"/>
            <a:ext cx="3105150" cy="1914525"/>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7696200" y="3733800"/>
            <a:ext cx="838200" cy="308241"/>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Central Limit Theorem</a:t>
            </a:r>
            <a:endParaRPr lang="en-US" dirty="0"/>
          </a:p>
        </p:txBody>
      </p:sp>
      <p:sp>
        <p:nvSpPr>
          <p:cNvPr id="3" name="Content Placeholder 2"/>
          <p:cNvSpPr>
            <a:spLocks noGrp="1"/>
          </p:cNvSpPr>
          <p:nvPr>
            <p:ph sz="quarter" idx="1"/>
          </p:nvPr>
        </p:nvSpPr>
        <p:spPr>
          <a:xfrm>
            <a:off x="152400" y="990600"/>
            <a:ext cx="8991600" cy="5486400"/>
          </a:xfrm>
        </p:spPr>
        <p:txBody>
          <a:bodyPr>
            <a:normAutofit/>
          </a:bodyPr>
          <a:lstStyle/>
          <a:p>
            <a:r>
              <a:rPr lang="en-US" dirty="0" smtClean="0"/>
              <a:t>Second Fundamental theory of probability</a:t>
            </a:r>
          </a:p>
          <a:p>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smtClean="0"/>
              <a:t>X</a:t>
            </a:r>
            <a:r>
              <a:rPr lang="en-US" baseline="-25000" dirty="0" smtClean="0"/>
              <a:t>3</a:t>
            </a:r>
            <a:r>
              <a:rPr lang="en-US" dirty="0" smtClean="0"/>
              <a:t>, …, </a:t>
            </a:r>
            <a:r>
              <a:rPr lang="en-US" i="1" dirty="0" err="1" smtClean="0"/>
              <a:t>X</a:t>
            </a:r>
            <a:r>
              <a:rPr lang="en-US" i="1" baseline="-25000" dirty="0" err="1" smtClean="0"/>
              <a:t>n</a:t>
            </a:r>
            <a:r>
              <a:rPr lang="en-US" dirty="0" smtClean="0"/>
              <a:t> ~ independent and identically distributed random numbers</a:t>
            </a:r>
          </a:p>
          <a:p>
            <a:r>
              <a:rPr lang="en-US" dirty="0" smtClean="0"/>
              <a:t>Central Limit Theorem states that the summation of such random numbers would eventually lead to a normal distribution</a:t>
            </a:r>
          </a:p>
          <a:p>
            <a:endParaRPr lang="en-US" b="1" dirty="0" smtClean="0"/>
          </a:p>
          <a:p>
            <a:endParaRPr lang="en-US" baseline="-25000" dirty="0" smtClean="0"/>
          </a:p>
          <a:p>
            <a:pPr lvl="1"/>
            <a:endParaRPr lang="en-US" dirty="0" smtClean="0"/>
          </a:p>
          <a:p>
            <a:pPr lvl="1">
              <a:buNone/>
            </a:pPr>
            <a:endParaRPr lang="en-US" dirty="0" smtClean="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26" name="Picture 2" descr="400px-Central_limit_thm">
            <a:hlinkClick r:id="rId2"/>
          </p:cNvPr>
          <p:cNvPicPr>
            <a:picLocks noChangeAspect="1" noChangeArrowheads="1"/>
          </p:cNvPicPr>
          <p:nvPr/>
        </p:nvPicPr>
        <p:blipFill>
          <a:blip r:embed="rId3" cstate="print"/>
          <a:srcRect r="50000" b="49333"/>
          <a:stretch>
            <a:fillRect/>
          </a:stretch>
        </p:blipFill>
        <p:spPr bwMode="auto">
          <a:xfrm>
            <a:off x="228600" y="3102864"/>
            <a:ext cx="2362200" cy="1795272"/>
          </a:xfrm>
          <a:prstGeom prst="rect">
            <a:avLst/>
          </a:prstGeom>
          <a:noFill/>
          <a:ln w="9525">
            <a:noFill/>
            <a:miter lim="800000"/>
            <a:headEnd/>
            <a:tailEnd/>
          </a:ln>
        </p:spPr>
      </p:pic>
      <p:pic>
        <p:nvPicPr>
          <p:cNvPr id="6" name="Picture 2" descr="400px-Central_limit_thm">
            <a:hlinkClick r:id="rId2"/>
          </p:cNvPr>
          <p:cNvPicPr>
            <a:picLocks noChangeAspect="1" noChangeArrowheads="1"/>
          </p:cNvPicPr>
          <p:nvPr/>
        </p:nvPicPr>
        <p:blipFill>
          <a:blip r:embed="rId3" cstate="print"/>
          <a:srcRect l="50000" b="49333"/>
          <a:stretch>
            <a:fillRect/>
          </a:stretch>
        </p:blipFill>
        <p:spPr bwMode="auto">
          <a:xfrm>
            <a:off x="2362200" y="4910328"/>
            <a:ext cx="2362200" cy="1795272"/>
          </a:xfrm>
          <a:prstGeom prst="rect">
            <a:avLst/>
          </a:prstGeom>
          <a:noFill/>
          <a:ln w="9525">
            <a:noFill/>
            <a:miter lim="800000"/>
            <a:headEnd/>
            <a:tailEnd/>
          </a:ln>
        </p:spPr>
      </p:pic>
      <p:pic>
        <p:nvPicPr>
          <p:cNvPr id="7" name="Picture 2" descr="400px-Central_limit_thm">
            <a:hlinkClick r:id="rId2"/>
          </p:cNvPr>
          <p:cNvPicPr>
            <a:picLocks noChangeAspect="1" noChangeArrowheads="1"/>
          </p:cNvPicPr>
          <p:nvPr/>
        </p:nvPicPr>
        <p:blipFill>
          <a:blip r:embed="rId3" cstate="print"/>
          <a:srcRect t="50667" r="50000"/>
          <a:stretch>
            <a:fillRect/>
          </a:stretch>
        </p:blipFill>
        <p:spPr bwMode="auto">
          <a:xfrm>
            <a:off x="4648200" y="3183636"/>
            <a:ext cx="2362200" cy="1748028"/>
          </a:xfrm>
          <a:prstGeom prst="rect">
            <a:avLst/>
          </a:prstGeom>
          <a:noFill/>
          <a:ln w="9525">
            <a:noFill/>
            <a:miter lim="800000"/>
            <a:headEnd/>
            <a:tailEnd/>
          </a:ln>
        </p:spPr>
      </p:pic>
      <p:pic>
        <p:nvPicPr>
          <p:cNvPr id="8" name="Picture 2" descr="400px-Central_limit_thm">
            <a:hlinkClick r:id="rId2"/>
          </p:cNvPr>
          <p:cNvPicPr>
            <a:picLocks noChangeAspect="1" noChangeArrowheads="1"/>
          </p:cNvPicPr>
          <p:nvPr/>
        </p:nvPicPr>
        <p:blipFill>
          <a:blip r:embed="rId3" cstate="print"/>
          <a:srcRect l="50000" t="50667"/>
          <a:stretch>
            <a:fillRect/>
          </a:stretch>
        </p:blipFill>
        <p:spPr bwMode="auto">
          <a:xfrm>
            <a:off x="6477000" y="4953000"/>
            <a:ext cx="2362200" cy="1748028"/>
          </a:xfrm>
          <a:prstGeom prst="rect">
            <a:avLst/>
          </a:prstGeom>
          <a:noFill/>
          <a:ln w="9525">
            <a:noFill/>
            <a:miter lim="800000"/>
            <a:headEnd/>
            <a:tailEnd/>
          </a:ln>
        </p:spPr>
      </p:pic>
      <p:sp>
        <p:nvSpPr>
          <p:cNvPr id="9" name="Curved Right Arrow 8"/>
          <p:cNvSpPr/>
          <p:nvPr/>
        </p:nvSpPr>
        <p:spPr>
          <a:xfrm rot="19424889">
            <a:off x="1447800" y="5029200"/>
            <a:ext cx="609600" cy="1447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8511359">
            <a:off x="3288419" y="3894759"/>
            <a:ext cx="1447800" cy="533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rot="2798693">
            <a:off x="7005095" y="3859807"/>
            <a:ext cx="1447800"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Assignments</a:t>
            </a:r>
            <a:endParaRPr lang="en-US" dirty="0"/>
          </a:p>
        </p:txBody>
      </p:sp>
      <p:sp>
        <p:nvSpPr>
          <p:cNvPr id="14" name="Content Placeholder 13"/>
          <p:cNvSpPr>
            <a:spLocks noGrp="1"/>
          </p:cNvSpPr>
          <p:nvPr>
            <p:ph sz="quarter" idx="1"/>
          </p:nvPr>
        </p:nvSpPr>
        <p:spPr>
          <a:xfrm>
            <a:off x="457200" y="914400"/>
            <a:ext cx="8382000" cy="5943600"/>
          </a:xfrm>
        </p:spPr>
        <p:txBody>
          <a:bodyPr>
            <a:normAutofit lnSpcReduction="10000"/>
          </a:bodyPr>
          <a:lstStyle/>
          <a:p>
            <a:r>
              <a:rPr lang="en-US" dirty="0" smtClean="0"/>
              <a:t>1. Molly earned a score of 940 on a national achievement test. The mean test score was 850 with a standard deviation of 100. What proportion of students had a higher score than Molly? (Assume that test scores are normally distributed.) </a:t>
            </a:r>
          </a:p>
          <a:p>
            <a:r>
              <a:rPr lang="en-US" dirty="0" smtClean="0"/>
              <a:t>2. An average light bulb manufactured by the Acme Corporation lasts 300 days with a standard deviation of 50 days. Assuming that bulb life is normally distributed, what is the probability that an Acme light bulb will last at most 365 days? </a:t>
            </a:r>
          </a:p>
          <a:p>
            <a:r>
              <a:rPr lang="en-US" dirty="0" smtClean="0"/>
              <a:t>3. Acme Corporation manufactures light bulbs. The CEO claims that an average Acme light bulb lasts 300 days. A researcher randomly selects 15 bulbs for testing. The sampled bulbs last an average of 290 days, with a standard deviation of 50 days. If the CEO's claim were true, what is the probability that 15 randomly selected bulbs would have an average life of no more than 290 days?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Assignments</a:t>
            </a:r>
            <a:endParaRPr lang="en-US" dirty="0"/>
          </a:p>
        </p:txBody>
      </p:sp>
      <p:sp>
        <p:nvSpPr>
          <p:cNvPr id="14" name="Content Placeholder 13"/>
          <p:cNvSpPr>
            <a:spLocks noGrp="1"/>
          </p:cNvSpPr>
          <p:nvPr>
            <p:ph sz="quarter" idx="1"/>
          </p:nvPr>
        </p:nvSpPr>
        <p:spPr>
          <a:xfrm>
            <a:off x="457200" y="914400"/>
            <a:ext cx="8382000" cy="5943600"/>
          </a:xfrm>
        </p:spPr>
        <p:txBody>
          <a:bodyPr>
            <a:normAutofit fontScale="92500"/>
          </a:bodyPr>
          <a:lstStyle/>
          <a:p>
            <a:r>
              <a:rPr lang="en-US" dirty="0" smtClean="0"/>
              <a:t>4. Suppose scores on an IQ test are normally distributed, with a mean of 100. Suppose 20 people are randomly selected and tested. The standard deviation in the sample group is 15. What is the probability that the average test score in the sample group will be at most 110? </a:t>
            </a:r>
          </a:p>
          <a:p>
            <a:r>
              <a:rPr lang="en-US" dirty="0" smtClean="0"/>
              <a:t>5. The Acme Battery Company has developed a new cell phone battery. On average, the battery lasts 60 minutes on a single charge. The standard deviation is 4 minutes. </a:t>
            </a:r>
          </a:p>
          <a:p>
            <a:r>
              <a:rPr lang="en-US" dirty="0" smtClean="0"/>
              <a:t>6. Let's revisit the problem presented above. The manufacturing department ran a quality control test, using 7 randomly selected batteries. In their test, the standard deviation was 6 minutes, which equated to a chi-square statistic of 13.5. </a:t>
            </a:r>
          </a:p>
          <a:p>
            <a:r>
              <a:rPr lang="en-US" dirty="0" smtClean="0"/>
              <a:t>7. Suppose you randomly select 7 women from a population of women, and 12 men from a population of men. The table below shows the standard deviation in each sample and in each population.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Probability Distribution</a:t>
            </a:r>
            <a:endParaRPr lang="en-US" dirty="0"/>
          </a:p>
        </p:txBody>
      </p:sp>
      <p:sp>
        <p:nvSpPr>
          <p:cNvPr id="3" name="Content Placeholder 2"/>
          <p:cNvSpPr>
            <a:spLocks noGrp="1"/>
          </p:cNvSpPr>
          <p:nvPr>
            <p:ph sz="quarter" idx="1"/>
          </p:nvPr>
        </p:nvSpPr>
        <p:spPr>
          <a:xfrm>
            <a:off x="152400" y="1066800"/>
            <a:ext cx="8991600" cy="5486400"/>
          </a:xfrm>
        </p:spPr>
        <p:txBody>
          <a:bodyPr>
            <a:normAutofit fontScale="92500" lnSpcReduction="10000"/>
          </a:bodyPr>
          <a:lstStyle/>
          <a:p>
            <a:r>
              <a:rPr lang="en-US" dirty="0" smtClean="0"/>
              <a:t>A probability distribution function (</a:t>
            </a:r>
            <a:r>
              <a:rPr lang="en-US" dirty="0" err="1" smtClean="0"/>
              <a:t>pdf</a:t>
            </a:r>
            <a:r>
              <a:rPr lang="en-US" dirty="0" smtClean="0"/>
              <a:t>) describes the space of the event and the probability of the occurrence of each event</a:t>
            </a:r>
          </a:p>
          <a:p>
            <a:r>
              <a:rPr lang="en-US" dirty="0" smtClean="0"/>
              <a:t>Discrete distributions have the </a:t>
            </a:r>
            <a:r>
              <a:rPr lang="en-US" dirty="0" err="1" smtClean="0"/>
              <a:t>pdf’s</a:t>
            </a:r>
            <a:r>
              <a:rPr lang="en-US" dirty="0" smtClean="0"/>
              <a:t> defined at each event</a:t>
            </a:r>
          </a:p>
          <a:p>
            <a:r>
              <a:rPr lang="en-US" dirty="0" smtClean="0"/>
              <a:t>Continuous distributions have their </a:t>
            </a:r>
            <a:r>
              <a:rPr lang="en-US" dirty="0" err="1" smtClean="0"/>
              <a:t>pdf’s</a:t>
            </a:r>
            <a:r>
              <a:rPr lang="en-US" dirty="0" smtClean="0"/>
              <a:t> defined by the cumulative density function’s (</a:t>
            </a:r>
            <a:r>
              <a:rPr lang="en-US" dirty="0" err="1" smtClean="0"/>
              <a:t>cdf</a:t>
            </a:r>
            <a:r>
              <a:rPr lang="en-US" dirty="0" smtClean="0"/>
              <a:t>) which describe the probability of a space rather than a single event</a:t>
            </a:r>
          </a:p>
          <a:p>
            <a:r>
              <a:rPr lang="en-US" dirty="0" smtClean="0"/>
              <a:t>Similarly discrete random variable is a random variable from a discrete distribution and continuous random variable come from a continuous distribution</a:t>
            </a:r>
          </a:p>
          <a:p>
            <a:r>
              <a:rPr lang="en-US" dirty="0" smtClean="0"/>
              <a:t>All distributions could be explained by a single Moment Generating Function (</a:t>
            </a:r>
            <a:r>
              <a:rPr lang="en-US" dirty="0" err="1" smtClean="0"/>
              <a:t>mgf</a:t>
            </a:r>
            <a:r>
              <a:rPr lang="en-US" dirty="0" smtClean="0"/>
              <a:t>)</a:t>
            </a:r>
          </a:p>
          <a:p>
            <a:r>
              <a:rPr lang="en-US" dirty="0" smtClean="0"/>
              <a:t>It is extremely important to study these distributions since these are more frequently physically encountered curves and studied/understood well so inferences could be drawn from them</a:t>
            </a:r>
          </a:p>
          <a:p>
            <a:endParaRPr lang="en-US" b="1" dirty="0" smtClean="0"/>
          </a:p>
          <a:p>
            <a:endParaRPr lang="en-US" baseline="-25000" dirty="0" smtClean="0"/>
          </a:p>
          <a:p>
            <a:pPr lvl="1"/>
            <a:endParaRPr lang="en-US" dirty="0" smtClean="0"/>
          </a:p>
          <a:p>
            <a:pPr lvl="1">
              <a:buNone/>
            </a:pP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2819400" y="3048000"/>
            <a:ext cx="2590800" cy="381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228600"/>
            <a:ext cx="7772400" cy="1143000"/>
          </a:xfrm>
        </p:spPr>
        <p:txBody>
          <a:bodyPr/>
          <a:lstStyle/>
          <a:p>
            <a:r>
              <a:rPr lang="en-US" dirty="0"/>
              <a:t>Probability </a:t>
            </a:r>
            <a:r>
              <a:rPr lang="en-US" dirty="0" smtClean="0"/>
              <a:t>Distributions type</a:t>
            </a:r>
            <a:endParaRPr lang="en-US" dirty="0"/>
          </a:p>
        </p:txBody>
      </p:sp>
      <p:sp>
        <p:nvSpPr>
          <p:cNvPr id="10243" name="Rectangle 3"/>
          <p:cNvSpPr>
            <a:spLocks noGrp="1" noChangeArrowheads="1"/>
          </p:cNvSpPr>
          <p:nvPr>
            <p:ph type="body" idx="1"/>
          </p:nvPr>
        </p:nvSpPr>
        <p:spPr>
          <a:xfrm>
            <a:off x="914400" y="914400"/>
            <a:ext cx="7772400" cy="4572000"/>
          </a:xfrm>
        </p:spPr>
        <p:txBody>
          <a:bodyPr/>
          <a:lstStyle/>
          <a:p>
            <a:r>
              <a:rPr lang="en-US" dirty="0"/>
              <a:t>A </a:t>
            </a:r>
            <a:r>
              <a:rPr lang="en-US" b="1" i="1" dirty="0"/>
              <a:t>probability distribution (density function)</a:t>
            </a:r>
            <a:r>
              <a:rPr lang="en-US" dirty="0"/>
              <a:t> is a table, formula, or graph that describes the values of a random variable and the probability associated with these values.</a:t>
            </a:r>
          </a:p>
          <a:p>
            <a:r>
              <a:rPr lang="en-US" dirty="0"/>
              <a:t>– Discrete Probability </a:t>
            </a:r>
            <a:r>
              <a:rPr lang="en-US" dirty="0" smtClean="0"/>
              <a:t>Distribution </a:t>
            </a:r>
            <a:endParaRPr lang="en-US" dirty="0"/>
          </a:p>
          <a:p>
            <a:r>
              <a:rPr lang="en-US" dirty="0"/>
              <a:t>	X = outcome of rolling one die</a:t>
            </a:r>
          </a:p>
          <a:p>
            <a:endParaRPr lang="en-US" dirty="0"/>
          </a:p>
          <a:p>
            <a:r>
              <a:rPr lang="en-US" dirty="0"/>
              <a:t>	</a:t>
            </a:r>
          </a:p>
          <a:p>
            <a:r>
              <a:rPr lang="en-US" dirty="0"/>
              <a:t>– Continuous Probability </a:t>
            </a:r>
            <a:r>
              <a:rPr lang="en-US" dirty="0" smtClean="0"/>
              <a:t>Distribution</a:t>
            </a:r>
            <a:endParaRPr lang="en-US" dirty="0"/>
          </a:p>
          <a:p>
            <a:endParaRPr lang="en-US" dirty="0"/>
          </a:p>
        </p:txBody>
      </p:sp>
      <p:pic>
        <p:nvPicPr>
          <p:cNvPr id="10245" name="Picture 5"/>
          <p:cNvPicPr>
            <a:picLocks noChangeAspect="1" noChangeArrowheads="1"/>
          </p:cNvPicPr>
          <p:nvPr/>
        </p:nvPicPr>
        <p:blipFill>
          <a:blip r:embed="rId2" cstate="print"/>
          <a:srcRect/>
          <a:stretch>
            <a:fillRect/>
          </a:stretch>
        </p:blipFill>
        <p:spPr bwMode="auto">
          <a:xfrm>
            <a:off x="1603375" y="3200400"/>
            <a:ext cx="4187825" cy="747712"/>
          </a:xfrm>
          <a:prstGeom prst="rect">
            <a:avLst/>
          </a:prstGeom>
          <a:noFill/>
          <a:ln w="9525">
            <a:noFill/>
            <a:miter lim="800000"/>
            <a:headEnd/>
            <a:tailEnd/>
          </a:ln>
          <a:effectLst/>
        </p:spPr>
      </p:pic>
      <p:pic>
        <p:nvPicPr>
          <p:cNvPr id="10246" name="Picture 6"/>
          <p:cNvPicPr>
            <a:picLocks noChangeAspect="1" noChangeArrowheads="1"/>
          </p:cNvPicPr>
          <p:nvPr/>
        </p:nvPicPr>
        <p:blipFill>
          <a:blip r:embed="rId3" cstate="print"/>
          <a:srcRect/>
          <a:stretch>
            <a:fillRect/>
          </a:stretch>
        </p:blipFill>
        <p:spPr bwMode="auto">
          <a:xfrm>
            <a:off x="2514600" y="4862512"/>
            <a:ext cx="2971800" cy="191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a:xfrm>
            <a:off x="1350963" y="304800"/>
            <a:ext cx="7793037" cy="1462088"/>
          </a:xfrm>
        </p:spPr>
        <p:txBody>
          <a:bodyPr/>
          <a:lstStyle/>
          <a:p>
            <a:r>
              <a:rPr lang="en-US" sz="3200" b="1">
                <a:cs typeface="Times New Roman" pitchFamily="18" charset="0"/>
              </a:rPr>
              <a:t>Probability functions</a:t>
            </a:r>
          </a:p>
        </p:txBody>
      </p:sp>
      <p:sp>
        <p:nvSpPr>
          <p:cNvPr id="1114115" name="Rectangle 3"/>
          <p:cNvSpPr>
            <a:spLocks noGrp="1" noChangeArrowheads="1"/>
          </p:cNvSpPr>
          <p:nvPr>
            <p:ph type="body" idx="1"/>
          </p:nvPr>
        </p:nvSpPr>
        <p:spPr>
          <a:xfrm>
            <a:off x="762000" y="1905000"/>
            <a:ext cx="7772400" cy="4114800"/>
          </a:xfrm>
        </p:spPr>
        <p:txBody>
          <a:bodyPr/>
          <a:lstStyle/>
          <a:p>
            <a:pPr eaLnBrk="0" hangingPunct="0"/>
            <a:r>
              <a:rPr lang="en-US" sz="2800">
                <a:cs typeface="Times New Roman" pitchFamily="18" charset="0"/>
              </a:rPr>
              <a:t>A probability function maps the possible values of </a:t>
            </a:r>
            <a:r>
              <a:rPr lang="en-US" sz="2800" i="1">
                <a:cs typeface="Times New Roman" pitchFamily="18" charset="0"/>
              </a:rPr>
              <a:t>x</a:t>
            </a:r>
            <a:r>
              <a:rPr lang="en-US" sz="2800">
                <a:cs typeface="Times New Roman" pitchFamily="18" charset="0"/>
              </a:rPr>
              <a:t> against their respective probabilities of occurrence, </a:t>
            </a:r>
            <a:r>
              <a:rPr lang="en-US" sz="2800" i="1">
                <a:cs typeface="Times New Roman" pitchFamily="18" charset="0"/>
              </a:rPr>
              <a:t>p(x)</a:t>
            </a:r>
            <a:r>
              <a:rPr lang="en-US" sz="2800">
                <a:cs typeface="Times New Roman" pitchFamily="18" charset="0"/>
              </a:rPr>
              <a:t> </a:t>
            </a:r>
          </a:p>
          <a:p>
            <a:pPr eaLnBrk="0" hangingPunct="0"/>
            <a:r>
              <a:rPr lang="en-US" sz="2800" i="1">
                <a:cs typeface="Times New Roman" pitchFamily="18" charset="0"/>
              </a:rPr>
              <a:t>p(x)</a:t>
            </a:r>
            <a:r>
              <a:rPr lang="en-US" sz="2800">
                <a:cs typeface="Times New Roman" pitchFamily="18" charset="0"/>
              </a:rPr>
              <a:t> is a number from 0 to 1.0.</a:t>
            </a:r>
          </a:p>
          <a:p>
            <a:pPr eaLnBrk="0" hangingPunct="0"/>
            <a:r>
              <a:rPr lang="en-US" sz="2800">
                <a:cs typeface="Times New Roman" pitchFamily="18" charset="0"/>
              </a:rPr>
              <a:t>The area under a probability function is always 1.</a:t>
            </a:r>
          </a:p>
        </p:txBody>
      </p:sp>
      <p:sp>
        <p:nvSpPr>
          <p:cNvPr id="1114116" name="Rectangle 4"/>
          <p:cNvSpPr>
            <a:spLocks noChangeArrowheads="1"/>
          </p:cNvSpPr>
          <p:nvPr/>
        </p:nvSpPr>
        <p:spPr bwMode="auto">
          <a:xfrm>
            <a:off x="4233863" y="3257550"/>
            <a:ext cx="9144000" cy="0"/>
          </a:xfrm>
          <a:prstGeom prst="rect">
            <a:avLst/>
          </a:prstGeom>
          <a:noFill/>
          <a:ln w="9525">
            <a:noFill/>
            <a:miter lim="800000"/>
            <a:headEnd/>
            <a:tailEnd/>
          </a:ln>
          <a:effectLst/>
        </p:spPr>
        <p:txBody>
          <a:bodyPr bIns="0">
            <a:spAutoFit/>
          </a:bodyPr>
          <a:lstStyle/>
          <a:p>
            <a:endParaRPr lang="en-US"/>
          </a:p>
        </p:txBody>
      </p:sp>
      <p:sp>
        <p:nvSpPr>
          <p:cNvPr id="1114117" name="Text Box 5"/>
          <p:cNvSpPr txBox="1">
            <a:spLocks noChangeArrowheads="1"/>
          </p:cNvSpPr>
          <p:nvPr/>
        </p:nvSpPr>
        <p:spPr bwMode="auto">
          <a:xfrm>
            <a:off x="3276600" y="3733800"/>
            <a:ext cx="3048000" cy="411163"/>
          </a:xfrm>
          <a:prstGeom prst="rect">
            <a:avLst/>
          </a:prstGeom>
          <a:noFill/>
          <a:ln w="9525">
            <a:noFill/>
            <a:miter lim="800000"/>
            <a:headEnd/>
            <a:tailEnd/>
          </a:ln>
          <a:effectLst/>
        </p:spPr>
        <p:txBody>
          <a:bodyPr bIns="0">
            <a:spAutoFit/>
          </a:bodyPr>
          <a:lstStyle/>
          <a:p>
            <a:pPr eaLnBrk="1" hangingPunct="1">
              <a:spcBef>
                <a:spcPct val="50000"/>
              </a:spcBef>
            </a:pPr>
            <a:endParaRPr lang="en-US" sz="240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4115">
                                            <p:txEl>
                                              <p:pRg st="0" end="0"/>
                                            </p:txEl>
                                          </p:spTgt>
                                        </p:tgtEl>
                                        <p:attrNameLst>
                                          <p:attrName>style.visibility</p:attrName>
                                        </p:attrNameLst>
                                      </p:cBhvr>
                                      <p:to>
                                        <p:strVal val="visible"/>
                                      </p:to>
                                    </p:set>
                                    <p:anim calcmode="lin" valueType="num">
                                      <p:cBhvr additive="base">
                                        <p:cTn id="7" dur="500" fill="hold"/>
                                        <p:tgtEl>
                                          <p:spTgt spid="1114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4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4115">
                                            <p:txEl>
                                              <p:pRg st="1" end="1"/>
                                            </p:txEl>
                                          </p:spTgt>
                                        </p:tgtEl>
                                        <p:attrNameLst>
                                          <p:attrName>style.visibility</p:attrName>
                                        </p:attrNameLst>
                                      </p:cBhvr>
                                      <p:to>
                                        <p:strVal val="visible"/>
                                      </p:to>
                                    </p:set>
                                    <p:anim calcmode="lin" valueType="num">
                                      <p:cBhvr additive="base">
                                        <p:cTn id="13" dur="500" fill="hold"/>
                                        <p:tgtEl>
                                          <p:spTgt spid="1114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4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4115">
                                            <p:txEl>
                                              <p:pRg st="2" end="2"/>
                                            </p:txEl>
                                          </p:spTgt>
                                        </p:tgtEl>
                                        <p:attrNameLst>
                                          <p:attrName>style.visibility</p:attrName>
                                        </p:attrNameLst>
                                      </p:cBhvr>
                                      <p:to>
                                        <p:strVal val="visible"/>
                                      </p:to>
                                    </p:set>
                                    <p:anim calcmode="lin" valueType="num">
                                      <p:cBhvr additive="base">
                                        <p:cTn id="19" dur="500" fill="hold"/>
                                        <p:tgtEl>
                                          <p:spTgt spid="1114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41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ChangeArrowheads="1"/>
          </p:cNvSpPr>
          <p:nvPr/>
        </p:nvSpPr>
        <p:spPr bwMode="auto">
          <a:xfrm>
            <a:off x="3175" y="6513513"/>
            <a:ext cx="9144000" cy="0"/>
          </a:xfrm>
          <a:prstGeom prst="rect">
            <a:avLst/>
          </a:prstGeom>
          <a:noFill/>
          <a:ln w="9525">
            <a:noFill/>
            <a:miter lim="800000"/>
            <a:headEnd/>
            <a:tailEnd/>
          </a:ln>
          <a:effectLst/>
        </p:spPr>
        <p:txBody>
          <a:bodyPr bIns="0">
            <a:spAutoFit/>
          </a:bodyPr>
          <a:lstStyle/>
          <a:p>
            <a:endParaRPr lang="en-US"/>
          </a:p>
        </p:txBody>
      </p:sp>
      <p:sp>
        <p:nvSpPr>
          <p:cNvPr id="1116163" name="Rectangle 3"/>
          <p:cNvSpPr>
            <a:spLocks noGrp="1" noChangeArrowheads="1"/>
          </p:cNvSpPr>
          <p:nvPr>
            <p:ph type="title"/>
          </p:nvPr>
        </p:nvSpPr>
        <p:spPr/>
        <p:txBody>
          <a:bodyPr>
            <a:normAutofit fontScale="90000"/>
          </a:bodyPr>
          <a:lstStyle/>
          <a:p>
            <a:r>
              <a:rPr lang="en-US"/>
              <a:t/>
            </a:r>
            <a:br>
              <a:rPr lang="en-US"/>
            </a:br>
            <a:r>
              <a:rPr lang="en-US"/>
              <a:t>Discrete example: roll of a die</a:t>
            </a:r>
          </a:p>
        </p:txBody>
      </p:sp>
      <p:grpSp>
        <p:nvGrpSpPr>
          <p:cNvPr id="2" name="Group 4"/>
          <p:cNvGrpSpPr>
            <a:grpSpLocks/>
          </p:cNvGrpSpPr>
          <p:nvPr/>
        </p:nvGrpSpPr>
        <p:grpSpPr bwMode="auto">
          <a:xfrm>
            <a:off x="914400" y="2362200"/>
            <a:ext cx="7315200" cy="4191000"/>
            <a:chOff x="576" y="1488"/>
            <a:chExt cx="4608" cy="2640"/>
          </a:xfrm>
        </p:grpSpPr>
        <p:grpSp>
          <p:nvGrpSpPr>
            <p:cNvPr id="3" name="Group 5"/>
            <p:cNvGrpSpPr>
              <a:grpSpLocks/>
            </p:cNvGrpSpPr>
            <p:nvPr/>
          </p:nvGrpSpPr>
          <p:grpSpPr bwMode="auto">
            <a:xfrm>
              <a:off x="576" y="1488"/>
              <a:ext cx="4608" cy="1968"/>
              <a:chOff x="576" y="1488"/>
              <a:chExt cx="4608" cy="1968"/>
            </a:xfrm>
          </p:grpSpPr>
          <p:sp>
            <p:nvSpPr>
              <p:cNvPr id="1116166" name="Line 6"/>
              <p:cNvSpPr>
                <a:spLocks noChangeShapeType="1"/>
              </p:cNvSpPr>
              <p:nvPr/>
            </p:nvSpPr>
            <p:spPr bwMode="auto">
              <a:xfrm>
                <a:off x="2894" y="2760"/>
                <a:ext cx="0" cy="215"/>
              </a:xfrm>
              <a:prstGeom prst="line">
                <a:avLst/>
              </a:prstGeom>
              <a:noFill/>
              <a:ln w="9525">
                <a:solidFill>
                  <a:schemeClr val="tx1"/>
                </a:solidFill>
                <a:round/>
                <a:headEnd/>
                <a:tailEnd/>
              </a:ln>
            </p:spPr>
            <p:txBody>
              <a:bodyPr/>
              <a:lstStyle/>
              <a:p>
                <a:endParaRPr lang="en-US"/>
              </a:p>
            </p:txBody>
          </p:sp>
          <p:sp>
            <p:nvSpPr>
              <p:cNvPr id="1116167" name="Line 7"/>
              <p:cNvSpPr>
                <a:spLocks noChangeShapeType="1"/>
              </p:cNvSpPr>
              <p:nvPr/>
            </p:nvSpPr>
            <p:spPr bwMode="auto">
              <a:xfrm>
                <a:off x="3184" y="2760"/>
                <a:ext cx="0" cy="215"/>
              </a:xfrm>
              <a:prstGeom prst="line">
                <a:avLst/>
              </a:prstGeom>
              <a:noFill/>
              <a:ln w="9525">
                <a:solidFill>
                  <a:schemeClr val="tx1"/>
                </a:solidFill>
                <a:round/>
                <a:headEnd/>
                <a:tailEnd/>
              </a:ln>
            </p:spPr>
            <p:txBody>
              <a:bodyPr/>
              <a:lstStyle/>
              <a:p>
                <a:endParaRPr lang="en-US"/>
              </a:p>
            </p:txBody>
          </p:sp>
          <p:sp>
            <p:nvSpPr>
              <p:cNvPr id="1116168" name="Line 8"/>
              <p:cNvSpPr>
                <a:spLocks noChangeShapeType="1"/>
              </p:cNvSpPr>
              <p:nvPr/>
            </p:nvSpPr>
            <p:spPr bwMode="auto">
              <a:xfrm>
                <a:off x="3473" y="2760"/>
                <a:ext cx="0" cy="215"/>
              </a:xfrm>
              <a:prstGeom prst="line">
                <a:avLst/>
              </a:prstGeom>
              <a:noFill/>
              <a:ln w="9525">
                <a:solidFill>
                  <a:schemeClr val="tx1"/>
                </a:solidFill>
                <a:round/>
                <a:headEnd/>
                <a:tailEnd/>
              </a:ln>
            </p:spPr>
            <p:txBody>
              <a:bodyPr/>
              <a:lstStyle/>
              <a:p>
                <a:endParaRPr lang="en-US"/>
              </a:p>
            </p:txBody>
          </p:sp>
          <p:sp>
            <p:nvSpPr>
              <p:cNvPr id="1116169" name="Line 9"/>
              <p:cNvSpPr>
                <a:spLocks noChangeShapeType="1"/>
              </p:cNvSpPr>
              <p:nvPr/>
            </p:nvSpPr>
            <p:spPr bwMode="auto">
              <a:xfrm>
                <a:off x="3763" y="2760"/>
                <a:ext cx="0" cy="215"/>
              </a:xfrm>
              <a:prstGeom prst="line">
                <a:avLst/>
              </a:prstGeom>
              <a:noFill/>
              <a:ln w="9525">
                <a:solidFill>
                  <a:schemeClr val="tx1"/>
                </a:solidFill>
                <a:round/>
                <a:headEnd/>
                <a:tailEnd/>
              </a:ln>
            </p:spPr>
            <p:txBody>
              <a:bodyPr/>
              <a:lstStyle/>
              <a:p>
                <a:endParaRPr lang="en-US"/>
              </a:p>
            </p:txBody>
          </p:sp>
          <p:sp>
            <p:nvSpPr>
              <p:cNvPr id="1116170" name="Line 10"/>
              <p:cNvSpPr>
                <a:spLocks noChangeShapeType="1"/>
              </p:cNvSpPr>
              <p:nvPr/>
            </p:nvSpPr>
            <p:spPr bwMode="auto">
              <a:xfrm>
                <a:off x="4053" y="2760"/>
                <a:ext cx="0" cy="215"/>
              </a:xfrm>
              <a:prstGeom prst="line">
                <a:avLst/>
              </a:prstGeom>
              <a:noFill/>
              <a:ln w="9525">
                <a:solidFill>
                  <a:schemeClr val="tx1"/>
                </a:solidFill>
                <a:round/>
                <a:headEnd/>
                <a:tailEnd/>
              </a:ln>
            </p:spPr>
            <p:txBody>
              <a:bodyPr/>
              <a:lstStyle/>
              <a:p>
                <a:endParaRPr lang="en-US"/>
              </a:p>
            </p:txBody>
          </p:sp>
          <p:sp>
            <p:nvSpPr>
              <p:cNvPr id="1116171" name="Line 11"/>
              <p:cNvSpPr>
                <a:spLocks noChangeShapeType="1"/>
              </p:cNvSpPr>
              <p:nvPr/>
            </p:nvSpPr>
            <p:spPr bwMode="auto">
              <a:xfrm>
                <a:off x="4343" y="2760"/>
                <a:ext cx="0" cy="215"/>
              </a:xfrm>
              <a:prstGeom prst="line">
                <a:avLst/>
              </a:prstGeom>
              <a:noFill/>
              <a:ln w="9525">
                <a:solidFill>
                  <a:schemeClr val="tx1"/>
                </a:solidFill>
                <a:round/>
                <a:headEnd/>
                <a:tailEnd/>
              </a:ln>
            </p:spPr>
            <p:txBody>
              <a:bodyPr/>
              <a:lstStyle/>
              <a:p>
                <a:endParaRPr lang="en-US"/>
              </a:p>
            </p:txBody>
          </p:sp>
          <p:grpSp>
            <p:nvGrpSpPr>
              <p:cNvPr id="4" name="Group 12"/>
              <p:cNvGrpSpPr>
                <a:grpSpLocks/>
              </p:cNvGrpSpPr>
              <p:nvPr/>
            </p:nvGrpSpPr>
            <p:grpSpPr bwMode="auto">
              <a:xfrm>
                <a:off x="576" y="1488"/>
                <a:ext cx="4608" cy="1968"/>
                <a:chOff x="576" y="1488"/>
                <a:chExt cx="4608" cy="1968"/>
              </a:xfrm>
            </p:grpSpPr>
            <p:sp>
              <p:nvSpPr>
                <p:cNvPr id="1116173" name="Line 13"/>
                <p:cNvSpPr>
                  <a:spLocks noChangeShapeType="1"/>
                </p:cNvSpPr>
                <p:nvPr/>
              </p:nvSpPr>
              <p:spPr bwMode="auto">
                <a:xfrm>
                  <a:off x="2604" y="1488"/>
                  <a:ext cx="0" cy="1968"/>
                </a:xfrm>
                <a:prstGeom prst="line">
                  <a:avLst/>
                </a:prstGeom>
                <a:noFill/>
                <a:ln w="9525">
                  <a:solidFill>
                    <a:schemeClr val="tx1"/>
                  </a:solidFill>
                  <a:round/>
                  <a:headEnd/>
                  <a:tailEnd/>
                </a:ln>
              </p:spPr>
              <p:txBody>
                <a:bodyPr/>
                <a:lstStyle/>
                <a:p>
                  <a:endParaRPr lang="en-US"/>
                </a:p>
              </p:txBody>
            </p:sp>
            <p:sp>
              <p:nvSpPr>
                <p:cNvPr id="1116174" name="Line 14"/>
                <p:cNvSpPr>
                  <a:spLocks noChangeShapeType="1"/>
                </p:cNvSpPr>
                <p:nvPr/>
              </p:nvSpPr>
              <p:spPr bwMode="auto">
                <a:xfrm>
                  <a:off x="576" y="2909"/>
                  <a:ext cx="4172" cy="0"/>
                </a:xfrm>
                <a:prstGeom prst="line">
                  <a:avLst/>
                </a:prstGeom>
                <a:noFill/>
                <a:ln w="9525">
                  <a:solidFill>
                    <a:schemeClr val="tx1"/>
                  </a:solidFill>
                  <a:round/>
                  <a:headEnd/>
                  <a:tailEnd/>
                </a:ln>
              </p:spPr>
              <p:txBody>
                <a:bodyPr/>
                <a:lstStyle/>
                <a:p>
                  <a:endParaRPr lang="en-US"/>
                </a:p>
              </p:txBody>
            </p:sp>
            <p:sp>
              <p:nvSpPr>
                <p:cNvPr id="1116175" name="Text Box 15"/>
                <p:cNvSpPr txBox="1">
                  <a:spLocks noChangeArrowheads="1"/>
                </p:cNvSpPr>
                <p:nvPr/>
              </p:nvSpPr>
              <p:spPr bwMode="auto">
                <a:xfrm>
                  <a:off x="4777" y="2909"/>
                  <a:ext cx="407" cy="359"/>
                </a:xfrm>
                <a:prstGeom prst="rect">
                  <a:avLst/>
                </a:prstGeom>
                <a:noFill/>
                <a:ln w="9525">
                  <a:noFill/>
                  <a:miter lim="800000"/>
                  <a:headEnd/>
                  <a:tailEnd/>
                </a:ln>
              </p:spPr>
              <p:txBody>
                <a:bodyPr/>
                <a:lstStyle/>
                <a:p>
                  <a:pPr eaLnBrk="1" hangingPunct="1"/>
                  <a:r>
                    <a:rPr lang="en-US" sz="2000" i="1">
                      <a:latin typeface="Times New Roman" pitchFamily="18" charset="0"/>
                      <a:cs typeface="Times New Roman" pitchFamily="18" charset="0"/>
                    </a:rPr>
                    <a:t>x</a:t>
                  </a:r>
                </a:p>
                <a:p>
                  <a:endParaRPr lang="en-US" sz="2000">
                    <a:latin typeface="Times New Roman" pitchFamily="18" charset="0"/>
                  </a:endParaRPr>
                </a:p>
              </p:txBody>
            </p:sp>
            <p:sp>
              <p:nvSpPr>
                <p:cNvPr id="1116176" name="Text Box 16"/>
                <p:cNvSpPr txBox="1">
                  <a:spLocks noChangeArrowheads="1"/>
                </p:cNvSpPr>
                <p:nvPr/>
              </p:nvSpPr>
              <p:spPr bwMode="auto">
                <a:xfrm>
                  <a:off x="2749" y="1488"/>
                  <a:ext cx="686" cy="359"/>
                </a:xfrm>
                <a:prstGeom prst="rect">
                  <a:avLst/>
                </a:prstGeom>
                <a:noFill/>
                <a:ln w="9525">
                  <a:noFill/>
                  <a:miter lim="800000"/>
                  <a:headEnd/>
                  <a:tailEnd/>
                </a:ln>
              </p:spPr>
              <p:txBody>
                <a:bodyPr/>
                <a:lstStyle/>
                <a:p>
                  <a:pPr eaLnBrk="1" hangingPunct="1"/>
                  <a:r>
                    <a:rPr lang="en-US" sz="2000" i="1">
                      <a:latin typeface="Arial Unicode MS" pitchFamily="34" charset="-128"/>
                      <a:ea typeface="Arial Unicode MS" pitchFamily="34" charset="-128"/>
                      <a:cs typeface="Arial Unicode MS" pitchFamily="34" charset="-128"/>
                    </a:rPr>
                    <a:t>p(x)</a:t>
                  </a:r>
                  <a:endParaRPr lang="en-US" sz="2000">
                    <a:latin typeface="Arial Unicode MS" pitchFamily="34" charset="-128"/>
                    <a:ea typeface="Arial Unicode MS" pitchFamily="34" charset="-128"/>
                    <a:cs typeface="Arial Unicode MS" pitchFamily="34" charset="-128"/>
                  </a:endParaRPr>
                </a:p>
                <a:p>
                  <a:endParaRPr lang="en-US" sz="2000">
                    <a:latin typeface="Times New Roman" pitchFamily="18" charset="0"/>
                  </a:endParaRPr>
                </a:p>
              </p:txBody>
            </p:sp>
            <p:sp>
              <p:nvSpPr>
                <p:cNvPr id="1116177" name="Line 17"/>
                <p:cNvSpPr>
                  <a:spLocks noChangeShapeType="1"/>
                </p:cNvSpPr>
                <p:nvPr/>
              </p:nvSpPr>
              <p:spPr bwMode="auto">
                <a:xfrm>
                  <a:off x="2459" y="2610"/>
                  <a:ext cx="233" cy="0"/>
                </a:xfrm>
                <a:prstGeom prst="line">
                  <a:avLst/>
                </a:prstGeom>
                <a:noFill/>
                <a:ln w="9525">
                  <a:solidFill>
                    <a:schemeClr val="tx1"/>
                  </a:solidFill>
                  <a:round/>
                  <a:headEnd/>
                  <a:tailEnd/>
                </a:ln>
              </p:spPr>
              <p:txBody>
                <a:bodyPr/>
                <a:lstStyle/>
                <a:p>
                  <a:endParaRPr lang="en-US"/>
                </a:p>
              </p:txBody>
            </p:sp>
            <p:sp>
              <p:nvSpPr>
                <p:cNvPr id="1116178" name="Text Box 18"/>
                <p:cNvSpPr txBox="1">
                  <a:spLocks noChangeArrowheads="1"/>
                </p:cNvSpPr>
                <p:nvPr/>
              </p:nvSpPr>
              <p:spPr bwMode="auto">
                <a:xfrm>
                  <a:off x="2170" y="2461"/>
                  <a:ext cx="302" cy="177"/>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1/6</a:t>
                  </a:r>
                </a:p>
                <a:p>
                  <a:endParaRPr lang="en-US" sz="2000">
                    <a:latin typeface="Times New Roman" pitchFamily="18" charset="0"/>
                  </a:endParaRPr>
                </a:p>
              </p:txBody>
            </p:sp>
          </p:grpSp>
          <p:sp>
            <p:nvSpPr>
              <p:cNvPr id="1116179" name="Text Box 19"/>
              <p:cNvSpPr txBox="1">
                <a:spLocks noChangeArrowheads="1"/>
              </p:cNvSpPr>
              <p:nvPr/>
            </p:nvSpPr>
            <p:spPr bwMode="auto">
              <a:xfrm>
                <a:off x="2894" y="3058"/>
                <a:ext cx="116" cy="155"/>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1</a:t>
                </a:r>
              </a:p>
              <a:p>
                <a:endParaRPr lang="en-US" sz="2000">
                  <a:latin typeface="Times New Roman" pitchFamily="18" charset="0"/>
                </a:endParaRPr>
              </a:p>
            </p:txBody>
          </p:sp>
          <p:sp>
            <p:nvSpPr>
              <p:cNvPr id="1116180" name="Text Box 20"/>
              <p:cNvSpPr txBox="1">
                <a:spLocks noChangeArrowheads="1"/>
              </p:cNvSpPr>
              <p:nvPr/>
            </p:nvSpPr>
            <p:spPr bwMode="auto">
              <a:xfrm>
                <a:off x="3763" y="3058"/>
                <a:ext cx="105" cy="203"/>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4</a:t>
                </a:r>
              </a:p>
              <a:p>
                <a:endParaRPr lang="en-US" sz="2000">
                  <a:latin typeface="Times New Roman" pitchFamily="18" charset="0"/>
                </a:endParaRPr>
              </a:p>
            </p:txBody>
          </p:sp>
          <p:sp>
            <p:nvSpPr>
              <p:cNvPr id="1116181" name="Text Box 21"/>
              <p:cNvSpPr txBox="1">
                <a:spLocks noChangeArrowheads="1"/>
              </p:cNvSpPr>
              <p:nvPr/>
            </p:nvSpPr>
            <p:spPr bwMode="auto">
              <a:xfrm>
                <a:off x="4053" y="3058"/>
                <a:ext cx="116" cy="215"/>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5</a:t>
                </a:r>
              </a:p>
              <a:p>
                <a:endParaRPr lang="en-US" sz="2000">
                  <a:latin typeface="Times New Roman" pitchFamily="18" charset="0"/>
                </a:endParaRPr>
              </a:p>
            </p:txBody>
          </p:sp>
          <p:sp>
            <p:nvSpPr>
              <p:cNvPr id="1116182" name="Text Box 22"/>
              <p:cNvSpPr txBox="1">
                <a:spLocks noChangeArrowheads="1"/>
              </p:cNvSpPr>
              <p:nvPr/>
            </p:nvSpPr>
            <p:spPr bwMode="auto">
              <a:xfrm>
                <a:off x="4343" y="3058"/>
                <a:ext cx="151" cy="239"/>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6</a:t>
                </a:r>
              </a:p>
              <a:p>
                <a:endParaRPr lang="en-US" sz="2000">
                  <a:latin typeface="Times New Roman" pitchFamily="18" charset="0"/>
                </a:endParaRPr>
              </a:p>
            </p:txBody>
          </p:sp>
          <p:sp>
            <p:nvSpPr>
              <p:cNvPr id="1116183" name="Text Box 23"/>
              <p:cNvSpPr txBox="1">
                <a:spLocks noChangeArrowheads="1"/>
              </p:cNvSpPr>
              <p:nvPr/>
            </p:nvSpPr>
            <p:spPr bwMode="auto">
              <a:xfrm>
                <a:off x="3184" y="3058"/>
                <a:ext cx="128" cy="179"/>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2</a:t>
                </a:r>
              </a:p>
              <a:p>
                <a:endParaRPr lang="en-US" sz="2000">
                  <a:latin typeface="Times New Roman" pitchFamily="18" charset="0"/>
                </a:endParaRPr>
              </a:p>
            </p:txBody>
          </p:sp>
          <p:sp>
            <p:nvSpPr>
              <p:cNvPr id="1116184" name="Text Box 24"/>
              <p:cNvSpPr txBox="1">
                <a:spLocks noChangeArrowheads="1"/>
              </p:cNvSpPr>
              <p:nvPr/>
            </p:nvSpPr>
            <p:spPr bwMode="auto">
              <a:xfrm>
                <a:off x="3473" y="3058"/>
                <a:ext cx="128" cy="179"/>
              </a:xfrm>
              <a:prstGeom prst="rect">
                <a:avLst/>
              </a:prstGeom>
              <a:noFill/>
              <a:ln w="9525">
                <a:noFill/>
                <a:miter lim="800000"/>
                <a:headEnd/>
                <a:tailEnd/>
              </a:ln>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3</a:t>
                </a:r>
              </a:p>
              <a:p>
                <a:endParaRPr lang="en-US" sz="2000">
                  <a:latin typeface="Times New Roman" pitchFamily="18" charset="0"/>
                </a:endParaRPr>
              </a:p>
            </p:txBody>
          </p:sp>
          <p:sp>
            <p:nvSpPr>
              <p:cNvPr id="1116185" name="Rectangle 25"/>
              <p:cNvSpPr>
                <a:spLocks noChangeArrowheads="1"/>
              </p:cNvSpPr>
              <p:nvPr/>
            </p:nvSpPr>
            <p:spPr bwMode="auto">
              <a:xfrm>
                <a:off x="2871"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86" name="Rectangle 26"/>
              <p:cNvSpPr>
                <a:spLocks noChangeArrowheads="1"/>
              </p:cNvSpPr>
              <p:nvPr/>
            </p:nvSpPr>
            <p:spPr bwMode="auto">
              <a:xfrm>
                <a:off x="3160" y="2544"/>
                <a:ext cx="104" cy="358"/>
              </a:xfrm>
              <a:prstGeom prst="rect">
                <a:avLst/>
              </a:prstGeom>
              <a:solidFill>
                <a:srgbClr val="00CCFF"/>
              </a:solidFill>
              <a:ln w="9525">
                <a:solidFill>
                  <a:schemeClr val="tx1"/>
                </a:solidFill>
                <a:miter lim="800000"/>
                <a:headEnd/>
                <a:tailEnd/>
              </a:ln>
            </p:spPr>
            <p:txBody>
              <a:bodyPr/>
              <a:lstStyle/>
              <a:p>
                <a:endParaRPr lang="en-US"/>
              </a:p>
            </p:txBody>
          </p:sp>
          <p:sp>
            <p:nvSpPr>
              <p:cNvPr id="1116187" name="Rectangle 27"/>
              <p:cNvSpPr>
                <a:spLocks noChangeArrowheads="1"/>
              </p:cNvSpPr>
              <p:nvPr/>
            </p:nvSpPr>
            <p:spPr bwMode="auto">
              <a:xfrm>
                <a:off x="3450"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88" name="Rectangle 28"/>
              <p:cNvSpPr>
                <a:spLocks noChangeArrowheads="1"/>
              </p:cNvSpPr>
              <p:nvPr/>
            </p:nvSpPr>
            <p:spPr bwMode="auto">
              <a:xfrm>
                <a:off x="3728" y="2544"/>
                <a:ext cx="93" cy="358"/>
              </a:xfrm>
              <a:prstGeom prst="rect">
                <a:avLst/>
              </a:prstGeom>
              <a:solidFill>
                <a:srgbClr val="00CCFF"/>
              </a:solidFill>
              <a:ln w="9525">
                <a:solidFill>
                  <a:schemeClr val="tx1"/>
                </a:solidFill>
                <a:miter lim="800000"/>
                <a:headEnd/>
                <a:tailEnd/>
              </a:ln>
            </p:spPr>
            <p:txBody>
              <a:bodyPr/>
              <a:lstStyle/>
              <a:p>
                <a:endParaRPr lang="en-US"/>
              </a:p>
            </p:txBody>
          </p:sp>
          <p:sp>
            <p:nvSpPr>
              <p:cNvPr id="1116189" name="Rectangle 29"/>
              <p:cNvSpPr>
                <a:spLocks noChangeArrowheads="1"/>
              </p:cNvSpPr>
              <p:nvPr/>
            </p:nvSpPr>
            <p:spPr bwMode="auto">
              <a:xfrm>
                <a:off x="4018"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90" name="Rectangle 30"/>
              <p:cNvSpPr>
                <a:spLocks noChangeArrowheads="1"/>
              </p:cNvSpPr>
              <p:nvPr/>
            </p:nvSpPr>
            <p:spPr bwMode="auto">
              <a:xfrm>
                <a:off x="4308" y="2544"/>
                <a:ext cx="92" cy="358"/>
              </a:xfrm>
              <a:prstGeom prst="rect">
                <a:avLst/>
              </a:prstGeom>
              <a:solidFill>
                <a:srgbClr val="00CCFF"/>
              </a:solidFill>
              <a:ln w="9525">
                <a:solidFill>
                  <a:schemeClr val="tx1"/>
                </a:solidFill>
                <a:miter lim="800000"/>
                <a:headEnd/>
                <a:tailEnd/>
              </a:ln>
            </p:spPr>
            <p:txBody>
              <a:bodyPr/>
              <a:lstStyle/>
              <a:p>
                <a:endParaRPr lang="en-US"/>
              </a:p>
            </p:txBody>
          </p:sp>
        </p:grpSp>
        <p:grpSp>
          <p:nvGrpSpPr>
            <p:cNvPr id="5" name="Group 31"/>
            <p:cNvGrpSpPr>
              <a:grpSpLocks/>
            </p:cNvGrpSpPr>
            <p:nvPr/>
          </p:nvGrpSpPr>
          <p:grpSpPr bwMode="auto">
            <a:xfrm>
              <a:off x="3408" y="3456"/>
              <a:ext cx="1584" cy="672"/>
              <a:chOff x="2112" y="2688"/>
              <a:chExt cx="1584" cy="672"/>
            </a:xfrm>
          </p:grpSpPr>
          <p:sp>
            <p:nvSpPr>
              <p:cNvPr id="1116192" name="Rectangle 32"/>
              <p:cNvSpPr>
                <a:spLocks noChangeArrowheads="1"/>
              </p:cNvSpPr>
              <p:nvPr/>
            </p:nvSpPr>
            <p:spPr bwMode="auto">
              <a:xfrm>
                <a:off x="2112" y="2688"/>
                <a:ext cx="1584" cy="672"/>
              </a:xfrm>
              <a:prstGeom prst="rect">
                <a:avLst/>
              </a:prstGeom>
              <a:solidFill>
                <a:srgbClr val="FFFFFF"/>
              </a:solidFill>
              <a:ln w="9525">
                <a:noFill/>
                <a:miter lim="800000"/>
                <a:headEnd/>
                <a:tailEnd/>
              </a:ln>
              <a:effectLst/>
            </p:spPr>
            <p:txBody>
              <a:bodyPr wrap="none" bIns="0" anchor="ctr"/>
              <a:lstStyle/>
              <a:p>
                <a:endParaRPr lang="en-US"/>
              </a:p>
            </p:txBody>
          </p:sp>
          <p:graphicFrame>
            <p:nvGraphicFramePr>
              <p:cNvPr id="1116193" name="Object 33"/>
              <p:cNvGraphicFramePr>
                <a:graphicFrameLocks noChangeAspect="1"/>
              </p:cNvGraphicFramePr>
              <p:nvPr/>
            </p:nvGraphicFramePr>
            <p:xfrm>
              <a:off x="2256" y="2784"/>
              <a:ext cx="1100" cy="568"/>
            </p:xfrm>
            <a:graphic>
              <a:graphicData uri="http://schemas.openxmlformats.org/presentationml/2006/ole">
                <p:oleObj spid="_x0000_s90114" name="Equation" r:id="rId4" imgW="660240" imgH="342720" progId="Equation.3">
                  <p:embed/>
                </p:oleObj>
              </a:graphicData>
            </a:graphic>
          </p:graphicFrame>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ChangeArrowheads="1"/>
          </p:cNvSpPr>
          <p:nvPr/>
        </p:nvSpPr>
        <p:spPr bwMode="auto">
          <a:xfrm>
            <a:off x="3175" y="6513513"/>
            <a:ext cx="9144000" cy="0"/>
          </a:xfrm>
          <a:prstGeom prst="rect">
            <a:avLst/>
          </a:prstGeom>
          <a:noFill/>
          <a:ln w="9525">
            <a:noFill/>
            <a:miter lim="800000"/>
            <a:headEnd/>
            <a:tailEnd/>
          </a:ln>
          <a:effectLst/>
        </p:spPr>
        <p:txBody>
          <a:bodyPr bIns="0">
            <a:spAutoFit/>
          </a:bodyPr>
          <a:lstStyle/>
          <a:p>
            <a:endParaRPr lang="en-US"/>
          </a:p>
        </p:txBody>
      </p:sp>
      <p:sp>
        <p:nvSpPr>
          <p:cNvPr id="1118211" name="Rectangle 3"/>
          <p:cNvSpPr>
            <a:spLocks noGrp="1" noChangeArrowheads="1"/>
          </p:cNvSpPr>
          <p:nvPr>
            <p:ph type="title"/>
          </p:nvPr>
        </p:nvSpPr>
        <p:spPr>
          <a:xfrm>
            <a:off x="609600" y="228600"/>
            <a:ext cx="8334375" cy="1004888"/>
          </a:xfrm>
        </p:spPr>
        <p:txBody>
          <a:bodyPr/>
          <a:lstStyle/>
          <a:p>
            <a:r>
              <a:rPr lang="en-US" dirty="0"/>
              <a:t>Probability mass function (</a:t>
            </a:r>
            <a:r>
              <a:rPr lang="en-US" dirty="0" err="1"/>
              <a:t>pmf</a:t>
            </a:r>
            <a:r>
              <a:rPr lang="en-US" dirty="0"/>
              <a:t>)</a:t>
            </a:r>
            <a:endParaRPr lang="en-US" dirty="0">
              <a:latin typeface="Arial Unicode MS" pitchFamily="34" charset="-128"/>
              <a:ea typeface="Arial Unicode MS" pitchFamily="34" charset="-128"/>
              <a:cs typeface="Arial Unicode MS" pitchFamily="34" charset="-128"/>
            </a:endParaRPr>
          </a:p>
        </p:txBody>
      </p:sp>
      <p:grpSp>
        <p:nvGrpSpPr>
          <p:cNvPr id="2" name="Group 4"/>
          <p:cNvGrpSpPr>
            <a:grpSpLocks/>
          </p:cNvGrpSpPr>
          <p:nvPr/>
        </p:nvGrpSpPr>
        <p:grpSpPr bwMode="auto">
          <a:xfrm>
            <a:off x="2362200" y="1600200"/>
            <a:ext cx="4098925" cy="4876800"/>
            <a:chOff x="1488" y="1248"/>
            <a:chExt cx="2582" cy="3072"/>
          </a:xfrm>
        </p:grpSpPr>
        <p:grpSp>
          <p:nvGrpSpPr>
            <p:cNvPr id="3" name="Group 5"/>
            <p:cNvGrpSpPr>
              <a:grpSpLocks/>
            </p:cNvGrpSpPr>
            <p:nvPr/>
          </p:nvGrpSpPr>
          <p:grpSpPr bwMode="auto">
            <a:xfrm>
              <a:off x="1488" y="1248"/>
              <a:ext cx="2582" cy="2905"/>
              <a:chOff x="-3" y="-3"/>
              <a:chExt cx="941" cy="3314"/>
            </a:xfrm>
          </p:grpSpPr>
          <p:grpSp>
            <p:nvGrpSpPr>
              <p:cNvPr id="4" name="Group 6"/>
              <p:cNvGrpSpPr>
                <a:grpSpLocks/>
              </p:cNvGrpSpPr>
              <p:nvPr/>
            </p:nvGrpSpPr>
            <p:grpSpPr bwMode="auto">
              <a:xfrm>
                <a:off x="0" y="0"/>
                <a:ext cx="935" cy="3308"/>
                <a:chOff x="0" y="0"/>
                <a:chExt cx="935" cy="3308"/>
              </a:xfrm>
            </p:grpSpPr>
            <p:grpSp>
              <p:nvGrpSpPr>
                <p:cNvPr id="5" name="Group 7"/>
                <p:cNvGrpSpPr>
                  <a:grpSpLocks/>
                </p:cNvGrpSpPr>
                <p:nvPr/>
              </p:nvGrpSpPr>
              <p:grpSpPr bwMode="auto">
                <a:xfrm>
                  <a:off x="0" y="0"/>
                  <a:ext cx="453" cy="374"/>
                  <a:chOff x="0" y="0"/>
                  <a:chExt cx="453" cy="374"/>
                </a:xfrm>
              </p:grpSpPr>
              <p:sp>
                <p:nvSpPr>
                  <p:cNvPr id="1118216" name="Rectangle 8"/>
                  <p:cNvSpPr>
                    <a:spLocks noChangeArrowheads="1"/>
                  </p:cNvSpPr>
                  <p:nvPr/>
                </p:nvSpPr>
                <p:spPr bwMode="auto">
                  <a:xfrm>
                    <a:off x="43" y="0"/>
                    <a:ext cx="367" cy="374"/>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x</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18217" name="Rectangle 9"/>
                  <p:cNvSpPr>
                    <a:spLocks noChangeArrowheads="1"/>
                  </p:cNvSpPr>
                  <p:nvPr/>
                </p:nvSpPr>
                <p:spPr bwMode="auto">
                  <a:xfrm>
                    <a:off x="0" y="0"/>
                    <a:ext cx="453" cy="374"/>
                  </a:xfrm>
                  <a:prstGeom prst="rect">
                    <a:avLst/>
                  </a:prstGeom>
                  <a:noFill/>
                  <a:ln w="7">
                    <a:solidFill>
                      <a:srgbClr val="A0A0A0"/>
                    </a:solidFill>
                    <a:miter lim="800000"/>
                    <a:headEnd/>
                    <a:tailEnd/>
                  </a:ln>
                  <a:effectLst/>
                </p:spPr>
                <p:txBody>
                  <a:bodyPr bIns="0"/>
                  <a:lstStyle/>
                  <a:p>
                    <a:endParaRPr lang="en-US"/>
                  </a:p>
                </p:txBody>
              </p:sp>
            </p:grpSp>
            <p:grpSp>
              <p:nvGrpSpPr>
                <p:cNvPr id="6" name="Group 10"/>
                <p:cNvGrpSpPr>
                  <a:grpSpLocks/>
                </p:cNvGrpSpPr>
                <p:nvPr/>
              </p:nvGrpSpPr>
              <p:grpSpPr bwMode="auto">
                <a:xfrm>
                  <a:off x="453" y="0"/>
                  <a:ext cx="482" cy="374"/>
                  <a:chOff x="453" y="0"/>
                  <a:chExt cx="482" cy="374"/>
                </a:xfrm>
              </p:grpSpPr>
              <p:sp>
                <p:nvSpPr>
                  <p:cNvPr id="1118219" name="Rectangle 11"/>
                  <p:cNvSpPr>
                    <a:spLocks noChangeArrowheads="1"/>
                  </p:cNvSpPr>
                  <p:nvPr/>
                </p:nvSpPr>
                <p:spPr bwMode="auto">
                  <a:xfrm>
                    <a:off x="496" y="0"/>
                    <a:ext cx="396" cy="374"/>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18220" name="Rectangle 12"/>
                  <p:cNvSpPr>
                    <a:spLocks noChangeArrowheads="1"/>
                  </p:cNvSpPr>
                  <p:nvPr/>
                </p:nvSpPr>
                <p:spPr bwMode="auto">
                  <a:xfrm>
                    <a:off x="453" y="0"/>
                    <a:ext cx="482" cy="374"/>
                  </a:xfrm>
                  <a:prstGeom prst="rect">
                    <a:avLst/>
                  </a:prstGeom>
                  <a:noFill/>
                  <a:ln w="7">
                    <a:solidFill>
                      <a:srgbClr val="A0A0A0"/>
                    </a:solidFill>
                    <a:miter lim="800000"/>
                    <a:headEnd/>
                    <a:tailEnd/>
                  </a:ln>
                  <a:effectLst/>
                </p:spPr>
                <p:txBody>
                  <a:bodyPr bIns="0"/>
                  <a:lstStyle/>
                  <a:p>
                    <a:endParaRPr lang="en-US"/>
                  </a:p>
                </p:txBody>
              </p:sp>
            </p:grpSp>
            <p:grpSp>
              <p:nvGrpSpPr>
                <p:cNvPr id="7" name="Group 13"/>
                <p:cNvGrpSpPr>
                  <a:grpSpLocks/>
                </p:cNvGrpSpPr>
                <p:nvPr/>
              </p:nvGrpSpPr>
              <p:grpSpPr bwMode="auto">
                <a:xfrm>
                  <a:off x="0" y="374"/>
                  <a:ext cx="453" cy="489"/>
                  <a:chOff x="0" y="374"/>
                  <a:chExt cx="453" cy="489"/>
                </a:xfrm>
              </p:grpSpPr>
              <p:sp>
                <p:nvSpPr>
                  <p:cNvPr id="1118222" name="Rectangle 14"/>
                  <p:cNvSpPr>
                    <a:spLocks noChangeArrowheads="1"/>
                  </p:cNvSpPr>
                  <p:nvPr/>
                </p:nvSpPr>
                <p:spPr bwMode="auto">
                  <a:xfrm>
                    <a:off x="43" y="374"/>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1</a:t>
                    </a:r>
                  </a:p>
                  <a:p>
                    <a:pPr algn="ctr"/>
                    <a:endParaRPr lang="en-US" sz="2400" b="0">
                      <a:latin typeface="Times New Roman" pitchFamily="18" charset="0"/>
                    </a:endParaRPr>
                  </a:p>
                </p:txBody>
              </p:sp>
              <p:sp>
                <p:nvSpPr>
                  <p:cNvPr id="1118223" name="Rectangle 15"/>
                  <p:cNvSpPr>
                    <a:spLocks noChangeArrowheads="1"/>
                  </p:cNvSpPr>
                  <p:nvPr/>
                </p:nvSpPr>
                <p:spPr bwMode="auto">
                  <a:xfrm>
                    <a:off x="0" y="374"/>
                    <a:ext cx="453" cy="489"/>
                  </a:xfrm>
                  <a:prstGeom prst="rect">
                    <a:avLst/>
                  </a:prstGeom>
                  <a:noFill/>
                  <a:ln w="7">
                    <a:solidFill>
                      <a:srgbClr val="A0A0A0"/>
                    </a:solidFill>
                    <a:miter lim="800000"/>
                    <a:headEnd/>
                    <a:tailEnd/>
                  </a:ln>
                  <a:effectLst/>
                </p:spPr>
                <p:txBody>
                  <a:bodyPr bIns="0"/>
                  <a:lstStyle/>
                  <a:p>
                    <a:endParaRPr lang="en-US"/>
                  </a:p>
                </p:txBody>
              </p:sp>
            </p:grpSp>
            <p:grpSp>
              <p:nvGrpSpPr>
                <p:cNvPr id="8" name="Group 16"/>
                <p:cNvGrpSpPr>
                  <a:grpSpLocks/>
                </p:cNvGrpSpPr>
                <p:nvPr/>
              </p:nvGrpSpPr>
              <p:grpSpPr bwMode="auto">
                <a:xfrm>
                  <a:off x="453" y="374"/>
                  <a:ext cx="482" cy="489"/>
                  <a:chOff x="453" y="374"/>
                  <a:chExt cx="482" cy="489"/>
                </a:xfrm>
              </p:grpSpPr>
              <p:sp>
                <p:nvSpPr>
                  <p:cNvPr id="1118225" name="Rectangle 17"/>
                  <p:cNvSpPr>
                    <a:spLocks noChangeArrowheads="1"/>
                  </p:cNvSpPr>
                  <p:nvPr/>
                </p:nvSpPr>
                <p:spPr bwMode="auto">
                  <a:xfrm>
                    <a:off x="496" y="374"/>
                    <a:ext cx="396" cy="489"/>
                  </a:xfrm>
                  <a:prstGeom prst="rect">
                    <a:avLst/>
                  </a:prstGeom>
                  <a:noFill/>
                  <a:ln w="9525">
                    <a:noFill/>
                    <a:miter lim="800000"/>
                    <a:headEnd/>
                    <a:tailEnd/>
                  </a:ln>
                  <a:effectLst/>
                </p:spPr>
                <p:txBody>
                  <a:bodyPr bIns="0"/>
                  <a:lstStyle/>
                  <a:p>
                    <a:pPr algn="ctr" eaLnBrk="1" hangingPunct="1"/>
                    <a:r>
                      <a:rPr lang="en-US" sz="2400" b="0" i="1" dirty="0">
                        <a:latin typeface="Arial Unicode MS" pitchFamily="34" charset="-128"/>
                        <a:ea typeface="Arial Unicode MS" pitchFamily="34" charset="-128"/>
                        <a:cs typeface="Arial Unicode MS" pitchFamily="34" charset="-128"/>
                      </a:rPr>
                      <a:t>p(x=1)</a:t>
                    </a:r>
                    <a:r>
                      <a:rPr lang="en-US" sz="2400" b="0" dirty="0">
                        <a:latin typeface="Arial Unicode MS" pitchFamily="34" charset="-128"/>
                        <a:ea typeface="Arial Unicode MS" pitchFamily="34" charset="-128"/>
                        <a:cs typeface="Arial Unicode MS" pitchFamily="34" charset="-128"/>
                      </a:rPr>
                      <a:t>=1/6</a:t>
                    </a:r>
                  </a:p>
                  <a:p>
                    <a:pPr algn="ctr"/>
                    <a:endParaRPr lang="en-US" sz="2400" b="0" dirty="0">
                      <a:latin typeface="Times New Roman" pitchFamily="18" charset="0"/>
                    </a:endParaRPr>
                  </a:p>
                </p:txBody>
              </p:sp>
              <p:sp>
                <p:nvSpPr>
                  <p:cNvPr id="1118226" name="Rectangle 18"/>
                  <p:cNvSpPr>
                    <a:spLocks noChangeArrowheads="1"/>
                  </p:cNvSpPr>
                  <p:nvPr/>
                </p:nvSpPr>
                <p:spPr bwMode="auto">
                  <a:xfrm>
                    <a:off x="453" y="374"/>
                    <a:ext cx="482" cy="489"/>
                  </a:xfrm>
                  <a:prstGeom prst="rect">
                    <a:avLst/>
                  </a:prstGeom>
                  <a:noFill/>
                  <a:ln w="7">
                    <a:solidFill>
                      <a:srgbClr val="A0A0A0"/>
                    </a:solidFill>
                    <a:miter lim="800000"/>
                    <a:headEnd/>
                    <a:tailEnd/>
                  </a:ln>
                  <a:effectLst/>
                </p:spPr>
                <p:txBody>
                  <a:bodyPr bIns="0"/>
                  <a:lstStyle/>
                  <a:p>
                    <a:endParaRPr lang="en-US"/>
                  </a:p>
                </p:txBody>
              </p:sp>
            </p:grpSp>
            <p:grpSp>
              <p:nvGrpSpPr>
                <p:cNvPr id="9" name="Group 19"/>
                <p:cNvGrpSpPr>
                  <a:grpSpLocks/>
                </p:cNvGrpSpPr>
                <p:nvPr/>
              </p:nvGrpSpPr>
              <p:grpSpPr bwMode="auto">
                <a:xfrm>
                  <a:off x="0" y="863"/>
                  <a:ext cx="453" cy="489"/>
                  <a:chOff x="0" y="863"/>
                  <a:chExt cx="453" cy="489"/>
                </a:xfrm>
              </p:grpSpPr>
              <p:sp>
                <p:nvSpPr>
                  <p:cNvPr id="1118228" name="Rectangle 20"/>
                  <p:cNvSpPr>
                    <a:spLocks noChangeArrowheads="1"/>
                  </p:cNvSpPr>
                  <p:nvPr/>
                </p:nvSpPr>
                <p:spPr bwMode="auto">
                  <a:xfrm>
                    <a:off x="43" y="863"/>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2</a:t>
                    </a:r>
                  </a:p>
                  <a:p>
                    <a:pPr algn="ctr"/>
                    <a:endParaRPr lang="en-US" sz="2400" b="0">
                      <a:latin typeface="Times New Roman" pitchFamily="18" charset="0"/>
                    </a:endParaRPr>
                  </a:p>
                </p:txBody>
              </p:sp>
              <p:sp>
                <p:nvSpPr>
                  <p:cNvPr id="1118229" name="Rectangle 21"/>
                  <p:cNvSpPr>
                    <a:spLocks noChangeArrowheads="1"/>
                  </p:cNvSpPr>
                  <p:nvPr/>
                </p:nvSpPr>
                <p:spPr bwMode="auto">
                  <a:xfrm>
                    <a:off x="0" y="863"/>
                    <a:ext cx="453" cy="489"/>
                  </a:xfrm>
                  <a:prstGeom prst="rect">
                    <a:avLst/>
                  </a:prstGeom>
                  <a:noFill/>
                  <a:ln w="7">
                    <a:solidFill>
                      <a:srgbClr val="A0A0A0"/>
                    </a:solidFill>
                    <a:miter lim="800000"/>
                    <a:headEnd/>
                    <a:tailEnd/>
                  </a:ln>
                  <a:effectLst/>
                </p:spPr>
                <p:txBody>
                  <a:bodyPr bIns="0"/>
                  <a:lstStyle/>
                  <a:p>
                    <a:endParaRPr lang="en-US"/>
                  </a:p>
                </p:txBody>
              </p:sp>
            </p:grpSp>
            <p:grpSp>
              <p:nvGrpSpPr>
                <p:cNvPr id="10" name="Group 22"/>
                <p:cNvGrpSpPr>
                  <a:grpSpLocks/>
                </p:cNvGrpSpPr>
                <p:nvPr/>
              </p:nvGrpSpPr>
              <p:grpSpPr bwMode="auto">
                <a:xfrm>
                  <a:off x="453" y="863"/>
                  <a:ext cx="482" cy="489"/>
                  <a:chOff x="453" y="863"/>
                  <a:chExt cx="482" cy="489"/>
                </a:xfrm>
              </p:grpSpPr>
              <p:sp>
                <p:nvSpPr>
                  <p:cNvPr id="1118231" name="Rectangle 23"/>
                  <p:cNvSpPr>
                    <a:spLocks noChangeArrowheads="1"/>
                  </p:cNvSpPr>
                  <p:nvPr/>
                </p:nvSpPr>
                <p:spPr bwMode="auto">
                  <a:xfrm>
                    <a:off x="496" y="863"/>
                    <a:ext cx="396"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p(x=2)</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32" name="Rectangle 24"/>
                  <p:cNvSpPr>
                    <a:spLocks noChangeArrowheads="1"/>
                  </p:cNvSpPr>
                  <p:nvPr/>
                </p:nvSpPr>
                <p:spPr bwMode="auto">
                  <a:xfrm>
                    <a:off x="453" y="863"/>
                    <a:ext cx="482" cy="489"/>
                  </a:xfrm>
                  <a:prstGeom prst="rect">
                    <a:avLst/>
                  </a:prstGeom>
                  <a:noFill/>
                  <a:ln w="7">
                    <a:solidFill>
                      <a:srgbClr val="A0A0A0"/>
                    </a:solidFill>
                    <a:miter lim="800000"/>
                    <a:headEnd/>
                    <a:tailEnd/>
                  </a:ln>
                  <a:effectLst/>
                </p:spPr>
                <p:txBody>
                  <a:bodyPr bIns="0"/>
                  <a:lstStyle/>
                  <a:p>
                    <a:endParaRPr lang="en-US"/>
                  </a:p>
                </p:txBody>
              </p:sp>
            </p:grpSp>
            <p:grpSp>
              <p:nvGrpSpPr>
                <p:cNvPr id="11" name="Group 25"/>
                <p:cNvGrpSpPr>
                  <a:grpSpLocks/>
                </p:cNvGrpSpPr>
                <p:nvPr/>
              </p:nvGrpSpPr>
              <p:grpSpPr bwMode="auto">
                <a:xfrm>
                  <a:off x="0" y="1352"/>
                  <a:ext cx="453" cy="489"/>
                  <a:chOff x="0" y="1352"/>
                  <a:chExt cx="453" cy="489"/>
                </a:xfrm>
              </p:grpSpPr>
              <p:sp>
                <p:nvSpPr>
                  <p:cNvPr id="1118234" name="Rectangle 26"/>
                  <p:cNvSpPr>
                    <a:spLocks noChangeArrowheads="1"/>
                  </p:cNvSpPr>
                  <p:nvPr/>
                </p:nvSpPr>
                <p:spPr bwMode="auto">
                  <a:xfrm>
                    <a:off x="43" y="1352"/>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3</a:t>
                    </a:r>
                  </a:p>
                  <a:p>
                    <a:pPr algn="ctr"/>
                    <a:endParaRPr lang="en-US" sz="2400" b="0">
                      <a:latin typeface="Times New Roman" pitchFamily="18" charset="0"/>
                    </a:endParaRPr>
                  </a:p>
                </p:txBody>
              </p:sp>
              <p:sp>
                <p:nvSpPr>
                  <p:cNvPr id="1118235" name="Rectangle 27"/>
                  <p:cNvSpPr>
                    <a:spLocks noChangeArrowheads="1"/>
                  </p:cNvSpPr>
                  <p:nvPr/>
                </p:nvSpPr>
                <p:spPr bwMode="auto">
                  <a:xfrm>
                    <a:off x="0" y="1352"/>
                    <a:ext cx="453" cy="489"/>
                  </a:xfrm>
                  <a:prstGeom prst="rect">
                    <a:avLst/>
                  </a:prstGeom>
                  <a:noFill/>
                  <a:ln w="7">
                    <a:solidFill>
                      <a:srgbClr val="A0A0A0"/>
                    </a:solidFill>
                    <a:miter lim="800000"/>
                    <a:headEnd/>
                    <a:tailEnd/>
                  </a:ln>
                  <a:effectLst/>
                </p:spPr>
                <p:txBody>
                  <a:bodyPr bIns="0"/>
                  <a:lstStyle/>
                  <a:p>
                    <a:endParaRPr lang="en-US"/>
                  </a:p>
                </p:txBody>
              </p:sp>
            </p:grpSp>
            <p:grpSp>
              <p:nvGrpSpPr>
                <p:cNvPr id="12" name="Group 28"/>
                <p:cNvGrpSpPr>
                  <a:grpSpLocks/>
                </p:cNvGrpSpPr>
                <p:nvPr/>
              </p:nvGrpSpPr>
              <p:grpSpPr bwMode="auto">
                <a:xfrm>
                  <a:off x="453" y="1352"/>
                  <a:ext cx="482" cy="489"/>
                  <a:chOff x="453" y="1352"/>
                  <a:chExt cx="482" cy="489"/>
                </a:xfrm>
              </p:grpSpPr>
              <p:sp>
                <p:nvSpPr>
                  <p:cNvPr id="1118237" name="Rectangle 29"/>
                  <p:cNvSpPr>
                    <a:spLocks noChangeArrowheads="1"/>
                  </p:cNvSpPr>
                  <p:nvPr/>
                </p:nvSpPr>
                <p:spPr bwMode="auto">
                  <a:xfrm>
                    <a:off x="496" y="1352"/>
                    <a:ext cx="396"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p(x=3)</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38" name="Rectangle 30"/>
                  <p:cNvSpPr>
                    <a:spLocks noChangeArrowheads="1"/>
                  </p:cNvSpPr>
                  <p:nvPr/>
                </p:nvSpPr>
                <p:spPr bwMode="auto">
                  <a:xfrm>
                    <a:off x="453" y="1352"/>
                    <a:ext cx="482" cy="489"/>
                  </a:xfrm>
                  <a:prstGeom prst="rect">
                    <a:avLst/>
                  </a:prstGeom>
                  <a:noFill/>
                  <a:ln w="7">
                    <a:solidFill>
                      <a:srgbClr val="A0A0A0"/>
                    </a:solidFill>
                    <a:miter lim="800000"/>
                    <a:headEnd/>
                    <a:tailEnd/>
                  </a:ln>
                  <a:effectLst/>
                </p:spPr>
                <p:txBody>
                  <a:bodyPr bIns="0"/>
                  <a:lstStyle/>
                  <a:p>
                    <a:endParaRPr lang="en-US"/>
                  </a:p>
                </p:txBody>
              </p:sp>
            </p:grpSp>
            <p:grpSp>
              <p:nvGrpSpPr>
                <p:cNvPr id="13" name="Group 31"/>
                <p:cNvGrpSpPr>
                  <a:grpSpLocks/>
                </p:cNvGrpSpPr>
                <p:nvPr/>
              </p:nvGrpSpPr>
              <p:grpSpPr bwMode="auto">
                <a:xfrm>
                  <a:off x="0" y="1841"/>
                  <a:ext cx="453" cy="489"/>
                  <a:chOff x="0" y="1841"/>
                  <a:chExt cx="453" cy="489"/>
                </a:xfrm>
              </p:grpSpPr>
              <p:sp>
                <p:nvSpPr>
                  <p:cNvPr id="1118240" name="Rectangle 32"/>
                  <p:cNvSpPr>
                    <a:spLocks noChangeArrowheads="1"/>
                  </p:cNvSpPr>
                  <p:nvPr/>
                </p:nvSpPr>
                <p:spPr bwMode="auto">
                  <a:xfrm>
                    <a:off x="43" y="1841"/>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4</a:t>
                    </a:r>
                  </a:p>
                  <a:p>
                    <a:pPr algn="ctr"/>
                    <a:endParaRPr lang="en-US" sz="2400" b="0">
                      <a:latin typeface="Times New Roman" pitchFamily="18" charset="0"/>
                    </a:endParaRPr>
                  </a:p>
                </p:txBody>
              </p:sp>
              <p:sp>
                <p:nvSpPr>
                  <p:cNvPr id="1118241" name="Rectangle 33"/>
                  <p:cNvSpPr>
                    <a:spLocks noChangeArrowheads="1"/>
                  </p:cNvSpPr>
                  <p:nvPr/>
                </p:nvSpPr>
                <p:spPr bwMode="auto">
                  <a:xfrm>
                    <a:off x="0" y="1841"/>
                    <a:ext cx="453" cy="489"/>
                  </a:xfrm>
                  <a:prstGeom prst="rect">
                    <a:avLst/>
                  </a:prstGeom>
                  <a:noFill/>
                  <a:ln w="7">
                    <a:solidFill>
                      <a:srgbClr val="A0A0A0"/>
                    </a:solidFill>
                    <a:miter lim="800000"/>
                    <a:headEnd/>
                    <a:tailEnd/>
                  </a:ln>
                  <a:effectLst/>
                </p:spPr>
                <p:txBody>
                  <a:bodyPr bIns="0"/>
                  <a:lstStyle/>
                  <a:p>
                    <a:endParaRPr lang="en-US"/>
                  </a:p>
                </p:txBody>
              </p:sp>
            </p:grpSp>
            <p:grpSp>
              <p:nvGrpSpPr>
                <p:cNvPr id="14" name="Group 34"/>
                <p:cNvGrpSpPr>
                  <a:grpSpLocks/>
                </p:cNvGrpSpPr>
                <p:nvPr/>
              </p:nvGrpSpPr>
              <p:grpSpPr bwMode="auto">
                <a:xfrm>
                  <a:off x="453" y="1841"/>
                  <a:ext cx="482" cy="489"/>
                  <a:chOff x="453" y="1841"/>
                  <a:chExt cx="482" cy="489"/>
                </a:xfrm>
              </p:grpSpPr>
              <p:sp>
                <p:nvSpPr>
                  <p:cNvPr id="1118243" name="Rectangle 35"/>
                  <p:cNvSpPr>
                    <a:spLocks noChangeArrowheads="1"/>
                  </p:cNvSpPr>
                  <p:nvPr/>
                </p:nvSpPr>
                <p:spPr bwMode="auto">
                  <a:xfrm>
                    <a:off x="496" y="1841"/>
                    <a:ext cx="396"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p(x=4)</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44" name="Rectangle 36"/>
                  <p:cNvSpPr>
                    <a:spLocks noChangeArrowheads="1"/>
                  </p:cNvSpPr>
                  <p:nvPr/>
                </p:nvSpPr>
                <p:spPr bwMode="auto">
                  <a:xfrm>
                    <a:off x="453" y="1841"/>
                    <a:ext cx="482" cy="489"/>
                  </a:xfrm>
                  <a:prstGeom prst="rect">
                    <a:avLst/>
                  </a:prstGeom>
                  <a:noFill/>
                  <a:ln w="7">
                    <a:solidFill>
                      <a:srgbClr val="A0A0A0"/>
                    </a:solidFill>
                    <a:miter lim="800000"/>
                    <a:headEnd/>
                    <a:tailEnd/>
                  </a:ln>
                  <a:effectLst/>
                </p:spPr>
                <p:txBody>
                  <a:bodyPr bIns="0"/>
                  <a:lstStyle/>
                  <a:p>
                    <a:endParaRPr lang="en-US"/>
                  </a:p>
                </p:txBody>
              </p:sp>
            </p:grpSp>
            <p:grpSp>
              <p:nvGrpSpPr>
                <p:cNvPr id="15" name="Group 37"/>
                <p:cNvGrpSpPr>
                  <a:grpSpLocks/>
                </p:cNvGrpSpPr>
                <p:nvPr/>
              </p:nvGrpSpPr>
              <p:grpSpPr bwMode="auto">
                <a:xfrm>
                  <a:off x="0" y="2330"/>
                  <a:ext cx="453" cy="489"/>
                  <a:chOff x="0" y="2330"/>
                  <a:chExt cx="453" cy="489"/>
                </a:xfrm>
              </p:grpSpPr>
              <p:sp>
                <p:nvSpPr>
                  <p:cNvPr id="1118246" name="Rectangle 38"/>
                  <p:cNvSpPr>
                    <a:spLocks noChangeArrowheads="1"/>
                  </p:cNvSpPr>
                  <p:nvPr/>
                </p:nvSpPr>
                <p:spPr bwMode="auto">
                  <a:xfrm>
                    <a:off x="43" y="2330"/>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5</a:t>
                    </a:r>
                  </a:p>
                  <a:p>
                    <a:pPr algn="ctr"/>
                    <a:endParaRPr lang="en-US" sz="2400" b="0">
                      <a:latin typeface="Times New Roman" pitchFamily="18" charset="0"/>
                    </a:endParaRPr>
                  </a:p>
                </p:txBody>
              </p:sp>
              <p:sp>
                <p:nvSpPr>
                  <p:cNvPr id="1118247" name="Rectangle 39"/>
                  <p:cNvSpPr>
                    <a:spLocks noChangeArrowheads="1"/>
                  </p:cNvSpPr>
                  <p:nvPr/>
                </p:nvSpPr>
                <p:spPr bwMode="auto">
                  <a:xfrm>
                    <a:off x="0" y="2330"/>
                    <a:ext cx="453" cy="489"/>
                  </a:xfrm>
                  <a:prstGeom prst="rect">
                    <a:avLst/>
                  </a:prstGeom>
                  <a:noFill/>
                  <a:ln w="7">
                    <a:solidFill>
                      <a:srgbClr val="A0A0A0"/>
                    </a:solidFill>
                    <a:miter lim="800000"/>
                    <a:headEnd/>
                    <a:tailEnd/>
                  </a:ln>
                  <a:effectLst/>
                </p:spPr>
                <p:txBody>
                  <a:bodyPr bIns="0"/>
                  <a:lstStyle/>
                  <a:p>
                    <a:endParaRPr lang="en-US"/>
                  </a:p>
                </p:txBody>
              </p:sp>
            </p:grpSp>
            <p:grpSp>
              <p:nvGrpSpPr>
                <p:cNvPr id="16" name="Group 40"/>
                <p:cNvGrpSpPr>
                  <a:grpSpLocks/>
                </p:cNvGrpSpPr>
                <p:nvPr/>
              </p:nvGrpSpPr>
              <p:grpSpPr bwMode="auto">
                <a:xfrm>
                  <a:off x="453" y="2330"/>
                  <a:ext cx="482" cy="489"/>
                  <a:chOff x="453" y="2330"/>
                  <a:chExt cx="482" cy="489"/>
                </a:xfrm>
              </p:grpSpPr>
              <p:sp>
                <p:nvSpPr>
                  <p:cNvPr id="1118249" name="Rectangle 41"/>
                  <p:cNvSpPr>
                    <a:spLocks noChangeArrowheads="1"/>
                  </p:cNvSpPr>
                  <p:nvPr/>
                </p:nvSpPr>
                <p:spPr bwMode="auto">
                  <a:xfrm>
                    <a:off x="496" y="2330"/>
                    <a:ext cx="396" cy="489"/>
                  </a:xfrm>
                  <a:prstGeom prst="rect">
                    <a:avLst/>
                  </a:prstGeom>
                  <a:noFill/>
                  <a:ln w="9525">
                    <a:noFill/>
                    <a:miter lim="800000"/>
                    <a:headEnd/>
                    <a:tailEnd/>
                  </a:ln>
                  <a:effec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p(x=5)</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50" name="Rectangle 42"/>
                  <p:cNvSpPr>
                    <a:spLocks noChangeArrowheads="1"/>
                  </p:cNvSpPr>
                  <p:nvPr/>
                </p:nvSpPr>
                <p:spPr bwMode="auto">
                  <a:xfrm>
                    <a:off x="453" y="2330"/>
                    <a:ext cx="482" cy="489"/>
                  </a:xfrm>
                  <a:prstGeom prst="rect">
                    <a:avLst/>
                  </a:prstGeom>
                  <a:noFill/>
                  <a:ln w="7">
                    <a:solidFill>
                      <a:srgbClr val="A0A0A0"/>
                    </a:solidFill>
                    <a:miter lim="800000"/>
                    <a:headEnd/>
                    <a:tailEnd/>
                  </a:ln>
                  <a:effectLst/>
                </p:spPr>
                <p:txBody>
                  <a:bodyPr bIns="0"/>
                  <a:lstStyle/>
                  <a:p>
                    <a:endParaRPr lang="en-US"/>
                  </a:p>
                </p:txBody>
              </p:sp>
            </p:grpSp>
            <p:grpSp>
              <p:nvGrpSpPr>
                <p:cNvPr id="17" name="Group 43"/>
                <p:cNvGrpSpPr>
                  <a:grpSpLocks/>
                </p:cNvGrpSpPr>
                <p:nvPr/>
              </p:nvGrpSpPr>
              <p:grpSpPr bwMode="auto">
                <a:xfrm>
                  <a:off x="0" y="2819"/>
                  <a:ext cx="453" cy="489"/>
                  <a:chOff x="0" y="2819"/>
                  <a:chExt cx="453" cy="489"/>
                </a:xfrm>
              </p:grpSpPr>
              <p:sp>
                <p:nvSpPr>
                  <p:cNvPr id="1118252" name="Rectangle 44"/>
                  <p:cNvSpPr>
                    <a:spLocks noChangeArrowheads="1"/>
                  </p:cNvSpPr>
                  <p:nvPr/>
                </p:nvSpPr>
                <p:spPr bwMode="auto">
                  <a:xfrm>
                    <a:off x="43" y="2819"/>
                    <a:ext cx="367" cy="489"/>
                  </a:xfrm>
                  <a:prstGeom prst="rect">
                    <a:avLst/>
                  </a:prstGeom>
                  <a:noFill/>
                  <a:ln w="9525">
                    <a:noFill/>
                    <a:miter lim="800000"/>
                    <a:headEnd/>
                    <a:tailEnd/>
                  </a:ln>
                  <a:effec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6</a:t>
                    </a:r>
                  </a:p>
                  <a:p>
                    <a:pPr algn="ctr"/>
                    <a:endParaRPr lang="en-US" sz="2400" b="0">
                      <a:latin typeface="Times New Roman" pitchFamily="18" charset="0"/>
                    </a:endParaRPr>
                  </a:p>
                </p:txBody>
              </p:sp>
              <p:sp>
                <p:nvSpPr>
                  <p:cNvPr id="1118253" name="Rectangle 45"/>
                  <p:cNvSpPr>
                    <a:spLocks noChangeArrowheads="1"/>
                  </p:cNvSpPr>
                  <p:nvPr/>
                </p:nvSpPr>
                <p:spPr bwMode="auto">
                  <a:xfrm>
                    <a:off x="0" y="2819"/>
                    <a:ext cx="453" cy="489"/>
                  </a:xfrm>
                  <a:prstGeom prst="rect">
                    <a:avLst/>
                  </a:prstGeom>
                  <a:noFill/>
                  <a:ln w="7">
                    <a:solidFill>
                      <a:srgbClr val="A0A0A0"/>
                    </a:solidFill>
                    <a:miter lim="800000"/>
                    <a:headEnd/>
                    <a:tailEnd/>
                  </a:ln>
                  <a:effectLst/>
                </p:spPr>
                <p:txBody>
                  <a:bodyPr bIns="0"/>
                  <a:lstStyle/>
                  <a:p>
                    <a:endParaRPr lang="en-US"/>
                  </a:p>
                </p:txBody>
              </p:sp>
            </p:grpSp>
            <p:grpSp>
              <p:nvGrpSpPr>
                <p:cNvPr id="18" name="Group 46"/>
                <p:cNvGrpSpPr>
                  <a:grpSpLocks/>
                </p:cNvGrpSpPr>
                <p:nvPr/>
              </p:nvGrpSpPr>
              <p:grpSpPr bwMode="auto">
                <a:xfrm>
                  <a:off x="453" y="2819"/>
                  <a:ext cx="482" cy="489"/>
                  <a:chOff x="453" y="2819"/>
                  <a:chExt cx="482" cy="489"/>
                </a:xfrm>
              </p:grpSpPr>
              <p:sp>
                <p:nvSpPr>
                  <p:cNvPr id="1118255" name="Rectangle 47"/>
                  <p:cNvSpPr>
                    <a:spLocks noChangeArrowheads="1"/>
                  </p:cNvSpPr>
                  <p:nvPr/>
                </p:nvSpPr>
                <p:spPr bwMode="auto">
                  <a:xfrm>
                    <a:off x="496" y="2819"/>
                    <a:ext cx="396" cy="489"/>
                  </a:xfrm>
                  <a:prstGeom prst="rect">
                    <a:avLst/>
                  </a:prstGeom>
                  <a:noFill/>
                  <a:ln w="9525">
                    <a:noFill/>
                    <a:miter lim="800000"/>
                    <a:headEnd/>
                    <a:tailEnd/>
                  </a:ln>
                  <a:effectLst/>
                </p:spPr>
                <p:txBody>
                  <a:bodyPr bIns="0"/>
                  <a:lstStyle/>
                  <a:p>
                    <a:pPr algn="ctr" eaLnBrk="1" hangingPunct="1"/>
                    <a:r>
                      <a:rPr lang="en-US" sz="2400" b="0" i="1" u="sng">
                        <a:latin typeface="Arial Unicode MS" pitchFamily="34" charset="-128"/>
                        <a:ea typeface="Arial Unicode MS" pitchFamily="34" charset="-128"/>
                        <a:cs typeface="Arial Unicode MS" pitchFamily="34" charset="-128"/>
                      </a:rPr>
                      <a:t>p(x=6)</a:t>
                    </a:r>
                    <a:r>
                      <a:rPr lang="en-US" sz="2400" b="0" u="sng">
                        <a:latin typeface="Arial Unicode MS" pitchFamily="34" charset="-128"/>
                        <a:ea typeface="Arial Unicode MS" pitchFamily="34" charset="-128"/>
                        <a:cs typeface="Arial Unicode MS" pitchFamily="34" charset="-128"/>
                      </a:rPr>
                      <a:t>=1/6</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18256" name="Rectangle 48"/>
                  <p:cNvSpPr>
                    <a:spLocks noChangeArrowheads="1"/>
                  </p:cNvSpPr>
                  <p:nvPr/>
                </p:nvSpPr>
                <p:spPr bwMode="auto">
                  <a:xfrm>
                    <a:off x="453" y="2819"/>
                    <a:ext cx="482" cy="489"/>
                  </a:xfrm>
                  <a:prstGeom prst="rect">
                    <a:avLst/>
                  </a:prstGeom>
                  <a:noFill/>
                  <a:ln w="7">
                    <a:solidFill>
                      <a:srgbClr val="A0A0A0"/>
                    </a:solidFill>
                    <a:miter lim="800000"/>
                    <a:headEnd/>
                    <a:tailEnd/>
                  </a:ln>
                  <a:effectLst/>
                </p:spPr>
                <p:txBody>
                  <a:bodyPr bIns="0"/>
                  <a:lstStyle/>
                  <a:p>
                    <a:endParaRPr lang="en-US"/>
                  </a:p>
                </p:txBody>
              </p:sp>
            </p:grpSp>
          </p:grpSp>
          <p:sp>
            <p:nvSpPr>
              <p:cNvPr id="1118257" name="Rectangle 49"/>
              <p:cNvSpPr>
                <a:spLocks noChangeArrowheads="1"/>
              </p:cNvSpPr>
              <p:nvPr/>
            </p:nvSpPr>
            <p:spPr bwMode="auto">
              <a:xfrm>
                <a:off x="-3" y="-3"/>
                <a:ext cx="941" cy="3314"/>
              </a:xfrm>
              <a:prstGeom prst="rect">
                <a:avLst/>
              </a:prstGeom>
              <a:noFill/>
              <a:ln w="9525">
                <a:solidFill>
                  <a:srgbClr val="A0A0A0"/>
                </a:solidFill>
                <a:miter lim="800000"/>
                <a:headEnd/>
                <a:tailEnd/>
              </a:ln>
              <a:effectLst/>
            </p:spPr>
            <p:txBody>
              <a:bodyPr bIns="0"/>
              <a:lstStyle/>
              <a:p>
                <a:endParaRPr lang="en-US"/>
              </a:p>
            </p:txBody>
          </p:sp>
        </p:grpSp>
        <p:sp>
          <p:nvSpPr>
            <p:cNvPr id="1118258" name="Text Box 50"/>
            <p:cNvSpPr txBox="1">
              <a:spLocks noChangeArrowheads="1"/>
            </p:cNvSpPr>
            <p:nvPr/>
          </p:nvSpPr>
          <p:spPr bwMode="auto">
            <a:xfrm>
              <a:off x="3072" y="4080"/>
              <a:ext cx="576" cy="240"/>
            </a:xfrm>
            <a:prstGeom prst="rect">
              <a:avLst/>
            </a:prstGeom>
            <a:solidFill>
              <a:srgbClr val="FFFFFF"/>
            </a:solidFill>
            <a:ln w="9525">
              <a:noFill/>
              <a:miter lim="800000"/>
              <a:headEnd/>
              <a:tailEnd/>
            </a:ln>
          </p:spPr>
          <p:txBody>
            <a:bodyPr tIns="0"/>
            <a:lstStyle/>
            <a:p>
              <a:r>
                <a:rPr lang="en-US" sz="2400" b="0">
                  <a:solidFill>
                    <a:srgbClr val="000000"/>
                  </a:solidFill>
                  <a:latin typeface="Times New Roman" pitchFamily="18" charset="0"/>
                </a:rPr>
                <a:t>1.0</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1312</TotalTime>
  <Words>2614</Words>
  <Application>Microsoft Office PowerPoint</Application>
  <PresentationFormat>On-screen Show (4:3)</PresentationFormat>
  <Paragraphs>565</Paragraphs>
  <Slides>46</Slides>
  <Notes>29</Notes>
  <HiddenSlides>10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46</vt:i4>
      </vt:variant>
    </vt:vector>
  </HeadingPairs>
  <TitlesOfParts>
    <vt:vector size="51" baseType="lpstr">
      <vt:lpstr>Equity</vt:lpstr>
      <vt:lpstr>Equation</vt:lpstr>
      <vt:lpstr>Bitmap Image</vt:lpstr>
      <vt:lpstr>Microsoft Equation 3.0</vt:lpstr>
      <vt:lpstr>Document</vt:lpstr>
      <vt:lpstr>Basic Statistics Probability Distributions</vt:lpstr>
      <vt:lpstr>Topics</vt:lpstr>
      <vt:lpstr>Random Variables…</vt:lpstr>
      <vt:lpstr>Two Types of Random Variables… </vt:lpstr>
      <vt:lpstr>Probability Distribution</vt:lpstr>
      <vt:lpstr>Probability Distributions type</vt:lpstr>
      <vt:lpstr>Probability functions</vt:lpstr>
      <vt:lpstr> Discrete example: roll of a die</vt:lpstr>
      <vt:lpstr>Probability mass function (pmf)</vt:lpstr>
      <vt:lpstr>Cumulative distribution function (CDF)</vt:lpstr>
      <vt:lpstr>Cumulative distribution function</vt:lpstr>
      <vt:lpstr>Probability Distribution :  Two dimensions</vt:lpstr>
      <vt:lpstr>“Probability Distribution” (contd.)</vt:lpstr>
      <vt:lpstr>Practice Problem:</vt:lpstr>
      <vt:lpstr>Review Question</vt:lpstr>
      <vt:lpstr>Continuous case </vt:lpstr>
      <vt:lpstr>Continuous case: “probability density function” (pdf)</vt:lpstr>
      <vt:lpstr>Slide 18</vt:lpstr>
      <vt:lpstr>Uniform distribution</vt:lpstr>
      <vt:lpstr>Example: Uniform distribution</vt:lpstr>
      <vt:lpstr>Expected value of a random variable </vt:lpstr>
      <vt:lpstr>Expected value, formally</vt:lpstr>
      <vt:lpstr>Example: expected value</vt:lpstr>
      <vt:lpstr>Sample Mean is a special case of Expected Value…</vt:lpstr>
      <vt:lpstr>Binomial Probability Distribution</vt:lpstr>
      <vt:lpstr>Binomial distribution function: X= the number of heads tossed in 5 coin tosses</vt:lpstr>
      <vt:lpstr>Binomial distribution, generally</vt:lpstr>
      <vt:lpstr>Binomial distribution: example</vt:lpstr>
      <vt:lpstr>Binomial distribution: example</vt:lpstr>
      <vt:lpstr>**All probability distributions are characterized by an expected value and a variance:</vt:lpstr>
      <vt:lpstr>Stats for proportions</vt:lpstr>
      <vt:lpstr>Practice Problem</vt:lpstr>
      <vt:lpstr>Answer</vt:lpstr>
      <vt:lpstr>Answer</vt:lpstr>
      <vt:lpstr>Practice Problem:</vt:lpstr>
      <vt:lpstr>Answer</vt:lpstr>
      <vt:lpstr>Answer, continued</vt:lpstr>
      <vt:lpstr>Normal Distribution</vt:lpstr>
      <vt:lpstr>Chi-Square Distribution</vt:lpstr>
      <vt:lpstr>F Distribution</vt:lpstr>
      <vt:lpstr>Log-Normal Distribution</vt:lpstr>
      <vt:lpstr>Weibull Distribution</vt:lpstr>
      <vt:lpstr>Student’s-t Distribution</vt:lpstr>
      <vt:lpstr>Central Limit Theorem</vt:lpstr>
      <vt:lpstr>Assignments</vt:lpstr>
      <vt:lpstr>Assignments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Distributions</dc:title>
  <dc:creator>Deepak.Mishra</dc:creator>
  <cp:lastModifiedBy>Deepak.Mishra</cp:lastModifiedBy>
  <cp:revision>161</cp:revision>
  <dcterms:created xsi:type="dcterms:W3CDTF">2010-11-14T03:05:38Z</dcterms:created>
  <dcterms:modified xsi:type="dcterms:W3CDTF">2015-09-29T08:12:36Z</dcterms:modified>
</cp:coreProperties>
</file>