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0" r:id="rId3"/>
    <p:sldId id="260" r:id="rId4"/>
    <p:sldId id="281"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318"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274" r:id="rId40"/>
    <p:sldId id="275" r:id="rId41"/>
    <p:sldId id="316" r:id="rId42"/>
    <p:sldId id="3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54" autoAdjust="0"/>
  </p:normalViewPr>
  <p:slideViewPr>
    <p:cSldViewPr>
      <p:cViewPr varScale="1">
        <p:scale>
          <a:sx n="71" d="100"/>
          <a:sy n="71"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image" Target="../media/image3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4325B-1CB6-439B-BC57-5162E842F7EB}" type="datetimeFigureOut">
              <a:rPr lang="en-US" smtClean="0"/>
              <a:pPr/>
              <a:t>29-09-2015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52B0A-3068-4062-840A-E2DBCBAED6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cap="flat"/>
        </p:spPr>
      </p:sp>
      <p:sp>
        <p:nvSpPr>
          <p:cNvPr id="522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50938" y="692150"/>
            <a:ext cx="4556125" cy="3416300"/>
          </a:xfrm>
          <a:ln/>
        </p:spPr>
      </p:sp>
      <p:sp>
        <p:nvSpPr>
          <p:cNvPr id="532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cap="flat"/>
        </p:spPr>
      </p:sp>
      <p:sp>
        <p:nvSpPr>
          <p:cNvPr id="542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3140B471-0DF6-4289-B220-5C51D609E834}" type="slidenum">
              <a:rPr lang="en-CA"/>
              <a:pPr/>
              <a:t>22</a:t>
            </a:fld>
            <a:endParaRPr lang="en-CA"/>
          </a:p>
        </p:txBody>
      </p:sp>
      <p:sp>
        <p:nvSpPr>
          <p:cNvPr id="55299" name="Rectangle 2"/>
          <p:cNvSpPr>
            <a:spLocks noGrp="1" noRot="1" noChangeAspect="1" noChangeArrowheads="1" noTextEdit="1"/>
          </p:cNvSpPr>
          <p:nvPr>
            <p:ph type="sldImg"/>
          </p:nvPr>
        </p:nvSpPr>
        <p:spPr>
          <a:xfrm>
            <a:off x="1150938" y="692150"/>
            <a:ext cx="4556125" cy="3416300"/>
          </a:xfrm>
          <a:ln/>
        </p:spPr>
      </p:sp>
      <p:sp>
        <p:nvSpPr>
          <p:cNvPr id="5530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p:spPr>
      </p:sp>
      <p:sp>
        <p:nvSpPr>
          <p:cNvPr id="583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50938" y="692150"/>
            <a:ext cx="4556125" cy="3416300"/>
          </a:xfrm>
          <a:ln/>
        </p:spPr>
      </p:sp>
      <p:sp>
        <p:nvSpPr>
          <p:cNvPr id="604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3000" y="685800"/>
            <a:ext cx="4572000" cy="3429000"/>
          </a:xfrm>
          <a:ln/>
        </p:spPr>
      </p:sp>
      <p:sp>
        <p:nvSpPr>
          <p:cNvPr id="614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Rot="1" noChangeAspect="1" noChangeArrowheads="1" noTextEdit="1"/>
          </p:cNvSpPr>
          <p:nvPr>
            <p:ph type="sldImg"/>
          </p:nvPr>
        </p:nvSpPr>
        <p:spPr>
          <a:xfrm>
            <a:off x="1150938" y="692150"/>
            <a:ext cx="4556125" cy="3416300"/>
          </a:xfrm>
          <a:ln cap="flat"/>
        </p:spPr>
      </p:sp>
      <p:sp>
        <p:nvSpPr>
          <p:cNvPr id="63491" name="Rectangle 102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cap="flat"/>
        </p:spPr>
      </p:sp>
      <p:sp>
        <p:nvSpPr>
          <p:cNvPr id="645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cap="flat"/>
        </p:spPr>
      </p:sp>
      <p:sp>
        <p:nvSpPr>
          <p:cNvPr id="655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cap="flat"/>
        </p:spPr>
      </p:sp>
      <p:sp>
        <p:nvSpPr>
          <p:cNvPr id="491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cap="flat"/>
        </p:spPr>
      </p:sp>
      <p:sp>
        <p:nvSpPr>
          <p:cNvPr id="5017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29-09-2015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10.vml"/><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oleObject" Target="../embeddings/oleObject16.bin"/><Relationship Id="rId2" Type="http://schemas.openxmlformats.org/officeDocument/2006/relationships/tags" Target="../tags/tag29.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vmlDrawing" Target="../drawings/vmlDrawing12.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oleObject" Target="../embeddings/oleObject23.bin"/><Relationship Id="rId2" Type="http://schemas.openxmlformats.org/officeDocument/2006/relationships/tags" Target="../tags/tag32.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vmlDrawing" Target="../drawings/vmlDrawing15.vml"/><Relationship Id="rId5" Type="http://schemas.openxmlformats.org/officeDocument/2006/relationships/oleObject" Target="../embeddings/oleObject24.bin"/><Relationship Id="rId4"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Microsoft_Office_Excel_97-2003_Worksheet1.xls"/></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Basic Statistics</a:t>
            </a:r>
            <a:br>
              <a:rPr dirty="0" smtClean="0"/>
            </a:br>
            <a:r>
              <a:rPr dirty="0" smtClean="0"/>
              <a:t>Normal Distribution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749300" y="3821113"/>
            <a:ext cx="7645400" cy="2135187"/>
            <a:chOff x="472" y="2407"/>
            <a:chExt cx="4816" cy="1345"/>
          </a:xfrm>
        </p:grpSpPr>
        <p:sp>
          <p:nvSpPr>
            <p:cNvPr id="24603" name="Rectangle 1027"/>
            <p:cNvSpPr>
              <a:spLocks noChangeArrowheads="1"/>
            </p:cNvSpPr>
            <p:nvPr/>
          </p:nvSpPr>
          <p:spPr bwMode="auto">
            <a:xfrm>
              <a:off x="4810" y="3327"/>
              <a:ext cx="299"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4604" name="Rectangle 1028"/>
            <p:cNvSpPr>
              <a:spLocks noChangeArrowheads="1"/>
            </p:cNvSpPr>
            <p:nvPr/>
          </p:nvSpPr>
          <p:spPr bwMode="auto">
            <a:xfrm>
              <a:off x="472" y="2407"/>
              <a:ext cx="4816" cy="1345"/>
            </a:xfrm>
            <a:prstGeom prst="rect">
              <a:avLst/>
            </a:prstGeom>
            <a:solidFill>
              <a:srgbClr val="F9F9F9"/>
            </a:solidFill>
            <a:ln w="127000">
              <a:solidFill>
                <a:schemeClr val="tx2"/>
              </a:solidFill>
              <a:miter lim="800000"/>
              <a:headEnd/>
              <a:tailEnd/>
            </a:ln>
          </p:spPr>
          <p:txBody>
            <a:bodyPr lIns="90488" tIns="44450" rIns="90488" bIns="44450"/>
            <a:lstStyle/>
            <a:p>
              <a:pPr marL="342900" indent="-342900">
                <a:spcBef>
                  <a:spcPct val="20000"/>
                </a:spcBef>
              </a:pPr>
              <a:r>
                <a:rPr lang="en-US" sz="3200"/>
                <a:t>Probability = area under the density curve</a:t>
              </a:r>
            </a:p>
            <a:p>
              <a:pPr marL="342900" indent="-342900">
                <a:spcBef>
                  <a:spcPct val="20000"/>
                </a:spcBef>
              </a:pPr>
              <a:r>
                <a:rPr lang="en-US" sz="3200"/>
                <a:t>P(6 </a:t>
              </a:r>
              <a:r>
                <a:rPr lang="en-US" u="sng"/>
                <a:t>&lt;</a:t>
              </a:r>
              <a:r>
                <a:rPr lang="en-US" sz="3200"/>
                <a:t> X </a:t>
              </a:r>
              <a:r>
                <a:rPr lang="en-US" u="sng"/>
                <a:t>&lt;</a:t>
              </a:r>
              <a:r>
                <a:rPr lang="en-US" sz="3200"/>
                <a:t> 8) = area under the density curve between 6 and 8.</a:t>
              </a:r>
            </a:p>
            <a:p>
              <a:pPr marL="342900" indent="-342900" eaLnBrk="1" hangingPunct="1">
                <a:spcBef>
                  <a:spcPct val="20000"/>
                </a:spcBef>
              </a:pPr>
              <a:endParaRPr lang="en-US" sz="3200">
                <a:solidFill>
                  <a:schemeClr val="bg2"/>
                </a:solidFill>
              </a:endParaRPr>
            </a:p>
          </p:txBody>
        </p:sp>
        <p:sp>
          <p:nvSpPr>
            <p:cNvPr id="24605" name="Rectangle 1029"/>
            <p:cNvSpPr>
              <a:spLocks noChangeArrowheads="1"/>
            </p:cNvSpPr>
            <p:nvPr/>
          </p:nvSpPr>
          <p:spPr bwMode="auto">
            <a:xfrm>
              <a:off x="759" y="2814"/>
              <a:ext cx="228" cy="363"/>
            </a:xfrm>
            <a:prstGeom prst="rect">
              <a:avLst/>
            </a:prstGeom>
            <a:solidFill>
              <a:srgbClr val="F9F9F9"/>
            </a:solidFill>
            <a:ln w="76200">
              <a:noFill/>
              <a:miter lim="800000"/>
              <a:headEnd/>
              <a:tailEnd/>
            </a:ln>
          </p:spPr>
          <p:txBody>
            <a:bodyPr wrap="none" lIns="90488" tIns="44450" rIns="90488" bIns="44450">
              <a:spAutoFit/>
            </a:bodyPr>
            <a:lstStyle/>
            <a:p>
              <a:r>
                <a:rPr lang="en-US" sz="3200"/>
                <a:t>a</a:t>
              </a:r>
              <a:endParaRPr lang="en-US" sz="3200">
                <a:solidFill>
                  <a:schemeClr val="bg2"/>
                </a:solidFill>
              </a:endParaRPr>
            </a:p>
          </p:txBody>
        </p:sp>
        <p:sp>
          <p:nvSpPr>
            <p:cNvPr id="24606" name="Rectangle 1030"/>
            <p:cNvSpPr>
              <a:spLocks noChangeArrowheads="1"/>
            </p:cNvSpPr>
            <p:nvPr/>
          </p:nvSpPr>
          <p:spPr bwMode="auto">
            <a:xfrm>
              <a:off x="1527" y="2814"/>
              <a:ext cx="242" cy="363"/>
            </a:xfrm>
            <a:prstGeom prst="rect">
              <a:avLst/>
            </a:prstGeom>
            <a:solidFill>
              <a:srgbClr val="F9F9F9"/>
            </a:solidFill>
            <a:ln w="76200">
              <a:noFill/>
              <a:miter lim="800000"/>
              <a:headEnd/>
              <a:tailEnd/>
            </a:ln>
          </p:spPr>
          <p:txBody>
            <a:bodyPr wrap="none" lIns="90488" tIns="44450" rIns="90488" bIns="44450">
              <a:spAutoFit/>
            </a:bodyPr>
            <a:lstStyle/>
            <a:p>
              <a:r>
                <a:rPr lang="en-US" sz="3200"/>
                <a:t>b</a:t>
              </a:r>
              <a:endParaRPr lang="en-US" sz="3200">
                <a:solidFill>
                  <a:schemeClr val="bg2"/>
                </a:solidFill>
              </a:endParaRPr>
            </a:p>
          </p:txBody>
        </p:sp>
        <p:sp>
          <p:nvSpPr>
            <p:cNvPr id="24607" name="Rectangle 1031"/>
            <p:cNvSpPr>
              <a:spLocks noChangeArrowheads="1"/>
            </p:cNvSpPr>
            <p:nvPr/>
          </p:nvSpPr>
          <p:spPr bwMode="auto">
            <a:xfrm>
              <a:off x="2292" y="3128"/>
              <a:ext cx="242" cy="363"/>
            </a:xfrm>
            <a:prstGeom prst="rect">
              <a:avLst/>
            </a:prstGeom>
            <a:solidFill>
              <a:srgbClr val="F9F9F9"/>
            </a:solidFill>
            <a:ln w="76200">
              <a:noFill/>
              <a:miter lim="800000"/>
              <a:headEnd/>
              <a:tailEnd/>
            </a:ln>
          </p:spPr>
          <p:txBody>
            <a:bodyPr wrap="none" lIns="90488" tIns="44450" rIns="90488" bIns="44450">
              <a:spAutoFit/>
            </a:bodyPr>
            <a:lstStyle/>
            <a:p>
              <a:r>
                <a:rPr lang="en-US" sz="3200"/>
                <a:t>b</a:t>
              </a:r>
              <a:endParaRPr lang="en-US" sz="3200">
                <a:solidFill>
                  <a:schemeClr val="bg2"/>
                </a:solidFill>
              </a:endParaRPr>
            </a:p>
          </p:txBody>
        </p:sp>
        <p:sp>
          <p:nvSpPr>
            <p:cNvPr id="24608" name="Rectangle 1032"/>
            <p:cNvSpPr>
              <a:spLocks noChangeArrowheads="1"/>
            </p:cNvSpPr>
            <p:nvPr/>
          </p:nvSpPr>
          <p:spPr bwMode="auto">
            <a:xfrm>
              <a:off x="1646" y="3117"/>
              <a:ext cx="228" cy="363"/>
            </a:xfrm>
            <a:prstGeom prst="rect">
              <a:avLst/>
            </a:prstGeom>
            <a:solidFill>
              <a:srgbClr val="F9F9F9"/>
            </a:solidFill>
            <a:ln w="76200">
              <a:noFill/>
              <a:miter lim="800000"/>
              <a:headEnd/>
              <a:tailEnd/>
            </a:ln>
          </p:spPr>
          <p:txBody>
            <a:bodyPr wrap="none" lIns="90488" tIns="44450" rIns="90488" bIns="44450">
              <a:spAutoFit/>
            </a:bodyPr>
            <a:lstStyle/>
            <a:p>
              <a:r>
                <a:rPr lang="en-US" sz="3200"/>
                <a:t>a</a:t>
              </a:r>
              <a:endParaRPr lang="en-US" sz="3200">
                <a:solidFill>
                  <a:schemeClr val="bg2"/>
                </a:solidFill>
              </a:endParaRPr>
            </a:p>
          </p:txBody>
        </p:sp>
      </p:grpSp>
      <p:sp>
        <p:nvSpPr>
          <p:cNvPr id="24579" name="Rectangle 1033"/>
          <p:cNvSpPr>
            <a:spLocks noChangeArrowheads="1"/>
          </p:cNvSpPr>
          <p:nvPr/>
        </p:nvSpPr>
        <p:spPr bwMode="auto">
          <a:xfrm>
            <a:off x="1054100" y="292100"/>
            <a:ext cx="7229475" cy="2949575"/>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4580" name="Rectangle 1034"/>
          <p:cNvSpPr>
            <a:spLocks noChangeArrowheads="1"/>
          </p:cNvSpPr>
          <p:nvPr/>
        </p:nvSpPr>
        <p:spPr bwMode="auto">
          <a:xfrm>
            <a:off x="1114425" y="377825"/>
            <a:ext cx="7086600" cy="2795588"/>
          </a:xfrm>
          <a:prstGeom prst="rect">
            <a:avLst/>
          </a:prstGeom>
          <a:solidFill>
            <a:srgbClr val="FFFFFF"/>
          </a:solidFill>
          <a:ln w="127000">
            <a:noFill/>
            <a:miter lim="800000"/>
            <a:headEnd/>
            <a:tailEnd/>
          </a:ln>
        </p:spPr>
        <p:txBody>
          <a:bodyPr wrap="none" anchor="ctr"/>
          <a:lstStyle/>
          <a:p>
            <a:endParaRPr lang="en-US"/>
          </a:p>
        </p:txBody>
      </p:sp>
      <p:sp>
        <p:nvSpPr>
          <p:cNvPr id="24581" name="Line 1035"/>
          <p:cNvSpPr>
            <a:spLocks noChangeShapeType="1"/>
          </p:cNvSpPr>
          <p:nvPr/>
        </p:nvSpPr>
        <p:spPr bwMode="auto">
          <a:xfrm>
            <a:off x="4630738" y="558800"/>
            <a:ext cx="0" cy="1701800"/>
          </a:xfrm>
          <a:prstGeom prst="line">
            <a:avLst/>
          </a:prstGeom>
          <a:noFill/>
          <a:ln w="50800">
            <a:solidFill>
              <a:schemeClr val="bg2"/>
            </a:solidFill>
            <a:round/>
            <a:headEnd/>
            <a:tailEnd/>
          </a:ln>
        </p:spPr>
        <p:txBody>
          <a:bodyPr wrap="none" anchor="ctr"/>
          <a:lstStyle/>
          <a:p>
            <a:endParaRPr lang="en-US"/>
          </a:p>
        </p:txBody>
      </p:sp>
      <p:sp>
        <p:nvSpPr>
          <p:cNvPr id="24582" name="Rectangle 1036"/>
          <p:cNvSpPr>
            <a:spLocks noChangeArrowheads="1"/>
          </p:cNvSpPr>
          <p:nvPr/>
        </p:nvSpPr>
        <p:spPr bwMode="auto">
          <a:xfrm>
            <a:off x="5524500" y="2427288"/>
            <a:ext cx="180975" cy="333375"/>
          </a:xfrm>
          <a:prstGeom prst="rect">
            <a:avLst/>
          </a:prstGeom>
          <a:noFill/>
          <a:ln w="76200">
            <a:noFill/>
            <a:miter lim="800000"/>
            <a:headEnd/>
            <a:tailEnd/>
          </a:ln>
        </p:spPr>
        <p:txBody>
          <a:bodyPr wrap="none" lIns="90488" tIns="44450" rIns="90488" bIns="44450">
            <a:spAutoFit/>
          </a:bodyPr>
          <a:lstStyle/>
          <a:p>
            <a:endParaRPr lang="en-US" sz="1600" b="1">
              <a:solidFill>
                <a:schemeClr val="bg2"/>
              </a:solidFill>
            </a:endParaRPr>
          </a:p>
        </p:txBody>
      </p:sp>
      <p:sp>
        <p:nvSpPr>
          <p:cNvPr id="24583" name="Rectangle 1037"/>
          <p:cNvSpPr>
            <a:spLocks noChangeArrowheads="1"/>
          </p:cNvSpPr>
          <p:nvPr/>
        </p:nvSpPr>
        <p:spPr bwMode="auto">
          <a:xfrm>
            <a:off x="2981325"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3</a:t>
            </a:r>
          </a:p>
        </p:txBody>
      </p:sp>
      <p:sp>
        <p:nvSpPr>
          <p:cNvPr id="24584" name="Rectangle 1038"/>
          <p:cNvSpPr>
            <a:spLocks noChangeArrowheads="1"/>
          </p:cNvSpPr>
          <p:nvPr/>
        </p:nvSpPr>
        <p:spPr bwMode="auto">
          <a:xfrm>
            <a:off x="4441825"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6</a:t>
            </a:r>
          </a:p>
        </p:txBody>
      </p:sp>
      <p:sp>
        <p:nvSpPr>
          <p:cNvPr id="24585" name="Rectangle 1039"/>
          <p:cNvSpPr>
            <a:spLocks noChangeArrowheads="1"/>
          </p:cNvSpPr>
          <p:nvPr/>
        </p:nvSpPr>
        <p:spPr bwMode="auto">
          <a:xfrm>
            <a:off x="5942013"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9</a:t>
            </a:r>
          </a:p>
        </p:txBody>
      </p:sp>
      <p:sp>
        <p:nvSpPr>
          <p:cNvPr id="24586" name="Rectangle 1040"/>
          <p:cNvSpPr>
            <a:spLocks noChangeArrowheads="1"/>
          </p:cNvSpPr>
          <p:nvPr/>
        </p:nvSpPr>
        <p:spPr bwMode="auto">
          <a:xfrm>
            <a:off x="7237413" y="2239963"/>
            <a:ext cx="5873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12</a:t>
            </a:r>
          </a:p>
        </p:txBody>
      </p:sp>
      <p:sp>
        <p:nvSpPr>
          <p:cNvPr id="24587" name="Line 1041"/>
          <p:cNvSpPr>
            <a:spLocks noChangeShapeType="1"/>
          </p:cNvSpPr>
          <p:nvPr/>
        </p:nvSpPr>
        <p:spPr bwMode="auto">
          <a:xfrm>
            <a:off x="5673725" y="1320800"/>
            <a:ext cx="0" cy="939800"/>
          </a:xfrm>
          <a:prstGeom prst="line">
            <a:avLst/>
          </a:prstGeom>
          <a:noFill/>
          <a:ln w="50800">
            <a:solidFill>
              <a:schemeClr val="bg2"/>
            </a:solidFill>
            <a:round/>
            <a:headEnd/>
            <a:tailEnd/>
          </a:ln>
        </p:spPr>
        <p:txBody>
          <a:bodyPr wrap="none" anchor="ctr"/>
          <a:lstStyle/>
          <a:p>
            <a:endParaRPr lang="en-US"/>
          </a:p>
        </p:txBody>
      </p:sp>
      <p:sp>
        <p:nvSpPr>
          <p:cNvPr id="24588" name="Rectangle 1042"/>
          <p:cNvSpPr>
            <a:spLocks noChangeArrowheads="1"/>
          </p:cNvSpPr>
          <p:nvPr/>
        </p:nvSpPr>
        <p:spPr bwMode="auto">
          <a:xfrm>
            <a:off x="6919913" y="6542088"/>
            <a:ext cx="180975" cy="301625"/>
          </a:xfrm>
          <a:prstGeom prst="rect">
            <a:avLst/>
          </a:prstGeom>
          <a:noFill/>
          <a:ln w="76200">
            <a:noFill/>
            <a:miter lim="800000"/>
            <a:headEnd/>
            <a:tailEnd/>
          </a:ln>
        </p:spPr>
        <p:txBody>
          <a:bodyPr wrap="none" lIns="90488" tIns="44450" rIns="90488" bIns="44450">
            <a:spAutoFit/>
          </a:bodyPr>
          <a:lstStyle/>
          <a:p>
            <a:endParaRPr lang="en-US" sz="1400"/>
          </a:p>
        </p:txBody>
      </p:sp>
      <p:sp>
        <p:nvSpPr>
          <p:cNvPr id="24589" name="Freeform 1043"/>
          <p:cNvSpPr>
            <a:spLocks/>
          </p:cNvSpPr>
          <p:nvPr/>
        </p:nvSpPr>
        <p:spPr bwMode="auto">
          <a:xfrm>
            <a:off x="1695450" y="522288"/>
            <a:ext cx="5907088" cy="1758950"/>
          </a:xfrm>
          <a:custGeom>
            <a:avLst/>
            <a:gdLst>
              <a:gd name="T0" fmla="*/ 0 w 3721"/>
              <a:gd name="T1" fmla="*/ 0 h 1108"/>
              <a:gd name="T2" fmla="*/ 2147483647 w 3721"/>
              <a:gd name="T3" fmla="*/ 0 h 1108"/>
              <a:gd name="T4" fmla="*/ 2147483647 w 3721"/>
              <a:gd name="T5" fmla="*/ 2147483647 h 1108"/>
              <a:gd name="T6" fmla="*/ 0 w 3721"/>
              <a:gd name="T7" fmla="*/ 2147483647 h 1108"/>
              <a:gd name="T8" fmla="*/ 0 w 3721"/>
              <a:gd name="T9" fmla="*/ 0 h 1108"/>
              <a:gd name="T10" fmla="*/ 0 60000 65536"/>
              <a:gd name="T11" fmla="*/ 0 60000 65536"/>
              <a:gd name="T12" fmla="*/ 0 60000 65536"/>
              <a:gd name="T13" fmla="*/ 0 60000 65536"/>
              <a:gd name="T14" fmla="*/ 0 60000 65536"/>
              <a:gd name="T15" fmla="*/ 0 w 3721"/>
              <a:gd name="T16" fmla="*/ 0 h 1108"/>
              <a:gd name="T17" fmla="*/ 3721 w 3721"/>
              <a:gd name="T18" fmla="*/ 1108 h 1108"/>
            </a:gdLst>
            <a:ahLst/>
            <a:cxnLst>
              <a:cxn ang="T10">
                <a:pos x="T0" y="T1"/>
              </a:cxn>
              <a:cxn ang="T11">
                <a:pos x="T2" y="T3"/>
              </a:cxn>
              <a:cxn ang="T12">
                <a:pos x="T4" y="T5"/>
              </a:cxn>
              <a:cxn ang="T13">
                <a:pos x="T6" y="T7"/>
              </a:cxn>
              <a:cxn ang="T14">
                <a:pos x="T8" y="T9"/>
              </a:cxn>
            </a:cxnLst>
            <a:rect l="T15" t="T16" r="T17" b="T18"/>
            <a:pathLst>
              <a:path w="3721" h="1108">
                <a:moveTo>
                  <a:pt x="0" y="0"/>
                </a:moveTo>
                <a:lnTo>
                  <a:pt x="3720" y="0"/>
                </a:lnTo>
                <a:lnTo>
                  <a:pt x="3720" y="1107"/>
                </a:lnTo>
                <a:lnTo>
                  <a:pt x="0" y="1107"/>
                </a:lnTo>
                <a:lnTo>
                  <a:pt x="0" y="0"/>
                </a:lnTo>
              </a:path>
            </a:pathLst>
          </a:custGeom>
          <a:solidFill>
            <a:srgbClr val="FFFFFF"/>
          </a:solidFill>
          <a:ln w="12700" cap="rnd">
            <a:noFill/>
            <a:round/>
            <a:headEnd/>
            <a:tailEnd/>
          </a:ln>
        </p:spPr>
        <p:txBody>
          <a:bodyPr/>
          <a:lstStyle/>
          <a:p>
            <a:endParaRPr lang="en-US"/>
          </a:p>
        </p:txBody>
      </p:sp>
      <p:sp>
        <p:nvSpPr>
          <p:cNvPr id="24590" name="Freeform 1044"/>
          <p:cNvSpPr>
            <a:spLocks/>
          </p:cNvSpPr>
          <p:nvPr/>
        </p:nvSpPr>
        <p:spPr bwMode="auto">
          <a:xfrm>
            <a:off x="1695450" y="522288"/>
            <a:ext cx="5916613" cy="1768475"/>
          </a:xfrm>
          <a:custGeom>
            <a:avLst/>
            <a:gdLst>
              <a:gd name="T0" fmla="*/ 2147483647 w 3727"/>
              <a:gd name="T1" fmla="*/ 2147483647 h 1114"/>
              <a:gd name="T2" fmla="*/ 2147483647 w 3727"/>
              <a:gd name="T3" fmla="*/ 2147483647 h 1114"/>
              <a:gd name="T4" fmla="*/ 2147483647 w 3727"/>
              <a:gd name="T5" fmla="*/ 2147483647 h 1114"/>
              <a:gd name="T6" fmla="*/ 2147483647 w 3727"/>
              <a:gd name="T7" fmla="*/ 2147483647 h 1114"/>
              <a:gd name="T8" fmla="*/ 2147483647 w 3727"/>
              <a:gd name="T9" fmla="*/ 2147483647 h 1114"/>
              <a:gd name="T10" fmla="*/ 2147483647 w 3727"/>
              <a:gd name="T11" fmla="*/ 2147483647 h 1114"/>
              <a:gd name="T12" fmla="*/ 2147483647 w 3727"/>
              <a:gd name="T13" fmla="*/ 2147483647 h 1114"/>
              <a:gd name="T14" fmla="*/ 2147483647 w 3727"/>
              <a:gd name="T15" fmla="*/ 2147483647 h 1114"/>
              <a:gd name="T16" fmla="*/ 2147483647 w 3727"/>
              <a:gd name="T17" fmla="*/ 2147483647 h 1114"/>
              <a:gd name="T18" fmla="*/ 2147483647 w 3727"/>
              <a:gd name="T19" fmla="*/ 2147483647 h 1114"/>
              <a:gd name="T20" fmla="*/ 2147483647 w 3727"/>
              <a:gd name="T21" fmla="*/ 2147483647 h 1114"/>
              <a:gd name="T22" fmla="*/ 2147483647 w 3727"/>
              <a:gd name="T23" fmla="*/ 2147483647 h 1114"/>
              <a:gd name="T24" fmla="*/ 2147483647 w 3727"/>
              <a:gd name="T25" fmla="*/ 2147483647 h 1114"/>
              <a:gd name="T26" fmla="*/ 2147483647 w 3727"/>
              <a:gd name="T27" fmla="*/ 2147483647 h 1114"/>
              <a:gd name="T28" fmla="*/ 2147483647 w 3727"/>
              <a:gd name="T29" fmla="*/ 2147483647 h 1114"/>
              <a:gd name="T30" fmla="*/ 2147483647 w 3727"/>
              <a:gd name="T31" fmla="*/ 2147483647 h 1114"/>
              <a:gd name="T32" fmla="*/ 2147483647 w 3727"/>
              <a:gd name="T33" fmla="*/ 2147483647 h 1114"/>
              <a:gd name="T34" fmla="*/ 2147483647 w 3727"/>
              <a:gd name="T35" fmla="*/ 2147483647 h 1114"/>
              <a:gd name="T36" fmla="*/ 2147483647 w 3727"/>
              <a:gd name="T37" fmla="*/ 2147483647 h 1114"/>
              <a:gd name="T38" fmla="*/ 2147483647 w 3727"/>
              <a:gd name="T39" fmla="*/ 2147483647 h 1114"/>
              <a:gd name="T40" fmla="*/ 2147483647 w 3727"/>
              <a:gd name="T41" fmla="*/ 2147483647 h 1114"/>
              <a:gd name="T42" fmla="*/ 2147483647 w 3727"/>
              <a:gd name="T43" fmla="*/ 2147483647 h 1114"/>
              <a:gd name="T44" fmla="*/ 2147483647 w 3727"/>
              <a:gd name="T45" fmla="*/ 2147483647 h 1114"/>
              <a:gd name="T46" fmla="*/ 2147483647 w 3727"/>
              <a:gd name="T47" fmla="*/ 2147483647 h 1114"/>
              <a:gd name="T48" fmla="*/ 2147483647 w 3727"/>
              <a:gd name="T49" fmla="*/ 2147483647 h 1114"/>
              <a:gd name="T50" fmla="*/ 2147483647 w 3727"/>
              <a:gd name="T51" fmla="*/ 2147483647 h 1114"/>
              <a:gd name="T52" fmla="*/ 2147483647 w 3727"/>
              <a:gd name="T53" fmla="*/ 2147483647 h 1114"/>
              <a:gd name="T54" fmla="*/ 2147483647 w 3727"/>
              <a:gd name="T55" fmla="*/ 2147483647 h 1114"/>
              <a:gd name="T56" fmla="*/ 2147483647 w 3727"/>
              <a:gd name="T57" fmla="*/ 2147483647 h 1114"/>
              <a:gd name="T58" fmla="*/ 2147483647 w 3727"/>
              <a:gd name="T59" fmla="*/ 2147483647 h 1114"/>
              <a:gd name="T60" fmla="*/ 2147483647 w 3727"/>
              <a:gd name="T61" fmla="*/ 2147483647 h 1114"/>
              <a:gd name="T62" fmla="*/ 2147483647 w 3727"/>
              <a:gd name="T63" fmla="*/ 2147483647 h 1114"/>
              <a:gd name="T64" fmla="*/ 2147483647 w 3727"/>
              <a:gd name="T65" fmla="*/ 2147483647 h 1114"/>
              <a:gd name="T66" fmla="*/ 2147483647 w 3727"/>
              <a:gd name="T67" fmla="*/ 2147483647 h 1114"/>
              <a:gd name="T68" fmla="*/ 2147483647 w 3727"/>
              <a:gd name="T69" fmla="*/ 2147483647 h 1114"/>
              <a:gd name="T70" fmla="*/ 2147483647 w 3727"/>
              <a:gd name="T71" fmla="*/ 2147483647 h 1114"/>
              <a:gd name="T72" fmla="*/ 2147483647 w 3727"/>
              <a:gd name="T73" fmla="*/ 2147483647 h 1114"/>
              <a:gd name="T74" fmla="*/ 2147483647 w 3727"/>
              <a:gd name="T75" fmla="*/ 2147483647 h 1114"/>
              <a:gd name="T76" fmla="*/ 2147483647 w 3727"/>
              <a:gd name="T77" fmla="*/ 2147483647 h 1114"/>
              <a:gd name="T78" fmla="*/ 2147483647 w 3727"/>
              <a:gd name="T79" fmla="*/ 2147483647 h 1114"/>
              <a:gd name="T80" fmla="*/ 2147483647 w 3727"/>
              <a:gd name="T81" fmla="*/ 2147483647 h 1114"/>
              <a:gd name="T82" fmla="*/ 2147483647 w 3727"/>
              <a:gd name="T83" fmla="*/ 2147483647 h 1114"/>
              <a:gd name="T84" fmla="*/ 2147483647 w 3727"/>
              <a:gd name="T85" fmla="*/ 2147483647 h 1114"/>
              <a:gd name="T86" fmla="*/ 2147483647 w 3727"/>
              <a:gd name="T87" fmla="*/ 2147483647 h 1114"/>
              <a:gd name="T88" fmla="*/ 2147483647 w 3727"/>
              <a:gd name="T89" fmla="*/ 2147483647 h 1114"/>
              <a:gd name="T90" fmla="*/ 2147483647 w 3727"/>
              <a:gd name="T91" fmla="*/ 2147483647 h 1114"/>
              <a:gd name="T92" fmla="*/ 2147483647 w 3727"/>
              <a:gd name="T93" fmla="*/ 2147483647 h 1114"/>
              <a:gd name="T94" fmla="*/ 2147483647 w 3727"/>
              <a:gd name="T95" fmla="*/ 2147483647 h 1114"/>
              <a:gd name="T96" fmla="*/ 2147483647 w 3727"/>
              <a:gd name="T97" fmla="*/ 2147483647 h 1114"/>
              <a:gd name="T98" fmla="*/ 2147483647 w 3727"/>
              <a:gd name="T99" fmla="*/ 2147483647 h 1114"/>
              <a:gd name="T100" fmla="*/ 2147483647 w 3727"/>
              <a:gd name="T101" fmla="*/ 2147483647 h 1114"/>
              <a:gd name="T102" fmla="*/ 2147483647 w 3727"/>
              <a:gd name="T103" fmla="*/ 2147483647 h 1114"/>
              <a:gd name="T104" fmla="*/ 2147483647 w 3727"/>
              <a:gd name="T105" fmla="*/ 2147483647 h 1114"/>
              <a:gd name="T106" fmla="*/ 2147483647 w 3727"/>
              <a:gd name="T107" fmla="*/ 2147483647 h 1114"/>
              <a:gd name="T108" fmla="*/ 2147483647 w 3727"/>
              <a:gd name="T109" fmla="*/ 2147483647 h 1114"/>
              <a:gd name="T110" fmla="*/ 2147483647 w 3727"/>
              <a:gd name="T111" fmla="*/ 2147483647 h 1114"/>
              <a:gd name="T112" fmla="*/ 2147483647 w 3727"/>
              <a:gd name="T113" fmla="*/ 2147483647 h 1114"/>
              <a:gd name="T114" fmla="*/ 2147483647 w 3727"/>
              <a:gd name="T115" fmla="*/ 2147483647 h 1114"/>
              <a:gd name="T116" fmla="*/ 2147483647 w 3727"/>
              <a:gd name="T117" fmla="*/ 2147483647 h 1114"/>
              <a:gd name="T118" fmla="*/ 2147483647 w 3727"/>
              <a:gd name="T119" fmla="*/ 2147483647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01"/>
                </a:moveTo>
                <a:lnTo>
                  <a:pt x="37" y="1101"/>
                </a:lnTo>
                <a:lnTo>
                  <a:pt x="61" y="1095"/>
                </a:lnTo>
                <a:lnTo>
                  <a:pt x="98" y="1095"/>
                </a:lnTo>
                <a:lnTo>
                  <a:pt x="123" y="1089"/>
                </a:lnTo>
                <a:lnTo>
                  <a:pt x="159" y="1089"/>
                </a:lnTo>
                <a:lnTo>
                  <a:pt x="184" y="1083"/>
                </a:lnTo>
                <a:lnTo>
                  <a:pt x="220" y="1083"/>
                </a:lnTo>
                <a:lnTo>
                  <a:pt x="245" y="1077"/>
                </a:lnTo>
                <a:lnTo>
                  <a:pt x="281" y="1071"/>
                </a:lnTo>
                <a:lnTo>
                  <a:pt x="306" y="1065"/>
                </a:lnTo>
                <a:lnTo>
                  <a:pt x="342" y="1059"/>
                </a:lnTo>
                <a:lnTo>
                  <a:pt x="379" y="1053"/>
                </a:lnTo>
                <a:lnTo>
                  <a:pt x="403" y="1041"/>
                </a:lnTo>
                <a:lnTo>
                  <a:pt x="440" y="1035"/>
                </a:lnTo>
                <a:lnTo>
                  <a:pt x="465" y="1022"/>
                </a:lnTo>
                <a:lnTo>
                  <a:pt x="501" y="1016"/>
                </a:lnTo>
                <a:lnTo>
                  <a:pt x="526" y="1004"/>
                </a:lnTo>
                <a:lnTo>
                  <a:pt x="562" y="992"/>
                </a:lnTo>
                <a:lnTo>
                  <a:pt x="587" y="980"/>
                </a:lnTo>
                <a:lnTo>
                  <a:pt x="623" y="962"/>
                </a:lnTo>
                <a:lnTo>
                  <a:pt x="648" y="950"/>
                </a:lnTo>
                <a:lnTo>
                  <a:pt x="684" y="932"/>
                </a:lnTo>
                <a:lnTo>
                  <a:pt x="709" y="914"/>
                </a:lnTo>
                <a:lnTo>
                  <a:pt x="745" y="895"/>
                </a:lnTo>
                <a:lnTo>
                  <a:pt x="782" y="871"/>
                </a:lnTo>
                <a:lnTo>
                  <a:pt x="807" y="853"/>
                </a:lnTo>
                <a:lnTo>
                  <a:pt x="843" y="829"/>
                </a:lnTo>
                <a:lnTo>
                  <a:pt x="868" y="805"/>
                </a:lnTo>
                <a:lnTo>
                  <a:pt x="904" y="780"/>
                </a:lnTo>
                <a:lnTo>
                  <a:pt x="929" y="750"/>
                </a:lnTo>
                <a:lnTo>
                  <a:pt x="965" y="726"/>
                </a:lnTo>
                <a:lnTo>
                  <a:pt x="990" y="696"/>
                </a:lnTo>
                <a:lnTo>
                  <a:pt x="1026" y="665"/>
                </a:lnTo>
                <a:lnTo>
                  <a:pt x="1051" y="635"/>
                </a:lnTo>
                <a:lnTo>
                  <a:pt x="1087" y="605"/>
                </a:lnTo>
                <a:lnTo>
                  <a:pt x="1124" y="575"/>
                </a:lnTo>
                <a:lnTo>
                  <a:pt x="1148" y="538"/>
                </a:lnTo>
                <a:lnTo>
                  <a:pt x="1185" y="508"/>
                </a:lnTo>
                <a:lnTo>
                  <a:pt x="1210" y="472"/>
                </a:lnTo>
                <a:lnTo>
                  <a:pt x="1246" y="442"/>
                </a:lnTo>
                <a:lnTo>
                  <a:pt x="1271" y="405"/>
                </a:lnTo>
                <a:lnTo>
                  <a:pt x="1307" y="375"/>
                </a:lnTo>
                <a:lnTo>
                  <a:pt x="1332" y="339"/>
                </a:lnTo>
                <a:lnTo>
                  <a:pt x="1368" y="308"/>
                </a:lnTo>
                <a:lnTo>
                  <a:pt x="1393" y="272"/>
                </a:lnTo>
                <a:lnTo>
                  <a:pt x="1429" y="242"/>
                </a:lnTo>
                <a:lnTo>
                  <a:pt x="1454" y="212"/>
                </a:lnTo>
                <a:lnTo>
                  <a:pt x="1490" y="187"/>
                </a:lnTo>
                <a:lnTo>
                  <a:pt x="1527" y="157"/>
                </a:lnTo>
                <a:lnTo>
                  <a:pt x="1552" y="133"/>
                </a:lnTo>
                <a:lnTo>
                  <a:pt x="1588" y="109"/>
                </a:lnTo>
                <a:lnTo>
                  <a:pt x="1613" y="91"/>
                </a:lnTo>
                <a:lnTo>
                  <a:pt x="1649" y="66"/>
                </a:lnTo>
                <a:lnTo>
                  <a:pt x="1674" y="54"/>
                </a:lnTo>
                <a:lnTo>
                  <a:pt x="1710" y="36"/>
                </a:lnTo>
                <a:lnTo>
                  <a:pt x="1735" y="24"/>
                </a:lnTo>
                <a:lnTo>
                  <a:pt x="1771" y="18"/>
                </a:lnTo>
                <a:lnTo>
                  <a:pt x="1796" y="6"/>
                </a:lnTo>
                <a:lnTo>
                  <a:pt x="1832" y="6"/>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472"/>
                </a:lnTo>
                <a:lnTo>
                  <a:pt x="2541" y="508"/>
                </a:lnTo>
                <a:lnTo>
                  <a:pt x="2578" y="538"/>
                </a:lnTo>
                <a:lnTo>
                  <a:pt x="2614" y="575"/>
                </a:lnTo>
                <a:lnTo>
                  <a:pt x="2639" y="605"/>
                </a:lnTo>
                <a:lnTo>
                  <a:pt x="2675" y="635"/>
                </a:lnTo>
                <a:lnTo>
                  <a:pt x="2700" y="665"/>
                </a:lnTo>
                <a:lnTo>
                  <a:pt x="2736" y="696"/>
                </a:lnTo>
                <a:lnTo>
                  <a:pt x="2761" y="726"/>
                </a:lnTo>
                <a:lnTo>
                  <a:pt x="2797" y="750"/>
                </a:lnTo>
                <a:lnTo>
                  <a:pt x="2822" y="780"/>
                </a:lnTo>
                <a:lnTo>
                  <a:pt x="2858" y="805"/>
                </a:lnTo>
                <a:lnTo>
                  <a:pt x="2883" y="829"/>
                </a:lnTo>
                <a:lnTo>
                  <a:pt x="2919" y="853"/>
                </a:lnTo>
                <a:lnTo>
                  <a:pt x="2944" y="871"/>
                </a:lnTo>
                <a:lnTo>
                  <a:pt x="2981" y="895"/>
                </a:lnTo>
                <a:lnTo>
                  <a:pt x="3017" y="914"/>
                </a:lnTo>
                <a:lnTo>
                  <a:pt x="3042" y="932"/>
                </a:lnTo>
                <a:lnTo>
                  <a:pt x="3078" y="950"/>
                </a:lnTo>
                <a:lnTo>
                  <a:pt x="3103" y="962"/>
                </a:lnTo>
                <a:lnTo>
                  <a:pt x="3139" y="980"/>
                </a:lnTo>
                <a:lnTo>
                  <a:pt x="3164" y="992"/>
                </a:lnTo>
                <a:lnTo>
                  <a:pt x="3200" y="1004"/>
                </a:lnTo>
                <a:lnTo>
                  <a:pt x="3225" y="1016"/>
                </a:lnTo>
                <a:lnTo>
                  <a:pt x="3261" y="1022"/>
                </a:lnTo>
                <a:lnTo>
                  <a:pt x="3286" y="1035"/>
                </a:lnTo>
                <a:lnTo>
                  <a:pt x="3323" y="1041"/>
                </a:lnTo>
                <a:lnTo>
                  <a:pt x="3359" y="1053"/>
                </a:lnTo>
                <a:lnTo>
                  <a:pt x="3384" y="1059"/>
                </a:lnTo>
                <a:lnTo>
                  <a:pt x="3420" y="1065"/>
                </a:lnTo>
                <a:lnTo>
                  <a:pt x="3445" y="1071"/>
                </a:lnTo>
                <a:lnTo>
                  <a:pt x="3481" y="1077"/>
                </a:lnTo>
                <a:lnTo>
                  <a:pt x="3506" y="1083"/>
                </a:lnTo>
                <a:lnTo>
                  <a:pt x="3542" y="1083"/>
                </a:lnTo>
                <a:lnTo>
                  <a:pt x="3567" y="1089"/>
                </a:lnTo>
                <a:lnTo>
                  <a:pt x="3603" y="1089"/>
                </a:lnTo>
                <a:lnTo>
                  <a:pt x="3628" y="1095"/>
                </a:lnTo>
                <a:lnTo>
                  <a:pt x="3665" y="1095"/>
                </a:lnTo>
                <a:lnTo>
                  <a:pt x="3689" y="1101"/>
                </a:lnTo>
                <a:lnTo>
                  <a:pt x="3726" y="1101"/>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lnTo>
                  <a:pt x="0" y="1101"/>
                </a:lnTo>
              </a:path>
            </a:pathLst>
          </a:custGeom>
          <a:solidFill>
            <a:srgbClr val="FFFFFF"/>
          </a:solidFill>
          <a:ln w="50800" cap="rnd">
            <a:solidFill>
              <a:srgbClr val="000080"/>
            </a:solidFill>
            <a:round/>
            <a:headEnd/>
            <a:tailEnd/>
          </a:ln>
        </p:spPr>
        <p:txBody>
          <a:bodyPr/>
          <a:lstStyle/>
          <a:p>
            <a:endParaRPr lang="en-US"/>
          </a:p>
        </p:txBody>
      </p:sp>
      <p:sp>
        <p:nvSpPr>
          <p:cNvPr id="24591" name="Freeform 1045"/>
          <p:cNvSpPr>
            <a:spLocks/>
          </p:cNvSpPr>
          <p:nvPr/>
        </p:nvSpPr>
        <p:spPr bwMode="auto">
          <a:xfrm>
            <a:off x="1695450" y="522288"/>
            <a:ext cx="5916613" cy="1768475"/>
          </a:xfrm>
          <a:custGeom>
            <a:avLst/>
            <a:gdLst>
              <a:gd name="T0" fmla="*/ 2147483647 w 3727"/>
              <a:gd name="T1" fmla="*/ 2147483647 h 1114"/>
              <a:gd name="T2" fmla="*/ 2147483647 w 3727"/>
              <a:gd name="T3" fmla="*/ 2147483647 h 1114"/>
              <a:gd name="T4" fmla="*/ 2147483647 w 3727"/>
              <a:gd name="T5" fmla="*/ 2147483647 h 1114"/>
              <a:gd name="T6" fmla="*/ 2147483647 w 3727"/>
              <a:gd name="T7" fmla="*/ 2147483647 h 1114"/>
              <a:gd name="T8" fmla="*/ 2147483647 w 3727"/>
              <a:gd name="T9" fmla="*/ 2147483647 h 1114"/>
              <a:gd name="T10" fmla="*/ 2147483647 w 3727"/>
              <a:gd name="T11" fmla="*/ 2147483647 h 1114"/>
              <a:gd name="T12" fmla="*/ 2147483647 w 3727"/>
              <a:gd name="T13" fmla="*/ 2147483647 h 1114"/>
              <a:gd name="T14" fmla="*/ 2147483647 w 3727"/>
              <a:gd name="T15" fmla="*/ 2147483647 h 1114"/>
              <a:gd name="T16" fmla="*/ 2147483647 w 3727"/>
              <a:gd name="T17" fmla="*/ 2147483647 h 1114"/>
              <a:gd name="T18" fmla="*/ 2147483647 w 3727"/>
              <a:gd name="T19" fmla="*/ 2147483647 h 1114"/>
              <a:gd name="T20" fmla="*/ 2147483647 w 3727"/>
              <a:gd name="T21" fmla="*/ 2147483647 h 1114"/>
              <a:gd name="T22" fmla="*/ 2147483647 w 3727"/>
              <a:gd name="T23" fmla="*/ 2147483647 h 1114"/>
              <a:gd name="T24" fmla="*/ 2147483647 w 3727"/>
              <a:gd name="T25" fmla="*/ 2147483647 h 1114"/>
              <a:gd name="T26" fmla="*/ 2147483647 w 3727"/>
              <a:gd name="T27" fmla="*/ 2147483647 h 1114"/>
              <a:gd name="T28" fmla="*/ 2147483647 w 3727"/>
              <a:gd name="T29" fmla="*/ 2147483647 h 1114"/>
              <a:gd name="T30" fmla="*/ 2147483647 w 3727"/>
              <a:gd name="T31" fmla="*/ 2147483647 h 1114"/>
              <a:gd name="T32" fmla="*/ 2147483647 w 3727"/>
              <a:gd name="T33" fmla="*/ 2147483647 h 1114"/>
              <a:gd name="T34" fmla="*/ 2147483647 w 3727"/>
              <a:gd name="T35" fmla="*/ 2147483647 h 1114"/>
              <a:gd name="T36" fmla="*/ 2147483647 w 3727"/>
              <a:gd name="T37" fmla="*/ 2147483647 h 1114"/>
              <a:gd name="T38" fmla="*/ 2147483647 w 3727"/>
              <a:gd name="T39" fmla="*/ 2147483647 h 1114"/>
              <a:gd name="T40" fmla="*/ 2147483647 w 3727"/>
              <a:gd name="T41" fmla="*/ 2147483647 h 1114"/>
              <a:gd name="T42" fmla="*/ 2147483647 w 3727"/>
              <a:gd name="T43" fmla="*/ 2147483647 h 1114"/>
              <a:gd name="T44" fmla="*/ 2147483647 w 3727"/>
              <a:gd name="T45" fmla="*/ 2147483647 h 1114"/>
              <a:gd name="T46" fmla="*/ 2147483647 w 3727"/>
              <a:gd name="T47" fmla="*/ 2147483647 h 1114"/>
              <a:gd name="T48" fmla="*/ 2147483647 w 3727"/>
              <a:gd name="T49" fmla="*/ 2147483647 h 1114"/>
              <a:gd name="T50" fmla="*/ 2147483647 w 3727"/>
              <a:gd name="T51" fmla="*/ 2147483647 h 1114"/>
              <a:gd name="T52" fmla="*/ 2147483647 w 3727"/>
              <a:gd name="T53" fmla="*/ 2147483647 h 1114"/>
              <a:gd name="T54" fmla="*/ 2147483647 w 3727"/>
              <a:gd name="T55" fmla="*/ 2147483647 h 1114"/>
              <a:gd name="T56" fmla="*/ 2147483647 w 3727"/>
              <a:gd name="T57" fmla="*/ 2147483647 h 1114"/>
              <a:gd name="T58" fmla="*/ 2147483647 w 3727"/>
              <a:gd name="T59" fmla="*/ 2147483647 h 1114"/>
              <a:gd name="T60" fmla="*/ 2147483647 w 3727"/>
              <a:gd name="T61" fmla="*/ 2147483647 h 1114"/>
              <a:gd name="T62" fmla="*/ 2147483647 w 3727"/>
              <a:gd name="T63" fmla="*/ 2147483647 h 1114"/>
              <a:gd name="T64" fmla="*/ 2147483647 w 3727"/>
              <a:gd name="T65" fmla="*/ 2147483647 h 1114"/>
              <a:gd name="T66" fmla="*/ 2147483647 w 3727"/>
              <a:gd name="T67" fmla="*/ 2147483647 h 1114"/>
              <a:gd name="T68" fmla="*/ 2147483647 w 3727"/>
              <a:gd name="T69" fmla="*/ 2147483647 h 1114"/>
              <a:gd name="T70" fmla="*/ 2147483647 w 3727"/>
              <a:gd name="T71" fmla="*/ 2147483647 h 1114"/>
              <a:gd name="T72" fmla="*/ 2147483647 w 3727"/>
              <a:gd name="T73" fmla="*/ 2147483647 h 1114"/>
              <a:gd name="T74" fmla="*/ 2147483647 w 3727"/>
              <a:gd name="T75" fmla="*/ 2147483647 h 1114"/>
              <a:gd name="T76" fmla="*/ 2147483647 w 3727"/>
              <a:gd name="T77" fmla="*/ 2147483647 h 1114"/>
              <a:gd name="T78" fmla="*/ 2147483647 w 3727"/>
              <a:gd name="T79" fmla="*/ 2147483647 h 1114"/>
              <a:gd name="T80" fmla="*/ 2147483647 w 3727"/>
              <a:gd name="T81" fmla="*/ 2147483647 h 1114"/>
              <a:gd name="T82" fmla="*/ 2147483647 w 3727"/>
              <a:gd name="T83" fmla="*/ 2147483647 h 1114"/>
              <a:gd name="T84" fmla="*/ 2147483647 w 3727"/>
              <a:gd name="T85" fmla="*/ 2147483647 h 1114"/>
              <a:gd name="T86" fmla="*/ 2147483647 w 3727"/>
              <a:gd name="T87" fmla="*/ 2147483647 h 1114"/>
              <a:gd name="T88" fmla="*/ 2147483647 w 3727"/>
              <a:gd name="T89" fmla="*/ 2147483647 h 1114"/>
              <a:gd name="T90" fmla="*/ 2147483647 w 3727"/>
              <a:gd name="T91" fmla="*/ 2147483647 h 1114"/>
              <a:gd name="T92" fmla="*/ 2147483647 w 3727"/>
              <a:gd name="T93" fmla="*/ 2147483647 h 1114"/>
              <a:gd name="T94" fmla="*/ 2147483647 w 3727"/>
              <a:gd name="T95" fmla="*/ 2147483647 h 1114"/>
              <a:gd name="T96" fmla="*/ 2147483647 w 3727"/>
              <a:gd name="T97" fmla="*/ 2147483647 h 1114"/>
              <a:gd name="T98" fmla="*/ 2147483647 w 3727"/>
              <a:gd name="T99" fmla="*/ 2147483647 h 1114"/>
              <a:gd name="T100" fmla="*/ 2147483647 w 3727"/>
              <a:gd name="T101" fmla="*/ 2147483647 h 1114"/>
              <a:gd name="T102" fmla="*/ 2147483647 w 3727"/>
              <a:gd name="T103" fmla="*/ 2147483647 h 1114"/>
              <a:gd name="T104" fmla="*/ 2147483647 w 3727"/>
              <a:gd name="T105" fmla="*/ 2147483647 h 1114"/>
              <a:gd name="T106" fmla="*/ 2147483647 w 3727"/>
              <a:gd name="T107" fmla="*/ 2147483647 h 1114"/>
              <a:gd name="T108" fmla="*/ 2147483647 w 3727"/>
              <a:gd name="T109" fmla="*/ 2147483647 h 1114"/>
              <a:gd name="T110" fmla="*/ 2147483647 w 3727"/>
              <a:gd name="T111" fmla="*/ 2147483647 h 1114"/>
              <a:gd name="T112" fmla="*/ 2147483647 w 3727"/>
              <a:gd name="T113" fmla="*/ 2147483647 h 1114"/>
              <a:gd name="T114" fmla="*/ 2147483647 w 3727"/>
              <a:gd name="T115" fmla="*/ 2147483647 h 1114"/>
              <a:gd name="T116" fmla="*/ 2147483647 w 3727"/>
              <a:gd name="T117" fmla="*/ 2147483647 h 1114"/>
              <a:gd name="T118" fmla="*/ 2147483647 w 3727"/>
              <a:gd name="T119" fmla="*/ 2147483647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4592" name="Line 1046"/>
          <p:cNvSpPr>
            <a:spLocks noChangeShapeType="1"/>
          </p:cNvSpPr>
          <p:nvPr/>
        </p:nvSpPr>
        <p:spPr bwMode="auto">
          <a:xfrm>
            <a:off x="1701800" y="2289175"/>
            <a:ext cx="5902325" cy="0"/>
          </a:xfrm>
          <a:prstGeom prst="line">
            <a:avLst/>
          </a:prstGeom>
          <a:noFill/>
          <a:ln w="12700">
            <a:solidFill>
              <a:srgbClr val="000000"/>
            </a:solidFill>
            <a:round/>
            <a:headEnd/>
            <a:tailEnd/>
          </a:ln>
        </p:spPr>
        <p:txBody>
          <a:bodyPr wrap="none" anchor="ctr"/>
          <a:lstStyle/>
          <a:p>
            <a:endParaRPr lang="en-US"/>
          </a:p>
        </p:txBody>
      </p:sp>
      <p:sp>
        <p:nvSpPr>
          <p:cNvPr id="24593" name="Line 1047"/>
          <p:cNvSpPr>
            <a:spLocks noChangeShapeType="1"/>
          </p:cNvSpPr>
          <p:nvPr/>
        </p:nvSpPr>
        <p:spPr bwMode="auto">
          <a:xfrm flipV="1">
            <a:off x="1695450" y="2216150"/>
            <a:ext cx="0" cy="147638"/>
          </a:xfrm>
          <a:prstGeom prst="line">
            <a:avLst/>
          </a:prstGeom>
          <a:noFill/>
          <a:ln w="12700">
            <a:solidFill>
              <a:srgbClr val="000000"/>
            </a:solidFill>
            <a:round/>
            <a:headEnd/>
            <a:tailEnd/>
          </a:ln>
        </p:spPr>
        <p:txBody>
          <a:bodyPr wrap="none" anchor="ctr"/>
          <a:lstStyle/>
          <a:p>
            <a:endParaRPr lang="en-US"/>
          </a:p>
        </p:txBody>
      </p:sp>
      <p:sp>
        <p:nvSpPr>
          <p:cNvPr id="24594" name="Line 1048"/>
          <p:cNvSpPr>
            <a:spLocks noChangeShapeType="1"/>
          </p:cNvSpPr>
          <p:nvPr/>
        </p:nvSpPr>
        <p:spPr bwMode="auto">
          <a:xfrm flipV="1">
            <a:off x="3170238" y="2216150"/>
            <a:ext cx="0" cy="147638"/>
          </a:xfrm>
          <a:prstGeom prst="line">
            <a:avLst/>
          </a:prstGeom>
          <a:noFill/>
          <a:ln w="12700">
            <a:solidFill>
              <a:srgbClr val="000000"/>
            </a:solidFill>
            <a:round/>
            <a:headEnd/>
            <a:tailEnd/>
          </a:ln>
        </p:spPr>
        <p:txBody>
          <a:bodyPr wrap="none" anchor="ctr"/>
          <a:lstStyle/>
          <a:p>
            <a:endParaRPr lang="en-US"/>
          </a:p>
        </p:txBody>
      </p:sp>
      <p:sp>
        <p:nvSpPr>
          <p:cNvPr id="24595" name="Line 1049"/>
          <p:cNvSpPr>
            <a:spLocks noChangeShapeType="1"/>
          </p:cNvSpPr>
          <p:nvPr/>
        </p:nvSpPr>
        <p:spPr bwMode="auto">
          <a:xfrm flipV="1">
            <a:off x="4662488" y="2216150"/>
            <a:ext cx="0" cy="147638"/>
          </a:xfrm>
          <a:prstGeom prst="line">
            <a:avLst/>
          </a:prstGeom>
          <a:noFill/>
          <a:ln w="12700">
            <a:solidFill>
              <a:srgbClr val="000000"/>
            </a:solidFill>
            <a:round/>
            <a:headEnd/>
            <a:tailEnd/>
          </a:ln>
        </p:spPr>
        <p:txBody>
          <a:bodyPr wrap="none" anchor="ctr"/>
          <a:lstStyle/>
          <a:p>
            <a:endParaRPr lang="en-US"/>
          </a:p>
        </p:txBody>
      </p:sp>
      <p:sp>
        <p:nvSpPr>
          <p:cNvPr id="24596" name="Line 1050"/>
          <p:cNvSpPr>
            <a:spLocks noChangeShapeType="1"/>
          </p:cNvSpPr>
          <p:nvPr/>
        </p:nvSpPr>
        <p:spPr bwMode="auto">
          <a:xfrm flipV="1">
            <a:off x="6135688" y="2216150"/>
            <a:ext cx="0" cy="147638"/>
          </a:xfrm>
          <a:prstGeom prst="line">
            <a:avLst/>
          </a:prstGeom>
          <a:noFill/>
          <a:ln w="12700">
            <a:solidFill>
              <a:srgbClr val="000000"/>
            </a:solidFill>
            <a:round/>
            <a:headEnd/>
            <a:tailEnd/>
          </a:ln>
        </p:spPr>
        <p:txBody>
          <a:bodyPr wrap="none" anchor="ctr"/>
          <a:lstStyle/>
          <a:p>
            <a:endParaRPr lang="en-US"/>
          </a:p>
        </p:txBody>
      </p:sp>
      <p:sp>
        <p:nvSpPr>
          <p:cNvPr id="24597" name="Line 1051"/>
          <p:cNvSpPr>
            <a:spLocks noChangeShapeType="1"/>
          </p:cNvSpPr>
          <p:nvPr/>
        </p:nvSpPr>
        <p:spPr bwMode="auto">
          <a:xfrm flipV="1">
            <a:off x="7610475" y="2216150"/>
            <a:ext cx="0" cy="147638"/>
          </a:xfrm>
          <a:prstGeom prst="line">
            <a:avLst/>
          </a:prstGeom>
          <a:noFill/>
          <a:ln w="12700">
            <a:solidFill>
              <a:srgbClr val="000000"/>
            </a:solidFill>
            <a:round/>
            <a:headEnd/>
            <a:tailEnd/>
          </a:ln>
        </p:spPr>
        <p:txBody>
          <a:bodyPr wrap="none" anchor="ctr"/>
          <a:lstStyle/>
          <a:p>
            <a:endParaRPr lang="en-US"/>
          </a:p>
        </p:txBody>
      </p:sp>
      <p:sp>
        <p:nvSpPr>
          <p:cNvPr id="24598" name="Rectangle 1052"/>
          <p:cNvSpPr>
            <a:spLocks noChangeArrowheads="1"/>
          </p:cNvSpPr>
          <p:nvPr/>
        </p:nvSpPr>
        <p:spPr bwMode="auto">
          <a:xfrm>
            <a:off x="665163" y="727075"/>
            <a:ext cx="2138362" cy="588963"/>
          </a:xfrm>
          <a:prstGeom prst="rect">
            <a:avLst/>
          </a:prstGeom>
          <a:solidFill>
            <a:srgbClr val="FDE3BA"/>
          </a:solidFill>
          <a:ln w="12700">
            <a:solidFill>
              <a:schemeClr val="tx2"/>
            </a:solidFill>
            <a:miter lim="800000"/>
            <a:headEnd/>
            <a:tailEnd/>
          </a:ln>
        </p:spPr>
        <p:txBody>
          <a:bodyPr wrap="none" lIns="90488" tIns="44450" rIns="90488" bIns="44450">
            <a:spAutoFit/>
          </a:bodyPr>
          <a:lstStyle/>
          <a:p>
            <a:r>
              <a:rPr lang="en-US" sz="3200"/>
              <a:t>P(6 </a:t>
            </a:r>
            <a:r>
              <a:rPr lang="en-US" u="sng"/>
              <a:t>&lt;</a:t>
            </a:r>
            <a:r>
              <a:rPr lang="en-US" sz="3200"/>
              <a:t> X </a:t>
            </a:r>
            <a:r>
              <a:rPr lang="en-US" u="sng"/>
              <a:t>&lt;</a:t>
            </a:r>
            <a:r>
              <a:rPr lang="en-US" sz="3200"/>
              <a:t> 8)</a:t>
            </a:r>
            <a:endParaRPr lang="en-US" sz="3200">
              <a:solidFill>
                <a:schemeClr val="bg2"/>
              </a:solidFill>
            </a:endParaRPr>
          </a:p>
        </p:txBody>
      </p:sp>
      <p:sp>
        <p:nvSpPr>
          <p:cNvPr id="24599" name="Rectangle 1053"/>
          <p:cNvSpPr>
            <a:spLocks noChangeArrowheads="1"/>
          </p:cNvSpPr>
          <p:nvPr/>
        </p:nvSpPr>
        <p:spPr bwMode="auto">
          <a:xfrm>
            <a:off x="6102350" y="6921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a:t>µ = 6 and </a:t>
            </a:r>
            <a:r>
              <a:rPr lang="en-US" sz="3200">
                <a:latin typeface="Symbol" pitchFamily="18" charset="2"/>
              </a:rPr>
              <a:t></a:t>
            </a:r>
            <a:r>
              <a:rPr lang="en-US" sz="3200"/>
              <a:t> = 2</a:t>
            </a:r>
            <a:endParaRPr lang="en-US" sz="3200">
              <a:solidFill>
                <a:schemeClr val="bg2"/>
              </a:solidFill>
            </a:endParaRPr>
          </a:p>
        </p:txBody>
      </p:sp>
      <p:sp>
        <p:nvSpPr>
          <p:cNvPr id="24600" name="Rectangle 1054"/>
          <p:cNvSpPr>
            <a:spLocks noChangeArrowheads="1"/>
          </p:cNvSpPr>
          <p:nvPr/>
        </p:nvSpPr>
        <p:spPr bwMode="auto">
          <a:xfrm>
            <a:off x="1533525"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0</a:t>
            </a:r>
          </a:p>
        </p:txBody>
      </p:sp>
      <p:sp>
        <p:nvSpPr>
          <p:cNvPr id="24601" name="Line 1055"/>
          <p:cNvSpPr>
            <a:spLocks noChangeShapeType="1"/>
          </p:cNvSpPr>
          <p:nvPr/>
        </p:nvSpPr>
        <p:spPr bwMode="auto">
          <a:xfrm>
            <a:off x="4625975" y="554038"/>
            <a:ext cx="0" cy="1701800"/>
          </a:xfrm>
          <a:prstGeom prst="line">
            <a:avLst/>
          </a:prstGeom>
          <a:noFill/>
          <a:ln w="50800">
            <a:solidFill>
              <a:schemeClr val="bg2"/>
            </a:solidFill>
            <a:round/>
            <a:headEnd/>
            <a:tailEnd/>
          </a:ln>
        </p:spPr>
        <p:txBody>
          <a:bodyPr wrap="none" anchor="ctr"/>
          <a:lstStyle/>
          <a:p>
            <a:endParaRPr lang="en-US"/>
          </a:p>
        </p:txBody>
      </p:sp>
      <p:sp>
        <p:nvSpPr>
          <p:cNvPr id="24602" name="Rectangle 1056"/>
          <p:cNvSpPr>
            <a:spLocks noChangeArrowheads="1"/>
          </p:cNvSpPr>
          <p:nvPr/>
        </p:nvSpPr>
        <p:spPr bwMode="auto">
          <a:xfrm>
            <a:off x="7712075" y="2028825"/>
            <a:ext cx="474663"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Tree>
    <p:custDataLst>
      <p:tags r:id="rId1"/>
    </p:custData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9300" y="3821113"/>
            <a:ext cx="7645400" cy="2135187"/>
            <a:chOff x="472" y="2407"/>
            <a:chExt cx="4816" cy="1345"/>
          </a:xfrm>
        </p:grpSpPr>
        <p:sp>
          <p:nvSpPr>
            <p:cNvPr id="25635" name="Rectangle 3"/>
            <p:cNvSpPr>
              <a:spLocks noChangeArrowheads="1"/>
            </p:cNvSpPr>
            <p:nvPr/>
          </p:nvSpPr>
          <p:spPr bwMode="auto">
            <a:xfrm>
              <a:off x="4810" y="3327"/>
              <a:ext cx="299"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5636" name="Rectangle 4"/>
            <p:cNvSpPr>
              <a:spLocks noChangeArrowheads="1"/>
            </p:cNvSpPr>
            <p:nvPr/>
          </p:nvSpPr>
          <p:spPr bwMode="auto">
            <a:xfrm>
              <a:off x="472" y="2407"/>
              <a:ext cx="4816" cy="1345"/>
            </a:xfrm>
            <a:prstGeom prst="rect">
              <a:avLst/>
            </a:prstGeom>
            <a:solidFill>
              <a:srgbClr val="F9F9F9"/>
            </a:solidFill>
            <a:ln w="127000">
              <a:solidFill>
                <a:schemeClr val="tx2"/>
              </a:solidFill>
              <a:miter lim="800000"/>
              <a:headEnd/>
              <a:tailEnd/>
            </a:ln>
          </p:spPr>
          <p:txBody>
            <a:bodyPr lIns="90488" tIns="44450" rIns="90488" bIns="44450"/>
            <a:lstStyle/>
            <a:p>
              <a:pPr marL="342900" indent="-342900">
                <a:spcBef>
                  <a:spcPct val="20000"/>
                </a:spcBef>
              </a:pPr>
              <a:r>
                <a:rPr lang="en-US" sz="3200"/>
                <a:t>Probability = area under the density curve</a:t>
              </a:r>
            </a:p>
            <a:p>
              <a:pPr marL="342900" indent="-342900">
                <a:spcBef>
                  <a:spcPct val="20000"/>
                </a:spcBef>
              </a:pPr>
              <a:r>
                <a:rPr lang="en-US" sz="3200"/>
                <a:t>P(</a:t>
              </a:r>
              <a:r>
                <a:rPr lang="en-US" sz="3200" b="1"/>
                <a:t>6</a:t>
              </a:r>
              <a:r>
                <a:rPr lang="en-US" sz="3200"/>
                <a:t> </a:t>
              </a:r>
              <a:r>
                <a:rPr lang="en-US" u="sng"/>
                <a:t>&lt;</a:t>
              </a:r>
              <a:r>
                <a:rPr lang="en-US" sz="3200"/>
                <a:t> X </a:t>
              </a:r>
              <a:r>
                <a:rPr lang="en-US" u="sng"/>
                <a:t>&lt;</a:t>
              </a:r>
              <a:r>
                <a:rPr lang="en-US" sz="3200"/>
                <a:t> </a:t>
              </a:r>
              <a:r>
                <a:rPr lang="en-US" sz="3200" b="1"/>
                <a:t>8</a:t>
              </a:r>
              <a:r>
                <a:rPr lang="en-US" sz="3200"/>
                <a:t>) = area under the density curve between </a:t>
              </a:r>
              <a:r>
                <a:rPr lang="en-US" sz="3200" b="1"/>
                <a:t>6</a:t>
              </a:r>
              <a:r>
                <a:rPr lang="en-US" sz="3200"/>
                <a:t> and </a:t>
              </a:r>
              <a:r>
                <a:rPr lang="en-US" sz="3200" b="1"/>
                <a:t>8</a:t>
              </a:r>
              <a:r>
                <a:rPr lang="en-US" sz="3200"/>
                <a:t>.</a:t>
              </a:r>
            </a:p>
            <a:p>
              <a:pPr marL="342900" indent="-342900" eaLnBrk="1" hangingPunct="1">
                <a:spcBef>
                  <a:spcPct val="20000"/>
                </a:spcBef>
              </a:pPr>
              <a:endParaRPr lang="en-US" sz="3200">
                <a:solidFill>
                  <a:schemeClr val="bg2"/>
                </a:solidFill>
              </a:endParaRPr>
            </a:p>
          </p:txBody>
        </p:sp>
        <p:sp>
          <p:nvSpPr>
            <p:cNvPr id="25637" name="Rectangle 5"/>
            <p:cNvSpPr>
              <a:spLocks noChangeArrowheads="1"/>
            </p:cNvSpPr>
            <p:nvPr/>
          </p:nvSpPr>
          <p:spPr bwMode="auto">
            <a:xfrm>
              <a:off x="759" y="2814"/>
              <a:ext cx="228"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a</a:t>
              </a:r>
            </a:p>
          </p:txBody>
        </p:sp>
        <p:sp>
          <p:nvSpPr>
            <p:cNvPr id="25638" name="Rectangle 6"/>
            <p:cNvSpPr>
              <a:spLocks noChangeArrowheads="1"/>
            </p:cNvSpPr>
            <p:nvPr/>
          </p:nvSpPr>
          <p:spPr bwMode="auto">
            <a:xfrm>
              <a:off x="1527" y="2814"/>
              <a:ext cx="242"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b</a:t>
              </a:r>
            </a:p>
          </p:txBody>
        </p:sp>
        <p:sp>
          <p:nvSpPr>
            <p:cNvPr id="25639" name="Rectangle 7"/>
            <p:cNvSpPr>
              <a:spLocks noChangeArrowheads="1"/>
            </p:cNvSpPr>
            <p:nvPr/>
          </p:nvSpPr>
          <p:spPr bwMode="auto">
            <a:xfrm>
              <a:off x="2292" y="3128"/>
              <a:ext cx="242"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b</a:t>
              </a:r>
            </a:p>
          </p:txBody>
        </p:sp>
        <p:sp>
          <p:nvSpPr>
            <p:cNvPr id="25640" name="Rectangle 8"/>
            <p:cNvSpPr>
              <a:spLocks noChangeArrowheads="1"/>
            </p:cNvSpPr>
            <p:nvPr/>
          </p:nvSpPr>
          <p:spPr bwMode="auto">
            <a:xfrm>
              <a:off x="1646" y="3117"/>
              <a:ext cx="228"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a</a:t>
              </a:r>
            </a:p>
          </p:txBody>
        </p:sp>
      </p:grpSp>
      <p:sp>
        <p:nvSpPr>
          <p:cNvPr id="25603" name="Rectangle 9"/>
          <p:cNvSpPr>
            <a:spLocks noChangeArrowheads="1"/>
          </p:cNvSpPr>
          <p:nvPr/>
        </p:nvSpPr>
        <p:spPr bwMode="auto">
          <a:xfrm>
            <a:off x="1054100" y="292100"/>
            <a:ext cx="7229475" cy="2949575"/>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5604" name="Rectangle 10"/>
          <p:cNvSpPr>
            <a:spLocks noChangeArrowheads="1"/>
          </p:cNvSpPr>
          <p:nvPr/>
        </p:nvSpPr>
        <p:spPr bwMode="auto">
          <a:xfrm>
            <a:off x="1114425" y="377825"/>
            <a:ext cx="7086600" cy="2795588"/>
          </a:xfrm>
          <a:prstGeom prst="rect">
            <a:avLst/>
          </a:prstGeom>
          <a:solidFill>
            <a:srgbClr val="FFFFFF"/>
          </a:solidFill>
          <a:ln w="127000">
            <a:noFill/>
            <a:miter lim="800000"/>
            <a:headEnd/>
            <a:tailEnd/>
          </a:ln>
        </p:spPr>
        <p:txBody>
          <a:bodyPr wrap="none" anchor="ctr"/>
          <a:lstStyle/>
          <a:p>
            <a:endParaRPr lang="en-US"/>
          </a:p>
        </p:txBody>
      </p:sp>
      <p:sp>
        <p:nvSpPr>
          <p:cNvPr id="25605" name="Line 11"/>
          <p:cNvSpPr>
            <a:spLocks noChangeShapeType="1"/>
          </p:cNvSpPr>
          <p:nvPr/>
        </p:nvSpPr>
        <p:spPr bwMode="auto">
          <a:xfrm>
            <a:off x="4630738" y="558800"/>
            <a:ext cx="0" cy="1701800"/>
          </a:xfrm>
          <a:prstGeom prst="line">
            <a:avLst/>
          </a:prstGeom>
          <a:noFill/>
          <a:ln w="50800">
            <a:solidFill>
              <a:schemeClr val="bg2"/>
            </a:solidFill>
            <a:round/>
            <a:headEnd/>
            <a:tailEnd/>
          </a:ln>
        </p:spPr>
        <p:txBody>
          <a:bodyPr wrap="none" anchor="ctr"/>
          <a:lstStyle/>
          <a:p>
            <a:endParaRPr lang="en-US"/>
          </a:p>
        </p:txBody>
      </p:sp>
      <p:sp>
        <p:nvSpPr>
          <p:cNvPr id="25606" name="Rectangle 12"/>
          <p:cNvSpPr>
            <a:spLocks noChangeArrowheads="1"/>
          </p:cNvSpPr>
          <p:nvPr/>
        </p:nvSpPr>
        <p:spPr bwMode="auto">
          <a:xfrm>
            <a:off x="5486400" y="2438400"/>
            <a:ext cx="333375" cy="454025"/>
          </a:xfrm>
          <a:prstGeom prst="rect">
            <a:avLst/>
          </a:prstGeom>
          <a:noFill/>
          <a:ln w="76200">
            <a:noFill/>
            <a:miter lim="800000"/>
            <a:headEnd/>
            <a:tailEnd/>
          </a:ln>
        </p:spPr>
        <p:txBody>
          <a:bodyPr wrap="none" lIns="90488" tIns="44450" rIns="90488" bIns="44450">
            <a:spAutoFit/>
          </a:bodyPr>
          <a:lstStyle/>
          <a:p>
            <a:r>
              <a:rPr lang="en-US" b="1">
                <a:solidFill>
                  <a:schemeClr val="bg2"/>
                </a:solidFill>
              </a:rPr>
              <a:t>8</a:t>
            </a:r>
            <a:endParaRPr lang="en-US" sz="1600" b="1">
              <a:solidFill>
                <a:schemeClr val="bg2"/>
              </a:solidFill>
            </a:endParaRPr>
          </a:p>
        </p:txBody>
      </p:sp>
      <p:sp>
        <p:nvSpPr>
          <p:cNvPr id="25607" name="Rectangle 13"/>
          <p:cNvSpPr>
            <a:spLocks noChangeArrowheads="1"/>
          </p:cNvSpPr>
          <p:nvPr/>
        </p:nvSpPr>
        <p:spPr bwMode="auto">
          <a:xfrm>
            <a:off x="2981325"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3</a:t>
            </a:r>
          </a:p>
        </p:txBody>
      </p:sp>
      <p:sp>
        <p:nvSpPr>
          <p:cNvPr id="25608" name="Rectangle 14"/>
          <p:cNvSpPr>
            <a:spLocks noChangeArrowheads="1"/>
          </p:cNvSpPr>
          <p:nvPr/>
        </p:nvSpPr>
        <p:spPr bwMode="auto">
          <a:xfrm>
            <a:off x="4441825"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6</a:t>
            </a:r>
          </a:p>
        </p:txBody>
      </p:sp>
      <p:sp>
        <p:nvSpPr>
          <p:cNvPr id="25609" name="Rectangle 15"/>
          <p:cNvSpPr>
            <a:spLocks noChangeArrowheads="1"/>
          </p:cNvSpPr>
          <p:nvPr/>
        </p:nvSpPr>
        <p:spPr bwMode="auto">
          <a:xfrm>
            <a:off x="5942013"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9</a:t>
            </a:r>
          </a:p>
        </p:txBody>
      </p:sp>
      <p:sp>
        <p:nvSpPr>
          <p:cNvPr id="25610" name="Rectangle 16"/>
          <p:cNvSpPr>
            <a:spLocks noChangeArrowheads="1"/>
          </p:cNvSpPr>
          <p:nvPr/>
        </p:nvSpPr>
        <p:spPr bwMode="auto">
          <a:xfrm>
            <a:off x="7237413" y="2239963"/>
            <a:ext cx="5873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12</a:t>
            </a:r>
          </a:p>
        </p:txBody>
      </p:sp>
      <p:sp>
        <p:nvSpPr>
          <p:cNvPr id="25611" name="Line 17"/>
          <p:cNvSpPr>
            <a:spLocks noChangeShapeType="1"/>
          </p:cNvSpPr>
          <p:nvPr/>
        </p:nvSpPr>
        <p:spPr bwMode="auto">
          <a:xfrm>
            <a:off x="5673725" y="1320800"/>
            <a:ext cx="0" cy="939800"/>
          </a:xfrm>
          <a:prstGeom prst="line">
            <a:avLst/>
          </a:prstGeom>
          <a:noFill/>
          <a:ln w="50800">
            <a:solidFill>
              <a:schemeClr val="bg2"/>
            </a:solidFill>
            <a:round/>
            <a:headEnd/>
            <a:tailEnd/>
          </a:ln>
        </p:spPr>
        <p:txBody>
          <a:bodyPr wrap="none" anchor="ctr"/>
          <a:lstStyle/>
          <a:p>
            <a:endParaRPr lang="en-US"/>
          </a:p>
        </p:txBody>
      </p:sp>
      <p:sp>
        <p:nvSpPr>
          <p:cNvPr id="25612" name="Rectangle 18"/>
          <p:cNvSpPr>
            <a:spLocks noChangeArrowheads="1"/>
          </p:cNvSpPr>
          <p:nvPr/>
        </p:nvSpPr>
        <p:spPr bwMode="auto">
          <a:xfrm>
            <a:off x="6919913" y="6542088"/>
            <a:ext cx="180975" cy="301625"/>
          </a:xfrm>
          <a:prstGeom prst="rect">
            <a:avLst/>
          </a:prstGeom>
          <a:noFill/>
          <a:ln w="76200">
            <a:noFill/>
            <a:miter lim="800000"/>
            <a:headEnd/>
            <a:tailEnd/>
          </a:ln>
        </p:spPr>
        <p:txBody>
          <a:bodyPr wrap="none" lIns="90488" tIns="44450" rIns="90488" bIns="44450">
            <a:spAutoFit/>
          </a:bodyPr>
          <a:lstStyle/>
          <a:p>
            <a:endParaRPr lang="en-US" sz="1400"/>
          </a:p>
        </p:txBody>
      </p:sp>
      <p:sp>
        <p:nvSpPr>
          <p:cNvPr id="25613" name="Freeform 19"/>
          <p:cNvSpPr>
            <a:spLocks/>
          </p:cNvSpPr>
          <p:nvPr/>
        </p:nvSpPr>
        <p:spPr bwMode="auto">
          <a:xfrm>
            <a:off x="1695450" y="522288"/>
            <a:ext cx="5907088" cy="1758950"/>
          </a:xfrm>
          <a:custGeom>
            <a:avLst/>
            <a:gdLst>
              <a:gd name="T0" fmla="*/ 0 w 3721"/>
              <a:gd name="T1" fmla="*/ 0 h 1108"/>
              <a:gd name="T2" fmla="*/ 2147483647 w 3721"/>
              <a:gd name="T3" fmla="*/ 0 h 1108"/>
              <a:gd name="T4" fmla="*/ 2147483647 w 3721"/>
              <a:gd name="T5" fmla="*/ 2147483647 h 1108"/>
              <a:gd name="T6" fmla="*/ 0 w 3721"/>
              <a:gd name="T7" fmla="*/ 2147483647 h 1108"/>
              <a:gd name="T8" fmla="*/ 0 w 3721"/>
              <a:gd name="T9" fmla="*/ 0 h 1108"/>
              <a:gd name="T10" fmla="*/ 0 60000 65536"/>
              <a:gd name="T11" fmla="*/ 0 60000 65536"/>
              <a:gd name="T12" fmla="*/ 0 60000 65536"/>
              <a:gd name="T13" fmla="*/ 0 60000 65536"/>
              <a:gd name="T14" fmla="*/ 0 60000 65536"/>
              <a:gd name="T15" fmla="*/ 0 w 3721"/>
              <a:gd name="T16" fmla="*/ 0 h 1108"/>
              <a:gd name="T17" fmla="*/ 3721 w 3721"/>
              <a:gd name="T18" fmla="*/ 1108 h 1108"/>
            </a:gdLst>
            <a:ahLst/>
            <a:cxnLst>
              <a:cxn ang="T10">
                <a:pos x="T0" y="T1"/>
              </a:cxn>
              <a:cxn ang="T11">
                <a:pos x="T2" y="T3"/>
              </a:cxn>
              <a:cxn ang="T12">
                <a:pos x="T4" y="T5"/>
              </a:cxn>
              <a:cxn ang="T13">
                <a:pos x="T6" y="T7"/>
              </a:cxn>
              <a:cxn ang="T14">
                <a:pos x="T8" y="T9"/>
              </a:cxn>
            </a:cxnLst>
            <a:rect l="T15" t="T16" r="T17" b="T18"/>
            <a:pathLst>
              <a:path w="3721" h="1108">
                <a:moveTo>
                  <a:pt x="0" y="0"/>
                </a:moveTo>
                <a:lnTo>
                  <a:pt x="3720" y="0"/>
                </a:lnTo>
                <a:lnTo>
                  <a:pt x="3720" y="1107"/>
                </a:lnTo>
                <a:lnTo>
                  <a:pt x="0" y="1107"/>
                </a:lnTo>
                <a:lnTo>
                  <a:pt x="0" y="0"/>
                </a:lnTo>
              </a:path>
            </a:pathLst>
          </a:custGeom>
          <a:solidFill>
            <a:srgbClr val="FFFFFF"/>
          </a:solidFill>
          <a:ln w="12700" cap="rnd">
            <a:noFill/>
            <a:round/>
            <a:headEnd/>
            <a:tailEnd/>
          </a:ln>
        </p:spPr>
        <p:txBody>
          <a:bodyPr/>
          <a:lstStyle/>
          <a:p>
            <a:endParaRPr lang="en-US"/>
          </a:p>
        </p:txBody>
      </p:sp>
      <p:sp>
        <p:nvSpPr>
          <p:cNvPr id="25614" name="Freeform 20"/>
          <p:cNvSpPr>
            <a:spLocks/>
          </p:cNvSpPr>
          <p:nvPr/>
        </p:nvSpPr>
        <p:spPr bwMode="auto">
          <a:xfrm>
            <a:off x="1695450" y="522288"/>
            <a:ext cx="5916613" cy="1768475"/>
          </a:xfrm>
          <a:custGeom>
            <a:avLst/>
            <a:gdLst>
              <a:gd name="T0" fmla="*/ 2147483647 w 3727"/>
              <a:gd name="T1" fmla="*/ 2147483647 h 1114"/>
              <a:gd name="T2" fmla="*/ 2147483647 w 3727"/>
              <a:gd name="T3" fmla="*/ 2147483647 h 1114"/>
              <a:gd name="T4" fmla="*/ 2147483647 w 3727"/>
              <a:gd name="T5" fmla="*/ 2147483647 h 1114"/>
              <a:gd name="T6" fmla="*/ 2147483647 w 3727"/>
              <a:gd name="T7" fmla="*/ 2147483647 h 1114"/>
              <a:gd name="T8" fmla="*/ 2147483647 w 3727"/>
              <a:gd name="T9" fmla="*/ 2147483647 h 1114"/>
              <a:gd name="T10" fmla="*/ 2147483647 w 3727"/>
              <a:gd name="T11" fmla="*/ 2147483647 h 1114"/>
              <a:gd name="T12" fmla="*/ 2147483647 w 3727"/>
              <a:gd name="T13" fmla="*/ 2147483647 h 1114"/>
              <a:gd name="T14" fmla="*/ 2147483647 w 3727"/>
              <a:gd name="T15" fmla="*/ 2147483647 h 1114"/>
              <a:gd name="T16" fmla="*/ 2147483647 w 3727"/>
              <a:gd name="T17" fmla="*/ 2147483647 h 1114"/>
              <a:gd name="T18" fmla="*/ 2147483647 w 3727"/>
              <a:gd name="T19" fmla="*/ 2147483647 h 1114"/>
              <a:gd name="T20" fmla="*/ 2147483647 w 3727"/>
              <a:gd name="T21" fmla="*/ 2147483647 h 1114"/>
              <a:gd name="T22" fmla="*/ 2147483647 w 3727"/>
              <a:gd name="T23" fmla="*/ 2147483647 h 1114"/>
              <a:gd name="T24" fmla="*/ 2147483647 w 3727"/>
              <a:gd name="T25" fmla="*/ 2147483647 h 1114"/>
              <a:gd name="T26" fmla="*/ 2147483647 w 3727"/>
              <a:gd name="T27" fmla="*/ 2147483647 h 1114"/>
              <a:gd name="T28" fmla="*/ 2147483647 w 3727"/>
              <a:gd name="T29" fmla="*/ 2147483647 h 1114"/>
              <a:gd name="T30" fmla="*/ 2147483647 w 3727"/>
              <a:gd name="T31" fmla="*/ 2147483647 h 1114"/>
              <a:gd name="T32" fmla="*/ 2147483647 w 3727"/>
              <a:gd name="T33" fmla="*/ 2147483647 h 1114"/>
              <a:gd name="T34" fmla="*/ 2147483647 w 3727"/>
              <a:gd name="T35" fmla="*/ 2147483647 h 1114"/>
              <a:gd name="T36" fmla="*/ 2147483647 w 3727"/>
              <a:gd name="T37" fmla="*/ 2147483647 h 1114"/>
              <a:gd name="T38" fmla="*/ 2147483647 w 3727"/>
              <a:gd name="T39" fmla="*/ 2147483647 h 1114"/>
              <a:gd name="T40" fmla="*/ 2147483647 w 3727"/>
              <a:gd name="T41" fmla="*/ 2147483647 h 1114"/>
              <a:gd name="T42" fmla="*/ 2147483647 w 3727"/>
              <a:gd name="T43" fmla="*/ 2147483647 h 1114"/>
              <a:gd name="T44" fmla="*/ 2147483647 w 3727"/>
              <a:gd name="T45" fmla="*/ 2147483647 h 1114"/>
              <a:gd name="T46" fmla="*/ 2147483647 w 3727"/>
              <a:gd name="T47" fmla="*/ 2147483647 h 1114"/>
              <a:gd name="T48" fmla="*/ 2147483647 w 3727"/>
              <a:gd name="T49" fmla="*/ 2147483647 h 1114"/>
              <a:gd name="T50" fmla="*/ 2147483647 w 3727"/>
              <a:gd name="T51" fmla="*/ 2147483647 h 1114"/>
              <a:gd name="T52" fmla="*/ 2147483647 w 3727"/>
              <a:gd name="T53" fmla="*/ 2147483647 h 1114"/>
              <a:gd name="T54" fmla="*/ 2147483647 w 3727"/>
              <a:gd name="T55" fmla="*/ 2147483647 h 1114"/>
              <a:gd name="T56" fmla="*/ 2147483647 w 3727"/>
              <a:gd name="T57" fmla="*/ 2147483647 h 1114"/>
              <a:gd name="T58" fmla="*/ 2147483647 w 3727"/>
              <a:gd name="T59" fmla="*/ 2147483647 h 1114"/>
              <a:gd name="T60" fmla="*/ 2147483647 w 3727"/>
              <a:gd name="T61" fmla="*/ 2147483647 h 1114"/>
              <a:gd name="T62" fmla="*/ 2147483647 w 3727"/>
              <a:gd name="T63" fmla="*/ 2147483647 h 1114"/>
              <a:gd name="T64" fmla="*/ 2147483647 w 3727"/>
              <a:gd name="T65" fmla="*/ 2147483647 h 1114"/>
              <a:gd name="T66" fmla="*/ 2147483647 w 3727"/>
              <a:gd name="T67" fmla="*/ 2147483647 h 1114"/>
              <a:gd name="T68" fmla="*/ 2147483647 w 3727"/>
              <a:gd name="T69" fmla="*/ 2147483647 h 1114"/>
              <a:gd name="T70" fmla="*/ 2147483647 w 3727"/>
              <a:gd name="T71" fmla="*/ 2147483647 h 1114"/>
              <a:gd name="T72" fmla="*/ 2147483647 w 3727"/>
              <a:gd name="T73" fmla="*/ 2147483647 h 1114"/>
              <a:gd name="T74" fmla="*/ 2147483647 w 3727"/>
              <a:gd name="T75" fmla="*/ 2147483647 h 1114"/>
              <a:gd name="T76" fmla="*/ 2147483647 w 3727"/>
              <a:gd name="T77" fmla="*/ 2147483647 h 1114"/>
              <a:gd name="T78" fmla="*/ 2147483647 w 3727"/>
              <a:gd name="T79" fmla="*/ 2147483647 h 1114"/>
              <a:gd name="T80" fmla="*/ 2147483647 w 3727"/>
              <a:gd name="T81" fmla="*/ 2147483647 h 1114"/>
              <a:gd name="T82" fmla="*/ 2147483647 w 3727"/>
              <a:gd name="T83" fmla="*/ 2147483647 h 1114"/>
              <a:gd name="T84" fmla="*/ 2147483647 w 3727"/>
              <a:gd name="T85" fmla="*/ 2147483647 h 1114"/>
              <a:gd name="T86" fmla="*/ 2147483647 w 3727"/>
              <a:gd name="T87" fmla="*/ 2147483647 h 1114"/>
              <a:gd name="T88" fmla="*/ 2147483647 w 3727"/>
              <a:gd name="T89" fmla="*/ 2147483647 h 1114"/>
              <a:gd name="T90" fmla="*/ 2147483647 w 3727"/>
              <a:gd name="T91" fmla="*/ 2147483647 h 1114"/>
              <a:gd name="T92" fmla="*/ 2147483647 w 3727"/>
              <a:gd name="T93" fmla="*/ 2147483647 h 1114"/>
              <a:gd name="T94" fmla="*/ 2147483647 w 3727"/>
              <a:gd name="T95" fmla="*/ 2147483647 h 1114"/>
              <a:gd name="T96" fmla="*/ 2147483647 w 3727"/>
              <a:gd name="T97" fmla="*/ 2147483647 h 1114"/>
              <a:gd name="T98" fmla="*/ 2147483647 w 3727"/>
              <a:gd name="T99" fmla="*/ 2147483647 h 1114"/>
              <a:gd name="T100" fmla="*/ 2147483647 w 3727"/>
              <a:gd name="T101" fmla="*/ 2147483647 h 1114"/>
              <a:gd name="T102" fmla="*/ 2147483647 w 3727"/>
              <a:gd name="T103" fmla="*/ 2147483647 h 1114"/>
              <a:gd name="T104" fmla="*/ 2147483647 w 3727"/>
              <a:gd name="T105" fmla="*/ 2147483647 h 1114"/>
              <a:gd name="T106" fmla="*/ 2147483647 w 3727"/>
              <a:gd name="T107" fmla="*/ 2147483647 h 1114"/>
              <a:gd name="T108" fmla="*/ 2147483647 w 3727"/>
              <a:gd name="T109" fmla="*/ 2147483647 h 1114"/>
              <a:gd name="T110" fmla="*/ 2147483647 w 3727"/>
              <a:gd name="T111" fmla="*/ 2147483647 h 1114"/>
              <a:gd name="T112" fmla="*/ 2147483647 w 3727"/>
              <a:gd name="T113" fmla="*/ 2147483647 h 1114"/>
              <a:gd name="T114" fmla="*/ 2147483647 w 3727"/>
              <a:gd name="T115" fmla="*/ 2147483647 h 1114"/>
              <a:gd name="T116" fmla="*/ 2147483647 w 3727"/>
              <a:gd name="T117" fmla="*/ 2147483647 h 1114"/>
              <a:gd name="T118" fmla="*/ 2147483647 w 3727"/>
              <a:gd name="T119" fmla="*/ 2147483647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01"/>
                </a:moveTo>
                <a:lnTo>
                  <a:pt x="37" y="1101"/>
                </a:lnTo>
                <a:lnTo>
                  <a:pt x="61" y="1095"/>
                </a:lnTo>
                <a:lnTo>
                  <a:pt x="98" y="1095"/>
                </a:lnTo>
                <a:lnTo>
                  <a:pt x="123" y="1089"/>
                </a:lnTo>
                <a:lnTo>
                  <a:pt x="159" y="1089"/>
                </a:lnTo>
                <a:lnTo>
                  <a:pt x="184" y="1083"/>
                </a:lnTo>
                <a:lnTo>
                  <a:pt x="220" y="1083"/>
                </a:lnTo>
                <a:lnTo>
                  <a:pt x="245" y="1077"/>
                </a:lnTo>
                <a:lnTo>
                  <a:pt x="281" y="1071"/>
                </a:lnTo>
                <a:lnTo>
                  <a:pt x="306" y="1065"/>
                </a:lnTo>
                <a:lnTo>
                  <a:pt x="342" y="1059"/>
                </a:lnTo>
                <a:lnTo>
                  <a:pt x="379" y="1053"/>
                </a:lnTo>
                <a:lnTo>
                  <a:pt x="403" y="1041"/>
                </a:lnTo>
                <a:lnTo>
                  <a:pt x="440" y="1035"/>
                </a:lnTo>
                <a:lnTo>
                  <a:pt x="465" y="1022"/>
                </a:lnTo>
                <a:lnTo>
                  <a:pt x="501" y="1016"/>
                </a:lnTo>
                <a:lnTo>
                  <a:pt x="526" y="1004"/>
                </a:lnTo>
                <a:lnTo>
                  <a:pt x="562" y="992"/>
                </a:lnTo>
                <a:lnTo>
                  <a:pt x="587" y="980"/>
                </a:lnTo>
                <a:lnTo>
                  <a:pt x="623" y="962"/>
                </a:lnTo>
                <a:lnTo>
                  <a:pt x="648" y="950"/>
                </a:lnTo>
                <a:lnTo>
                  <a:pt x="684" y="932"/>
                </a:lnTo>
                <a:lnTo>
                  <a:pt x="709" y="914"/>
                </a:lnTo>
                <a:lnTo>
                  <a:pt x="745" y="895"/>
                </a:lnTo>
                <a:lnTo>
                  <a:pt x="782" y="871"/>
                </a:lnTo>
                <a:lnTo>
                  <a:pt x="807" y="853"/>
                </a:lnTo>
                <a:lnTo>
                  <a:pt x="843" y="829"/>
                </a:lnTo>
                <a:lnTo>
                  <a:pt x="868" y="805"/>
                </a:lnTo>
                <a:lnTo>
                  <a:pt x="904" y="780"/>
                </a:lnTo>
                <a:lnTo>
                  <a:pt x="929" y="750"/>
                </a:lnTo>
                <a:lnTo>
                  <a:pt x="965" y="726"/>
                </a:lnTo>
                <a:lnTo>
                  <a:pt x="990" y="696"/>
                </a:lnTo>
                <a:lnTo>
                  <a:pt x="1026" y="665"/>
                </a:lnTo>
                <a:lnTo>
                  <a:pt x="1051" y="635"/>
                </a:lnTo>
                <a:lnTo>
                  <a:pt x="1087" y="605"/>
                </a:lnTo>
                <a:lnTo>
                  <a:pt x="1124" y="575"/>
                </a:lnTo>
                <a:lnTo>
                  <a:pt x="1148" y="538"/>
                </a:lnTo>
                <a:lnTo>
                  <a:pt x="1185" y="508"/>
                </a:lnTo>
                <a:lnTo>
                  <a:pt x="1210" y="472"/>
                </a:lnTo>
                <a:lnTo>
                  <a:pt x="1246" y="442"/>
                </a:lnTo>
                <a:lnTo>
                  <a:pt x="1271" y="405"/>
                </a:lnTo>
                <a:lnTo>
                  <a:pt x="1307" y="375"/>
                </a:lnTo>
                <a:lnTo>
                  <a:pt x="1332" y="339"/>
                </a:lnTo>
                <a:lnTo>
                  <a:pt x="1368" y="308"/>
                </a:lnTo>
                <a:lnTo>
                  <a:pt x="1393" y="272"/>
                </a:lnTo>
                <a:lnTo>
                  <a:pt x="1429" y="242"/>
                </a:lnTo>
                <a:lnTo>
                  <a:pt x="1454" y="212"/>
                </a:lnTo>
                <a:lnTo>
                  <a:pt x="1490" y="187"/>
                </a:lnTo>
                <a:lnTo>
                  <a:pt x="1527" y="157"/>
                </a:lnTo>
                <a:lnTo>
                  <a:pt x="1552" y="133"/>
                </a:lnTo>
                <a:lnTo>
                  <a:pt x="1588" y="109"/>
                </a:lnTo>
                <a:lnTo>
                  <a:pt x="1613" y="91"/>
                </a:lnTo>
                <a:lnTo>
                  <a:pt x="1649" y="66"/>
                </a:lnTo>
                <a:lnTo>
                  <a:pt x="1674" y="54"/>
                </a:lnTo>
                <a:lnTo>
                  <a:pt x="1710" y="36"/>
                </a:lnTo>
                <a:lnTo>
                  <a:pt x="1735" y="24"/>
                </a:lnTo>
                <a:lnTo>
                  <a:pt x="1771" y="18"/>
                </a:lnTo>
                <a:lnTo>
                  <a:pt x="1796" y="6"/>
                </a:lnTo>
                <a:lnTo>
                  <a:pt x="1832" y="6"/>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472"/>
                </a:lnTo>
                <a:lnTo>
                  <a:pt x="2541" y="508"/>
                </a:lnTo>
                <a:lnTo>
                  <a:pt x="2578" y="538"/>
                </a:lnTo>
                <a:lnTo>
                  <a:pt x="2614" y="575"/>
                </a:lnTo>
                <a:lnTo>
                  <a:pt x="2639" y="605"/>
                </a:lnTo>
                <a:lnTo>
                  <a:pt x="2675" y="635"/>
                </a:lnTo>
                <a:lnTo>
                  <a:pt x="2700" y="665"/>
                </a:lnTo>
                <a:lnTo>
                  <a:pt x="2736" y="696"/>
                </a:lnTo>
                <a:lnTo>
                  <a:pt x="2761" y="726"/>
                </a:lnTo>
                <a:lnTo>
                  <a:pt x="2797" y="750"/>
                </a:lnTo>
                <a:lnTo>
                  <a:pt x="2822" y="780"/>
                </a:lnTo>
                <a:lnTo>
                  <a:pt x="2858" y="805"/>
                </a:lnTo>
                <a:lnTo>
                  <a:pt x="2883" y="829"/>
                </a:lnTo>
                <a:lnTo>
                  <a:pt x="2919" y="853"/>
                </a:lnTo>
                <a:lnTo>
                  <a:pt x="2944" y="871"/>
                </a:lnTo>
                <a:lnTo>
                  <a:pt x="2981" y="895"/>
                </a:lnTo>
                <a:lnTo>
                  <a:pt x="3017" y="914"/>
                </a:lnTo>
                <a:lnTo>
                  <a:pt x="3042" y="932"/>
                </a:lnTo>
                <a:lnTo>
                  <a:pt x="3078" y="950"/>
                </a:lnTo>
                <a:lnTo>
                  <a:pt x="3103" y="962"/>
                </a:lnTo>
                <a:lnTo>
                  <a:pt x="3139" y="980"/>
                </a:lnTo>
                <a:lnTo>
                  <a:pt x="3164" y="992"/>
                </a:lnTo>
                <a:lnTo>
                  <a:pt x="3200" y="1004"/>
                </a:lnTo>
                <a:lnTo>
                  <a:pt x="3225" y="1016"/>
                </a:lnTo>
                <a:lnTo>
                  <a:pt x="3261" y="1022"/>
                </a:lnTo>
                <a:lnTo>
                  <a:pt x="3286" y="1035"/>
                </a:lnTo>
                <a:lnTo>
                  <a:pt x="3323" y="1041"/>
                </a:lnTo>
                <a:lnTo>
                  <a:pt x="3359" y="1053"/>
                </a:lnTo>
                <a:lnTo>
                  <a:pt x="3384" y="1059"/>
                </a:lnTo>
                <a:lnTo>
                  <a:pt x="3420" y="1065"/>
                </a:lnTo>
                <a:lnTo>
                  <a:pt x="3445" y="1071"/>
                </a:lnTo>
                <a:lnTo>
                  <a:pt x="3481" y="1077"/>
                </a:lnTo>
                <a:lnTo>
                  <a:pt x="3506" y="1083"/>
                </a:lnTo>
                <a:lnTo>
                  <a:pt x="3542" y="1083"/>
                </a:lnTo>
                <a:lnTo>
                  <a:pt x="3567" y="1089"/>
                </a:lnTo>
                <a:lnTo>
                  <a:pt x="3603" y="1089"/>
                </a:lnTo>
                <a:lnTo>
                  <a:pt x="3628" y="1095"/>
                </a:lnTo>
                <a:lnTo>
                  <a:pt x="3665" y="1095"/>
                </a:lnTo>
                <a:lnTo>
                  <a:pt x="3689" y="1101"/>
                </a:lnTo>
                <a:lnTo>
                  <a:pt x="3726" y="1101"/>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lnTo>
                  <a:pt x="0" y="1101"/>
                </a:lnTo>
              </a:path>
            </a:pathLst>
          </a:custGeom>
          <a:solidFill>
            <a:srgbClr val="FFFFFF"/>
          </a:solidFill>
          <a:ln w="50800" cap="rnd">
            <a:solidFill>
              <a:srgbClr val="000080"/>
            </a:solidFill>
            <a:round/>
            <a:headEnd/>
            <a:tailEnd/>
          </a:ln>
        </p:spPr>
        <p:txBody>
          <a:bodyPr/>
          <a:lstStyle/>
          <a:p>
            <a:endParaRPr lang="en-US"/>
          </a:p>
        </p:txBody>
      </p:sp>
      <p:sp>
        <p:nvSpPr>
          <p:cNvPr id="25615" name="Freeform 21"/>
          <p:cNvSpPr>
            <a:spLocks/>
          </p:cNvSpPr>
          <p:nvPr/>
        </p:nvSpPr>
        <p:spPr bwMode="auto">
          <a:xfrm>
            <a:off x="1695450" y="522288"/>
            <a:ext cx="5916613" cy="1768475"/>
          </a:xfrm>
          <a:custGeom>
            <a:avLst/>
            <a:gdLst>
              <a:gd name="T0" fmla="*/ 2147483647 w 3727"/>
              <a:gd name="T1" fmla="*/ 2147483647 h 1114"/>
              <a:gd name="T2" fmla="*/ 2147483647 w 3727"/>
              <a:gd name="T3" fmla="*/ 2147483647 h 1114"/>
              <a:gd name="T4" fmla="*/ 2147483647 w 3727"/>
              <a:gd name="T5" fmla="*/ 2147483647 h 1114"/>
              <a:gd name="T6" fmla="*/ 2147483647 w 3727"/>
              <a:gd name="T7" fmla="*/ 2147483647 h 1114"/>
              <a:gd name="T8" fmla="*/ 2147483647 w 3727"/>
              <a:gd name="T9" fmla="*/ 2147483647 h 1114"/>
              <a:gd name="T10" fmla="*/ 2147483647 w 3727"/>
              <a:gd name="T11" fmla="*/ 2147483647 h 1114"/>
              <a:gd name="T12" fmla="*/ 2147483647 w 3727"/>
              <a:gd name="T13" fmla="*/ 2147483647 h 1114"/>
              <a:gd name="T14" fmla="*/ 2147483647 w 3727"/>
              <a:gd name="T15" fmla="*/ 2147483647 h 1114"/>
              <a:gd name="T16" fmla="*/ 2147483647 w 3727"/>
              <a:gd name="T17" fmla="*/ 2147483647 h 1114"/>
              <a:gd name="T18" fmla="*/ 2147483647 w 3727"/>
              <a:gd name="T19" fmla="*/ 2147483647 h 1114"/>
              <a:gd name="T20" fmla="*/ 2147483647 w 3727"/>
              <a:gd name="T21" fmla="*/ 2147483647 h 1114"/>
              <a:gd name="T22" fmla="*/ 2147483647 w 3727"/>
              <a:gd name="T23" fmla="*/ 2147483647 h 1114"/>
              <a:gd name="T24" fmla="*/ 2147483647 w 3727"/>
              <a:gd name="T25" fmla="*/ 2147483647 h 1114"/>
              <a:gd name="T26" fmla="*/ 2147483647 w 3727"/>
              <a:gd name="T27" fmla="*/ 2147483647 h 1114"/>
              <a:gd name="T28" fmla="*/ 2147483647 w 3727"/>
              <a:gd name="T29" fmla="*/ 2147483647 h 1114"/>
              <a:gd name="T30" fmla="*/ 2147483647 w 3727"/>
              <a:gd name="T31" fmla="*/ 2147483647 h 1114"/>
              <a:gd name="T32" fmla="*/ 2147483647 w 3727"/>
              <a:gd name="T33" fmla="*/ 2147483647 h 1114"/>
              <a:gd name="T34" fmla="*/ 2147483647 w 3727"/>
              <a:gd name="T35" fmla="*/ 2147483647 h 1114"/>
              <a:gd name="T36" fmla="*/ 2147483647 w 3727"/>
              <a:gd name="T37" fmla="*/ 2147483647 h 1114"/>
              <a:gd name="T38" fmla="*/ 2147483647 w 3727"/>
              <a:gd name="T39" fmla="*/ 2147483647 h 1114"/>
              <a:gd name="T40" fmla="*/ 2147483647 w 3727"/>
              <a:gd name="T41" fmla="*/ 2147483647 h 1114"/>
              <a:gd name="T42" fmla="*/ 2147483647 w 3727"/>
              <a:gd name="T43" fmla="*/ 2147483647 h 1114"/>
              <a:gd name="T44" fmla="*/ 2147483647 w 3727"/>
              <a:gd name="T45" fmla="*/ 2147483647 h 1114"/>
              <a:gd name="T46" fmla="*/ 2147483647 w 3727"/>
              <a:gd name="T47" fmla="*/ 2147483647 h 1114"/>
              <a:gd name="T48" fmla="*/ 2147483647 w 3727"/>
              <a:gd name="T49" fmla="*/ 2147483647 h 1114"/>
              <a:gd name="T50" fmla="*/ 2147483647 w 3727"/>
              <a:gd name="T51" fmla="*/ 2147483647 h 1114"/>
              <a:gd name="T52" fmla="*/ 2147483647 w 3727"/>
              <a:gd name="T53" fmla="*/ 2147483647 h 1114"/>
              <a:gd name="T54" fmla="*/ 2147483647 w 3727"/>
              <a:gd name="T55" fmla="*/ 2147483647 h 1114"/>
              <a:gd name="T56" fmla="*/ 2147483647 w 3727"/>
              <a:gd name="T57" fmla="*/ 2147483647 h 1114"/>
              <a:gd name="T58" fmla="*/ 2147483647 w 3727"/>
              <a:gd name="T59" fmla="*/ 2147483647 h 1114"/>
              <a:gd name="T60" fmla="*/ 2147483647 w 3727"/>
              <a:gd name="T61" fmla="*/ 2147483647 h 1114"/>
              <a:gd name="T62" fmla="*/ 2147483647 w 3727"/>
              <a:gd name="T63" fmla="*/ 2147483647 h 1114"/>
              <a:gd name="T64" fmla="*/ 2147483647 w 3727"/>
              <a:gd name="T65" fmla="*/ 2147483647 h 1114"/>
              <a:gd name="T66" fmla="*/ 2147483647 w 3727"/>
              <a:gd name="T67" fmla="*/ 2147483647 h 1114"/>
              <a:gd name="T68" fmla="*/ 2147483647 w 3727"/>
              <a:gd name="T69" fmla="*/ 2147483647 h 1114"/>
              <a:gd name="T70" fmla="*/ 2147483647 w 3727"/>
              <a:gd name="T71" fmla="*/ 2147483647 h 1114"/>
              <a:gd name="T72" fmla="*/ 2147483647 w 3727"/>
              <a:gd name="T73" fmla="*/ 2147483647 h 1114"/>
              <a:gd name="T74" fmla="*/ 2147483647 w 3727"/>
              <a:gd name="T75" fmla="*/ 2147483647 h 1114"/>
              <a:gd name="T76" fmla="*/ 2147483647 w 3727"/>
              <a:gd name="T77" fmla="*/ 2147483647 h 1114"/>
              <a:gd name="T78" fmla="*/ 2147483647 w 3727"/>
              <a:gd name="T79" fmla="*/ 2147483647 h 1114"/>
              <a:gd name="T80" fmla="*/ 2147483647 w 3727"/>
              <a:gd name="T81" fmla="*/ 2147483647 h 1114"/>
              <a:gd name="T82" fmla="*/ 2147483647 w 3727"/>
              <a:gd name="T83" fmla="*/ 2147483647 h 1114"/>
              <a:gd name="T84" fmla="*/ 2147483647 w 3727"/>
              <a:gd name="T85" fmla="*/ 2147483647 h 1114"/>
              <a:gd name="T86" fmla="*/ 2147483647 w 3727"/>
              <a:gd name="T87" fmla="*/ 2147483647 h 1114"/>
              <a:gd name="T88" fmla="*/ 2147483647 w 3727"/>
              <a:gd name="T89" fmla="*/ 2147483647 h 1114"/>
              <a:gd name="T90" fmla="*/ 2147483647 w 3727"/>
              <a:gd name="T91" fmla="*/ 2147483647 h 1114"/>
              <a:gd name="T92" fmla="*/ 2147483647 w 3727"/>
              <a:gd name="T93" fmla="*/ 2147483647 h 1114"/>
              <a:gd name="T94" fmla="*/ 2147483647 w 3727"/>
              <a:gd name="T95" fmla="*/ 2147483647 h 1114"/>
              <a:gd name="T96" fmla="*/ 2147483647 w 3727"/>
              <a:gd name="T97" fmla="*/ 2147483647 h 1114"/>
              <a:gd name="T98" fmla="*/ 2147483647 w 3727"/>
              <a:gd name="T99" fmla="*/ 2147483647 h 1114"/>
              <a:gd name="T100" fmla="*/ 2147483647 w 3727"/>
              <a:gd name="T101" fmla="*/ 2147483647 h 1114"/>
              <a:gd name="T102" fmla="*/ 2147483647 w 3727"/>
              <a:gd name="T103" fmla="*/ 2147483647 h 1114"/>
              <a:gd name="T104" fmla="*/ 2147483647 w 3727"/>
              <a:gd name="T105" fmla="*/ 2147483647 h 1114"/>
              <a:gd name="T106" fmla="*/ 2147483647 w 3727"/>
              <a:gd name="T107" fmla="*/ 2147483647 h 1114"/>
              <a:gd name="T108" fmla="*/ 2147483647 w 3727"/>
              <a:gd name="T109" fmla="*/ 2147483647 h 1114"/>
              <a:gd name="T110" fmla="*/ 2147483647 w 3727"/>
              <a:gd name="T111" fmla="*/ 2147483647 h 1114"/>
              <a:gd name="T112" fmla="*/ 2147483647 w 3727"/>
              <a:gd name="T113" fmla="*/ 2147483647 h 1114"/>
              <a:gd name="T114" fmla="*/ 2147483647 w 3727"/>
              <a:gd name="T115" fmla="*/ 2147483647 h 1114"/>
              <a:gd name="T116" fmla="*/ 2147483647 w 3727"/>
              <a:gd name="T117" fmla="*/ 2147483647 h 1114"/>
              <a:gd name="T118" fmla="*/ 2147483647 w 3727"/>
              <a:gd name="T119" fmla="*/ 2147483647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5616" name="Line 22"/>
          <p:cNvSpPr>
            <a:spLocks noChangeShapeType="1"/>
          </p:cNvSpPr>
          <p:nvPr/>
        </p:nvSpPr>
        <p:spPr bwMode="auto">
          <a:xfrm>
            <a:off x="1701800" y="2289175"/>
            <a:ext cx="5902325" cy="0"/>
          </a:xfrm>
          <a:prstGeom prst="line">
            <a:avLst/>
          </a:prstGeom>
          <a:noFill/>
          <a:ln w="12700">
            <a:solidFill>
              <a:srgbClr val="000000"/>
            </a:solidFill>
            <a:round/>
            <a:headEnd/>
            <a:tailEnd/>
          </a:ln>
        </p:spPr>
        <p:txBody>
          <a:bodyPr wrap="none" anchor="ctr"/>
          <a:lstStyle/>
          <a:p>
            <a:endParaRPr lang="en-US"/>
          </a:p>
        </p:txBody>
      </p:sp>
      <p:sp>
        <p:nvSpPr>
          <p:cNvPr id="25617" name="Line 23"/>
          <p:cNvSpPr>
            <a:spLocks noChangeShapeType="1"/>
          </p:cNvSpPr>
          <p:nvPr/>
        </p:nvSpPr>
        <p:spPr bwMode="auto">
          <a:xfrm flipV="1">
            <a:off x="1695450" y="2216150"/>
            <a:ext cx="0" cy="147638"/>
          </a:xfrm>
          <a:prstGeom prst="line">
            <a:avLst/>
          </a:prstGeom>
          <a:noFill/>
          <a:ln w="12700">
            <a:solidFill>
              <a:srgbClr val="000000"/>
            </a:solidFill>
            <a:round/>
            <a:headEnd/>
            <a:tailEnd/>
          </a:ln>
        </p:spPr>
        <p:txBody>
          <a:bodyPr wrap="none" anchor="ctr"/>
          <a:lstStyle/>
          <a:p>
            <a:endParaRPr lang="en-US"/>
          </a:p>
        </p:txBody>
      </p:sp>
      <p:sp>
        <p:nvSpPr>
          <p:cNvPr id="25618" name="Line 24"/>
          <p:cNvSpPr>
            <a:spLocks noChangeShapeType="1"/>
          </p:cNvSpPr>
          <p:nvPr/>
        </p:nvSpPr>
        <p:spPr bwMode="auto">
          <a:xfrm flipV="1">
            <a:off x="3170238" y="2216150"/>
            <a:ext cx="0" cy="147638"/>
          </a:xfrm>
          <a:prstGeom prst="line">
            <a:avLst/>
          </a:prstGeom>
          <a:noFill/>
          <a:ln w="12700">
            <a:solidFill>
              <a:srgbClr val="000000"/>
            </a:solidFill>
            <a:round/>
            <a:headEnd/>
            <a:tailEnd/>
          </a:ln>
        </p:spPr>
        <p:txBody>
          <a:bodyPr wrap="none" anchor="ctr"/>
          <a:lstStyle/>
          <a:p>
            <a:endParaRPr lang="en-US"/>
          </a:p>
        </p:txBody>
      </p:sp>
      <p:sp>
        <p:nvSpPr>
          <p:cNvPr id="25619" name="Line 25"/>
          <p:cNvSpPr>
            <a:spLocks noChangeShapeType="1"/>
          </p:cNvSpPr>
          <p:nvPr/>
        </p:nvSpPr>
        <p:spPr bwMode="auto">
          <a:xfrm flipV="1">
            <a:off x="4662488" y="2216150"/>
            <a:ext cx="0" cy="147638"/>
          </a:xfrm>
          <a:prstGeom prst="line">
            <a:avLst/>
          </a:prstGeom>
          <a:noFill/>
          <a:ln w="12700">
            <a:solidFill>
              <a:srgbClr val="000000"/>
            </a:solidFill>
            <a:round/>
            <a:headEnd/>
            <a:tailEnd/>
          </a:ln>
        </p:spPr>
        <p:txBody>
          <a:bodyPr wrap="none" anchor="ctr"/>
          <a:lstStyle/>
          <a:p>
            <a:endParaRPr lang="en-US"/>
          </a:p>
        </p:txBody>
      </p:sp>
      <p:sp>
        <p:nvSpPr>
          <p:cNvPr id="25620" name="Line 26"/>
          <p:cNvSpPr>
            <a:spLocks noChangeShapeType="1"/>
          </p:cNvSpPr>
          <p:nvPr/>
        </p:nvSpPr>
        <p:spPr bwMode="auto">
          <a:xfrm flipV="1">
            <a:off x="6135688" y="2216150"/>
            <a:ext cx="0" cy="147638"/>
          </a:xfrm>
          <a:prstGeom prst="line">
            <a:avLst/>
          </a:prstGeom>
          <a:noFill/>
          <a:ln w="12700">
            <a:solidFill>
              <a:srgbClr val="000000"/>
            </a:solidFill>
            <a:round/>
            <a:headEnd/>
            <a:tailEnd/>
          </a:ln>
        </p:spPr>
        <p:txBody>
          <a:bodyPr wrap="none" anchor="ctr"/>
          <a:lstStyle/>
          <a:p>
            <a:endParaRPr lang="en-US"/>
          </a:p>
        </p:txBody>
      </p:sp>
      <p:sp>
        <p:nvSpPr>
          <p:cNvPr id="25621" name="Line 27"/>
          <p:cNvSpPr>
            <a:spLocks noChangeShapeType="1"/>
          </p:cNvSpPr>
          <p:nvPr/>
        </p:nvSpPr>
        <p:spPr bwMode="auto">
          <a:xfrm flipV="1">
            <a:off x="7610475" y="2216150"/>
            <a:ext cx="0" cy="147638"/>
          </a:xfrm>
          <a:prstGeom prst="line">
            <a:avLst/>
          </a:prstGeom>
          <a:noFill/>
          <a:ln w="12700">
            <a:solidFill>
              <a:srgbClr val="000000"/>
            </a:solidFill>
            <a:round/>
            <a:headEnd/>
            <a:tailEnd/>
          </a:ln>
        </p:spPr>
        <p:txBody>
          <a:bodyPr wrap="none" anchor="ctr"/>
          <a:lstStyle/>
          <a:p>
            <a:endParaRPr lang="en-US"/>
          </a:p>
        </p:txBody>
      </p:sp>
      <p:sp>
        <p:nvSpPr>
          <p:cNvPr id="25622" name="Rectangle 28"/>
          <p:cNvSpPr>
            <a:spLocks noChangeArrowheads="1"/>
          </p:cNvSpPr>
          <p:nvPr/>
        </p:nvSpPr>
        <p:spPr bwMode="auto">
          <a:xfrm>
            <a:off x="665163" y="727075"/>
            <a:ext cx="2138362" cy="588963"/>
          </a:xfrm>
          <a:prstGeom prst="rect">
            <a:avLst/>
          </a:prstGeom>
          <a:solidFill>
            <a:srgbClr val="FDE3BA"/>
          </a:solidFill>
          <a:ln w="12700">
            <a:solidFill>
              <a:schemeClr val="tx2"/>
            </a:solidFill>
            <a:miter lim="800000"/>
            <a:headEnd/>
            <a:tailEnd/>
          </a:ln>
        </p:spPr>
        <p:txBody>
          <a:bodyPr wrap="none" lIns="90488" tIns="44450" rIns="90488" bIns="44450">
            <a:spAutoFit/>
          </a:bodyPr>
          <a:lstStyle/>
          <a:p>
            <a:r>
              <a:rPr lang="en-US" sz="3200">
                <a:solidFill>
                  <a:schemeClr val="bg2"/>
                </a:solidFill>
              </a:rPr>
              <a:t>P(6 </a:t>
            </a:r>
            <a:r>
              <a:rPr lang="en-US" u="sng">
                <a:solidFill>
                  <a:schemeClr val="bg2"/>
                </a:solidFill>
              </a:rPr>
              <a:t>&lt;</a:t>
            </a:r>
            <a:r>
              <a:rPr lang="en-US" sz="3200">
                <a:solidFill>
                  <a:schemeClr val="bg2"/>
                </a:solidFill>
              </a:rPr>
              <a:t> X </a:t>
            </a:r>
            <a:r>
              <a:rPr lang="en-US" u="sng">
                <a:solidFill>
                  <a:schemeClr val="bg2"/>
                </a:solidFill>
              </a:rPr>
              <a:t>&lt;</a:t>
            </a:r>
            <a:r>
              <a:rPr lang="en-US" sz="3200">
                <a:solidFill>
                  <a:schemeClr val="bg2"/>
                </a:solidFill>
              </a:rPr>
              <a:t> 8)</a:t>
            </a:r>
          </a:p>
        </p:txBody>
      </p:sp>
      <p:sp>
        <p:nvSpPr>
          <p:cNvPr id="25623" name="Rectangle 29"/>
          <p:cNvSpPr>
            <a:spLocks noChangeArrowheads="1"/>
          </p:cNvSpPr>
          <p:nvPr/>
        </p:nvSpPr>
        <p:spPr bwMode="auto">
          <a:xfrm>
            <a:off x="6102350" y="6921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a:solidFill>
                  <a:schemeClr val="bg2"/>
                </a:solidFill>
              </a:rPr>
              <a:t>µ = 6 and </a:t>
            </a:r>
            <a:r>
              <a:rPr lang="en-US" sz="3200">
                <a:solidFill>
                  <a:schemeClr val="bg2"/>
                </a:solidFill>
                <a:latin typeface="Symbol" pitchFamily="18" charset="2"/>
              </a:rPr>
              <a:t></a:t>
            </a:r>
            <a:r>
              <a:rPr lang="en-US" sz="3200">
                <a:solidFill>
                  <a:schemeClr val="bg2"/>
                </a:solidFill>
              </a:rPr>
              <a:t> = 2</a:t>
            </a:r>
          </a:p>
        </p:txBody>
      </p:sp>
      <p:sp>
        <p:nvSpPr>
          <p:cNvPr id="25624" name="Rectangle 30"/>
          <p:cNvSpPr>
            <a:spLocks noChangeArrowheads="1"/>
          </p:cNvSpPr>
          <p:nvPr/>
        </p:nvSpPr>
        <p:spPr bwMode="auto">
          <a:xfrm>
            <a:off x="1533525" y="2239963"/>
            <a:ext cx="38417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0</a:t>
            </a:r>
          </a:p>
        </p:txBody>
      </p:sp>
      <p:sp>
        <p:nvSpPr>
          <p:cNvPr id="25625" name="Line 31"/>
          <p:cNvSpPr>
            <a:spLocks noChangeShapeType="1"/>
          </p:cNvSpPr>
          <p:nvPr/>
        </p:nvSpPr>
        <p:spPr bwMode="auto">
          <a:xfrm>
            <a:off x="4625975" y="554038"/>
            <a:ext cx="0" cy="1701800"/>
          </a:xfrm>
          <a:prstGeom prst="line">
            <a:avLst/>
          </a:prstGeom>
          <a:noFill/>
          <a:ln w="50800">
            <a:solidFill>
              <a:schemeClr val="bg2"/>
            </a:solidFill>
            <a:round/>
            <a:headEnd/>
            <a:tailEnd/>
          </a:ln>
        </p:spPr>
        <p:txBody>
          <a:bodyPr wrap="none" anchor="ctr"/>
          <a:lstStyle/>
          <a:p>
            <a:endParaRPr lang="en-US"/>
          </a:p>
        </p:txBody>
      </p:sp>
      <p:sp>
        <p:nvSpPr>
          <p:cNvPr id="25626" name="Rectangle 32"/>
          <p:cNvSpPr>
            <a:spLocks noChangeArrowheads="1"/>
          </p:cNvSpPr>
          <p:nvPr/>
        </p:nvSpPr>
        <p:spPr bwMode="auto">
          <a:xfrm>
            <a:off x="1204913" y="4162425"/>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6</a:t>
            </a:r>
          </a:p>
        </p:txBody>
      </p:sp>
      <p:sp>
        <p:nvSpPr>
          <p:cNvPr id="25627" name="Rectangle 33"/>
          <p:cNvSpPr>
            <a:spLocks noChangeArrowheads="1"/>
          </p:cNvSpPr>
          <p:nvPr/>
        </p:nvSpPr>
        <p:spPr bwMode="auto">
          <a:xfrm>
            <a:off x="2419350" y="4162425"/>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8</a:t>
            </a:r>
          </a:p>
        </p:txBody>
      </p:sp>
      <p:sp>
        <p:nvSpPr>
          <p:cNvPr id="25628" name="Line 34"/>
          <p:cNvSpPr>
            <a:spLocks noChangeShapeType="1"/>
          </p:cNvSpPr>
          <p:nvPr/>
        </p:nvSpPr>
        <p:spPr bwMode="auto">
          <a:xfrm>
            <a:off x="1244600" y="4673600"/>
            <a:ext cx="177800" cy="177800"/>
          </a:xfrm>
          <a:prstGeom prst="line">
            <a:avLst/>
          </a:prstGeom>
          <a:noFill/>
          <a:ln w="50800">
            <a:solidFill>
              <a:schemeClr val="hlink"/>
            </a:solidFill>
            <a:round/>
            <a:headEnd/>
            <a:tailEnd/>
          </a:ln>
        </p:spPr>
        <p:txBody>
          <a:bodyPr wrap="none" anchor="ctr"/>
          <a:lstStyle/>
          <a:p>
            <a:endParaRPr lang="en-US"/>
          </a:p>
        </p:txBody>
      </p:sp>
      <p:sp>
        <p:nvSpPr>
          <p:cNvPr id="25629" name="Line 35"/>
          <p:cNvSpPr>
            <a:spLocks noChangeShapeType="1"/>
          </p:cNvSpPr>
          <p:nvPr/>
        </p:nvSpPr>
        <p:spPr bwMode="auto">
          <a:xfrm>
            <a:off x="2493963" y="4673600"/>
            <a:ext cx="177800" cy="177800"/>
          </a:xfrm>
          <a:prstGeom prst="line">
            <a:avLst/>
          </a:prstGeom>
          <a:noFill/>
          <a:ln w="50800">
            <a:solidFill>
              <a:schemeClr val="hlink"/>
            </a:solidFill>
            <a:round/>
            <a:headEnd/>
            <a:tailEnd/>
          </a:ln>
        </p:spPr>
        <p:txBody>
          <a:bodyPr wrap="none" anchor="ctr"/>
          <a:lstStyle/>
          <a:p>
            <a:endParaRPr lang="en-US"/>
          </a:p>
        </p:txBody>
      </p:sp>
      <p:sp>
        <p:nvSpPr>
          <p:cNvPr id="25630" name="Rectangle 36"/>
          <p:cNvSpPr>
            <a:spLocks noChangeArrowheads="1"/>
          </p:cNvSpPr>
          <p:nvPr/>
        </p:nvSpPr>
        <p:spPr bwMode="auto">
          <a:xfrm>
            <a:off x="2576513" y="5270500"/>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6</a:t>
            </a:r>
          </a:p>
        </p:txBody>
      </p:sp>
      <p:sp>
        <p:nvSpPr>
          <p:cNvPr id="25631" name="Rectangle 37"/>
          <p:cNvSpPr>
            <a:spLocks noChangeArrowheads="1"/>
          </p:cNvSpPr>
          <p:nvPr/>
        </p:nvSpPr>
        <p:spPr bwMode="auto">
          <a:xfrm>
            <a:off x="3625850" y="5270500"/>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8</a:t>
            </a:r>
          </a:p>
        </p:txBody>
      </p:sp>
      <p:sp>
        <p:nvSpPr>
          <p:cNvPr id="25632" name="Line 38"/>
          <p:cNvSpPr>
            <a:spLocks noChangeShapeType="1"/>
          </p:cNvSpPr>
          <p:nvPr/>
        </p:nvSpPr>
        <p:spPr bwMode="auto">
          <a:xfrm>
            <a:off x="2692400" y="5189538"/>
            <a:ext cx="177800" cy="177800"/>
          </a:xfrm>
          <a:prstGeom prst="line">
            <a:avLst/>
          </a:prstGeom>
          <a:noFill/>
          <a:ln w="50800">
            <a:solidFill>
              <a:schemeClr val="hlink"/>
            </a:solidFill>
            <a:round/>
            <a:headEnd/>
            <a:tailEnd/>
          </a:ln>
        </p:spPr>
        <p:txBody>
          <a:bodyPr wrap="none" anchor="ctr"/>
          <a:lstStyle/>
          <a:p>
            <a:endParaRPr lang="en-US"/>
          </a:p>
        </p:txBody>
      </p:sp>
      <p:sp>
        <p:nvSpPr>
          <p:cNvPr id="25633" name="Line 39"/>
          <p:cNvSpPr>
            <a:spLocks noChangeShapeType="1"/>
          </p:cNvSpPr>
          <p:nvPr/>
        </p:nvSpPr>
        <p:spPr bwMode="auto">
          <a:xfrm>
            <a:off x="3700463" y="5172075"/>
            <a:ext cx="177800" cy="177800"/>
          </a:xfrm>
          <a:prstGeom prst="line">
            <a:avLst/>
          </a:prstGeom>
          <a:noFill/>
          <a:ln w="50800">
            <a:solidFill>
              <a:schemeClr val="hlink"/>
            </a:solidFill>
            <a:round/>
            <a:headEnd/>
            <a:tailEnd/>
          </a:ln>
        </p:spPr>
        <p:txBody>
          <a:bodyPr wrap="none" anchor="ctr"/>
          <a:lstStyle/>
          <a:p>
            <a:endParaRPr lang="en-US"/>
          </a:p>
        </p:txBody>
      </p:sp>
      <p:sp>
        <p:nvSpPr>
          <p:cNvPr id="25634" name="Rectangle 40"/>
          <p:cNvSpPr>
            <a:spLocks noChangeArrowheads="1"/>
          </p:cNvSpPr>
          <p:nvPr/>
        </p:nvSpPr>
        <p:spPr bwMode="auto">
          <a:xfrm>
            <a:off x="7712075" y="2028825"/>
            <a:ext cx="474663"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Tree>
    <p:custDataLst>
      <p:tags r:id="rId1"/>
    </p:custData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9300" y="3821113"/>
            <a:ext cx="7645400" cy="2135187"/>
            <a:chOff x="472" y="2407"/>
            <a:chExt cx="4816" cy="1345"/>
          </a:xfrm>
        </p:grpSpPr>
        <p:sp>
          <p:nvSpPr>
            <p:cNvPr id="3085" name="Rectangle 3"/>
            <p:cNvSpPr>
              <a:spLocks noChangeArrowheads="1"/>
            </p:cNvSpPr>
            <p:nvPr/>
          </p:nvSpPr>
          <p:spPr bwMode="auto">
            <a:xfrm>
              <a:off x="4810" y="3327"/>
              <a:ext cx="299"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3086" name="Rectangle 4"/>
            <p:cNvSpPr>
              <a:spLocks noChangeArrowheads="1"/>
            </p:cNvSpPr>
            <p:nvPr/>
          </p:nvSpPr>
          <p:spPr bwMode="auto">
            <a:xfrm>
              <a:off x="472" y="2407"/>
              <a:ext cx="4816" cy="1345"/>
            </a:xfrm>
            <a:prstGeom prst="rect">
              <a:avLst/>
            </a:prstGeom>
            <a:solidFill>
              <a:srgbClr val="F9F9F9"/>
            </a:solidFill>
            <a:ln w="127000">
              <a:solidFill>
                <a:schemeClr val="tx2"/>
              </a:solidFill>
              <a:miter lim="800000"/>
              <a:headEnd/>
              <a:tailEnd/>
            </a:ln>
          </p:spPr>
          <p:txBody>
            <a:bodyPr lIns="90488" tIns="44450" rIns="90488" bIns="44450"/>
            <a:lstStyle/>
            <a:p>
              <a:pPr marL="342900" indent="-342900">
                <a:spcBef>
                  <a:spcPct val="20000"/>
                </a:spcBef>
              </a:pPr>
              <a:r>
                <a:rPr lang="en-US" sz="3200"/>
                <a:t>Probability = area under the density curve</a:t>
              </a:r>
            </a:p>
            <a:p>
              <a:pPr marL="342900" indent="-342900">
                <a:spcBef>
                  <a:spcPct val="20000"/>
                </a:spcBef>
              </a:pPr>
              <a:r>
                <a:rPr lang="en-US" sz="3200"/>
                <a:t>P(</a:t>
              </a:r>
              <a:r>
                <a:rPr lang="en-US" sz="3200" b="1"/>
                <a:t>6</a:t>
              </a:r>
              <a:r>
                <a:rPr lang="en-US" sz="3200"/>
                <a:t> </a:t>
              </a:r>
              <a:r>
                <a:rPr lang="en-US" u="sng"/>
                <a:t>&lt;</a:t>
              </a:r>
              <a:r>
                <a:rPr lang="en-US" sz="3200"/>
                <a:t> X </a:t>
              </a:r>
              <a:r>
                <a:rPr lang="en-US" u="sng"/>
                <a:t>&lt;</a:t>
              </a:r>
              <a:r>
                <a:rPr lang="en-US" sz="3200"/>
                <a:t> </a:t>
              </a:r>
              <a:r>
                <a:rPr lang="en-US" sz="3200" b="1"/>
                <a:t>8</a:t>
              </a:r>
              <a:r>
                <a:rPr lang="en-US" sz="3200"/>
                <a:t>) = area under the density curve between </a:t>
              </a:r>
              <a:r>
                <a:rPr lang="en-US" sz="3200" b="1"/>
                <a:t>6</a:t>
              </a:r>
              <a:r>
                <a:rPr lang="en-US" sz="3200"/>
                <a:t> and </a:t>
              </a:r>
              <a:r>
                <a:rPr lang="en-US" sz="3200" b="1"/>
                <a:t>8</a:t>
              </a:r>
              <a:r>
                <a:rPr lang="en-US" sz="3200"/>
                <a:t>.</a:t>
              </a:r>
            </a:p>
            <a:p>
              <a:pPr marL="342900" indent="-342900" eaLnBrk="1" hangingPunct="1">
                <a:spcBef>
                  <a:spcPct val="20000"/>
                </a:spcBef>
              </a:pPr>
              <a:endParaRPr lang="en-US" sz="3200">
                <a:solidFill>
                  <a:schemeClr val="bg2"/>
                </a:solidFill>
              </a:endParaRPr>
            </a:p>
          </p:txBody>
        </p:sp>
        <p:sp>
          <p:nvSpPr>
            <p:cNvPr id="3087" name="Rectangle 5"/>
            <p:cNvSpPr>
              <a:spLocks noChangeArrowheads="1"/>
            </p:cNvSpPr>
            <p:nvPr/>
          </p:nvSpPr>
          <p:spPr bwMode="auto">
            <a:xfrm>
              <a:off x="759" y="2814"/>
              <a:ext cx="228"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a</a:t>
              </a:r>
            </a:p>
          </p:txBody>
        </p:sp>
        <p:sp>
          <p:nvSpPr>
            <p:cNvPr id="3088" name="Rectangle 6"/>
            <p:cNvSpPr>
              <a:spLocks noChangeArrowheads="1"/>
            </p:cNvSpPr>
            <p:nvPr/>
          </p:nvSpPr>
          <p:spPr bwMode="auto">
            <a:xfrm>
              <a:off x="1527" y="2814"/>
              <a:ext cx="242"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b</a:t>
              </a:r>
            </a:p>
          </p:txBody>
        </p:sp>
        <p:sp>
          <p:nvSpPr>
            <p:cNvPr id="3089" name="Rectangle 7"/>
            <p:cNvSpPr>
              <a:spLocks noChangeArrowheads="1"/>
            </p:cNvSpPr>
            <p:nvPr/>
          </p:nvSpPr>
          <p:spPr bwMode="auto">
            <a:xfrm>
              <a:off x="2292" y="3128"/>
              <a:ext cx="242"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b</a:t>
              </a:r>
            </a:p>
          </p:txBody>
        </p:sp>
        <p:sp>
          <p:nvSpPr>
            <p:cNvPr id="3090" name="Rectangle 8"/>
            <p:cNvSpPr>
              <a:spLocks noChangeArrowheads="1"/>
            </p:cNvSpPr>
            <p:nvPr/>
          </p:nvSpPr>
          <p:spPr bwMode="auto">
            <a:xfrm>
              <a:off x="1646" y="3117"/>
              <a:ext cx="228" cy="363"/>
            </a:xfrm>
            <a:prstGeom prst="rect">
              <a:avLst/>
            </a:prstGeom>
            <a:solidFill>
              <a:srgbClr val="F9F9F9"/>
            </a:solidFill>
            <a:ln w="76200">
              <a:noFill/>
              <a:miter lim="800000"/>
              <a:headEnd/>
              <a:tailEnd/>
            </a:ln>
          </p:spPr>
          <p:txBody>
            <a:bodyPr wrap="none" lIns="90488" tIns="44450" rIns="90488" bIns="44450">
              <a:spAutoFit/>
            </a:bodyPr>
            <a:lstStyle/>
            <a:p>
              <a:r>
                <a:rPr lang="en-US" sz="3200">
                  <a:solidFill>
                    <a:schemeClr val="bg2"/>
                  </a:solidFill>
                </a:rPr>
                <a:t>a</a:t>
              </a:r>
            </a:p>
          </p:txBody>
        </p:sp>
      </p:grpSp>
      <p:sp>
        <p:nvSpPr>
          <p:cNvPr id="3076" name="Rectangle 18"/>
          <p:cNvSpPr>
            <a:spLocks noChangeArrowheads="1"/>
          </p:cNvSpPr>
          <p:nvPr/>
        </p:nvSpPr>
        <p:spPr bwMode="auto">
          <a:xfrm>
            <a:off x="6919913" y="6542088"/>
            <a:ext cx="180975" cy="301625"/>
          </a:xfrm>
          <a:prstGeom prst="rect">
            <a:avLst/>
          </a:prstGeom>
          <a:noFill/>
          <a:ln w="76200">
            <a:noFill/>
            <a:miter lim="800000"/>
            <a:headEnd/>
            <a:tailEnd/>
          </a:ln>
        </p:spPr>
        <p:txBody>
          <a:bodyPr wrap="none" lIns="90488" tIns="44450" rIns="90488" bIns="44450">
            <a:spAutoFit/>
          </a:bodyPr>
          <a:lstStyle/>
          <a:p>
            <a:endParaRPr lang="en-US" sz="1400"/>
          </a:p>
        </p:txBody>
      </p:sp>
      <p:sp>
        <p:nvSpPr>
          <p:cNvPr id="3077" name="Rectangle 32"/>
          <p:cNvSpPr>
            <a:spLocks noChangeArrowheads="1"/>
          </p:cNvSpPr>
          <p:nvPr/>
        </p:nvSpPr>
        <p:spPr bwMode="auto">
          <a:xfrm>
            <a:off x="1204913" y="4162425"/>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6</a:t>
            </a:r>
          </a:p>
        </p:txBody>
      </p:sp>
      <p:sp>
        <p:nvSpPr>
          <p:cNvPr id="3078" name="Rectangle 33"/>
          <p:cNvSpPr>
            <a:spLocks noChangeArrowheads="1"/>
          </p:cNvSpPr>
          <p:nvPr/>
        </p:nvSpPr>
        <p:spPr bwMode="auto">
          <a:xfrm>
            <a:off x="2419350" y="4162425"/>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8</a:t>
            </a:r>
          </a:p>
        </p:txBody>
      </p:sp>
      <p:sp>
        <p:nvSpPr>
          <p:cNvPr id="3079" name="Line 34"/>
          <p:cNvSpPr>
            <a:spLocks noChangeShapeType="1"/>
          </p:cNvSpPr>
          <p:nvPr/>
        </p:nvSpPr>
        <p:spPr bwMode="auto">
          <a:xfrm>
            <a:off x="1244600" y="4673600"/>
            <a:ext cx="177800" cy="177800"/>
          </a:xfrm>
          <a:prstGeom prst="line">
            <a:avLst/>
          </a:prstGeom>
          <a:noFill/>
          <a:ln w="50800">
            <a:solidFill>
              <a:schemeClr val="hlink"/>
            </a:solidFill>
            <a:round/>
            <a:headEnd/>
            <a:tailEnd/>
          </a:ln>
        </p:spPr>
        <p:txBody>
          <a:bodyPr wrap="none" anchor="ctr"/>
          <a:lstStyle/>
          <a:p>
            <a:endParaRPr lang="en-US"/>
          </a:p>
        </p:txBody>
      </p:sp>
      <p:sp>
        <p:nvSpPr>
          <p:cNvPr id="3080" name="Line 35"/>
          <p:cNvSpPr>
            <a:spLocks noChangeShapeType="1"/>
          </p:cNvSpPr>
          <p:nvPr/>
        </p:nvSpPr>
        <p:spPr bwMode="auto">
          <a:xfrm>
            <a:off x="2493963" y="4673600"/>
            <a:ext cx="177800" cy="177800"/>
          </a:xfrm>
          <a:prstGeom prst="line">
            <a:avLst/>
          </a:prstGeom>
          <a:noFill/>
          <a:ln w="50800">
            <a:solidFill>
              <a:schemeClr val="hlink"/>
            </a:solidFill>
            <a:round/>
            <a:headEnd/>
            <a:tailEnd/>
          </a:ln>
        </p:spPr>
        <p:txBody>
          <a:bodyPr wrap="none" anchor="ctr"/>
          <a:lstStyle/>
          <a:p>
            <a:endParaRPr lang="en-US"/>
          </a:p>
        </p:txBody>
      </p:sp>
      <p:sp>
        <p:nvSpPr>
          <p:cNvPr id="3081" name="Rectangle 36"/>
          <p:cNvSpPr>
            <a:spLocks noChangeArrowheads="1"/>
          </p:cNvSpPr>
          <p:nvPr/>
        </p:nvSpPr>
        <p:spPr bwMode="auto">
          <a:xfrm>
            <a:off x="2576513" y="5270500"/>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6</a:t>
            </a:r>
          </a:p>
        </p:txBody>
      </p:sp>
      <p:sp>
        <p:nvSpPr>
          <p:cNvPr id="3082" name="Rectangle 37"/>
          <p:cNvSpPr>
            <a:spLocks noChangeArrowheads="1"/>
          </p:cNvSpPr>
          <p:nvPr/>
        </p:nvSpPr>
        <p:spPr bwMode="auto">
          <a:xfrm>
            <a:off x="3625850" y="5270500"/>
            <a:ext cx="384175" cy="576263"/>
          </a:xfrm>
          <a:prstGeom prst="rect">
            <a:avLst/>
          </a:prstGeom>
          <a:noFill/>
          <a:ln w="76200">
            <a:noFill/>
            <a:miter lim="800000"/>
            <a:headEnd/>
            <a:tailEnd/>
          </a:ln>
        </p:spPr>
        <p:txBody>
          <a:bodyPr wrap="none" lIns="90488" tIns="44450" rIns="90488" bIns="44450">
            <a:spAutoFit/>
          </a:bodyPr>
          <a:lstStyle/>
          <a:p>
            <a:r>
              <a:rPr lang="en-US" sz="3200" b="1">
                <a:solidFill>
                  <a:schemeClr val="hlink"/>
                </a:solidFill>
              </a:rPr>
              <a:t>8</a:t>
            </a:r>
          </a:p>
        </p:txBody>
      </p:sp>
      <p:sp>
        <p:nvSpPr>
          <p:cNvPr id="3083" name="Line 38"/>
          <p:cNvSpPr>
            <a:spLocks noChangeShapeType="1"/>
          </p:cNvSpPr>
          <p:nvPr/>
        </p:nvSpPr>
        <p:spPr bwMode="auto">
          <a:xfrm>
            <a:off x="2692400" y="5189538"/>
            <a:ext cx="177800" cy="177800"/>
          </a:xfrm>
          <a:prstGeom prst="line">
            <a:avLst/>
          </a:prstGeom>
          <a:noFill/>
          <a:ln w="50800">
            <a:solidFill>
              <a:schemeClr val="hlink"/>
            </a:solidFill>
            <a:round/>
            <a:headEnd/>
            <a:tailEnd/>
          </a:ln>
        </p:spPr>
        <p:txBody>
          <a:bodyPr wrap="none" anchor="ctr"/>
          <a:lstStyle/>
          <a:p>
            <a:endParaRPr lang="en-US"/>
          </a:p>
        </p:txBody>
      </p:sp>
      <p:sp>
        <p:nvSpPr>
          <p:cNvPr id="3084" name="Line 39"/>
          <p:cNvSpPr>
            <a:spLocks noChangeShapeType="1"/>
          </p:cNvSpPr>
          <p:nvPr/>
        </p:nvSpPr>
        <p:spPr bwMode="auto">
          <a:xfrm>
            <a:off x="3700463" y="5172075"/>
            <a:ext cx="177800" cy="177800"/>
          </a:xfrm>
          <a:prstGeom prst="line">
            <a:avLst/>
          </a:prstGeom>
          <a:noFill/>
          <a:ln w="50800">
            <a:solidFill>
              <a:schemeClr val="hlink"/>
            </a:solidFill>
            <a:round/>
            <a:headEnd/>
            <a:tailEnd/>
          </a:ln>
        </p:spPr>
        <p:txBody>
          <a:bodyPr wrap="none" anchor="ctr"/>
          <a:lstStyle/>
          <a:p>
            <a:endParaRPr lang="en-US"/>
          </a:p>
        </p:txBody>
      </p:sp>
      <p:graphicFrame>
        <p:nvGraphicFramePr>
          <p:cNvPr id="3074" name="Object 41"/>
          <p:cNvGraphicFramePr>
            <a:graphicFrameLocks noChangeAspect="1"/>
          </p:cNvGraphicFramePr>
          <p:nvPr/>
        </p:nvGraphicFramePr>
        <p:xfrm>
          <a:off x="914400" y="304800"/>
          <a:ext cx="7543800" cy="2895600"/>
        </p:xfrm>
        <a:graphic>
          <a:graphicData uri="http://schemas.openxmlformats.org/presentationml/2006/ole">
            <p:oleObj spid="_x0000_s5122" name="Bitmap Image" r:id="rId5" imgW="7047619" imgH="2209524" progId="PBrush">
              <p:embed/>
            </p:oleObj>
          </a:graphicData>
        </a:graphic>
      </p:graphicFrame>
    </p:spTree>
    <p:custDataLst>
      <p:tags r:id="rId2"/>
    </p:custData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098" name="Object 2">
            <a:hlinkClick r:id="" action="ppaction://ole?verb=0"/>
          </p:cNvPr>
          <p:cNvGraphicFramePr>
            <a:graphicFrameLocks/>
          </p:cNvGraphicFramePr>
          <p:nvPr>
            <p:ph type="chart" idx="1"/>
          </p:nvPr>
        </p:nvGraphicFramePr>
        <p:xfrm>
          <a:off x="3111500" y="77788"/>
          <a:ext cx="5892800" cy="3363912"/>
        </p:xfrm>
        <a:graphic>
          <a:graphicData uri="http://schemas.openxmlformats.org/presentationml/2006/ole">
            <p:oleObj spid="_x0000_s6146" name="Chart" r:id="rId4" imgW="4276800" imgH="3247920" progId="Excel.Chart.8">
              <p:embed followColorScheme="full"/>
            </p:oleObj>
          </a:graphicData>
        </a:graphic>
      </p:graphicFrame>
      <p:sp>
        <p:nvSpPr>
          <p:cNvPr id="4100" name="Rectangle 3"/>
          <p:cNvSpPr>
            <a:spLocks noChangeArrowheads="1"/>
          </p:cNvSpPr>
          <p:nvPr/>
        </p:nvSpPr>
        <p:spPr bwMode="auto">
          <a:xfrm>
            <a:off x="5486400" y="2819400"/>
            <a:ext cx="338138" cy="520700"/>
          </a:xfrm>
          <a:prstGeom prst="rect">
            <a:avLst/>
          </a:prstGeom>
          <a:noFill/>
          <a:ln w="76200">
            <a:noFill/>
            <a:miter lim="800000"/>
            <a:headEnd/>
            <a:tailEnd/>
          </a:ln>
        </p:spPr>
        <p:txBody>
          <a:bodyPr lIns="90488" tIns="44450" rIns="90488" bIns="44450">
            <a:spAutoFit/>
          </a:bodyPr>
          <a:lstStyle/>
          <a:p>
            <a:r>
              <a:rPr lang="en-US" sz="2800">
                <a:solidFill>
                  <a:schemeClr val="bg2"/>
                </a:solidFill>
              </a:rPr>
              <a:t>a</a:t>
            </a:r>
          </a:p>
        </p:txBody>
      </p:sp>
      <p:sp>
        <p:nvSpPr>
          <p:cNvPr id="4101" name="Rectangle 4"/>
          <p:cNvSpPr>
            <a:spLocks noChangeArrowheads="1"/>
          </p:cNvSpPr>
          <p:nvPr/>
        </p:nvSpPr>
        <p:spPr bwMode="auto">
          <a:xfrm>
            <a:off x="6324600" y="2819400"/>
            <a:ext cx="358775" cy="515938"/>
          </a:xfrm>
          <a:prstGeom prst="rect">
            <a:avLst/>
          </a:prstGeom>
          <a:noFill/>
          <a:ln w="76200">
            <a:noFill/>
            <a:miter lim="800000"/>
            <a:headEnd/>
            <a:tailEnd/>
          </a:ln>
        </p:spPr>
        <p:txBody>
          <a:bodyPr wrap="none" lIns="90488" tIns="44450" rIns="90488" bIns="44450">
            <a:spAutoFit/>
          </a:bodyPr>
          <a:lstStyle/>
          <a:p>
            <a:r>
              <a:rPr lang="en-US" sz="2800">
                <a:solidFill>
                  <a:schemeClr val="bg2"/>
                </a:solidFill>
              </a:rPr>
              <a:t>b</a:t>
            </a:r>
          </a:p>
        </p:txBody>
      </p:sp>
      <p:sp>
        <p:nvSpPr>
          <p:cNvPr id="29701" name="Rectangle 5"/>
          <p:cNvSpPr>
            <a:spLocks noChangeArrowheads="1"/>
          </p:cNvSpPr>
          <p:nvPr/>
        </p:nvSpPr>
        <p:spPr bwMode="auto">
          <a:xfrm>
            <a:off x="66675" y="495300"/>
            <a:ext cx="4495800" cy="1600200"/>
          </a:xfrm>
          <a:prstGeom prst="rect">
            <a:avLst/>
          </a:prstGeom>
          <a:noFill/>
          <a:ln w="12700">
            <a:noFill/>
            <a:miter lim="800000"/>
            <a:headEnd/>
            <a:tailEnd/>
          </a:ln>
          <a:effectLst/>
        </p:spPr>
        <p:txBody>
          <a:bodyPr lIns="90488" tIns="44450" rIns="90488" bIns="44450" anchor="ctr"/>
          <a:lstStyle/>
          <a:p>
            <a:pPr>
              <a:defRPr/>
            </a:pPr>
            <a:r>
              <a:rPr lang="en-US" sz="4400">
                <a:solidFill>
                  <a:srgbClr val="080808"/>
                </a:solidFill>
                <a:latin typeface="Arial" charset="0"/>
              </a:rPr>
              <a:t>Probabilities:</a:t>
            </a:r>
          </a:p>
          <a:p>
            <a:pPr>
              <a:defRPr/>
            </a:pPr>
            <a:r>
              <a:rPr lang="en-US" sz="4400">
                <a:solidFill>
                  <a:srgbClr val="080808"/>
                </a:solidFill>
                <a:latin typeface="Arial" charset="0"/>
              </a:rPr>
              <a:t>area under</a:t>
            </a:r>
          </a:p>
          <a:p>
            <a:pPr>
              <a:defRPr/>
            </a:pPr>
            <a:r>
              <a:rPr lang="en-US" sz="4400">
                <a:solidFill>
                  <a:srgbClr val="080808"/>
                </a:solidFill>
                <a:latin typeface="Arial" charset="0"/>
              </a:rPr>
              <a:t>graph of f(x)</a:t>
            </a:r>
            <a:endParaRPr lang="en-US" sz="4400">
              <a:solidFill>
                <a:schemeClr val="tx2"/>
              </a:solidFill>
              <a:effectLst>
                <a:outerShdw blurRad="38100" dist="38100" dir="2700000" algn="tl">
                  <a:srgbClr val="000000"/>
                </a:outerShdw>
              </a:effectLst>
              <a:latin typeface="Arial" charset="0"/>
            </a:endParaRPr>
          </a:p>
        </p:txBody>
      </p:sp>
      <p:sp>
        <p:nvSpPr>
          <p:cNvPr id="4103" name="Rectangle 6"/>
          <p:cNvSpPr>
            <a:spLocks noChangeArrowheads="1"/>
          </p:cNvSpPr>
          <p:nvPr/>
        </p:nvSpPr>
        <p:spPr bwMode="auto">
          <a:xfrm>
            <a:off x="749300" y="3821113"/>
            <a:ext cx="7645400" cy="2616200"/>
          </a:xfrm>
          <a:prstGeom prst="rect">
            <a:avLst/>
          </a:prstGeom>
          <a:noFill/>
          <a:ln w="127000">
            <a:solidFill>
              <a:schemeClr val="tx2"/>
            </a:solidFill>
            <a:miter lim="800000"/>
            <a:headEnd/>
            <a:tailEnd/>
          </a:ln>
        </p:spPr>
        <p:txBody>
          <a:bodyPr lIns="90488" tIns="44450" rIns="90488" bIns="44450"/>
          <a:lstStyle/>
          <a:p>
            <a:pPr marL="342900" indent="-342900">
              <a:spcBef>
                <a:spcPct val="20000"/>
              </a:spcBef>
            </a:pPr>
            <a:r>
              <a:rPr lang="en-US" sz="3200"/>
              <a:t>P(a </a:t>
            </a:r>
            <a:r>
              <a:rPr lang="en-US" u="sng"/>
              <a:t>&lt;</a:t>
            </a:r>
            <a:r>
              <a:rPr lang="en-US" sz="3200"/>
              <a:t> X </a:t>
            </a:r>
            <a:r>
              <a:rPr lang="en-US" u="sng"/>
              <a:t>&lt;</a:t>
            </a:r>
            <a:r>
              <a:rPr lang="en-US" sz="3200"/>
              <a:t> b) = area under the density curve between a and b.</a:t>
            </a:r>
          </a:p>
          <a:p>
            <a:pPr marL="342900" indent="-342900" eaLnBrk="1" hangingPunct="1">
              <a:spcBef>
                <a:spcPct val="20000"/>
              </a:spcBef>
            </a:pPr>
            <a:r>
              <a:rPr lang="en-US" sz="3200"/>
              <a:t>P(X=a) = 0</a:t>
            </a:r>
          </a:p>
          <a:p>
            <a:pPr marL="342900" indent="-342900" eaLnBrk="1" hangingPunct="1">
              <a:spcBef>
                <a:spcPct val="20000"/>
              </a:spcBef>
            </a:pPr>
            <a:r>
              <a:rPr lang="en-US" sz="3200"/>
              <a:t>P(a </a:t>
            </a:r>
            <a:r>
              <a:rPr lang="en-US" u="sng"/>
              <a:t>&lt; </a:t>
            </a:r>
            <a:r>
              <a:rPr lang="en-US" sz="3200"/>
              <a:t>x </a:t>
            </a:r>
            <a:r>
              <a:rPr lang="en-US" u="sng"/>
              <a:t>&lt; </a:t>
            </a:r>
            <a:r>
              <a:rPr lang="en-US" sz="3200"/>
              <a:t>b) = P(a &lt; x &lt; b)</a:t>
            </a:r>
            <a:endParaRPr lang="en-US" u="sng"/>
          </a:p>
        </p:txBody>
      </p:sp>
      <p:sp>
        <p:nvSpPr>
          <p:cNvPr id="4104" name="Rectangle 7"/>
          <p:cNvSpPr>
            <a:spLocks noChangeArrowheads="1"/>
          </p:cNvSpPr>
          <p:nvPr/>
        </p:nvSpPr>
        <p:spPr bwMode="auto">
          <a:xfrm>
            <a:off x="3657600" y="304800"/>
            <a:ext cx="788988"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f(x)</a:t>
            </a:r>
          </a:p>
        </p:txBody>
      </p:sp>
      <p:sp>
        <p:nvSpPr>
          <p:cNvPr id="4105" name="Arc 8"/>
          <p:cNvSpPr>
            <a:spLocks/>
          </p:cNvSpPr>
          <p:nvPr/>
        </p:nvSpPr>
        <p:spPr bwMode="auto">
          <a:xfrm>
            <a:off x="4343400" y="609600"/>
            <a:ext cx="673100" cy="596900"/>
          </a:xfrm>
          <a:custGeom>
            <a:avLst/>
            <a:gdLst>
              <a:gd name="T0" fmla="*/ 0 w 21600"/>
              <a:gd name="T1" fmla="*/ 0 h 21600"/>
              <a:gd name="T2" fmla="*/ 653628476 w 21600"/>
              <a:gd name="T3" fmla="*/ 455823957 h 21600"/>
              <a:gd name="T4" fmla="*/ 0 w 21600"/>
              <a:gd name="T5" fmla="*/ 45582395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bg2"/>
            </a:solidFill>
            <a:round/>
            <a:headEnd/>
            <a:tailEnd type="triangle" w="med" len="med"/>
          </a:ln>
        </p:spPr>
        <p:txBody>
          <a:bodyPr wrap="none" anchor="ctr"/>
          <a:lstStyle/>
          <a:p>
            <a:endParaRPr lang="en-US"/>
          </a:p>
        </p:txBody>
      </p:sp>
      <p:sp>
        <p:nvSpPr>
          <p:cNvPr id="4106" name="Rectangle 9"/>
          <p:cNvSpPr>
            <a:spLocks noChangeArrowheads="1"/>
          </p:cNvSpPr>
          <p:nvPr/>
        </p:nvSpPr>
        <p:spPr bwMode="auto">
          <a:xfrm>
            <a:off x="6691313" y="276225"/>
            <a:ext cx="2103437" cy="576263"/>
          </a:xfrm>
          <a:prstGeom prst="rect">
            <a:avLst/>
          </a:prstGeom>
          <a:noFill/>
          <a:ln w="76200">
            <a:noFill/>
            <a:miter lim="800000"/>
            <a:headEnd/>
            <a:tailEnd/>
          </a:ln>
        </p:spPr>
        <p:txBody>
          <a:bodyPr wrap="none" lIns="90488" tIns="44450" rIns="90488" bIns="44450">
            <a:spAutoFit/>
          </a:bodyPr>
          <a:lstStyle/>
          <a:p>
            <a:pPr>
              <a:spcBef>
                <a:spcPct val="20000"/>
              </a:spcBef>
            </a:pPr>
            <a:r>
              <a:rPr lang="en-US" sz="3200">
                <a:solidFill>
                  <a:schemeClr val="bg2"/>
                </a:solidFill>
              </a:rPr>
              <a:t>P(a </a:t>
            </a:r>
            <a:r>
              <a:rPr lang="en-US" u="sng">
                <a:solidFill>
                  <a:schemeClr val="bg2"/>
                </a:solidFill>
              </a:rPr>
              <a:t>&lt;</a:t>
            </a:r>
            <a:r>
              <a:rPr lang="en-US" sz="3200">
                <a:solidFill>
                  <a:schemeClr val="bg2"/>
                </a:solidFill>
              </a:rPr>
              <a:t> X </a:t>
            </a:r>
            <a:r>
              <a:rPr lang="en-US" u="sng">
                <a:solidFill>
                  <a:schemeClr val="bg2"/>
                </a:solidFill>
              </a:rPr>
              <a:t>&lt;</a:t>
            </a:r>
            <a:r>
              <a:rPr lang="en-US" sz="3200">
                <a:solidFill>
                  <a:schemeClr val="bg2"/>
                </a:solidFill>
              </a:rPr>
              <a:t> b)</a:t>
            </a:r>
          </a:p>
        </p:txBody>
      </p:sp>
      <p:sp>
        <p:nvSpPr>
          <p:cNvPr id="4107" name="Arc 10"/>
          <p:cNvSpPr>
            <a:spLocks/>
          </p:cNvSpPr>
          <p:nvPr/>
        </p:nvSpPr>
        <p:spPr bwMode="auto">
          <a:xfrm>
            <a:off x="6019800" y="547688"/>
            <a:ext cx="711200" cy="1052512"/>
          </a:xfrm>
          <a:custGeom>
            <a:avLst/>
            <a:gdLst>
              <a:gd name="T0" fmla="*/ 0 w 21600"/>
              <a:gd name="T1" fmla="*/ 2147483647 h 21600"/>
              <a:gd name="T2" fmla="*/ 767704036 w 21600"/>
              <a:gd name="T3" fmla="*/ 0 h 21600"/>
              <a:gd name="T4" fmla="*/ 771023494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6"/>
                  <a:pt x="9614" y="51"/>
                  <a:pt x="21507" y="0"/>
                </a:cubicBezTo>
              </a:path>
              <a:path w="21600" h="21600" stroke="0" extrusionOk="0">
                <a:moveTo>
                  <a:pt x="0" y="21600"/>
                </a:moveTo>
                <a:cubicBezTo>
                  <a:pt x="0" y="9706"/>
                  <a:pt x="9614" y="51"/>
                  <a:pt x="21507" y="0"/>
                </a:cubicBezTo>
                <a:lnTo>
                  <a:pt x="21600" y="21600"/>
                </a:lnTo>
                <a:close/>
              </a:path>
            </a:pathLst>
          </a:custGeom>
          <a:noFill/>
          <a:ln w="25400" cap="rnd">
            <a:solidFill>
              <a:schemeClr val="bg2"/>
            </a:solidFill>
            <a:round/>
            <a:headEnd type="triangle" w="med" len="med"/>
            <a:tailEnd/>
          </a:ln>
        </p:spPr>
        <p:txBody>
          <a:bodyPr wrap="none" anchor="ctr"/>
          <a:lstStyle/>
          <a:p>
            <a:endParaRPr lang="en-US"/>
          </a:p>
        </p:txBody>
      </p:sp>
      <p:sp>
        <p:nvSpPr>
          <p:cNvPr id="4108" name="Rectangle 12"/>
          <p:cNvSpPr>
            <a:spLocks noChangeArrowheads="1"/>
          </p:cNvSpPr>
          <p:nvPr/>
        </p:nvSpPr>
        <p:spPr bwMode="auto">
          <a:xfrm>
            <a:off x="8596313" y="2638425"/>
            <a:ext cx="474662"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graphicFrame>
        <p:nvGraphicFramePr>
          <p:cNvPr id="29709" name="Object 3">
            <a:hlinkClick r:id="" action="ppaction://ole?verb=0"/>
          </p:cNvPr>
          <p:cNvGraphicFramePr>
            <a:graphicFrameLocks/>
          </p:cNvGraphicFramePr>
          <p:nvPr/>
        </p:nvGraphicFramePr>
        <p:xfrm>
          <a:off x="4419600" y="4419600"/>
          <a:ext cx="4346575" cy="1155700"/>
        </p:xfrm>
        <a:graphic>
          <a:graphicData uri="http://schemas.openxmlformats.org/presentationml/2006/ole">
            <p:oleObj spid="_x0000_s6147" name="Equation" r:id="rId5" imgW="1600200" imgH="480960" progId="Equation.3">
              <p:embed/>
            </p:oleObj>
          </a:graphicData>
        </a:graphic>
      </p:graphicFrame>
    </p:spTree>
    <p:custDataLst>
      <p:tags r:id="rId2"/>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9"/>
                                        </p:tgtEl>
                                        <p:attrNameLst>
                                          <p:attrName>style.visibility</p:attrName>
                                        </p:attrNameLst>
                                      </p:cBhvr>
                                      <p:to>
                                        <p:strVal val="visible"/>
                                      </p:to>
                                    </p:set>
                                    <p:anim calcmode="lin" valueType="num">
                                      <p:cBhvr additive="base">
                                        <p:cTn id="7" dur="500" fill="hold"/>
                                        <p:tgtEl>
                                          <p:spTgt spid="29709"/>
                                        </p:tgtEl>
                                        <p:attrNameLst>
                                          <p:attrName>ppt_x</p:attrName>
                                        </p:attrNameLst>
                                      </p:cBhvr>
                                      <p:tavLst>
                                        <p:tav tm="0">
                                          <p:val>
                                            <p:strVal val="0-#ppt_w/2"/>
                                          </p:val>
                                        </p:tav>
                                        <p:tav tm="100000">
                                          <p:val>
                                            <p:strVal val="#ppt_x"/>
                                          </p:val>
                                        </p:tav>
                                      </p:tavLst>
                                    </p:anim>
                                    <p:anim calcmode="lin" valueType="num">
                                      <p:cBhvr additive="base">
                                        <p:cTn id="8"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US" smtClean="0"/>
              <a:t>Standardizing</a:t>
            </a:r>
          </a:p>
        </p:txBody>
      </p:sp>
      <p:sp>
        <p:nvSpPr>
          <p:cNvPr id="26627" name="Rectangle 3"/>
          <p:cNvSpPr>
            <a:spLocks noGrp="1" noChangeArrowheads="1"/>
          </p:cNvSpPr>
          <p:nvPr>
            <p:ph type="body" idx="1"/>
          </p:nvPr>
        </p:nvSpPr>
        <p:spPr>
          <a:noFill/>
        </p:spPr>
        <p:txBody>
          <a:bodyPr/>
          <a:lstStyle/>
          <a:p>
            <a:r>
              <a:rPr lang="en-US" smtClean="0"/>
              <a:t>Suppose </a:t>
            </a:r>
            <a:r>
              <a:rPr lang="en-US" i="0" smtClean="0"/>
              <a:t>X~N(</a:t>
            </a:r>
            <a:r>
              <a:rPr lang="en-US" i="0" smtClean="0">
                <a:latin typeface="Symbol" pitchFamily="18" charset="2"/>
              </a:rPr>
              <a:t></a:t>
            </a:r>
          </a:p>
          <a:p>
            <a:r>
              <a:rPr lang="en-US" smtClean="0"/>
              <a:t>Form a new</a:t>
            </a:r>
            <a:r>
              <a:rPr lang="en-US" i="0" smtClean="0"/>
              <a:t> </a:t>
            </a:r>
            <a:r>
              <a:rPr lang="en-US" smtClean="0"/>
              <a:t>random variable by subtracting the mean </a:t>
            </a:r>
            <a:r>
              <a:rPr lang="en-US" smtClean="0">
                <a:latin typeface="Symbol" pitchFamily="18" charset="2"/>
              </a:rPr>
              <a:t></a:t>
            </a:r>
            <a:r>
              <a:rPr lang="en-US" smtClean="0"/>
              <a:t> from X and dividing by the standard deviation </a:t>
            </a:r>
            <a:r>
              <a:rPr lang="en-US" smtClean="0">
                <a:latin typeface="Symbol" pitchFamily="18" charset="2"/>
              </a:rPr>
              <a:t></a:t>
            </a:r>
            <a:r>
              <a:rPr lang="en-US" smtClean="0"/>
              <a:t>:</a:t>
            </a:r>
          </a:p>
          <a:p>
            <a:pPr algn="ctr">
              <a:buFont typeface="Monotype Sorts" pitchFamily="2" charset="2"/>
              <a:buNone/>
            </a:pPr>
            <a:r>
              <a:rPr lang="en-US" smtClean="0"/>
              <a:t>(</a:t>
            </a:r>
            <a:r>
              <a:rPr lang="en-US" i="0" smtClean="0"/>
              <a:t>X</a:t>
            </a:r>
            <a:r>
              <a:rPr lang="en-US" i="0" smtClean="0">
                <a:latin typeface="Symbol" pitchFamily="18" charset="2"/>
              </a:rPr>
              <a:t></a:t>
            </a:r>
          </a:p>
          <a:p>
            <a:r>
              <a:rPr lang="en-US" smtClean="0"/>
              <a:t>This process is called </a:t>
            </a:r>
            <a:r>
              <a:rPr lang="en-US" u="sng" smtClean="0"/>
              <a:t>standardizing</a:t>
            </a:r>
            <a:r>
              <a:rPr lang="en-US" smtClean="0"/>
              <a:t> the random variable </a:t>
            </a:r>
            <a:r>
              <a:rPr lang="en-US" i="0" smtClean="0"/>
              <a:t>X.</a:t>
            </a:r>
            <a:endParaRPr lang="en-US" smtClean="0"/>
          </a:p>
          <a:p>
            <a:endParaRPr lang="en-US" smtClean="0"/>
          </a:p>
        </p:txBody>
      </p:sp>
    </p:spTree>
    <p:custDataLst>
      <p:tags r:id="rId1"/>
    </p:custData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noFill/>
        </p:spPr>
        <p:txBody>
          <a:bodyPr/>
          <a:lstStyle/>
          <a:p>
            <a:r>
              <a:rPr lang="en-US" smtClean="0"/>
              <a:t>Standardizing (cont.)</a:t>
            </a:r>
          </a:p>
        </p:txBody>
      </p:sp>
      <p:sp>
        <p:nvSpPr>
          <p:cNvPr id="27651" name="Rectangle 1027"/>
          <p:cNvSpPr>
            <a:spLocks noGrp="1" noChangeArrowheads="1"/>
          </p:cNvSpPr>
          <p:nvPr>
            <p:ph type="body" idx="1"/>
          </p:nvPr>
        </p:nvSpPr>
        <p:spPr>
          <a:xfrm>
            <a:off x="685800" y="1981200"/>
            <a:ext cx="7772400" cy="4267200"/>
          </a:xfrm>
          <a:noFill/>
        </p:spPr>
        <p:txBody>
          <a:bodyPr/>
          <a:lstStyle/>
          <a:p>
            <a:pPr>
              <a:lnSpc>
                <a:spcPct val="90000"/>
              </a:lnSpc>
            </a:pPr>
            <a:r>
              <a:rPr lang="en-US" smtClean="0"/>
              <a:t>(</a:t>
            </a:r>
            <a:r>
              <a:rPr lang="en-US" i="0" smtClean="0"/>
              <a:t>X</a:t>
            </a:r>
            <a:r>
              <a:rPr lang="en-US" i="0" smtClean="0">
                <a:latin typeface="Symbol" pitchFamily="18" charset="2"/>
              </a:rPr>
              <a:t></a:t>
            </a:r>
            <a:r>
              <a:rPr lang="en-US" smtClean="0"/>
              <a:t> is also a normal random variable; we will denote it by </a:t>
            </a:r>
            <a:r>
              <a:rPr lang="en-US" i="0" smtClean="0"/>
              <a:t>Z:</a:t>
            </a:r>
          </a:p>
          <a:p>
            <a:pPr algn="ctr">
              <a:lnSpc>
                <a:spcPct val="90000"/>
              </a:lnSpc>
              <a:buFont typeface="Monotype Sorts" pitchFamily="2" charset="2"/>
              <a:buNone/>
            </a:pPr>
            <a:r>
              <a:rPr lang="en-US" i="0" smtClean="0"/>
              <a:t>Z = </a:t>
            </a:r>
            <a:r>
              <a:rPr lang="en-US" smtClean="0"/>
              <a:t>(</a:t>
            </a:r>
            <a:r>
              <a:rPr lang="en-US" i="0" smtClean="0"/>
              <a:t>X</a:t>
            </a:r>
            <a:r>
              <a:rPr lang="en-US" i="0" smtClean="0">
                <a:latin typeface="Symbol" pitchFamily="18" charset="2"/>
              </a:rPr>
              <a:t></a:t>
            </a:r>
          </a:p>
          <a:p>
            <a:pPr>
              <a:lnSpc>
                <a:spcPct val="90000"/>
              </a:lnSpc>
            </a:pPr>
            <a:r>
              <a:rPr lang="en-US" i="0" smtClean="0">
                <a:latin typeface="Symbol" pitchFamily="18" charset="2"/>
              </a:rPr>
              <a:t></a:t>
            </a:r>
            <a:r>
              <a:rPr lang="en-US" smtClean="0">
                <a:latin typeface="Symbol" pitchFamily="18" charset="2"/>
              </a:rPr>
              <a:t></a:t>
            </a:r>
            <a:r>
              <a:rPr lang="en-US" smtClean="0"/>
              <a:t>has mean 0 and standard deviation 1:</a:t>
            </a:r>
            <a:br>
              <a:rPr lang="en-US" smtClean="0"/>
            </a:br>
            <a:r>
              <a:rPr lang="en-US" smtClean="0"/>
              <a:t>E(Z) = </a:t>
            </a:r>
            <a:r>
              <a:rPr lang="en-US" smtClean="0">
                <a:sym typeface="Symbol" pitchFamily="18" charset="2"/>
              </a:rPr>
              <a:t> = 0; SD(Z) = </a:t>
            </a:r>
            <a:r>
              <a:rPr lang="en-US" i="0" smtClean="0">
                <a:latin typeface="Symbol" pitchFamily="18" charset="2"/>
              </a:rPr>
              <a:t> = 1.</a:t>
            </a:r>
            <a:endParaRPr lang="en-US" smtClean="0">
              <a:sym typeface="Symbol" pitchFamily="18" charset="2"/>
            </a:endParaRPr>
          </a:p>
          <a:p>
            <a:pPr algn="ctr">
              <a:lnSpc>
                <a:spcPct val="90000"/>
              </a:lnSpc>
              <a:buFont typeface="Monotype Sorts" pitchFamily="2" charset="2"/>
              <a:buNone/>
            </a:pPr>
            <a:r>
              <a:rPr lang="en-US" i="0" smtClean="0">
                <a:latin typeface="Symbol" pitchFamily="18" charset="2"/>
              </a:rPr>
              <a:t></a:t>
            </a:r>
          </a:p>
          <a:p>
            <a:pPr>
              <a:lnSpc>
                <a:spcPct val="90000"/>
              </a:lnSpc>
            </a:pPr>
            <a:r>
              <a:rPr lang="en-US" smtClean="0"/>
              <a:t>The probability distribution of </a:t>
            </a:r>
            <a:r>
              <a:rPr lang="en-US" i="0" smtClean="0"/>
              <a:t>Z</a:t>
            </a:r>
            <a:r>
              <a:rPr lang="en-US" smtClean="0"/>
              <a:t> is called the </a:t>
            </a:r>
            <a:r>
              <a:rPr lang="en-US" u="sng" smtClean="0"/>
              <a:t>standard normal distribution</a:t>
            </a:r>
            <a:r>
              <a:rPr lang="en-US" smtClean="0"/>
              <a:t>.</a:t>
            </a:r>
          </a:p>
        </p:txBody>
      </p:sp>
    </p:spTree>
    <p:custDataLst>
      <p:tags r:id="rId1"/>
    </p:custData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ChangeArrowheads="1"/>
          </p:cNvSpPr>
          <p:nvPr>
            <p:ph type="title"/>
          </p:nvPr>
        </p:nvSpPr>
        <p:spPr>
          <a:xfrm>
            <a:off x="685800" y="0"/>
            <a:ext cx="7772400" cy="762000"/>
          </a:xfrm>
        </p:spPr>
        <p:txBody>
          <a:bodyPr/>
          <a:lstStyle/>
          <a:p>
            <a:r>
              <a:rPr lang="en-US" smtClean="0"/>
              <a:t>Standardizing (cont.)</a:t>
            </a:r>
          </a:p>
        </p:txBody>
      </p:sp>
      <p:sp>
        <p:nvSpPr>
          <p:cNvPr id="5124" name="Rectangle 1027"/>
          <p:cNvSpPr>
            <a:spLocks noGrp="1" noChangeArrowheads="1"/>
          </p:cNvSpPr>
          <p:nvPr>
            <p:ph type="body" idx="1"/>
          </p:nvPr>
        </p:nvSpPr>
        <p:spPr>
          <a:xfrm>
            <a:off x="0" y="609600"/>
            <a:ext cx="8839200" cy="3200400"/>
          </a:xfrm>
        </p:spPr>
        <p:txBody>
          <a:bodyPr/>
          <a:lstStyle/>
          <a:p>
            <a:r>
              <a:rPr lang="en-US" i="0" smtClean="0"/>
              <a:t>If</a:t>
            </a:r>
            <a:r>
              <a:rPr lang="en-US" smtClean="0"/>
              <a:t> X has mean </a:t>
            </a:r>
            <a:r>
              <a:rPr lang="en-US" smtClean="0">
                <a:sym typeface="Symbol" pitchFamily="18" charset="2"/>
              </a:rPr>
              <a:t> and stand. dev. , </a:t>
            </a:r>
            <a:r>
              <a:rPr lang="en-US" i="0" smtClean="0">
                <a:sym typeface="Symbol" pitchFamily="18" charset="2"/>
              </a:rPr>
              <a:t>standardizing a particular value of x tells how many standard deviations x is above or below the mean .</a:t>
            </a:r>
          </a:p>
          <a:p>
            <a:r>
              <a:rPr lang="en-US" i="0" smtClean="0">
                <a:sym typeface="Symbol" pitchFamily="18" charset="2"/>
              </a:rPr>
              <a:t>Exam 1: =80, =10; 	exam 1 score: 92 </a:t>
            </a:r>
          </a:p>
          <a:p>
            <a:pPr>
              <a:buFont typeface="Monotype Sorts" pitchFamily="2" charset="2"/>
              <a:buNone/>
            </a:pPr>
            <a:r>
              <a:rPr lang="en-US" i="0" smtClean="0">
                <a:sym typeface="Symbol" pitchFamily="18" charset="2"/>
              </a:rPr>
              <a:t>	Exam 2: =80, =8; 	exam 2 score: 90</a:t>
            </a:r>
          </a:p>
          <a:p>
            <a:pPr>
              <a:buFont typeface="Monotype Sorts" pitchFamily="2" charset="2"/>
              <a:buNone/>
            </a:pPr>
            <a:r>
              <a:rPr lang="en-US" i="0" smtClean="0">
                <a:sym typeface="Symbol" pitchFamily="18" charset="2"/>
              </a:rPr>
              <a:t>	Which score is better?</a:t>
            </a:r>
          </a:p>
          <a:p>
            <a:pPr>
              <a:buFont typeface="Monotype Sorts" pitchFamily="2" charset="2"/>
              <a:buNone/>
            </a:pPr>
            <a:endParaRPr lang="en-US" smtClean="0">
              <a:sym typeface="Symbol" pitchFamily="18" charset="2"/>
            </a:endParaRPr>
          </a:p>
        </p:txBody>
      </p:sp>
      <p:graphicFrame>
        <p:nvGraphicFramePr>
          <p:cNvPr id="4098" name="Object 1028"/>
          <p:cNvGraphicFramePr>
            <a:graphicFrameLocks noChangeAspect="1"/>
          </p:cNvGraphicFramePr>
          <p:nvPr/>
        </p:nvGraphicFramePr>
        <p:xfrm>
          <a:off x="1066800" y="4191000"/>
          <a:ext cx="6765925" cy="2362200"/>
        </p:xfrm>
        <a:graphic>
          <a:graphicData uri="http://schemas.openxmlformats.org/presentationml/2006/ole">
            <p:oleObj spid="_x0000_s7170" name="Equation" r:id="rId5" imgW="2844720" imgH="1002960" progId="Equation.3">
              <p:embed/>
            </p:oleObj>
          </a:graphicData>
        </a:graphic>
      </p:graphicFrame>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en-US" smtClean="0"/>
          </a:p>
        </p:txBody>
      </p:sp>
      <p:sp>
        <p:nvSpPr>
          <p:cNvPr id="28675" name="Rectangle 3"/>
          <p:cNvSpPr>
            <a:spLocks noGrp="1" noChangeArrowheads="1"/>
          </p:cNvSpPr>
          <p:nvPr>
            <p:ph type="body" idx="1"/>
          </p:nvPr>
        </p:nvSpPr>
        <p:spPr/>
        <p:txBody>
          <a:bodyPr/>
          <a:lstStyle/>
          <a:p>
            <a:endParaRPr lang="en-US" smtClean="0"/>
          </a:p>
        </p:txBody>
      </p:sp>
      <p:grpSp>
        <p:nvGrpSpPr>
          <p:cNvPr id="2" name="Group 4"/>
          <p:cNvGrpSpPr>
            <a:grpSpLocks/>
          </p:cNvGrpSpPr>
          <p:nvPr/>
        </p:nvGrpSpPr>
        <p:grpSpPr bwMode="auto">
          <a:xfrm>
            <a:off x="1066800" y="228600"/>
            <a:ext cx="7229475" cy="2949575"/>
            <a:chOff x="664" y="184"/>
            <a:chExt cx="4554" cy="1858"/>
          </a:xfrm>
        </p:grpSpPr>
        <p:sp>
          <p:nvSpPr>
            <p:cNvPr id="28707" name="Rectangle 5"/>
            <p:cNvSpPr>
              <a:spLocks noChangeArrowheads="1"/>
            </p:cNvSpPr>
            <p:nvPr/>
          </p:nvSpPr>
          <p:spPr bwMode="auto">
            <a:xfrm>
              <a:off x="664" y="184"/>
              <a:ext cx="4554" cy="1858"/>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8708" name="Rectangle 6"/>
            <p:cNvSpPr>
              <a:spLocks noChangeArrowheads="1"/>
            </p:cNvSpPr>
            <p:nvPr/>
          </p:nvSpPr>
          <p:spPr bwMode="auto">
            <a:xfrm>
              <a:off x="702" y="238"/>
              <a:ext cx="4464" cy="1761"/>
            </a:xfrm>
            <a:prstGeom prst="rect">
              <a:avLst/>
            </a:prstGeom>
            <a:solidFill>
              <a:srgbClr val="FFFFFF"/>
            </a:solidFill>
            <a:ln w="127000">
              <a:noFill/>
              <a:miter lim="800000"/>
              <a:headEnd/>
              <a:tailEnd/>
            </a:ln>
          </p:spPr>
          <p:txBody>
            <a:bodyPr wrap="none" anchor="ctr"/>
            <a:lstStyle/>
            <a:p>
              <a:endParaRPr lang="en-US"/>
            </a:p>
          </p:txBody>
        </p:sp>
        <p:sp>
          <p:nvSpPr>
            <p:cNvPr id="28709" name="Rectangle 7"/>
            <p:cNvSpPr>
              <a:spLocks noChangeArrowheads="1"/>
            </p:cNvSpPr>
            <p:nvPr/>
          </p:nvSpPr>
          <p:spPr bwMode="auto">
            <a:xfrm>
              <a:off x="4858" y="1278"/>
              <a:ext cx="299"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8710" name="Line 8"/>
            <p:cNvSpPr>
              <a:spLocks noChangeShapeType="1"/>
            </p:cNvSpPr>
            <p:nvPr/>
          </p:nvSpPr>
          <p:spPr bwMode="auto">
            <a:xfrm>
              <a:off x="2917" y="352"/>
              <a:ext cx="0" cy="1072"/>
            </a:xfrm>
            <a:prstGeom prst="line">
              <a:avLst/>
            </a:prstGeom>
            <a:noFill/>
            <a:ln w="50800">
              <a:solidFill>
                <a:schemeClr val="bg2"/>
              </a:solidFill>
              <a:round/>
              <a:headEnd/>
              <a:tailEnd/>
            </a:ln>
          </p:spPr>
          <p:txBody>
            <a:bodyPr wrap="none" anchor="ctr"/>
            <a:lstStyle/>
            <a:p>
              <a:endParaRPr lang="en-US"/>
            </a:p>
          </p:txBody>
        </p:sp>
        <p:sp>
          <p:nvSpPr>
            <p:cNvPr id="28711" name="Rectangle 9"/>
            <p:cNvSpPr>
              <a:spLocks noChangeArrowheads="1"/>
            </p:cNvSpPr>
            <p:nvPr/>
          </p:nvSpPr>
          <p:spPr bwMode="auto">
            <a:xfrm>
              <a:off x="3480" y="1529"/>
              <a:ext cx="178" cy="210"/>
            </a:xfrm>
            <a:prstGeom prst="rect">
              <a:avLst/>
            </a:prstGeom>
            <a:noFill/>
            <a:ln w="76200">
              <a:noFill/>
              <a:miter lim="800000"/>
              <a:headEnd/>
              <a:tailEnd/>
            </a:ln>
          </p:spPr>
          <p:txBody>
            <a:bodyPr wrap="none" lIns="90488" tIns="44450" rIns="90488" bIns="44450">
              <a:spAutoFit/>
            </a:bodyPr>
            <a:lstStyle/>
            <a:p>
              <a:r>
                <a:rPr lang="en-US" sz="1600" b="1">
                  <a:solidFill>
                    <a:schemeClr val="bg2"/>
                  </a:solidFill>
                </a:rPr>
                <a:t>8</a:t>
              </a:r>
            </a:p>
          </p:txBody>
        </p:sp>
        <p:sp>
          <p:nvSpPr>
            <p:cNvPr id="28712" name="Rectangle 10"/>
            <p:cNvSpPr>
              <a:spLocks noChangeArrowheads="1"/>
            </p:cNvSpPr>
            <p:nvPr/>
          </p:nvSpPr>
          <p:spPr bwMode="auto">
            <a:xfrm>
              <a:off x="936" y="1586"/>
              <a:ext cx="3984" cy="144"/>
            </a:xfrm>
            <a:prstGeom prst="rect">
              <a:avLst/>
            </a:prstGeom>
            <a:solidFill>
              <a:schemeClr val="tx1"/>
            </a:solidFill>
            <a:ln w="76200">
              <a:solidFill>
                <a:schemeClr val="tx1"/>
              </a:solidFill>
              <a:miter lim="800000"/>
              <a:headEnd/>
              <a:tailEnd/>
            </a:ln>
          </p:spPr>
          <p:txBody>
            <a:bodyPr wrap="none" anchor="ctr"/>
            <a:lstStyle/>
            <a:p>
              <a:endParaRPr lang="en-US"/>
            </a:p>
          </p:txBody>
        </p:sp>
        <p:sp>
          <p:nvSpPr>
            <p:cNvPr id="28713" name="Rectangle 11"/>
            <p:cNvSpPr>
              <a:spLocks noChangeArrowheads="1"/>
            </p:cNvSpPr>
            <p:nvPr/>
          </p:nvSpPr>
          <p:spPr bwMode="auto">
            <a:xfrm>
              <a:off x="1878"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3</a:t>
              </a:r>
              <a:endParaRPr lang="en-US" sz="3200">
                <a:solidFill>
                  <a:schemeClr val="bg2"/>
                </a:solidFill>
              </a:endParaRPr>
            </a:p>
          </p:txBody>
        </p:sp>
        <p:sp>
          <p:nvSpPr>
            <p:cNvPr id="28714" name="Rectangle 12"/>
            <p:cNvSpPr>
              <a:spLocks noChangeArrowheads="1"/>
            </p:cNvSpPr>
            <p:nvPr/>
          </p:nvSpPr>
          <p:spPr bwMode="auto">
            <a:xfrm>
              <a:off x="2798" y="1411"/>
              <a:ext cx="242" cy="363"/>
            </a:xfrm>
            <a:prstGeom prst="rect">
              <a:avLst/>
            </a:prstGeom>
            <a:noFill/>
            <a:ln w="76200">
              <a:noFill/>
              <a:miter lim="800000"/>
              <a:headEnd/>
              <a:tailEnd/>
            </a:ln>
          </p:spPr>
          <p:txBody>
            <a:bodyPr wrap="none" lIns="90488" tIns="44450" rIns="90488" bIns="44450">
              <a:spAutoFit/>
            </a:bodyPr>
            <a:lstStyle/>
            <a:p>
              <a:r>
                <a:rPr lang="en-US" sz="3200">
                  <a:solidFill>
                    <a:schemeClr val="accent1"/>
                  </a:solidFill>
                </a:rPr>
                <a:t>6</a:t>
              </a:r>
              <a:endParaRPr lang="en-US" sz="3200">
                <a:solidFill>
                  <a:schemeClr val="bg2"/>
                </a:solidFill>
              </a:endParaRPr>
            </a:p>
          </p:txBody>
        </p:sp>
        <p:sp>
          <p:nvSpPr>
            <p:cNvPr id="28715" name="Rectangle 13"/>
            <p:cNvSpPr>
              <a:spLocks noChangeArrowheads="1"/>
            </p:cNvSpPr>
            <p:nvPr/>
          </p:nvSpPr>
          <p:spPr bwMode="auto">
            <a:xfrm>
              <a:off x="3743"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9</a:t>
              </a:r>
              <a:endParaRPr lang="en-US" sz="3200">
                <a:solidFill>
                  <a:schemeClr val="bg2"/>
                </a:solidFill>
              </a:endParaRPr>
            </a:p>
          </p:txBody>
        </p:sp>
        <p:sp>
          <p:nvSpPr>
            <p:cNvPr id="28716" name="Rectangle 14"/>
            <p:cNvSpPr>
              <a:spLocks noChangeArrowheads="1"/>
            </p:cNvSpPr>
            <p:nvPr/>
          </p:nvSpPr>
          <p:spPr bwMode="auto">
            <a:xfrm>
              <a:off x="4559" y="1411"/>
              <a:ext cx="370"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12</a:t>
              </a:r>
              <a:endParaRPr lang="en-US" sz="3200">
                <a:solidFill>
                  <a:schemeClr val="bg2"/>
                </a:solidFill>
              </a:endParaRPr>
            </a:p>
          </p:txBody>
        </p:sp>
        <p:sp>
          <p:nvSpPr>
            <p:cNvPr id="28717" name="Line 15"/>
            <p:cNvSpPr>
              <a:spLocks noChangeShapeType="1"/>
            </p:cNvSpPr>
            <p:nvPr/>
          </p:nvSpPr>
          <p:spPr bwMode="auto">
            <a:xfrm>
              <a:off x="3574" y="832"/>
              <a:ext cx="0" cy="592"/>
            </a:xfrm>
            <a:prstGeom prst="line">
              <a:avLst/>
            </a:prstGeom>
            <a:noFill/>
            <a:ln w="50800">
              <a:solidFill>
                <a:schemeClr val="bg2"/>
              </a:solidFill>
              <a:round/>
              <a:headEnd/>
              <a:tailEnd/>
            </a:ln>
          </p:spPr>
          <p:txBody>
            <a:bodyPr wrap="none" anchor="ctr"/>
            <a:lstStyle/>
            <a:p>
              <a:endParaRPr lang="en-US"/>
            </a:p>
          </p:txBody>
        </p:sp>
        <p:sp>
          <p:nvSpPr>
            <p:cNvPr id="28718" name="Freeform 16"/>
            <p:cNvSpPr>
              <a:spLocks/>
            </p:cNvSpPr>
            <p:nvPr/>
          </p:nvSpPr>
          <p:spPr bwMode="auto">
            <a:xfrm>
              <a:off x="1068" y="329"/>
              <a:ext cx="3721" cy="1108"/>
            </a:xfrm>
            <a:custGeom>
              <a:avLst/>
              <a:gdLst>
                <a:gd name="T0" fmla="*/ 0 w 3721"/>
                <a:gd name="T1" fmla="*/ 0 h 1108"/>
                <a:gd name="T2" fmla="*/ 3720 w 3721"/>
                <a:gd name="T3" fmla="*/ 0 h 1108"/>
                <a:gd name="T4" fmla="*/ 3720 w 3721"/>
                <a:gd name="T5" fmla="*/ 1107 h 1108"/>
                <a:gd name="T6" fmla="*/ 0 w 3721"/>
                <a:gd name="T7" fmla="*/ 1107 h 1108"/>
                <a:gd name="T8" fmla="*/ 0 w 3721"/>
                <a:gd name="T9" fmla="*/ 0 h 1108"/>
                <a:gd name="T10" fmla="*/ 0 60000 65536"/>
                <a:gd name="T11" fmla="*/ 0 60000 65536"/>
                <a:gd name="T12" fmla="*/ 0 60000 65536"/>
                <a:gd name="T13" fmla="*/ 0 60000 65536"/>
                <a:gd name="T14" fmla="*/ 0 60000 65536"/>
                <a:gd name="T15" fmla="*/ 0 w 3721"/>
                <a:gd name="T16" fmla="*/ 0 h 1108"/>
                <a:gd name="T17" fmla="*/ 3721 w 3721"/>
                <a:gd name="T18" fmla="*/ 1108 h 1108"/>
              </a:gdLst>
              <a:ahLst/>
              <a:cxnLst>
                <a:cxn ang="T10">
                  <a:pos x="T0" y="T1"/>
                </a:cxn>
                <a:cxn ang="T11">
                  <a:pos x="T2" y="T3"/>
                </a:cxn>
                <a:cxn ang="T12">
                  <a:pos x="T4" y="T5"/>
                </a:cxn>
                <a:cxn ang="T13">
                  <a:pos x="T6" y="T7"/>
                </a:cxn>
                <a:cxn ang="T14">
                  <a:pos x="T8" y="T9"/>
                </a:cxn>
              </a:cxnLst>
              <a:rect l="T15" t="T16" r="T17" b="T18"/>
              <a:pathLst>
                <a:path w="3721" h="1108">
                  <a:moveTo>
                    <a:pt x="0" y="0"/>
                  </a:moveTo>
                  <a:lnTo>
                    <a:pt x="3720" y="0"/>
                  </a:lnTo>
                  <a:lnTo>
                    <a:pt x="3720" y="1107"/>
                  </a:lnTo>
                  <a:lnTo>
                    <a:pt x="0" y="1107"/>
                  </a:lnTo>
                  <a:lnTo>
                    <a:pt x="0" y="0"/>
                  </a:lnTo>
                </a:path>
              </a:pathLst>
            </a:custGeom>
            <a:solidFill>
              <a:srgbClr val="FFFFFF"/>
            </a:solidFill>
            <a:ln w="12700" cap="rnd">
              <a:noFill/>
              <a:round/>
              <a:headEnd/>
              <a:tailEnd/>
            </a:ln>
          </p:spPr>
          <p:txBody>
            <a:bodyPr/>
            <a:lstStyle/>
            <a:p>
              <a:endParaRPr lang="en-US"/>
            </a:p>
          </p:txBody>
        </p:sp>
        <p:sp>
          <p:nvSpPr>
            <p:cNvPr id="28719" name="Freeform 17"/>
            <p:cNvSpPr>
              <a:spLocks/>
            </p:cNvSpPr>
            <p:nvPr/>
          </p:nvSpPr>
          <p:spPr bwMode="auto">
            <a:xfrm>
              <a:off x="1068" y="329"/>
              <a:ext cx="3727" cy="1114"/>
            </a:xfrm>
            <a:custGeom>
              <a:avLst/>
              <a:gdLst>
                <a:gd name="T0" fmla="*/ 98 w 3727"/>
                <a:gd name="T1" fmla="*/ 1095 h 1114"/>
                <a:gd name="T2" fmla="*/ 220 w 3727"/>
                <a:gd name="T3" fmla="*/ 1083 h 1114"/>
                <a:gd name="T4" fmla="*/ 342 w 3727"/>
                <a:gd name="T5" fmla="*/ 1059 h 1114"/>
                <a:gd name="T6" fmla="*/ 465 w 3727"/>
                <a:gd name="T7" fmla="*/ 1022 h 1114"/>
                <a:gd name="T8" fmla="*/ 587 w 3727"/>
                <a:gd name="T9" fmla="*/ 980 h 1114"/>
                <a:gd name="T10" fmla="*/ 709 w 3727"/>
                <a:gd name="T11" fmla="*/ 914 h 1114"/>
                <a:gd name="T12" fmla="*/ 843 w 3727"/>
                <a:gd name="T13" fmla="*/ 829 h 1114"/>
                <a:gd name="T14" fmla="*/ 965 w 3727"/>
                <a:gd name="T15" fmla="*/ 726 h 1114"/>
                <a:gd name="T16" fmla="*/ 1087 w 3727"/>
                <a:gd name="T17" fmla="*/ 605 h 1114"/>
                <a:gd name="T18" fmla="*/ 1210 w 3727"/>
                <a:gd name="T19" fmla="*/ 472 h 1114"/>
                <a:gd name="T20" fmla="*/ 1332 w 3727"/>
                <a:gd name="T21" fmla="*/ 339 h 1114"/>
                <a:gd name="T22" fmla="*/ 1454 w 3727"/>
                <a:gd name="T23" fmla="*/ 212 h 1114"/>
                <a:gd name="T24" fmla="*/ 1588 w 3727"/>
                <a:gd name="T25" fmla="*/ 109 h 1114"/>
                <a:gd name="T26" fmla="*/ 1710 w 3727"/>
                <a:gd name="T27" fmla="*/ 36 h 1114"/>
                <a:gd name="T28" fmla="*/ 1832 w 3727"/>
                <a:gd name="T29" fmla="*/ 6 h 1114"/>
                <a:gd name="T30" fmla="*/ 1955 w 3727"/>
                <a:gd name="T31" fmla="*/ 18 h 1114"/>
                <a:gd name="T32" fmla="*/ 2077 w 3727"/>
                <a:gd name="T33" fmla="*/ 66 h 1114"/>
                <a:gd name="T34" fmla="*/ 2199 w 3727"/>
                <a:gd name="T35" fmla="*/ 157 h 1114"/>
                <a:gd name="T36" fmla="*/ 2333 w 3727"/>
                <a:gd name="T37" fmla="*/ 272 h 1114"/>
                <a:gd name="T38" fmla="*/ 2455 w 3727"/>
                <a:gd name="T39" fmla="*/ 405 h 1114"/>
                <a:gd name="T40" fmla="*/ 2578 w 3727"/>
                <a:gd name="T41" fmla="*/ 538 h 1114"/>
                <a:gd name="T42" fmla="*/ 2700 w 3727"/>
                <a:gd name="T43" fmla="*/ 665 h 1114"/>
                <a:gd name="T44" fmla="*/ 2822 w 3727"/>
                <a:gd name="T45" fmla="*/ 780 h 1114"/>
                <a:gd name="T46" fmla="*/ 2944 w 3727"/>
                <a:gd name="T47" fmla="*/ 871 h 1114"/>
                <a:gd name="T48" fmla="*/ 3078 w 3727"/>
                <a:gd name="T49" fmla="*/ 950 h 1114"/>
                <a:gd name="T50" fmla="*/ 3200 w 3727"/>
                <a:gd name="T51" fmla="*/ 1004 h 1114"/>
                <a:gd name="T52" fmla="*/ 3323 w 3727"/>
                <a:gd name="T53" fmla="*/ 1041 h 1114"/>
                <a:gd name="T54" fmla="*/ 3445 w 3727"/>
                <a:gd name="T55" fmla="*/ 1071 h 1114"/>
                <a:gd name="T56" fmla="*/ 3567 w 3727"/>
                <a:gd name="T57" fmla="*/ 1089 h 1114"/>
                <a:gd name="T58" fmla="*/ 3689 w 3727"/>
                <a:gd name="T59" fmla="*/ 1101 h 1114"/>
                <a:gd name="T60" fmla="*/ 3665 w 3727"/>
                <a:gd name="T61" fmla="*/ 1113 h 1114"/>
                <a:gd name="T62" fmla="*/ 3542 w 3727"/>
                <a:gd name="T63" fmla="*/ 1113 h 1114"/>
                <a:gd name="T64" fmla="*/ 3420 w 3727"/>
                <a:gd name="T65" fmla="*/ 1113 h 1114"/>
                <a:gd name="T66" fmla="*/ 3286 w 3727"/>
                <a:gd name="T67" fmla="*/ 1113 h 1114"/>
                <a:gd name="T68" fmla="*/ 3164 w 3727"/>
                <a:gd name="T69" fmla="*/ 1113 h 1114"/>
                <a:gd name="T70" fmla="*/ 3042 w 3727"/>
                <a:gd name="T71" fmla="*/ 1113 h 1114"/>
                <a:gd name="T72" fmla="*/ 2919 w 3727"/>
                <a:gd name="T73" fmla="*/ 1113 h 1114"/>
                <a:gd name="T74" fmla="*/ 2797 w 3727"/>
                <a:gd name="T75" fmla="*/ 1113 h 1114"/>
                <a:gd name="T76" fmla="*/ 2675 w 3727"/>
                <a:gd name="T77" fmla="*/ 1113 h 1114"/>
                <a:gd name="T78" fmla="*/ 2541 w 3727"/>
                <a:gd name="T79" fmla="*/ 1113 h 1114"/>
                <a:gd name="T80" fmla="*/ 2419 w 3727"/>
                <a:gd name="T81" fmla="*/ 1113 h 1114"/>
                <a:gd name="T82" fmla="*/ 2297 w 3727"/>
                <a:gd name="T83" fmla="*/ 1113 h 1114"/>
                <a:gd name="T84" fmla="*/ 2174 w 3727"/>
                <a:gd name="T85" fmla="*/ 1113 h 1114"/>
                <a:gd name="T86" fmla="*/ 2052 w 3727"/>
                <a:gd name="T87" fmla="*/ 1113 h 1114"/>
                <a:gd name="T88" fmla="*/ 1930 w 3727"/>
                <a:gd name="T89" fmla="*/ 1113 h 1114"/>
                <a:gd name="T90" fmla="*/ 1796 w 3727"/>
                <a:gd name="T91" fmla="*/ 1113 h 1114"/>
                <a:gd name="T92" fmla="*/ 1674 w 3727"/>
                <a:gd name="T93" fmla="*/ 1113 h 1114"/>
                <a:gd name="T94" fmla="*/ 1552 w 3727"/>
                <a:gd name="T95" fmla="*/ 1113 h 1114"/>
                <a:gd name="T96" fmla="*/ 1429 w 3727"/>
                <a:gd name="T97" fmla="*/ 1113 h 1114"/>
                <a:gd name="T98" fmla="*/ 1307 w 3727"/>
                <a:gd name="T99" fmla="*/ 1113 h 1114"/>
                <a:gd name="T100" fmla="*/ 1185 w 3727"/>
                <a:gd name="T101" fmla="*/ 1113 h 1114"/>
                <a:gd name="T102" fmla="*/ 1051 w 3727"/>
                <a:gd name="T103" fmla="*/ 1113 h 1114"/>
                <a:gd name="T104" fmla="*/ 929 w 3727"/>
                <a:gd name="T105" fmla="*/ 1113 h 1114"/>
                <a:gd name="T106" fmla="*/ 807 w 3727"/>
                <a:gd name="T107" fmla="*/ 1113 h 1114"/>
                <a:gd name="T108" fmla="*/ 684 w 3727"/>
                <a:gd name="T109" fmla="*/ 1113 h 1114"/>
                <a:gd name="T110" fmla="*/ 562 w 3727"/>
                <a:gd name="T111" fmla="*/ 1113 h 1114"/>
                <a:gd name="T112" fmla="*/ 440 w 3727"/>
                <a:gd name="T113" fmla="*/ 1113 h 1114"/>
                <a:gd name="T114" fmla="*/ 306 w 3727"/>
                <a:gd name="T115" fmla="*/ 1113 h 1114"/>
                <a:gd name="T116" fmla="*/ 184 w 3727"/>
                <a:gd name="T117" fmla="*/ 1113 h 1114"/>
                <a:gd name="T118" fmla="*/ 61 w 3727"/>
                <a:gd name="T119" fmla="*/ 1113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01"/>
                  </a:moveTo>
                  <a:lnTo>
                    <a:pt x="37" y="1101"/>
                  </a:lnTo>
                  <a:lnTo>
                    <a:pt x="61" y="1095"/>
                  </a:lnTo>
                  <a:lnTo>
                    <a:pt x="98" y="1095"/>
                  </a:lnTo>
                  <a:lnTo>
                    <a:pt x="123" y="1089"/>
                  </a:lnTo>
                  <a:lnTo>
                    <a:pt x="159" y="1089"/>
                  </a:lnTo>
                  <a:lnTo>
                    <a:pt x="184" y="1083"/>
                  </a:lnTo>
                  <a:lnTo>
                    <a:pt x="220" y="1083"/>
                  </a:lnTo>
                  <a:lnTo>
                    <a:pt x="245" y="1077"/>
                  </a:lnTo>
                  <a:lnTo>
                    <a:pt x="281" y="1071"/>
                  </a:lnTo>
                  <a:lnTo>
                    <a:pt x="306" y="1065"/>
                  </a:lnTo>
                  <a:lnTo>
                    <a:pt x="342" y="1059"/>
                  </a:lnTo>
                  <a:lnTo>
                    <a:pt x="379" y="1053"/>
                  </a:lnTo>
                  <a:lnTo>
                    <a:pt x="403" y="1041"/>
                  </a:lnTo>
                  <a:lnTo>
                    <a:pt x="440" y="1035"/>
                  </a:lnTo>
                  <a:lnTo>
                    <a:pt x="465" y="1022"/>
                  </a:lnTo>
                  <a:lnTo>
                    <a:pt x="501" y="1016"/>
                  </a:lnTo>
                  <a:lnTo>
                    <a:pt x="526" y="1004"/>
                  </a:lnTo>
                  <a:lnTo>
                    <a:pt x="562" y="992"/>
                  </a:lnTo>
                  <a:lnTo>
                    <a:pt x="587" y="980"/>
                  </a:lnTo>
                  <a:lnTo>
                    <a:pt x="623" y="962"/>
                  </a:lnTo>
                  <a:lnTo>
                    <a:pt x="648" y="950"/>
                  </a:lnTo>
                  <a:lnTo>
                    <a:pt x="684" y="932"/>
                  </a:lnTo>
                  <a:lnTo>
                    <a:pt x="709" y="914"/>
                  </a:lnTo>
                  <a:lnTo>
                    <a:pt x="745" y="895"/>
                  </a:lnTo>
                  <a:lnTo>
                    <a:pt x="782" y="871"/>
                  </a:lnTo>
                  <a:lnTo>
                    <a:pt x="807" y="853"/>
                  </a:lnTo>
                  <a:lnTo>
                    <a:pt x="843" y="829"/>
                  </a:lnTo>
                  <a:lnTo>
                    <a:pt x="868" y="805"/>
                  </a:lnTo>
                  <a:lnTo>
                    <a:pt x="904" y="780"/>
                  </a:lnTo>
                  <a:lnTo>
                    <a:pt x="929" y="750"/>
                  </a:lnTo>
                  <a:lnTo>
                    <a:pt x="965" y="726"/>
                  </a:lnTo>
                  <a:lnTo>
                    <a:pt x="990" y="696"/>
                  </a:lnTo>
                  <a:lnTo>
                    <a:pt x="1026" y="665"/>
                  </a:lnTo>
                  <a:lnTo>
                    <a:pt x="1051" y="635"/>
                  </a:lnTo>
                  <a:lnTo>
                    <a:pt x="1087" y="605"/>
                  </a:lnTo>
                  <a:lnTo>
                    <a:pt x="1124" y="575"/>
                  </a:lnTo>
                  <a:lnTo>
                    <a:pt x="1148" y="538"/>
                  </a:lnTo>
                  <a:lnTo>
                    <a:pt x="1185" y="508"/>
                  </a:lnTo>
                  <a:lnTo>
                    <a:pt x="1210" y="472"/>
                  </a:lnTo>
                  <a:lnTo>
                    <a:pt x="1246" y="442"/>
                  </a:lnTo>
                  <a:lnTo>
                    <a:pt x="1271" y="405"/>
                  </a:lnTo>
                  <a:lnTo>
                    <a:pt x="1307" y="375"/>
                  </a:lnTo>
                  <a:lnTo>
                    <a:pt x="1332" y="339"/>
                  </a:lnTo>
                  <a:lnTo>
                    <a:pt x="1368" y="308"/>
                  </a:lnTo>
                  <a:lnTo>
                    <a:pt x="1393" y="272"/>
                  </a:lnTo>
                  <a:lnTo>
                    <a:pt x="1429" y="242"/>
                  </a:lnTo>
                  <a:lnTo>
                    <a:pt x="1454" y="212"/>
                  </a:lnTo>
                  <a:lnTo>
                    <a:pt x="1490" y="187"/>
                  </a:lnTo>
                  <a:lnTo>
                    <a:pt x="1527" y="157"/>
                  </a:lnTo>
                  <a:lnTo>
                    <a:pt x="1552" y="133"/>
                  </a:lnTo>
                  <a:lnTo>
                    <a:pt x="1588" y="109"/>
                  </a:lnTo>
                  <a:lnTo>
                    <a:pt x="1613" y="91"/>
                  </a:lnTo>
                  <a:lnTo>
                    <a:pt x="1649" y="66"/>
                  </a:lnTo>
                  <a:lnTo>
                    <a:pt x="1674" y="54"/>
                  </a:lnTo>
                  <a:lnTo>
                    <a:pt x="1710" y="36"/>
                  </a:lnTo>
                  <a:lnTo>
                    <a:pt x="1735" y="24"/>
                  </a:lnTo>
                  <a:lnTo>
                    <a:pt x="1771" y="18"/>
                  </a:lnTo>
                  <a:lnTo>
                    <a:pt x="1796" y="6"/>
                  </a:lnTo>
                  <a:lnTo>
                    <a:pt x="1832" y="6"/>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472"/>
                  </a:lnTo>
                  <a:lnTo>
                    <a:pt x="2541" y="508"/>
                  </a:lnTo>
                  <a:lnTo>
                    <a:pt x="2578" y="538"/>
                  </a:lnTo>
                  <a:lnTo>
                    <a:pt x="2614" y="575"/>
                  </a:lnTo>
                  <a:lnTo>
                    <a:pt x="2639" y="605"/>
                  </a:lnTo>
                  <a:lnTo>
                    <a:pt x="2675" y="635"/>
                  </a:lnTo>
                  <a:lnTo>
                    <a:pt x="2700" y="665"/>
                  </a:lnTo>
                  <a:lnTo>
                    <a:pt x="2736" y="696"/>
                  </a:lnTo>
                  <a:lnTo>
                    <a:pt x="2761" y="726"/>
                  </a:lnTo>
                  <a:lnTo>
                    <a:pt x="2797" y="750"/>
                  </a:lnTo>
                  <a:lnTo>
                    <a:pt x="2822" y="780"/>
                  </a:lnTo>
                  <a:lnTo>
                    <a:pt x="2858" y="805"/>
                  </a:lnTo>
                  <a:lnTo>
                    <a:pt x="2883" y="829"/>
                  </a:lnTo>
                  <a:lnTo>
                    <a:pt x="2919" y="853"/>
                  </a:lnTo>
                  <a:lnTo>
                    <a:pt x="2944" y="871"/>
                  </a:lnTo>
                  <a:lnTo>
                    <a:pt x="2981" y="895"/>
                  </a:lnTo>
                  <a:lnTo>
                    <a:pt x="3017" y="914"/>
                  </a:lnTo>
                  <a:lnTo>
                    <a:pt x="3042" y="932"/>
                  </a:lnTo>
                  <a:lnTo>
                    <a:pt x="3078" y="950"/>
                  </a:lnTo>
                  <a:lnTo>
                    <a:pt x="3103" y="962"/>
                  </a:lnTo>
                  <a:lnTo>
                    <a:pt x="3139" y="980"/>
                  </a:lnTo>
                  <a:lnTo>
                    <a:pt x="3164" y="992"/>
                  </a:lnTo>
                  <a:lnTo>
                    <a:pt x="3200" y="1004"/>
                  </a:lnTo>
                  <a:lnTo>
                    <a:pt x="3225" y="1016"/>
                  </a:lnTo>
                  <a:lnTo>
                    <a:pt x="3261" y="1022"/>
                  </a:lnTo>
                  <a:lnTo>
                    <a:pt x="3286" y="1035"/>
                  </a:lnTo>
                  <a:lnTo>
                    <a:pt x="3323" y="1041"/>
                  </a:lnTo>
                  <a:lnTo>
                    <a:pt x="3359" y="1053"/>
                  </a:lnTo>
                  <a:lnTo>
                    <a:pt x="3384" y="1059"/>
                  </a:lnTo>
                  <a:lnTo>
                    <a:pt x="3420" y="1065"/>
                  </a:lnTo>
                  <a:lnTo>
                    <a:pt x="3445" y="1071"/>
                  </a:lnTo>
                  <a:lnTo>
                    <a:pt x="3481" y="1077"/>
                  </a:lnTo>
                  <a:lnTo>
                    <a:pt x="3506" y="1083"/>
                  </a:lnTo>
                  <a:lnTo>
                    <a:pt x="3542" y="1083"/>
                  </a:lnTo>
                  <a:lnTo>
                    <a:pt x="3567" y="1089"/>
                  </a:lnTo>
                  <a:lnTo>
                    <a:pt x="3603" y="1089"/>
                  </a:lnTo>
                  <a:lnTo>
                    <a:pt x="3628" y="1095"/>
                  </a:lnTo>
                  <a:lnTo>
                    <a:pt x="3665" y="1095"/>
                  </a:lnTo>
                  <a:lnTo>
                    <a:pt x="3689" y="1101"/>
                  </a:lnTo>
                  <a:lnTo>
                    <a:pt x="3726" y="1101"/>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lnTo>
                    <a:pt x="0" y="1101"/>
                  </a:lnTo>
                </a:path>
              </a:pathLst>
            </a:custGeom>
            <a:solidFill>
              <a:srgbClr val="FFFFFF"/>
            </a:solidFill>
            <a:ln w="50800" cap="rnd">
              <a:solidFill>
                <a:srgbClr val="000080"/>
              </a:solidFill>
              <a:round/>
              <a:headEnd/>
              <a:tailEnd/>
            </a:ln>
          </p:spPr>
          <p:txBody>
            <a:bodyPr/>
            <a:lstStyle/>
            <a:p>
              <a:endParaRPr lang="en-US"/>
            </a:p>
          </p:txBody>
        </p:sp>
        <p:sp>
          <p:nvSpPr>
            <p:cNvPr id="28720" name="Freeform 18"/>
            <p:cNvSpPr>
              <a:spLocks/>
            </p:cNvSpPr>
            <p:nvPr/>
          </p:nvSpPr>
          <p:spPr bwMode="auto">
            <a:xfrm>
              <a:off x="1068" y="329"/>
              <a:ext cx="3727" cy="1114"/>
            </a:xfrm>
            <a:custGeom>
              <a:avLst/>
              <a:gdLst>
                <a:gd name="T0" fmla="*/ 98 w 3727"/>
                <a:gd name="T1" fmla="*/ 1113 h 1114"/>
                <a:gd name="T2" fmla="*/ 220 w 3727"/>
                <a:gd name="T3" fmla="*/ 1113 h 1114"/>
                <a:gd name="T4" fmla="*/ 342 w 3727"/>
                <a:gd name="T5" fmla="*/ 1113 h 1114"/>
                <a:gd name="T6" fmla="*/ 465 w 3727"/>
                <a:gd name="T7" fmla="*/ 1113 h 1114"/>
                <a:gd name="T8" fmla="*/ 587 w 3727"/>
                <a:gd name="T9" fmla="*/ 1113 h 1114"/>
                <a:gd name="T10" fmla="*/ 709 w 3727"/>
                <a:gd name="T11" fmla="*/ 1113 h 1114"/>
                <a:gd name="T12" fmla="*/ 843 w 3727"/>
                <a:gd name="T13" fmla="*/ 1113 h 1114"/>
                <a:gd name="T14" fmla="*/ 965 w 3727"/>
                <a:gd name="T15" fmla="*/ 1113 h 1114"/>
                <a:gd name="T16" fmla="*/ 1087 w 3727"/>
                <a:gd name="T17" fmla="*/ 1113 h 1114"/>
                <a:gd name="T18" fmla="*/ 1210 w 3727"/>
                <a:gd name="T19" fmla="*/ 1113 h 1114"/>
                <a:gd name="T20" fmla="*/ 1332 w 3727"/>
                <a:gd name="T21" fmla="*/ 1113 h 1114"/>
                <a:gd name="T22" fmla="*/ 1454 w 3727"/>
                <a:gd name="T23" fmla="*/ 1113 h 1114"/>
                <a:gd name="T24" fmla="*/ 1588 w 3727"/>
                <a:gd name="T25" fmla="*/ 1113 h 1114"/>
                <a:gd name="T26" fmla="*/ 1710 w 3727"/>
                <a:gd name="T27" fmla="*/ 1113 h 1114"/>
                <a:gd name="T28" fmla="*/ 1832 w 3727"/>
                <a:gd name="T29" fmla="*/ 1113 h 1114"/>
                <a:gd name="T30" fmla="*/ 1955 w 3727"/>
                <a:gd name="T31" fmla="*/ 18 h 1114"/>
                <a:gd name="T32" fmla="*/ 2077 w 3727"/>
                <a:gd name="T33" fmla="*/ 66 h 1114"/>
                <a:gd name="T34" fmla="*/ 2199 w 3727"/>
                <a:gd name="T35" fmla="*/ 157 h 1114"/>
                <a:gd name="T36" fmla="*/ 2333 w 3727"/>
                <a:gd name="T37" fmla="*/ 272 h 1114"/>
                <a:gd name="T38" fmla="*/ 2455 w 3727"/>
                <a:gd name="T39" fmla="*/ 405 h 1114"/>
                <a:gd name="T40" fmla="*/ 2578 w 3727"/>
                <a:gd name="T41" fmla="*/ 1113 h 1114"/>
                <a:gd name="T42" fmla="*/ 2700 w 3727"/>
                <a:gd name="T43" fmla="*/ 1113 h 1114"/>
                <a:gd name="T44" fmla="*/ 2822 w 3727"/>
                <a:gd name="T45" fmla="*/ 1113 h 1114"/>
                <a:gd name="T46" fmla="*/ 2944 w 3727"/>
                <a:gd name="T47" fmla="*/ 1113 h 1114"/>
                <a:gd name="T48" fmla="*/ 3078 w 3727"/>
                <a:gd name="T49" fmla="*/ 1113 h 1114"/>
                <a:gd name="T50" fmla="*/ 3200 w 3727"/>
                <a:gd name="T51" fmla="*/ 1113 h 1114"/>
                <a:gd name="T52" fmla="*/ 3323 w 3727"/>
                <a:gd name="T53" fmla="*/ 1113 h 1114"/>
                <a:gd name="T54" fmla="*/ 3445 w 3727"/>
                <a:gd name="T55" fmla="*/ 1113 h 1114"/>
                <a:gd name="T56" fmla="*/ 3567 w 3727"/>
                <a:gd name="T57" fmla="*/ 1113 h 1114"/>
                <a:gd name="T58" fmla="*/ 3689 w 3727"/>
                <a:gd name="T59" fmla="*/ 1113 h 1114"/>
                <a:gd name="T60" fmla="*/ 3628 w 3727"/>
                <a:gd name="T61" fmla="*/ 1113 h 1114"/>
                <a:gd name="T62" fmla="*/ 3506 w 3727"/>
                <a:gd name="T63" fmla="*/ 1113 h 1114"/>
                <a:gd name="T64" fmla="*/ 3384 w 3727"/>
                <a:gd name="T65" fmla="*/ 1113 h 1114"/>
                <a:gd name="T66" fmla="*/ 3261 w 3727"/>
                <a:gd name="T67" fmla="*/ 1113 h 1114"/>
                <a:gd name="T68" fmla="*/ 3139 w 3727"/>
                <a:gd name="T69" fmla="*/ 1113 h 1114"/>
                <a:gd name="T70" fmla="*/ 3017 w 3727"/>
                <a:gd name="T71" fmla="*/ 1113 h 1114"/>
                <a:gd name="T72" fmla="*/ 2883 w 3727"/>
                <a:gd name="T73" fmla="*/ 1113 h 1114"/>
                <a:gd name="T74" fmla="*/ 2761 w 3727"/>
                <a:gd name="T75" fmla="*/ 1113 h 1114"/>
                <a:gd name="T76" fmla="*/ 2639 w 3727"/>
                <a:gd name="T77" fmla="*/ 1113 h 1114"/>
                <a:gd name="T78" fmla="*/ 2516 w 3727"/>
                <a:gd name="T79" fmla="*/ 1113 h 1114"/>
                <a:gd name="T80" fmla="*/ 2394 w 3727"/>
                <a:gd name="T81" fmla="*/ 1113 h 1114"/>
                <a:gd name="T82" fmla="*/ 2272 w 3727"/>
                <a:gd name="T83" fmla="*/ 1113 h 1114"/>
                <a:gd name="T84" fmla="*/ 2138 w 3727"/>
                <a:gd name="T85" fmla="*/ 1113 h 1114"/>
                <a:gd name="T86" fmla="*/ 2016 w 3727"/>
                <a:gd name="T87" fmla="*/ 1113 h 1114"/>
                <a:gd name="T88" fmla="*/ 1894 w 3727"/>
                <a:gd name="T89" fmla="*/ 1113 h 1114"/>
                <a:gd name="T90" fmla="*/ 1771 w 3727"/>
                <a:gd name="T91" fmla="*/ 1113 h 1114"/>
                <a:gd name="T92" fmla="*/ 1649 w 3727"/>
                <a:gd name="T93" fmla="*/ 1113 h 1114"/>
                <a:gd name="T94" fmla="*/ 1527 w 3727"/>
                <a:gd name="T95" fmla="*/ 1113 h 1114"/>
                <a:gd name="T96" fmla="*/ 1393 w 3727"/>
                <a:gd name="T97" fmla="*/ 1113 h 1114"/>
                <a:gd name="T98" fmla="*/ 1271 w 3727"/>
                <a:gd name="T99" fmla="*/ 1113 h 1114"/>
                <a:gd name="T100" fmla="*/ 1148 w 3727"/>
                <a:gd name="T101" fmla="*/ 1113 h 1114"/>
                <a:gd name="T102" fmla="*/ 1026 w 3727"/>
                <a:gd name="T103" fmla="*/ 1113 h 1114"/>
                <a:gd name="T104" fmla="*/ 904 w 3727"/>
                <a:gd name="T105" fmla="*/ 1113 h 1114"/>
                <a:gd name="T106" fmla="*/ 782 w 3727"/>
                <a:gd name="T107" fmla="*/ 1113 h 1114"/>
                <a:gd name="T108" fmla="*/ 648 w 3727"/>
                <a:gd name="T109" fmla="*/ 1113 h 1114"/>
                <a:gd name="T110" fmla="*/ 526 w 3727"/>
                <a:gd name="T111" fmla="*/ 1113 h 1114"/>
                <a:gd name="T112" fmla="*/ 403 w 3727"/>
                <a:gd name="T113" fmla="*/ 1113 h 1114"/>
                <a:gd name="T114" fmla="*/ 281 w 3727"/>
                <a:gd name="T115" fmla="*/ 1113 h 1114"/>
                <a:gd name="T116" fmla="*/ 159 w 3727"/>
                <a:gd name="T117" fmla="*/ 1113 h 1114"/>
                <a:gd name="T118" fmla="*/ 37 w 3727"/>
                <a:gd name="T119" fmla="*/ 1113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8721" name="Line 19"/>
            <p:cNvSpPr>
              <a:spLocks noChangeShapeType="1"/>
            </p:cNvSpPr>
            <p:nvPr/>
          </p:nvSpPr>
          <p:spPr bwMode="auto">
            <a:xfrm>
              <a:off x="1072" y="1442"/>
              <a:ext cx="3718" cy="0"/>
            </a:xfrm>
            <a:prstGeom prst="line">
              <a:avLst/>
            </a:prstGeom>
            <a:noFill/>
            <a:ln w="12700">
              <a:solidFill>
                <a:srgbClr val="000000"/>
              </a:solidFill>
              <a:round/>
              <a:headEnd/>
              <a:tailEnd/>
            </a:ln>
          </p:spPr>
          <p:txBody>
            <a:bodyPr wrap="none" anchor="ctr"/>
            <a:lstStyle/>
            <a:p>
              <a:endParaRPr lang="en-US"/>
            </a:p>
          </p:txBody>
        </p:sp>
        <p:sp>
          <p:nvSpPr>
            <p:cNvPr id="28722" name="Line 20"/>
            <p:cNvSpPr>
              <a:spLocks noChangeShapeType="1"/>
            </p:cNvSpPr>
            <p:nvPr/>
          </p:nvSpPr>
          <p:spPr bwMode="auto">
            <a:xfrm flipV="1">
              <a:off x="1068" y="1396"/>
              <a:ext cx="0" cy="93"/>
            </a:xfrm>
            <a:prstGeom prst="line">
              <a:avLst/>
            </a:prstGeom>
            <a:noFill/>
            <a:ln w="12700">
              <a:solidFill>
                <a:srgbClr val="000000"/>
              </a:solidFill>
              <a:round/>
              <a:headEnd/>
              <a:tailEnd/>
            </a:ln>
          </p:spPr>
          <p:txBody>
            <a:bodyPr wrap="none" anchor="ctr"/>
            <a:lstStyle/>
            <a:p>
              <a:endParaRPr lang="en-US"/>
            </a:p>
          </p:txBody>
        </p:sp>
        <p:sp>
          <p:nvSpPr>
            <p:cNvPr id="28723" name="Line 21"/>
            <p:cNvSpPr>
              <a:spLocks noChangeShapeType="1"/>
            </p:cNvSpPr>
            <p:nvPr/>
          </p:nvSpPr>
          <p:spPr bwMode="auto">
            <a:xfrm flipV="1">
              <a:off x="1997" y="1396"/>
              <a:ext cx="0" cy="93"/>
            </a:xfrm>
            <a:prstGeom prst="line">
              <a:avLst/>
            </a:prstGeom>
            <a:noFill/>
            <a:ln w="12700">
              <a:solidFill>
                <a:srgbClr val="000000"/>
              </a:solidFill>
              <a:round/>
              <a:headEnd/>
              <a:tailEnd/>
            </a:ln>
          </p:spPr>
          <p:txBody>
            <a:bodyPr wrap="none" anchor="ctr"/>
            <a:lstStyle/>
            <a:p>
              <a:endParaRPr lang="en-US"/>
            </a:p>
          </p:txBody>
        </p:sp>
        <p:sp>
          <p:nvSpPr>
            <p:cNvPr id="28724" name="Line 22"/>
            <p:cNvSpPr>
              <a:spLocks noChangeShapeType="1"/>
            </p:cNvSpPr>
            <p:nvPr/>
          </p:nvSpPr>
          <p:spPr bwMode="auto">
            <a:xfrm flipV="1">
              <a:off x="2937" y="1396"/>
              <a:ext cx="0" cy="93"/>
            </a:xfrm>
            <a:prstGeom prst="line">
              <a:avLst/>
            </a:prstGeom>
            <a:noFill/>
            <a:ln w="12700">
              <a:solidFill>
                <a:srgbClr val="000000"/>
              </a:solidFill>
              <a:round/>
              <a:headEnd/>
              <a:tailEnd/>
            </a:ln>
          </p:spPr>
          <p:txBody>
            <a:bodyPr wrap="none" anchor="ctr"/>
            <a:lstStyle/>
            <a:p>
              <a:endParaRPr lang="en-US"/>
            </a:p>
          </p:txBody>
        </p:sp>
        <p:sp>
          <p:nvSpPr>
            <p:cNvPr id="28725" name="Line 23"/>
            <p:cNvSpPr>
              <a:spLocks noChangeShapeType="1"/>
            </p:cNvSpPr>
            <p:nvPr/>
          </p:nvSpPr>
          <p:spPr bwMode="auto">
            <a:xfrm flipV="1">
              <a:off x="3865" y="1396"/>
              <a:ext cx="0" cy="93"/>
            </a:xfrm>
            <a:prstGeom prst="line">
              <a:avLst/>
            </a:prstGeom>
            <a:noFill/>
            <a:ln w="12700">
              <a:solidFill>
                <a:srgbClr val="000000"/>
              </a:solidFill>
              <a:round/>
              <a:headEnd/>
              <a:tailEnd/>
            </a:ln>
          </p:spPr>
          <p:txBody>
            <a:bodyPr wrap="none" anchor="ctr"/>
            <a:lstStyle/>
            <a:p>
              <a:endParaRPr lang="en-US"/>
            </a:p>
          </p:txBody>
        </p:sp>
        <p:sp>
          <p:nvSpPr>
            <p:cNvPr id="28726" name="Line 24"/>
            <p:cNvSpPr>
              <a:spLocks noChangeShapeType="1"/>
            </p:cNvSpPr>
            <p:nvPr/>
          </p:nvSpPr>
          <p:spPr bwMode="auto">
            <a:xfrm flipV="1">
              <a:off x="4794" y="1396"/>
              <a:ext cx="0" cy="93"/>
            </a:xfrm>
            <a:prstGeom prst="line">
              <a:avLst/>
            </a:prstGeom>
            <a:noFill/>
            <a:ln w="12700">
              <a:solidFill>
                <a:srgbClr val="000000"/>
              </a:solidFill>
              <a:round/>
              <a:headEnd/>
              <a:tailEnd/>
            </a:ln>
          </p:spPr>
          <p:txBody>
            <a:bodyPr wrap="none" anchor="ctr"/>
            <a:lstStyle/>
            <a:p>
              <a:endParaRPr lang="en-US"/>
            </a:p>
          </p:txBody>
        </p:sp>
        <p:sp>
          <p:nvSpPr>
            <p:cNvPr id="28727" name="Rectangle 25"/>
            <p:cNvSpPr>
              <a:spLocks noChangeArrowheads="1"/>
            </p:cNvSpPr>
            <p:nvPr/>
          </p:nvSpPr>
          <p:spPr bwMode="auto">
            <a:xfrm>
              <a:off x="966"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0</a:t>
              </a:r>
              <a:endParaRPr lang="en-US" sz="3200">
                <a:solidFill>
                  <a:schemeClr val="bg2"/>
                </a:solidFill>
              </a:endParaRPr>
            </a:p>
          </p:txBody>
        </p:sp>
        <p:sp>
          <p:nvSpPr>
            <p:cNvPr id="28728" name="Line 26"/>
            <p:cNvSpPr>
              <a:spLocks noChangeShapeType="1"/>
            </p:cNvSpPr>
            <p:nvPr/>
          </p:nvSpPr>
          <p:spPr bwMode="auto">
            <a:xfrm>
              <a:off x="2914" y="349"/>
              <a:ext cx="0" cy="1072"/>
            </a:xfrm>
            <a:prstGeom prst="line">
              <a:avLst/>
            </a:prstGeom>
            <a:noFill/>
            <a:ln w="50800">
              <a:solidFill>
                <a:schemeClr val="bg2"/>
              </a:solidFill>
              <a:round/>
              <a:headEnd/>
              <a:tailEnd/>
            </a:ln>
          </p:spPr>
          <p:txBody>
            <a:bodyPr wrap="none" anchor="ctr"/>
            <a:lstStyle/>
            <a:p>
              <a:endParaRPr lang="en-US"/>
            </a:p>
          </p:txBody>
        </p:sp>
      </p:grpSp>
      <p:sp>
        <p:nvSpPr>
          <p:cNvPr id="28677" name="Rectangle 27"/>
          <p:cNvSpPr>
            <a:spLocks noChangeArrowheads="1"/>
          </p:cNvSpPr>
          <p:nvPr/>
        </p:nvSpPr>
        <p:spPr bwMode="auto">
          <a:xfrm>
            <a:off x="6254750" y="8445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b="1"/>
              <a:t>µ = 6 and </a:t>
            </a:r>
            <a:r>
              <a:rPr lang="en-US" sz="3200" b="1">
                <a:latin typeface="Symbol" pitchFamily="18" charset="2"/>
              </a:rPr>
              <a:t></a:t>
            </a:r>
            <a:r>
              <a:rPr lang="en-US" sz="3200" b="1"/>
              <a:t> = 2</a:t>
            </a:r>
            <a:endParaRPr lang="en-US" sz="3200">
              <a:solidFill>
                <a:schemeClr val="bg2"/>
              </a:solidFill>
            </a:endParaRPr>
          </a:p>
        </p:txBody>
      </p:sp>
      <p:grpSp>
        <p:nvGrpSpPr>
          <p:cNvPr id="3" name="Group 28"/>
          <p:cNvGrpSpPr>
            <a:grpSpLocks/>
          </p:cNvGrpSpPr>
          <p:nvPr/>
        </p:nvGrpSpPr>
        <p:grpSpPr bwMode="auto">
          <a:xfrm>
            <a:off x="1143000" y="3316288"/>
            <a:ext cx="6594475" cy="3541712"/>
            <a:chOff x="798" y="568"/>
            <a:chExt cx="4154" cy="2231"/>
          </a:xfrm>
        </p:grpSpPr>
        <p:sp>
          <p:nvSpPr>
            <p:cNvPr id="28683" name="Rectangle 29"/>
            <p:cNvSpPr>
              <a:spLocks noChangeArrowheads="1"/>
            </p:cNvSpPr>
            <p:nvPr/>
          </p:nvSpPr>
          <p:spPr bwMode="auto">
            <a:xfrm>
              <a:off x="808" y="568"/>
              <a:ext cx="4144" cy="2224"/>
            </a:xfrm>
            <a:prstGeom prst="rect">
              <a:avLst/>
            </a:prstGeom>
            <a:solidFill>
              <a:schemeClr val="folHlink"/>
            </a:solidFill>
            <a:ln w="127000">
              <a:solidFill>
                <a:schemeClr val="tx2"/>
              </a:solidFill>
              <a:miter lim="800000"/>
              <a:headEnd/>
              <a:tailEnd/>
            </a:ln>
          </p:spPr>
          <p:txBody>
            <a:bodyPr wrap="none" anchor="ctr"/>
            <a:lstStyle/>
            <a:p>
              <a:endParaRPr lang="en-US"/>
            </a:p>
          </p:txBody>
        </p:sp>
        <p:sp>
          <p:nvSpPr>
            <p:cNvPr id="28684" name="Rectangle 30"/>
            <p:cNvSpPr>
              <a:spLocks noChangeArrowheads="1"/>
            </p:cNvSpPr>
            <p:nvPr/>
          </p:nvSpPr>
          <p:spPr bwMode="auto">
            <a:xfrm>
              <a:off x="798" y="606"/>
              <a:ext cx="4127" cy="2193"/>
            </a:xfrm>
            <a:prstGeom prst="rect">
              <a:avLst/>
            </a:prstGeom>
            <a:solidFill>
              <a:schemeClr val="folHlink"/>
            </a:solidFill>
            <a:ln w="12700">
              <a:noFill/>
              <a:miter lim="800000"/>
              <a:headEnd/>
              <a:tailEnd/>
            </a:ln>
          </p:spPr>
          <p:txBody>
            <a:bodyPr wrap="none" anchor="ctr"/>
            <a:lstStyle/>
            <a:p>
              <a:endParaRPr lang="en-US"/>
            </a:p>
          </p:txBody>
        </p:sp>
        <p:sp>
          <p:nvSpPr>
            <p:cNvPr id="28685" name="Rectangle 31"/>
            <p:cNvSpPr>
              <a:spLocks noChangeArrowheads="1"/>
            </p:cNvSpPr>
            <p:nvPr/>
          </p:nvSpPr>
          <p:spPr bwMode="auto">
            <a:xfrm>
              <a:off x="4636" y="1998"/>
              <a:ext cx="270"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Z</a:t>
              </a:r>
              <a:endParaRPr lang="en-US" sz="3200">
                <a:solidFill>
                  <a:schemeClr val="bg2"/>
                </a:solidFill>
              </a:endParaRPr>
            </a:p>
          </p:txBody>
        </p:sp>
        <p:sp>
          <p:nvSpPr>
            <p:cNvPr id="28686" name="Line 32"/>
            <p:cNvSpPr>
              <a:spLocks noChangeShapeType="1"/>
            </p:cNvSpPr>
            <p:nvPr/>
          </p:nvSpPr>
          <p:spPr bwMode="auto">
            <a:xfrm>
              <a:off x="2832" y="736"/>
              <a:ext cx="0" cy="1408"/>
            </a:xfrm>
            <a:prstGeom prst="line">
              <a:avLst/>
            </a:prstGeom>
            <a:noFill/>
            <a:ln w="50800">
              <a:solidFill>
                <a:schemeClr val="bg2"/>
              </a:solidFill>
              <a:round/>
              <a:headEnd/>
              <a:tailEnd/>
            </a:ln>
          </p:spPr>
          <p:txBody>
            <a:bodyPr wrap="none" anchor="ctr"/>
            <a:lstStyle/>
            <a:p>
              <a:endParaRPr lang="en-US"/>
            </a:p>
          </p:txBody>
        </p:sp>
        <p:sp>
          <p:nvSpPr>
            <p:cNvPr id="28687" name="Rectangle 33"/>
            <p:cNvSpPr>
              <a:spLocks noChangeArrowheads="1"/>
            </p:cNvSpPr>
            <p:nvPr/>
          </p:nvSpPr>
          <p:spPr bwMode="auto">
            <a:xfrm>
              <a:off x="864" y="2319"/>
              <a:ext cx="3984" cy="192"/>
            </a:xfrm>
            <a:prstGeom prst="rect">
              <a:avLst/>
            </a:prstGeom>
            <a:solidFill>
              <a:schemeClr val="folHlink"/>
            </a:solidFill>
            <a:ln w="76200">
              <a:noFill/>
              <a:miter lim="800000"/>
              <a:headEnd/>
              <a:tailEnd/>
            </a:ln>
          </p:spPr>
          <p:txBody>
            <a:bodyPr wrap="none" anchor="ctr"/>
            <a:lstStyle/>
            <a:p>
              <a:endParaRPr lang="en-US"/>
            </a:p>
          </p:txBody>
        </p:sp>
        <p:sp>
          <p:nvSpPr>
            <p:cNvPr id="28688" name="Rectangle 34"/>
            <p:cNvSpPr>
              <a:spLocks noChangeArrowheads="1"/>
            </p:cNvSpPr>
            <p:nvPr/>
          </p:nvSpPr>
          <p:spPr bwMode="auto">
            <a:xfrm>
              <a:off x="2713"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0</a:t>
              </a:r>
              <a:endParaRPr lang="en-US" sz="3200">
                <a:solidFill>
                  <a:schemeClr val="bg2"/>
                </a:solidFill>
              </a:endParaRPr>
            </a:p>
          </p:txBody>
        </p:sp>
        <p:sp>
          <p:nvSpPr>
            <p:cNvPr id="28689" name="Rectangle 35"/>
            <p:cNvSpPr>
              <a:spLocks noChangeArrowheads="1"/>
            </p:cNvSpPr>
            <p:nvPr/>
          </p:nvSpPr>
          <p:spPr bwMode="auto">
            <a:xfrm>
              <a:off x="3275"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1</a:t>
              </a:r>
              <a:endParaRPr lang="en-US" sz="3200">
                <a:solidFill>
                  <a:schemeClr val="bg2"/>
                </a:solidFill>
              </a:endParaRPr>
            </a:p>
          </p:txBody>
        </p:sp>
        <p:sp>
          <p:nvSpPr>
            <p:cNvPr id="28690" name="Rectangle 36"/>
            <p:cNvSpPr>
              <a:spLocks noChangeArrowheads="1"/>
            </p:cNvSpPr>
            <p:nvPr/>
          </p:nvSpPr>
          <p:spPr bwMode="auto">
            <a:xfrm>
              <a:off x="3848"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2</a:t>
              </a:r>
              <a:endParaRPr lang="en-US" sz="3200">
                <a:solidFill>
                  <a:schemeClr val="bg2"/>
                </a:solidFill>
              </a:endParaRPr>
            </a:p>
          </p:txBody>
        </p:sp>
        <p:sp>
          <p:nvSpPr>
            <p:cNvPr id="28691" name="Rectangle 37"/>
            <p:cNvSpPr>
              <a:spLocks noChangeArrowheads="1"/>
            </p:cNvSpPr>
            <p:nvPr/>
          </p:nvSpPr>
          <p:spPr bwMode="auto">
            <a:xfrm>
              <a:off x="4439"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3</a:t>
              </a:r>
              <a:endParaRPr lang="en-US" sz="3200">
                <a:solidFill>
                  <a:schemeClr val="bg2"/>
                </a:solidFill>
              </a:endParaRPr>
            </a:p>
          </p:txBody>
        </p:sp>
        <p:sp>
          <p:nvSpPr>
            <p:cNvPr id="28692" name="Rectangle 38"/>
            <p:cNvSpPr>
              <a:spLocks noChangeArrowheads="1"/>
            </p:cNvSpPr>
            <p:nvPr/>
          </p:nvSpPr>
          <p:spPr bwMode="auto">
            <a:xfrm>
              <a:off x="2085" y="2168"/>
              <a:ext cx="327"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-1</a:t>
              </a:r>
              <a:endParaRPr lang="en-US" sz="3200">
                <a:solidFill>
                  <a:schemeClr val="bg2"/>
                </a:solidFill>
              </a:endParaRPr>
            </a:p>
          </p:txBody>
        </p:sp>
        <p:sp>
          <p:nvSpPr>
            <p:cNvPr id="28693" name="Rectangle 39"/>
            <p:cNvSpPr>
              <a:spLocks noChangeArrowheads="1"/>
            </p:cNvSpPr>
            <p:nvPr/>
          </p:nvSpPr>
          <p:spPr bwMode="auto">
            <a:xfrm>
              <a:off x="1457" y="2168"/>
              <a:ext cx="327"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-2</a:t>
              </a:r>
              <a:endParaRPr lang="en-US" sz="3200">
                <a:solidFill>
                  <a:schemeClr val="bg2"/>
                </a:solidFill>
              </a:endParaRPr>
            </a:p>
          </p:txBody>
        </p:sp>
        <p:sp>
          <p:nvSpPr>
            <p:cNvPr id="28694" name="Rectangle 40"/>
            <p:cNvSpPr>
              <a:spLocks noChangeArrowheads="1"/>
            </p:cNvSpPr>
            <p:nvPr/>
          </p:nvSpPr>
          <p:spPr bwMode="auto">
            <a:xfrm>
              <a:off x="899" y="2168"/>
              <a:ext cx="327"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-3</a:t>
              </a:r>
              <a:endParaRPr lang="en-US" sz="3200">
                <a:solidFill>
                  <a:schemeClr val="bg2"/>
                </a:solidFill>
              </a:endParaRPr>
            </a:p>
          </p:txBody>
        </p:sp>
        <p:sp>
          <p:nvSpPr>
            <p:cNvPr id="28695" name="Rectangle 41"/>
            <p:cNvSpPr>
              <a:spLocks noChangeArrowheads="1"/>
            </p:cNvSpPr>
            <p:nvPr/>
          </p:nvSpPr>
          <p:spPr bwMode="auto">
            <a:xfrm>
              <a:off x="3063" y="1422"/>
              <a:ext cx="306"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solidFill>
                    <a:schemeClr val="bg2"/>
                  </a:solidFill>
                </a:rPr>
                <a:t>.5</a:t>
              </a:r>
            </a:p>
          </p:txBody>
        </p:sp>
        <p:sp>
          <p:nvSpPr>
            <p:cNvPr id="28696" name="Rectangle 42"/>
            <p:cNvSpPr>
              <a:spLocks noChangeArrowheads="1"/>
            </p:cNvSpPr>
            <p:nvPr/>
          </p:nvSpPr>
          <p:spPr bwMode="auto">
            <a:xfrm>
              <a:off x="2295" y="1422"/>
              <a:ext cx="306"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solidFill>
                    <a:schemeClr val="bg2"/>
                  </a:solidFill>
                </a:rPr>
                <a:t>.5</a:t>
              </a:r>
            </a:p>
          </p:txBody>
        </p:sp>
        <p:sp>
          <p:nvSpPr>
            <p:cNvPr id="28697" name="Freeform 43"/>
            <p:cNvSpPr>
              <a:spLocks/>
            </p:cNvSpPr>
            <p:nvPr/>
          </p:nvSpPr>
          <p:spPr bwMode="auto">
            <a:xfrm>
              <a:off x="1087" y="710"/>
              <a:ext cx="3539" cy="1447"/>
            </a:xfrm>
            <a:custGeom>
              <a:avLst/>
              <a:gdLst>
                <a:gd name="T0" fmla="*/ 0 w 3539"/>
                <a:gd name="T1" fmla="*/ 0 h 1447"/>
                <a:gd name="T2" fmla="*/ 3538 w 3539"/>
                <a:gd name="T3" fmla="*/ 0 h 1447"/>
                <a:gd name="T4" fmla="*/ 3538 w 3539"/>
                <a:gd name="T5" fmla="*/ 1446 h 1447"/>
                <a:gd name="T6" fmla="*/ 0 w 3539"/>
                <a:gd name="T7" fmla="*/ 1446 h 1447"/>
                <a:gd name="T8" fmla="*/ 0 w 3539"/>
                <a:gd name="T9" fmla="*/ 0 h 1447"/>
                <a:gd name="T10" fmla="*/ 0 60000 65536"/>
                <a:gd name="T11" fmla="*/ 0 60000 65536"/>
                <a:gd name="T12" fmla="*/ 0 60000 65536"/>
                <a:gd name="T13" fmla="*/ 0 60000 65536"/>
                <a:gd name="T14" fmla="*/ 0 60000 65536"/>
                <a:gd name="T15" fmla="*/ 0 w 3539"/>
                <a:gd name="T16" fmla="*/ 0 h 1447"/>
                <a:gd name="T17" fmla="*/ 3539 w 3539"/>
                <a:gd name="T18" fmla="*/ 1447 h 1447"/>
              </a:gdLst>
              <a:ahLst/>
              <a:cxnLst>
                <a:cxn ang="T10">
                  <a:pos x="T0" y="T1"/>
                </a:cxn>
                <a:cxn ang="T11">
                  <a:pos x="T2" y="T3"/>
                </a:cxn>
                <a:cxn ang="T12">
                  <a:pos x="T4" y="T5"/>
                </a:cxn>
                <a:cxn ang="T13">
                  <a:pos x="T6" y="T7"/>
                </a:cxn>
                <a:cxn ang="T14">
                  <a:pos x="T8" y="T9"/>
                </a:cxn>
              </a:cxnLst>
              <a:rect l="T15" t="T16" r="T17" b="T18"/>
              <a:pathLst>
                <a:path w="3539" h="1447">
                  <a:moveTo>
                    <a:pt x="0" y="0"/>
                  </a:moveTo>
                  <a:lnTo>
                    <a:pt x="3538" y="0"/>
                  </a:lnTo>
                  <a:lnTo>
                    <a:pt x="3538" y="1446"/>
                  </a:lnTo>
                  <a:lnTo>
                    <a:pt x="0" y="1446"/>
                  </a:lnTo>
                  <a:lnTo>
                    <a:pt x="0" y="0"/>
                  </a:lnTo>
                </a:path>
              </a:pathLst>
            </a:custGeom>
            <a:solidFill>
              <a:schemeClr val="folHlink"/>
            </a:solidFill>
            <a:ln w="12700" cap="rnd">
              <a:noFill/>
              <a:round/>
              <a:headEnd/>
              <a:tailEnd/>
            </a:ln>
          </p:spPr>
          <p:txBody>
            <a:bodyPr/>
            <a:lstStyle/>
            <a:p>
              <a:endParaRPr lang="en-US"/>
            </a:p>
          </p:txBody>
        </p:sp>
        <p:sp>
          <p:nvSpPr>
            <p:cNvPr id="28698" name="Line 44"/>
            <p:cNvSpPr>
              <a:spLocks noChangeShapeType="1"/>
            </p:cNvSpPr>
            <p:nvPr/>
          </p:nvSpPr>
          <p:spPr bwMode="auto">
            <a:xfrm>
              <a:off x="1091" y="2162"/>
              <a:ext cx="3536" cy="0"/>
            </a:xfrm>
            <a:prstGeom prst="line">
              <a:avLst/>
            </a:prstGeom>
            <a:noFill/>
            <a:ln w="12700">
              <a:solidFill>
                <a:srgbClr val="000000"/>
              </a:solidFill>
              <a:round/>
              <a:headEnd/>
              <a:tailEnd/>
            </a:ln>
          </p:spPr>
          <p:txBody>
            <a:bodyPr wrap="none" anchor="ctr"/>
            <a:lstStyle/>
            <a:p>
              <a:endParaRPr lang="en-US"/>
            </a:p>
          </p:txBody>
        </p:sp>
        <p:sp>
          <p:nvSpPr>
            <p:cNvPr id="28699" name="Line 45"/>
            <p:cNvSpPr>
              <a:spLocks noChangeShapeType="1"/>
            </p:cNvSpPr>
            <p:nvPr/>
          </p:nvSpPr>
          <p:spPr bwMode="auto">
            <a:xfrm flipV="1">
              <a:off x="1087" y="2109"/>
              <a:ext cx="0" cy="105"/>
            </a:xfrm>
            <a:prstGeom prst="line">
              <a:avLst/>
            </a:prstGeom>
            <a:noFill/>
            <a:ln w="12700">
              <a:solidFill>
                <a:srgbClr val="000000"/>
              </a:solidFill>
              <a:round/>
              <a:headEnd/>
              <a:tailEnd/>
            </a:ln>
          </p:spPr>
          <p:txBody>
            <a:bodyPr wrap="none" anchor="ctr"/>
            <a:lstStyle/>
            <a:p>
              <a:endParaRPr lang="en-US"/>
            </a:p>
          </p:txBody>
        </p:sp>
        <p:sp>
          <p:nvSpPr>
            <p:cNvPr id="28700" name="Line 46"/>
            <p:cNvSpPr>
              <a:spLocks noChangeShapeType="1"/>
            </p:cNvSpPr>
            <p:nvPr/>
          </p:nvSpPr>
          <p:spPr bwMode="auto">
            <a:xfrm flipV="1">
              <a:off x="1665" y="2109"/>
              <a:ext cx="0" cy="105"/>
            </a:xfrm>
            <a:prstGeom prst="line">
              <a:avLst/>
            </a:prstGeom>
            <a:noFill/>
            <a:ln w="12700">
              <a:solidFill>
                <a:srgbClr val="000000"/>
              </a:solidFill>
              <a:round/>
              <a:headEnd/>
              <a:tailEnd/>
            </a:ln>
          </p:spPr>
          <p:txBody>
            <a:bodyPr wrap="none" anchor="ctr"/>
            <a:lstStyle/>
            <a:p>
              <a:endParaRPr lang="en-US"/>
            </a:p>
          </p:txBody>
        </p:sp>
        <p:sp>
          <p:nvSpPr>
            <p:cNvPr id="28701" name="Line 47"/>
            <p:cNvSpPr>
              <a:spLocks noChangeShapeType="1"/>
            </p:cNvSpPr>
            <p:nvPr/>
          </p:nvSpPr>
          <p:spPr bwMode="auto">
            <a:xfrm flipV="1">
              <a:off x="2243" y="2109"/>
              <a:ext cx="0" cy="105"/>
            </a:xfrm>
            <a:prstGeom prst="line">
              <a:avLst/>
            </a:prstGeom>
            <a:noFill/>
            <a:ln w="12700">
              <a:solidFill>
                <a:srgbClr val="000000"/>
              </a:solidFill>
              <a:round/>
              <a:headEnd/>
              <a:tailEnd/>
            </a:ln>
          </p:spPr>
          <p:txBody>
            <a:bodyPr wrap="none" anchor="ctr"/>
            <a:lstStyle/>
            <a:p>
              <a:endParaRPr lang="en-US"/>
            </a:p>
          </p:txBody>
        </p:sp>
        <p:sp>
          <p:nvSpPr>
            <p:cNvPr id="28702" name="Line 48"/>
            <p:cNvSpPr>
              <a:spLocks noChangeShapeType="1"/>
            </p:cNvSpPr>
            <p:nvPr/>
          </p:nvSpPr>
          <p:spPr bwMode="auto">
            <a:xfrm flipV="1">
              <a:off x="2811" y="2109"/>
              <a:ext cx="0" cy="105"/>
            </a:xfrm>
            <a:prstGeom prst="line">
              <a:avLst/>
            </a:prstGeom>
            <a:noFill/>
            <a:ln w="12700">
              <a:solidFill>
                <a:srgbClr val="000000"/>
              </a:solidFill>
              <a:round/>
              <a:headEnd/>
              <a:tailEnd/>
            </a:ln>
          </p:spPr>
          <p:txBody>
            <a:bodyPr wrap="none" anchor="ctr"/>
            <a:lstStyle/>
            <a:p>
              <a:endParaRPr lang="en-US"/>
            </a:p>
          </p:txBody>
        </p:sp>
        <p:sp>
          <p:nvSpPr>
            <p:cNvPr id="28703" name="Line 49"/>
            <p:cNvSpPr>
              <a:spLocks noChangeShapeType="1"/>
            </p:cNvSpPr>
            <p:nvPr/>
          </p:nvSpPr>
          <p:spPr bwMode="auto">
            <a:xfrm flipV="1">
              <a:off x="3389" y="2109"/>
              <a:ext cx="0" cy="105"/>
            </a:xfrm>
            <a:prstGeom prst="line">
              <a:avLst/>
            </a:prstGeom>
            <a:noFill/>
            <a:ln w="12700">
              <a:solidFill>
                <a:srgbClr val="000000"/>
              </a:solidFill>
              <a:round/>
              <a:headEnd/>
              <a:tailEnd/>
            </a:ln>
          </p:spPr>
          <p:txBody>
            <a:bodyPr wrap="none" anchor="ctr"/>
            <a:lstStyle/>
            <a:p>
              <a:endParaRPr lang="en-US"/>
            </a:p>
          </p:txBody>
        </p:sp>
        <p:sp>
          <p:nvSpPr>
            <p:cNvPr id="28704" name="Line 50"/>
            <p:cNvSpPr>
              <a:spLocks noChangeShapeType="1"/>
            </p:cNvSpPr>
            <p:nvPr/>
          </p:nvSpPr>
          <p:spPr bwMode="auto">
            <a:xfrm flipV="1">
              <a:off x="3967" y="2109"/>
              <a:ext cx="0" cy="105"/>
            </a:xfrm>
            <a:prstGeom prst="line">
              <a:avLst/>
            </a:prstGeom>
            <a:noFill/>
            <a:ln w="12700">
              <a:solidFill>
                <a:srgbClr val="000000"/>
              </a:solidFill>
              <a:round/>
              <a:headEnd/>
              <a:tailEnd/>
            </a:ln>
          </p:spPr>
          <p:txBody>
            <a:bodyPr wrap="none" anchor="ctr"/>
            <a:lstStyle/>
            <a:p>
              <a:endParaRPr lang="en-US"/>
            </a:p>
          </p:txBody>
        </p:sp>
        <p:sp>
          <p:nvSpPr>
            <p:cNvPr id="28705" name="Line 51"/>
            <p:cNvSpPr>
              <a:spLocks noChangeShapeType="1"/>
            </p:cNvSpPr>
            <p:nvPr/>
          </p:nvSpPr>
          <p:spPr bwMode="auto">
            <a:xfrm flipV="1">
              <a:off x="4545" y="2109"/>
              <a:ext cx="0" cy="105"/>
            </a:xfrm>
            <a:prstGeom prst="line">
              <a:avLst/>
            </a:prstGeom>
            <a:noFill/>
            <a:ln w="12700">
              <a:solidFill>
                <a:srgbClr val="000000"/>
              </a:solidFill>
              <a:round/>
              <a:headEnd/>
              <a:tailEnd/>
            </a:ln>
          </p:spPr>
          <p:txBody>
            <a:bodyPr wrap="none" anchor="ctr"/>
            <a:lstStyle/>
            <a:p>
              <a:endParaRPr lang="en-US"/>
            </a:p>
          </p:txBody>
        </p:sp>
        <p:sp>
          <p:nvSpPr>
            <p:cNvPr id="28706" name="Freeform 52"/>
            <p:cNvSpPr>
              <a:spLocks/>
            </p:cNvSpPr>
            <p:nvPr/>
          </p:nvSpPr>
          <p:spPr bwMode="auto">
            <a:xfrm>
              <a:off x="1056" y="720"/>
              <a:ext cx="3505" cy="1443"/>
            </a:xfrm>
            <a:custGeom>
              <a:avLst/>
              <a:gdLst>
                <a:gd name="T0" fmla="*/ 92 w 3505"/>
                <a:gd name="T1" fmla="*/ 1419 h 1443"/>
                <a:gd name="T2" fmla="*/ 207 w 3505"/>
                <a:gd name="T3" fmla="*/ 1403 h 1443"/>
                <a:gd name="T4" fmla="*/ 322 w 3505"/>
                <a:gd name="T5" fmla="*/ 1372 h 1443"/>
                <a:gd name="T6" fmla="*/ 437 w 3505"/>
                <a:gd name="T7" fmla="*/ 1324 h 1443"/>
                <a:gd name="T8" fmla="*/ 552 w 3505"/>
                <a:gd name="T9" fmla="*/ 1270 h 1443"/>
                <a:gd name="T10" fmla="*/ 667 w 3505"/>
                <a:gd name="T11" fmla="*/ 1184 h 1443"/>
                <a:gd name="T12" fmla="*/ 793 w 3505"/>
                <a:gd name="T13" fmla="*/ 1074 h 1443"/>
                <a:gd name="T14" fmla="*/ 908 w 3505"/>
                <a:gd name="T15" fmla="*/ 941 h 1443"/>
                <a:gd name="T16" fmla="*/ 1022 w 3505"/>
                <a:gd name="T17" fmla="*/ 784 h 1443"/>
                <a:gd name="T18" fmla="*/ 1138 w 3505"/>
                <a:gd name="T19" fmla="*/ 612 h 1443"/>
                <a:gd name="T20" fmla="*/ 1253 w 3505"/>
                <a:gd name="T21" fmla="*/ 439 h 1443"/>
                <a:gd name="T22" fmla="*/ 1367 w 3505"/>
                <a:gd name="T23" fmla="*/ 275 h 1443"/>
                <a:gd name="T24" fmla="*/ 1493 w 3505"/>
                <a:gd name="T25" fmla="*/ 141 h 1443"/>
                <a:gd name="T26" fmla="*/ 1608 w 3505"/>
                <a:gd name="T27" fmla="*/ 47 h 1443"/>
                <a:gd name="T28" fmla="*/ 1723 w 3505"/>
                <a:gd name="T29" fmla="*/ 8 h 1443"/>
                <a:gd name="T30" fmla="*/ 1839 w 3505"/>
                <a:gd name="T31" fmla="*/ 23 h 1443"/>
                <a:gd name="T32" fmla="*/ 1953 w 3505"/>
                <a:gd name="T33" fmla="*/ 86 h 1443"/>
                <a:gd name="T34" fmla="*/ 2068 w 3505"/>
                <a:gd name="T35" fmla="*/ 203 h 1443"/>
                <a:gd name="T36" fmla="*/ 2194 w 3505"/>
                <a:gd name="T37" fmla="*/ 352 h 1443"/>
                <a:gd name="T38" fmla="*/ 2309 w 3505"/>
                <a:gd name="T39" fmla="*/ 525 h 1443"/>
                <a:gd name="T40" fmla="*/ 2424 w 3505"/>
                <a:gd name="T41" fmla="*/ 697 h 1443"/>
                <a:gd name="T42" fmla="*/ 2539 w 3505"/>
                <a:gd name="T43" fmla="*/ 862 h 1443"/>
                <a:gd name="T44" fmla="*/ 2654 w 3505"/>
                <a:gd name="T45" fmla="*/ 1011 h 1443"/>
                <a:gd name="T46" fmla="*/ 2769 w 3505"/>
                <a:gd name="T47" fmla="*/ 1128 h 1443"/>
                <a:gd name="T48" fmla="*/ 2895 w 3505"/>
                <a:gd name="T49" fmla="*/ 1231 h 1443"/>
                <a:gd name="T50" fmla="*/ 3009 w 3505"/>
                <a:gd name="T51" fmla="*/ 1301 h 1443"/>
                <a:gd name="T52" fmla="*/ 3125 w 3505"/>
                <a:gd name="T53" fmla="*/ 1349 h 1443"/>
                <a:gd name="T54" fmla="*/ 3240 w 3505"/>
                <a:gd name="T55" fmla="*/ 1388 h 1443"/>
                <a:gd name="T56" fmla="*/ 3354 w 3505"/>
                <a:gd name="T57" fmla="*/ 1411 h 1443"/>
                <a:gd name="T58" fmla="*/ 3469 w 3505"/>
                <a:gd name="T59" fmla="*/ 1426 h 1443"/>
                <a:gd name="T60" fmla="*/ 3447 w 3505"/>
                <a:gd name="T61" fmla="*/ 1442 h 1443"/>
                <a:gd name="T62" fmla="*/ 3331 w 3505"/>
                <a:gd name="T63" fmla="*/ 1442 h 1443"/>
                <a:gd name="T64" fmla="*/ 3216 w 3505"/>
                <a:gd name="T65" fmla="*/ 1442 h 1443"/>
                <a:gd name="T66" fmla="*/ 3090 w 3505"/>
                <a:gd name="T67" fmla="*/ 1442 h 1443"/>
                <a:gd name="T68" fmla="*/ 2975 w 3505"/>
                <a:gd name="T69" fmla="*/ 1442 h 1443"/>
                <a:gd name="T70" fmla="*/ 2861 w 3505"/>
                <a:gd name="T71" fmla="*/ 1442 h 1443"/>
                <a:gd name="T72" fmla="*/ 2745 w 3505"/>
                <a:gd name="T73" fmla="*/ 1442 h 1443"/>
                <a:gd name="T74" fmla="*/ 2630 w 3505"/>
                <a:gd name="T75" fmla="*/ 1442 h 1443"/>
                <a:gd name="T76" fmla="*/ 2516 w 3505"/>
                <a:gd name="T77" fmla="*/ 1442 h 1443"/>
                <a:gd name="T78" fmla="*/ 2390 w 3505"/>
                <a:gd name="T79" fmla="*/ 1442 h 1443"/>
                <a:gd name="T80" fmla="*/ 2275 w 3505"/>
                <a:gd name="T81" fmla="*/ 1442 h 1443"/>
                <a:gd name="T82" fmla="*/ 2160 w 3505"/>
                <a:gd name="T83" fmla="*/ 1442 h 1443"/>
                <a:gd name="T84" fmla="*/ 2044 w 3505"/>
                <a:gd name="T85" fmla="*/ 1442 h 1443"/>
                <a:gd name="T86" fmla="*/ 1930 w 3505"/>
                <a:gd name="T87" fmla="*/ 1442 h 1443"/>
                <a:gd name="T88" fmla="*/ 1815 w 3505"/>
                <a:gd name="T89" fmla="*/ 1442 h 1443"/>
                <a:gd name="T90" fmla="*/ 1689 w 3505"/>
                <a:gd name="T91" fmla="*/ 1442 h 1443"/>
                <a:gd name="T92" fmla="*/ 1574 w 3505"/>
                <a:gd name="T93" fmla="*/ 1442 h 1443"/>
                <a:gd name="T94" fmla="*/ 1460 w 3505"/>
                <a:gd name="T95" fmla="*/ 1442 h 1443"/>
                <a:gd name="T96" fmla="*/ 1344 w 3505"/>
                <a:gd name="T97" fmla="*/ 1442 h 1443"/>
                <a:gd name="T98" fmla="*/ 1229 w 3505"/>
                <a:gd name="T99" fmla="*/ 1442 h 1443"/>
                <a:gd name="T100" fmla="*/ 1114 w 3505"/>
                <a:gd name="T101" fmla="*/ 1442 h 1443"/>
                <a:gd name="T102" fmla="*/ 988 w 3505"/>
                <a:gd name="T103" fmla="*/ 1442 h 1443"/>
                <a:gd name="T104" fmla="*/ 874 w 3505"/>
                <a:gd name="T105" fmla="*/ 1442 h 1443"/>
                <a:gd name="T106" fmla="*/ 759 w 3505"/>
                <a:gd name="T107" fmla="*/ 1442 h 1443"/>
                <a:gd name="T108" fmla="*/ 643 w 3505"/>
                <a:gd name="T109" fmla="*/ 1442 h 1443"/>
                <a:gd name="T110" fmla="*/ 529 w 3505"/>
                <a:gd name="T111" fmla="*/ 1442 h 1443"/>
                <a:gd name="T112" fmla="*/ 414 w 3505"/>
                <a:gd name="T113" fmla="*/ 1442 h 1443"/>
                <a:gd name="T114" fmla="*/ 288 w 3505"/>
                <a:gd name="T115" fmla="*/ 1442 h 1443"/>
                <a:gd name="T116" fmla="*/ 173 w 3505"/>
                <a:gd name="T117" fmla="*/ 1442 h 1443"/>
                <a:gd name="T118" fmla="*/ 57 w 3505"/>
                <a:gd name="T119" fmla="*/ 1442 h 1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05"/>
                <a:gd name="T181" fmla="*/ 0 h 1443"/>
                <a:gd name="T182" fmla="*/ 3505 w 3505"/>
                <a:gd name="T183" fmla="*/ 1443 h 1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05" h="1443">
                  <a:moveTo>
                    <a:pt x="0" y="1426"/>
                  </a:moveTo>
                  <a:lnTo>
                    <a:pt x="35" y="1426"/>
                  </a:lnTo>
                  <a:lnTo>
                    <a:pt x="57" y="1419"/>
                  </a:lnTo>
                  <a:lnTo>
                    <a:pt x="92" y="1419"/>
                  </a:lnTo>
                  <a:lnTo>
                    <a:pt x="116" y="1411"/>
                  </a:lnTo>
                  <a:lnTo>
                    <a:pt x="150" y="1411"/>
                  </a:lnTo>
                  <a:lnTo>
                    <a:pt x="173" y="1403"/>
                  </a:lnTo>
                  <a:lnTo>
                    <a:pt x="207" y="1403"/>
                  </a:lnTo>
                  <a:lnTo>
                    <a:pt x="230" y="1395"/>
                  </a:lnTo>
                  <a:lnTo>
                    <a:pt x="264" y="1388"/>
                  </a:lnTo>
                  <a:lnTo>
                    <a:pt x="288" y="1380"/>
                  </a:lnTo>
                  <a:lnTo>
                    <a:pt x="322" y="1372"/>
                  </a:lnTo>
                  <a:lnTo>
                    <a:pt x="356" y="1364"/>
                  </a:lnTo>
                  <a:lnTo>
                    <a:pt x="379" y="1349"/>
                  </a:lnTo>
                  <a:lnTo>
                    <a:pt x="414" y="1341"/>
                  </a:lnTo>
                  <a:lnTo>
                    <a:pt x="437" y="1324"/>
                  </a:lnTo>
                  <a:lnTo>
                    <a:pt x="471" y="1316"/>
                  </a:lnTo>
                  <a:lnTo>
                    <a:pt x="495" y="1301"/>
                  </a:lnTo>
                  <a:lnTo>
                    <a:pt x="529" y="1285"/>
                  </a:lnTo>
                  <a:lnTo>
                    <a:pt x="552" y="1270"/>
                  </a:lnTo>
                  <a:lnTo>
                    <a:pt x="586" y="1246"/>
                  </a:lnTo>
                  <a:lnTo>
                    <a:pt x="609" y="1231"/>
                  </a:lnTo>
                  <a:lnTo>
                    <a:pt x="643" y="1207"/>
                  </a:lnTo>
                  <a:lnTo>
                    <a:pt x="667" y="1184"/>
                  </a:lnTo>
                  <a:lnTo>
                    <a:pt x="701" y="1160"/>
                  </a:lnTo>
                  <a:lnTo>
                    <a:pt x="735" y="1128"/>
                  </a:lnTo>
                  <a:lnTo>
                    <a:pt x="759" y="1105"/>
                  </a:lnTo>
                  <a:lnTo>
                    <a:pt x="793" y="1074"/>
                  </a:lnTo>
                  <a:lnTo>
                    <a:pt x="816" y="1043"/>
                  </a:lnTo>
                  <a:lnTo>
                    <a:pt x="850" y="1011"/>
                  </a:lnTo>
                  <a:lnTo>
                    <a:pt x="874" y="972"/>
                  </a:lnTo>
                  <a:lnTo>
                    <a:pt x="908" y="941"/>
                  </a:lnTo>
                  <a:lnTo>
                    <a:pt x="931" y="902"/>
                  </a:lnTo>
                  <a:lnTo>
                    <a:pt x="965" y="862"/>
                  </a:lnTo>
                  <a:lnTo>
                    <a:pt x="988" y="823"/>
                  </a:lnTo>
                  <a:lnTo>
                    <a:pt x="1022" y="784"/>
                  </a:lnTo>
                  <a:lnTo>
                    <a:pt x="1057" y="745"/>
                  </a:lnTo>
                  <a:lnTo>
                    <a:pt x="1080" y="697"/>
                  </a:lnTo>
                  <a:lnTo>
                    <a:pt x="1114" y="658"/>
                  </a:lnTo>
                  <a:lnTo>
                    <a:pt x="1138" y="612"/>
                  </a:lnTo>
                  <a:lnTo>
                    <a:pt x="1172" y="573"/>
                  </a:lnTo>
                  <a:lnTo>
                    <a:pt x="1195" y="525"/>
                  </a:lnTo>
                  <a:lnTo>
                    <a:pt x="1229" y="486"/>
                  </a:lnTo>
                  <a:lnTo>
                    <a:pt x="1253" y="439"/>
                  </a:lnTo>
                  <a:lnTo>
                    <a:pt x="1286" y="399"/>
                  </a:lnTo>
                  <a:lnTo>
                    <a:pt x="1310" y="352"/>
                  </a:lnTo>
                  <a:lnTo>
                    <a:pt x="1344" y="314"/>
                  </a:lnTo>
                  <a:lnTo>
                    <a:pt x="1367" y="275"/>
                  </a:lnTo>
                  <a:lnTo>
                    <a:pt x="1401" y="242"/>
                  </a:lnTo>
                  <a:lnTo>
                    <a:pt x="1436" y="203"/>
                  </a:lnTo>
                  <a:lnTo>
                    <a:pt x="1460" y="172"/>
                  </a:lnTo>
                  <a:lnTo>
                    <a:pt x="1493" y="141"/>
                  </a:lnTo>
                  <a:lnTo>
                    <a:pt x="1517" y="118"/>
                  </a:lnTo>
                  <a:lnTo>
                    <a:pt x="1551" y="86"/>
                  </a:lnTo>
                  <a:lnTo>
                    <a:pt x="1574" y="70"/>
                  </a:lnTo>
                  <a:lnTo>
                    <a:pt x="1608" y="47"/>
                  </a:lnTo>
                  <a:lnTo>
                    <a:pt x="1632" y="31"/>
                  </a:lnTo>
                  <a:lnTo>
                    <a:pt x="1665" y="23"/>
                  </a:lnTo>
                  <a:lnTo>
                    <a:pt x="1689" y="8"/>
                  </a:lnTo>
                  <a:lnTo>
                    <a:pt x="1723" y="8"/>
                  </a:lnTo>
                  <a:lnTo>
                    <a:pt x="1758" y="0"/>
                  </a:lnTo>
                  <a:lnTo>
                    <a:pt x="1781" y="8"/>
                  </a:lnTo>
                  <a:lnTo>
                    <a:pt x="1815" y="8"/>
                  </a:lnTo>
                  <a:lnTo>
                    <a:pt x="1839" y="23"/>
                  </a:lnTo>
                  <a:lnTo>
                    <a:pt x="1872" y="31"/>
                  </a:lnTo>
                  <a:lnTo>
                    <a:pt x="1896" y="47"/>
                  </a:lnTo>
                  <a:lnTo>
                    <a:pt x="1930" y="70"/>
                  </a:lnTo>
                  <a:lnTo>
                    <a:pt x="1953" y="86"/>
                  </a:lnTo>
                  <a:lnTo>
                    <a:pt x="1987" y="118"/>
                  </a:lnTo>
                  <a:lnTo>
                    <a:pt x="2011" y="141"/>
                  </a:lnTo>
                  <a:lnTo>
                    <a:pt x="2044" y="172"/>
                  </a:lnTo>
                  <a:lnTo>
                    <a:pt x="2068" y="203"/>
                  </a:lnTo>
                  <a:lnTo>
                    <a:pt x="2103" y="242"/>
                  </a:lnTo>
                  <a:lnTo>
                    <a:pt x="2137" y="275"/>
                  </a:lnTo>
                  <a:lnTo>
                    <a:pt x="2160" y="314"/>
                  </a:lnTo>
                  <a:lnTo>
                    <a:pt x="2194" y="352"/>
                  </a:lnTo>
                  <a:lnTo>
                    <a:pt x="2218" y="399"/>
                  </a:lnTo>
                  <a:lnTo>
                    <a:pt x="2251" y="439"/>
                  </a:lnTo>
                  <a:lnTo>
                    <a:pt x="2275" y="486"/>
                  </a:lnTo>
                  <a:lnTo>
                    <a:pt x="2309" y="525"/>
                  </a:lnTo>
                  <a:lnTo>
                    <a:pt x="2332" y="573"/>
                  </a:lnTo>
                  <a:lnTo>
                    <a:pt x="2366" y="612"/>
                  </a:lnTo>
                  <a:lnTo>
                    <a:pt x="2390" y="658"/>
                  </a:lnTo>
                  <a:lnTo>
                    <a:pt x="2424" y="697"/>
                  </a:lnTo>
                  <a:lnTo>
                    <a:pt x="2458" y="745"/>
                  </a:lnTo>
                  <a:lnTo>
                    <a:pt x="2482" y="784"/>
                  </a:lnTo>
                  <a:lnTo>
                    <a:pt x="2516" y="823"/>
                  </a:lnTo>
                  <a:lnTo>
                    <a:pt x="2539" y="862"/>
                  </a:lnTo>
                  <a:lnTo>
                    <a:pt x="2573" y="902"/>
                  </a:lnTo>
                  <a:lnTo>
                    <a:pt x="2596" y="941"/>
                  </a:lnTo>
                  <a:lnTo>
                    <a:pt x="2630" y="972"/>
                  </a:lnTo>
                  <a:lnTo>
                    <a:pt x="2654" y="1011"/>
                  </a:lnTo>
                  <a:lnTo>
                    <a:pt x="2688" y="1043"/>
                  </a:lnTo>
                  <a:lnTo>
                    <a:pt x="2711" y="1074"/>
                  </a:lnTo>
                  <a:lnTo>
                    <a:pt x="2745" y="1105"/>
                  </a:lnTo>
                  <a:lnTo>
                    <a:pt x="2769" y="1128"/>
                  </a:lnTo>
                  <a:lnTo>
                    <a:pt x="2803" y="1160"/>
                  </a:lnTo>
                  <a:lnTo>
                    <a:pt x="2837" y="1184"/>
                  </a:lnTo>
                  <a:lnTo>
                    <a:pt x="2861" y="1207"/>
                  </a:lnTo>
                  <a:lnTo>
                    <a:pt x="2895" y="1231"/>
                  </a:lnTo>
                  <a:lnTo>
                    <a:pt x="2918" y="1246"/>
                  </a:lnTo>
                  <a:lnTo>
                    <a:pt x="2952" y="1270"/>
                  </a:lnTo>
                  <a:lnTo>
                    <a:pt x="2975" y="1285"/>
                  </a:lnTo>
                  <a:lnTo>
                    <a:pt x="3009" y="1301"/>
                  </a:lnTo>
                  <a:lnTo>
                    <a:pt x="3033" y="1316"/>
                  </a:lnTo>
                  <a:lnTo>
                    <a:pt x="3067" y="1324"/>
                  </a:lnTo>
                  <a:lnTo>
                    <a:pt x="3090" y="1341"/>
                  </a:lnTo>
                  <a:lnTo>
                    <a:pt x="3125" y="1349"/>
                  </a:lnTo>
                  <a:lnTo>
                    <a:pt x="3159" y="1364"/>
                  </a:lnTo>
                  <a:lnTo>
                    <a:pt x="3182" y="1372"/>
                  </a:lnTo>
                  <a:lnTo>
                    <a:pt x="3216" y="1380"/>
                  </a:lnTo>
                  <a:lnTo>
                    <a:pt x="3240" y="1388"/>
                  </a:lnTo>
                  <a:lnTo>
                    <a:pt x="3274" y="1395"/>
                  </a:lnTo>
                  <a:lnTo>
                    <a:pt x="3297" y="1403"/>
                  </a:lnTo>
                  <a:lnTo>
                    <a:pt x="3331" y="1403"/>
                  </a:lnTo>
                  <a:lnTo>
                    <a:pt x="3354" y="1411"/>
                  </a:lnTo>
                  <a:lnTo>
                    <a:pt x="3388" y="1411"/>
                  </a:lnTo>
                  <a:lnTo>
                    <a:pt x="3412" y="1419"/>
                  </a:lnTo>
                  <a:lnTo>
                    <a:pt x="3447" y="1419"/>
                  </a:lnTo>
                  <a:lnTo>
                    <a:pt x="3469" y="1426"/>
                  </a:lnTo>
                  <a:lnTo>
                    <a:pt x="3504" y="1426"/>
                  </a:lnTo>
                  <a:lnTo>
                    <a:pt x="3504" y="1442"/>
                  </a:lnTo>
                  <a:lnTo>
                    <a:pt x="3469" y="1442"/>
                  </a:lnTo>
                  <a:lnTo>
                    <a:pt x="3447" y="1442"/>
                  </a:lnTo>
                  <a:lnTo>
                    <a:pt x="3412" y="1442"/>
                  </a:lnTo>
                  <a:lnTo>
                    <a:pt x="3388" y="1442"/>
                  </a:lnTo>
                  <a:lnTo>
                    <a:pt x="3354" y="1442"/>
                  </a:lnTo>
                  <a:lnTo>
                    <a:pt x="3331" y="1442"/>
                  </a:lnTo>
                  <a:lnTo>
                    <a:pt x="3297" y="1442"/>
                  </a:lnTo>
                  <a:lnTo>
                    <a:pt x="3274" y="1442"/>
                  </a:lnTo>
                  <a:lnTo>
                    <a:pt x="3240" y="1442"/>
                  </a:lnTo>
                  <a:lnTo>
                    <a:pt x="3216" y="1442"/>
                  </a:lnTo>
                  <a:lnTo>
                    <a:pt x="3182" y="1442"/>
                  </a:lnTo>
                  <a:lnTo>
                    <a:pt x="3159" y="1442"/>
                  </a:lnTo>
                  <a:lnTo>
                    <a:pt x="3125" y="1442"/>
                  </a:lnTo>
                  <a:lnTo>
                    <a:pt x="3090" y="1442"/>
                  </a:lnTo>
                  <a:lnTo>
                    <a:pt x="3067" y="1442"/>
                  </a:lnTo>
                  <a:lnTo>
                    <a:pt x="3033" y="1442"/>
                  </a:lnTo>
                  <a:lnTo>
                    <a:pt x="3009" y="1442"/>
                  </a:lnTo>
                  <a:lnTo>
                    <a:pt x="2975" y="1442"/>
                  </a:lnTo>
                  <a:lnTo>
                    <a:pt x="2952" y="1442"/>
                  </a:lnTo>
                  <a:lnTo>
                    <a:pt x="2918" y="1442"/>
                  </a:lnTo>
                  <a:lnTo>
                    <a:pt x="2895" y="1442"/>
                  </a:lnTo>
                  <a:lnTo>
                    <a:pt x="2861" y="1442"/>
                  </a:lnTo>
                  <a:lnTo>
                    <a:pt x="2837" y="1442"/>
                  </a:lnTo>
                  <a:lnTo>
                    <a:pt x="2803" y="1442"/>
                  </a:lnTo>
                  <a:lnTo>
                    <a:pt x="2769" y="1442"/>
                  </a:lnTo>
                  <a:lnTo>
                    <a:pt x="2745" y="1442"/>
                  </a:lnTo>
                  <a:lnTo>
                    <a:pt x="2711" y="1442"/>
                  </a:lnTo>
                  <a:lnTo>
                    <a:pt x="2688" y="1442"/>
                  </a:lnTo>
                  <a:lnTo>
                    <a:pt x="2654" y="1442"/>
                  </a:lnTo>
                  <a:lnTo>
                    <a:pt x="2630" y="1442"/>
                  </a:lnTo>
                  <a:lnTo>
                    <a:pt x="2596" y="1442"/>
                  </a:lnTo>
                  <a:lnTo>
                    <a:pt x="2573" y="1442"/>
                  </a:lnTo>
                  <a:lnTo>
                    <a:pt x="2539" y="1442"/>
                  </a:lnTo>
                  <a:lnTo>
                    <a:pt x="2516" y="1442"/>
                  </a:lnTo>
                  <a:lnTo>
                    <a:pt x="2482" y="1442"/>
                  </a:lnTo>
                  <a:lnTo>
                    <a:pt x="2458" y="1442"/>
                  </a:lnTo>
                  <a:lnTo>
                    <a:pt x="2424" y="1442"/>
                  </a:lnTo>
                  <a:lnTo>
                    <a:pt x="2390" y="1442"/>
                  </a:lnTo>
                  <a:lnTo>
                    <a:pt x="2366" y="1442"/>
                  </a:lnTo>
                  <a:lnTo>
                    <a:pt x="2332" y="1442"/>
                  </a:lnTo>
                  <a:lnTo>
                    <a:pt x="2309" y="1442"/>
                  </a:lnTo>
                  <a:lnTo>
                    <a:pt x="2275" y="1442"/>
                  </a:lnTo>
                  <a:lnTo>
                    <a:pt x="2251" y="1442"/>
                  </a:lnTo>
                  <a:lnTo>
                    <a:pt x="2218" y="1442"/>
                  </a:lnTo>
                  <a:lnTo>
                    <a:pt x="2194" y="1442"/>
                  </a:lnTo>
                  <a:lnTo>
                    <a:pt x="2160" y="1442"/>
                  </a:lnTo>
                  <a:lnTo>
                    <a:pt x="2137" y="1442"/>
                  </a:lnTo>
                  <a:lnTo>
                    <a:pt x="2103" y="1442"/>
                  </a:lnTo>
                  <a:lnTo>
                    <a:pt x="2068" y="1442"/>
                  </a:lnTo>
                  <a:lnTo>
                    <a:pt x="2044" y="1442"/>
                  </a:lnTo>
                  <a:lnTo>
                    <a:pt x="2011" y="1442"/>
                  </a:lnTo>
                  <a:lnTo>
                    <a:pt x="1987" y="1442"/>
                  </a:lnTo>
                  <a:lnTo>
                    <a:pt x="1953" y="1442"/>
                  </a:lnTo>
                  <a:lnTo>
                    <a:pt x="1930" y="1442"/>
                  </a:lnTo>
                  <a:lnTo>
                    <a:pt x="1896" y="1442"/>
                  </a:lnTo>
                  <a:lnTo>
                    <a:pt x="1872" y="1442"/>
                  </a:lnTo>
                  <a:lnTo>
                    <a:pt x="1839" y="1442"/>
                  </a:lnTo>
                  <a:lnTo>
                    <a:pt x="1815" y="1442"/>
                  </a:lnTo>
                  <a:lnTo>
                    <a:pt x="1781" y="1442"/>
                  </a:lnTo>
                  <a:lnTo>
                    <a:pt x="1758" y="1442"/>
                  </a:lnTo>
                  <a:lnTo>
                    <a:pt x="1723" y="1442"/>
                  </a:lnTo>
                  <a:lnTo>
                    <a:pt x="1689" y="1442"/>
                  </a:lnTo>
                  <a:lnTo>
                    <a:pt x="1665" y="1442"/>
                  </a:lnTo>
                  <a:lnTo>
                    <a:pt x="1632" y="1442"/>
                  </a:lnTo>
                  <a:lnTo>
                    <a:pt x="1608" y="1442"/>
                  </a:lnTo>
                  <a:lnTo>
                    <a:pt x="1574" y="1442"/>
                  </a:lnTo>
                  <a:lnTo>
                    <a:pt x="1551" y="1442"/>
                  </a:lnTo>
                  <a:lnTo>
                    <a:pt x="1517" y="1442"/>
                  </a:lnTo>
                  <a:lnTo>
                    <a:pt x="1493" y="1442"/>
                  </a:lnTo>
                  <a:lnTo>
                    <a:pt x="1460" y="1442"/>
                  </a:lnTo>
                  <a:lnTo>
                    <a:pt x="1436" y="1442"/>
                  </a:lnTo>
                  <a:lnTo>
                    <a:pt x="1401" y="1442"/>
                  </a:lnTo>
                  <a:lnTo>
                    <a:pt x="1367" y="1442"/>
                  </a:lnTo>
                  <a:lnTo>
                    <a:pt x="1344" y="1442"/>
                  </a:lnTo>
                  <a:lnTo>
                    <a:pt x="1310" y="1442"/>
                  </a:lnTo>
                  <a:lnTo>
                    <a:pt x="1286" y="1442"/>
                  </a:lnTo>
                  <a:lnTo>
                    <a:pt x="1253" y="1442"/>
                  </a:lnTo>
                  <a:lnTo>
                    <a:pt x="1229" y="1442"/>
                  </a:lnTo>
                  <a:lnTo>
                    <a:pt x="1195" y="1442"/>
                  </a:lnTo>
                  <a:lnTo>
                    <a:pt x="1172" y="1442"/>
                  </a:lnTo>
                  <a:lnTo>
                    <a:pt x="1138" y="1442"/>
                  </a:lnTo>
                  <a:lnTo>
                    <a:pt x="1114" y="1442"/>
                  </a:lnTo>
                  <a:lnTo>
                    <a:pt x="1080" y="1442"/>
                  </a:lnTo>
                  <a:lnTo>
                    <a:pt x="1057" y="1442"/>
                  </a:lnTo>
                  <a:lnTo>
                    <a:pt x="1022" y="1442"/>
                  </a:lnTo>
                  <a:lnTo>
                    <a:pt x="988" y="1442"/>
                  </a:lnTo>
                  <a:lnTo>
                    <a:pt x="965" y="1442"/>
                  </a:lnTo>
                  <a:lnTo>
                    <a:pt x="931" y="1442"/>
                  </a:lnTo>
                  <a:lnTo>
                    <a:pt x="908" y="1442"/>
                  </a:lnTo>
                  <a:lnTo>
                    <a:pt x="874" y="1442"/>
                  </a:lnTo>
                  <a:lnTo>
                    <a:pt x="850" y="1442"/>
                  </a:lnTo>
                  <a:lnTo>
                    <a:pt x="816" y="1442"/>
                  </a:lnTo>
                  <a:lnTo>
                    <a:pt x="793" y="1442"/>
                  </a:lnTo>
                  <a:lnTo>
                    <a:pt x="759" y="1442"/>
                  </a:lnTo>
                  <a:lnTo>
                    <a:pt x="735" y="1442"/>
                  </a:lnTo>
                  <a:lnTo>
                    <a:pt x="701" y="1442"/>
                  </a:lnTo>
                  <a:lnTo>
                    <a:pt x="667" y="1442"/>
                  </a:lnTo>
                  <a:lnTo>
                    <a:pt x="643" y="1442"/>
                  </a:lnTo>
                  <a:lnTo>
                    <a:pt x="609" y="1442"/>
                  </a:lnTo>
                  <a:lnTo>
                    <a:pt x="586" y="1442"/>
                  </a:lnTo>
                  <a:lnTo>
                    <a:pt x="552" y="1442"/>
                  </a:lnTo>
                  <a:lnTo>
                    <a:pt x="529" y="1442"/>
                  </a:lnTo>
                  <a:lnTo>
                    <a:pt x="495" y="1442"/>
                  </a:lnTo>
                  <a:lnTo>
                    <a:pt x="471" y="1442"/>
                  </a:lnTo>
                  <a:lnTo>
                    <a:pt x="437" y="1442"/>
                  </a:lnTo>
                  <a:lnTo>
                    <a:pt x="414" y="1442"/>
                  </a:lnTo>
                  <a:lnTo>
                    <a:pt x="379" y="1442"/>
                  </a:lnTo>
                  <a:lnTo>
                    <a:pt x="356" y="1442"/>
                  </a:lnTo>
                  <a:lnTo>
                    <a:pt x="322" y="1442"/>
                  </a:lnTo>
                  <a:lnTo>
                    <a:pt x="288" y="1442"/>
                  </a:lnTo>
                  <a:lnTo>
                    <a:pt x="264" y="1442"/>
                  </a:lnTo>
                  <a:lnTo>
                    <a:pt x="230" y="1442"/>
                  </a:lnTo>
                  <a:lnTo>
                    <a:pt x="207" y="1442"/>
                  </a:lnTo>
                  <a:lnTo>
                    <a:pt x="173" y="1442"/>
                  </a:lnTo>
                  <a:lnTo>
                    <a:pt x="150" y="1442"/>
                  </a:lnTo>
                  <a:lnTo>
                    <a:pt x="116" y="1442"/>
                  </a:lnTo>
                  <a:lnTo>
                    <a:pt x="92" y="1442"/>
                  </a:lnTo>
                  <a:lnTo>
                    <a:pt x="57" y="1442"/>
                  </a:lnTo>
                  <a:lnTo>
                    <a:pt x="35" y="1442"/>
                  </a:lnTo>
                  <a:lnTo>
                    <a:pt x="0" y="1442"/>
                  </a:lnTo>
                  <a:lnTo>
                    <a:pt x="0" y="1426"/>
                  </a:lnTo>
                </a:path>
              </a:pathLst>
            </a:custGeom>
            <a:solidFill>
              <a:schemeClr val="folHlink"/>
            </a:solidFill>
            <a:ln w="50800" cap="rnd">
              <a:solidFill>
                <a:srgbClr val="000080"/>
              </a:solidFill>
              <a:round/>
              <a:headEnd/>
              <a:tailEnd/>
            </a:ln>
          </p:spPr>
          <p:txBody>
            <a:bodyPr/>
            <a:lstStyle/>
            <a:p>
              <a:endParaRPr lang="en-US"/>
            </a:p>
          </p:txBody>
        </p:sp>
      </p:grpSp>
      <p:sp>
        <p:nvSpPr>
          <p:cNvPr id="64590" name="Rectangle 78"/>
          <p:cNvSpPr>
            <a:spLocks noChangeArrowheads="1"/>
          </p:cNvSpPr>
          <p:nvPr/>
        </p:nvSpPr>
        <p:spPr bwMode="auto">
          <a:xfrm>
            <a:off x="5791200" y="350520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b="1"/>
              <a:t>µ = 0 and </a:t>
            </a:r>
            <a:r>
              <a:rPr lang="en-US" sz="3200" b="1">
                <a:latin typeface="Symbol" pitchFamily="18" charset="2"/>
              </a:rPr>
              <a:t></a:t>
            </a:r>
            <a:r>
              <a:rPr lang="en-US" sz="3200" b="1"/>
              <a:t> = 1</a:t>
            </a:r>
            <a:endParaRPr lang="en-US" sz="3200">
              <a:solidFill>
                <a:schemeClr val="bg2"/>
              </a:solidFill>
            </a:endParaRPr>
          </a:p>
        </p:txBody>
      </p:sp>
      <p:grpSp>
        <p:nvGrpSpPr>
          <p:cNvPr id="4" name="Group 79"/>
          <p:cNvGrpSpPr>
            <a:grpSpLocks/>
          </p:cNvGrpSpPr>
          <p:nvPr/>
        </p:nvGrpSpPr>
        <p:grpSpPr bwMode="auto">
          <a:xfrm>
            <a:off x="152400" y="1752600"/>
            <a:ext cx="1447800" cy="3200400"/>
            <a:chOff x="96" y="1104"/>
            <a:chExt cx="912" cy="2016"/>
          </a:xfrm>
        </p:grpSpPr>
        <p:sp>
          <p:nvSpPr>
            <p:cNvPr id="28681" name="AutoShape 80"/>
            <p:cNvSpPr>
              <a:spLocks noChangeArrowheads="1"/>
            </p:cNvSpPr>
            <p:nvPr/>
          </p:nvSpPr>
          <p:spPr bwMode="auto">
            <a:xfrm>
              <a:off x="384" y="1104"/>
              <a:ext cx="624" cy="2016"/>
            </a:xfrm>
            <a:prstGeom prst="curvedRightArrow">
              <a:avLst>
                <a:gd name="adj1" fmla="val 64615"/>
                <a:gd name="adj2" fmla="val 129231"/>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8682" name="Text Box 81"/>
            <p:cNvSpPr txBox="1">
              <a:spLocks noChangeArrowheads="1"/>
            </p:cNvSpPr>
            <p:nvPr/>
          </p:nvSpPr>
          <p:spPr bwMode="auto">
            <a:xfrm>
              <a:off x="96" y="1920"/>
              <a:ext cx="816" cy="300"/>
            </a:xfrm>
            <a:prstGeom prst="rect">
              <a:avLst/>
            </a:prstGeom>
            <a:solidFill>
              <a:schemeClr val="tx2"/>
            </a:solidFill>
            <a:ln w="19050">
              <a:solidFill>
                <a:schemeClr val="tx1"/>
              </a:solidFill>
              <a:miter lim="800000"/>
              <a:headEnd/>
              <a:tailEnd/>
            </a:ln>
          </p:spPr>
          <p:txBody>
            <a:bodyPr>
              <a:spAutoFit/>
            </a:bodyPr>
            <a:lstStyle/>
            <a:p>
              <a:pPr>
                <a:spcBef>
                  <a:spcPct val="50000"/>
                </a:spcBef>
              </a:pPr>
              <a:r>
                <a:rPr lang="en-US">
                  <a:solidFill>
                    <a:schemeClr val="bg2"/>
                  </a:solidFill>
                </a:rPr>
                <a:t>(X-6</a:t>
              </a:r>
              <a:r>
                <a:rPr lang="en-US">
                  <a:solidFill>
                    <a:schemeClr val="bg2"/>
                  </a:solidFill>
                  <a:sym typeface="Symbol" pitchFamily="18" charset="2"/>
                </a:rPr>
                <a:t>)/2</a:t>
              </a:r>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838200" y="228600"/>
            <a:ext cx="8077200" cy="1143000"/>
          </a:xfrm>
          <a:noFill/>
        </p:spPr>
        <p:txBody>
          <a:bodyPr/>
          <a:lstStyle/>
          <a:p>
            <a:r>
              <a:rPr lang="en-US" dirty="0" err="1" smtClean="0"/>
              <a:t>Pdf</a:t>
            </a:r>
            <a:r>
              <a:rPr lang="en-US" dirty="0" smtClean="0"/>
              <a:t> of a standard normal </a:t>
            </a:r>
            <a:r>
              <a:rPr lang="en-US" dirty="0" err="1" smtClean="0"/>
              <a:t>rv</a:t>
            </a:r>
            <a:endParaRPr lang="en-US" dirty="0" smtClean="0"/>
          </a:p>
        </p:txBody>
      </p:sp>
      <p:sp>
        <p:nvSpPr>
          <p:cNvPr id="6148" name="Rectangle 3"/>
          <p:cNvSpPr>
            <a:spLocks noGrp="1" noChangeArrowheads="1"/>
          </p:cNvSpPr>
          <p:nvPr>
            <p:ph type="body" idx="1"/>
          </p:nvPr>
        </p:nvSpPr>
        <p:spPr>
          <a:noFill/>
        </p:spPr>
        <p:txBody>
          <a:bodyPr/>
          <a:lstStyle/>
          <a:p>
            <a:r>
              <a:rPr lang="en-US" smtClean="0"/>
              <a:t>A normal random variable x has the following pdf:</a:t>
            </a:r>
          </a:p>
        </p:txBody>
      </p:sp>
      <p:graphicFrame>
        <p:nvGraphicFramePr>
          <p:cNvPr id="6146" name="Object 4">
            <a:hlinkClick r:id="" action="ppaction://ole?verb=0"/>
          </p:cNvPr>
          <p:cNvGraphicFramePr>
            <a:graphicFrameLocks/>
          </p:cNvGraphicFramePr>
          <p:nvPr/>
        </p:nvGraphicFramePr>
        <p:xfrm>
          <a:off x="1752600" y="2971800"/>
          <a:ext cx="5638800" cy="2819400"/>
        </p:xfrm>
        <a:graphic>
          <a:graphicData uri="http://schemas.openxmlformats.org/presentationml/2006/ole">
            <p:oleObj spid="_x0000_s8194" name="Equation" r:id="rId5" imgW="2082600" imgH="1206360" progId="Equation.3">
              <p:embed/>
            </p:oleObj>
          </a:graphicData>
        </a:graphic>
      </p:graphicFrame>
    </p:spTree>
    <p:custDataLst>
      <p:tags r:id="rId2"/>
    </p:custData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Normal Distribution</a:t>
            </a:r>
            <a:endParaRPr lang="en-US" dirty="0"/>
          </a:p>
        </p:txBody>
      </p:sp>
      <p:pic>
        <p:nvPicPr>
          <p:cNvPr id="3" name="Picture 2" descr="F01_24"/>
          <p:cNvPicPr>
            <a:picLocks noChangeAspect="1" noChangeArrowheads="1"/>
          </p:cNvPicPr>
          <p:nvPr/>
        </p:nvPicPr>
        <p:blipFill>
          <a:blip r:embed="rId2" cstate="print"/>
          <a:srcRect/>
          <a:stretch>
            <a:fillRect/>
          </a:stretch>
        </p:blipFill>
        <p:spPr bwMode="auto">
          <a:xfrm>
            <a:off x="1295400" y="1612900"/>
            <a:ext cx="6553200" cy="46355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685800" y="1676400"/>
            <a:ext cx="7772400" cy="1752600"/>
          </a:xfrm>
        </p:spPr>
        <p:txBody>
          <a:bodyPr/>
          <a:lstStyle/>
          <a:p>
            <a:r>
              <a:rPr lang="en-US" sz="2800" smtClean="0"/>
              <a:t>A random variable </a:t>
            </a:r>
            <a:r>
              <a:rPr lang="en-US" sz="2800" b="1" smtClean="0"/>
              <a:t>X</a:t>
            </a:r>
            <a:r>
              <a:rPr lang="en-US" sz="2800" smtClean="0"/>
              <a:t> with mean </a:t>
            </a:r>
            <a:r>
              <a:rPr lang="en-US" sz="2800" smtClean="0">
                <a:latin typeface="Symbol" pitchFamily="18" charset="2"/>
              </a:rPr>
              <a:t>m</a:t>
            </a:r>
            <a:r>
              <a:rPr lang="en-US" sz="2800" smtClean="0"/>
              <a:t> and standard deviation</a:t>
            </a:r>
            <a:r>
              <a:rPr lang="en-US" sz="2800" smtClean="0">
                <a:latin typeface="Symbol" pitchFamily="18" charset="2"/>
              </a:rPr>
              <a:t> s</a:t>
            </a:r>
            <a:r>
              <a:rPr lang="en-US" sz="2800" baseline="30000" smtClean="0"/>
              <a:t>  </a:t>
            </a:r>
            <a:r>
              <a:rPr lang="en-US" sz="2800" smtClean="0"/>
              <a:t>is normally distributed if its probability density function is given by</a:t>
            </a:r>
          </a:p>
        </p:txBody>
      </p:sp>
      <p:graphicFrame>
        <p:nvGraphicFramePr>
          <p:cNvPr id="1026" name="Object 3"/>
          <p:cNvGraphicFramePr>
            <a:graphicFrameLocks noChangeAspect="1"/>
          </p:cNvGraphicFramePr>
          <p:nvPr/>
        </p:nvGraphicFramePr>
        <p:xfrm>
          <a:off x="1311275" y="3336925"/>
          <a:ext cx="6140450" cy="1754188"/>
        </p:xfrm>
        <a:graphic>
          <a:graphicData uri="http://schemas.openxmlformats.org/presentationml/2006/ole">
            <p:oleObj spid="_x0000_s3074" name="Equation" r:id="rId4" imgW="2577960" imgH="736560" progId="Equation.3">
              <p:embed/>
            </p:oleObj>
          </a:graphicData>
        </a:graphic>
      </p:graphicFrame>
      <p:sp>
        <p:nvSpPr>
          <p:cNvPr id="1028" name="Rectangle 4"/>
          <p:cNvSpPr>
            <a:spLocks noGrp="1" noChangeArrowheads="1"/>
          </p:cNvSpPr>
          <p:nvPr>
            <p:ph type="title"/>
          </p:nvPr>
        </p:nvSpPr>
        <p:spPr>
          <a:noFill/>
        </p:spPr>
        <p:txBody>
          <a:bodyPr/>
          <a:lstStyle/>
          <a:p>
            <a:pPr algn="l"/>
            <a:r>
              <a:rPr lang="en-US" smtClean="0"/>
              <a:t>Normal Distributions	</a:t>
            </a:r>
          </a:p>
        </p:txBody>
      </p:sp>
    </p:spTree>
    <p:custDataLst>
      <p:tags r:id="rId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685800" y="3794125"/>
            <a:ext cx="7772400" cy="2222500"/>
          </a:xfrm>
          <a:solidFill>
            <a:schemeClr val="folHlink"/>
          </a:solidFill>
          <a:ln w="127000" cap="flat">
            <a:solidFill>
              <a:schemeClr val="tx2"/>
            </a:solidFill>
          </a:ln>
        </p:spPr>
        <p:txBody>
          <a:bodyPr anchor="b"/>
          <a:lstStyle/>
          <a:p>
            <a:pPr>
              <a:buFont typeface="Monotype Sorts" pitchFamily="2" charset="2"/>
              <a:buNone/>
            </a:pPr>
            <a:r>
              <a:rPr lang="en-US" smtClean="0"/>
              <a:t>Z = standard normal random variable</a:t>
            </a:r>
          </a:p>
          <a:p>
            <a:pPr>
              <a:buFont typeface="Monotype Sorts" pitchFamily="2" charset="2"/>
              <a:buNone/>
            </a:pPr>
            <a:r>
              <a:rPr lang="en-US" smtClean="0">
                <a:latin typeface="Symbol" pitchFamily="18" charset="2"/>
              </a:rPr>
              <a:t></a:t>
            </a:r>
            <a:r>
              <a:rPr lang="en-US" smtClean="0"/>
              <a:t> =  0 and </a:t>
            </a:r>
            <a:r>
              <a:rPr lang="en-US" smtClean="0">
                <a:latin typeface="Symbol" pitchFamily="18" charset="2"/>
              </a:rPr>
              <a:t></a:t>
            </a:r>
            <a:r>
              <a:rPr lang="en-US" smtClean="0"/>
              <a:t> = 1</a:t>
            </a:r>
          </a:p>
        </p:txBody>
      </p:sp>
      <p:grpSp>
        <p:nvGrpSpPr>
          <p:cNvPr id="2" name="Group 3"/>
          <p:cNvGrpSpPr>
            <a:grpSpLocks/>
          </p:cNvGrpSpPr>
          <p:nvPr/>
        </p:nvGrpSpPr>
        <p:grpSpPr bwMode="auto">
          <a:xfrm>
            <a:off x="1266825" y="1182687"/>
            <a:ext cx="6594475" cy="3541713"/>
            <a:chOff x="798" y="568"/>
            <a:chExt cx="4154" cy="2231"/>
          </a:xfrm>
        </p:grpSpPr>
        <p:sp>
          <p:nvSpPr>
            <p:cNvPr id="29704" name="Rectangle 4"/>
            <p:cNvSpPr>
              <a:spLocks noChangeArrowheads="1"/>
            </p:cNvSpPr>
            <p:nvPr/>
          </p:nvSpPr>
          <p:spPr bwMode="auto">
            <a:xfrm>
              <a:off x="808" y="568"/>
              <a:ext cx="4144" cy="2224"/>
            </a:xfrm>
            <a:prstGeom prst="rect">
              <a:avLst/>
            </a:prstGeom>
            <a:solidFill>
              <a:schemeClr val="folHlink"/>
            </a:solidFill>
            <a:ln w="127000">
              <a:solidFill>
                <a:schemeClr val="tx2"/>
              </a:solidFill>
              <a:miter lim="800000"/>
              <a:headEnd/>
              <a:tailEnd/>
            </a:ln>
          </p:spPr>
          <p:txBody>
            <a:bodyPr wrap="none" anchor="ctr"/>
            <a:lstStyle/>
            <a:p>
              <a:endParaRPr lang="en-US"/>
            </a:p>
          </p:txBody>
        </p:sp>
        <p:sp>
          <p:nvSpPr>
            <p:cNvPr id="29705" name="Rectangle 5"/>
            <p:cNvSpPr>
              <a:spLocks noChangeArrowheads="1"/>
            </p:cNvSpPr>
            <p:nvPr/>
          </p:nvSpPr>
          <p:spPr bwMode="auto">
            <a:xfrm>
              <a:off x="798" y="606"/>
              <a:ext cx="4127" cy="2193"/>
            </a:xfrm>
            <a:prstGeom prst="rect">
              <a:avLst/>
            </a:prstGeom>
            <a:solidFill>
              <a:schemeClr val="folHlink"/>
            </a:solidFill>
            <a:ln w="12700">
              <a:noFill/>
              <a:miter lim="800000"/>
              <a:headEnd/>
              <a:tailEnd/>
            </a:ln>
          </p:spPr>
          <p:txBody>
            <a:bodyPr wrap="none" anchor="ctr"/>
            <a:lstStyle/>
            <a:p>
              <a:endParaRPr lang="en-US"/>
            </a:p>
          </p:txBody>
        </p:sp>
        <p:sp>
          <p:nvSpPr>
            <p:cNvPr id="29706" name="Rectangle 6"/>
            <p:cNvSpPr>
              <a:spLocks noChangeArrowheads="1"/>
            </p:cNvSpPr>
            <p:nvPr/>
          </p:nvSpPr>
          <p:spPr bwMode="auto">
            <a:xfrm>
              <a:off x="4636" y="1998"/>
              <a:ext cx="270"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Z</a:t>
              </a:r>
              <a:endParaRPr lang="en-US" sz="3200">
                <a:solidFill>
                  <a:schemeClr val="bg2"/>
                </a:solidFill>
              </a:endParaRPr>
            </a:p>
          </p:txBody>
        </p:sp>
        <p:sp>
          <p:nvSpPr>
            <p:cNvPr id="29707" name="Line 7"/>
            <p:cNvSpPr>
              <a:spLocks noChangeShapeType="1"/>
            </p:cNvSpPr>
            <p:nvPr/>
          </p:nvSpPr>
          <p:spPr bwMode="auto">
            <a:xfrm>
              <a:off x="2832" y="736"/>
              <a:ext cx="0" cy="1408"/>
            </a:xfrm>
            <a:prstGeom prst="line">
              <a:avLst/>
            </a:prstGeom>
            <a:noFill/>
            <a:ln w="50800">
              <a:solidFill>
                <a:schemeClr val="bg2"/>
              </a:solidFill>
              <a:round/>
              <a:headEnd/>
              <a:tailEnd/>
            </a:ln>
          </p:spPr>
          <p:txBody>
            <a:bodyPr wrap="none" anchor="ctr"/>
            <a:lstStyle/>
            <a:p>
              <a:endParaRPr lang="en-US"/>
            </a:p>
          </p:txBody>
        </p:sp>
        <p:sp>
          <p:nvSpPr>
            <p:cNvPr id="29708" name="Rectangle 8"/>
            <p:cNvSpPr>
              <a:spLocks noChangeArrowheads="1"/>
            </p:cNvSpPr>
            <p:nvPr/>
          </p:nvSpPr>
          <p:spPr bwMode="auto">
            <a:xfrm>
              <a:off x="864" y="2319"/>
              <a:ext cx="3984" cy="192"/>
            </a:xfrm>
            <a:prstGeom prst="rect">
              <a:avLst/>
            </a:prstGeom>
            <a:solidFill>
              <a:schemeClr val="folHlink"/>
            </a:solidFill>
            <a:ln w="76200">
              <a:noFill/>
              <a:miter lim="800000"/>
              <a:headEnd/>
              <a:tailEnd/>
            </a:ln>
          </p:spPr>
          <p:txBody>
            <a:bodyPr wrap="none" anchor="ctr"/>
            <a:lstStyle/>
            <a:p>
              <a:endParaRPr lang="en-US"/>
            </a:p>
          </p:txBody>
        </p:sp>
        <p:sp>
          <p:nvSpPr>
            <p:cNvPr id="29709" name="Rectangle 9"/>
            <p:cNvSpPr>
              <a:spLocks noChangeArrowheads="1"/>
            </p:cNvSpPr>
            <p:nvPr/>
          </p:nvSpPr>
          <p:spPr bwMode="auto">
            <a:xfrm>
              <a:off x="2713"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0</a:t>
              </a:r>
              <a:endParaRPr lang="en-US" sz="3200">
                <a:solidFill>
                  <a:schemeClr val="bg2"/>
                </a:solidFill>
              </a:endParaRPr>
            </a:p>
          </p:txBody>
        </p:sp>
        <p:sp>
          <p:nvSpPr>
            <p:cNvPr id="29710" name="Rectangle 10"/>
            <p:cNvSpPr>
              <a:spLocks noChangeArrowheads="1"/>
            </p:cNvSpPr>
            <p:nvPr/>
          </p:nvSpPr>
          <p:spPr bwMode="auto">
            <a:xfrm>
              <a:off x="3275"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1</a:t>
              </a:r>
              <a:endParaRPr lang="en-US" sz="3200">
                <a:solidFill>
                  <a:schemeClr val="bg2"/>
                </a:solidFill>
              </a:endParaRPr>
            </a:p>
          </p:txBody>
        </p:sp>
        <p:sp>
          <p:nvSpPr>
            <p:cNvPr id="29711" name="Rectangle 11"/>
            <p:cNvSpPr>
              <a:spLocks noChangeArrowheads="1"/>
            </p:cNvSpPr>
            <p:nvPr/>
          </p:nvSpPr>
          <p:spPr bwMode="auto">
            <a:xfrm>
              <a:off x="3848"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2</a:t>
              </a:r>
              <a:endParaRPr lang="en-US" sz="3200">
                <a:solidFill>
                  <a:schemeClr val="bg2"/>
                </a:solidFill>
              </a:endParaRPr>
            </a:p>
          </p:txBody>
        </p:sp>
        <p:sp>
          <p:nvSpPr>
            <p:cNvPr id="29712" name="Rectangle 12"/>
            <p:cNvSpPr>
              <a:spLocks noChangeArrowheads="1"/>
            </p:cNvSpPr>
            <p:nvPr/>
          </p:nvSpPr>
          <p:spPr bwMode="auto">
            <a:xfrm>
              <a:off x="4439" y="2168"/>
              <a:ext cx="242"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3</a:t>
              </a:r>
              <a:endParaRPr lang="en-US" sz="3200">
                <a:solidFill>
                  <a:schemeClr val="bg2"/>
                </a:solidFill>
              </a:endParaRPr>
            </a:p>
          </p:txBody>
        </p:sp>
        <p:sp>
          <p:nvSpPr>
            <p:cNvPr id="29713" name="Rectangle 13"/>
            <p:cNvSpPr>
              <a:spLocks noChangeArrowheads="1"/>
            </p:cNvSpPr>
            <p:nvPr/>
          </p:nvSpPr>
          <p:spPr bwMode="auto">
            <a:xfrm>
              <a:off x="2085" y="2168"/>
              <a:ext cx="327"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-1</a:t>
              </a:r>
              <a:endParaRPr lang="en-US" sz="3200">
                <a:solidFill>
                  <a:schemeClr val="bg2"/>
                </a:solidFill>
              </a:endParaRPr>
            </a:p>
          </p:txBody>
        </p:sp>
        <p:sp>
          <p:nvSpPr>
            <p:cNvPr id="29714" name="Rectangle 14"/>
            <p:cNvSpPr>
              <a:spLocks noChangeArrowheads="1"/>
            </p:cNvSpPr>
            <p:nvPr/>
          </p:nvSpPr>
          <p:spPr bwMode="auto">
            <a:xfrm>
              <a:off x="1457" y="2168"/>
              <a:ext cx="327"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-2</a:t>
              </a:r>
              <a:endParaRPr lang="en-US" sz="3200">
                <a:solidFill>
                  <a:schemeClr val="bg2"/>
                </a:solidFill>
              </a:endParaRPr>
            </a:p>
          </p:txBody>
        </p:sp>
        <p:sp>
          <p:nvSpPr>
            <p:cNvPr id="29715" name="Rectangle 15"/>
            <p:cNvSpPr>
              <a:spLocks noChangeArrowheads="1"/>
            </p:cNvSpPr>
            <p:nvPr/>
          </p:nvSpPr>
          <p:spPr bwMode="auto">
            <a:xfrm>
              <a:off x="899" y="2168"/>
              <a:ext cx="327"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t>-3</a:t>
              </a:r>
              <a:endParaRPr lang="en-US" sz="3200">
                <a:solidFill>
                  <a:schemeClr val="bg2"/>
                </a:solidFill>
              </a:endParaRPr>
            </a:p>
          </p:txBody>
        </p:sp>
        <p:sp>
          <p:nvSpPr>
            <p:cNvPr id="29716" name="Rectangle 16"/>
            <p:cNvSpPr>
              <a:spLocks noChangeArrowheads="1"/>
            </p:cNvSpPr>
            <p:nvPr/>
          </p:nvSpPr>
          <p:spPr bwMode="auto">
            <a:xfrm>
              <a:off x="3063" y="1422"/>
              <a:ext cx="306"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solidFill>
                    <a:schemeClr val="bg2"/>
                  </a:solidFill>
                </a:rPr>
                <a:t>.5</a:t>
              </a:r>
            </a:p>
          </p:txBody>
        </p:sp>
        <p:sp>
          <p:nvSpPr>
            <p:cNvPr id="29717" name="Rectangle 17"/>
            <p:cNvSpPr>
              <a:spLocks noChangeArrowheads="1"/>
            </p:cNvSpPr>
            <p:nvPr/>
          </p:nvSpPr>
          <p:spPr bwMode="auto">
            <a:xfrm>
              <a:off x="2295" y="1422"/>
              <a:ext cx="306" cy="363"/>
            </a:xfrm>
            <a:prstGeom prst="rect">
              <a:avLst/>
            </a:prstGeom>
            <a:solidFill>
              <a:schemeClr val="folHlink"/>
            </a:solidFill>
            <a:ln w="76200">
              <a:noFill/>
              <a:miter lim="800000"/>
              <a:headEnd/>
              <a:tailEnd/>
            </a:ln>
          </p:spPr>
          <p:txBody>
            <a:bodyPr wrap="none" lIns="90488" tIns="44450" rIns="90488" bIns="44450">
              <a:spAutoFit/>
            </a:bodyPr>
            <a:lstStyle/>
            <a:p>
              <a:r>
                <a:rPr lang="en-US" sz="3200">
                  <a:solidFill>
                    <a:schemeClr val="bg2"/>
                  </a:solidFill>
                </a:rPr>
                <a:t>.5</a:t>
              </a:r>
            </a:p>
          </p:txBody>
        </p:sp>
        <p:sp>
          <p:nvSpPr>
            <p:cNvPr id="29718" name="Freeform 18"/>
            <p:cNvSpPr>
              <a:spLocks/>
            </p:cNvSpPr>
            <p:nvPr/>
          </p:nvSpPr>
          <p:spPr bwMode="auto">
            <a:xfrm>
              <a:off x="1087" y="710"/>
              <a:ext cx="3539" cy="1447"/>
            </a:xfrm>
            <a:custGeom>
              <a:avLst/>
              <a:gdLst>
                <a:gd name="T0" fmla="*/ 0 w 3539"/>
                <a:gd name="T1" fmla="*/ 0 h 1447"/>
                <a:gd name="T2" fmla="*/ 3538 w 3539"/>
                <a:gd name="T3" fmla="*/ 0 h 1447"/>
                <a:gd name="T4" fmla="*/ 3538 w 3539"/>
                <a:gd name="T5" fmla="*/ 1446 h 1447"/>
                <a:gd name="T6" fmla="*/ 0 w 3539"/>
                <a:gd name="T7" fmla="*/ 1446 h 1447"/>
                <a:gd name="T8" fmla="*/ 0 w 3539"/>
                <a:gd name="T9" fmla="*/ 0 h 1447"/>
                <a:gd name="T10" fmla="*/ 0 60000 65536"/>
                <a:gd name="T11" fmla="*/ 0 60000 65536"/>
                <a:gd name="T12" fmla="*/ 0 60000 65536"/>
                <a:gd name="T13" fmla="*/ 0 60000 65536"/>
                <a:gd name="T14" fmla="*/ 0 60000 65536"/>
                <a:gd name="T15" fmla="*/ 0 w 3539"/>
                <a:gd name="T16" fmla="*/ 0 h 1447"/>
                <a:gd name="T17" fmla="*/ 3539 w 3539"/>
                <a:gd name="T18" fmla="*/ 1447 h 1447"/>
              </a:gdLst>
              <a:ahLst/>
              <a:cxnLst>
                <a:cxn ang="T10">
                  <a:pos x="T0" y="T1"/>
                </a:cxn>
                <a:cxn ang="T11">
                  <a:pos x="T2" y="T3"/>
                </a:cxn>
                <a:cxn ang="T12">
                  <a:pos x="T4" y="T5"/>
                </a:cxn>
                <a:cxn ang="T13">
                  <a:pos x="T6" y="T7"/>
                </a:cxn>
                <a:cxn ang="T14">
                  <a:pos x="T8" y="T9"/>
                </a:cxn>
              </a:cxnLst>
              <a:rect l="T15" t="T16" r="T17" b="T18"/>
              <a:pathLst>
                <a:path w="3539" h="1447">
                  <a:moveTo>
                    <a:pt x="0" y="0"/>
                  </a:moveTo>
                  <a:lnTo>
                    <a:pt x="3538" y="0"/>
                  </a:lnTo>
                  <a:lnTo>
                    <a:pt x="3538" y="1446"/>
                  </a:lnTo>
                  <a:lnTo>
                    <a:pt x="0" y="1446"/>
                  </a:lnTo>
                  <a:lnTo>
                    <a:pt x="0" y="0"/>
                  </a:lnTo>
                </a:path>
              </a:pathLst>
            </a:custGeom>
            <a:solidFill>
              <a:schemeClr val="folHlink"/>
            </a:solidFill>
            <a:ln w="12700" cap="rnd">
              <a:noFill/>
              <a:round/>
              <a:headEnd/>
              <a:tailEnd/>
            </a:ln>
          </p:spPr>
          <p:txBody>
            <a:bodyPr/>
            <a:lstStyle/>
            <a:p>
              <a:endParaRPr lang="en-US"/>
            </a:p>
          </p:txBody>
        </p:sp>
        <p:sp>
          <p:nvSpPr>
            <p:cNvPr id="29719" name="Line 19"/>
            <p:cNvSpPr>
              <a:spLocks noChangeShapeType="1"/>
            </p:cNvSpPr>
            <p:nvPr/>
          </p:nvSpPr>
          <p:spPr bwMode="auto">
            <a:xfrm>
              <a:off x="1091" y="2162"/>
              <a:ext cx="3536" cy="0"/>
            </a:xfrm>
            <a:prstGeom prst="line">
              <a:avLst/>
            </a:prstGeom>
            <a:noFill/>
            <a:ln w="12700">
              <a:solidFill>
                <a:srgbClr val="000000"/>
              </a:solidFill>
              <a:round/>
              <a:headEnd/>
              <a:tailEnd/>
            </a:ln>
          </p:spPr>
          <p:txBody>
            <a:bodyPr wrap="none" anchor="ctr"/>
            <a:lstStyle/>
            <a:p>
              <a:endParaRPr lang="en-US"/>
            </a:p>
          </p:txBody>
        </p:sp>
        <p:sp>
          <p:nvSpPr>
            <p:cNvPr id="29720" name="Line 20"/>
            <p:cNvSpPr>
              <a:spLocks noChangeShapeType="1"/>
            </p:cNvSpPr>
            <p:nvPr/>
          </p:nvSpPr>
          <p:spPr bwMode="auto">
            <a:xfrm flipV="1">
              <a:off x="1087" y="2109"/>
              <a:ext cx="0" cy="105"/>
            </a:xfrm>
            <a:prstGeom prst="line">
              <a:avLst/>
            </a:prstGeom>
            <a:noFill/>
            <a:ln w="12700">
              <a:solidFill>
                <a:srgbClr val="000000"/>
              </a:solidFill>
              <a:round/>
              <a:headEnd/>
              <a:tailEnd/>
            </a:ln>
          </p:spPr>
          <p:txBody>
            <a:bodyPr wrap="none" anchor="ctr"/>
            <a:lstStyle/>
            <a:p>
              <a:endParaRPr lang="en-US"/>
            </a:p>
          </p:txBody>
        </p:sp>
        <p:sp>
          <p:nvSpPr>
            <p:cNvPr id="29721" name="Line 21"/>
            <p:cNvSpPr>
              <a:spLocks noChangeShapeType="1"/>
            </p:cNvSpPr>
            <p:nvPr/>
          </p:nvSpPr>
          <p:spPr bwMode="auto">
            <a:xfrm flipV="1">
              <a:off x="1665" y="2109"/>
              <a:ext cx="0" cy="105"/>
            </a:xfrm>
            <a:prstGeom prst="line">
              <a:avLst/>
            </a:prstGeom>
            <a:noFill/>
            <a:ln w="12700">
              <a:solidFill>
                <a:srgbClr val="000000"/>
              </a:solidFill>
              <a:round/>
              <a:headEnd/>
              <a:tailEnd/>
            </a:ln>
          </p:spPr>
          <p:txBody>
            <a:bodyPr wrap="none" anchor="ctr"/>
            <a:lstStyle/>
            <a:p>
              <a:endParaRPr lang="en-US"/>
            </a:p>
          </p:txBody>
        </p:sp>
        <p:sp>
          <p:nvSpPr>
            <p:cNvPr id="29722" name="Line 22"/>
            <p:cNvSpPr>
              <a:spLocks noChangeShapeType="1"/>
            </p:cNvSpPr>
            <p:nvPr/>
          </p:nvSpPr>
          <p:spPr bwMode="auto">
            <a:xfrm flipV="1">
              <a:off x="2243" y="2109"/>
              <a:ext cx="0" cy="105"/>
            </a:xfrm>
            <a:prstGeom prst="line">
              <a:avLst/>
            </a:prstGeom>
            <a:noFill/>
            <a:ln w="12700">
              <a:solidFill>
                <a:srgbClr val="000000"/>
              </a:solidFill>
              <a:round/>
              <a:headEnd/>
              <a:tailEnd/>
            </a:ln>
          </p:spPr>
          <p:txBody>
            <a:bodyPr wrap="none" anchor="ctr"/>
            <a:lstStyle/>
            <a:p>
              <a:endParaRPr lang="en-US"/>
            </a:p>
          </p:txBody>
        </p:sp>
        <p:sp>
          <p:nvSpPr>
            <p:cNvPr id="29723" name="Line 23"/>
            <p:cNvSpPr>
              <a:spLocks noChangeShapeType="1"/>
            </p:cNvSpPr>
            <p:nvPr/>
          </p:nvSpPr>
          <p:spPr bwMode="auto">
            <a:xfrm flipV="1">
              <a:off x="2811" y="2109"/>
              <a:ext cx="0" cy="105"/>
            </a:xfrm>
            <a:prstGeom prst="line">
              <a:avLst/>
            </a:prstGeom>
            <a:noFill/>
            <a:ln w="12700">
              <a:solidFill>
                <a:srgbClr val="000000"/>
              </a:solidFill>
              <a:round/>
              <a:headEnd/>
              <a:tailEnd/>
            </a:ln>
          </p:spPr>
          <p:txBody>
            <a:bodyPr wrap="none" anchor="ctr"/>
            <a:lstStyle/>
            <a:p>
              <a:endParaRPr lang="en-US"/>
            </a:p>
          </p:txBody>
        </p:sp>
        <p:sp>
          <p:nvSpPr>
            <p:cNvPr id="29724" name="Line 24"/>
            <p:cNvSpPr>
              <a:spLocks noChangeShapeType="1"/>
            </p:cNvSpPr>
            <p:nvPr/>
          </p:nvSpPr>
          <p:spPr bwMode="auto">
            <a:xfrm flipV="1">
              <a:off x="3389" y="2109"/>
              <a:ext cx="0" cy="105"/>
            </a:xfrm>
            <a:prstGeom prst="line">
              <a:avLst/>
            </a:prstGeom>
            <a:noFill/>
            <a:ln w="12700">
              <a:solidFill>
                <a:srgbClr val="000000"/>
              </a:solidFill>
              <a:round/>
              <a:headEnd/>
              <a:tailEnd/>
            </a:ln>
          </p:spPr>
          <p:txBody>
            <a:bodyPr wrap="none" anchor="ctr"/>
            <a:lstStyle/>
            <a:p>
              <a:endParaRPr lang="en-US"/>
            </a:p>
          </p:txBody>
        </p:sp>
        <p:sp>
          <p:nvSpPr>
            <p:cNvPr id="29725" name="Line 25"/>
            <p:cNvSpPr>
              <a:spLocks noChangeShapeType="1"/>
            </p:cNvSpPr>
            <p:nvPr/>
          </p:nvSpPr>
          <p:spPr bwMode="auto">
            <a:xfrm flipV="1">
              <a:off x="3967" y="2109"/>
              <a:ext cx="0" cy="105"/>
            </a:xfrm>
            <a:prstGeom prst="line">
              <a:avLst/>
            </a:prstGeom>
            <a:noFill/>
            <a:ln w="12700">
              <a:solidFill>
                <a:srgbClr val="000000"/>
              </a:solidFill>
              <a:round/>
              <a:headEnd/>
              <a:tailEnd/>
            </a:ln>
          </p:spPr>
          <p:txBody>
            <a:bodyPr wrap="none" anchor="ctr"/>
            <a:lstStyle/>
            <a:p>
              <a:endParaRPr lang="en-US"/>
            </a:p>
          </p:txBody>
        </p:sp>
        <p:sp>
          <p:nvSpPr>
            <p:cNvPr id="29726" name="Line 26"/>
            <p:cNvSpPr>
              <a:spLocks noChangeShapeType="1"/>
            </p:cNvSpPr>
            <p:nvPr/>
          </p:nvSpPr>
          <p:spPr bwMode="auto">
            <a:xfrm flipV="1">
              <a:off x="4545" y="2109"/>
              <a:ext cx="0" cy="105"/>
            </a:xfrm>
            <a:prstGeom prst="line">
              <a:avLst/>
            </a:prstGeom>
            <a:noFill/>
            <a:ln w="12700">
              <a:solidFill>
                <a:srgbClr val="000000"/>
              </a:solidFill>
              <a:round/>
              <a:headEnd/>
              <a:tailEnd/>
            </a:ln>
          </p:spPr>
          <p:txBody>
            <a:bodyPr wrap="none" anchor="ctr"/>
            <a:lstStyle/>
            <a:p>
              <a:endParaRPr lang="en-US"/>
            </a:p>
          </p:txBody>
        </p:sp>
        <p:sp>
          <p:nvSpPr>
            <p:cNvPr id="29727" name="Freeform 27"/>
            <p:cNvSpPr>
              <a:spLocks/>
            </p:cNvSpPr>
            <p:nvPr/>
          </p:nvSpPr>
          <p:spPr bwMode="auto">
            <a:xfrm>
              <a:off x="1056" y="720"/>
              <a:ext cx="3505" cy="1443"/>
            </a:xfrm>
            <a:custGeom>
              <a:avLst/>
              <a:gdLst>
                <a:gd name="T0" fmla="*/ 92 w 3505"/>
                <a:gd name="T1" fmla="*/ 1419 h 1443"/>
                <a:gd name="T2" fmla="*/ 207 w 3505"/>
                <a:gd name="T3" fmla="*/ 1403 h 1443"/>
                <a:gd name="T4" fmla="*/ 322 w 3505"/>
                <a:gd name="T5" fmla="*/ 1372 h 1443"/>
                <a:gd name="T6" fmla="*/ 437 w 3505"/>
                <a:gd name="T7" fmla="*/ 1324 h 1443"/>
                <a:gd name="T8" fmla="*/ 552 w 3505"/>
                <a:gd name="T9" fmla="*/ 1270 h 1443"/>
                <a:gd name="T10" fmla="*/ 667 w 3505"/>
                <a:gd name="T11" fmla="*/ 1184 h 1443"/>
                <a:gd name="T12" fmla="*/ 793 w 3505"/>
                <a:gd name="T13" fmla="*/ 1074 h 1443"/>
                <a:gd name="T14" fmla="*/ 908 w 3505"/>
                <a:gd name="T15" fmla="*/ 941 h 1443"/>
                <a:gd name="T16" fmla="*/ 1022 w 3505"/>
                <a:gd name="T17" fmla="*/ 784 h 1443"/>
                <a:gd name="T18" fmla="*/ 1138 w 3505"/>
                <a:gd name="T19" fmla="*/ 612 h 1443"/>
                <a:gd name="T20" fmla="*/ 1253 w 3505"/>
                <a:gd name="T21" fmla="*/ 439 h 1443"/>
                <a:gd name="T22" fmla="*/ 1367 w 3505"/>
                <a:gd name="T23" fmla="*/ 275 h 1443"/>
                <a:gd name="T24" fmla="*/ 1493 w 3505"/>
                <a:gd name="T25" fmla="*/ 141 h 1443"/>
                <a:gd name="T26" fmla="*/ 1608 w 3505"/>
                <a:gd name="T27" fmla="*/ 47 h 1443"/>
                <a:gd name="T28" fmla="*/ 1723 w 3505"/>
                <a:gd name="T29" fmla="*/ 8 h 1443"/>
                <a:gd name="T30" fmla="*/ 1839 w 3505"/>
                <a:gd name="T31" fmla="*/ 23 h 1443"/>
                <a:gd name="T32" fmla="*/ 1953 w 3505"/>
                <a:gd name="T33" fmla="*/ 86 h 1443"/>
                <a:gd name="T34" fmla="*/ 2068 w 3505"/>
                <a:gd name="T35" fmla="*/ 203 h 1443"/>
                <a:gd name="T36" fmla="*/ 2194 w 3505"/>
                <a:gd name="T37" fmla="*/ 352 h 1443"/>
                <a:gd name="T38" fmla="*/ 2309 w 3505"/>
                <a:gd name="T39" fmla="*/ 525 h 1443"/>
                <a:gd name="T40" fmla="*/ 2424 w 3505"/>
                <a:gd name="T41" fmla="*/ 697 h 1443"/>
                <a:gd name="T42" fmla="*/ 2539 w 3505"/>
                <a:gd name="T43" fmla="*/ 862 h 1443"/>
                <a:gd name="T44" fmla="*/ 2654 w 3505"/>
                <a:gd name="T45" fmla="*/ 1011 h 1443"/>
                <a:gd name="T46" fmla="*/ 2769 w 3505"/>
                <a:gd name="T47" fmla="*/ 1128 h 1443"/>
                <a:gd name="T48" fmla="*/ 2895 w 3505"/>
                <a:gd name="T49" fmla="*/ 1231 h 1443"/>
                <a:gd name="T50" fmla="*/ 3009 w 3505"/>
                <a:gd name="T51" fmla="*/ 1301 h 1443"/>
                <a:gd name="T52" fmla="*/ 3125 w 3505"/>
                <a:gd name="T53" fmla="*/ 1349 h 1443"/>
                <a:gd name="T54" fmla="*/ 3240 w 3505"/>
                <a:gd name="T55" fmla="*/ 1388 h 1443"/>
                <a:gd name="T56" fmla="*/ 3354 w 3505"/>
                <a:gd name="T57" fmla="*/ 1411 h 1443"/>
                <a:gd name="T58" fmla="*/ 3469 w 3505"/>
                <a:gd name="T59" fmla="*/ 1426 h 1443"/>
                <a:gd name="T60" fmla="*/ 3447 w 3505"/>
                <a:gd name="T61" fmla="*/ 1442 h 1443"/>
                <a:gd name="T62" fmla="*/ 3331 w 3505"/>
                <a:gd name="T63" fmla="*/ 1442 h 1443"/>
                <a:gd name="T64" fmla="*/ 3216 w 3505"/>
                <a:gd name="T65" fmla="*/ 1442 h 1443"/>
                <a:gd name="T66" fmla="*/ 3090 w 3505"/>
                <a:gd name="T67" fmla="*/ 1442 h 1443"/>
                <a:gd name="T68" fmla="*/ 2975 w 3505"/>
                <a:gd name="T69" fmla="*/ 1442 h 1443"/>
                <a:gd name="T70" fmla="*/ 2861 w 3505"/>
                <a:gd name="T71" fmla="*/ 1442 h 1443"/>
                <a:gd name="T72" fmla="*/ 2745 w 3505"/>
                <a:gd name="T73" fmla="*/ 1442 h 1443"/>
                <a:gd name="T74" fmla="*/ 2630 w 3505"/>
                <a:gd name="T75" fmla="*/ 1442 h 1443"/>
                <a:gd name="T76" fmla="*/ 2516 w 3505"/>
                <a:gd name="T77" fmla="*/ 1442 h 1443"/>
                <a:gd name="T78" fmla="*/ 2390 w 3505"/>
                <a:gd name="T79" fmla="*/ 1442 h 1443"/>
                <a:gd name="T80" fmla="*/ 2275 w 3505"/>
                <a:gd name="T81" fmla="*/ 1442 h 1443"/>
                <a:gd name="T82" fmla="*/ 2160 w 3505"/>
                <a:gd name="T83" fmla="*/ 1442 h 1443"/>
                <a:gd name="T84" fmla="*/ 2044 w 3505"/>
                <a:gd name="T85" fmla="*/ 1442 h 1443"/>
                <a:gd name="T86" fmla="*/ 1930 w 3505"/>
                <a:gd name="T87" fmla="*/ 1442 h 1443"/>
                <a:gd name="T88" fmla="*/ 1815 w 3505"/>
                <a:gd name="T89" fmla="*/ 1442 h 1443"/>
                <a:gd name="T90" fmla="*/ 1689 w 3505"/>
                <a:gd name="T91" fmla="*/ 1442 h 1443"/>
                <a:gd name="T92" fmla="*/ 1574 w 3505"/>
                <a:gd name="T93" fmla="*/ 1442 h 1443"/>
                <a:gd name="T94" fmla="*/ 1460 w 3505"/>
                <a:gd name="T95" fmla="*/ 1442 h 1443"/>
                <a:gd name="T96" fmla="*/ 1344 w 3505"/>
                <a:gd name="T97" fmla="*/ 1442 h 1443"/>
                <a:gd name="T98" fmla="*/ 1229 w 3505"/>
                <a:gd name="T99" fmla="*/ 1442 h 1443"/>
                <a:gd name="T100" fmla="*/ 1114 w 3505"/>
                <a:gd name="T101" fmla="*/ 1442 h 1443"/>
                <a:gd name="T102" fmla="*/ 988 w 3505"/>
                <a:gd name="T103" fmla="*/ 1442 h 1443"/>
                <a:gd name="T104" fmla="*/ 874 w 3505"/>
                <a:gd name="T105" fmla="*/ 1442 h 1443"/>
                <a:gd name="T106" fmla="*/ 759 w 3505"/>
                <a:gd name="T107" fmla="*/ 1442 h 1443"/>
                <a:gd name="T108" fmla="*/ 643 w 3505"/>
                <a:gd name="T109" fmla="*/ 1442 h 1443"/>
                <a:gd name="T110" fmla="*/ 529 w 3505"/>
                <a:gd name="T111" fmla="*/ 1442 h 1443"/>
                <a:gd name="T112" fmla="*/ 414 w 3505"/>
                <a:gd name="T113" fmla="*/ 1442 h 1443"/>
                <a:gd name="T114" fmla="*/ 288 w 3505"/>
                <a:gd name="T115" fmla="*/ 1442 h 1443"/>
                <a:gd name="T116" fmla="*/ 173 w 3505"/>
                <a:gd name="T117" fmla="*/ 1442 h 1443"/>
                <a:gd name="T118" fmla="*/ 57 w 3505"/>
                <a:gd name="T119" fmla="*/ 1442 h 1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05"/>
                <a:gd name="T181" fmla="*/ 0 h 1443"/>
                <a:gd name="T182" fmla="*/ 3505 w 3505"/>
                <a:gd name="T183" fmla="*/ 1443 h 1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05" h="1443">
                  <a:moveTo>
                    <a:pt x="0" y="1426"/>
                  </a:moveTo>
                  <a:lnTo>
                    <a:pt x="35" y="1426"/>
                  </a:lnTo>
                  <a:lnTo>
                    <a:pt x="57" y="1419"/>
                  </a:lnTo>
                  <a:lnTo>
                    <a:pt x="92" y="1419"/>
                  </a:lnTo>
                  <a:lnTo>
                    <a:pt x="116" y="1411"/>
                  </a:lnTo>
                  <a:lnTo>
                    <a:pt x="150" y="1411"/>
                  </a:lnTo>
                  <a:lnTo>
                    <a:pt x="173" y="1403"/>
                  </a:lnTo>
                  <a:lnTo>
                    <a:pt x="207" y="1403"/>
                  </a:lnTo>
                  <a:lnTo>
                    <a:pt x="230" y="1395"/>
                  </a:lnTo>
                  <a:lnTo>
                    <a:pt x="264" y="1388"/>
                  </a:lnTo>
                  <a:lnTo>
                    <a:pt x="288" y="1380"/>
                  </a:lnTo>
                  <a:lnTo>
                    <a:pt x="322" y="1372"/>
                  </a:lnTo>
                  <a:lnTo>
                    <a:pt x="356" y="1364"/>
                  </a:lnTo>
                  <a:lnTo>
                    <a:pt x="379" y="1349"/>
                  </a:lnTo>
                  <a:lnTo>
                    <a:pt x="414" y="1341"/>
                  </a:lnTo>
                  <a:lnTo>
                    <a:pt x="437" y="1324"/>
                  </a:lnTo>
                  <a:lnTo>
                    <a:pt x="471" y="1316"/>
                  </a:lnTo>
                  <a:lnTo>
                    <a:pt x="495" y="1301"/>
                  </a:lnTo>
                  <a:lnTo>
                    <a:pt x="529" y="1285"/>
                  </a:lnTo>
                  <a:lnTo>
                    <a:pt x="552" y="1270"/>
                  </a:lnTo>
                  <a:lnTo>
                    <a:pt x="586" y="1246"/>
                  </a:lnTo>
                  <a:lnTo>
                    <a:pt x="609" y="1231"/>
                  </a:lnTo>
                  <a:lnTo>
                    <a:pt x="643" y="1207"/>
                  </a:lnTo>
                  <a:lnTo>
                    <a:pt x="667" y="1184"/>
                  </a:lnTo>
                  <a:lnTo>
                    <a:pt x="701" y="1160"/>
                  </a:lnTo>
                  <a:lnTo>
                    <a:pt x="735" y="1128"/>
                  </a:lnTo>
                  <a:lnTo>
                    <a:pt x="759" y="1105"/>
                  </a:lnTo>
                  <a:lnTo>
                    <a:pt x="793" y="1074"/>
                  </a:lnTo>
                  <a:lnTo>
                    <a:pt x="816" y="1043"/>
                  </a:lnTo>
                  <a:lnTo>
                    <a:pt x="850" y="1011"/>
                  </a:lnTo>
                  <a:lnTo>
                    <a:pt x="874" y="972"/>
                  </a:lnTo>
                  <a:lnTo>
                    <a:pt x="908" y="941"/>
                  </a:lnTo>
                  <a:lnTo>
                    <a:pt x="931" y="902"/>
                  </a:lnTo>
                  <a:lnTo>
                    <a:pt x="965" y="862"/>
                  </a:lnTo>
                  <a:lnTo>
                    <a:pt x="988" y="823"/>
                  </a:lnTo>
                  <a:lnTo>
                    <a:pt x="1022" y="784"/>
                  </a:lnTo>
                  <a:lnTo>
                    <a:pt x="1057" y="745"/>
                  </a:lnTo>
                  <a:lnTo>
                    <a:pt x="1080" y="697"/>
                  </a:lnTo>
                  <a:lnTo>
                    <a:pt x="1114" y="658"/>
                  </a:lnTo>
                  <a:lnTo>
                    <a:pt x="1138" y="612"/>
                  </a:lnTo>
                  <a:lnTo>
                    <a:pt x="1172" y="573"/>
                  </a:lnTo>
                  <a:lnTo>
                    <a:pt x="1195" y="525"/>
                  </a:lnTo>
                  <a:lnTo>
                    <a:pt x="1229" y="486"/>
                  </a:lnTo>
                  <a:lnTo>
                    <a:pt x="1253" y="439"/>
                  </a:lnTo>
                  <a:lnTo>
                    <a:pt x="1286" y="399"/>
                  </a:lnTo>
                  <a:lnTo>
                    <a:pt x="1310" y="352"/>
                  </a:lnTo>
                  <a:lnTo>
                    <a:pt x="1344" y="314"/>
                  </a:lnTo>
                  <a:lnTo>
                    <a:pt x="1367" y="275"/>
                  </a:lnTo>
                  <a:lnTo>
                    <a:pt x="1401" y="242"/>
                  </a:lnTo>
                  <a:lnTo>
                    <a:pt x="1436" y="203"/>
                  </a:lnTo>
                  <a:lnTo>
                    <a:pt x="1460" y="172"/>
                  </a:lnTo>
                  <a:lnTo>
                    <a:pt x="1493" y="141"/>
                  </a:lnTo>
                  <a:lnTo>
                    <a:pt x="1517" y="118"/>
                  </a:lnTo>
                  <a:lnTo>
                    <a:pt x="1551" y="86"/>
                  </a:lnTo>
                  <a:lnTo>
                    <a:pt x="1574" y="70"/>
                  </a:lnTo>
                  <a:lnTo>
                    <a:pt x="1608" y="47"/>
                  </a:lnTo>
                  <a:lnTo>
                    <a:pt x="1632" y="31"/>
                  </a:lnTo>
                  <a:lnTo>
                    <a:pt x="1665" y="23"/>
                  </a:lnTo>
                  <a:lnTo>
                    <a:pt x="1689" y="8"/>
                  </a:lnTo>
                  <a:lnTo>
                    <a:pt x="1723" y="8"/>
                  </a:lnTo>
                  <a:lnTo>
                    <a:pt x="1758" y="0"/>
                  </a:lnTo>
                  <a:lnTo>
                    <a:pt x="1781" y="8"/>
                  </a:lnTo>
                  <a:lnTo>
                    <a:pt x="1815" y="8"/>
                  </a:lnTo>
                  <a:lnTo>
                    <a:pt x="1839" y="23"/>
                  </a:lnTo>
                  <a:lnTo>
                    <a:pt x="1872" y="31"/>
                  </a:lnTo>
                  <a:lnTo>
                    <a:pt x="1896" y="47"/>
                  </a:lnTo>
                  <a:lnTo>
                    <a:pt x="1930" y="70"/>
                  </a:lnTo>
                  <a:lnTo>
                    <a:pt x="1953" y="86"/>
                  </a:lnTo>
                  <a:lnTo>
                    <a:pt x="1987" y="118"/>
                  </a:lnTo>
                  <a:lnTo>
                    <a:pt x="2011" y="141"/>
                  </a:lnTo>
                  <a:lnTo>
                    <a:pt x="2044" y="172"/>
                  </a:lnTo>
                  <a:lnTo>
                    <a:pt x="2068" y="203"/>
                  </a:lnTo>
                  <a:lnTo>
                    <a:pt x="2103" y="242"/>
                  </a:lnTo>
                  <a:lnTo>
                    <a:pt x="2137" y="275"/>
                  </a:lnTo>
                  <a:lnTo>
                    <a:pt x="2160" y="314"/>
                  </a:lnTo>
                  <a:lnTo>
                    <a:pt x="2194" y="352"/>
                  </a:lnTo>
                  <a:lnTo>
                    <a:pt x="2218" y="399"/>
                  </a:lnTo>
                  <a:lnTo>
                    <a:pt x="2251" y="439"/>
                  </a:lnTo>
                  <a:lnTo>
                    <a:pt x="2275" y="486"/>
                  </a:lnTo>
                  <a:lnTo>
                    <a:pt x="2309" y="525"/>
                  </a:lnTo>
                  <a:lnTo>
                    <a:pt x="2332" y="573"/>
                  </a:lnTo>
                  <a:lnTo>
                    <a:pt x="2366" y="612"/>
                  </a:lnTo>
                  <a:lnTo>
                    <a:pt x="2390" y="658"/>
                  </a:lnTo>
                  <a:lnTo>
                    <a:pt x="2424" y="697"/>
                  </a:lnTo>
                  <a:lnTo>
                    <a:pt x="2458" y="745"/>
                  </a:lnTo>
                  <a:lnTo>
                    <a:pt x="2482" y="784"/>
                  </a:lnTo>
                  <a:lnTo>
                    <a:pt x="2516" y="823"/>
                  </a:lnTo>
                  <a:lnTo>
                    <a:pt x="2539" y="862"/>
                  </a:lnTo>
                  <a:lnTo>
                    <a:pt x="2573" y="902"/>
                  </a:lnTo>
                  <a:lnTo>
                    <a:pt x="2596" y="941"/>
                  </a:lnTo>
                  <a:lnTo>
                    <a:pt x="2630" y="972"/>
                  </a:lnTo>
                  <a:lnTo>
                    <a:pt x="2654" y="1011"/>
                  </a:lnTo>
                  <a:lnTo>
                    <a:pt x="2688" y="1043"/>
                  </a:lnTo>
                  <a:lnTo>
                    <a:pt x="2711" y="1074"/>
                  </a:lnTo>
                  <a:lnTo>
                    <a:pt x="2745" y="1105"/>
                  </a:lnTo>
                  <a:lnTo>
                    <a:pt x="2769" y="1128"/>
                  </a:lnTo>
                  <a:lnTo>
                    <a:pt x="2803" y="1160"/>
                  </a:lnTo>
                  <a:lnTo>
                    <a:pt x="2837" y="1184"/>
                  </a:lnTo>
                  <a:lnTo>
                    <a:pt x="2861" y="1207"/>
                  </a:lnTo>
                  <a:lnTo>
                    <a:pt x="2895" y="1231"/>
                  </a:lnTo>
                  <a:lnTo>
                    <a:pt x="2918" y="1246"/>
                  </a:lnTo>
                  <a:lnTo>
                    <a:pt x="2952" y="1270"/>
                  </a:lnTo>
                  <a:lnTo>
                    <a:pt x="2975" y="1285"/>
                  </a:lnTo>
                  <a:lnTo>
                    <a:pt x="3009" y="1301"/>
                  </a:lnTo>
                  <a:lnTo>
                    <a:pt x="3033" y="1316"/>
                  </a:lnTo>
                  <a:lnTo>
                    <a:pt x="3067" y="1324"/>
                  </a:lnTo>
                  <a:lnTo>
                    <a:pt x="3090" y="1341"/>
                  </a:lnTo>
                  <a:lnTo>
                    <a:pt x="3125" y="1349"/>
                  </a:lnTo>
                  <a:lnTo>
                    <a:pt x="3159" y="1364"/>
                  </a:lnTo>
                  <a:lnTo>
                    <a:pt x="3182" y="1372"/>
                  </a:lnTo>
                  <a:lnTo>
                    <a:pt x="3216" y="1380"/>
                  </a:lnTo>
                  <a:lnTo>
                    <a:pt x="3240" y="1388"/>
                  </a:lnTo>
                  <a:lnTo>
                    <a:pt x="3274" y="1395"/>
                  </a:lnTo>
                  <a:lnTo>
                    <a:pt x="3297" y="1403"/>
                  </a:lnTo>
                  <a:lnTo>
                    <a:pt x="3331" y="1403"/>
                  </a:lnTo>
                  <a:lnTo>
                    <a:pt x="3354" y="1411"/>
                  </a:lnTo>
                  <a:lnTo>
                    <a:pt x="3388" y="1411"/>
                  </a:lnTo>
                  <a:lnTo>
                    <a:pt x="3412" y="1419"/>
                  </a:lnTo>
                  <a:lnTo>
                    <a:pt x="3447" y="1419"/>
                  </a:lnTo>
                  <a:lnTo>
                    <a:pt x="3469" y="1426"/>
                  </a:lnTo>
                  <a:lnTo>
                    <a:pt x="3504" y="1426"/>
                  </a:lnTo>
                  <a:lnTo>
                    <a:pt x="3504" y="1442"/>
                  </a:lnTo>
                  <a:lnTo>
                    <a:pt x="3469" y="1442"/>
                  </a:lnTo>
                  <a:lnTo>
                    <a:pt x="3447" y="1442"/>
                  </a:lnTo>
                  <a:lnTo>
                    <a:pt x="3412" y="1442"/>
                  </a:lnTo>
                  <a:lnTo>
                    <a:pt x="3388" y="1442"/>
                  </a:lnTo>
                  <a:lnTo>
                    <a:pt x="3354" y="1442"/>
                  </a:lnTo>
                  <a:lnTo>
                    <a:pt x="3331" y="1442"/>
                  </a:lnTo>
                  <a:lnTo>
                    <a:pt x="3297" y="1442"/>
                  </a:lnTo>
                  <a:lnTo>
                    <a:pt x="3274" y="1442"/>
                  </a:lnTo>
                  <a:lnTo>
                    <a:pt x="3240" y="1442"/>
                  </a:lnTo>
                  <a:lnTo>
                    <a:pt x="3216" y="1442"/>
                  </a:lnTo>
                  <a:lnTo>
                    <a:pt x="3182" y="1442"/>
                  </a:lnTo>
                  <a:lnTo>
                    <a:pt x="3159" y="1442"/>
                  </a:lnTo>
                  <a:lnTo>
                    <a:pt x="3125" y="1442"/>
                  </a:lnTo>
                  <a:lnTo>
                    <a:pt x="3090" y="1442"/>
                  </a:lnTo>
                  <a:lnTo>
                    <a:pt x="3067" y="1442"/>
                  </a:lnTo>
                  <a:lnTo>
                    <a:pt x="3033" y="1442"/>
                  </a:lnTo>
                  <a:lnTo>
                    <a:pt x="3009" y="1442"/>
                  </a:lnTo>
                  <a:lnTo>
                    <a:pt x="2975" y="1442"/>
                  </a:lnTo>
                  <a:lnTo>
                    <a:pt x="2952" y="1442"/>
                  </a:lnTo>
                  <a:lnTo>
                    <a:pt x="2918" y="1442"/>
                  </a:lnTo>
                  <a:lnTo>
                    <a:pt x="2895" y="1442"/>
                  </a:lnTo>
                  <a:lnTo>
                    <a:pt x="2861" y="1442"/>
                  </a:lnTo>
                  <a:lnTo>
                    <a:pt x="2837" y="1442"/>
                  </a:lnTo>
                  <a:lnTo>
                    <a:pt x="2803" y="1442"/>
                  </a:lnTo>
                  <a:lnTo>
                    <a:pt x="2769" y="1442"/>
                  </a:lnTo>
                  <a:lnTo>
                    <a:pt x="2745" y="1442"/>
                  </a:lnTo>
                  <a:lnTo>
                    <a:pt x="2711" y="1442"/>
                  </a:lnTo>
                  <a:lnTo>
                    <a:pt x="2688" y="1442"/>
                  </a:lnTo>
                  <a:lnTo>
                    <a:pt x="2654" y="1442"/>
                  </a:lnTo>
                  <a:lnTo>
                    <a:pt x="2630" y="1442"/>
                  </a:lnTo>
                  <a:lnTo>
                    <a:pt x="2596" y="1442"/>
                  </a:lnTo>
                  <a:lnTo>
                    <a:pt x="2573" y="1442"/>
                  </a:lnTo>
                  <a:lnTo>
                    <a:pt x="2539" y="1442"/>
                  </a:lnTo>
                  <a:lnTo>
                    <a:pt x="2516" y="1442"/>
                  </a:lnTo>
                  <a:lnTo>
                    <a:pt x="2482" y="1442"/>
                  </a:lnTo>
                  <a:lnTo>
                    <a:pt x="2458" y="1442"/>
                  </a:lnTo>
                  <a:lnTo>
                    <a:pt x="2424" y="1442"/>
                  </a:lnTo>
                  <a:lnTo>
                    <a:pt x="2390" y="1442"/>
                  </a:lnTo>
                  <a:lnTo>
                    <a:pt x="2366" y="1442"/>
                  </a:lnTo>
                  <a:lnTo>
                    <a:pt x="2332" y="1442"/>
                  </a:lnTo>
                  <a:lnTo>
                    <a:pt x="2309" y="1442"/>
                  </a:lnTo>
                  <a:lnTo>
                    <a:pt x="2275" y="1442"/>
                  </a:lnTo>
                  <a:lnTo>
                    <a:pt x="2251" y="1442"/>
                  </a:lnTo>
                  <a:lnTo>
                    <a:pt x="2218" y="1442"/>
                  </a:lnTo>
                  <a:lnTo>
                    <a:pt x="2194" y="1442"/>
                  </a:lnTo>
                  <a:lnTo>
                    <a:pt x="2160" y="1442"/>
                  </a:lnTo>
                  <a:lnTo>
                    <a:pt x="2137" y="1442"/>
                  </a:lnTo>
                  <a:lnTo>
                    <a:pt x="2103" y="1442"/>
                  </a:lnTo>
                  <a:lnTo>
                    <a:pt x="2068" y="1442"/>
                  </a:lnTo>
                  <a:lnTo>
                    <a:pt x="2044" y="1442"/>
                  </a:lnTo>
                  <a:lnTo>
                    <a:pt x="2011" y="1442"/>
                  </a:lnTo>
                  <a:lnTo>
                    <a:pt x="1987" y="1442"/>
                  </a:lnTo>
                  <a:lnTo>
                    <a:pt x="1953" y="1442"/>
                  </a:lnTo>
                  <a:lnTo>
                    <a:pt x="1930" y="1442"/>
                  </a:lnTo>
                  <a:lnTo>
                    <a:pt x="1896" y="1442"/>
                  </a:lnTo>
                  <a:lnTo>
                    <a:pt x="1872" y="1442"/>
                  </a:lnTo>
                  <a:lnTo>
                    <a:pt x="1839" y="1442"/>
                  </a:lnTo>
                  <a:lnTo>
                    <a:pt x="1815" y="1442"/>
                  </a:lnTo>
                  <a:lnTo>
                    <a:pt x="1781" y="1442"/>
                  </a:lnTo>
                  <a:lnTo>
                    <a:pt x="1758" y="1442"/>
                  </a:lnTo>
                  <a:lnTo>
                    <a:pt x="1723" y="1442"/>
                  </a:lnTo>
                  <a:lnTo>
                    <a:pt x="1689" y="1442"/>
                  </a:lnTo>
                  <a:lnTo>
                    <a:pt x="1665" y="1442"/>
                  </a:lnTo>
                  <a:lnTo>
                    <a:pt x="1632" y="1442"/>
                  </a:lnTo>
                  <a:lnTo>
                    <a:pt x="1608" y="1442"/>
                  </a:lnTo>
                  <a:lnTo>
                    <a:pt x="1574" y="1442"/>
                  </a:lnTo>
                  <a:lnTo>
                    <a:pt x="1551" y="1442"/>
                  </a:lnTo>
                  <a:lnTo>
                    <a:pt x="1517" y="1442"/>
                  </a:lnTo>
                  <a:lnTo>
                    <a:pt x="1493" y="1442"/>
                  </a:lnTo>
                  <a:lnTo>
                    <a:pt x="1460" y="1442"/>
                  </a:lnTo>
                  <a:lnTo>
                    <a:pt x="1436" y="1442"/>
                  </a:lnTo>
                  <a:lnTo>
                    <a:pt x="1401" y="1442"/>
                  </a:lnTo>
                  <a:lnTo>
                    <a:pt x="1367" y="1442"/>
                  </a:lnTo>
                  <a:lnTo>
                    <a:pt x="1344" y="1442"/>
                  </a:lnTo>
                  <a:lnTo>
                    <a:pt x="1310" y="1442"/>
                  </a:lnTo>
                  <a:lnTo>
                    <a:pt x="1286" y="1442"/>
                  </a:lnTo>
                  <a:lnTo>
                    <a:pt x="1253" y="1442"/>
                  </a:lnTo>
                  <a:lnTo>
                    <a:pt x="1229" y="1442"/>
                  </a:lnTo>
                  <a:lnTo>
                    <a:pt x="1195" y="1442"/>
                  </a:lnTo>
                  <a:lnTo>
                    <a:pt x="1172" y="1442"/>
                  </a:lnTo>
                  <a:lnTo>
                    <a:pt x="1138" y="1442"/>
                  </a:lnTo>
                  <a:lnTo>
                    <a:pt x="1114" y="1442"/>
                  </a:lnTo>
                  <a:lnTo>
                    <a:pt x="1080" y="1442"/>
                  </a:lnTo>
                  <a:lnTo>
                    <a:pt x="1057" y="1442"/>
                  </a:lnTo>
                  <a:lnTo>
                    <a:pt x="1022" y="1442"/>
                  </a:lnTo>
                  <a:lnTo>
                    <a:pt x="988" y="1442"/>
                  </a:lnTo>
                  <a:lnTo>
                    <a:pt x="965" y="1442"/>
                  </a:lnTo>
                  <a:lnTo>
                    <a:pt x="931" y="1442"/>
                  </a:lnTo>
                  <a:lnTo>
                    <a:pt x="908" y="1442"/>
                  </a:lnTo>
                  <a:lnTo>
                    <a:pt x="874" y="1442"/>
                  </a:lnTo>
                  <a:lnTo>
                    <a:pt x="850" y="1442"/>
                  </a:lnTo>
                  <a:lnTo>
                    <a:pt x="816" y="1442"/>
                  </a:lnTo>
                  <a:lnTo>
                    <a:pt x="793" y="1442"/>
                  </a:lnTo>
                  <a:lnTo>
                    <a:pt x="759" y="1442"/>
                  </a:lnTo>
                  <a:lnTo>
                    <a:pt x="735" y="1442"/>
                  </a:lnTo>
                  <a:lnTo>
                    <a:pt x="701" y="1442"/>
                  </a:lnTo>
                  <a:lnTo>
                    <a:pt x="667" y="1442"/>
                  </a:lnTo>
                  <a:lnTo>
                    <a:pt x="643" y="1442"/>
                  </a:lnTo>
                  <a:lnTo>
                    <a:pt x="609" y="1442"/>
                  </a:lnTo>
                  <a:lnTo>
                    <a:pt x="586" y="1442"/>
                  </a:lnTo>
                  <a:lnTo>
                    <a:pt x="552" y="1442"/>
                  </a:lnTo>
                  <a:lnTo>
                    <a:pt x="529" y="1442"/>
                  </a:lnTo>
                  <a:lnTo>
                    <a:pt x="495" y="1442"/>
                  </a:lnTo>
                  <a:lnTo>
                    <a:pt x="471" y="1442"/>
                  </a:lnTo>
                  <a:lnTo>
                    <a:pt x="437" y="1442"/>
                  </a:lnTo>
                  <a:lnTo>
                    <a:pt x="414" y="1442"/>
                  </a:lnTo>
                  <a:lnTo>
                    <a:pt x="379" y="1442"/>
                  </a:lnTo>
                  <a:lnTo>
                    <a:pt x="356" y="1442"/>
                  </a:lnTo>
                  <a:lnTo>
                    <a:pt x="322" y="1442"/>
                  </a:lnTo>
                  <a:lnTo>
                    <a:pt x="288" y="1442"/>
                  </a:lnTo>
                  <a:lnTo>
                    <a:pt x="264" y="1442"/>
                  </a:lnTo>
                  <a:lnTo>
                    <a:pt x="230" y="1442"/>
                  </a:lnTo>
                  <a:lnTo>
                    <a:pt x="207" y="1442"/>
                  </a:lnTo>
                  <a:lnTo>
                    <a:pt x="173" y="1442"/>
                  </a:lnTo>
                  <a:lnTo>
                    <a:pt x="150" y="1442"/>
                  </a:lnTo>
                  <a:lnTo>
                    <a:pt x="116" y="1442"/>
                  </a:lnTo>
                  <a:lnTo>
                    <a:pt x="92" y="1442"/>
                  </a:lnTo>
                  <a:lnTo>
                    <a:pt x="57" y="1442"/>
                  </a:lnTo>
                  <a:lnTo>
                    <a:pt x="35" y="1442"/>
                  </a:lnTo>
                  <a:lnTo>
                    <a:pt x="0" y="1442"/>
                  </a:lnTo>
                  <a:lnTo>
                    <a:pt x="0" y="1426"/>
                  </a:lnTo>
                </a:path>
              </a:pathLst>
            </a:custGeom>
            <a:solidFill>
              <a:schemeClr val="folHlink"/>
            </a:solidFill>
            <a:ln w="50800" cap="rnd">
              <a:solidFill>
                <a:srgbClr val="000080"/>
              </a:solidFill>
              <a:round/>
              <a:headEnd/>
              <a:tailEnd/>
            </a:ln>
          </p:spPr>
          <p:txBody>
            <a:bodyPr/>
            <a:lstStyle/>
            <a:p>
              <a:endParaRPr lang="en-US"/>
            </a:p>
          </p:txBody>
        </p:sp>
      </p:grpSp>
      <p:sp>
        <p:nvSpPr>
          <p:cNvPr id="29700" name="Rectangle 28"/>
          <p:cNvSpPr>
            <a:spLocks noGrp="1" noChangeArrowheads="1"/>
          </p:cNvSpPr>
          <p:nvPr>
            <p:ph type="title"/>
          </p:nvPr>
        </p:nvSpPr>
        <p:spPr>
          <a:xfrm>
            <a:off x="685800" y="0"/>
            <a:ext cx="7772400" cy="1143000"/>
          </a:xfrm>
          <a:noFill/>
        </p:spPr>
        <p:txBody>
          <a:bodyPr/>
          <a:lstStyle/>
          <a:p>
            <a:r>
              <a:rPr lang="en-US" smtClean="0"/>
              <a:t>Standard Normal  Distribution</a:t>
            </a:r>
          </a:p>
        </p:txBody>
      </p:sp>
      <p:sp>
        <p:nvSpPr>
          <p:cNvPr id="29701" name="Line 29"/>
          <p:cNvSpPr>
            <a:spLocks noChangeShapeType="1"/>
          </p:cNvSpPr>
          <p:nvPr/>
        </p:nvSpPr>
        <p:spPr bwMode="auto">
          <a:xfrm>
            <a:off x="4460875" y="1185863"/>
            <a:ext cx="0" cy="2235200"/>
          </a:xfrm>
          <a:prstGeom prst="line">
            <a:avLst/>
          </a:prstGeom>
          <a:noFill/>
          <a:ln w="50800">
            <a:solidFill>
              <a:schemeClr val="bg2"/>
            </a:solidFill>
            <a:round/>
            <a:headEnd/>
            <a:tailEnd/>
          </a:ln>
        </p:spPr>
        <p:txBody>
          <a:bodyPr wrap="none" anchor="ctr"/>
          <a:lstStyle/>
          <a:p>
            <a:endParaRPr lang="en-US"/>
          </a:p>
        </p:txBody>
      </p:sp>
      <p:sp>
        <p:nvSpPr>
          <p:cNvPr id="29702" name="Rectangle 30"/>
          <p:cNvSpPr>
            <a:spLocks noChangeArrowheads="1"/>
          </p:cNvSpPr>
          <p:nvPr/>
        </p:nvSpPr>
        <p:spPr bwMode="auto">
          <a:xfrm>
            <a:off x="4862513" y="2257425"/>
            <a:ext cx="485775" cy="576263"/>
          </a:xfrm>
          <a:prstGeom prst="rect">
            <a:avLst/>
          </a:prstGeom>
          <a:noFill/>
          <a:ln w="76200">
            <a:noFill/>
            <a:miter lim="800000"/>
            <a:headEnd/>
            <a:tailEnd/>
          </a:ln>
        </p:spPr>
        <p:txBody>
          <a:bodyPr wrap="none" lIns="90488" tIns="44450" rIns="90488" bIns="44450">
            <a:spAutoFit/>
          </a:bodyPr>
          <a:lstStyle/>
          <a:p>
            <a:r>
              <a:rPr lang="en-US" sz="3200"/>
              <a:t>.5</a:t>
            </a:r>
            <a:endParaRPr lang="en-US" sz="3200">
              <a:solidFill>
                <a:schemeClr val="bg2"/>
              </a:solidFill>
            </a:endParaRPr>
          </a:p>
        </p:txBody>
      </p:sp>
      <p:sp>
        <p:nvSpPr>
          <p:cNvPr id="29703" name="Rectangle 31"/>
          <p:cNvSpPr>
            <a:spLocks noChangeArrowheads="1"/>
          </p:cNvSpPr>
          <p:nvPr/>
        </p:nvSpPr>
        <p:spPr bwMode="auto">
          <a:xfrm>
            <a:off x="3643313" y="2257425"/>
            <a:ext cx="485775" cy="576263"/>
          </a:xfrm>
          <a:prstGeom prst="rect">
            <a:avLst/>
          </a:prstGeom>
          <a:noFill/>
          <a:ln w="76200">
            <a:noFill/>
            <a:miter lim="800000"/>
            <a:headEnd/>
            <a:tailEnd/>
          </a:ln>
        </p:spPr>
        <p:txBody>
          <a:bodyPr wrap="none" lIns="90488" tIns="44450" rIns="90488" bIns="44450">
            <a:spAutoFit/>
          </a:bodyPr>
          <a:lstStyle/>
          <a:p>
            <a:r>
              <a:rPr lang="en-US" sz="3200"/>
              <a:t>.5</a:t>
            </a:r>
            <a:endParaRPr lang="en-US" sz="3200">
              <a:solidFill>
                <a:schemeClr val="bg2"/>
              </a:solidFill>
            </a:endParaRPr>
          </a:p>
        </p:txBody>
      </p:sp>
    </p:spTree>
    <p:custDataLst>
      <p:tags r:id="rId1"/>
    </p:custData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smtClean="0"/>
              <a:t>Important Properties of Z</a:t>
            </a:r>
          </a:p>
        </p:txBody>
      </p:sp>
      <p:sp>
        <p:nvSpPr>
          <p:cNvPr id="30723" name="Rectangle 3"/>
          <p:cNvSpPr>
            <a:spLocks noGrp="1" noChangeArrowheads="1"/>
          </p:cNvSpPr>
          <p:nvPr>
            <p:ph type="body" idx="1"/>
          </p:nvPr>
        </p:nvSpPr>
        <p:spPr>
          <a:noFill/>
        </p:spPr>
        <p:txBody>
          <a:bodyPr/>
          <a:lstStyle/>
          <a:p>
            <a:pPr>
              <a:buFont typeface="Monotype Sorts" pitchFamily="2" charset="2"/>
              <a:buNone/>
            </a:pPr>
            <a:r>
              <a:rPr lang="en-US" smtClean="0"/>
              <a:t>#1. </a:t>
            </a:r>
            <a:r>
              <a:rPr lang="en-US" i="0" smtClean="0"/>
              <a:t>The standard normal curve is symmetric around the mean 0</a:t>
            </a:r>
          </a:p>
          <a:p>
            <a:pPr>
              <a:buFont typeface="Monotype Sorts" pitchFamily="2" charset="2"/>
              <a:buNone/>
            </a:pPr>
            <a:r>
              <a:rPr lang="en-US" smtClean="0"/>
              <a:t>#2.	</a:t>
            </a:r>
            <a:r>
              <a:rPr lang="en-US" i="0" smtClean="0"/>
              <a:t>The total area under the curve is 1; </a:t>
            </a:r>
          </a:p>
          <a:p>
            <a:pPr>
              <a:buFont typeface="Monotype Sorts" pitchFamily="2" charset="2"/>
              <a:buNone/>
            </a:pPr>
            <a:r>
              <a:rPr lang="en-US" i="0" smtClean="0"/>
              <a:t>	so (from #1) the area to the left of 0 is 1/2, and the area to the right of 0 is 1/2</a:t>
            </a:r>
          </a:p>
        </p:txBody>
      </p:sp>
    </p:spTree>
    <p:custDataLst>
      <p:tags r:id="rId1"/>
    </p:custData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200" smtClean="0"/>
              <a:t>Finding Normal Percentiles by Hand (cont.)</a:t>
            </a:r>
          </a:p>
        </p:txBody>
      </p:sp>
      <p:sp>
        <p:nvSpPr>
          <p:cNvPr id="31747" name="Rectangle 3"/>
          <p:cNvSpPr>
            <a:spLocks noGrp="1" noChangeArrowheads="1"/>
          </p:cNvSpPr>
          <p:nvPr>
            <p:ph type="body" idx="1"/>
          </p:nvPr>
        </p:nvSpPr>
        <p:spPr>
          <a:xfrm>
            <a:off x="381000" y="1600200"/>
            <a:ext cx="8610600" cy="4525963"/>
          </a:xfrm>
        </p:spPr>
        <p:txBody>
          <a:bodyPr/>
          <a:lstStyle/>
          <a:p>
            <a:r>
              <a:rPr lang="en-US" sz="2400" smtClean="0"/>
              <a:t>Table Z is the </a:t>
            </a:r>
            <a:r>
              <a:rPr lang="en-US" sz="2400" u="sng" smtClean="0"/>
              <a:t>standard Normal </a:t>
            </a:r>
            <a:r>
              <a:rPr lang="en-US" sz="2400" smtClean="0"/>
              <a:t>table. We have to convert our data to z-scores before using the table.</a:t>
            </a:r>
          </a:p>
          <a:p>
            <a:r>
              <a:rPr lang="en-US" sz="2400" smtClean="0"/>
              <a:t>The figure shows us how to find the area to the left when  we have a z-score of 1.80:</a:t>
            </a:r>
          </a:p>
          <a:p>
            <a:pPr>
              <a:buFont typeface="Wingdings" pitchFamily="2" charset="2"/>
              <a:buNone/>
            </a:pPr>
            <a:endParaRPr lang="en-US" sz="2400" smtClean="0"/>
          </a:p>
        </p:txBody>
      </p:sp>
      <p:pic>
        <p:nvPicPr>
          <p:cNvPr id="31748" name="Picture 6" descr="06-05a"/>
          <p:cNvPicPr>
            <a:picLocks noChangeAspect="1" noChangeArrowheads="1"/>
          </p:cNvPicPr>
          <p:nvPr/>
        </p:nvPicPr>
        <p:blipFill>
          <a:blip r:embed="rId4" cstate="print"/>
          <a:srcRect/>
          <a:stretch>
            <a:fillRect/>
          </a:stretch>
        </p:blipFill>
        <p:spPr bwMode="auto">
          <a:xfrm>
            <a:off x="685800" y="3429000"/>
            <a:ext cx="7981950" cy="19986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749300" y="2120900"/>
            <a:ext cx="7797800" cy="3759200"/>
          </a:xfrm>
          <a:prstGeom prst="rect">
            <a:avLst/>
          </a:prstGeom>
          <a:solidFill>
            <a:schemeClr val="folHlink"/>
          </a:solidFill>
          <a:ln w="127000">
            <a:solidFill>
              <a:schemeClr val="tx2"/>
            </a:solidFill>
            <a:miter lim="800000"/>
            <a:headEnd/>
            <a:tailEnd/>
          </a:ln>
        </p:spPr>
        <p:txBody>
          <a:bodyPr wrap="none" anchor="ctr"/>
          <a:lstStyle/>
          <a:p>
            <a:endParaRPr lang="en-US"/>
          </a:p>
        </p:txBody>
      </p:sp>
      <p:sp>
        <p:nvSpPr>
          <p:cNvPr id="32771" name="Rectangle 3"/>
          <p:cNvSpPr>
            <a:spLocks noGrp="1" noChangeArrowheads="1"/>
          </p:cNvSpPr>
          <p:nvPr>
            <p:ph type="title"/>
          </p:nvPr>
        </p:nvSpPr>
        <p:spPr>
          <a:xfrm>
            <a:off x="762000" y="228600"/>
            <a:ext cx="7737475" cy="1219200"/>
          </a:xfrm>
          <a:noFill/>
        </p:spPr>
        <p:txBody>
          <a:bodyPr>
            <a:normAutofit fontScale="90000"/>
          </a:bodyPr>
          <a:lstStyle/>
          <a:p>
            <a:r>
              <a:rPr lang="en-US" smtClean="0"/>
              <a:t>Areas Under the Z Curve: Using the Table</a:t>
            </a:r>
          </a:p>
        </p:txBody>
      </p:sp>
      <p:sp>
        <p:nvSpPr>
          <p:cNvPr id="32772" name="Rectangle 4"/>
          <p:cNvSpPr>
            <a:spLocks noChangeArrowheads="1"/>
          </p:cNvSpPr>
          <p:nvPr/>
        </p:nvSpPr>
        <p:spPr bwMode="auto">
          <a:xfrm>
            <a:off x="6691313" y="6478588"/>
            <a:ext cx="182562" cy="304800"/>
          </a:xfrm>
          <a:prstGeom prst="rect">
            <a:avLst/>
          </a:prstGeom>
          <a:noFill/>
          <a:ln w="76200">
            <a:noFill/>
            <a:miter lim="800000"/>
            <a:headEnd/>
            <a:tailEnd/>
          </a:ln>
        </p:spPr>
        <p:txBody>
          <a:bodyPr wrap="none" lIns="90488" tIns="44450" rIns="90488" bIns="44450">
            <a:spAutoFit/>
          </a:bodyPr>
          <a:lstStyle/>
          <a:p>
            <a:endParaRPr lang="en-US" sz="1400"/>
          </a:p>
        </p:txBody>
      </p:sp>
      <p:sp>
        <p:nvSpPr>
          <p:cNvPr id="32773" name="Rectangle 5"/>
          <p:cNvSpPr>
            <a:spLocks noChangeArrowheads="1"/>
          </p:cNvSpPr>
          <p:nvPr/>
        </p:nvSpPr>
        <p:spPr bwMode="auto">
          <a:xfrm>
            <a:off x="5035550" y="1454150"/>
            <a:ext cx="3956050" cy="1130300"/>
          </a:xfrm>
          <a:prstGeom prst="rect">
            <a:avLst/>
          </a:prstGeom>
          <a:solidFill>
            <a:srgbClr val="FDE3BA"/>
          </a:solidFill>
          <a:ln w="12700">
            <a:solidFill>
              <a:schemeClr val="tx2"/>
            </a:solidFill>
            <a:miter lim="800000"/>
            <a:headEnd/>
            <a:tailEnd/>
          </a:ln>
        </p:spPr>
        <p:txBody>
          <a:bodyPr wrap="none" anchor="ctr"/>
          <a:lstStyle/>
          <a:p>
            <a:endParaRPr lang="en-US"/>
          </a:p>
        </p:txBody>
      </p:sp>
      <p:sp>
        <p:nvSpPr>
          <p:cNvPr id="32774" name="Rectangle 6"/>
          <p:cNvSpPr>
            <a:spLocks noChangeArrowheads="1"/>
          </p:cNvSpPr>
          <p:nvPr/>
        </p:nvSpPr>
        <p:spPr bwMode="auto">
          <a:xfrm>
            <a:off x="4953000" y="1371600"/>
            <a:ext cx="4419600" cy="1074738"/>
          </a:xfrm>
          <a:prstGeom prst="rect">
            <a:avLst/>
          </a:prstGeom>
          <a:noFill/>
          <a:ln w="12700">
            <a:noFill/>
            <a:miter lim="800000"/>
            <a:headEnd/>
            <a:tailEnd/>
          </a:ln>
        </p:spPr>
        <p:txBody>
          <a:bodyPr lIns="90488" tIns="44450" rIns="90488" bIns="44450">
            <a:spAutoFit/>
          </a:bodyPr>
          <a:lstStyle/>
          <a:p>
            <a:r>
              <a:rPr lang="en-US" sz="3200" b="1"/>
              <a:t>P(0 </a:t>
            </a:r>
            <a:r>
              <a:rPr lang="en-US" b="1" u="sng"/>
              <a:t>&lt;</a:t>
            </a:r>
            <a:r>
              <a:rPr lang="en-US" sz="3200" b="1"/>
              <a:t> Z </a:t>
            </a:r>
            <a:r>
              <a:rPr lang="en-US" b="1" u="sng"/>
              <a:t>&lt;</a:t>
            </a:r>
            <a:r>
              <a:rPr lang="en-US" sz="3200" b="1"/>
              <a:t> 1) = .8413 - .5 = .3413</a:t>
            </a:r>
            <a:r>
              <a:rPr lang="en-US" sz="3200" b="1">
                <a:solidFill>
                  <a:schemeClr val="bg2"/>
                </a:solidFill>
              </a:rPr>
              <a:t> </a:t>
            </a:r>
          </a:p>
        </p:txBody>
      </p:sp>
      <p:sp>
        <p:nvSpPr>
          <p:cNvPr id="32775" name="Rectangle 7"/>
          <p:cNvSpPr>
            <a:spLocks noChangeArrowheads="1"/>
          </p:cNvSpPr>
          <p:nvPr/>
        </p:nvSpPr>
        <p:spPr bwMode="auto">
          <a:xfrm>
            <a:off x="4289425" y="5305425"/>
            <a:ext cx="384175" cy="576263"/>
          </a:xfrm>
          <a:prstGeom prst="rect">
            <a:avLst/>
          </a:prstGeom>
          <a:noFill/>
          <a:ln w="76200">
            <a:noFill/>
            <a:miter lim="800000"/>
            <a:headEnd/>
            <a:tailEnd/>
          </a:ln>
        </p:spPr>
        <p:txBody>
          <a:bodyPr wrap="none" lIns="90488" tIns="44450" rIns="90488" bIns="44450">
            <a:spAutoFit/>
          </a:bodyPr>
          <a:lstStyle/>
          <a:p>
            <a:r>
              <a:rPr lang="en-US" sz="3200" b="1"/>
              <a:t>0</a:t>
            </a:r>
            <a:endParaRPr lang="en-US" sz="3200" b="1">
              <a:solidFill>
                <a:schemeClr val="bg2"/>
              </a:solidFill>
            </a:endParaRPr>
          </a:p>
        </p:txBody>
      </p:sp>
      <p:sp>
        <p:nvSpPr>
          <p:cNvPr id="32776" name="Rectangle 8"/>
          <p:cNvSpPr>
            <a:spLocks noChangeArrowheads="1"/>
          </p:cNvSpPr>
          <p:nvPr/>
        </p:nvSpPr>
        <p:spPr bwMode="auto">
          <a:xfrm>
            <a:off x="5437188" y="5318125"/>
            <a:ext cx="384175" cy="576263"/>
          </a:xfrm>
          <a:prstGeom prst="rect">
            <a:avLst/>
          </a:prstGeom>
          <a:noFill/>
          <a:ln w="76200">
            <a:noFill/>
            <a:miter lim="800000"/>
            <a:headEnd/>
            <a:tailEnd/>
          </a:ln>
        </p:spPr>
        <p:txBody>
          <a:bodyPr wrap="none" lIns="90488" tIns="44450" rIns="90488" bIns="44450">
            <a:spAutoFit/>
          </a:bodyPr>
          <a:lstStyle/>
          <a:p>
            <a:r>
              <a:rPr lang="en-US" sz="3200" b="1"/>
              <a:t>1</a:t>
            </a:r>
            <a:endParaRPr lang="en-US" sz="3200" b="1">
              <a:solidFill>
                <a:schemeClr val="bg2"/>
              </a:solidFill>
            </a:endParaRPr>
          </a:p>
        </p:txBody>
      </p:sp>
      <p:grpSp>
        <p:nvGrpSpPr>
          <p:cNvPr id="2" name="Group 9"/>
          <p:cNvGrpSpPr>
            <a:grpSpLocks/>
          </p:cNvGrpSpPr>
          <p:nvPr/>
        </p:nvGrpSpPr>
        <p:grpSpPr bwMode="auto">
          <a:xfrm>
            <a:off x="1047750" y="2405063"/>
            <a:ext cx="7478713" cy="3189287"/>
            <a:chOff x="660" y="1515"/>
            <a:chExt cx="4711" cy="2009"/>
          </a:xfrm>
        </p:grpSpPr>
        <p:sp>
          <p:nvSpPr>
            <p:cNvPr id="32781" name="Freeform 10"/>
            <p:cNvSpPr>
              <a:spLocks/>
            </p:cNvSpPr>
            <p:nvPr/>
          </p:nvSpPr>
          <p:spPr bwMode="auto">
            <a:xfrm>
              <a:off x="660" y="1515"/>
              <a:ext cx="3619" cy="1819"/>
            </a:xfrm>
            <a:custGeom>
              <a:avLst/>
              <a:gdLst>
                <a:gd name="T0" fmla="*/ 109 w 3619"/>
                <a:gd name="T1" fmla="*/ 1787 h 1819"/>
                <a:gd name="T2" fmla="*/ 225 w 3619"/>
                <a:gd name="T3" fmla="*/ 1769 h 1819"/>
                <a:gd name="T4" fmla="*/ 340 w 3619"/>
                <a:gd name="T5" fmla="*/ 1743 h 1819"/>
                <a:gd name="T6" fmla="*/ 456 w 3619"/>
                <a:gd name="T7" fmla="*/ 1708 h 1819"/>
                <a:gd name="T8" fmla="*/ 571 w 3619"/>
                <a:gd name="T9" fmla="*/ 1660 h 1819"/>
                <a:gd name="T10" fmla="*/ 689 w 3619"/>
                <a:gd name="T11" fmla="*/ 1595 h 1819"/>
                <a:gd name="T12" fmla="*/ 804 w 3619"/>
                <a:gd name="T13" fmla="*/ 1513 h 1819"/>
                <a:gd name="T14" fmla="*/ 920 w 3619"/>
                <a:gd name="T15" fmla="*/ 1411 h 1819"/>
                <a:gd name="T16" fmla="*/ 1036 w 3619"/>
                <a:gd name="T17" fmla="*/ 1288 h 1819"/>
                <a:gd name="T18" fmla="*/ 1153 w 3619"/>
                <a:gd name="T19" fmla="*/ 1145 h 1819"/>
                <a:gd name="T20" fmla="*/ 1269 w 3619"/>
                <a:gd name="T21" fmla="*/ 985 h 1819"/>
                <a:gd name="T22" fmla="*/ 1384 w 3619"/>
                <a:gd name="T23" fmla="*/ 814 h 1819"/>
                <a:gd name="T24" fmla="*/ 1500 w 3619"/>
                <a:gd name="T25" fmla="*/ 638 h 1819"/>
                <a:gd name="T26" fmla="*/ 1615 w 3619"/>
                <a:gd name="T27" fmla="*/ 467 h 1819"/>
                <a:gd name="T28" fmla="*/ 1733 w 3619"/>
                <a:gd name="T29" fmla="*/ 309 h 1819"/>
                <a:gd name="T30" fmla="*/ 1849 w 3619"/>
                <a:gd name="T31" fmla="*/ 176 h 1819"/>
                <a:gd name="T32" fmla="*/ 1964 w 3619"/>
                <a:gd name="T33" fmla="*/ 75 h 1819"/>
                <a:gd name="T34" fmla="*/ 2080 w 3619"/>
                <a:gd name="T35" fmla="*/ 15 h 1819"/>
                <a:gd name="T36" fmla="*/ 2197 w 3619"/>
                <a:gd name="T37" fmla="*/ 0 h 1819"/>
                <a:gd name="T38" fmla="*/ 2313 w 3619"/>
                <a:gd name="T39" fmla="*/ 33 h 1819"/>
                <a:gd name="T40" fmla="*/ 2428 w 3619"/>
                <a:gd name="T41" fmla="*/ 108 h 1819"/>
                <a:gd name="T42" fmla="*/ 2544 w 3619"/>
                <a:gd name="T43" fmla="*/ 221 h 1819"/>
                <a:gd name="T44" fmla="*/ 2660 w 3619"/>
                <a:gd name="T45" fmla="*/ 365 h 1819"/>
                <a:gd name="T46" fmla="*/ 2777 w 3619"/>
                <a:gd name="T47" fmla="*/ 530 h 1819"/>
                <a:gd name="T48" fmla="*/ 2893 w 3619"/>
                <a:gd name="T49" fmla="*/ 704 h 1819"/>
                <a:gd name="T50" fmla="*/ 3008 w 3619"/>
                <a:gd name="T51" fmla="*/ 879 h 1819"/>
                <a:gd name="T52" fmla="*/ 3124 w 3619"/>
                <a:gd name="T53" fmla="*/ 1047 h 1819"/>
                <a:gd name="T54" fmla="*/ 3241 w 3619"/>
                <a:gd name="T55" fmla="*/ 1201 h 1819"/>
                <a:gd name="T56" fmla="*/ 3357 w 3619"/>
                <a:gd name="T57" fmla="*/ 1337 h 1819"/>
                <a:gd name="T58" fmla="*/ 3472 w 3619"/>
                <a:gd name="T59" fmla="*/ 1451 h 1819"/>
                <a:gd name="T60" fmla="*/ 3588 w 3619"/>
                <a:gd name="T61" fmla="*/ 1545 h 1819"/>
                <a:gd name="T62" fmla="*/ 3538 w 3619"/>
                <a:gd name="T63" fmla="*/ 1818 h 1819"/>
                <a:gd name="T64" fmla="*/ 3421 w 3619"/>
                <a:gd name="T65" fmla="*/ 1818 h 1819"/>
                <a:gd name="T66" fmla="*/ 3305 w 3619"/>
                <a:gd name="T67" fmla="*/ 1818 h 1819"/>
                <a:gd name="T68" fmla="*/ 3190 w 3619"/>
                <a:gd name="T69" fmla="*/ 1818 h 1819"/>
                <a:gd name="T70" fmla="*/ 3074 w 3619"/>
                <a:gd name="T71" fmla="*/ 1818 h 1819"/>
                <a:gd name="T72" fmla="*/ 2958 w 3619"/>
                <a:gd name="T73" fmla="*/ 1818 h 1819"/>
                <a:gd name="T74" fmla="*/ 2841 w 3619"/>
                <a:gd name="T75" fmla="*/ 1818 h 1819"/>
                <a:gd name="T76" fmla="*/ 2725 w 3619"/>
                <a:gd name="T77" fmla="*/ 1818 h 1819"/>
                <a:gd name="T78" fmla="*/ 2610 w 3619"/>
                <a:gd name="T79" fmla="*/ 1818 h 1819"/>
                <a:gd name="T80" fmla="*/ 2494 w 3619"/>
                <a:gd name="T81" fmla="*/ 1818 h 1819"/>
                <a:gd name="T82" fmla="*/ 2379 w 3619"/>
                <a:gd name="T83" fmla="*/ 1818 h 1819"/>
                <a:gd name="T84" fmla="*/ 2261 w 3619"/>
                <a:gd name="T85" fmla="*/ 1818 h 1819"/>
                <a:gd name="T86" fmla="*/ 2145 w 3619"/>
                <a:gd name="T87" fmla="*/ 1818 h 1819"/>
                <a:gd name="T88" fmla="*/ 2030 w 3619"/>
                <a:gd name="T89" fmla="*/ 1818 h 1819"/>
                <a:gd name="T90" fmla="*/ 1914 w 3619"/>
                <a:gd name="T91" fmla="*/ 1818 h 1819"/>
                <a:gd name="T92" fmla="*/ 1797 w 3619"/>
                <a:gd name="T93" fmla="*/ 1818 h 1819"/>
                <a:gd name="T94" fmla="*/ 1681 w 3619"/>
                <a:gd name="T95" fmla="*/ 1818 h 1819"/>
                <a:gd name="T96" fmla="*/ 1566 w 3619"/>
                <a:gd name="T97" fmla="*/ 1818 h 1819"/>
                <a:gd name="T98" fmla="*/ 1450 w 3619"/>
                <a:gd name="T99" fmla="*/ 1818 h 1819"/>
                <a:gd name="T100" fmla="*/ 1335 w 3619"/>
                <a:gd name="T101" fmla="*/ 1818 h 1819"/>
                <a:gd name="T102" fmla="*/ 1217 w 3619"/>
                <a:gd name="T103" fmla="*/ 1818 h 1819"/>
                <a:gd name="T104" fmla="*/ 1101 w 3619"/>
                <a:gd name="T105" fmla="*/ 1818 h 1819"/>
                <a:gd name="T106" fmla="*/ 986 w 3619"/>
                <a:gd name="T107" fmla="*/ 1818 h 1819"/>
                <a:gd name="T108" fmla="*/ 870 w 3619"/>
                <a:gd name="T109" fmla="*/ 1818 h 1819"/>
                <a:gd name="T110" fmla="*/ 753 w 3619"/>
                <a:gd name="T111" fmla="*/ 1818 h 1819"/>
                <a:gd name="T112" fmla="*/ 637 w 3619"/>
                <a:gd name="T113" fmla="*/ 1818 h 1819"/>
                <a:gd name="T114" fmla="*/ 522 w 3619"/>
                <a:gd name="T115" fmla="*/ 1818 h 1819"/>
                <a:gd name="T116" fmla="*/ 406 w 3619"/>
                <a:gd name="T117" fmla="*/ 1818 h 1819"/>
                <a:gd name="T118" fmla="*/ 290 w 3619"/>
                <a:gd name="T119" fmla="*/ 1818 h 1819"/>
                <a:gd name="T120" fmla="*/ 173 w 3619"/>
                <a:gd name="T121" fmla="*/ 1818 h 1819"/>
                <a:gd name="T122" fmla="*/ 57 w 3619"/>
                <a:gd name="T123" fmla="*/ 1818 h 18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19"/>
                <a:gd name="T187" fmla="*/ 0 h 1819"/>
                <a:gd name="T188" fmla="*/ 3619 w 3619"/>
                <a:gd name="T189" fmla="*/ 1819 h 18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19" h="1819">
                  <a:moveTo>
                    <a:pt x="0" y="1797"/>
                  </a:moveTo>
                  <a:lnTo>
                    <a:pt x="7" y="1797"/>
                  </a:lnTo>
                  <a:lnTo>
                    <a:pt x="13" y="1796"/>
                  </a:lnTo>
                  <a:lnTo>
                    <a:pt x="21" y="1796"/>
                  </a:lnTo>
                  <a:lnTo>
                    <a:pt x="29" y="1795"/>
                  </a:lnTo>
                  <a:lnTo>
                    <a:pt x="35" y="1795"/>
                  </a:lnTo>
                  <a:lnTo>
                    <a:pt x="43" y="1793"/>
                  </a:lnTo>
                  <a:lnTo>
                    <a:pt x="49" y="1793"/>
                  </a:lnTo>
                  <a:lnTo>
                    <a:pt x="57" y="1792"/>
                  </a:lnTo>
                  <a:lnTo>
                    <a:pt x="65" y="1791"/>
                  </a:lnTo>
                  <a:lnTo>
                    <a:pt x="71" y="1791"/>
                  </a:lnTo>
                  <a:lnTo>
                    <a:pt x="79" y="1789"/>
                  </a:lnTo>
                  <a:lnTo>
                    <a:pt x="87" y="1789"/>
                  </a:lnTo>
                  <a:lnTo>
                    <a:pt x="93" y="1788"/>
                  </a:lnTo>
                  <a:lnTo>
                    <a:pt x="101" y="1787"/>
                  </a:lnTo>
                  <a:lnTo>
                    <a:pt x="109" y="1787"/>
                  </a:lnTo>
                  <a:lnTo>
                    <a:pt x="115" y="1785"/>
                  </a:lnTo>
                  <a:lnTo>
                    <a:pt x="123" y="1784"/>
                  </a:lnTo>
                  <a:lnTo>
                    <a:pt x="129" y="1784"/>
                  </a:lnTo>
                  <a:lnTo>
                    <a:pt x="137" y="1783"/>
                  </a:lnTo>
                  <a:lnTo>
                    <a:pt x="145" y="1781"/>
                  </a:lnTo>
                  <a:lnTo>
                    <a:pt x="151" y="1780"/>
                  </a:lnTo>
                  <a:lnTo>
                    <a:pt x="159" y="1780"/>
                  </a:lnTo>
                  <a:lnTo>
                    <a:pt x="167" y="1778"/>
                  </a:lnTo>
                  <a:lnTo>
                    <a:pt x="173" y="1777"/>
                  </a:lnTo>
                  <a:lnTo>
                    <a:pt x="181" y="1776"/>
                  </a:lnTo>
                  <a:lnTo>
                    <a:pt x="189" y="1774"/>
                  </a:lnTo>
                  <a:lnTo>
                    <a:pt x="195" y="1774"/>
                  </a:lnTo>
                  <a:lnTo>
                    <a:pt x="203" y="1773"/>
                  </a:lnTo>
                  <a:lnTo>
                    <a:pt x="211" y="1772"/>
                  </a:lnTo>
                  <a:lnTo>
                    <a:pt x="217" y="1770"/>
                  </a:lnTo>
                  <a:lnTo>
                    <a:pt x="225" y="1769"/>
                  </a:lnTo>
                  <a:lnTo>
                    <a:pt x="231" y="1768"/>
                  </a:lnTo>
                  <a:lnTo>
                    <a:pt x="239" y="1766"/>
                  </a:lnTo>
                  <a:lnTo>
                    <a:pt x="247" y="1765"/>
                  </a:lnTo>
                  <a:lnTo>
                    <a:pt x="253" y="1764"/>
                  </a:lnTo>
                  <a:lnTo>
                    <a:pt x="261" y="1762"/>
                  </a:lnTo>
                  <a:lnTo>
                    <a:pt x="269" y="1761"/>
                  </a:lnTo>
                  <a:lnTo>
                    <a:pt x="274" y="1758"/>
                  </a:lnTo>
                  <a:lnTo>
                    <a:pt x="282" y="1757"/>
                  </a:lnTo>
                  <a:lnTo>
                    <a:pt x="290" y="1756"/>
                  </a:lnTo>
                  <a:lnTo>
                    <a:pt x="296" y="1754"/>
                  </a:lnTo>
                  <a:lnTo>
                    <a:pt x="304" y="1753"/>
                  </a:lnTo>
                  <a:lnTo>
                    <a:pt x="310" y="1750"/>
                  </a:lnTo>
                  <a:lnTo>
                    <a:pt x="318" y="1749"/>
                  </a:lnTo>
                  <a:lnTo>
                    <a:pt x="326" y="1748"/>
                  </a:lnTo>
                  <a:lnTo>
                    <a:pt x="332" y="1745"/>
                  </a:lnTo>
                  <a:lnTo>
                    <a:pt x="340" y="1743"/>
                  </a:lnTo>
                  <a:lnTo>
                    <a:pt x="348" y="1742"/>
                  </a:lnTo>
                  <a:lnTo>
                    <a:pt x="354" y="1739"/>
                  </a:lnTo>
                  <a:lnTo>
                    <a:pt x="362" y="1738"/>
                  </a:lnTo>
                  <a:lnTo>
                    <a:pt x="370" y="1735"/>
                  </a:lnTo>
                  <a:lnTo>
                    <a:pt x="376" y="1734"/>
                  </a:lnTo>
                  <a:lnTo>
                    <a:pt x="384" y="1731"/>
                  </a:lnTo>
                  <a:lnTo>
                    <a:pt x="390" y="1730"/>
                  </a:lnTo>
                  <a:lnTo>
                    <a:pt x="398" y="1727"/>
                  </a:lnTo>
                  <a:lnTo>
                    <a:pt x="406" y="1725"/>
                  </a:lnTo>
                  <a:lnTo>
                    <a:pt x="412" y="1723"/>
                  </a:lnTo>
                  <a:lnTo>
                    <a:pt x="420" y="1721"/>
                  </a:lnTo>
                  <a:lnTo>
                    <a:pt x="428" y="1718"/>
                  </a:lnTo>
                  <a:lnTo>
                    <a:pt x="434" y="1715"/>
                  </a:lnTo>
                  <a:lnTo>
                    <a:pt x="442" y="1712"/>
                  </a:lnTo>
                  <a:lnTo>
                    <a:pt x="450" y="1711"/>
                  </a:lnTo>
                  <a:lnTo>
                    <a:pt x="456" y="1708"/>
                  </a:lnTo>
                  <a:lnTo>
                    <a:pt x="464" y="1706"/>
                  </a:lnTo>
                  <a:lnTo>
                    <a:pt x="472" y="1703"/>
                  </a:lnTo>
                  <a:lnTo>
                    <a:pt x="478" y="1700"/>
                  </a:lnTo>
                  <a:lnTo>
                    <a:pt x="486" y="1698"/>
                  </a:lnTo>
                  <a:lnTo>
                    <a:pt x="492" y="1695"/>
                  </a:lnTo>
                  <a:lnTo>
                    <a:pt x="500" y="1691"/>
                  </a:lnTo>
                  <a:lnTo>
                    <a:pt x="508" y="1688"/>
                  </a:lnTo>
                  <a:lnTo>
                    <a:pt x="514" y="1686"/>
                  </a:lnTo>
                  <a:lnTo>
                    <a:pt x="522" y="1683"/>
                  </a:lnTo>
                  <a:lnTo>
                    <a:pt x="530" y="1679"/>
                  </a:lnTo>
                  <a:lnTo>
                    <a:pt x="536" y="1676"/>
                  </a:lnTo>
                  <a:lnTo>
                    <a:pt x="543" y="1673"/>
                  </a:lnTo>
                  <a:lnTo>
                    <a:pt x="551" y="1669"/>
                  </a:lnTo>
                  <a:lnTo>
                    <a:pt x="557" y="1667"/>
                  </a:lnTo>
                  <a:lnTo>
                    <a:pt x="565" y="1663"/>
                  </a:lnTo>
                  <a:lnTo>
                    <a:pt x="571" y="1660"/>
                  </a:lnTo>
                  <a:lnTo>
                    <a:pt x="579" y="1656"/>
                  </a:lnTo>
                  <a:lnTo>
                    <a:pt x="587" y="1652"/>
                  </a:lnTo>
                  <a:lnTo>
                    <a:pt x="593" y="1649"/>
                  </a:lnTo>
                  <a:lnTo>
                    <a:pt x="601" y="1645"/>
                  </a:lnTo>
                  <a:lnTo>
                    <a:pt x="609" y="1641"/>
                  </a:lnTo>
                  <a:lnTo>
                    <a:pt x="615" y="1637"/>
                  </a:lnTo>
                  <a:lnTo>
                    <a:pt x="623" y="1633"/>
                  </a:lnTo>
                  <a:lnTo>
                    <a:pt x="631" y="1629"/>
                  </a:lnTo>
                  <a:lnTo>
                    <a:pt x="637" y="1625"/>
                  </a:lnTo>
                  <a:lnTo>
                    <a:pt x="645" y="1621"/>
                  </a:lnTo>
                  <a:lnTo>
                    <a:pt x="651" y="1617"/>
                  </a:lnTo>
                  <a:lnTo>
                    <a:pt x="659" y="1613"/>
                  </a:lnTo>
                  <a:lnTo>
                    <a:pt x="667" y="1609"/>
                  </a:lnTo>
                  <a:lnTo>
                    <a:pt x="673" y="1605"/>
                  </a:lnTo>
                  <a:lnTo>
                    <a:pt x="681" y="1599"/>
                  </a:lnTo>
                  <a:lnTo>
                    <a:pt x="689" y="1595"/>
                  </a:lnTo>
                  <a:lnTo>
                    <a:pt x="695" y="1591"/>
                  </a:lnTo>
                  <a:lnTo>
                    <a:pt x="703" y="1586"/>
                  </a:lnTo>
                  <a:lnTo>
                    <a:pt x="711" y="1582"/>
                  </a:lnTo>
                  <a:lnTo>
                    <a:pt x="717" y="1576"/>
                  </a:lnTo>
                  <a:lnTo>
                    <a:pt x="725" y="1571"/>
                  </a:lnTo>
                  <a:lnTo>
                    <a:pt x="733" y="1567"/>
                  </a:lnTo>
                  <a:lnTo>
                    <a:pt x="739" y="1562"/>
                  </a:lnTo>
                  <a:lnTo>
                    <a:pt x="747" y="1556"/>
                  </a:lnTo>
                  <a:lnTo>
                    <a:pt x="753" y="1551"/>
                  </a:lnTo>
                  <a:lnTo>
                    <a:pt x="761" y="1545"/>
                  </a:lnTo>
                  <a:lnTo>
                    <a:pt x="769" y="1540"/>
                  </a:lnTo>
                  <a:lnTo>
                    <a:pt x="775" y="1535"/>
                  </a:lnTo>
                  <a:lnTo>
                    <a:pt x="783" y="1529"/>
                  </a:lnTo>
                  <a:lnTo>
                    <a:pt x="791" y="1524"/>
                  </a:lnTo>
                  <a:lnTo>
                    <a:pt x="797" y="1519"/>
                  </a:lnTo>
                  <a:lnTo>
                    <a:pt x="804" y="1513"/>
                  </a:lnTo>
                  <a:lnTo>
                    <a:pt x="812" y="1508"/>
                  </a:lnTo>
                  <a:lnTo>
                    <a:pt x="818" y="1501"/>
                  </a:lnTo>
                  <a:lnTo>
                    <a:pt x="826" y="1496"/>
                  </a:lnTo>
                  <a:lnTo>
                    <a:pt x="832" y="1489"/>
                  </a:lnTo>
                  <a:lnTo>
                    <a:pt x="840" y="1483"/>
                  </a:lnTo>
                  <a:lnTo>
                    <a:pt x="848" y="1477"/>
                  </a:lnTo>
                  <a:lnTo>
                    <a:pt x="854" y="1470"/>
                  </a:lnTo>
                  <a:lnTo>
                    <a:pt x="862" y="1465"/>
                  </a:lnTo>
                  <a:lnTo>
                    <a:pt x="870" y="1458"/>
                  </a:lnTo>
                  <a:lnTo>
                    <a:pt x="876" y="1451"/>
                  </a:lnTo>
                  <a:lnTo>
                    <a:pt x="884" y="1444"/>
                  </a:lnTo>
                  <a:lnTo>
                    <a:pt x="892" y="1438"/>
                  </a:lnTo>
                  <a:lnTo>
                    <a:pt x="898" y="1431"/>
                  </a:lnTo>
                  <a:lnTo>
                    <a:pt x="906" y="1424"/>
                  </a:lnTo>
                  <a:lnTo>
                    <a:pt x="912" y="1417"/>
                  </a:lnTo>
                  <a:lnTo>
                    <a:pt x="920" y="1411"/>
                  </a:lnTo>
                  <a:lnTo>
                    <a:pt x="928" y="1404"/>
                  </a:lnTo>
                  <a:lnTo>
                    <a:pt x="934" y="1396"/>
                  </a:lnTo>
                  <a:lnTo>
                    <a:pt x="942" y="1389"/>
                  </a:lnTo>
                  <a:lnTo>
                    <a:pt x="950" y="1381"/>
                  </a:lnTo>
                  <a:lnTo>
                    <a:pt x="956" y="1374"/>
                  </a:lnTo>
                  <a:lnTo>
                    <a:pt x="964" y="1366"/>
                  </a:lnTo>
                  <a:lnTo>
                    <a:pt x="972" y="1360"/>
                  </a:lnTo>
                  <a:lnTo>
                    <a:pt x="978" y="1351"/>
                  </a:lnTo>
                  <a:lnTo>
                    <a:pt x="986" y="1343"/>
                  </a:lnTo>
                  <a:lnTo>
                    <a:pt x="994" y="1337"/>
                  </a:lnTo>
                  <a:lnTo>
                    <a:pt x="1000" y="1329"/>
                  </a:lnTo>
                  <a:lnTo>
                    <a:pt x="1008" y="1321"/>
                  </a:lnTo>
                  <a:lnTo>
                    <a:pt x="1014" y="1312"/>
                  </a:lnTo>
                  <a:lnTo>
                    <a:pt x="1022" y="1304"/>
                  </a:lnTo>
                  <a:lnTo>
                    <a:pt x="1030" y="1296"/>
                  </a:lnTo>
                  <a:lnTo>
                    <a:pt x="1036" y="1288"/>
                  </a:lnTo>
                  <a:lnTo>
                    <a:pt x="1044" y="1279"/>
                  </a:lnTo>
                  <a:lnTo>
                    <a:pt x="1052" y="1271"/>
                  </a:lnTo>
                  <a:lnTo>
                    <a:pt x="1058" y="1263"/>
                  </a:lnTo>
                  <a:lnTo>
                    <a:pt x="1066" y="1253"/>
                  </a:lnTo>
                  <a:lnTo>
                    <a:pt x="1073" y="1245"/>
                  </a:lnTo>
                  <a:lnTo>
                    <a:pt x="1079" y="1236"/>
                  </a:lnTo>
                  <a:lnTo>
                    <a:pt x="1087" y="1228"/>
                  </a:lnTo>
                  <a:lnTo>
                    <a:pt x="1093" y="1218"/>
                  </a:lnTo>
                  <a:lnTo>
                    <a:pt x="1101" y="1210"/>
                  </a:lnTo>
                  <a:lnTo>
                    <a:pt x="1109" y="1201"/>
                  </a:lnTo>
                  <a:lnTo>
                    <a:pt x="1115" y="1191"/>
                  </a:lnTo>
                  <a:lnTo>
                    <a:pt x="1123" y="1182"/>
                  </a:lnTo>
                  <a:lnTo>
                    <a:pt x="1131" y="1174"/>
                  </a:lnTo>
                  <a:lnTo>
                    <a:pt x="1137" y="1164"/>
                  </a:lnTo>
                  <a:lnTo>
                    <a:pt x="1145" y="1155"/>
                  </a:lnTo>
                  <a:lnTo>
                    <a:pt x="1153" y="1145"/>
                  </a:lnTo>
                  <a:lnTo>
                    <a:pt x="1159" y="1136"/>
                  </a:lnTo>
                  <a:lnTo>
                    <a:pt x="1167" y="1125"/>
                  </a:lnTo>
                  <a:lnTo>
                    <a:pt x="1173" y="1116"/>
                  </a:lnTo>
                  <a:lnTo>
                    <a:pt x="1181" y="1106"/>
                  </a:lnTo>
                  <a:lnTo>
                    <a:pt x="1189" y="1097"/>
                  </a:lnTo>
                  <a:lnTo>
                    <a:pt x="1195" y="1087"/>
                  </a:lnTo>
                  <a:lnTo>
                    <a:pt x="1203" y="1077"/>
                  </a:lnTo>
                  <a:lnTo>
                    <a:pt x="1211" y="1067"/>
                  </a:lnTo>
                  <a:lnTo>
                    <a:pt x="1217" y="1056"/>
                  </a:lnTo>
                  <a:lnTo>
                    <a:pt x="1225" y="1047"/>
                  </a:lnTo>
                  <a:lnTo>
                    <a:pt x="1233" y="1036"/>
                  </a:lnTo>
                  <a:lnTo>
                    <a:pt x="1239" y="1027"/>
                  </a:lnTo>
                  <a:lnTo>
                    <a:pt x="1247" y="1016"/>
                  </a:lnTo>
                  <a:lnTo>
                    <a:pt x="1255" y="1007"/>
                  </a:lnTo>
                  <a:lnTo>
                    <a:pt x="1261" y="996"/>
                  </a:lnTo>
                  <a:lnTo>
                    <a:pt x="1269" y="985"/>
                  </a:lnTo>
                  <a:lnTo>
                    <a:pt x="1275" y="974"/>
                  </a:lnTo>
                  <a:lnTo>
                    <a:pt x="1283" y="965"/>
                  </a:lnTo>
                  <a:lnTo>
                    <a:pt x="1291" y="954"/>
                  </a:lnTo>
                  <a:lnTo>
                    <a:pt x="1297" y="943"/>
                  </a:lnTo>
                  <a:lnTo>
                    <a:pt x="1305" y="933"/>
                  </a:lnTo>
                  <a:lnTo>
                    <a:pt x="1313" y="922"/>
                  </a:lnTo>
                  <a:lnTo>
                    <a:pt x="1319" y="911"/>
                  </a:lnTo>
                  <a:lnTo>
                    <a:pt x="1327" y="900"/>
                  </a:lnTo>
                  <a:lnTo>
                    <a:pt x="1335" y="889"/>
                  </a:lnTo>
                  <a:lnTo>
                    <a:pt x="1340" y="879"/>
                  </a:lnTo>
                  <a:lnTo>
                    <a:pt x="1348" y="868"/>
                  </a:lnTo>
                  <a:lnTo>
                    <a:pt x="1354" y="857"/>
                  </a:lnTo>
                  <a:lnTo>
                    <a:pt x="1362" y="846"/>
                  </a:lnTo>
                  <a:lnTo>
                    <a:pt x="1370" y="836"/>
                  </a:lnTo>
                  <a:lnTo>
                    <a:pt x="1376" y="825"/>
                  </a:lnTo>
                  <a:lnTo>
                    <a:pt x="1384" y="814"/>
                  </a:lnTo>
                  <a:lnTo>
                    <a:pt x="1392" y="803"/>
                  </a:lnTo>
                  <a:lnTo>
                    <a:pt x="1398" y="792"/>
                  </a:lnTo>
                  <a:lnTo>
                    <a:pt x="1406" y="782"/>
                  </a:lnTo>
                  <a:lnTo>
                    <a:pt x="1414" y="770"/>
                  </a:lnTo>
                  <a:lnTo>
                    <a:pt x="1420" y="759"/>
                  </a:lnTo>
                  <a:lnTo>
                    <a:pt x="1428" y="748"/>
                  </a:lnTo>
                  <a:lnTo>
                    <a:pt x="1434" y="737"/>
                  </a:lnTo>
                  <a:lnTo>
                    <a:pt x="1442" y="726"/>
                  </a:lnTo>
                  <a:lnTo>
                    <a:pt x="1450" y="716"/>
                  </a:lnTo>
                  <a:lnTo>
                    <a:pt x="1456" y="704"/>
                  </a:lnTo>
                  <a:lnTo>
                    <a:pt x="1464" y="693"/>
                  </a:lnTo>
                  <a:lnTo>
                    <a:pt x="1472" y="682"/>
                  </a:lnTo>
                  <a:lnTo>
                    <a:pt x="1478" y="671"/>
                  </a:lnTo>
                  <a:lnTo>
                    <a:pt x="1486" y="660"/>
                  </a:lnTo>
                  <a:lnTo>
                    <a:pt x="1494" y="648"/>
                  </a:lnTo>
                  <a:lnTo>
                    <a:pt x="1500" y="638"/>
                  </a:lnTo>
                  <a:lnTo>
                    <a:pt x="1508" y="627"/>
                  </a:lnTo>
                  <a:lnTo>
                    <a:pt x="1514" y="616"/>
                  </a:lnTo>
                  <a:lnTo>
                    <a:pt x="1522" y="605"/>
                  </a:lnTo>
                  <a:lnTo>
                    <a:pt x="1530" y="594"/>
                  </a:lnTo>
                  <a:lnTo>
                    <a:pt x="1536" y="584"/>
                  </a:lnTo>
                  <a:lnTo>
                    <a:pt x="1544" y="573"/>
                  </a:lnTo>
                  <a:lnTo>
                    <a:pt x="1552" y="562"/>
                  </a:lnTo>
                  <a:lnTo>
                    <a:pt x="1558" y="551"/>
                  </a:lnTo>
                  <a:lnTo>
                    <a:pt x="1566" y="541"/>
                  </a:lnTo>
                  <a:lnTo>
                    <a:pt x="1574" y="530"/>
                  </a:lnTo>
                  <a:lnTo>
                    <a:pt x="1580" y="519"/>
                  </a:lnTo>
                  <a:lnTo>
                    <a:pt x="1588" y="508"/>
                  </a:lnTo>
                  <a:lnTo>
                    <a:pt x="1596" y="497"/>
                  </a:lnTo>
                  <a:lnTo>
                    <a:pt x="1602" y="487"/>
                  </a:lnTo>
                  <a:lnTo>
                    <a:pt x="1609" y="477"/>
                  </a:lnTo>
                  <a:lnTo>
                    <a:pt x="1615" y="467"/>
                  </a:lnTo>
                  <a:lnTo>
                    <a:pt x="1623" y="456"/>
                  </a:lnTo>
                  <a:lnTo>
                    <a:pt x="1631" y="445"/>
                  </a:lnTo>
                  <a:lnTo>
                    <a:pt x="1637" y="436"/>
                  </a:lnTo>
                  <a:lnTo>
                    <a:pt x="1645" y="425"/>
                  </a:lnTo>
                  <a:lnTo>
                    <a:pt x="1653" y="415"/>
                  </a:lnTo>
                  <a:lnTo>
                    <a:pt x="1659" y="405"/>
                  </a:lnTo>
                  <a:lnTo>
                    <a:pt x="1667" y="395"/>
                  </a:lnTo>
                  <a:lnTo>
                    <a:pt x="1675" y="384"/>
                  </a:lnTo>
                  <a:lnTo>
                    <a:pt x="1681" y="375"/>
                  </a:lnTo>
                  <a:lnTo>
                    <a:pt x="1689" y="365"/>
                  </a:lnTo>
                  <a:lnTo>
                    <a:pt x="1695" y="356"/>
                  </a:lnTo>
                  <a:lnTo>
                    <a:pt x="1703" y="347"/>
                  </a:lnTo>
                  <a:lnTo>
                    <a:pt x="1711" y="336"/>
                  </a:lnTo>
                  <a:lnTo>
                    <a:pt x="1717" y="326"/>
                  </a:lnTo>
                  <a:lnTo>
                    <a:pt x="1725" y="318"/>
                  </a:lnTo>
                  <a:lnTo>
                    <a:pt x="1733" y="309"/>
                  </a:lnTo>
                  <a:lnTo>
                    <a:pt x="1739" y="299"/>
                  </a:lnTo>
                  <a:lnTo>
                    <a:pt x="1747" y="290"/>
                  </a:lnTo>
                  <a:lnTo>
                    <a:pt x="1755" y="281"/>
                  </a:lnTo>
                  <a:lnTo>
                    <a:pt x="1761" y="273"/>
                  </a:lnTo>
                  <a:lnTo>
                    <a:pt x="1769" y="263"/>
                  </a:lnTo>
                  <a:lnTo>
                    <a:pt x="1775" y="255"/>
                  </a:lnTo>
                  <a:lnTo>
                    <a:pt x="1783" y="247"/>
                  </a:lnTo>
                  <a:lnTo>
                    <a:pt x="1791" y="238"/>
                  </a:lnTo>
                  <a:lnTo>
                    <a:pt x="1797" y="229"/>
                  </a:lnTo>
                  <a:lnTo>
                    <a:pt x="1805" y="221"/>
                  </a:lnTo>
                  <a:lnTo>
                    <a:pt x="1813" y="213"/>
                  </a:lnTo>
                  <a:lnTo>
                    <a:pt x="1819" y="205"/>
                  </a:lnTo>
                  <a:lnTo>
                    <a:pt x="1827" y="197"/>
                  </a:lnTo>
                  <a:lnTo>
                    <a:pt x="1835" y="190"/>
                  </a:lnTo>
                  <a:lnTo>
                    <a:pt x="1841" y="182"/>
                  </a:lnTo>
                  <a:lnTo>
                    <a:pt x="1849" y="176"/>
                  </a:lnTo>
                  <a:lnTo>
                    <a:pt x="1857" y="167"/>
                  </a:lnTo>
                  <a:lnTo>
                    <a:pt x="1863" y="161"/>
                  </a:lnTo>
                  <a:lnTo>
                    <a:pt x="1870" y="153"/>
                  </a:lnTo>
                  <a:lnTo>
                    <a:pt x="1876" y="146"/>
                  </a:lnTo>
                  <a:lnTo>
                    <a:pt x="1884" y="139"/>
                  </a:lnTo>
                  <a:lnTo>
                    <a:pt x="1892" y="132"/>
                  </a:lnTo>
                  <a:lnTo>
                    <a:pt x="1898" y="127"/>
                  </a:lnTo>
                  <a:lnTo>
                    <a:pt x="1906" y="120"/>
                  </a:lnTo>
                  <a:lnTo>
                    <a:pt x="1914" y="114"/>
                  </a:lnTo>
                  <a:lnTo>
                    <a:pt x="1920" y="108"/>
                  </a:lnTo>
                  <a:lnTo>
                    <a:pt x="1928" y="101"/>
                  </a:lnTo>
                  <a:lnTo>
                    <a:pt x="1936" y="96"/>
                  </a:lnTo>
                  <a:lnTo>
                    <a:pt x="1942" y="91"/>
                  </a:lnTo>
                  <a:lnTo>
                    <a:pt x="1950" y="85"/>
                  </a:lnTo>
                  <a:lnTo>
                    <a:pt x="1956" y="80"/>
                  </a:lnTo>
                  <a:lnTo>
                    <a:pt x="1964" y="75"/>
                  </a:lnTo>
                  <a:lnTo>
                    <a:pt x="1972" y="69"/>
                  </a:lnTo>
                  <a:lnTo>
                    <a:pt x="1978" y="65"/>
                  </a:lnTo>
                  <a:lnTo>
                    <a:pt x="1986" y="60"/>
                  </a:lnTo>
                  <a:lnTo>
                    <a:pt x="1994" y="56"/>
                  </a:lnTo>
                  <a:lnTo>
                    <a:pt x="2000" y="52"/>
                  </a:lnTo>
                  <a:lnTo>
                    <a:pt x="2008" y="48"/>
                  </a:lnTo>
                  <a:lnTo>
                    <a:pt x="2016" y="44"/>
                  </a:lnTo>
                  <a:lnTo>
                    <a:pt x="2022" y="39"/>
                  </a:lnTo>
                  <a:lnTo>
                    <a:pt x="2030" y="35"/>
                  </a:lnTo>
                  <a:lnTo>
                    <a:pt x="2036" y="33"/>
                  </a:lnTo>
                  <a:lnTo>
                    <a:pt x="2044" y="29"/>
                  </a:lnTo>
                  <a:lnTo>
                    <a:pt x="2052" y="26"/>
                  </a:lnTo>
                  <a:lnTo>
                    <a:pt x="2058" y="23"/>
                  </a:lnTo>
                  <a:lnTo>
                    <a:pt x="2066" y="21"/>
                  </a:lnTo>
                  <a:lnTo>
                    <a:pt x="2074" y="18"/>
                  </a:lnTo>
                  <a:lnTo>
                    <a:pt x="2080" y="15"/>
                  </a:lnTo>
                  <a:lnTo>
                    <a:pt x="2088" y="13"/>
                  </a:lnTo>
                  <a:lnTo>
                    <a:pt x="2096" y="11"/>
                  </a:lnTo>
                  <a:lnTo>
                    <a:pt x="2102" y="9"/>
                  </a:lnTo>
                  <a:lnTo>
                    <a:pt x="2110" y="7"/>
                  </a:lnTo>
                  <a:lnTo>
                    <a:pt x="2118" y="6"/>
                  </a:lnTo>
                  <a:lnTo>
                    <a:pt x="2124" y="4"/>
                  </a:lnTo>
                  <a:lnTo>
                    <a:pt x="2132" y="3"/>
                  </a:lnTo>
                  <a:lnTo>
                    <a:pt x="2137" y="2"/>
                  </a:lnTo>
                  <a:lnTo>
                    <a:pt x="2145" y="2"/>
                  </a:lnTo>
                  <a:lnTo>
                    <a:pt x="2153" y="0"/>
                  </a:lnTo>
                  <a:lnTo>
                    <a:pt x="2159" y="0"/>
                  </a:lnTo>
                  <a:lnTo>
                    <a:pt x="2167" y="0"/>
                  </a:lnTo>
                  <a:lnTo>
                    <a:pt x="2175" y="0"/>
                  </a:lnTo>
                  <a:lnTo>
                    <a:pt x="2181" y="0"/>
                  </a:lnTo>
                  <a:lnTo>
                    <a:pt x="2189" y="0"/>
                  </a:lnTo>
                  <a:lnTo>
                    <a:pt x="2197" y="0"/>
                  </a:lnTo>
                  <a:lnTo>
                    <a:pt x="2203" y="2"/>
                  </a:lnTo>
                  <a:lnTo>
                    <a:pt x="2211" y="2"/>
                  </a:lnTo>
                  <a:lnTo>
                    <a:pt x="2217" y="3"/>
                  </a:lnTo>
                  <a:lnTo>
                    <a:pt x="2225" y="4"/>
                  </a:lnTo>
                  <a:lnTo>
                    <a:pt x="2233" y="6"/>
                  </a:lnTo>
                  <a:lnTo>
                    <a:pt x="2239" y="7"/>
                  </a:lnTo>
                  <a:lnTo>
                    <a:pt x="2247" y="9"/>
                  </a:lnTo>
                  <a:lnTo>
                    <a:pt x="2255" y="11"/>
                  </a:lnTo>
                  <a:lnTo>
                    <a:pt x="2261" y="13"/>
                  </a:lnTo>
                  <a:lnTo>
                    <a:pt x="2269" y="15"/>
                  </a:lnTo>
                  <a:lnTo>
                    <a:pt x="2277" y="18"/>
                  </a:lnTo>
                  <a:lnTo>
                    <a:pt x="2283" y="21"/>
                  </a:lnTo>
                  <a:lnTo>
                    <a:pt x="2291" y="23"/>
                  </a:lnTo>
                  <a:lnTo>
                    <a:pt x="2297" y="26"/>
                  </a:lnTo>
                  <a:lnTo>
                    <a:pt x="2305" y="29"/>
                  </a:lnTo>
                  <a:lnTo>
                    <a:pt x="2313" y="33"/>
                  </a:lnTo>
                  <a:lnTo>
                    <a:pt x="2319" y="35"/>
                  </a:lnTo>
                  <a:lnTo>
                    <a:pt x="2327" y="39"/>
                  </a:lnTo>
                  <a:lnTo>
                    <a:pt x="2335" y="44"/>
                  </a:lnTo>
                  <a:lnTo>
                    <a:pt x="2341" y="48"/>
                  </a:lnTo>
                  <a:lnTo>
                    <a:pt x="2349" y="52"/>
                  </a:lnTo>
                  <a:lnTo>
                    <a:pt x="2357" y="56"/>
                  </a:lnTo>
                  <a:lnTo>
                    <a:pt x="2363" y="60"/>
                  </a:lnTo>
                  <a:lnTo>
                    <a:pt x="2371" y="65"/>
                  </a:lnTo>
                  <a:lnTo>
                    <a:pt x="2379" y="69"/>
                  </a:lnTo>
                  <a:lnTo>
                    <a:pt x="2385" y="75"/>
                  </a:lnTo>
                  <a:lnTo>
                    <a:pt x="2393" y="80"/>
                  </a:lnTo>
                  <a:lnTo>
                    <a:pt x="2399" y="85"/>
                  </a:lnTo>
                  <a:lnTo>
                    <a:pt x="2406" y="91"/>
                  </a:lnTo>
                  <a:lnTo>
                    <a:pt x="2414" y="96"/>
                  </a:lnTo>
                  <a:lnTo>
                    <a:pt x="2420" y="101"/>
                  </a:lnTo>
                  <a:lnTo>
                    <a:pt x="2428" y="108"/>
                  </a:lnTo>
                  <a:lnTo>
                    <a:pt x="2436" y="114"/>
                  </a:lnTo>
                  <a:lnTo>
                    <a:pt x="2442" y="120"/>
                  </a:lnTo>
                  <a:lnTo>
                    <a:pt x="2450" y="127"/>
                  </a:lnTo>
                  <a:lnTo>
                    <a:pt x="2458" y="132"/>
                  </a:lnTo>
                  <a:lnTo>
                    <a:pt x="2464" y="139"/>
                  </a:lnTo>
                  <a:lnTo>
                    <a:pt x="2472" y="146"/>
                  </a:lnTo>
                  <a:lnTo>
                    <a:pt x="2478" y="153"/>
                  </a:lnTo>
                  <a:lnTo>
                    <a:pt x="2486" y="161"/>
                  </a:lnTo>
                  <a:lnTo>
                    <a:pt x="2494" y="167"/>
                  </a:lnTo>
                  <a:lnTo>
                    <a:pt x="2500" y="176"/>
                  </a:lnTo>
                  <a:lnTo>
                    <a:pt x="2508" y="182"/>
                  </a:lnTo>
                  <a:lnTo>
                    <a:pt x="2516" y="190"/>
                  </a:lnTo>
                  <a:lnTo>
                    <a:pt x="2522" y="197"/>
                  </a:lnTo>
                  <a:lnTo>
                    <a:pt x="2530" y="205"/>
                  </a:lnTo>
                  <a:lnTo>
                    <a:pt x="2538" y="213"/>
                  </a:lnTo>
                  <a:lnTo>
                    <a:pt x="2544" y="221"/>
                  </a:lnTo>
                  <a:lnTo>
                    <a:pt x="2552" y="229"/>
                  </a:lnTo>
                  <a:lnTo>
                    <a:pt x="2558" y="238"/>
                  </a:lnTo>
                  <a:lnTo>
                    <a:pt x="2566" y="247"/>
                  </a:lnTo>
                  <a:lnTo>
                    <a:pt x="2574" y="255"/>
                  </a:lnTo>
                  <a:lnTo>
                    <a:pt x="2580" y="263"/>
                  </a:lnTo>
                  <a:lnTo>
                    <a:pt x="2588" y="273"/>
                  </a:lnTo>
                  <a:lnTo>
                    <a:pt x="2596" y="281"/>
                  </a:lnTo>
                  <a:lnTo>
                    <a:pt x="2602" y="290"/>
                  </a:lnTo>
                  <a:lnTo>
                    <a:pt x="2610" y="299"/>
                  </a:lnTo>
                  <a:lnTo>
                    <a:pt x="2618" y="309"/>
                  </a:lnTo>
                  <a:lnTo>
                    <a:pt x="2624" y="318"/>
                  </a:lnTo>
                  <a:lnTo>
                    <a:pt x="2632" y="326"/>
                  </a:lnTo>
                  <a:lnTo>
                    <a:pt x="2640" y="336"/>
                  </a:lnTo>
                  <a:lnTo>
                    <a:pt x="2646" y="347"/>
                  </a:lnTo>
                  <a:lnTo>
                    <a:pt x="2654" y="356"/>
                  </a:lnTo>
                  <a:lnTo>
                    <a:pt x="2660" y="365"/>
                  </a:lnTo>
                  <a:lnTo>
                    <a:pt x="2668" y="375"/>
                  </a:lnTo>
                  <a:lnTo>
                    <a:pt x="2675" y="384"/>
                  </a:lnTo>
                  <a:lnTo>
                    <a:pt x="2681" y="395"/>
                  </a:lnTo>
                  <a:lnTo>
                    <a:pt x="2689" y="405"/>
                  </a:lnTo>
                  <a:lnTo>
                    <a:pt x="2697" y="415"/>
                  </a:lnTo>
                  <a:lnTo>
                    <a:pt x="2703" y="425"/>
                  </a:lnTo>
                  <a:lnTo>
                    <a:pt x="2711" y="436"/>
                  </a:lnTo>
                  <a:lnTo>
                    <a:pt x="2719" y="445"/>
                  </a:lnTo>
                  <a:lnTo>
                    <a:pt x="2725" y="456"/>
                  </a:lnTo>
                  <a:lnTo>
                    <a:pt x="2733" y="467"/>
                  </a:lnTo>
                  <a:lnTo>
                    <a:pt x="2739" y="477"/>
                  </a:lnTo>
                  <a:lnTo>
                    <a:pt x="2747" y="487"/>
                  </a:lnTo>
                  <a:lnTo>
                    <a:pt x="2755" y="497"/>
                  </a:lnTo>
                  <a:lnTo>
                    <a:pt x="2761" y="508"/>
                  </a:lnTo>
                  <a:lnTo>
                    <a:pt x="2769" y="519"/>
                  </a:lnTo>
                  <a:lnTo>
                    <a:pt x="2777" y="530"/>
                  </a:lnTo>
                  <a:lnTo>
                    <a:pt x="2783" y="541"/>
                  </a:lnTo>
                  <a:lnTo>
                    <a:pt x="2791" y="551"/>
                  </a:lnTo>
                  <a:lnTo>
                    <a:pt x="2799" y="562"/>
                  </a:lnTo>
                  <a:lnTo>
                    <a:pt x="2805" y="573"/>
                  </a:lnTo>
                  <a:lnTo>
                    <a:pt x="2813" y="584"/>
                  </a:lnTo>
                  <a:lnTo>
                    <a:pt x="2819" y="594"/>
                  </a:lnTo>
                  <a:lnTo>
                    <a:pt x="2827" y="605"/>
                  </a:lnTo>
                  <a:lnTo>
                    <a:pt x="2835" y="616"/>
                  </a:lnTo>
                  <a:lnTo>
                    <a:pt x="2841" y="627"/>
                  </a:lnTo>
                  <a:lnTo>
                    <a:pt x="2849" y="638"/>
                  </a:lnTo>
                  <a:lnTo>
                    <a:pt x="2857" y="648"/>
                  </a:lnTo>
                  <a:lnTo>
                    <a:pt x="2863" y="660"/>
                  </a:lnTo>
                  <a:lnTo>
                    <a:pt x="2871" y="671"/>
                  </a:lnTo>
                  <a:lnTo>
                    <a:pt x="2879" y="682"/>
                  </a:lnTo>
                  <a:lnTo>
                    <a:pt x="2885" y="693"/>
                  </a:lnTo>
                  <a:lnTo>
                    <a:pt x="2893" y="704"/>
                  </a:lnTo>
                  <a:lnTo>
                    <a:pt x="2901" y="716"/>
                  </a:lnTo>
                  <a:lnTo>
                    <a:pt x="2907" y="726"/>
                  </a:lnTo>
                  <a:lnTo>
                    <a:pt x="2915" y="737"/>
                  </a:lnTo>
                  <a:lnTo>
                    <a:pt x="2921" y="748"/>
                  </a:lnTo>
                  <a:lnTo>
                    <a:pt x="2929" y="759"/>
                  </a:lnTo>
                  <a:lnTo>
                    <a:pt x="2936" y="770"/>
                  </a:lnTo>
                  <a:lnTo>
                    <a:pt x="2942" y="782"/>
                  </a:lnTo>
                  <a:lnTo>
                    <a:pt x="2950" y="792"/>
                  </a:lnTo>
                  <a:lnTo>
                    <a:pt x="2958" y="803"/>
                  </a:lnTo>
                  <a:lnTo>
                    <a:pt x="2964" y="814"/>
                  </a:lnTo>
                  <a:lnTo>
                    <a:pt x="2972" y="825"/>
                  </a:lnTo>
                  <a:lnTo>
                    <a:pt x="2980" y="836"/>
                  </a:lnTo>
                  <a:lnTo>
                    <a:pt x="2986" y="846"/>
                  </a:lnTo>
                  <a:lnTo>
                    <a:pt x="2994" y="857"/>
                  </a:lnTo>
                  <a:lnTo>
                    <a:pt x="3000" y="868"/>
                  </a:lnTo>
                  <a:lnTo>
                    <a:pt x="3008" y="879"/>
                  </a:lnTo>
                  <a:lnTo>
                    <a:pt x="3016" y="889"/>
                  </a:lnTo>
                  <a:lnTo>
                    <a:pt x="3022" y="900"/>
                  </a:lnTo>
                  <a:lnTo>
                    <a:pt x="3030" y="911"/>
                  </a:lnTo>
                  <a:lnTo>
                    <a:pt x="3038" y="922"/>
                  </a:lnTo>
                  <a:lnTo>
                    <a:pt x="3044" y="933"/>
                  </a:lnTo>
                  <a:lnTo>
                    <a:pt x="3052" y="943"/>
                  </a:lnTo>
                  <a:lnTo>
                    <a:pt x="3060" y="954"/>
                  </a:lnTo>
                  <a:lnTo>
                    <a:pt x="3066" y="965"/>
                  </a:lnTo>
                  <a:lnTo>
                    <a:pt x="3074" y="974"/>
                  </a:lnTo>
                  <a:lnTo>
                    <a:pt x="3080" y="985"/>
                  </a:lnTo>
                  <a:lnTo>
                    <a:pt x="3088" y="996"/>
                  </a:lnTo>
                  <a:lnTo>
                    <a:pt x="3096" y="1007"/>
                  </a:lnTo>
                  <a:lnTo>
                    <a:pt x="3102" y="1016"/>
                  </a:lnTo>
                  <a:lnTo>
                    <a:pt x="3110" y="1027"/>
                  </a:lnTo>
                  <a:lnTo>
                    <a:pt x="3118" y="1036"/>
                  </a:lnTo>
                  <a:lnTo>
                    <a:pt x="3124" y="1047"/>
                  </a:lnTo>
                  <a:lnTo>
                    <a:pt x="3132" y="1056"/>
                  </a:lnTo>
                  <a:lnTo>
                    <a:pt x="3140" y="1067"/>
                  </a:lnTo>
                  <a:lnTo>
                    <a:pt x="3146" y="1077"/>
                  </a:lnTo>
                  <a:lnTo>
                    <a:pt x="3154" y="1087"/>
                  </a:lnTo>
                  <a:lnTo>
                    <a:pt x="3160" y="1097"/>
                  </a:lnTo>
                  <a:lnTo>
                    <a:pt x="3168" y="1106"/>
                  </a:lnTo>
                  <a:lnTo>
                    <a:pt x="3176" y="1116"/>
                  </a:lnTo>
                  <a:lnTo>
                    <a:pt x="3182" y="1125"/>
                  </a:lnTo>
                  <a:lnTo>
                    <a:pt x="3190" y="1136"/>
                  </a:lnTo>
                  <a:lnTo>
                    <a:pt x="3198" y="1145"/>
                  </a:lnTo>
                  <a:lnTo>
                    <a:pt x="3203" y="1155"/>
                  </a:lnTo>
                  <a:lnTo>
                    <a:pt x="3211" y="1164"/>
                  </a:lnTo>
                  <a:lnTo>
                    <a:pt x="3219" y="1174"/>
                  </a:lnTo>
                  <a:lnTo>
                    <a:pt x="3225" y="1182"/>
                  </a:lnTo>
                  <a:lnTo>
                    <a:pt x="3233" y="1191"/>
                  </a:lnTo>
                  <a:lnTo>
                    <a:pt x="3241" y="1201"/>
                  </a:lnTo>
                  <a:lnTo>
                    <a:pt x="3247" y="1210"/>
                  </a:lnTo>
                  <a:lnTo>
                    <a:pt x="3255" y="1218"/>
                  </a:lnTo>
                  <a:lnTo>
                    <a:pt x="3261" y="1228"/>
                  </a:lnTo>
                  <a:lnTo>
                    <a:pt x="3269" y="1236"/>
                  </a:lnTo>
                  <a:lnTo>
                    <a:pt x="3277" y="1245"/>
                  </a:lnTo>
                  <a:lnTo>
                    <a:pt x="3283" y="1253"/>
                  </a:lnTo>
                  <a:lnTo>
                    <a:pt x="3291" y="1263"/>
                  </a:lnTo>
                  <a:lnTo>
                    <a:pt x="3299" y="1271"/>
                  </a:lnTo>
                  <a:lnTo>
                    <a:pt x="3305" y="1279"/>
                  </a:lnTo>
                  <a:lnTo>
                    <a:pt x="3313" y="1288"/>
                  </a:lnTo>
                  <a:lnTo>
                    <a:pt x="3321" y="1296"/>
                  </a:lnTo>
                  <a:lnTo>
                    <a:pt x="3327" y="1304"/>
                  </a:lnTo>
                  <a:lnTo>
                    <a:pt x="3335" y="1312"/>
                  </a:lnTo>
                  <a:lnTo>
                    <a:pt x="3341" y="1321"/>
                  </a:lnTo>
                  <a:lnTo>
                    <a:pt x="3349" y="1329"/>
                  </a:lnTo>
                  <a:lnTo>
                    <a:pt x="3357" y="1337"/>
                  </a:lnTo>
                  <a:lnTo>
                    <a:pt x="3363" y="1343"/>
                  </a:lnTo>
                  <a:lnTo>
                    <a:pt x="3371" y="1351"/>
                  </a:lnTo>
                  <a:lnTo>
                    <a:pt x="3379" y="1360"/>
                  </a:lnTo>
                  <a:lnTo>
                    <a:pt x="3385" y="1366"/>
                  </a:lnTo>
                  <a:lnTo>
                    <a:pt x="3393" y="1374"/>
                  </a:lnTo>
                  <a:lnTo>
                    <a:pt x="3401" y="1381"/>
                  </a:lnTo>
                  <a:lnTo>
                    <a:pt x="3407" y="1389"/>
                  </a:lnTo>
                  <a:lnTo>
                    <a:pt x="3415" y="1396"/>
                  </a:lnTo>
                  <a:lnTo>
                    <a:pt x="3421" y="1404"/>
                  </a:lnTo>
                  <a:lnTo>
                    <a:pt x="3429" y="1411"/>
                  </a:lnTo>
                  <a:lnTo>
                    <a:pt x="3437" y="1417"/>
                  </a:lnTo>
                  <a:lnTo>
                    <a:pt x="3443" y="1424"/>
                  </a:lnTo>
                  <a:lnTo>
                    <a:pt x="3451" y="1431"/>
                  </a:lnTo>
                  <a:lnTo>
                    <a:pt x="3459" y="1438"/>
                  </a:lnTo>
                  <a:lnTo>
                    <a:pt x="3465" y="1444"/>
                  </a:lnTo>
                  <a:lnTo>
                    <a:pt x="3472" y="1451"/>
                  </a:lnTo>
                  <a:lnTo>
                    <a:pt x="3480" y="1458"/>
                  </a:lnTo>
                  <a:lnTo>
                    <a:pt x="3486" y="1465"/>
                  </a:lnTo>
                  <a:lnTo>
                    <a:pt x="3494" y="1470"/>
                  </a:lnTo>
                  <a:lnTo>
                    <a:pt x="3502" y="1477"/>
                  </a:lnTo>
                  <a:lnTo>
                    <a:pt x="3508" y="1483"/>
                  </a:lnTo>
                  <a:lnTo>
                    <a:pt x="3516" y="1489"/>
                  </a:lnTo>
                  <a:lnTo>
                    <a:pt x="3522" y="1496"/>
                  </a:lnTo>
                  <a:lnTo>
                    <a:pt x="3530" y="1501"/>
                  </a:lnTo>
                  <a:lnTo>
                    <a:pt x="3538" y="1508"/>
                  </a:lnTo>
                  <a:lnTo>
                    <a:pt x="3544" y="1513"/>
                  </a:lnTo>
                  <a:lnTo>
                    <a:pt x="3552" y="1519"/>
                  </a:lnTo>
                  <a:lnTo>
                    <a:pt x="3560" y="1524"/>
                  </a:lnTo>
                  <a:lnTo>
                    <a:pt x="3566" y="1529"/>
                  </a:lnTo>
                  <a:lnTo>
                    <a:pt x="3574" y="1535"/>
                  </a:lnTo>
                  <a:lnTo>
                    <a:pt x="3582" y="1540"/>
                  </a:lnTo>
                  <a:lnTo>
                    <a:pt x="3588" y="1545"/>
                  </a:lnTo>
                  <a:lnTo>
                    <a:pt x="3596" y="1551"/>
                  </a:lnTo>
                  <a:lnTo>
                    <a:pt x="3602" y="1556"/>
                  </a:lnTo>
                  <a:lnTo>
                    <a:pt x="3610" y="1562"/>
                  </a:lnTo>
                  <a:lnTo>
                    <a:pt x="3618" y="1567"/>
                  </a:lnTo>
                  <a:lnTo>
                    <a:pt x="3618" y="1818"/>
                  </a:lnTo>
                  <a:lnTo>
                    <a:pt x="3610" y="1818"/>
                  </a:lnTo>
                  <a:lnTo>
                    <a:pt x="3602" y="1818"/>
                  </a:lnTo>
                  <a:lnTo>
                    <a:pt x="3596" y="1818"/>
                  </a:lnTo>
                  <a:lnTo>
                    <a:pt x="3588" y="1818"/>
                  </a:lnTo>
                  <a:lnTo>
                    <a:pt x="3582" y="1818"/>
                  </a:lnTo>
                  <a:lnTo>
                    <a:pt x="3574" y="1818"/>
                  </a:lnTo>
                  <a:lnTo>
                    <a:pt x="3566" y="1818"/>
                  </a:lnTo>
                  <a:lnTo>
                    <a:pt x="3560" y="1818"/>
                  </a:lnTo>
                  <a:lnTo>
                    <a:pt x="3552" y="1818"/>
                  </a:lnTo>
                  <a:lnTo>
                    <a:pt x="3544" y="1818"/>
                  </a:lnTo>
                  <a:lnTo>
                    <a:pt x="3538" y="1818"/>
                  </a:lnTo>
                  <a:lnTo>
                    <a:pt x="3530" y="1818"/>
                  </a:lnTo>
                  <a:lnTo>
                    <a:pt x="3522" y="1818"/>
                  </a:lnTo>
                  <a:lnTo>
                    <a:pt x="3516" y="1818"/>
                  </a:lnTo>
                  <a:lnTo>
                    <a:pt x="3508" y="1818"/>
                  </a:lnTo>
                  <a:lnTo>
                    <a:pt x="3502" y="1818"/>
                  </a:lnTo>
                  <a:lnTo>
                    <a:pt x="3494" y="1818"/>
                  </a:lnTo>
                  <a:lnTo>
                    <a:pt x="3486" y="1818"/>
                  </a:lnTo>
                  <a:lnTo>
                    <a:pt x="3480" y="1818"/>
                  </a:lnTo>
                  <a:lnTo>
                    <a:pt x="3472" y="1818"/>
                  </a:lnTo>
                  <a:lnTo>
                    <a:pt x="3465" y="1818"/>
                  </a:lnTo>
                  <a:lnTo>
                    <a:pt x="3459" y="1818"/>
                  </a:lnTo>
                  <a:lnTo>
                    <a:pt x="3451" y="1818"/>
                  </a:lnTo>
                  <a:lnTo>
                    <a:pt x="3443" y="1818"/>
                  </a:lnTo>
                  <a:lnTo>
                    <a:pt x="3437" y="1818"/>
                  </a:lnTo>
                  <a:lnTo>
                    <a:pt x="3429" y="1818"/>
                  </a:lnTo>
                  <a:lnTo>
                    <a:pt x="3421" y="1818"/>
                  </a:lnTo>
                  <a:lnTo>
                    <a:pt x="3415" y="1818"/>
                  </a:lnTo>
                  <a:lnTo>
                    <a:pt x="3407" y="1818"/>
                  </a:lnTo>
                  <a:lnTo>
                    <a:pt x="3401" y="1818"/>
                  </a:lnTo>
                  <a:lnTo>
                    <a:pt x="3393" y="1818"/>
                  </a:lnTo>
                  <a:lnTo>
                    <a:pt x="3385" y="1818"/>
                  </a:lnTo>
                  <a:lnTo>
                    <a:pt x="3379" y="1818"/>
                  </a:lnTo>
                  <a:lnTo>
                    <a:pt x="3371" y="1818"/>
                  </a:lnTo>
                  <a:lnTo>
                    <a:pt x="3363" y="1818"/>
                  </a:lnTo>
                  <a:lnTo>
                    <a:pt x="3357" y="1818"/>
                  </a:lnTo>
                  <a:lnTo>
                    <a:pt x="3349" y="1818"/>
                  </a:lnTo>
                  <a:lnTo>
                    <a:pt x="3341" y="1818"/>
                  </a:lnTo>
                  <a:lnTo>
                    <a:pt x="3335" y="1818"/>
                  </a:lnTo>
                  <a:lnTo>
                    <a:pt x="3327" y="1818"/>
                  </a:lnTo>
                  <a:lnTo>
                    <a:pt x="3321" y="1818"/>
                  </a:lnTo>
                  <a:lnTo>
                    <a:pt x="3313" y="1818"/>
                  </a:lnTo>
                  <a:lnTo>
                    <a:pt x="3305" y="1818"/>
                  </a:lnTo>
                  <a:lnTo>
                    <a:pt x="3299" y="1818"/>
                  </a:lnTo>
                  <a:lnTo>
                    <a:pt x="3291" y="1818"/>
                  </a:lnTo>
                  <a:lnTo>
                    <a:pt x="3283" y="1818"/>
                  </a:lnTo>
                  <a:lnTo>
                    <a:pt x="3277" y="1818"/>
                  </a:lnTo>
                  <a:lnTo>
                    <a:pt x="3269" y="1818"/>
                  </a:lnTo>
                  <a:lnTo>
                    <a:pt x="3261" y="1818"/>
                  </a:lnTo>
                  <a:lnTo>
                    <a:pt x="3255" y="1818"/>
                  </a:lnTo>
                  <a:lnTo>
                    <a:pt x="3247" y="1818"/>
                  </a:lnTo>
                  <a:lnTo>
                    <a:pt x="3241" y="1818"/>
                  </a:lnTo>
                  <a:lnTo>
                    <a:pt x="3233" y="1818"/>
                  </a:lnTo>
                  <a:lnTo>
                    <a:pt x="3225" y="1818"/>
                  </a:lnTo>
                  <a:lnTo>
                    <a:pt x="3219" y="1818"/>
                  </a:lnTo>
                  <a:lnTo>
                    <a:pt x="3211" y="1818"/>
                  </a:lnTo>
                  <a:lnTo>
                    <a:pt x="3203" y="1818"/>
                  </a:lnTo>
                  <a:lnTo>
                    <a:pt x="3198" y="1818"/>
                  </a:lnTo>
                  <a:lnTo>
                    <a:pt x="3190" y="1818"/>
                  </a:lnTo>
                  <a:lnTo>
                    <a:pt x="3182" y="1818"/>
                  </a:lnTo>
                  <a:lnTo>
                    <a:pt x="3176" y="1818"/>
                  </a:lnTo>
                  <a:lnTo>
                    <a:pt x="3168" y="1818"/>
                  </a:lnTo>
                  <a:lnTo>
                    <a:pt x="3160" y="1818"/>
                  </a:lnTo>
                  <a:lnTo>
                    <a:pt x="3154" y="1818"/>
                  </a:lnTo>
                  <a:lnTo>
                    <a:pt x="3146" y="1818"/>
                  </a:lnTo>
                  <a:lnTo>
                    <a:pt x="3140" y="1818"/>
                  </a:lnTo>
                  <a:lnTo>
                    <a:pt x="3132" y="1818"/>
                  </a:lnTo>
                  <a:lnTo>
                    <a:pt x="3124" y="1818"/>
                  </a:lnTo>
                  <a:lnTo>
                    <a:pt x="3118" y="1818"/>
                  </a:lnTo>
                  <a:lnTo>
                    <a:pt x="3110" y="1818"/>
                  </a:lnTo>
                  <a:lnTo>
                    <a:pt x="3102" y="1818"/>
                  </a:lnTo>
                  <a:lnTo>
                    <a:pt x="3096" y="1818"/>
                  </a:lnTo>
                  <a:lnTo>
                    <a:pt x="3088" y="1818"/>
                  </a:lnTo>
                  <a:lnTo>
                    <a:pt x="3080" y="1818"/>
                  </a:lnTo>
                  <a:lnTo>
                    <a:pt x="3074" y="1818"/>
                  </a:lnTo>
                  <a:lnTo>
                    <a:pt x="3066" y="1818"/>
                  </a:lnTo>
                  <a:lnTo>
                    <a:pt x="3060" y="1818"/>
                  </a:lnTo>
                  <a:lnTo>
                    <a:pt x="3052" y="1818"/>
                  </a:lnTo>
                  <a:lnTo>
                    <a:pt x="3044" y="1818"/>
                  </a:lnTo>
                  <a:lnTo>
                    <a:pt x="3038" y="1818"/>
                  </a:lnTo>
                  <a:lnTo>
                    <a:pt x="3030" y="1818"/>
                  </a:lnTo>
                  <a:lnTo>
                    <a:pt x="3022" y="1818"/>
                  </a:lnTo>
                  <a:lnTo>
                    <a:pt x="3016" y="1818"/>
                  </a:lnTo>
                  <a:lnTo>
                    <a:pt x="3008" y="1818"/>
                  </a:lnTo>
                  <a:lnTo>
                    <a:pt x="3000" y="1818"/>
                  </a:lnTo>
                  <a:lnTo>
                    <a:pt x="2994" y="1818"/>
                  </a:lnTo>
                  <a:lnTo>
                    <a:pt x="2986" y="1818"/>
                  </a:lnTo>
                  <a:lnTo>
                    <a:pt x="2980" y="1818"/>
                  </a:lnTo>
                  <a:lnTo>
                    <a:pt x="2972" y="1818"/>
                  </a:lnTo>
                  <a:lnTo>
                    <a:pt x="2964" y="1818"/>
                  </a:lnTo>
                  <a:lnTo>
                    <a:pt x="2958" y="1818"/>
                  </a:lnTo>
                  <a:lnTo>
                    <a:pt x="2950" y="1818"/>
                  </a:lnTo>
                  <a:lnTo>
                    <a:pt x="2942" y="1818"/>
                  </a:lnTo>
                  <a:lnTo>
                    <a:pt x="2936" y="1818"/>
                  </a:lnTo>
                  <a:lnTo>
                    <a:pt x="2929" y="1818"/>
                  </a:lnTo>
                  <a:lnTo>
                    <a:pt x="2921" y="1818"/>
                  </a:lnTo>
                  <a:lnTo>
                    <a:pt x="2915" y="1818"/>
                  </a:lnTo>
                  <a:lnTo>
                    <a:pt x="2907" y="1818"/>
                  </a:lnTo>
                  <a:lnTo>
                    <a:pt x="2901" y="1818"/>
                  </a:lnTo>
                  <a:lnTo>
                    <a:pt x="2893" y="1818"/>
                  </a:lnTo>
                  <a:lnTo>
                    <a:pt x="2885" y="1818"/>
                  </a:lnTo>
                  <a:lnTo>
                    <a:pt x="2879" y="1818"/>
                  </a:lnTo>
                  <a:lnTo>
                    <a:pt x="2871" y="1818"/>
                  </a:lnTo>
                  <a:lnTo>
                    <a:pt x="2863" y="1818"/>
                  </a:lnTo>
                  <a:lnTo>
                    <a:pt x="2857" y="1818"/>
                  </a:lnTo>
                  <a:lnTo>
                    <a:pt x="2849" y="1818"/>
                  </a:lnTo>
                  <a:lnTo>
                    <a:pt x="2841" y="1818"/>
                  </a:lnTo>
                  <a:lnTo>
                    <a:pt x="2835" y="1818"/>
                  </a:lnTo>
                  <a:lnTo>
                    <a:pt x="2827" y="1818"/>
                  </a:lnTo>
                  <a:lnTo>
                    <a:pt x="2819" y="1818"/>
                  </a:lnTo>
                  <a:lnTo>
                    <a:pt x="2813" y="1818"/>
                  </a:lnTo>
                  <a:lnTo>
                    <a:pt x="2805" y="1818"/>
                  </a:lnTo>
                  <a:lnTo>
                    <a:pt x="2799" y="1818"/>
                  </a:lnTo>
                  <a:lnTo>
                    <a:pt x="2791" y="1818"/>
                  </a:lnTo>
                  <a:lnTo>
                    <a:pt x="2783" y="1818"/>
                  </a:lnTo>
                  <a:lnTo>
                    <a:pt x="2777" y="1818"/>
                  </a:lnTo>
                  <a:lnTo>
                    <a:pt x="2769" y="1818"/>
                  </a:lnTo>
                  <a:lnTo>
                    <a:pt x="2761" y="1818"/>
                  </a:lnTo>
                  <a:lnTo>
                    <a:pt x="2755" y="1818"/>
                  </a:lnTo>
                  <a:lnTo>
                    <a:pt x="2747" y="1818"/>
                  </a:lnTo>
                  <a:lnTo>
                    <a:pt x="2739" y="1818"/>
                  </a:lnTo>
                  <a:lnTo>
                    <a:pt x="2733" y="1818"/>
                  </a:lnTo>
                  <a:lnTo>
                    <a:pt x="2725" y="1818"/>
                  </a:lnTo>
                  <a:lnTo>
                    <a:pt x="2719" y="1818"/>
                  </a:lnTo>
                  <a:lnTo>
                    <a:pt x="2711" y="1818"/>
                  </a:lnTo>
                  <a:lnTo>
                    <a:pt x="2703" y="1818"/>
                  </a:lnTo>
                  <a:lnTo>
                    <a:pt x="2697" y="1818"/>
                  </a:lnTo>
                  <a:lnTo>
                    <a:pt x="2689" y="1818"/>
                  </a:lnTo>
                  <a:lnTo>
                    <a:pt x="2681" y="1818"/>
                  </a:lnTo>
                  <a:lnTo>
                    <a:pt x="2675" y="1818"/>
                  </a:lnTo>
                  <a:lnTo>
                    <a:pt x="2668" y="1818"/>
                  </a:lnTo>
                  <a:lnTo>
                    <a:pt x="2660" y="1818"/>
                  </a:lnTo>
                  <a:lnTo>
                    <a:pt x="2654" y="1818"/>
                  </a:lnTo>
                  <a:lnTo>
                    <a:pt x="2646" y="1818"/>
                  </a:lnTo>
                  <a:lnTo>
                    <a:pt x="2640" y="1818"/>
                  </a:lnTo>
                  <a:lnTo>
                    <a:pt x="2632" y="1818"/>
                  </a:lnTo>
                  <a:lnTo>
                    <a:pt x="2624" y="1818"/>
                  </a:lnTo>
                  <a:lnTo>
                    <a:pt x="2618" y="1818"/>
                  </a:lnTo>
                  <a:lnTo>
                    <a:pt x="2610" y="1818"/>
                  </a:lnTo>
                  <a:lnTo>
                    <a:pt x="2602" y="1818"/>
                  </a:lnTo>
                  <a:lnTo>
                    <a:pt x="2596" y="1818"/>
                  </a:lnTo>
                  <a:lnTo>
                    <a:pt x="2588" y="1818"/>
                  </a:lnTo>
                  <a:lnTo>
                    <a:pt x="2580" y="1818"/>
                  </a:lnTo>
                  <a:lnTo>
                    <a:pt x="2574" y="1818"/>
                  </a:lnTo>
                  <a:lnTo>
                    <a:pt x="2566" y="1818"/>
                  </a:lnTo>
                  <a:lnTo>
                    <a:pt x="2558" y="1818"/>
                  </a:lnTo>
                  <a:lnTo>
                    <a:pt x="2552" y="1818"/>
                  </a:lnTo>
                  <a:lnTo>
                    <a:pt x="2544" y="1818"/>
                  </a:lnTo>
                  <a:lnTo>
                    <a:pt x="2538" y="1818"/>
                  </a:lnTo>
                  <a:lnTo>
                    <a:pt x="2530" y="1818"/>
                  </a:lnTo>
                  <a:lnTo>
                    <a:pt x="2522" y="1818"/>
                  </a:lnTo>
                  <a:lnTo>
                    <a:pt x="2516" y="1818"/>
                  </a:lnTo>
                  <a:lnTo>
                    <a:pt x="2508" y="1818"/>
                  </a:lnTo>
                  <a:lnTo>
                    <a:pt x="2500" y="1818"/>
                  </a:lnTo>
                  <a:lnTo>
                    <a:pt x="2494" y="1818"/>
                  </a:lnTo>
                  <a:lnTo>
                    <a:pt x="2486" y="1818"/>
                  </a:lnTo>
                  <a:lnTo>
                    <a:pt x="2478" y="1818"/>
                  </a:lnTo>
                  <a:lnTo>
                    <a:pt x="2472" y="1818"/>
                  </a:lnTo>
                  <a:lnTo>
                    <a:pt x="2464" y="1818"/>
                  </a:lnTo>
                  <a:lnTo>
                    <a:pt x="2458" y="1818"/>
                  </a:lnTo>
                  <a:lnTo>
                    <a:pt x="2450" y="1818"/>
                  </a:lnTo>
                  <a:lnTo>
                    <a:pt x="2442" y="1818"/>
                  </a:lnTo>
                  <a:lnTo>
                    <a:pt x="2436" y="1818"/>
                  </a:lnTo>
                  <a:lnTo>
                    <a:pt x="2428" y="1818"/>
                  </a:lnTo>
                  <a:lnTo>
                    <a:pt x="2420" y="1818"/>
                  </a:lnTo>
                  <a:lnTo>
                    <a:pt x="2414" y="1818"/>
                  </a:lnTo>
                  <a:lnTo>
                    <a:pt x="2406" y="1818"/>
                  </a:lnTo>
                  <a:lnTo>
                    <a:pt x="2399" y="1818"/>
                  </a:lnTo>
                  <a:lnTo>
                    <a:pt x="2393" y="1818"/>
                  </a:lnTo>
                  <a:lnTo>
                    <a:pt x="2385" y="1818"/>
                  </a:lnTo>
                  <a:lnTo>
                    <a:pt x="2379" y="1818"/>
                  </a:lnTo>
                  <a:lnTo>
                    <a:pt x="2371" y="1818"/>
                  </a:lnTo>
                  <a:lnTo>
                    <a:pt x="2363" y="1818"/>
                  </a:lnTo>
                  <a:lnTo>
                    <a:pt x="2357" y="1818"/>
                  </a:lnTo>
                  <a:lnTo>
                    <a:pt x="2349" y="1818"/>
                  </a:lnTo>
                  <a:lnTo>
                    <a:pt x="2341" y="1818"/>
                  </a:lnTo>
                  <a:lnTo>
                    <a:pt x="2335" y="1818"/>
                  </a:lnTo>
                  <a:lnTo>
                    <a:pt x="2327" y="1818"/>
                  </a:lnTo>
                  <a:lnTo>
                    <a:pt x="2319" y="1818"/>
                  </a:lnTo>
                  <a:lnTo>
                    <a:pt x="2313" y="1818"/>
                  </a:lnTo>
                  <a:lnTo>
                    <a:pt x="2305" y="1818"/>
                  </a:lnTo>
                  <a:lnTo>
                    <a:pt x="2297" y="1818"/>
                  </a:lnTo>
                  <a:lnTo>
                    <a:pt x="2291" y="1818"/>
                  </a:lnTo>
                  <a:lnTo>
                    <a:pt x="2283" y="1818"/>
                  </a:lnTo>
                  <a:lnTo>
                    <a:pt x="2277" y="1818"/>
                  </a:lnTo>
                  <a:lnTo>
                    <a:pt x="2269" y="1818"/>
                  </a:lnTo>
                  <a:lnTo>
                    <a:pt x="2261" y="1818"/>
                  </a:lnTo>
                  <a:lnTo>
                    <a:pt x="2255" y="1818"/>
                  </a:lnTo>
                  <a:lnTo>
                    <a:pt x="2247" y="1818"/>
                  </a:lnTo>
                  <a:lnTo>
                    <a:pt x="2239" y="1818"/>
                  </a:lnTo>
                  <a:lnTo>
                    <a:pt x="2233" y="1818"/>
                  </a:lnTo>
                  <a:lnTo>
                    <a:pt x="2225" y="1818"/>
                  </a:lnTo>
                  <a:lnTo>
                    <a:pt x="2217" y="1818"/>
                  </a:lnTo>
                  <a:lnTo>
                    <a:pt x="2211" y="1818"/>
                  </a:lnTo>
                  <a:lnTo>
                    <a:pt x="2203" y="1818"/>
                  </a:lnTo>
                  <a:lnTo>
                    <a:pt x="2197" y="1818"/>
                  </a:lnTo>
                  <a:lnTo>
                    <a:pt x="2189" y="1818"/>
                  </a:lnTo>
                  <a:lnTo>
                    <a:pt x="2181" y="1818"/>
                  </a:lnTo>
                  <a:lnTo>
                    <a:pt x="2175" y="1818"/>
                  </a:lnTo>
                  <a:lnTo>
                    <a:pt x="2167" y="1818"/>
                  </a:lnTo>
                  <a:lnTo>
                    <a:pt x="2159" y="1818"/>
                  </a:lnTo>
                  <a:lnTo>
                    <a:pt x="2153" y="1818"/>
                  </a:lnTo>
                  <a:lnTo>
                    <a:pt x="2145" y="1818"/>
                  </a:lnTo>
                  <a:lnTo>
                    <a:pt x="2137" y="1818"/>
                  </a:lnTo>
                  <a:lnTo>
                    <a:pt x="2132" y="1818"/>
                  </a:lnTo>
                  <a:lnTo>
                    <a:pt x="2124" y="1818"/>
                  </a:lnTo>
                  <a:lnTo>
                    <a:pt x="2118" y="1818"/>
                  </a:lnTo>
                  <a:lnTo>
                    <a:pt x="2110" y="1818"/>
                  </a:lnTo>
                  <a:lnTo>
                    <a:pt x="2102" y="1818"/>
                  </a:lnTo>
                  <a:lnTo>
                    <a:pt x="2096" y="1818"/>
                  </a:lnTo>
                  <a:lnTo>
                    <a:pt x="2088" y="1818"/>
                  </a:lnTo>
                  <a:lnTo>
                    <a:pt x="2080" y="1818"/>
                  </a:lnTo>
                  <a:lnTo>
                    <a:pt x="2074" y="1818"/>
                  </a:lnTo>
                  <a:lnTo>
                    <a:pt x="2066" y="1818"/>
                  </a:lnTo>
                  <a:lnTo>
                    <a:pt x="2058" y="1818"/>
                  </a:lnTo>
                  <a:lnTo>
                    <a:pt x="2052" y="1818"/>
                  </a:lnTo>
                  <a:lnTo>
                    <a:pt x="2044" y="1818"/>
                  </a:lnTo>
                  <a:lnTo>
                    <a:pt x="2036" y="1818"/>
                  </a:lnTo>
                  <a:lnTo>
                    <a:pt x="2030" y="1818"/>
                  </a:lnTo>
                  <a:lnTo>
                    <a:pt x="2022" y="1818"/>
                  </a:lnTo>
                  <a:lnTo>
                    <a:pt x="2016" y="1818"/>
                  </a:lnTo>
                  <a:lnTo>
                    <a:pt x="2008" y="1818"/>
                  </a:lnTo>
                  <a:lnTo>
                    <a:pt x="2000" y="1818"/>
                  </a:lnTo>
                  <a:lnTo>
                    <a:pt x="1994" y="1818"/>
                  </a:lnTo>
                  <a:lnTo>
                    <a:pt x="1986" y="1818"/>
                  </a:lnTo>
                  <a:lnTo>
                    <a:pt x="1978" y="1818"/>
                  </a:lnTo>
                  <a:lnTo>
                    <a:pt x="1972" y="1818"/>
                  </a:lnTo>
                  <a:lnTo>
                    <a:pt x="1964" y="1818"/>
                  </a:lnTo>
                  <a:lnTo>
                    <a:pt x="1956" y="1818"/>
                  </a:lnTo>
                  <a:lnTo>
                    <a:pt x="1950" y="1818"/>
                  </a:lnTo>
                  <a:lnTo>
                    <a:pt x="1942" y="1818"/>
                  </a:lnTo>
                  <a:lnTo>
                    <a:pt x="1936" y="1818"/>
                  </a:lnTo>
                  <a:lnTo>
                    <a:pt x="1928" y="1818"/>
                  </a:lnTo>
                  <a:lnTo>
                    <a:pt x="1920" y="1818"/>
                  </a:lnTo>
                  <a:lnTo>
                    <a:pt x="1914" y="1818"/>
                  </a:lnTo>
                  <a:lnTo>
                    <a:pt x="1906" y="1818"/>
                  </a:lnTo>
                  <a:lnTo>
                    <a:pt x="1898" y="1818"/>
                  </a:lnTo>
                  <a:lnTo>
                    <a:pt x="1892" y="1818"/>
                  </a:lnTo>
                  <a:lnTo>
                    <a:pt x="1884" y="1818"/>
                  </a:lnTo>
                  <a:lnTo>
                    <a:pt x="1876" y="1818"/>
                  </a:lnTo>
                  <a:lnTo>
                    <a:pt x="1870" y="1818"/>
                  </a:lnTo>
                  <a:lnTo>
                    <a:pt x="1863" y="1818"/>
                  </a:lnTo>
                  <a:lnTo>
                    <a:pt x="1857" y="1818"/>
                  </a:lnTo>
                  <a:lnTo>
                    <a:pt x="1849" y="1818"/>
                  </a:lnTo>
                  <a:lnTo>
                    <a:pt x="1841" y="1818"/>
                  </a:lnTo>
                  <a:lnTo>
                    <a:pt x="1835" y="1818"/>
                  </a:lnTo>
                  <a:lnTo>
                    <a:pt x="1827" y="1818"/>
                  </a:lnTo>
                  <a:lnTo>
                    <a:pt x="1819" y="1818"/>
                  </a:lnTo>
                  <a:lnTo>
                    <a:pt x="1813" y="1818"/>
                  </a:lnTo>
                  <a:lnTo>
                    <a:pt x="1805" y="1818"/>
                  </a:lnTo>
                  <a:lnTo>
                    <a:pt x="1797" y="1818"/>
                  </a:lnTo>
                  <a:lnTo>
                    <a:pt x="1791" y="1818"/>
                  </a:lnTo>
                  <a:lnTo>
                    <a:pt x="1783" y="1818"/>
                  </a:lnTo>
                  <a:lnTo>
                    <a:pt x="1775" y="1818"/>
                  </a:lnTo>
                  <a:lnTo>
                    <a:pt x="1769" y="1818"/>
                  </a:lnTo>
                  <a:lnTo>
                    <a:pt x="1761" y="1818"/>
                  </a:lnTo>
                  <a:lnTo>
                    <a:pt x="1755" y="1818"/>
                  </a:lnTo>
                  <a:lnTo>
                    <a:pt x="1747" y="1818"/>
                  </a:lnTo>
                  <a:lnTo>
                    <a:pt x="1739" y="1818"/>
                  </a:lnTo>
                  <a:lnTo>
                    <a:pt x="1733" y="1818"/>
                  </a:lnTo>
                  <a:lnTo>
                    <a:pt x="1725" y="1818"/>
                  </a:lnTo>
                  <a:lnTo>
                    <a:pt x="1717" y="1818"/>
                  </a:lnTo>
                  <a:lnTo>
                    <a:pt x="1711" y="1818"/>
                  </a:lnTo>
                  <a:lnTo>
                    <a:pt x="1703" y="1818"/>
                  </a:lnTo>
                  <a:lnTo>
                    <a:pt x="1695" y="1818"/>
                  </a:lnTo>
                  <a:lnTo>
                    <a:pt x="1689" y="1818"/>
                  </a:lnTo>
                  <a:lnTo>
                    <a:pt x="1681" y="1818"/>
                  </a:lnTo>
                  <a:lnTo>
                    <a:pt x="1675" y="1818"/>
                  </a:lnTo>
                  <a:lnTo>
                    <a:pt x="1667" y="1818"/>
                  </a:lnTo>
                  <a:lnTo>
                    <a:pt x="1659" y="1818"/>
                  </a:lnTo>
                  <a:lnTo>
                    <a:pt x="1653" y="1818"/>
                  </a:lnTo>
                  <a:lnTo>
                    <a:pt x="1645" y="1818"/>
                  </a:lnTo>
                  <a:lnTo>
                    <a:pt x="1637" y="1818"/>
                  </a:lnTo>
                  <a:lnTo>
                    <a:pt x="1631" y="1818"/>
                  </a:lnTo>
                  <a:lnTo>
                    <a:pt x="1623" y="1818"/>
                  </a:lnTo>
                  <a:lnTo>
                    <a:pt x="1615" y="1818"/>
                  </a:lnTo>
                  <a:lnTo>
                    <a:pt x="1609" y="1818"/>
                  </a:lnTo>
                  <a:lnTo>
                    <a:pt x="1602" y="1818"/>
                  </a:lnTo>
                  <a:lnTo>
                    <a:pt x="1596" y="1818"/>
                  </a:lnTo>
                  <a:lnTo>
                    <a:pt x="1588" y="1818"/>
                  </a:lnTo>
                  <a:lnTo>
                    <a:pt x="1580" y="1818"/>
                  </a:lnTo>
                  <a:lnTo>
                    <a:pt x="1574" y="1818"/>
                  </a:lnTo>
                  <a:lnTo>
                    <a:pt x="1566" y="1818"/>
                  </a:lnTo>
                  <a:lnTo>
                    <a:pt x="1558" y="1818"/>
                  </a:lnTo>
                  <a:lnTo>
                    <a:pt x="1552" y="1818"/>
                  </a:lnTo>
                  <a:lnTo>
                    <a:pt x="1544" y="1818"/>
                  </a:lnTo>
                  <a:lnTo>
                    <a:pt x="1536" y="1818"/>
                  </a:lnTo>
                  <a:lnTo>
                    <a:pt x="1530" y="1818"/>
                  </a:lnTo>
                  <a:lnTo>
                    <a:pt x="1522" y="1818"/>
                  </a:lnTo>
                  <a:lnTo>
                    <a:pt x="1514" y="1818"/>
                  </a:lnTo>
                  <a:lnTo>
                    <a:pt x="1508" y="1818"/>
                  </a:lnTo>
                  <a:lnTo>
                    <a:pt x="1500" y="1818"/>
                  </a:lnTo>
                  <a:lnTo>
                    <a:pt x="1494" y="1818"/>
                  </a:lnTo>
                  <a:lnTo>
                    <a:pt x="1486" y="1818"/>
                  </a:lnTo>
                  <a:lnTo>
                    <a:pt x="1478" y="1818"/>
                  </a:lnTo>
                  <a:lnTo>
                    <a:pt x="1472" y="1818"/>
                  </a:lnTo>
                  <a:lnTo>
                    <a:pt x="1464" y="1818"/>
                  </a:lnTo>
                  <a:lnTo>
                    <a:pt x="1456" y="1818"/>
                  </a:lnTo>
                  <a:lnTo>
                    <a:pt x="1450" y="1818"/>
                  </a:lnTo>
                  <a:lnTo>
                    <a:pt x="1442" y="1818"/>
                  </a:lnTo>
                  <a:lnTo>
                    <a:pt x="1434" y="1818"/>
                  </a:lnTo>
                  <a:lnTo>
                    <a:pt x="1428" y="1818"/>
                  </a:lnTo>
                  <a:lnTo>
                    <a:pt x="1420" y="1818"/>
                  </a:lnTo>
                  <a:lnTo>
                    <a:pt x="1414" y="1818"/>
                  </a:lnTo>
                  <a:lnTo>
                    <a:pt x="1406" y="1818"/>
                  </a:lnTo>
                  <a:lnTo>
                    <a:pt x="1398" y="1818"/>
                  </a:lnTo>
                  <a:lnTo>
                    <a:pt x="1392" y="1818"/>
                  </a:lnTo>
                  <a:lnTo>
                    <a:pt x="1384" y="1818"/>
                  </a:lnTo>
                  <a:lnTo>
                    <a:pt x="1376" y="1818"/>
                  </a:lnTo>
                  <a:lnTo>
                    <a:pt x="1370" y="1818"/>
                  </a:lnTo>
                  <a:lnTo>
                    <a:pt x="1362" y="1818"/>
                  </a:lnTo>
                  <a:lnTo>
                    <a:pt x="1354" y="1818"/>
                  </a:lnTo>
                  <a:lnTo>
                    <a:pt x="1348" y="1818"/>
                  </a:lnTo>
                  <a:lnTo>
                    <a:pt x="1340" y="1818"/>
                  </a:lnTo>
                  <a:lnTo>
                    <a:pt x="1335" y="1818"/>
                  </a:lnTo>
                  <a:lnTo>
                    <a:pt x="1327" y="1818"/>
                  </a:lnTo>
                  <a:lnTo>
                    <a:pt x="1319" y="1818"/>
                  </a:lnTo>
                  <a:lnTo>
                    <a:pt x="1313" y="1818"/>
                  </a:lnTo>
                  <a:lnTo>
                    <a:pt x="1305" y="1818"/>
                  </a:lnTo>
                  <a:lnTo>
                    <a:pt x="1297" y="1818"/>
                  </a:lnTo>
                  <a:lnTo>
                    <a:pt x="1291" y="1818"/>
                  </a:lnTo>
                  <a:lnTo>
                    <a:pt x="1283" y="1818"/>
                  </a:lnTo>
                  <a:lnTo>
                    <a:pt x="1275" y="1818"/>
                  </a:lnTo>
                  <a:lnTo>
                    <a:pt x="1269" y="1818"/>
                  </a:lnTo>
                  <a:lnTo>
                    <a:pt x="1261" y="1818"/>
                  </a:lnTo>
                  <a:lnTo>
                    <a:pt x="1255" y="1818"/>
                  </a:lnTo>
                  <a:lnTo>
                    <a:pt x="1247" y="1818"/>
                  </a:lnTo>
                  <a:lnTo>
                    <a:pt x="1239" y="1818"/>
                  </a:lnTo>
                  <a:lnTo>
                    <a:pt x="1233" y="1818"/>
                  </a:lnTo>
                  <a:lnTo>
                    <a:pt x="1225" y="1818"/>
                  </a:lnTo>
                  <a:lnTo>
                    <a:pt x="1217" y="1818"/>
                  </a:lnTo>
                  <a:lnTo>
                    <a:pt x="1211" y="1818"/>
                  </a:lnTo>
                  <a:lnTo>
                    <a:pt x="1203" y="1818"/>
                  </a:lnTo>
                  <a:lnTo>
                    <a:pt x="1195" y="1818"/>
                  </a:lnTo>
                  <a:lnTo>
                    <a:pt x="1189" y="1818"/>
                  </a:lnTo>
                  <a:lnTo>
                    <a:pt x="1181" y="1818"/>
                  </a:lnTo>
                  <a:lnTo>
                    <a:pt x="1173" y="1818"/>
                  </a:lnTo>
                  <a:lnTo>
                    <a:pt x="1167" y="1818"/>
                  </a:lnTo>
                  <a:lnTo>
                    <a:pt x="1159" y="1818"/>
                  </a:lnTo>
                  <a:lnTo>
                    <a:pt x="1153" y="1818"/>
                  </a:lnTo>
                  <a:lnTo>
                    <a:pt x="1145" y="1818"/>
                  </a:lnTo>
                  <a:lnTo>
                    <a:pt x="1137" y="1818"/>
                  </a:lnTo>
                  <a:lnTo>
                    <a:pt x="1131" y="1818"/>
                  </a:lnTo>
                  <a:lnTo>
                    <a:pt x="1123" y="1818"/>
                  </a:lnTo>
                  <a:lnTo>
                    <a:pt x="1115" y="1818"/>
                  </a:lnTo>
                  <a:lnTo>
                    <a:pt x="1109" y="1818"/>
                  </a:lnTo>
                  <a:lnTo>
                    <a:pt x="1101" y="1818"/>
                  </a:lnTo>
                  <a:lnTo>
                    <a:pt x="1093" y="1818"/>
                  </a:lnTo>
                  <a:lnTo>
                    <a:pt x="1087" y="1818"/>
                  </a:lnTo>
                  <a:lnTo>
                    <a:pt x="1079" y="1818"/>
                  </a:lnTo>
                  <a:lnTo>
                    <a:pt x="1073" y="1818"/>
                  </a:lnTo>
                  <a:lnTo>
                    <a:pt x="1066" y="1818"/>
                  </a:lnTo>
                  <a:lnTo>
                    <a:pt x="1058" y="1818"/>
                  </a:lnTo>
                  <a:lnTo>
                    <a:pt x="1052" y="1818"/>
                  </a:lnTo>
                  <a:lnTo>
                    <a:pt x="1044" y="1818"/>
                  </a:lnTo>
                  <a:lnTo>
                    <a:pt x="1036" y="1818"/>
                  </a:lnTo>
                  <a:lnTo>
                    <a:pt x="1030" y="1818"/>
                  </a:lnTo>
                  <a:lnTo>
                    <a:pt x="1022" y="1818"/>
                  </a:lnTo>
                  <a:lnTo>
                    <a:pt x="1014" y="1818"/>
                  </a:lnTo>
                  <a:lnTo>
                    <a:pt x="1008" y="1818"/>
                  </a:lnTo>
                  <a:lnTo>
                    <a:pt x="1000" y="1818"/>
                  </a:lnTo>
                  <a:lnTo>
                    <a:pt x="994" y="1818"/>
                  </a:lnTo>
                  <a:lnTo>
                    <a:pt x="986" y="1818"/>
                  </a:lnTo>
                  <a:lnTo>
                    <a:pt x="978" y="1818"/>
                  </a:lnTo>
                  <a:lnTo>
                    <a:pt x="972" y="1818"/>
                  </a:lnTo>
                  <a:lnTo>
                    <a:pt x="964" y="1818"/>
                  </a:lnTo>
                  <a:lnTo>
                    <a:pt x="956" y="1818"/>
                  </a:lnTo>
                  <a:lnTo>
                    <a:pt x="950" y="1818"/>
                  </a:lnTo>
                  <a:lnTo>
                    <a:pt x="942" y="1818"/>
                  </a:lnTo>
                  <a:lnTo>
                    <a:pt x="934" y="1818"/>
                  </a:lnTo>
                  <a:lnTo>
                    <a:pt x="928" y="1818"/>
                  </a:lnTo>
                  <a:lnTo>
                    <a:pt x="920" y="1818"/>
                  </a:lnTo>
                  <a:lnTo>
                    <a:pt x="912" y="1818"/>
                  </a:lnTo>
                  <a:lnTo>
                    <a:pt x="906" y="1818"/>
                  </a:lnTo>
                  <a:lnTo>
                    <a:pt x="898" y="1818"/>
                  </a:lnTo>
                  <a:lnTo>
                    <a:pt x="892" y="1818"/>
                  </a:lnTo>
                  <a:lnTo>
                    <a:pt x="884" y="1818"/>
                  </a:lnTo>
                  <a:lnTo>
                    <a:pt x="876" y="1818"/>
                  </a:lnTo>
                  <a:lnTo>
                    <a:pt x="870" y="1818"/>
                  </a:lnTo>
                  <a:lnTo>
                    <a:pt x="862" y="1818"/>
                  </a:lnTo>
                  <a:lnTo>
                    <a:pt x="854" y="1818"/>
                  </a:lnTo>
                  <a:lnTo>
                    <a:pt x="848" y="1818"/>
                  </a:lnTo>
                  <a:lnTo>
                    <a:pt x="840" y="1818"/>
                  </a:lnTo>
                  <a:lnTo>
                    <a:pt x="832" y="1818"/>
                  </a:lnTo>
                  <a:lnTo>
                    <a:pt x="826" y="1818"/>
                  </a:lnTo>
                  <a:lnTo>
                    <a:pt x="818" y="1818"/>
                  </a:lnTo>
                  <a:lnTo>
                    <a:pt x="812" y="1818"/>
                  </a:lnTo>
                  <a:lnTo>
                    <a:pt x="804" y="1818"/>
                  </a:lnTo>
                  <a:lnTo>
                    <a:pt x="797" y="1818"/>
                  </a:lnTo>
                  <a:lnTo>
                    <a:pt x="791" y="1818"/>
                  </a:lnTo>
                  <a:lnTo>
                    <a:pt x="783" y="1818"/>
                  </a:lnTo>
                  <a:lnTo>
                    <a:pt x="775" y="1818"/>
                  </a:lnTo>
                  <a:lnTo>
                    <a:pt x="769" y="1818"/>
                  </a:lnTo>
                  <a:lnTo>
                    <a:pt x="761" y="1818"/>
                  </a:lnTo>
                  <a:lnTo>
                    <a:pt x="753" y="1818"/>
                  </a:lnTo>
                  <a:lnTo>
                    <a:pt x="747" y="1818"/>
                  </a:lnTo>
                  <a:lnTo>
                    <a:pt x="739" y="1818"/>
                  </a:lnTo>
                  <a:lnTo>
                    <a:pt x="733" y="1818"/>
                  </a:lnTo>
                  <a:lnTo>
                    <a:pt x="725" y="1818"/>
                  </a:lnTo>
                  <a:lnTo>
                    <a:pt x="717" y="1818"/>
                  </a:lnTo>
                  <a:lnTo>
                    <a:pt x="711" y="1818"/>
                  </a:lnTo>
                  <a:lnTo>
                    <a:pt x="703" y="1818"/>
                  </a:lnTo>
                  <a:lnTo>
                    <a:pt x="695" y="1818"/>
                  </a:lnTo>
                  <a:lnTo>
                    <a:pt x="689" y="1818"/>
                  </a:lnTo>
                  <a:lnTo>
                    <a:pt x="681" y="1818"/>
                  </a:lnTo>
                  <a:lnTo>
                    <a:pt x="673" y="1818"/>
                  </a:lnTo>
                  <a:lnTo>
                    <a:pt x="667" y="1818"/>
                  </a:lnTo>
                  <a:lnTo>
                    <a:pt x="659" y="1818"/>
                  </a:lnTo>
                  <a:lnTo>
                    <a:pt x="651" y="1818"/>
                  </a:lnTo>
                  <a:lnTo>
                    <a:pt x="645" y="1818"/>
                  </a:lnTo>
                  <a:lnTo>
                    <a:pt x="637" y="1818"/>
                  </a:lnTo>
                  <a:lnTo>
                    <a:pt x="631" y="1818"/>
                  </a:lnTo>
                  <a:lnTo>
                    <a:pt x="623" y="1818"/>
                  </a:lnTo>
                  <a:lnTo>
                    <a:pt x="615" y="1818"/>
                  </a:lnTo>
                  <a:lnTo>
                    <a:pt x="609" y="1818"/>
                  </a:lnTo>
                  <a:lnTo>
                    <a:pt x="601" y="1818"/>
                  </a:lnTo>
                  <a:lnTo>
                    <a:pt x="593" y="1818"/>
                  </a:lnTo>
                  <a:lnTo>
                    <a:pt x="587" y="1818"/>
                  </a:lnTo>
                  <a:lnTo>
                    <a:pt x="579" y="1818"/>
                  </a:lnTo>
                  <a:lnTo>
                    <a:pt x="571" y="1818"/>
                  </a:lnTo>
                  <a:lnTo>
                    <a:pt x="565" y="1818"/>
                  </a:lnTo>
                  <a:lnTo>
                    <a:pt x="557" y="1818"/>
                  </a:lnTo>
                  <a:lnTo>
                    <a:pt x="551" y="1818"/>
                  </a:lnTo>
                  <a:lnTo>
                    <a:pt x="543" y="1818"/>
                  </a:lnTo>
                  <a:lnTo>
                    <a:pt x="536" y="1818"/>
                  </a:lnTo>
                  <a:lnTo>
                    <a:pt x="530" y="1818"/>
                  </a:lnTo>
                  <a:lnTo>
                    <a:pt x="522" y="1818"/>
                  </a:lnTo>
                  <a:lnTo>
                    <a:pt x="514" y="1818"/>
                  </a:lnTo>
                  <a:lnTo>
                    <a:pt x="508" y="1818"/>
                  </a:lnTo>
                  <a:lnTo>
                    <a:pt x="500" y="1818"/>
                  </a:lnTo>
                  <a:lnTo>
                    <a:pt x="492" y="1818"/>
                  </a:lnTo>
                  <a:lnTo>
                    <a:pt x="486" y="1818"/>
                  </a:lnTo>
                  <a:lnTo>
                    <a:pt x="478" y="1818"/>
                  </a:lnTo>
                  <a:lnTo>
                    <a:pt x="472" y="1818"/>
                  </a:lnTo>
                  <a:lnTo>
                    <a:pt x="464" y="1818"/>
                  </a:lnTo>
                  <a:lnTo>
                    <a:pt x="456" y="1818"/>
                  </a:lnTo>
                  <a:lnTo>
                    <a:pt x="450" y="1818"/>
                  </a:lnTo>
                  <a:lnTo>
                    <a:pt x="442" y="1818"/>
                  </a:lnTo>
                  <a:lnTo>
                    <a:pt x="434" y="1818"/>
                  </a:lnTo>
                  <a:lnTo>
                    <a:pt x="428" y="1818"/>
                  </a:lnTo>
                  <a:lnTo>
                    <a:pt x="420" y="1818"/>
                  </a:lnTo>
                  <a:lnTo>
                    <a:pt x="412" y="1818"/>
                  </a:lnTo>
                  <a:lnTo>
                    <a:pt x="406" y="1818"/>
                  </a:lnTo>
                  <a:lnTo>
                    <a:pt x="398" y="1818"/>
                  </a:lnTo>
                  <a:lnTo>
                    <a:pt x="390" y="1818"/>
                  </a:lnTo>
                  <a:lnTo>
                    <a:pt x="384" y="1818"/>
                  </a:lnTo>
                  <a:lnTo>
                    <a:pt x="376" y="1818"/>
                  </a:lnTo>
                  <a:lnTo>
                    <a:pt x="370" y="1818"/>
                  </a:lnTo>
                  <a:lnTo>
                    <a:pt x="362" y="1818"/>
                  </a:lnTo>
                  <a:lnTo>
                    <a:pt x="354" y="1818"/>
                  </a:lnTo>
                  <a:lnTo>
                    <a:pt x="348" y="1818"/>
                  </a:lnTo>
                  <a:lnTo>
                    <a:pt x="340" y="1818"/>
                  </a:lnTo>
                  <a:lnTo>
                    <a:pt x="332" y="1818"/>
                  </a:lnTo>
                  <a:lnTo>
                    <a:pt x="326" y="1818"/>
                  </a:lnTo>
                  <a:lnTo>
                    <a:pt x="318" y="1818"/>
                  </a:lnTo>
                  <a:lnTo>
                    <a:pt x="310" y="1818"/>
                  </a:lnTo>
                  <a:lnTo>
                    <a:pt x="304" y="1818"/>
                  </a:lnTo>
                  <a:lnTo>
                    <a:pt x="296" y="1818"/>
                  </a:lnTo>
                  <a:lnTo>
                    <a:pt x="290" y="1818"/>
                  </a:lnTo>
                  <a:lnTo>
                    <a:pt x="282" y="1818"/>
                  </a:lnTo>
                  <a:lnTo>
                    <a:pt x="274" y="1818"/>
                  </a:lnTo>
                  <a:lnTo>
                    <a:pt x="269" y="1818"/>
                  </a:lnTo>
                  <a:lnTo>
                    <a:pt x="261" y="1818"/>
                  </a:lnTo>
                  <a:lnTo>
                    <a:pt x="253" y="1818"/>
                  </a:lnTo>
                  <a:lnTo>
                    <a:pt x="247" y="1818"/>
                  </a:lnTo>
                  <a:lnTo>
                    <a:pt x="239" y="1818"/>
                  </a:lnTo>
                  <a:lnTo>
                    <a:pt x="231" y="1818"/>
                  </a:lnTo>
                  <a:lnTo>
                    <a:pt x="225" y="1818"/>
                  </a:lnTo>
                  <a:lnTo>
                    <a:pt x="217" y="1818"/>
                  </a:lnTo>
                  <a:lnTo>
                    <a:pt x="211" y="1818"/>
                  </a:lnTo>
                  <a:lnTo>
                    <a:pt x="203" y="1818"/>
                  </a:lnTo>
                  <a:lnTo>
                    <a:pt x="195" y="1818"/>
                  </a:lnTo>
                  <a:lnTo>
                    <a:pt x="189" y="1818"/>
                  </a:lnTo>
                  <a:lnTo>
                    <a:pt x="181" y="1818"/>
                  </a:lnTo>
                  <a:lnTo>
                    <a:pt x="173" y="1818"/>
                  </a:lnTo>
                  <a:lnTo>
                    <a:pt x="167" y="1818"/>
                  </a:lnTo>
                  <a:lnTo>
                    <a:pt x="159" y="1818"/>
                  </a:lnTo>
                  <a:lnTo>
                    <a:pt x="151" y="1818"/>
                  </a:lnTo>
                  <a:lnTo>
                    <a:pt x="145" y="1818"/>
                  </a:lnTo>
                  <a:lnTo>
                    <a:pt x="137" y="1818"/>
                  </a:lnTo>
                  <a:lnTo>
                    <a:pt x="129" y="1818"/>
                  </a:lnTo>
                  <a:lnTo>
                    <a:pt x="123" y="1818"/>
                  </a:lnTo>
                  <a:lnTo>
                    <a:pt x="115" y="1818"/>
                  </a:lnTo>
                  <a:lnTo>
                    <a:pt x="109" y="1818"/>
                  </a:lnTo>
                  <a:lnTo>
                    <a:pt x="101" y="1818"/>
                  </a:lnTo>
                  <a:lnTo>
                    <a:pt x="93" y="1818"/>
                  </a:lnTo>
                  <a:lnTo>
                    <a:pt x="87" y="1818"/>
                  </a:lnTo>
                  <a:lnTo>
                    <a:pt x="79" y="1818"/>
                  </a:lnTo>
                  <a:lnTo>
                    <a:pt x="71" y="1818"/>
                  </a:lnTo>
                  <a:lnTo>
                    <a:pt x="65" y="1818"/>
                  </a:lnTo>
                  <a:lnTo>
                    <a:pt x="57" y="1818"/>
                  </a:lnTo>
                  <a:lnTo>
                    <a:pt x="49" y="1818"/>
                  </a:lnTo>
                  <a:lnTo>
                    <a:pt x="43" y="1818"/>
                  </a:lnTo>
                  <a:lnTo>
                    <a:pt x="35" y="1818"/>
                  </a:lnTo>
                  <a:lnTo>
                    <a:pt x="29" y="1818"/>
                  </a:lnTo>
                  <a:lnTo>
                    <a:pt x="21" y="1818"/>
                  </a:lnTo>
                  <a:lnTo>
                    <a:pt x="13" y="1818"/>
                  </a:lnTo>
                  <a:lnTo>
                    <a:pt x="7" y="1818"/>
                  </a:lnTo>
                  <a:lnTo>
                    <a:pt x="0" y="1818"/>
                  </a:lnTo>
                  <a:lnTo>
                    <a:pt x="0" y="1797"/>
                  </a:lnTo>
                </a:path>
              </a:pathLst>
            </a:custGeom>
            <a:solidFill>
              <a:srgbClr val="FFFFFF"/>
            </a:solidFill>
            <a:ln w="76200" cap="rnd">
              <a:solidFill>
                <a:srgbClr val="000080"/>
              </a:solidFill>
              <a:round/>
              <a:headEnd/>
              <a:tailEnd/>
            </a:ln>
          </p:spPr>
          <p:txBody>
            <a:bodyPr/>
            <a:lstStyle/>
            <a:p>
              <a:endParaRPr lang="en-US"/>
            </a:p>
          </p:txBody>
        </p:sp>
        <p:sp>
          <p:nvSpPr>
            <p:cNvPr id="32782" name="Rectangle 11"/>
            <p:cNvSpPr>
              <a:spLocks noChangeArrowheads="1"/>
            </p:cNvSpPr>
            <p:nvPr/>
          </p:nvSpPr>
          <p:spPr bwMode="auto">
            <a:xfrm>
              <a:off x="5101" y="3161"/>
              <a:ext cx="270" cy="363"/>
            </a:xfrm>
            <a:prstGeom prst="rect">
              <a:avLst/>
            </a:prstGeom>
            <a:noFill/>
            <a:ln w="76200">
              <a:noFill/>
              <a:miter lim="800000"/>
              <a:headEnd/>
              <a:tailEnd/>
            </a:ln>
          </p:spPr>
          <p:txBody>
            <a:bodyPr wrap="none" lIns="90488" tIns="44450" rIns="90488" bIns="44450">
              <a:spAutoFit/>
            </a:bodyPr>
            <a:lstStyle/>
            <a:p>
              <a:r>
                <a:rPr lang="en-US" sz="3200"/>
                <a:t>Z</a:t>
              </a:r>
              <a:endParaRPr lang="en-US" sz="3200">
                <a:solidFill>
                  <a:schemeClr val="bg2"/>
                </a:solidFill>
              </a:endParaRPr>
            </a:p>
          </p:txBody>
        </p:sp>
        <p:sp>
          <p:nvSpPr>
            <p:cNvPr id="32783" name="Line 12"/>
            <p:cNvSpPr>
              <a:spLocks noChangeShapeType="1"/>
            </p:cNvSpPr>
            <p:nvPr/>
          </p:nvSpPr>
          <p:spPr bwMode="auto">
            <a:xfrm>
              <a:off x="2829" y="1552"/>
              <a:ext cx="0" cy="1792"/>
            </a:xfrm>
            <a:prstGeom prst="line">
              <a:avLst/>
            </a:prstGeom>
            <a:noFill/>
            <a:ln w="50800">
              <a:solidFill>
                <a:schemeClr val="bg2"/>
              </a:solidFill>
              <a:round/>
              <a:headEnd/>
              <a:tailEnd/>
            </a:ln>
          </p:spPr>
          <p:txBody>
            <a:bodyPr wrap="none" anchor="ctr"/>
            <a:lstStyle/>
            <a:p>
              <a:endParaRPr lang="en-US"/>
            </a:p>
          </p:txBody>
        </p:sp>
        <p:sp>
          <p:nvSpPr>
            <p:cNvPr id="32784" name="Rectangle 13"/>
            <p:cNvSpPr>
              <a:spLocks noChangeArrowheads="1"/>
            </p:cNvSpPr>
            <p:nvPr/>
          </p:nvSpPr>
          <p:spPr bwMode="auto">
            <a:xfrm>
              <a:off x="3591" y="3006"/>
              <a:ext cx="690"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.1587</a:t>
              </a:r>
            </a:p>
          </p:txBody>
        </p:sp>
        <p:sp>
          <p:nvSpPr>
            <p:cNvPr id="32785" name="Freeform 14"/>
            <p:cNvSpPr>
              <a:spLocks/>
            </p:cNvSpPr>
            <p:nvPr/>
          </p:nvSpPr>
          <p:spPr bwMode="auto">
            <a:xfrm>
              <a:off x="3561" y="2231"/>
              <a:ext cx="1515" cy="1103"/>
            </a:xfrm>
            <a:custGeom>
              <a:avLst/>
              <a:gdLst>
                <a:gd name="T0" fmla="*/ 41 w 1515"/>
                <a:gd name="T1" fmla="*/ 66 h 1103"/>
                <a:gd name="T2" fmla="*/ 93 w 1515"/>
                <a:gd name="T3" fmla="*/ 141 h 1103"/>
                <a:gd name="T4" fmla="*/ 143 w 1515"/>
                <a:gd name="T5" fmla="*/ 217 h 1103"/>
                <a:gd name="T6" fmla="*/ 195 w 1515"/>
                <a:gd name="T7" fmla="*/ 291 h 1103"/>
                <a:gd name="T8" fmla="*/ 245 w 1515"/>
                <a:gd name="T9" fmla="*/ 361 h 1103"/>
                <a:gd name="T10" fmla="*/ 297 w 1515"/>
                <a:gd name="T11" fmla="*/ 429 h 1103"/>
                <a:gd name="T12" fmla="*/ 346 w 1515"/>
                <a:gd name="T13" fmla="*/ 494 h 1103"/>
                <a:gd name="T14" fmla="*/ 398 w 1515"/>
                <a:gd name="T15" fmla="*/ 555 h 1103"/>
                <a:gd name="T16" fmla="*/ 448 w 1515"/>
                <a:gd name="T17" fmla="*/ 613 h 1103"/>
                <a:gd name="T18" fmla="*/ 500 w 1515"/>
                <a:gd name="T19" fmla="*/ 665 h 1103"/>
                <a:gd name="T20" fmla="*/ 550 w 1515"/>
                <a:gd name="T21" fmla="*/ 715 h 1103"/>
                <a:gd name="T22" fmla="*/ 601 w 1515"/>
                <a:gd name="T23" fmla="*/ 761 h 1103"/>
                <a:gd name="T24" fmla="*/ 651 w 1515"/>
                <a:gd name="T25" fmla="*/ 803 h 1103"/>
                <a:gd name="T26" fmla="*/ 701 w 1515"/>
                <a:gd name="T27" fmla="*/ 840 h 1103"/>
                <a:gd name="T28" fmla="*/ 753 w 1515"/>
                <a:gd name="T29" fmla="*/ 875 h 1103"/>
                <a:gd name="T30" fmla="*/ 803 w 1515"/>
                <a:gd name="T31" fmla="*/ 905 h 1103"/>
                <a:gd name="T32" fmla="*/ 854 w 1515"/>
                <a:gd name="T33" fmla="*/ 933 h 1103"/>
                <a:gd name="T34" fmla="*/ 904 w 1515"/>
                <a:gd name="T35" fmla="*/ 957 h 1103"/>
                <a:gd name="T36" fmla="*/ 956 w 1515"/>
                <a:gd name="T37" fmla="*/ 979 h 1103"/>
                <a:gd name="T38" fmla="*/ 1006 w 1515"/>
                <a:gd name="T39" fmla="*/ 996 h 1103"/>
                <a:gd name="T40" fmla="*/ 1058 w 1515"/>
                <a:gd name="T41" fmla="*/ 1014 h 1103"/>
                <a:gd name="T42" fmla="*/ 1107 w 1515"/>
                <a:gd name="T43" fmla="*/ 1027 h 1103"/>
                <a:gd name="T44" fmla="*/ 1159 w 1515"/>
                <a:gd name="T45" fmla="*/ 1040 h 1103"/>
                <a:gd name="T46" fmla="*/ 1209 w 1515"/>
                <a:gd name="T47" fmla="*/ 1050 h 1103"/>
                <a:gd name="T48" fmla="*/ 1261 w 1515"/>
                <a:gd name="T49" fmla="*/ 1058 h 1103"/>
                <a:gd name="T50" fmla="*/ 1311 w 1515"/>
                <a:gd name="T51" fmla="*/ 1067 h 1103"/>
                <a:gd name="T52" fmla="*/ 1363 w 1515"/>
                <a:gd name="T53" fmla="*/ 1073 h 1103"/>
                <a:gd name="T54" fmla="*/ 1412 w 1515"/>
                <a:gd name="T55" fmla="*/ 1079 h 1103"/>
                <a:gd name="T56" fmla="*/ 1464 w 1515"/>
                <a:gd name="T57" fmla="*/ 1083 h 1103"/>
                <a:gd name="T58" fmla="*/ 1514 w 1515"/>
                <a:gd name="T59" fmla="*/ 1087 h 1103"/>
                <a:gd name="T60" fmla="*/ 1470 w 1515"/>
                <a:gd name="T61" fmla="*/ 1102 h 1103"/>
                <a:gd name="T62" fmla="*/ 1420 w 1515"/>
                <a:gd name="T63" fmla="*/ 1102 h 1103"/>
                <a:gd name="T64" fmla="*/ 1368 w 1515"/>
                <a:gd name="T65" fmla="*/ 1102 h 1103"/>
                <a:gd name="T66" fmla="*/ 1319 w 1515"/>
                <a:gd name="T67" fmla="*/ 1102 h 1103"/>
                <a:gd name="T68" fmla="*/ 1267 w 1515"/>
                <a:gd name="T69" fmla="*/ 1102 h 1103"/>
                <a:gd name="T70" fmla="*/ 1217 w 1515"/>
                <a:gd name="T71" fmla="*/ 1102 h 1103"/>
                <a:gd name="T72" fmla="*/ 1165 w 1515"/>
                <a:gd name="T73" fmla="*/ 1102 h 1103"/>
                <a:gd name="T74" fmla="*/ 1115 w 1515"/>
                <a:gd name="T75" fmla="*/ 1102 h 1103"/>
                <a:gd name="T76" fmla="*/ 1064 w 1515"/>
                <a:gd name="T77" fmla="*/ 1102 h 1103"/>
                <a:gd name="T78" fmla="*/ 1014 w 1515"/>
                <a:gd name="T79" fmla="*/ 1102 h 1103"/>
                <a:gd name="T80" fmla="*/ 962 w 1515"/>
                <a:gd name="T81" fmla="*/ 1102 h 1103"/>
                <a:gd name="T82" fmla="*/ 912 w 1515"/>
                <a:gd name="T83" fmla="*/ 1102 h 1103"/>
                <a:gd name="T84" fmla="*/ 862 w 1515"/>
                <a:gd name="T85" fmla="*/ 1102 h 1103"/>
                <a:gd name="T86" fmla="*/ 811 w 1515"/>
                <a:gd name="T87" fmla="*/ 1102 h 1103"/>
                <a:gd name="T88" fmla="*/ 761 w 1515"/>
                <a:gd name="T89" fmla="*/ 1102 h 1103"/>
                <a:gd name="T90" fmla="*/ 709 w 1515"/>
                <a:gd name="T91" fmla="*/ 1102 h 1103"/>
                <a:gd name="T92" fmla="*/ 659 w 1515"/>
                <a:gd name="T93" fmla="*/ 1102 h 1103"/>
                <a:gd name="T94" fmla="*/ 607 w 1515"/>
                <a:gd name="T95" fmla="*/ 1102 h 1103"/>
                <a:gd name="T96" fmla="*/ 558 w 1515"/>
                <a:gd name="T97" fmla="*/ 1102 h 1103"/>
                <a:gd name="T98" fmla="*/ 506 w 1515"/>
                <a:gd name="T99" fmla="*/ 1102 h 1103"/>
                <a:gd name="T100" fmla="*/ 456 w 1515"/>
                <a:gd name="T101" fmla="*/ 1102 h 1103"/>
                <a:gd name="T102" fmla="*/ 404 w 1515"/>
                <a:gd name="T103" fmla="*/ 1102 h 1103"/>
                <a:gd name="T104" fmla="*/ 354 w 1515"/>
                <a:gd name="T105" fmla="*/ 1102 h 1103"/>
                <a:gd name="T106" fmla="*/ 302 w 1515"/>
                <a:gd name="T107" fmla="*/ 1102 h 1103"/>
                <a:gd name="T108" fmla="*/ 253 w 1515"/>
                <a:gd name="T109" fmla="*/ 1102 h 1103"/>
                <a:gd name="T110" fmla="*/ 201 w 1515"/>
                <a:gd name="T111" fmla="*/ 1102 h 1103"/>
                <a:gd name="T112" fmla="*/ 151 w 1515"/>
                <a:gd name="T113" fmla="*/ 1102 h 1103"/>
                <a:gd name="T114" fmla="*/ 99 w 1515"/>
                <a:gd name="T115" fmla="*/ 1102 h 1103"/>
                <a:gd name="T116" fmla="*/ 49 w 1515"/>
                <a:gd name="T117" fmla="*/ 1102 h 1103"/>
                <a:gd name="T118" fmla="*/ 0 w 1515"/>
                <a:gd name="T119" fmla="*/ 1102 h 11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15"/>
                <a:gd name="T181" fmla="*/ 0 h 1103"/>
                <a:gd name="T182" fmla="*/ 1515 w 1515"/>
                <a:gd name="T183" fmla="*/ 1103 h 11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15" h="1103">
                  <a:moveTo>
                    <a:pt x="0" y="0"/>
                  </a:moveTo>
                  <a:lnTo>
                    <a:pt x="6" y="10"/>
                  </a:lnTo>
                  <a:lnTo>
                    <a:pt x="14" y="21"/>
                  </a:lnTo>
                  <a:lnTo>
                    <a:pt x="20" y="32"/>
                  </a:lnTo>
                  <a:lnTo>
                    <a:pt x="28" y="43"/>
                  </a:lnTo>
                  <a:lnTo>
                    <a:pt x="35" y="54"/>
                  </a:lnTo>
                  <a:lnTo>
                    <a:pt x="41" y="66"/>
                  </a:lnTo>
                  <a:lnTo>
                    <a:pt x="49" y="76"/>
                  </a:lnTo>
                  <a:lnTo>
                    <a:pt x="57" y="87"/>
                  </a:lnTo>
                  <a:lnTo>
                    <a:pt x="63" y="98"/>
                  </a:lnTo>
                  <a:lnTo>
                    <a:pt x="71" y="109"/>
                  </a:lnTo>
                  <a:lnTo>
                    <a:pt x="79" y="120"/>
                  </a:lnTo>
                  <a:lnTo>
                    <a:pt x="85" y="130"/>
                  </a:lnTo>
                  <a:lnTo>
                    <a:pt x="93" y="141"/>
                  </a:lnTo>
                  <a:lnTo>
                    <a:pt x="99" y="152"/>
                  </a:lnTo>
                  <a:lnTo>
                    <a:pt x="107" y="163"/>
                  </a:lnTo>
                  <a:lnTo>
                    <a:pt x="115" y="173"/>
                  </a:lnTo>
                  <a:lnTo>
                    <a:pt x="121" y="184"/>
                  </a:lnTo>
                  <a:lnTo>
                    <a:pt x="129" y="195"/>
                  </a:lnTo>
                  <a:lnTo>
                    <a:pt x="137" y="206"/>
                  </a:lnTo>
                  <a:lnTo>
                    <a:pt x="143" y="217"/>
                  </a:lnTo>
                  <a:lnTo>
                    <a:pt x="151" y="227"/>
                  </a:lnTo>
                  <a:lnTo>
                    <a:pt x="159" y="238"/>
                  </a:lnTo>
                  <a:lnTo>
                    <a:pt x="165" y="249"/>
                  </a:lnTo>
                  <a:lnTo>
                    <a:pt x="173" y="258"/>
                  </a:lnTo>
                  <a:lnTo>
                    <a:pt x="179" y="269"/>
                  </a:lnTo>
                  <a:lnTo>
                    <a:pt x="187" y="280"/>
                  </a:lnTo>
                  <a:lnTo>
                    <a:pt x="195" y="291"/>
                  </a:lnTo>
                  <a:lnTo>
                    <a:pt x="201" y="300"/>
                  </a:lnTo>
                  <a:lnTo>
                    <a:pt x="209" y="311"/>
                  </a:lnTo>
                  <a:lnTo>
                    <a:pt x="217" y="320"/>
                  </a:lnTo>
                  <a:lnTo>
                    <a:pt x="223" y="331"/>
                  </a:lnTo>
                  <a:lnTo>
                    <a:pt x="231" y="340"/>
                  </a:lnTo>
                  <a:lnTo>
                    <a:pt x="239" y="351"/>
                  </a:lnTo>
                  <a:lnTo>
                    <a:pt x="245" y="361"/>
                  </a:lnTo>
                  <a:lnTo>
                    <a:pt x="253" y="371"/>
                  </a:lnTo>
                  <a:lnTo>
                    <a:pt x="259" y="381"/>
                  </a:lnTo>
                  <a:lnTo>
                    <a:pt x="267" y="390"/>
                  </a:lnTo>
                  <a:lnTo>
                    <a:pt x="275" y="400"/>
                  </a:lnTo>
                  <a:lnTo>
                    <a:pt x="281" y="409"/>
                  </a:lnTo>
                  <a:lnTo>
                    <a:pt x="289" y="420"/>
                  </a:lnTo>
                  <a:lnTo>
                    <a:pt x="297" y="429"/>
                  </a:lnTo>
                  <a:lnTo>
                    <a:pt x="302" y="439"/>
                  </a:lnTo>
                  <a:lnTo>
                    <a:pt x="310" y="448"/>
                  </a:lnTo>
                  <a:lnTo>
                    <a:pt x="318" y="458"/>
                  </a:lnTo>
                  <a:lnTo>
                    <a:pt x="324" y="466"/>
                  </a:lnTo>
                  <a:lnTo>
                    <a:pt x="332" y="475"/>
                  </a:lnTo>
                  <a:lnTo>
                    <a:pt x="340" y="485"/>
                  </a:lnTo>
                  <a:lnTo>
                    <a:pt x="346" y="494"/>
                  </a:lnTo>
                  <a:lnTo>
                    <a:pt x="354" y="502"/>
                  </a:lnTo>
                  <a:lnTo>
                    <a:pt x="360" y="512"/>
                  </a:lnTo>
                  <a:lnTo>
                    <a:pt x="368" y="520"/>
                  </a:lnTo>
                  <a:lnTo>
                    <a:pt x="376" y="529"/>
                  </a:lnTo>
                  <a:lnTo>
                    <a:pt x="382" y="537"/>
                  </a:lnTo>
                  <a:lnTo>
                    <a:pt x="390" y="547"/>
                  </a:lnTo>
                  <a:lnTo>
                    <a:pt x="398" y="555"/>
                  </a:lnTo>
                  <a:lnTo>
                    <a:pt x="404" y="563"/>
                  </a:lnTo>
                  <a:lnTo>
                    <a:pt x="412" y="572"/>
                  </a:lnTo>
                  <a:lnTo>
                    <a:pt x="420" y="580"/>
                  </a:lnTo>
                  <a:lnTo>
                    <a:pt x="426" y="588"/>
                  </a:lnTo>
                  <a:lnTo>
                    <a:pt x="434" y="596"/>
                  </a:lnTo>
                  <a:lnTo>
                    <a:pt x="440" y="605"/>
                  </a:lnTo>
                  <a:lnTo>
                    <a:pt x="448" y="613"/>
                  </a:lnTo>
                  <a:lnTo>
                    <a:pt x="456" y="621"/>
                  </a:lnTo>
                  <a:lnTo>
                    <a:pt x="462" y="627"/>
                  </a:lnTo>
                  <a:lnTo>
                    <a:pt x="470" y="635"/>
                  </a:lnTo>
                  <a:lnTo>
                    <a:pt x="478" y="644"/>
                  </a:lnTo>
                  <a:lnTo>
                    <a:pt x="484" y="650"/>
                  </a:lnTo>
                  <a:lnTo>
                    <a:pt x="492" y="658"/>
                  </a:lnTo>
                  <a:lnTo>
                    <a:pt x="500" y="665"/>
                  </a:lnTo>
                  <a:lnTo>
                    <a:pt x="506" y="673"/>
                  </a:lnTo>
                  <a:lnTo>
                    <a:pt x="514" y="680"/>
                  </a:lnTo>
                  <a:lnTo>
                    <a:pt x="520" y="688"/>
                  </a:lnTo>
                  <a:lnTo>
                    <a:pt x="528" y="695"/>
                  </a:lnTo>
                  <a:lnTo>
                    <a:pt x="536" y="701"/>
                  </a:lnTo>
                  <a:lnTo>
                    <a:pt x="542" y="708"/>
                  </a:lnTo>
                  <a:lnTo>
                    <a:pt x="550" y="715"/>
                  </a:lnTo>
                  <a:lnTo>
                    <a:pt x="558" y="722"/>
                  </a:lnTo>
                  <a:lnTo>
                    <a:pt x="564" y="728"/>
                  </a:lnTo>
                  <a:lnTo>
                    <a:pt x="571" y="735"/>
                  </a:lnTo>
                  <a:lnTo>
                    <a:pt x="579" y="742"/>
                  </a:lnTo>
                  <a:lnTo>
                    <a:pt x="585" y="749"/>
                  </a:lnTo>
                  <a:lnTo>
                    <a:pt x="593" y="754"/>
                  </a:lnTo>
                  <a:lnTo>
                    <a:pt x="601" y="761"/>
                  </a:lnTo>
                  <a:lnTo>
                    <a:pt x="607" y="767"/>
                  </a:lnTo>
                  <a:lnTo>
                    <a:pt x="615" y="773"/>
                  </a:lnTo>
                  <a:lnTo>
                    <a:pt x="621" y="780"/>
                  </a:lnTo>
                  <a:lnTo>
                    <a:pt x="629" y="785"/>
                  </a:lnTo>
                  <a:lnTo>
                    <a:pt x="637" y="792"/>
                  </a:lnTo>
                  <a:lnTo>
                    <a:pt x="643" y="797"/>
                  </a:lnTo>
                  <a:lnTo>
                    <a:pt x="651" y="803"/>
                  </a:lnTo>
                  <a:lnTo>
                    <a:pt x="659" y="808"/>
                  </a:lnTo>
                  <a:lnTo>
                    <a:pt x="665" y="813"/>
                  </a:lnTo>
                  <a:lnTo>
                    <a:pt x="673" y="819"/>
                  </a:lnTo>
                  <a:lnTo>
                    <a:pt x="681" y="824"/>
                  </a:lnTo>
                  <a:lnTo>
                    <a:pt x="687" y="829"/>
                  </a:lnTo>
                  <a:lnTo>
                    <a:pt x="695" y="835"/>
                  </a:lnTo>
                  <a:lnTo>
                    <a:pt x="701" y="840"/>
                  </a:lnTo>
                  <a:lnTo>
                    <a:pt x="709" y="846"/>
                  </a:lnTo>
                  <a:lnTo>
                    <a:pt x="717" y="851"/>
                  </a:lnTo>
                  <a:lnTo>
                    <a:pt x="723" y="855"/>
                  </a:lnTo>
                  <a:lnTo>
                    <a:pt x="731" y="860"/>
                  </a:lnTo>
                  <a:lnTo>
                    <a:pt x="739" y="866"/>
                  </a:lnTo>
                  <a:lnTo>
                    <a:pt x="745" y="870"/>
                  </a:lnTo>
                  <a:lnTo>
                    <a:pt x="753" y="875"/>
                  </a:lnTo>
                  <a:lnTo>
                    <a:pt x="761" y="879"/>
                  </a:lnTo>
                  <a:lnTo>
                    <a:pt x="767" y="883"/>
                  </a:lnTo>
                  <a:lnTo>
                    <a:pt x="775" y="889"/>
                  </a:lnTo>
                  <a:lnTo>
                    <a:pt x="781" y="893"/>
                  </a:lnTo>
                  <a:lnTo>
                    <a:pt x="789" y="897"/>
                  </a:lnTo>
                  <a:lnTo>
                    <a:pt x="797" y="901"/>
                  </a:lnTo>
                  <a:lnTo>
                    <a:pt x="803" y="905"/>
                  </a:lnTo>
                  <a:lnTo>
                    <a:pt x="811" y="909"/>
                  </a:lnTo>
                  <a:lnTo>
                    <a:pt x="819" y="913"/>
                  </a:lnTo>
                  <a:lnTo>
                    <a:pt x="825" y="917"/>
                  </a:lnTo>
                  <a:lnTo>
                    <a:pt x="833" y="921"/>
                  </a:lnTo>
                  <a:lnTo>
                    <a:pt x="840" y="925"/>
                  </a:lnTo>
                  <a:lnTo>
                    <a:pt x="846" y="929"/>
                  </a:lnTo>
                  <a:lnTo>
                    <a:pt x="854" y="933"/>
                  </a:lnTo>
                  <a:lnTo>
                    <a:pt x="862" y="936"/>
                  </a:lnTo>
                  <a:lnTo>
                    <a:pt x="868" y="940"/>
                  </a:lnTo>
                  <a:lnTo>
                    <a:pt x="876" y="944"/>
                  </a:lnTo>
                  <a:lnTo>
                    <a:pt x="882" y="947"/>
                  </a:lnTo>
                  <a:lnTo>
                    <a:pt x="890" y="951"/>
                  </a:lnTo>
                  <a:lnTo>
                    <a:pt x="898" y="953"/>
                  </a:lnTo>
                  <a:lnTo>
                    <a:pt x="904" y="957"/>
                  </a:lnTo>
                  <a:lnTo>
                    <a:pt x="912" y="960"/>
                  </a:lnTo>
                  <a:lnTo>
                    <a:pt x="920" y="963"/>
                  </a:lnTo>
                  <a:lnTo>
                    <a:pt x="926" y="967"/>
                  </a:lnTo>
                  <a:lnTo>
                    <a:pt x="934" y="970"/>
                  </a:lnTo>
                  <a:lnTo>
                    <a:pt x="942" y="972"/>
                  </a:lnTo>
                  <a:lnTo>
                    <a:pt x="948" y="975"/>
                  </a:lnTo>
                  <a:lnTo>
                    <a:pt x="956" y="979"/>
                  </a:lnTo>
                  <a:lnTo>
                    <a:pt x="962" y="982"/>
                  </a:lnTo>
                  <a:lnTo>
                    <a:pt x="970" y="984"/>
                  </a:lnTo>
                  <a:lnTo>
                    <a:pt x="978" y="987"/>
                  </a:lnTo>
                  <a:lnTo>
                    <a:pt x="984" y="990"/>
                  </a:lnTo>
                  <a:lnTo>
                    <a:pt x="992" y="992"/>
                  </a:lnTo>
                  <a:lnTo>
                    <a:pt x="1000" y="995"/>
                  </a:lnTo>
                  <a:lnTo>
                    <a:pt x="1006" y="996"/>
                  </a:lnTo>
                  <a:lnTo>
                    <a:pt x="1014" y="999"/>
                  </a:lnTo>
                  <a:lnTo>
                    <a:pt x="1022" y="1002"/>
                  </a:lnTo>
                  <a:lnTo>
                    <a:pt x="1028" y="1005"/>
                  </a:lnTo>
                  <a:lnTo>
                    <a:pt x="1036" y="1007"/>
                  </a:lnTo>
                  <a:lnTo>
                    <a:pt x="1042" y="1009"/>
                  </a:lnTo>
                  <a:lnTo>
                    <a:pt x="1050" y="1011"/>
                  </a:lnTo>
                  <a:lnTo>
                    <a:pt x="1058" y="1014"/>
                  </a:lnTo>
                  <a:lnTo>
                    <a:pt x="1064" y="1015"/>
                  </a:lnTo>
                  <a:lnTo>
                    <a:pt x="1072" y="1018"/>
                  </a:lnTo>
                  <a:lnTo>
                    <a:pt x="1080" y="1019"/>
                  </a:lnTo>
                  <a:lnTo>
                    <a:pt x="1086" y="1022"/>
                  </a:lnTo>
                  <a:lnTo>
                    <a:pt x="1094" y="1023"/>
                  </a:lnTo>
                  <a:lnTo>
                    <a:pt x="1101" y="1026"/>
                  </a:lnTo>
                  <a:lnTo>
                    <a:pt x="1107" y="1027"/>
                  </a:lnTo>
                  <a:lnTo>
                    <a:pt x="1115" y="1029"/>
                  </a:lnTo>
                  <a:lnTo>
                    <a:pt x="1123" y="1032"/>
                  </a:lnTo>
                  <a:lnTo>
                    <a:pt x="1129" y="1033"/>
                  </a:lnTo>
                  <a:lnTo>
                    <a:pt x="1137" y="1034"/>
                  </a:lnTo>
                  <a:lnTo>
                    <a:pt x="1143" y="1037"/>
                  </a:lnTo>
                  <a:lnTo>
                    <a:pt x="1151" y="1038"/>
                  </a:lnTo>
                  <a:lnTo>
                    <a:pt x="1159" y="1040"/>
                  </a:lnTo>
                  <a:lnTo>
                    <a:pt x="1165" y="1041"/>
                  </a:lnTo>
                  <a:lnTo>
                    <a:pt x="1173" y="1042"/>
                  </a:lnTo>
                  <a:lnTo>
                    <a:pt x="1181" y="1045"/>
                  </a:lnTo>
                  <a:lnTo>
                    <a:pt x="1187" y="1046"/>
                  </a:lnTo>
                  <a:lnTo>
                    <a:pt x="1195" y="1048"/>
                  </a:lnTo>
                  <a:lnTo>
                    <a:pt x="1203" y="1049"/>
                  </a:lnTo>
                  <a:lnTo>
                    <a:pt x="1209" y="1050"/>
                  </a:lnTo>
                  <a:lnTo>
                    <a:pt x="1217" y="1052"/>
                  </a:lnTo>
                  <a:lnTo>
                    <a:pt x="1223" y="1053"/>
                  </a:lnTo>
                  <a:lnTo>
                    <a:pt x="1231" y="1054"/>
                  </a:lnTo>
                  <a:lnTo>
                    <a:pt x="1239" y="1056"/>
                  </a:lnTo>
                  <a:lnTo>
                    <a:pt x="1245" y="1057"/>
                  </a:lnTo>
                  <a:lnTo>
                    <a:pt x="1253" y="1058"/>
                  </a:lnTo>
                  <a:lnTo>
                    <a:pt x="1261" y="1058"/>
                  </a:lnTo>
                  <a:lnTo>
                    <a:pt x="1267" y="1060"/>
                  </a:lnTo>
                  <a:lnTo>
                    <a:pt x="1275" y="1061"/>
                  </a:lnTo>
                  <a:lnTo>
                    <a:pt x="1283" y="1062"/>
                  </a:lnTo>
                  <a:lnTo>
                    <a:pt x="1289" y="1064"/>
                  </a:lnTo>
                  <a:lnTo>
                    <a:pt x="1297" y="1064"/>
                  </a:lnTo>
                  <a:lnTo>
                    <a:pt x="1303" y="1065"/>
                  </a:lnTo>
                  <a:lnTo>
                    <a:pt x="1311" y="1067"/>
                  </a:lnTo>
                  <a:lnTo>
                    <a:pt x="1319" y="1068"/>
                  </a:lnTo>
                  <a:lnTo>
                    <a:pt x="1325" y="1068"/>
                  </a:lnTo>
                  <a:lnTo>
                    <a:pt x="1333" y="1069"/>
                  </a:lnTo>
                  <a:lnTo>
                    <a:pt x="1341" y="1071"/>
                  </a:lnTo>
                  <a:lnTo>
                    <a:pt x="1347" y="1071"/>
                  </a:lnTo>
                  <a:lnTo>
                    <a:pt x="1355" y="1072"/>
                  </a:lnTo>
                  <a:lnTo>
                    <a:pt x="1363" y="1073"/>
                  </a:lnTo>
                  <a:lnTo>
                    <a:pt x="1368" y="1073"/>
                  </a:lnTo>
                  <a:lnTo>
                    <a:pt x="1376" y="1075"/>
                  </a:lnTo>
                  <a:lnTo>
                    <a:pt x="1384" y="1075"/>
                  </a:lnTo>
                  <a:lnTo>
                    <a:pt x="1390" y="1076"/>
                  </a:lnTo>
                  <a:lnTo>
                    <a:pt x="1398" y="1077"/>
                  </a:lnTo>
                  <a:lnTo>
                    <a:pt x="1404" y="1077"/>
                  </a:lnTo>
                  <a:lnTo>
                    <a:pt x="1412" y="1079"/>
                  </a:lnTo>
                  <a:lnTo>
                    <a:pt x="1420" y="1079"/>
                  </a:lnTo>
                  <a:lnTo>
                    <a:pt x="1426" y="1080"/>
                  </a:lnTo>
                  <a:lnTo>
                    <a:pt x="1434" y="1080"/>
                  </a:lnTo>
                  <a:lnTo>
                    <a:pt x="1442" y="1081"/>
                  </a:lnTo>
                  <a:lnTo>
                    <a:pt x="1448" y="1081"/>
                  </a:lnTo>
                  <a:lnTo>
                    <a:pt x="1456" y="1081"/>
                  </a:lnTo>
                  <a:lnTo>
                    <a:pt x="1464" y="1083"/>
                  </a:lnTo>
                  <a:lnTo>
                    <a:pt x="1470" y="1083"/>
                  </a:lnTo>
                  <a:lnTo>
                    <a:pt x="1478" y="1084"/>
                  </a:lnTo>
                  <a:lnTo>
                    <a:pt x="1484" y="1084"/>
                  </a:lnTo>
                  <a:lnTo>
                    <a:pt x="1492" y="1085"/>
                  </a:lnTo>
                  <a:lnTo>
                    <a:pt x="1500" y="1085"/>
                  </a:lnTo>
                  <a:lnTo>
                    <a:pt x="1506" y="1085"/>
                  </a:lnTo>
                  <a:lnTo>
                    <a:pt x="1514" y="1087"/>
                  </a:lnTo>
                  <a:lnTo>
                    <a:pt x="1514" y="1102"/>
                  </a:lnTo>
                  <a:lnTo>
                    <a:pt x="1506" y="1102"/>
                  </a:lnTo>
                  <a:lnTo>
                    <a:pt x="1500" y="1102"/>
                  </a:lnTo>
                  <a:lnTo>
                    <a:pt x="1492" y="1102"/>
                  </a:lnTo>
                  <a:lnTo>
                    <a:pt x="1484" y="1102"/>
                  </a:lnTo>
                  <a:lnTo>
                    <a:pt x="1478" y="1102"/>
                  </a:lnTo>
                  <a:lnTo>
                    <a:pt x="1470" y="1102"/>
                  </a:lnTo>
                  <a:lnTo>
                    <a:pt x="1464" y="1102"/>
                  </a:lnTo>
                  <a:lnTo>
                    <a:pt x="1456" y="1102"/>
                  </a:lnTo>
                  <a:lnTo>
                    <a:pt x="1448" y="1102"/>
                  </a:lnTo>
                  <a:lnTo>
                    <a:pt x="1442" y="1102"/>
                  </a:lnTo>
                  <a:lnTo>
                    <a:pt x="1434" y="1102"/>
                  </a:lnTo>
                  <a:lnTo>
                    <a:pt x="1426" y="1102"/>
                  </a:lnTo>
                  <a:lnTo>
                    <a:pt x="1420" y="1102"/>
                  </a:lnTo>
                  <a:lnTo>
                    <a:pt x="1412" y="1102"/>
                  </a:lnTo>
                  <a:lnTo>
                    <a:pt x="1404" y="1102"/>
                  </a:lnTo>
                  <a:lnTo>
                    <a:pt x="1398" y="1102"/>
                  </a:lnTo>
                  <a:lnTo>
                    <a:pt x="1390" y="1102"/>
                  </a:lnTo>
                  <a:lnTo>
                    <a:pt x="1384" y="1102"/>
                  </a:lnTo>
                  <a:lnTo>
                    <a:pt x="1376" y="1102"/>
                  </a:lnTo>
                  <a:lnTo>
                    <a:pt x="1368" y="1102"/>
                  </a:lnTo>
                  <a:lnTo>
                    <a:pt x="1363" y="1102"/>
                  </a:lnTo>
                  <a:lnTo>
                    <a:pt x="1355" y="1102"/>
                  </a:lnTo>
                  <a:lnTo>
                    <a:pt x="1347" y="1102"/>
                  </a:lnTo>
                  <a:lnTo>
                    <a:pt x="1341" y="1102"/>
                  </a:lnTo>
                  <a:lnTo>
                    <a:pt x="1333" y="1102"/>
                  </a:lnTo>
                  <a:lnTo>
                    <a:pt x="1325" y="1102"/>
                  </a:lnTo>
                  <a:lnTo>
                    <a:pt x="1319" y="1102"/>
                  </a:lnTo>
                  <a:lnTo>
                    <a:pt x="1311" y="1102"/>
                  </a:lnTo>
                  <a:lnTo>
                    <a:pt x="1303" y="1102"/>
                  </a:lnTo>
                  <a:lnTo>
                    <a:pt x="1297" y="1102"/>
                  </a:lnTo>
                  <a:lnTo>
                    <a:pt x="1289" y="1102"/>
                  </a:lnTo>
                  <a:lnTo>
                    <a:pt x="1283" y="1102"/>
                  </a:lnTo>
                  <a:lnTo>
                    <a:pt x="1275" y="1102"/>
                  </a:lnTo>
                  <a:lnTo>
                    <a:pt x="1267" y="1102"/>
                  </a:lnTo>
                  <a:lnTo>
                    <a:pt x="1261" y="1102"/>
                  </a:lnTo>
                  <a:lnTo>
                    <a:pt x="1253" y="1102"/>
                  </a:lnTo>
                  <a:lnTo>
                    <a:pt x="1245" y="1102"/>
                  </a:lnTo>
                  <a:lnTo>
                    <a:pt x="1239" y="1102"/>
                  </a:lnTo>
                  <a:lnTo>
                    <a:pt x="1231" y="1102"/>
                  </a:lnTo>
                  <a:lnTo>
                    <a:pt x="1223" y="1102"/>
                  </a:lnTo>
                  <a:lnTo>
                    <a:pt x="1217" y="1102"/>
                  </a:lnTo>
                  <a:lnTo>
                    <a:pt x="1209" y="1102"/>
                  </a:lnTo>
                  <a:lnTo>
                    <a:pt x="1203" y="1102"/>
                  </a:lnTo>
                  <a:lnTo>
                    <a:pt x="1195" y="1102"/>
                  </a:lnTo>
                  <a:lnTo>
                    <a:pt x="1187" y="1102"/>
                  </a:lnTo>
                  <a:lnTo>
                    <a:pt x="1181" y="1102"/>
                  </a:lnTo>
                  <a:lnTo>
                    <a:pt x="1173" y="1102"/>
                  </a:lnTo>
                  <a:lnTo>
                    <a:pt x="1165" y="1102"/>
                  </a:lnTo>
                  <a:lnTo>
                    <a:pt x="1159" y="1102"/>
                  </a:lnTo>
                  <a:lnTo>
                    <a:pt x="1151" y="1102"/>
                  </a:lnTo>
                  <a:lnTo>
                    <a:pt x="1143" y="1102"/>
                  </a:lnTo>
                  <a:lnTo>
                    <a:pt x="1137" y="1102"/>
                  </a:lnTo>
                  <a:lnTo>
                    <a:pt x="1129" y="1102"/>
                  </a:lnTo>
                  <a:lnTo>
                    <a:pt x="1123" y="1102"/>
                  </a:lnTo>
                  <a:lnTo>
                    <a:pt x="1115" y="1102"/>
                  </a:lnTo>
                  <a:lnTo>
                    <a:pt x="1107" y="1102"/>
                  </a:lnTo>
                  <a:lnTo>
                    <a:pt x="1101" y="1102"/>
                  </a:lnTo>
                  <a:lnTo>
                    <a:pt x="1094" y="1102"/>
                  </a:lnTo>
                  <a:lnTo>
                    <a:pt x="1086" y="1102"/>
                  </a:lnTo>
                  <a:lnTo>
                    <a:pt x="1080" y="1102"/>
                  </a:lnTo>
                  <a:lnTo>
                    <a:pt x="1072" y="1102"/>
                  </a:lnTo>
                  <a:lnTo>
                    <a:pt x="1064" y="1102"/>
                  </a:lnTo>
                  <a:lnTo>
                    <a:pt x="1058" y="1102"/>
                  </a:lnTo>
                  <a:lnTo>
                    <a:pt x="1050" y="1102"/>
                  </a:lnTo>
                  <a:lnTo>
                    <a:pt x="1042" y="1102"/>
                  </a:lnTo>
                  <a:lnTo>
                    <a:pt x="1036" y="1102"/>
                  </a:lnTo>
                  <a:lnTo>
                    <a:pt x="1028" y="1102"/>
                  </a:lnTo>
                  <a:lnTo>
                    <a:pt x="1022" y="1102"/>
                  </a:lnTo>
                  <a:lnTo>
                    <a:pt x="1014" y="1102"/>
                  </a:lnTo>
                  <a:lnTo>
                    <a:pt x="1006" y="1102"/>
                  </a:lnTo>
                  <a:lnTo>
                    <a:pt x="1000" y="1102"/>
                  </a:lnTo>
                  <a:lnTo>
                    <a:pt x="992" y="1102"/>
                  </a:lnTo>
                  <a:lnTo>
                    <a:pt x="984" y="1102"/>
                  </a:lnTo>
                  <a:lnTo>
                    <a:pt x="978" y="1102"/>
                  </a:lnTo>
                  <a:lnTo>
                    <a:pt x="970" y="1102"/>
                  </a:lnTo>
                  <a:lnTo>
                    <a:pt x="962" y="1102"/>
                  </a:lnTo>
                  <a:lnTo>
                    <a:pt x="956" y="1102"/>
                  </a:lnTo>
                  <a:lnTo>
                    <a:pt x="948" y="1102"/>
                  </a:lnTo>
                  <a:lnTo>
                    <a:pt x="942" y="1102"/>
                  </a:lnTo>
                  <a:lnTo>
                    <a:pt x="934" y="1102"/>
                  </a:lnTo>
                  <a:lnTo>
                    <a:pt x="926" y="1102"/>
                  </a:lnTo>
                  <a:lnTo>
                    <a:pt x="920" y="1102"/>
                  </a:lnTo>
                  <a:lnTo>
                    <a:pt x="912" y="1102"/>
                  </a:lnTo>
                  <a:lnTo>
                    <a:pt x="904" y="1102"/>
                  </a:lnTo>
                  <a:lnTo>
                    <a:pt x="898" y="1102"/>
                  </a:lnTo>
                  <a:lnTo>
                    <a:pt x="890" y="1102"/>
                  </a:lnTo>
                  <a:lnTo>
                    <a:pt x="882" y="1102"/>
                  </a:lnTo>
                  <a:lnTo>
                    <a:pt x="876" y="1102"/>
                  </a:lnTo>
                  <a:lnTo>
                    <a:pt x="868" y="1102"/>
                  </a:lnTo>
                  <a:lnTo>
                    <a:pt x="862" y="1102"/>
                  </a:lnTo>
                  <a:lnTo>
                    <a:pt x="854" y="1102"/>
                  </a:lnTo>
                  <a:lnTo>
                    <a:pt x="846" y="1102"/>
                  </a:lnTo>
                  <a:lnTo>
                    <a:pt x="840" y="1102"/>
                  </a:lnTo>
                  <a:lnTo>
                    <a:pt x="833" y="1102"/>
                  </a:lnTo>
                  <a:lnTo>
                    <a:pt x="825" y="1102"/>
                  </a:lnTo>
                  <a:lnTo>
                    <a:pt x="819" y="1102"/>
                  </a:lnTo>
                  <a:lnTo>
                    <a:pt x="811" y="1102"/>
                  </a:lnTo>
                  <a:lnTo>
                    <a:pt x="803" y="1102"/>
                  </a:lnTo>
                  <a:lnTo>
                    <a:pt x="797" y="1102"/>
                  </a:lnTo>
                  <a:lnTo>
                    <a:pt x="789" y="1102"/>
                  </a:lnTo>
                  <a:lnTo>
                    <a:pt x="781" y="1102"/>
                  </a:lnTo>
                  <a:lnTo>
                    <a:pt x="775" y="1102"/>
                  </a:lnTo>
                  <a:lnTo>
                    <a:pt x="767" y="1102"/>
                  </a:lnTo>
                  <a:lnTo>
                    <a:pt x="761" y="1102"/>
                  </a:lnTo>
                  <a:lnTo>
                    <a:pt x="753" y="1102"/>
                  </a:lnTo>
                  <a:lnTo>
                    <a:pt x="745" y="1102"/>
                  </a:lnTo>
                  <a:lnTo>
                    <a:pt x="739" y="1102"/>
                  </a:lnTo>
                  <a:lnTo>
                    <a:pt x="731" y="1102"/>
                  </a:lnTo>
                  <a:lnTo>
                    <a:pt x="723" y="1102"/>
                  </a:lnTo>
                  <a:lnTo>
                    <a:pt x="717" y="1102"/>
                  </a:lnTo>
                  <a:lnTo>
                    <a:pt x="709" y="1102"/>
                  </a:lnTo>
                  <a:lnTo>
                    <a:pt x="701" y="1102"/>
                  </a:lnTo>
                  <a:lnTo>
                    <a:pt x="695" y="1102"/>
                  </a:lnTo>
                  <a:lnTo>
                    <a:pt x="687" y="1102"/>
                  </a:lnTo>
                  <a:lnTo>
                    <a:pt x="681" y="1102"/>
                  </a:lnTo>
                  <a:lnTo>
                    <a:pt x="673" y="1102"/>
                  </a:lnTo>
                  <a:lnTo>
                    <a:pt x="665" y="1102"/>
                  </a:lnTo>
                  <a:lnTo>
                    <a:pt x="659" y="1102"/>
                  </a:lnTo>
                  <a:lnTo>
                    <a:pt x="651" y="1102"/>
                  </a:lnTo>
                  <a:lnTo>
                    <a:pt x="643" y="1102"/>
                  </a:lnTo>
                  <a:lnTo>
                    <a:pt x="637" y="1102"/>
                  </a:lnTo>
                  <a:lnTo>
                    <a:pt x="629" y="1102"/>
                  </a:lnTo>
                  <a:lnTo>
                    <a:pt x="621" y="1102"/>
                  </a:lnTo>
                  <a:lnTo>
                    <a:pt x="615" y="1102"/>
                  </a:lnTo>
                  <a:lnTo>
                    <a:pt x="607" y="1102"/>
                  </a:lnTo>
                  <a:lnTo>
                    <a:pt x="601" y="1102"/>
                  </a:lnTo>
                  <a:lnTo>
                    <a:pt x="593" y="1102"/>
                  </a:lnTo>
                  <a:lnTo>
                    <a:pt x="585" y="1102"/>
                  </a:lnTo>
                  <a:lnTo>
                    <a:pt x="579" y="1102"/>
                  </a:lnTo>
                  <a:lnTo>
                    <a:pt x="571" y="1102"/>
                  </a:lnTo>
                  <a:lnTo>
                    <a:pt x="564" y="1102"/>
                  </a:lnTo>
                  <a:lnTo>
                    <a:pt x="558" y="1102"/>
                  </a:lnTo>
                  <a:lnTo>
                    <a:pt x="550" y="1102"/>
                  </a:lnTo>
                  <a:lnTo>
                    <a:pt x="542" y="1102"/>
                  </a:lnTo>
                  <a:lnTo>
                    <a:pt x="536" y="1102"/>
                  </a:lnTo>
                  <a:lnTo>
                    <a:pt x="528" y="1102"/>
                  </a:lnTo>
                  <a:lnTo>
                    <a:pt x="520" y="1102"/>
                  </a:lnTo>
                  <a:lnTo>
                    <a:pt x="514" y="1102"/>
                  </a:lnTo>
                  <a:lnTo>
                    <a:pt x="506" y="1102"/>
                  </a:lnTo>
                  <a:lnTo>
                    <a:pt x="500" y="1102"/>
                  </a:lnTo>
                  <a:lnTo>
                    <a:pt x="492" y="1102"/>
                  </a:lnTo>
                  <a:lnTo>
                    <a:pt x="484" y="1102"/>
                  </a:lnTo>
                  <a:lnTo>
                    <a:pt x="478" y="1102"/>
                  </a:lnTo>
                  <a:lnTo>
                    <a:pt x="470" y="1102"/>
                  </a:lnTo>
                  <a:lnTo>
                    <a:pt x="462" y="1102"/>
                  </a:lnTo>
                  <a:lnTo>
                    <a:pt x="456" y="1102"/>
                  </a:lnTo>
                  <a:lnTo>
                    <a:pt x="448" y="1102"/>
                  </a:lnTo>
                  <a:lnTo>
                    <a:pt x="440" y="1102"/>
                  </a:lnTo>
                  <a:lnTo>
                    <a:pt x="434" y="1102"/>
                  </a:lnTo>
                  <a:lnTo>
                    <a:pt x="426" y="1102"/>
                  </a:lnTo>
                  <a:lnTo>
                    <a:pt x="420" y="1102"/>
                  </a:lnTo>
                  <a:lnTo>
                    <a:pt x="412" y="1102"/>
                  </a:lnTo>
                  <a:lnTo>
                    <a:pt x="404" y="1102"/>
                  </a:lnTo>
                  <a:lnTo>
                    <a:pt x="398" y="1102"/>
                  </a:lnTo>
                  <a:lnTo>
                    <a:pt x="390" y="1102"/>
                  </a:lnTo>
                  <a:lnTo>
                    <a:pt x="382" y="1102"/>
                  </a:lnTo>
                  <a:lnTo>
                    <a:pt x="376" y="1102"/>
                  </a:lnTo>
                  <a:lnTo>
                    <a:pt x="368" y="1102"/>
                  </a:lnTo>
                  <a:lnTo>
                    <a:pt x="360" y="1102"/>
                  </a:lnTo>
                  <a:lnTo>
                    <a:pt x="354" y="1102"/>
                  </a:lnTo>
                  <a:lnTo>
                    <a:pt x="346" y="1102"/>
                  </a:lnTo>
                  <a:lnTo>
                    <a:pt x="340" y="1102"/>
                  </a:lnTo>
                  <a:lnTo>
                    <a:pt x="332" y="1102"/>
                  </a:lnTo>
                  <a:lnTo>
                    <a:pt x="324" y="1102"/>
                  </a:lnTo>
                  <a:lnTo>
                    <a:pt x="318" y="1102"/>
                  </a:lnTo>
                  <a:lnTo>
                    <a:pt x="310" y="1102"/>
                  </a:lnTo>
                  <a:lnTo>
                    <a:pt x="302" y="1102"/>
                  </a:lnTo>
                  <a:lnTo>
                    <a:pt x="297" y="1102"/>
                  </a:lnTo>
                  <a:lnTo>
                    <a:pt x="289" y="1102"/>
                  </a:lnTo>
                  <a:lnTo>
                    <a:pt x="281" y="1102"/>
                  </a:lnTo>
                  <a:lnTo>
                    <a:pt x="275" y="1102"/>
                  </a:lnTo>
                  <a:lnTo>
                    <a:pt x="267" y="1102"/>
                  </a:lnTo>
                  <a:lnTo>
                    <a:pt x="259" y="1102"/>
                  </a:lnTo>
                  <a:lnTo>
                    <a:pt x="253" y="1102"/>
                  </a:lnTo>
                  <a:lnTo>
                    <a:pt x="245" y="1102"/>
                  </a:lnTo>
                  <a:lnTo>
                    <a:pt x="239" y="1102"/>
                  </a:lnTo>
                  <a:lnTo>
                    <a:pt x="231" y="1102"/>
                  </a:lnTo>
                  <a:lnTo>
                    <a:pt x="223" y="1102"/>
                  </a:lnTo>
                  <a:lnTo>
                    <a:pt x="217" y="1102"/>
                  </a:lnTo>
                  <a:lnTo>
                    <a:pt x="209" y="1102"/>
                  </a:lnTo>
                  <a:lnTo>
                    <a:pt x="201" y="1102"/>
                  </a:lnTo>
                  <a:lnTo>
                    <a:pt x="195" y="1102"/>
                  </a:lnTo>
                  <a:lnTo>
                    <a:pt x="187" y="1102"/>
                  </a:lnTo>
                  <a:lnTo>
                    <a:pt x="179" y="1102"/>
                  </a:lnTo>
                  <a:lnTo>
                    <a:pt x="173" y="1102"/>
                  </a:lnTo>
                  <a:lnTo>
                    <a:pt x="165" y="1102"/>
                  </a:lnTo>
                  <a:lnTo>
                    <a:pt x="159" y="1102"/>
                  </a:lnTo>
                  <a:lnTo>
                    <a:pt x="151" y="1102"/>
                  </a:lnTo>
                  <a:lnTo>
                    <a:pt x="143" y="1102"/>
                  </a:lnTo>
                  <a:lnTo>
                    <a:pt x="137" y="1102"/>
                  </a:lnTo>
                  <a:lnTo>
                    <a:pt x="129" y="1102"/>
                  </a:lnTo>
                  <a:lnTo>
                    <a:pt x="121" y="1102"/>
                  </a:lnTo>
                  <a:lnTo>
                    <a:pt x="115" y="1102"/>
                  </a:lnTo>
                  <a:lnTo>
                    <a:pt x="107" y="1102"/>
                  </a:lnTo>
                  <a:lnTo>
                    <a:pt x="99" y="1102"/>
                  </a:lnTo>
                  <a:lnTo>
                    <a:pt x="93" y="1102"/>
                  </a:lnTo>
                  <a:lnTo>
                    <a:pt x="85" y="1102"/>
                  </a:lnTo>
                  <a:lnTo>
                    <a:pt x="79" y="1102"/>
                  </a:lnTo>
                  <a:lnTo>
                    <a:pt x="71" y="1102"/>
                  </a:lnTo>
                  <a:lnTo>
                    <a:pt x="63" y="1102"/>
                  </a:lnTo>
                  <a:lnTo>
                    <a:pt x="57" y="1102"/>
                  </a:lnTo>
                  <a:lnTo>
                    <a:pt x="49" y="1102"/>
                  </a:lnTo>
                  <a:lnTo>
                    <a:pt x="41" y="1102"/>
                  </a:lnTo>
                  <a:lnTo>
                    <a:pt x="35" y="1102"/>
                  </a:lnTo>
                  <a:lnTo>
                    <a:pt x="28" y="1102"/>
                  </a:lnTo>
                  <a:lnTo>
                    <a:pt x="20" y="1102"/>
                  </a:lnTo>
                  <a:lnTo>
                    <a:pt x="14" y="1102"/>
                  </a:lnTo>
                  <a:lnTo>
                    <a:pt x="6" y="1102"/>
                  </a:lnTo>
                  <a:lnTo>
                    <a:pt x="0" y="1102"/>
                  </a:lnTo>
                  <a:lnTo>
                    <a:pt x="0" y="0"/>
                  </a:lnTo>
                </a:path>
              </a:pathLst>
            </a:custGeom>
            <a:solidFill>
              <a:srgbClr val="FFFFFF"/>
            </a:solidFill>
            <a:ln w="76200" cap="rnd">
              <a:solidFill>
                <a:srgbClr val="000080"/>
              </a:solidFill>
              <a:round/>
              <a:headEnd/>
              <a:tailEnd/>
            </a:ln>
          </p:spPr>
          <p:txBody>
            <a:bodyPr/>
            <a:lstStyle/>
            <a:p>
              <a:endParaRPr lang="en-US"/>
            </a:p>
          </p:txBody>
        </p:sp>
        <p:sp>
          <p:nvSpPr>
            <p:cNvPr id="32786" name="Freeform 15"/>
            <p:cNvSpPr>
              <a:spLocks/>
            </p:cNvSpPr>
            <p:nvPr/>
          </p:nvSpPr>
          <p:spPr bwMode="auto">
            <a:xfrm>
              <a:off x="3561" y="2231"/>
              <a:ext cx="1515" cy="1103"/>
            </a:xfrm>
            <a:custGeom>
              <a:avLst/>
              <a:gdLst>
                <a:gd name="T0" fmla="*/ 41 w 1515"/>
                <a:gd name="T1" fmla="*/ 1102 h 1103"/>
                <a:gd name="T2" fmla="*/ 93 w 1515"/>
                <a:gd name="T3" fmla="*/ 1102 h 1103"/>
                <a:gd name="T4" fmla="*/ 143 w 1515"/>
                <a:gd name="T5" fmla="*/ 1102 h 1103"/>
                <a:gd name="T6" fmla="*/ 195 w 1515"/>
                <a:gd name="T7" fmla="*/ 1102 h 1103"/>
                <a:gd name="T8" fmla="*/ 245 w 1515"/>
                <a:gd name="T9" fmla="*/ 1102 h 1103"/>
                <a:gd name="T10" fmla="*/ 297 w 1515"/>
                <a:gd name="T11" fmla="*/ 1102 h 1103"/>
                <a:gd name="T12" fmla="*/ 346 w 1515"/>
                <a:gd name="T13" fmla="*/ 1102 h 1103"/>
                <a:gd name="T14" fmla="*/ 398 w 1515"/>
                <a:gd name="T15" fmla="*/ 1102 h 1103"/>
                <a:gd name="T16" fmla="*/ 448 w 1515"/>
                <a:gd name="T17" fmla="*/ 1102 h 1103"/>
                <a:gd name="T18" fmla="*/ 500 w 1515"/>
                <a:gd name="T19" fmla="*/ 1102 h 1103"/>
                <a:gd name="T20" fmla="*/ 550 w 1515"/>
                <a:gd name="T21" fmla="*/ 1102 h 1103"/>
                <a:gd name="T22" fmla="*/ 601 w 1515"/>
                <a:gd name="T23" fmla="*/ 1102 h 1103"/>
                <a:gd name="T24" fmla="*/ 651 w 1515"/>
                <a:gd name="T25" fmla="*/ 1102 h 1103"/>
                <a:gd name="T26" fmla="*/ 701 w 1515"/>
                <a:gd name="T27" fmla="*/ 1102 h 1103"/>
                <a:gd name="T28" fmla="*/ 753 w 1515"/>
                <a:gd name="T29" fmla="*/ 1102 h 1103"/>
                <a:gd name="T30" fmla="*/ 803 w 1515"/>
                <a:gd name="T31" fmla="*/ 1102 h 1103"/>
                <a:gd name="T32" fmla="*/ 854 w 1515"/>
                <a:gd name="T33" fmla="*/ 1102 h 1103"/>
                <a:gd name="T34" fmla="*/ 904 w 1515"/>
                <a:gd name="T35" fmla="*/ 1102 h 1103"/>
                <a:gd name="T36" fmla="*/ 956 w 1515"/>
                <a:gd name="T37" fmla="*/ 1102 h 1103"/>
                <a:gd name="T38" fmla="*/ 1006 w 1515"/>
                <a:gd name="T39" fmla="*/ 1102 h 1103"/>
                <a:gd name="T40" fmla="*/ 1058 w 1515"/>
                <a:gd name="T41" fmla="*/ 1102 h 1103"/>
                <a:gd name="T42" fmla="*/ 1107 w 1515"/>
                <a:gd name="T43" fmla="*/ 1102 h 1103"/>
                <a:gd name="T44" fmla="*/ 1159 w 1515"/>
                <a:gd name="T45" fmla="*/ 1102 h 1103"/>
                <a:gd name="T46" fmla="*/ 1209 w 1515"/>
                <a:gd name="T47" fmla="*/ 1102 h 1103"/>
                <a:gd name="T48" fmla="*/ 1261 w 1515"/>
                <a:gd name="T49" fmla="*/ 1102 h 1103"/>
                <a:gd name="T50" fmla="*/ 1311 w 1515"/>
                <a:gd name="T51" fmla="*/ 1102 h 1103"/>
                <a:gd name="T52" fmla="*/ 1363 w 1515"/>
                <a:gd name="T53" fmla="*/ 1102 h 1103"/>
                <a:gd name="T54" fmla="*/ 1412 w 1515"/>
                <a:gd name="T55" fmla="*/ 1102 h 1103"/>
                <a:gd name="T56" fmla="*/ 1464 w 1515"/>
                <a:gd name="T57" fmla="*/ 1102 h 1103"/>
                <a:gd name="T58" fmla="*/ 1514 w 1515"/>
                <a:gd name="T59" fmla="*/ 1102 h 1103"/>
                <a:gd name="T60" fmla="*/ 1464 w 1515"/>
                <a:gd name="T61" fmla="*/ 1102 h 1103"/>
                <a:gd name="T62" fmla="*/ 1412 w 1515"/>
                <a:gd name="T63" fmla="*/ 1102 h 1103"/>
                <a:gd name="T64" fmla="*/ 1363 w 1515"/>
                <a:gd name="T65" fmla="*/ 1102 h 1103"/>
                <a:gd name="T66" fmla="*/ 1311 w 1515"/>
                <a:gd name="T67" fmla="*/ 1102 h 1103"/>
                <a:gd name="T68" fmla="*/ 1261 w 1515"/>
                <a:gd name="T69" fmla="*/ 1102 h 1103"/>
                <a:gd name="T70" fmla="*/ 1209 w 1515"/>
                <a:gd name="T71" fmla="*/ 1102 h 1103"/>
                <a:gd name="T72" fmla="*/ 1159 w 1515"/>
                <a:gd name="T73" fmla="*/ 1102 h 1103"/>
                <a:gd name="T74" fmla="*/ 1107 w 1515"/>
                <a:gd name="T75" fmla="*/ 1102 h 1103"/>
                <a:gd name="T76" fmla="*/ 1058 w 1515"/>
                <a:gd name="T77" fmla="*/ 1102 h 1103"/>
                <a:gd name="T78" fmla="*/ 1006 w 1515"/>
                <a:gd name="T79" fmla="*/ 1102 h 1103"/>
                <a:gd name="T80" fmla="*/ 956 w 1515"/>
                <a:gd name="T81" fmla="*/ 1102 h 1103"/>
                <a:gd name="T82" fmla="*/ 904 w 1515"/>
                <a:gd name="T83" fmla="*/ 1102 h 1103"/>
                <a:gd name="T84" fmla="*/ 854 w 1515"/>
                <a:gd name="T85" fmla="*/ 1102 h 1103"/>
                <a:gd name="T86" fmla="*/ 803 w 1515"/>
                <a:gd name="T87" fmla="*/ 1102 h 1103"/>
                <a:gd name="T88" fmla="*/ 753 w 1515"/>
                <a:gd name="T89" fmla="*/ 1102 h 1103"/>
                <a:gd name="T90" fmla="*/ 701 w 1515"/>
                <a:gd name="T91" fmla="*/ 1102 h 1103"/>
                <a:gd name="T92" fmla="*/ 651 w 1515"/>
                <a:gd name="T93" fmla="*/ 1102 h 1103"/>
                <a:gd name="T94" fmla="*/ 601 w 1515"/>
                <a:gd name="T95" fmla="*/ 1102 h 1103"/>
                <a:gd name="T96" fmla="*/ 550 w 1515"/>
                <a:gd name="T97" fmla="*/ 1102 h 1103"/>
                <a:gd name="T98" fmla="*/ 500 w 1515"/>
                <a:gd name="T99" fmla="*/ 1102 h 1103"/>
                <a:gd name="T100" fmla="*/ 448 w 1515"/>
                <a:gd name="T101" fmla="*/ 1102 h 1103"/>
                <a:gd name="T102" fmla="*/ 398 w 1515"/>
                <a:gd name="T103" fmla="*/ 1102 h 1103"/>
                <a:gd name="T104" fmla="*/ 346 w 1515"/>
                <a:gd name="T105" fmla="*/ 1102 h 1103"/>
                <a:gd name="T106" fmla="*/ 297 w 1515"/>
                <a:gd name="T107" fmla="*/ 1102 h 1103"/>
                <a:gd name="T108" fmla="*/ 245 w 1515"/>
                <a:gd name="T109" fmla="*/ 1102 h 1103"/>
                <a:gd name="T110" fmla="*/ 195 w 1515"/>
                <a:gd name="T111" fmla="*/ 1102 h 1103"/>
                <a:gd name="T112" fmla="*/ 143 w 1515"/>
                <a:gd name="T113" fmla="*/ 1102 h 1103"/>
                <a:gd name="T114" fmla="*/ 93 w 1515"/>
                <a:gd name="T115" fmla="*/ 1102 h 1103"/>
                <a:gd name="T116" fmla="*/ 41 w 1515"/>
                <a:gd name="T117" fmla="*/ 1102 h 1103"/>
                <a:gd name="T118" fmla="*/ 0 w 1515"/>
                <a:gd name="T119" fmla="*/ 0 h 11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15"/>
                <a:gd name="T181" fmla="*/ 0 h 1103"/>
                <a:gd name="T182" fmla="*/ 1515 w 1515"/>
                <a:gd name="T183" fmla="*/ 1103 h 11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15" h="1103">
                  <a:moveTo>
                    <a:pt x="0" y="0"/>
                  </a:moveTo>
                  <a:lnTo>
                    <a:pt x="6" y="1102"/>
                  </a:lnTo>
                  <a:lnTo>
                    <a:pt x="14" y="1102"/>
                  </a:lnTo>
                  <a:lnTo>
                    <a:pt x="20" y="1102"/>
                  </a:lnTo>
                  <a:lnTo>
                    <a:pt x="28" y="1102"/>
                  </a:lnTo>
                  <a:lnTo>
                    <a:pt x="35" y="1102"/>
                  </a:lnTo>
                  <a:lnTo>
                    <a:pt x="41" y="1102"/>
                  </a:lnTo>
                  <a:lnTo>
                    <a:pt x="49" y="1102"/>
                  </a:lnTo>
                  <a:lnTo>
                    <a:pt x="57" y="1102"/>
                  </a:lnTo>
                  <a:lnTo>
                    <a:pt x="63" y="1102"/>
                  </a:lnTo>
                  <a:lnTo>
                    <a:pt x="71" y="1102"/>
                  </a:lnTo>
                  <a:lnTo>
                    <a:pt x="79" y="1102"/>
                  </a:lnTo>
                  <a:lnTo>
                    <a:pt x="85" y="1102"/>
                  </a:lnTo>
                  <a:lnTo>
                    <a:pt x="93" y="1102"/>
                  </a:lnTo>
                  <a:lnTo>
                    <a:pt x="99" y="1102"/>
                  </a:lnTo>
                  <a:lnTo>
                    <a:pt x="107" y="1102"/>
                  </a:lnTo>
                  <a:lnTo>
                    <a:pt x="115" y="1102"/>
                  </a:lnTo>
                  <a:lnTo>
                    <a:pt x="121" y="1102"/>
                  </a:lnTo>
                  <a:lnTo>
                    <a:pt x="129" y="1102"/>
                  </a:lnTo>
                  <a:lnTo>
                    <a:pt x="137" y="1102"/>
                  </a:lnTo>
                  <a:lnTo>
                    <a:pt x="143" y="1102"/>
                  </a:lnTo>
                  <a:lnTo>
                    <a:pt x="151" y="1102"/>
                  </a:lnTo>
                  <a:lnTo>
                    <a:pt x="159" y="1102"/>
                  </a:lnTo>
                  <a:lnTo>
                    <a:pt x="165" y="1102"/>
                  </a:lnTo>
                  <a:lnTo>
                    <a:pt x="173" y="1102"/>
                  </a:lnTo>
                  <a:lnTo>
                    <a:pt x="179" y="1102"/>
                  </a:lnTo>
                  <a:lnTo>
                    <a:pt x="187" y="1102"/>
                  </a:lnTo>
                  <a:lnTo>
                    <a:pt x="195" y="1102"/>
                  </a:lnTo>
                  <a:lnTo>
                    <a:pt x="201" y="1102"/>
                  </a:lnTo>
                  <a:lnTo>
                    <a:pt x="209" y="1102"/>
                  </a:lnTo>
                  <a:lnTo>
                    <a:pt x="217" y="1102"/>
                  </a:lnTo>
                  <a:lnTo>
                    <a:pt x="223" y="1102"/>
                  </a:lnTo>
                  <a:lnTo>
                    <a:pt x="231" y="1102"/>
                  </a:lnTo>
                  <a:lnTo>
                    <a:pt x="239" y="1102"/>
                  </a:lnTo>
                  <a:lnTo>
                    <a:pt x="245" y="1102"/>
                  </a:lnTo>
                  <a:lnTo>
                    <a:pt x="253" y="1102"/>
                  </a:lnTo>
                  <a:lnTo>
                    <a:pt x="259" y="1102"/>
                  </a:lnTo>
                  <a:lnTo>
                    <a:pt x="267" y="1102"/>
                  </a:lnTo>
                  <a:lnTo>
                    <a:pt x="275" y="1102"/>
                  </a:lnTo>
                  <a:lnTo>
                    <a:pt x="281" y="1102"/>
                  </a:lnTo>
                  <a:lnTo>
                    <a:pt x="289" y="1102"/>
                  </a:lnTo>
                  <a:lnTo>
                    <a:pt x="297" y="1102"/>
                  </a:lnTo>
                  <a:lnTo>
                    <a:pt x="302" y="1102"/>
                  </a:lnTo>
                  <a:lnTo>
                    <a:pt x="310" y="1102"/>
                  </a:lnTo>
                  <a:lnTo>
                    <a:pt x="318" y="1102"/>
                  </a:lnTo>
                  <a:lnTo>
                    <a:pt x="324" y="1102"/>
                  </a:lnTo>
                  <a:lnTo>
                    <a:pt x="332" y="1102"/>
                  </a:lnTo>
                  <a:lnTo>
                    <a:pt x="340" y="1102"/>
                  </a:lnTo>
                  <a:lnTo>
                    <a:pt x="346" y="1102"/>
                  </a:lnTo>
                  <a:lnTo>
                    <a:pt x="354" y="1102"/>
                  </a:lnTo>
                  <a:lnTo>
                    <a:pt x="360" y="1102"/>
                  </a:lnTo>
                  <a:lnTo>
                    <a:pt x="368" y="1102"/>
                  </a:lnTo>
                  <a:lnTo>
                    <a:pt x="376" y="1102"/>
                  </a:lnTo>
                  <a:lnTo>
                    <a:pt x="382" y="1102"/>
                  </a:lnTo>
                  <a:lnTo>
                    <a:pt x="390" y="1102"/>
                  </a:lnTo>
                  <a:lnTo>
                    <a:pt x="398" y="1102"/>
                  </a:lnTo>
                  <a:lnTo>
                    <a:pt x="404" y="1102"/>
                  </a:lnTo>
                  <a:lnTo>
                    <a:pt x="412" y="1102"/>
                  </a:lnTo>
                  <a:lnTo>
                    <a:pt x="420" y="1102"/>
                  </a:lnTo>
                  <a:lnTo>
                    <a:pt x="426" y="1102"/>
                  </a:lnTo>
                  <a:lnTo>
                    <a:pt x="434" y="1102"/>
                  </a:lnTo>
                  <a:lnTo>
                    <a:pt x="440" y="1102"/>
                  </a:lnTo>
                  <a:lnTo>
                    <a:pt x="448" y="1102"/>
                  </a:lnTo>
                  <a:lnTo>
                    <a:pt x="456" y="1102"/>
                  </a:lnTo>
                  <a:lnTo>
                    <a:pt x="462" y="1102"/>
                  </a:lnTo>
                  <a:lnTo>
                    <a:pt x="470" y="1102"/>
                  </a:lnTo>
                  <a:lnTo>
                    <a:pt x="478" y="1102"/>
                  </a:lnTo>
                  <a:lnTo>
                    <a:pt x="484" y="1102"/>
                  </a:lnTo>
                  <a:lnTo>
                    <a:pt x="492" y="1102"/>
                  </a:lnTo>
                  <a:lnTo>
                    <a:pt x="500" y="1102"/>
                  </a:lnTo>
                  <a:lnTo>
                    <a:pt x="506" y="1102"/>
                  </a:lnTo>
                  <a:lnTo>
                    <a:pt x="514" y="1102"/>
                  </a:lnTo>
                  <a:lnTo>
                    <a:pt x="520" y="1102"/>
                  </a:lnTo>
                  <a:lnTo>
                    <a:pt x="528" y="1102"/>
                  </a:lnTo>
                  <a:lnTo>
                    <a:pt x="536" y="1102"/>
                  </a:lnTo>
                  <a:lnTo>
                    <a:pt x="542" y="1102"/>
                  </a:lnTo>
                  <a:lnTo>
                    <a:pt x="550" y="1102"/>
                  </a:lnTo>
                  <a:lnTo>
                    <a:pt x="558" y="1102"/>
                  </a:lnTo>
                  <a:lnTo>
                    <a:pt x="564" y="1102"/>
                  </a:lnTo>
                  <a:lnTo>
                    <a:pt x="571" y="1102"/>
                  </a:lnTo>
                  <a:lnTo>
                    <a:pt x="579" y="1102"/>
                  </a:lnTo>
                  <a:lnTo>
                    <a:pt x="585" y="1102"/>
                  </a:lnTo>
                  <a:lnTo>
                    <a:pt x="593" y="1102"/>
                  </a:lnTo>
                  <a:lnTo>
                    <a:pt x="601" y="1102"/>
                  </a:lnTo>
                  <a:lnTo>
                    <a:pt x="607" y="1102"/>
                  </a:lnTo>
                  <a:lnTo>
                    <a:pt x="615" y="1102"/>
                  </a:lnTo>
                  <a:lnTo>
                    <a:pt x="621" y="1102"/>
                  </a:lnTo>
                  <a:lnTo>
                    <a:pt x="629" y="1102"/>
                  </a:lnTo>
                  <a:lnTo>
                    <a:pt x="637" y="1102"/>
                  </a:lnTo>
                  <a:lnTo>
                    <a:pt x="643" y="1102"/>
                  </a:lnTo>
                  <a:lnTo>
                    <a:pt x="651" y="1102"/>
                  </a:lnTo>
                  <a:lnTo>
                    <a:pt x="659" y="1102"/>
                  </a:lnTo>
                  <a:lnTo>
                    <a:pt x="665" y="1102"/>
                  </a:lnTo>
                  <a:lnTo>
                    <a:pt x="673" y="1102"/>
                  </a:lnTo>
                  <a:lnTo>
                    <a:pt x="681" y="1102"/>
                  </a:lnTo>
                  <a:lnTo>
                    <a:pt x="687" y="1102"/>
                  </a:lnTo>
                  <a:lnTo>
                    <a:pt x="695" y="1102"/>
                  </a:lnTo>
                  <a:lnTo>
                    <a:pt x="701" y="1102"/>
                  </a:lnTo>
                  <a:lnTo>
                    <a:pt x="709" y="1102"/>
                  </a:lnTo>
                  <a:lnTo>
                    <a:pt x="717" y="1102"/>
                  </a:lnTo>
                  <a:lnTo>
                    <a:pt x="723" y="1102"/>
                  </a:lnTo>
                  <a:lnTo>
                    <a:pt x="731" y="1102"/>
                  </a:lnTo>
                  <a:lnTo>
                    <a:pt x="739" y="1102"/>
                  </a:lnTo>
                  <a:lnTo>
                    <a:pt x="745" y="1102"/>
                  </a:lnTo>
                  <a:lnTo>
                    <a:pt x="753" y="1102"/>
                  </a:lnTo>
                  <a:lnTo>
                    <a:pt x="761" y="1102"/>
                  </a:lnTo>
                  <a:lnTo>
                    <a:pt x="767" y="1102"/>
                  </a:lnTo>
                  <a:lnTo>
                    <a:pt x="775" y="1102"/>
                  </a:lnTo>
                  <a:lnTo>
                    <a:pt x="781" y="1102"/>
                  </a:lnTo>
                  <a:lnTo>
                    <a:pt x="789" y="1102"/>
                  </a:lnTo>
                  <a:lnTo>
                    <a:pt x="797" y="1102"/>
                  </a:lnTo>
                  <a:lnTo>
                    <a:pt x="803" y="1102"/>
                  </a:lnTo>
                  <a:lnTo>
                    <a:pt x="811" y="1102"/>
                  </a:lnTo>
                  <a:lnTo>
                    <a:pt x="819" y="1102"/>
                  </a:lnTo>
                  <a:lnTo>
                    <a:pt x="825" y="1102"/>
                  </a:lnTo>
                  <a:lnTo>
                    <a:pt x="833" y="1102"/>
                  </a:lnTo>
                  <a:lnTo>
                    <a:pt x="840" y="1102"/>
                  </a:lnTo>
                  <a:lnTo>
                    <a:pt x="846" y="1102"/>
                  </a:lnTo>
                  <a:lnTo>
                    <a:pt x="854" y="1102"/>
                  </a:lnTo>
                  <a:lnTo>
                    <a:pt x="862" y="1102"/>
                  </a:lnTo>
                  <a:lnTo>
                    <a:pt x="868" y="1102"/>
                  </a:lnTo>
                  <a:lnTo>
                    <a:pt x="876" y="1102"/>
                  </a:lnTo>
                  <a:lnTo>
                    <a:pt x="882" y="1102"/>
                  </a:lnTo>
                  <a:lnTo>
                    <a:pt x="890" y="1102"/>
                  </a:lnTo>
                  <a:lnTo>
                    <a:pt x="898" y="1102"/>
                  </a:lnTo>
                  <a:lnTo>
                    <a:pt x="904" y="1102"/>
                  </a:lnTo>
                  <a:lnTo>
                    <a:pt x="912" y="1102"/>
                  </a:lnTo>
                  <a:lnTo>
                    <a:pt x="920" y="1102"/>
                  </a:lnTo>
                  <a:lnTo>
                    <a:pt x="926" y="1102"/>
                  </a:lnTo>
                  <a:lnTo>
                    <a:pt x="934" y="1102"/>
                  </a:lnTo>
                  <a:lnTo>
                    <a:pt x="942" y="1102"/>
                  </a:lnTo>
                  <a:lnTo>
                    <a:pt x="948" y="1102"/>
                  </a:lnTo>
                  <a:lnTo>
                    <a:pt x="956" y="1102"/>
                  </a:lnTo>
                  <a:lnTo>
                    <a:pt x="962" y="1102"/>
                  </a:lnTo>
                  <a:lnTo>
                    <a:pt x="970" y="1102"/>
                  </a:lnTo>
                  <a:lnTo>
                    <a:pt x="978" y="1102"/>
                  </a:lnTo>
                  <a:lnTo>
                    <a:pt x="984" y="1102"/>
                  </a:lnTo>
                  <a:lnTo>
                    <a:pt x="992" y="1102"/>
                  </a:lnTo>
                  <a:lnTo>
                    <a:pt x="1000" y="1102"/>
                  </a:lnTo>
                  <a:lnTo>
                    <a:pt x="1006" y="1102"/>
                  </a:lnTo>
                  <a:lnTo>
                    <a:pt x="1014" y="1102"/>
                  </a:lnTo>
                  <a:lnTo>
                    <a:pt x="1022" y="1102"/>
                  </a:lnTo>
                  <a:lnTo>
                    <a:pt x="1028" y="1102"/>
                  </a:lnTo>
                  <a:lnTo>
                    <a:pt x="1036" y="1102"/>
                  </a:lnTo>
                  <a:lnTo>
                    <a:pt x="1042" y="1102"/>
                  </a:lnTo>
                  <a:lnTo>
                    <a:pt x="1050" y="1102"/>
                  </a:lnTo>
                  <a:lnTo>
                    <a:pt x="1058" y="1102"/>
                  </a:lnTo>
                  <a:lnTo>
                    <a:pt x="1064" y="1102"/>
                  </a:lnTo>
                  <a:lnTo>
                    <a:pt x="1072" y="1102"/>
                  </a:lnTo>
                  <a:lnTo>
                    <a:pt x="1080" y="1102"/>
                  </a:lnTo>
                  <a:lnTo>
                    <a:pt x="1086" y="1102"/>
                  </a:lnTo>
                  <a:lnTo>
                    <a:pt x="1094" y="1102"/>
                  </a:lnTo>
                  <a:lnTo>
                    <a:pt x="1101" y="1102"/>
                  </a:lnTo>
                  <a:lnTo>
                    <a:pt x="1107" y="1102"/>
                  </a:lnTo>
                  <a:lnTo>
                    <a:pt x="1115" y="1102"/>
                  </a:lnTo>
                  <a:lnTo>
                    <a:pt x="1123" y="1102"/>
                  </a:lnTo>
                  <a:lnTo>
                    <a:pt x="1129" y="1102"/>
                  </a:lnTo>
                  <a:lnTo>
                    <a:pt x="1137" y="1102"/>
                  </a:lnTo>
                  <a:lnTo>
                    <a:pt x="1143" y="1102"/>
                  </a:lnTo>
                  <a:lnTo>
                    <a:pt x="1151" y="1102"/>
                  </a:lnTo>
                  <a:lnTo>
                    <a:pt x="1159" y="1102"/>
                  </a:lnTo>
                  <a:lnTo>
                    <a:pt x="1165" y="1102"/>
                  </a:lnTo>
                  <a:lnTo>
                    <a:pt x="1173" y="1102"/>
                  </a:lnTo>
                  <a:lnTo>
                    <a:pt x="1181" y="1102"/>
                  </a:lnTo>
                  <a:lnTo>
                    <a:pt x="1187" y="1102"/>
                  </a:lnTo>
                  <a:lnTo>
                    <a:pt x="1195" y="1102"/>
                  </a:lnTo>
                  <a:lnTo>
                    <a:pt x="1203" y="1102"/>
                  </a:lnTo>
                  <a:lnTo>
                    <a:pt x="1209" y="1102"/>
                  </a:lnTo>
                  <a:lnTo>
                    <a:pt x="1217" y="1102"/>
                  </a:lnTo>
                  <a:lnTo>
                    <a:pt x="1223" y="1102"/>
                  </a:lnTo>
                  <a:lnTo>
                    <a:pt x="1231" y="1102"/>
                  </a:lnTo>
                  <a:lnTo>
                    <a:pt x="1239" y="1102"/>
                  </a:lnTo>
                  <a:lnTo>
                    <a:pt x="1245" y="1102"/>
                  </a:lnTo>
                  <a:lnTo>
                    <a:pt x="1253" y="1102"/>
                  </a:lnTo>
                  <a:lnTo>
                    <a:pt x="1261" y="1102"/>
                  </a:lnTo>
                  <a:lnTo>
                    <a:pt x="1267" y="1102"/>
                  </a:lnTo>
                  <a:lnTo>
                    <a:pt x="1275" y="1102"/>
                  </a:lnTo>
                  <a:lnTo>
                    <a:pt x="1283" y="1102"/>
                  </a:lnTo>
                  <a:lnTo>
                    <a:pt x="1289" y="1102"/>
                  </a:lnTo>
                  <a:lnTo>
                    <a:pt x="1297" y="1102"/>
                  </a:lnTo>
                  <a:lnTo>
                    <a:pt x="1303" y="1102"/>
                  </a:lnTo>
                  <a:lnTo>
                    <a:pt x="1311" y="1102"/>
                  </a:lnTo>
                  <a:lnTo>
                    <a:pt x="1319" y="1102"/>
                  </a:lnTo>
                  <a:lnTo>
                    <a:pt x="1325" y="1102"/>
                  </a:lnTo>
                  <a:lnTo>
                    <a:pt x="1333" y="1102"/>
                  </a:lnTo>
                  <a:lnTo>
                    <a:pt x="1341" y="1102"/>
                  </a:lnTo>
                  <a:lnTo>
                    <a:pt x="1347" y="1102"/>
                  </a:lnTo>
                  <a:lnTo>
                    <a:pt x="1355" y="1102"/>
                  </a:lnTo>
                  <a:lnTo>
                    <a:pt x="1363" y="1102"/>
                  </a:lnTo>
                  <a:lnTo>
                    <a:pt x="1368" y="1102"/>
                  </a:lnTo>
                  <a:lnTo>
                    <a:pt x="1376" y="1102"/>
                  </a:lnTo>
                  <a:lnTo>
                    <a:pt x="1384" y="1102"/>
                  </a:lnTo>
                  <a:lnTo>
                    <a:pt x="1390" y="1102"/>
                  </a:lnTo>
                  <a:lnTo>
                    <a:pt x="1398" y="1102"/>
                  </a:lnTo>
                  <a:lnTo>
                    <a:pt x="1404" y="1102"/>
                  </a:lnTo>
                  <a:lnTo>
                    <a:pt x="1412" y="1102"/>
                  </a:lnTo>
                  <a:lnTo>
                    <a:pt x="1420" y="1102"/>
                  </a:lnTo>
                  <a:lnTo>
                    <a:pt x="1426" y="1102"/>
                  </a:lnTo>
                  <a:lnTo>
                    <a:pt x="1434" y="1102"/>
                  </a:lnTo>
                  <a:lnTo>
                    <a:pt x="1442" y="1102"/>
                  </a:lnTo>
                  <a:lnTo>
                    <a:pt x="1448" y="1102"/>
                  </a:lnTo>
                  <a:lnTo>
                    <a:pt x="1456" y="1102"/>
                  </a:lnTo>
                  <a:lnTo>
                    <a:pt x="1464" y="1102"/>
                  </a:lnTo>
                  <a:lnTo>
                    <a:pt x="1470" y="1102"/>
                  </a:lnTo>
                  <a:lnTo>
                    <a:pt x="1478" y="1102"/>
                  </a:lnTo>
                  <a:lnTo>
                    <a:pt x="1484" y="1102"/>
                  </a:lnTo>
                  <a:lnTo>
                    <a:pt x="1492" y="1102"/>
                  </a:lnTo>
                  <a:lnTo>
                    <a:pt x="1500" y="1102"/>
                  </a:lnTo>
                  <a:lnTo>
                    <a:pt x="1506" y="1102"/>
                  </a:lnTo>
                  <a:lnTo>
                    <a:pt x="1514" y="1102"/>
                  </a:lnTo>
                  <a:lnTo>
                    <a:pt x="1506" y="1102"/>
                  </a:lnTo>
                  <a:lnTo>
                    <a:pt x="1500" y="1102"/>
                  </a:lnTo>
                  <a:lnTo>
                    <a:pt x="1492" y="1102"/>
                  </a:lnTo>
                  <a:lnTo>
                    <a:pt x="1484" y="1102"/>
                  </a:lnTo>
                  <a:lnTo>
                    <a:pt x="1478" y="1102"/>
                  </a:lnTo>
                  <a:lnTo>
                    <a:pt x="1470" y="1102"/>
                  </a:lnTo>
                  <a:lnTo>
                    <a:pt x="1464" y="1102"/>
                  </a:lnTo>
                  <a:lnTo>
                    <a:pt x="1456" y="1102"/>
                  </a:lnTo>
                  <a:lnTo>
                    <a:pt x="1448" y="1102"/>
                  </a:lnTo>
                  <a:lnTo>
                    <a:pt x="1442" y="1102"/>
                  </a:lnTo>
                  <a:lnTo>
                    <a:pt x="1434" y="1102"/>
                  </a:lnTo>
                  <a:lnTo>
                    <a:pt x="1426" y="1102"/>
                  </a:lnTo>
                  <a:lnTo>
                    <a:pt x="1420" y="1102"/>
                  </a:lnTo>
                  <a:lnTo>
                    <a:pt x="1412" y="1102"/>
                  </a:lnTo>
                  <a:lnTo>
                    <a:pt x="1404" y="1102"/>
                  </a:lnTo>
                  <a:lnTo>
                    <a:pt x="1398" y="1102"/>
                  </a:lnTo>
                  <a:lnTo>
                    <a:pt x="1390" y="1102"/>
                  </a:lnTo>
                  <a:lnTo>
                    <a:pt x="1384" y="1102"/>
                  </a:lnTo>
                  <a:lnTo>
                    <a:pt x="1376" y="1102"/>
                  </a:lnTo>
                  <a:lnTo>
                    <a:pt x="1368" y="1102"/>
                  </a:lnTo>
                  <a:lnTo>
                    <a:pt x="1363" y="1102"/>
                  </a:lnTo>
                  <a:lnTo>
                    <a:pt x="1355" y="1102"/>
                  </a:lnTo>
                  <a:lnTo>
                    <a:pt x="1347" y="1102"/>
                  </a:lnTo>
                  <a:lnTo>
                    <a:pt x="1341" y="1102"/>
                  </a:lnTo>
                  <a:lnTo>
                    <a:pt x="1333" y="1102"/>
                  </a:lnTo>
                  <a:lnTo>
                    <a:pt x="1325" y="1102"/>
                  </a:lnTo>
                  <a:lnTo>
                    <a:pt x="1319" y="1102"/>
                  </a:lnTo>
                  <a:lnTo>
                    <a:pt x="1311" y="1102"/>
                  </a:lnTo>
                  <a:lnTo>
                    <a:pt x="1303" y="1102"/>
                  </a:lnTo>
                  <a:lnTo>
                    <a:pt x="1297" y="1102"/>
                  </a:lnTo>
                  <a:lnTo>
                    <a:pt x="1289" y="1102"/>
                  </a:lnTo>
                  <a:lnTo>
                    <a:pt x="1283" y="1102"/>
                  </a:lnTo>
                  <a:lnTo>
                    <a:pt x="1275" y="1102"/>
                  </a:lnTo>
                  <a:lnTo>
                    <a:pt x="1267" y="1102"/>
                  </a:lnTo>
                  <a:lnTo>
                    <a:pt x="1261" y="1102"/>
                  </a:lnTo>
                  <a:lnTo>
                    <a:pt x="1253" y="1102"/>
                  </a:lnTo>
                  <a:lnTo>
                    <a:pt x="1245" y="1102"/>
                  </a:lnTo>
                  <a:lnTo>
                    <a:pt x="1239" y="1102"/>
                  </a:lnTo>
                  <a:lnTo>
                    <a:pt x="1231" y="1102"/>
                  </a:lnTo>
                  <a:lnTo>
                    <a:pt x="1223" y="1102"/>
                  </a:lnTo>
                  <a:lnTo>
                    <a:pt x="1217" y="1102"/>
                  </a:lnTo>
                  <a:lnTo>
                    <a:pt x="1209" y="1102"/>
                  </a:lnTo>
                  <a:lnTo>
                    <a:pt x="1203" y="1102"/>
                  </a:lnTo>
                  <a:lnTo>
                    <a:pt x="1195" y="1102"/>
                  </a:lnTo>
                  <a:lnTo>
                    <a:pt x="1187" y="1102"/>
                  </a:lnTo>
                  <a:lnTo>
                    <a:pt x="1181" y="1102"/>
                  </a:lnTo>
                  <a:lnTo>
                    <a:pt x="1173" y="1102"/>
                  </a:lnTo>
                  <a:lnTo>
                    <a:pt x="1165" y="1102"/>
                  </a:lnTo>
                  <a:lnTo>
                    <a:pt x="1159" y="1102"/>
                  </a:lnTo>
                  <a:lnTo>
                    <a:pt x="1151" y="1102"/>
                  </a:lnTo>
                  <a:lnTo>
                    <a:pt x="1143" y="1102"/>
                  </a:lnTo>
                  <a:lnTo>
                    <a:pt x="1137" y="1102"/>
                  </a:lnTo>
                  <a:lnTo>
                    <a:pt x="1129" y="1102"/>
                  </a:lnTo>
                  <a:lnTo>
                    <a:pt x="1123" y="1102"/>
                  </a:lnTo>
                  <a:lnTo>
                    <a:pt x="1115" y="1102"/>
                  </a:lnTo>
                  <a:lnTo>
                    <a:pt x="1107" y="1102"/>
                  </a:lnTo>
                  <a:lnTo>
                    <a:pt x="1101" y="1102"/>
                  </a:lnTo>
                  <a:lnTo>
                    <a:pt x="1094" y="1102"/>
                  </a:lnTo>
                  <a:lnTo>
                    <a:pt x="1086" y="1102"/>
                  </a:lnTo>
                  <a:lnTo>
                    <a:pt x="1080" y="1102"/>
                  </a:lnTo>
                  <a:lnTo>
                    <a:pt x="1072" y="1102"/>
                  </a:lnTo>
                  <a:lnTo>
                    <a:pt x="1064" y="1102"/>
                  </a:lnTo>
                  <a:lnTo>
                    <a:pt x="1058" y="1102"/>
                  </a:lnTo>
                  <a:lnTo>
                    <a:pt x="1050" y="1102"/>
                  </a:lnTo>
                  <a:lnTo>
                    <a:pt x="1042" y="1102"/>
                  </a:lnTo>
                  <a:lnTo>
                    <a:pt x="1036" y="1102"/>
                  </a:lnTo>
                  <a:lnTo>
                    <a:pt x="1028" y="1102"/>
                  </a:lnTo>
                  <a:lnTo>
                    <a:pt x="1022" y="1102"/>
                  </a:lnTo>
                  <a:lnTo>
                    <a:pt x="1014" y="1102"/>
                  </a:lnTo>
                  <a:lnTo>
                    <a:pt x="1006" y="1102"/>
                  </a:lnTo>
                  <a:lnTo>
                    <a:pt x="1000" y="1102"/>
                  </a:lnTo>
                  <a:lnTo>
                    <a:pt x="992" y="1102"/>
                  </a:lnTo>
                  <a:lnTo>
                    <a:pt x="984" y="1102"/>
                  </a:lnTo>
                  <a:lnTo>
                    <a:pt x="978" y="1102"/>
                  </a:lnTo>
                  <a:lnTo>
                    <a:pt x="970" y="1102"/>
                  </a:lnTo>
                  <a:lnTo>
                    <a:pt x="962" y="1102"/>
                  </a:lnTo>
                  <a:lnTo>
                    <a:pt x="956" y="1102"/>
                  </a:lnTo>
                  <a:lnTo>
                    <a:pt x="948" y="1102"/>
                  </a:lnTo>
                  <a:lnTo>
                    <a:pt x="942" y="1102"/>
                  </a:lnTo>
                  <a:lnTo>
                    <a:pt x="934" y="1102"/>
                  </a:lnTo>
                  <a:lnTo>
                    <a:pt x="926" y="1102"/>
                  </a:lnTo>
                  <a:lnTo>
                    <a:pt x="920" y="1102"/>
                  </a:lnTo>
                  <a:lnTo>
                    <a:pt x="912" y="1102"/>
                  </a:lnTo>
                  <a:lnTo>
                    <a:pt x="904" y="1102"/>
                  </a:lnTo>
                  <a:lnTo>
                    <a:pt x="898" y="1102"/>
                  </a:lnTo>
                  <a:lnTo>
                    <a:pt x="890" y="1102"/>
                  </a:lnTo>
                  <a:lnTo>
                    <a:pt x="882" y="1102"/>
                  </a:lnTo>
                  <a:lnTo>
                    <a:pt x="876" y="1102"/>
                  </a:lnTo>
                  <a:lnTo>
                    <a:pt x="868" y="1102"/>
                  </a:lnTo>
                  <a:lnTo>
                    <a:pt x="862" y="1102"/>
                  </a:lnTo>
                  <a:lnTo>
                    <a:pt x="854" y="1102"/>
                  </a:lnTo>
                  <a:lnTo>
                    <a:pt x="846" y="1102"/>
                  </a:lnTo>
                  <a:lnTo>
                    <a:pt x="840" y="1102"/>
                  </a:lnTo>
                  <a:lnTo>
                    <a:pt x="833" y="1102"/>
                  </a:lnTo>
                  <a:lnTo>
                    <a:pt x="825" y="1102"/>
                  </a:lnTo>
                  <a:lnTo>
                    <a:pt x="819" y="1102"/>
                  </a:lnTo>
                  <a:lnTo>
                    <a:pt x="811" y="1102"/>
                  </a:lnTo>
                  <a:lnTo>
                    <a:pt x="803" y="1102"/>
                  </a:lnTo>
                  <a:lnTo>
                    <a:pt x="797" y="1102"/>
                  </a:lnTo>
                  <a:lnTo>
                    <a:pt x="789" y="1102"/>
                  </a:lnTo>
                  <a:lnTo>
                    <a:pt x="781" y="1102"/>
                  </a:lnTo>
                  <a:lnTo>
                    <a:pt x="775" y="1102"/>
                  </a:lnTo>
                  <a:lnTo>
                    <a:pt x="767" y="1102"/>
                  </a:lnTo>
                  <a:lnTo>
                    <a:pt x="761" y="1102"/>
                  </a:lnTo>
                  <a:lnTo>
                    <a:pt x="753" y="1102"/>
                  </a:lnTo>
                  <a:lnTo>
                    <a:pt x="745" y="1102"/>
                  </a:lnTo>
                  <a:lnTo>
                    <a:pt x="739" y="1102"/>
                  </a:lnTo>
                  <a:lnTo>
                    <a:pt x="731" y="1102"/>
                  </a:lnTo>
                  <a:lnTo>
                    <a:pt x="723" y="1102"/>
                  </a:lnTo>
                  <a:lnTo>
                    <a:pt x="717" y="1102"/>
                  </a:lnTo>
                  <a:lnTo>
                    <a:pt x="709" y="1102"/>
                  </a:lnTo>
                  <a:lnTo>
                    <a:pt x="701" y="1102"/>
                  </a:lnTo>
                  <a:lnTo>
                    <a:pt x="695" y="1102"/>
                  </a:lnTo>
                  <a:lnTo>
                    <a:pt x="687" y="1102"/>
                  </a:lnTo>
                  <a:lnTo>
                    <a:pt x="681" y="1102"/>
                  </a:lnTo>
                  <a:lnTo>
                    <a:pt x="673" y="1102"/>
                  </a:lnTo>
                  <a:lnTo>
                    <a:pt x="665" y="1102"/>
                  </a:lnTo>
                  <a:lnTo>
                    <a:pt x="659" y="1102"/>
                  </a:lnTo>
                  <a:lnTo>
                    <a:pt x="651" y="1102"/>
                  </a:lnTo>
                  <a:lnTo>
                    <a:pt x="643" y="1102"/>
                  </a:lnTo>
                  <a:lnTo>
                    <a:pt x="637" y="1102"/>
                  </a:lnTo>
                  <a:lnTo>
                    <a:pt x="629" y="1102"/>
                  </a:lnTo>
                  <a:lnTo>
                    <a:pt x="621" y="1102"/>
                  </a:lnTo>
                  <a:lnTo>
                    <a:pt x="615" y="1102"/>
                  </a:lnTo>
                  <a:lnTo>
                    <a:pt x="607" y="1102"/>
                  </a:lnTo>
                  <a:lnTo>
                    <a:pt x="601" y="1102"/>
                  </a:lnTo>
                  <a:lnTo>
                    <a:pt x="593" y="1102"/>
                  </a:lnTo>
                  <a:lnTo>
                    <a:pt x="585" y="1102"/>
                  </a:lnTo>
                  <a:lnTo>
                    <a:pt x="579" y="1102"/>
                  </a:lnTo>
                  <a:lnTo>
                    <a:pt x="571" y="1102"/>
                  </a:lnTo>
                  <a:lnTo>
                    <a:pt x="564" y="1102"/>
                  </a:lnTo>
                  <a:lnTo>
                    <a:pt x="558" y="1102"/>
                  </a:lnTo>
                  <a:lnTo>
                    <a:pt x="550" y="1102"/>
                  </a:lnTo>
                  <a:lnTo>
                    <a:pt x="542" y="1102"/>
                  </a:lnTo>
                  <a:lnTo>
                    <a:pt x="536" y="1102"/>
                  </a:lnTo>
                  <a:lnTo>
                    <a:pt x="528" y="1102"/>
                  </a:lnTo>
                  <a:lnTo>
                    <a:pt x="520" y="1102"/>
                  </a:lnTo>
                  <a:lnTo>
                    <a:pt x="514" y="1102"/>
                  </a:lnTo>
                  <a:lnTo>
                    <a:pt x="506" y="1102"/>
                  </a:lnTo>
                  <a:lnTo>
                    <a:pt x="500" y="1102"/>
                  </a:lnTo>
                  <a:lnTo>
                    <a:pt x="492" y="1102"/>
                  </a:lnTo>
                  <a:lnTo>
                    <a:pt x="484" y="1102"/>
                  </a:lnTo>
                  <a:lnTo>
                    <a:pt x="478" y="1102"/>
                  </a:lnTo>
                  <a:lnTo>
                    <a:pt x="470" y="1102"/>
                  </a:lnTo>
                  <a:lnTo>
                    <a:pt x="462" y="1102"/>
                  </a:lnTo>
                  <a:lnTo>
                    <a:pt x="456" y="1102"/>
                  </a:lnTo>
                  <a:lnTo>
                    <a:pt x="448" y="1102"/>
                  </a:lnTo>
                  <a:lnTo>
                    <a:pt x="440" y="1102"/>
                  </a:lnTo>
                  <a:lnTo>
                    <a:pt x="434" y="1102"/>
                  </a:lnTo>
                  <a:lnTo>
                    <a:pt x="426" y="1102"/>
                  </a:lnTo>
                  <a:lnTo>
                    <a:pt x="420" y="1102"/>
                  </a:lnTo>
                  <a:lnTo>
                    <a:pt x="412" y="1102"/>
                  </a:lnTo>
                  <a:lnTo>
                    <a:pt x="404" y="1102"/>
                  </a:lnTo>
                  <a:lnTo>
                    <a:pt x="398" y="1102"/>
                  </a:lnTo>
                  <a:lnTo>
                    <a:pt x="390" y="1102"/>
                  </a:lnTo>
                  <a:lnTo>
                    <a:pt x="382" y="1102"/>
                  </a:lnTo>
                  <a:lnTo>
                    <a:pt x="376" y="1102"/>
                  </a:lnTo>
                  <a:lnTo>
                    <a:pt x="368" y="1102"/>
                  </a:lnTo>
                  <a:lnTo>
                    <a:pt x="360" y="1102"/>
                  </a:lnTo>
                  <a:lnTo>
                    <a:pt x="354" y="1102"/>
                  </a:lnTo>
                  <a:lnTo>
                    <a:pt x="346" y="1102"/>
                  </a:lnTo>
                  <a:lnTo>
                    <a:pt x="340" y="1102"/>
                  </a:lnTo>
                  <a:lnTo>
                    <a:pt x="332" y="1102"/>
                  </a:lnTo>
                  <a:lnTo>
                    <a:pt x="324" y="1102"/>
                  </a:lnTo>
                  <a:lnTo>
                    <a:pt x="318" y="1102"/>
                  </a:lnTo>
                  <a:lnTo>
                    <a:pt x="310" y="1102"/>
                  </a:lnTo>
                  <a:lnTo>
                    <a:pt x="302" y="1102"/>
                  </a:lnTo>
                  <a:lnTo>
                    <a:pt x="297" y="1102"/>
                  </a:lnTo>
                  <a:lnTo>
                    <a:pt x="289" y="1102"/>
                  </a:lnTo>
                  <a:lnTo>
                    <a:pt x="281" y="1102"/>
                  </a:lnTo>
                  <a:lnTo>
                    <a:pt x="275" y="1102"/>
                  </a:lnTo>
                  <a:lnTo>
                    <a:pt x="267" y="1102"/>
                  </a:lnTo>
                  <a:lnTo>
                    <a:pt x="259" y="1102"/>
                  </a:lnTo>
                  <a:lnTo>
                    <a:pt x="253" y="1102"/>
                  </a:lnTo>
                  <a:lnTo>
                    <a:pt x="245" y="1102"/>
                  </a:lnTo>
                  <a:lnTo>
                    <a:pt x="239" y="1102"/>
                  </a:lnTo>
                  <a:lnTo>
                    <a:pt x="231" y="1102"/>
                  </a:lnTo>
                  <a:lnTo>
                    <a:pt x="223" y="1102"/>
                  </a:lnTo>
                  <a:lnTo>
                    <a:pt x="217" y="1102"/>
                  </a:lnTo>
                  <a:lnTo>
                    <a:pt x="209" y="1102"/>
                  </a:lnTo>
                  <a:lnTo>
                    <a:pt x="201" y="1102"/>
                  </a:lnTo>
                  <a:lnTo>
                    <a:pt x="195" y="1102"/>
                  </a:lnTo>
                  <a:lnTo>
                    <a:pt x="187" y="1102"/>
                  </a:lnTo>
                  <a:lnTo>
                    <a:pt x="179" y="1102"/>
                  </a:lnTo>
                  <a:lnTo>
                    <a:pt x="173" y="1102"/>
                  </a:lnTo>
                  <a:lnTo>
                    <a:pt x="165" y="1102"/>
                  </a:lnTo>
                  <a:lnTo>
                    <a:pt x="159" y="1102"/>
                  </a:lnTo>
                  <a:lnTo>
                    <a:pt x="151" y="1102"/>
                  </a:lnTo>
                  <a:lnTo>
                    <a:pt x="143" y="1102"/>
                  </a:lnTo>
                  <a:lnTo>
                    <a:pt x="137" y="1102"/>
                  </a:lnTo>
                  <a:lnTo>
                    <a:pt x="129" y="1102"/>
                  </a:lnTo>
                  <a:lnTo>
                    <a:pt x="121" y="1102"/>
                  </a:lnTo>
                  <a:lnTo>
                    <a:pt x="115" y="1102"/>
                  </a:lnTo>
                  <a:lnTo>
                    <a:pt x="107" y="1102"/>
                  </a:lnTo>
                  <a:lnTo>
                    <a:pt x="99" y="1102"/>
                  </a:lnTo>
                  <a:lnTo>
                    <a:pt x="93" y="1102"/>
                  </a:lnTo>
                  <a:lnTo>
                    <a:pt x="85" y="1102"/>
                  </a:lnTo>
                  <a:lnTo>
                    <a:pt x="79" y="1102"/>
                  </a:lnTo>
                  <a:lnTo>
                    <a:pt x="71" y="1102"/>
                  </a:lnTo>
                  <a:lnTo>
                    <a:pt x="63" y="1102"/>
                  </a:lnTo>
                  <a:lnTo>
                    <a:pt x="57" y="1102"/>
                  </a:lnTo>
                  <a:lnTo>
                    <a:pt x="49" y="1102"/>
                  </a:lnTo>
                  <a:lnTo>
                    <a:pt x="41" y="1102"/>
                  </a:lnTo>
                  <a:lnTo>
                    <a:pt x="35" y="1102"/>
                  </a:lnTo>
                  <a:lnTo>
                    <a:pt x="28" y="1102"/>
                  </a:lnTo>
                  <a:lnTo>
                    <a:pt x="20" y="1102"/>
                  </a:lnTo>
                  <a:lnTo>
                    <a:pt x="14" y="1102"/>
                  </a:lnTo>
                  <a:lnTo>
                    <a:pt x="6" y="1102"/>
                  </a:lnTo>
                  <a:lnTo>
                    <a:pt x="0" y="1102"/>
                  </a:lnTo>
                  <a:lnTo>
                    <a:pt x="0" y="0"/>
                  </a:lnTo>
                </a:path>
              </a:pathLst>
            </a:custGeom>
            <a:solidFill>
              <a:srgbClr val="00FFFF"/>
            </a:solidFill>
            <a:ln w="25400" cap="rnd">
              <a:solidFill>
                <a:srgbClr val="000000"/>
              </a:solidFill>
              <a:round/>
              <a:headEnd/>
              <a:tailEnd/>
            </a:ln>
          </p:spPr>
          <p:txBody>
            <a:bodyPr/>
            <a:lstStyle/>
            <a:p>
              <a:endParaRPr lang="en-US"/>
            </a:p>
          </p:txBody>
        </p:sp>
        <p:sp>
          <p:nvSpPr>
            <p:cNvPr id="32787" name="Line 16"/>
            <p:cNvSpPr>
              <a:spLocks noChangeShapeType="1"/>
            </p:cNvSpPr>
            <p:nvPr/>
          </p:nvSpPr>
          <p:spPr bwMode="auto">
            <a:xfrm>
              <a:off x="664" y="3333"/>
              <a:ext cx="4407" cy="0"/>
            </a:xfrm>
            <a:prstGeom prst="line">
              <a:avLst/>
            </a:prstGeom>
            <a:noFill/>
            <a:ln w="12700">
              <a:solidFill>
                <a:srgbClr val="000000"/>
              </a:solidFill>
              <a:round/>
              <a:headEnd/>
              <a:tailEnd/>
            </a:ln>
          </p:spPr>
          <p:txBody>
            <a:bodyPr wrap="none" anchor="ctr"/>
            <a:lstStyle/>
            <a:p>
              <a:endParaRPr lang="en-US"/>
            </a:p>
          </p:txBody>
        </p:sp>
        <p:sp>
          <p:nvSpPr>
            <p:cNvPr id="32788" name="Line 17"/>
            <p:cNvSpPr>
              <a:spLocks noChangeShapeType="1"/>
            </p:cNvSpPr>
            <p:nvPr/>
          </p:nvSpPr>
          <p:spPr bwMode="auto">
            <a:xfrm flipV="1">
              <a:off x="660" y="3275"/>
              <a:ext cx="0" cy="115"/>
            </a:xfrm>
            <a:prstGeom prst="line">
              <a:avLst/>
            </a:prstGeom>
            <a:noFill/>
            <a:ln w="12700">
              <a:solidFill>
                <a:srgbClr val="000000"/>
              </a:solidFill>
              <a:round/>
              <a:headEnd/>
              <a:tailEnd/>
            </a:ln>
          </p:spPr>
          <p:txBody>
            <a:bodyPr wrap="none" anchor="ctr"/>
            <a:lstStyle/>
            <a:p>
              <a:endParaRPr lang="en-US"/>
            </a:p>
          </p:txBody>
        </p:sp>
        <p:sp>
          <p:nvSpPr>
            <p:cNvPr id="32789" name="Line 18"/>
            <p:cNvSpPr>
              <a:spLocks noChangeShapeType="1"/>
            </p:cNvSpPr>
            <p:nvPr/>
          </p:nvSpPr>
          <p:spPr bwMode="auto">
            <a:xfrm flipV="1">
              <a:off x="1377" y="3275"/>
              <a:ext cx="0" cy="115"/>
            </a:xfrm>
            <a:prstGeom prst="line">
              <a:avLst/>
            </a:prstGeom>
            <a:noFill/>
            <a:ln w="12700">
              <a:solidFill>
                <a:srgbClr val="000000"/>
              </a:solidFill>
              <a:round/>
              <a:headEnd/>
              <a:tailEnd/>
            </a:ln>
          </p:spPr>
          <p:txBody>
            <a:bodyPr wrap="none" anchor="ctr"/>
            <a:lstStyle/>
            <a:p>
              <a:endParaRPr lang="en-US"/>
            </a:p>
          </p:txBody>
        </p:sp>
        <p:sp>
          <p:nvSpPr>
            <p:cNvPr id="32790" name="Line 19"/>
            <p:cNvSpPr>
              <a:spLocks noChangeShapeType="1"/>
            </p:cNvSpPr>
            <p:nvPr/>
          </p:nvSpPr>
          <p:spPr bwMode="auto">
            <a:xfrm flipV="1">
              <a:off x="2094" y="3275"/>
              <a:ext cx="0" cy="115"/>
            </a:xfrm>
            <a:prstGeom prst="line">
              <a:avLst/>
            </a:prstGeom>
            <a:noFill/>
            <a:ln w="12700">
              <a:solidFill>
                <a:srgbClr val="000000"/>
              </a:solidFill>
              <a:round/>
              <a:headEnd/>
              <a:tailEnd/>
            </a:ln>
          </p:spPr>
          <p:txBody>
            <a:bodyPr wrap="none" anchor="ctr"/>
            <a:lstStyle/>
            <a:p>
              <a:endParaRPr lang="en-US"/>
            </a:p>
          </p:txBody>
        </p:sp>
        <p:sp>
          <p:nvSpPr>
            <p:cNvPr id="32791" name="Line 20"/>
            <p:cNvSpPr>
              <a:spLocks noChangeShapeType="1"/>
            </p:cNvSpPr>
            <p:nvPr/>
          </p:nvSpPr>
          <p:spPr bwMode="auto">
            <a:xfrm flipV="1">
              <a:off x="2813" y="3275"/>
              <a:ext cx="0" cy="115"/>
            </a:xfrm>
            <a:prstGeom prst="line">
              <a:avLst/>
            </a:prstGeom>
            <a:noFill/>
            <a:ln w="12700">
              <a:solidFill>
                <a:srgbClr val="000000"/>
              </a:solidFill>
              <a:round/>
              <a:headEnd/>
              <a:tailEnd/>
            </a:ln>
          </p:spPr>
          <p:txBody>
            <a:bodyPr wrap="none" anchor="ctr"/>
            <a:lstStyle/>
            <a:p>
              <a:endParaRPr lang="en-US"/>
            </a:p>
          </p:txBody>
        </p:sp>
        <p:sp>
          <p:nvSpPr>
            <p:cNvPr id="32792" name="Line 21"/>
            <p:cNvSpPr>
              <a:spLocks noChangeShapeType="1"/>
            </p:cNvSpPr>
            <p:nvPr/>
          </p:nvSpPr>
          <p:spPr bwMode="auto">
            <a:xfrm flipV="1">
              <a:off x="3531" y="3275"/>
              <a:ext cx="0" cy="115"/>
            </a:xfrm>
            <a:prstGeom prst="line">
              <a:avLst/>
            </a:prstGeom>
            <a:noFill/>
            <a:ln w="12700">
              <a:solidFill>
                <a:srgbClr val="000000"/>
              </a:solidFill>
              <a:round/>
              <a:headEnd/>
              <a:tailEnd/>
            </a:ln>
          </p:spPr>
          <p:txBody>
            <a:bodyPr wrap="none" anchor="ctr"/>
            <a:lstStyle/>
            <a:p>
              <a:endParaRPr lang="en-US"/>
            </a:p>
          </p:txBody>
        </p:sp>
        <p:sp>
          <p:nvSpPr>
            <p:cNvPr id="32793" name="Line 22"/>
            <p:cNvSpPr>
              <a:spLocks noChangeShapeType="1"/>
            </p:cNvSpPr>
            <p:nvPr/>
          </p:nvSpPr>
          <p:spPr bwMode="auto">
            <a:xfrm flipV="1">
              <a:off x="4248" y="3275"/>
              <a:ext cx="0" cy="115"/>
            </a:xfrm>
            <a:prstGeom prst="line">
              <a:avLst/>
            </a:prstGeom>
            <a:noFill/>
            <a:ln w="12700">
              <a:solidFill>
                <a:srgbClr val="000000"/>
              </a:solidFill>
              <a:round/>
              <a:headEnd/>
              <a:tailEnd/>
            </a:ln>
          </p:spPr>
          <p:txBody>
            <a:bodyPr wrap="none" anchor="ctr"/>
            <a:lstStyle/>
            <a:p>
              <a:endParaRPr lang="en-US"/>
            </a:p>
          </p:txBody>
        </p:sp>
        <p:sp>
          <p:nvSpPr>
            <p:cNvPr id="32794" name="Line 23"/>
            <p:cNvSpPr>
              <a:spLocks noChangeShapeType="1"/>
            </p:cNvSpPr>
            <p:nvPr/>
          </p:nvSpPr>
          <p:spPr bwMode="auto">
            <a:xfrm flipV="1">
              <a:off x="4965" y="3275"/>
              <a:ext cx="0" cy="115"/>
            </a:xfrm>
            <a:prstGeom prst="line">
              <a:avLst/>
            </a:prstGeom>
            <a:noFill/>
            <a:ln w="12700">
              <a:solidFill>
                <a:srgbClr val="000000"/>
              </a:solidFill>
              <a:round/>
              <a:headEnd/>
              <a:tailEnd/>
            </a:ln>
          </p:spPr>
          <p:txBody>
            <a:bodyPr wrap="none" anchor="ctr"/>
            <a:lstStyle/>
            <a:p>
              <a:endParaRPr lang="en-US"/>
            </a:p>
          </p:txBody>
        </p:sp>
        <p:sp>
          <p:nvSpPr>
            <p:cNvPr id="32795" name="Freeform 24"/>
            <p:cNvSpPr>
              <a:spLocks/>
            </p:cNvSpPr>
            <p:nvPr/>
          </p:nvSpPr>
          <p:spPr bwMode="auto">
            <a:xfrm>
              <a:off x="769" y="1536"/>
              <a:ext cx="3456" cy="1777"/>
            </a:xfrm>
            <a:custGeom>
              <a:avLst/>
              <a:gdLst>
                <a:gd name="T0" fmla="*/ 107 w 3456"/>
                <a:gd name="T1" fmla="*/ 1776 h 1777"/>
                <a:gd name="T2" fmla="*/ 225 w 3456"/>
                <a:gd name="T3" fmla="*/ 1776 h 1777"/>
                <a:gd name="T4" fmla="*/ 344 w 3456"/>
                <a:gd name="T5" fmla="*/ 1776 h 1777"/>
                <a:gd name="T6" fmla="*/ 463 w 3456"/>
                <a:gd name="T7" fmla="*/ 1776 h 1777"/>
                <a:gd name="T8" fmla="*/ 582 w 3456"/>
                <a:gd name="T9" fmla="*/ 1776 h 1777"/>
                <a:gd name="T10" fmla="*/ 700 w 3456"/>
                <a:gd name="T11" fmla="*/ 1776 h 1777"/>
                <a:gd name="T12" fmla="*/ 819 w 3456"/>
                <a:gd name="T13" fmla="*/ 1776 h 1777"/>
                <a:gd name="T14" fmla="*/ 937 w 3456"/>
                <a:gd name="T15" fmla="*/ 1776 h 1777"/>
                <a:gd name="T16" fmla="*/ 1057 w 3456"/>
                <a:gd name="T17" fmla="*/ 1776 h 1777"/>
                <a:gd name="T18" fmla="*/ 1176 w 3456"/>
                <a:gd name="T19" fmla="*/ 1776 h 1777"/>
                <a:gd name="T20" fmla="*/ 1294 w 3456"/>
                <a:gd name="T21" fmla="*/ 1776 h 1777"/>
                <a:gd name="T22" fmla="*/ 1413 w 3456"/>
                <a:gd name="T23" fmla="*/ 1776 h 1777"/>
                <a:gd name="T24" fmla="*/ 1532 w 3456"/>
                <a:gd name="T25" fmla="*/ 1776 h 1777"/>
                <a:gd name="T26" fmla="*/ 1651 w 3456"/>
                <a:gd name="T27" fmla="*/ 1776 h 1777"/>
                <a:gd name="T28" fmla="*/ 1769 w 3456"/>
                <a:gd name="T29" fmla="*/ 1776 h 1777"/>
                <a:gd name="T30" fmla="*/ 1888 w 3456"/>
                <a:gd name="T31" fmla="*/ 1776 h 1777"/>
                <a:gd name="T32" fmla="*/ 2006 w 3456"/>
                <a:gd name="T33" fmla="*/ 1776 h 1777"/>
                <a:gd name="T34" fmla="*/ 2126 w 3456"/>
                <a:gd name="T35" fmla="*/ 0 h 1777"/>
                <a:gd name="T36" fmla="*/ 2232 w 3456"/>
                <a:gd name="T37" fmla="*/ 41 h 1777"/>
                <a:gd name="T38" fmla="*/ 2315 w 3456"/>
                <a:gd name="T39" fmla="*/ 96 h 1777"/>
                <a:gd name="T40" fmla="*/ 2387 w 3456"/>
                <a:gd name="T41" fmla="*/ 164 h 1777"/>
                <a:gd name="T42" fmla="*/ 2446 w 3456"/>
                <a:gd name="T43" fmla="*/ 238 h 1777"/>
                <a:gd name="T44" fmla="*/ 2518 w 3456"/>
                <a:gd name="T45" fmla="*/ 327 h 1777"/>
                <a:gd name="T46" fmla="*/ 2588 w 3456"/>
                <a:gd name="T47" fmla="*/ 423 h 1777"/>
                <a:gd name="T48" fmla="*/ 2660 w 3456"/>
                <a:gd name="T49" fmla="*/ 526 h 1777"/>
                <a:gd name="T50" fmla="*/ 2731 w 3456"/>
                <a:gd name="T51" fmla="*/ 635 h 1777"/>
                <a:gd name="T52" fmla="*/ 2814 w 3456"/>
                <a:gd name="T53" fmla="*/ 1776 h 1777"/>
                <a:gd name="T54" fmla="*/ 2932 w 3456"/>
                <a:gd name="T55" fmla="*/ 1776 h 1777"/>
                <a:gd name="T56" fmla="*/ 3052 w 3456"/>
                <a:gd name="T57" fmla="*/ 1776 h 1777"/>
                <a:gd name="T58" fmla="*/ 3170 w 3456"/>
                <a:gd name="T59" fmla="*/ 1776 h 1777"/>
                <a:gd name="T60" fmla="*/ 3289 w 3456"/>
                <a:gd name="T61" fmla="*/ 1776 h 1777"/>
                <a:gd name="T62" fmla="*/ 3407 w 3456"/>
                <a:gd name="T63" fmla="*/ 1776 h 1777"/>
                <a:gd name="T64" fmla="*/ 3384 w 3456"/>
                <a:gd name="T65" fmla="*/ 1776 h 1777"/>
                <a:gd name="T66" fmla="*/ 3265 w 3456"/>
                <a:gd name="T67" fmla="*/ 1776 h 1777"/>
                <a:gd name="T68" fmla="*/ 3147 w 3456"/>
                <a:gd name="T69" fmla="*/ 1776 h 1777"/>
                <a:gd name="T70" fmla="*/ 3028 w 3456"/>
                <a:gd name="T71" fmla="*/ 1776 h 1777"/>
                <a:gd name="T72" fmla="*/ 2910 w 3456"/>
                <a:gd name="T73" fmla="*/ 1776 h 1777"/>
                <a:gd name="T74" fmla="*/ 2790 w 3456"/>
                <a:gd name="T75" fmla="*/ 1776 h 1777"/>
                <a:gd name="T76" fmla="*/ 2671 w 3456"/>
                <a:gd name="T77" fmla="*/ 1776 h 1777"/>
                <a:gd name="T78" fmla="*/ 2553 w 3456"/>
                <a:gd name="T79" fmla="*/ 1776 h 1777"/>
                <a:gd name="T80" fmla="*/ 2434 w 3456"/>
                <a:gd name="T81" fmla="*/ 1776 h 1777"/>
                <a:gd name="T82" fmla="*/ 2315 w 3456"/>
                <a:gd name="T83" fmla="*/ 1776 h 1777"/>
                <a:gd name="T84" fmla="*/ 2196 w 3456"/>
                <a:gd name="T85" fmla="*/ 1776 h 1777"/>
                <a:gd name="T86" fmla="*/ 2078 w 3456"/>
                <a:gd name="T87" fmla="*/ 1776 h 1777"/>
                <a:gd name="T88" fmla="*/ 1959 w 3456"/>
                <a:gd name="T89" fmla="*/ 1776 h 1777"/>
                <a:gd name="T90" fmla="*/ 1841 w 3456"/>
                <a:gd name="T91" fmla="*/ 1776 h 1777"/>
                <a:gd name="T92" fmla="*/ 1721 w 3456"/>
                <a:gd name="T93" fmla="*/ 1776 h 1777"/>
                <a:gd name="T94" fmla="*/ 1603 w 3456"/>
                <a:gd name="T95" fmla="*/ 1776 h 1777"/>
                <a:gd name="T96" fmla="*/ 1484 w 3456"/>
                <a:gd name="T97" fmla="*/ 1776 h 1777"/>
                <a:gd name="T98" fmla="*/ 1366 w 3456"/>
                <a:gd name="T99" fmla="*/ 1776 h 1777"/>
                <a:gd name="T100" fmla="*/ 1246 w 3456"/>
                <a:gd name="T101" fmla="*/ 1776 h 1777"/>
                <a:gd name="T102" fmla="*/ 1128 w 3456"/>
                <a:gd name="T103" fmla="*/ 1776 h 1777"/>
                <a:gd name="T104" fmla="*/ 1009 w 3456"/>
                <a:gd name="T105" fmla="*/ 1776 h 1777"/>
                <a:gd name="T106" fmla="*/ 891 w 3456"/>
                <a:gd name="T107" fmla="*/ 1776 h 1777"/>
                <a:gd name="T108" fmla="*/ 771 w 3456"/>
                <a:gd name="T109" fmla="*/ 1776 h 1777"/>
                <a:gd name="T110" fmla="*/ 653 w 3456"/>
                <a:gd name="T111" fmla="*/ 1776 h 1777"/>
                <a:gd name="T112" fmla="*/ 534 w 3456"/>
                <a:gd name="T113" fmla="*/ 1776 h 1777"/>
                <a:gd name="T114" fmla="*/ 416 w 3456"/>
                <a:gd name="T115" fmla="*/ 1776 h 1777"/>
                <a:gd name="T116" fmla="*/ 297 w 3456"/>
                <a:gd name="T117" fmla="*/ 1776 h 1777"/>
                <a:gd name="T118" fmla="*/ 178 w 3456"/>
                <a:gd name="T119" fmla="*/ 1776 h 1777"/>
                <a:gd name="T120" fmla="*/ 59 w 3456"/>
                <a:gd name="T121" fmla="*/ 1776 h 177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56"/>
                <a:gd name="T184" fmla="*/ 0 h 1777"/>
                <a:gd name="T185" fmla="*/ 3456 w 3456"/>
                <a:gd name="T186" fmla="*/ 1777 h 177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56" h="1777">
                  <a:moveTo>
                    <a:pt x="0" y="1776"/>
                  </a:moveTo>
                  <a:lnTo>
                    <a:pt x="11" y="1776"/>
                  </a:lnTo>
                  <a:lnTo>
                    <a:pt x="24" y="1776"/>
                  </a:lnTo>
                  <a:lnTo>
                    <a:pt x="35" y="1776"/>
                  </a:lnTo>
                  <a:lnTo>
                    <a:pt x="48" y="1776"/>
                  </a:lnTo>
                  <a:lnTo>
                    <a:pt x="59" y="1776"/>
                  </a:lnTo>
                  <a:lnTo>
                    <a:pt x="71" y="1776"/>
                  </a:lnTo>
                  <a:lnTo>
                    <a:pt x="83" y="1776"/>
                  </a:lnTo>
                  <a:lnTo>
                    <a:pt x="94" y="1776"/>
                  </a:lnTo>
                  <a:lnTo>
                    <a:pt x="107" y="1776"/>
                  </a:lnTo>
                  <a:lnTo>
                    <a:pt x="118" y="1776"/>
                  </a:lnTo>
                  <a:lnTo>
                    <a:pt x="131" y="1776"/>
                  </a:lnTo>
                  <a:lnTo>
                    <a:pt x="142" y="1776"/>
                  </a:lnTo>
                  <a:lnTo>
                    <a:pt x="154" y="1776"/>
                  </a:lnTo>
                  <a:lnTo>
                    <a:pt x="166" y="1776"/>
                  </a:lnTo>
                  <a:lnTo>
                    <a:pt x="178" y="1776"/>
                  </a:lnTo>
                  <a:lnTo>
                    <a:pt x="190" y="1776"/>
                  </a:lnTo>
                  <a:lnTo>
                    <a:pt x="201" y="1776"/>
                  </a:lnTo>
                  <a:lnTo>
                    <a:pt x="214" y="1776"/>
                  </a:lnTo>
                  <a:lnTo>
                    <a:pt x="225" y="1776"/>
                  </a:lnTo>
                  <a:lnTo>
                    <a:pt x="237" y="1776"/>
                  </a:lnTo>
                  <a:lnTo>
                    <a:pt x="249" y="1776"/>
                  </a:lnTo>
                  <a:lnTo>
                    <a:pt x="261" y="1776"/>
                  </a:lnTo>
                  <a:lnTo>
                    <a:pt x="273" y="1776"/>
                  </a:lnTo>
                  <a:lnTo>
                    <a:pt x="285" y="1776"/>
                  </a:lnTo>
                  <a:lnTo>
                    <a:pt x="297" y="1776"/>
                  </a:lnTo>
                  <a:lnTo>
                    <a:pt x="309" y="1776"/>
                  </a:lnTo>
                  <a:lnTo>
                    <a:pt x="320" y="1776"/>
                  </a:lnTo>
                  <a:lnTo>
                    <a:pt x="332" y="1776"/>
                  </a:lnTo>
                  <a:lnTo>
                    <a:pt x="344" y="1776"/>
                  </a:lnTo>
                  <a:lnTo>
                    <a:pt x="356" y="1776"/>
                  </a:lnTo>
                  <a:lnTo>
                    <a:pt x="368" y="1776"/>
                  </a:lnTo>
                  <a:lnTo>
                    <a:pt x="380" y="1776"/>
                  </a:lnTo>
                  <a:lnTo>
                    <a:pt x="392" y="1776"/>
                  </a:lnTo>
                  <a:lnTo>
                    <a:pt x="403" y="1776"/>
                  </a:lnTo>
                  <a:lnTo>
                    <a:pt x="416" y="1776"/>
                  </a:lnTo>
                  <a:lnTo>
                    <a:pt x="427" y="1776"/>
                  </a:lnTo>
                  <a:lnTo>
                    <a:pt x="440" y="1776"/>
                  </a:lnTo>
                  <a:lnTo>
                    <a:pt x="451" y="1776"/>
                  </a:lnTo>
                  <a:lnTo>
                    <a:pt x="463" y="1776"/>
                  </a:lnTo>
                  <a:lnTo>
                    <a:pt x="475" y="1776"/>
                  </a:lnTo>
                  <a:lnTo>
                    <a:pt x="486" y="1776"/>
                  </a:lnTo>
                  <a:lnTo>
                    <a:pt x="499" y="1776"/>
                  </a:lnTo>
                  <a:lnTo>
                    <a:pt x="510" y="1776"/>
                  </a:lnTo>
                  <a:lnTo>
                    <a:pt x="523" y="1776"/>
                  </a:lnTo>
                  <a:lnTo>
                    <a:pt x="534" y="1776"/>
                  </a:lnTo>
                  <a:lnTo>
                    <a:pt x="546" y="1776"/>
                  </a:lnTo>
                  <a:lnTo>
                    <a:pt x="558" y="1776"/>
                  </a:lnTo>
                  <a:lnTo>
                    <a:pt x="569" y="1776"/>
                  </a:lnTo>
                  <a:lnTo>
                    <a:pt x="582" y="1776"/>
                  </a:lnTo>
                  <a:lnTo>
                    <a:pt x="593" y="1776"/>
                  </a:lnTo>
                  <a:lnTo>
                    <a:pt x="606" y="1776"/>
                  </a:lnTo>
                  <a:lnTo>
                    <a:pt x="617" y="1776"/>
                  </a:lnTo>
                  <a:lnTo>
                    <a:pt x="629" y="1776"/>
                  </a:lnTo>
                  <a:lnTo>
                    <a:pt x="641" y="1776"/>
                  </a:lnTo>
                  <a:lnTo>
                    <a:pt x="653" y="1776"/>
                  </a:lnTo>
                  <a:lnTo>
                    <a:pt x="665" y="1776"/>
                  </a:lnTo>
                  <a:lnTo>
                    <a:pt x="677" y="1776"/>
                  </a:lnTo>
                  <a:lnTo>
                    <a:pt x="689" y="1776"/>
                  </a:lnTo>
                  <a:lnTo>
                    <a:pt x="700" y="1776"/>
                  </a:lnTo>
                  <a:lnTo>
                    <a:pt x="712" y="1776"/>
                  </a:lnTo>
                  <a:lnTo>
                    <a:pt x="724" y="1776"/>
                  </a:lnTo>
                  <a:lnTo>
                    <a:pt x="736" y="1776"/>
                  </a:lnTo>
                  <a:lnTo>
                    <a:pt x="748" y="1776"/>
                  </a:lnTo>
                  <a:lnTo>
                    <a:pt x="760" y="1776"/>
                  </a:lnTo>
                  <a:lnTo>
                    <a:pt x="771" y="1776"/>
                  </a:lnTo>
                  <a:lnTo>
                    <a:pt x="784" y="1776"/>
                  </a:lnTo>
                  <a:lnTo>
                    <a:pt x="795" y="1776"/>
                  </a:lnTo>
                  <a:lnTo>
                    <a:pt x="808" y="1776"/>
                  </a:lnTo>
                  <a:lnTo>
                    <a:pt x="819" y="1776"/>
                  </a:lnTo>
                  <a:lnTo>
                    <a:pt x="831" y="1776"/>
                  </a:lnTo>
                  <a:lnTo>
                    <a:pt x="843" y="1776"/>
                  </a:lnTo>
                  <a:lnTo>
                    <a:pt x="854" y="1776"/>
                  </a:lnTo>
                  <a:lnTo>
                    <a:pt x="867" y="1776"/>
                  </a:lnTo>
                  <a:lnTo>
                    <a:pt x="878" y="1776"/>
                  </a:lnTo>
                  <a:lnTo>
                    <a:pt x="891" y="1776"/>
                  </a:lnTo>
                  <a:lnTo>
                    <a:pt x="902" y="1776"/>
                  </a:lnTo>
                  <a:lnTo>
                    <a:pt x="915" y="1776"/>
                  </a:lnTo>
                  <a:lnTo>
                    <a:pt x="926" y="1776"/>
                  </a:lnTo>
                  <a:lnTo>
                    <a:pt x="937" y="1776"/>
                  </a:lnTo>
                  <a:lnTo>
                    <a:pt x="950" y="1776"/>
                  </a:lnTo>
                  <a:lnTo>
                    <a:pt x="961" y="1776"/>
                  </a:lnTo>
                  <a:lnTo>
                    <a:pt x="974" y="1776"/>
                  </a:lnTo>
                  <a:lnTo>
                    <a:pt x="985" y="1776"/>
                  </a:lnTo>
                  <a:lnTo>
                    <a:pt x="997" y="1776"/>
                  </a:lnTo>
                  <a:lnTo>
                    <a:pt x="1009" y="1776"/>
                  </a:lnTo>
                  <a:lnTo>
                    <a:pt x="1021" y="1776"/>
                  </a:lnTo>
                  <a:lnTo>
                    <a:pt x="1033" y="1776"/>
                  </a:lnTo>
                  <a:lnTo>
                    <a:pt x="1045" y="1776"/>
                  </a:lnTo>
                  <a:lnTo>
                    <a:pt x="1057" y="1776"/>
                  </a:lnTo>
                  <a:lnTo>
                    <a:pt x="1068" y="1776"/>
                  </a:lnTo>
                  <a:lnTo>
                    <a:pt x="1080" y="1776"/>
                  </a:lnTo>
                  <a:lnTo>
                    <a:pt x="1092" y="1776"/>
                  </a:lnTo>
                  <a:lnTo>
                    <a:pt x="1104" y="1776"/>
                  </a:lnTo>
                  <a:lnTo>
                    <a:pt x="1116" y="1776"/>
                  </a:lnTo>
                  <a:lnTo>
                    <a:pt x="1128" y="1776"/>
                  </a:lnTo>
                  <a:lnTo>
                    <a:pt x="1140" y="1776"/>
                  </a:lnTo>
                  <a:lnTo>
                    <a:pt x="1152" y="1776"/>
                  </a:lnTo>
                  <a:lnTo>
                    <a:pt x="1163" y="1776"/>
                  </a:lnTo>
                  <a:lnTo>
                    <a:pt x="1176" y="1776"/>
                  </a:lnTo>
                  <a:lnTo>
                    <a:pt x="1187" y="1776"/>
                  </a:lnTo>
                  <a:lnTo>
                    <a:pt x="1199" y="1776"/>
                  </a:lnTo>
                  <a:lnTo>
                    <a:pt x="1211" y="1776"/>
                  </a:lnTo>
                  <a:lnTo>
                    <a:pt x="1223" y="1776"/>
                  </a:lnTo>
                  <a:lnTo>
                    <a:pt x="1235" y="1776"/>
                  </a:lnTo>
                  <a:lnTo>
                    <a:pt x="1246" y="1776"/>
                  </a:lnTo>
                  <a:lnTo>
                    <a:pt x="1259" y="1776"/>
                  </a:lnTo>
                  <a:lnTo>
                    <a:pt x="1270" y="1776"/>
                  </a:lnTo>
                  <a:lnTo>
                    <a:pt x="1283" y="1776"/>
                  </a:lnTo>
                  <a:lnTo>
                    <a:pt x="1294" y="1776"/>
                  </a:lnTo>
                  <a:lnTo>
                    <a:pt x="1306" y="1776"/>
                  </a:lnTo>
                  <a:lnTo>
                    <a:pt x="1318" y="1776"/>
                  </a:lnTo>
                  <a:lnTo>
                    <a:pt x="1329" y="1776"/>
                  </a:lnTo>
                  <a:lnTo>
                    <a:pt x="1342" y="1776"/>
                  </a:lnTo>
                  <a:lnTo>
                    <a:pt x="1353" y="1776"/>
                  </a:lnTo>
                  <a:lnTo>
                    <a:pt x="1366" y="1776"/>
                  </a:lnTo>
                  <a:lnTo>
                    <a:pt x="1377" y="1776"/>
                  </a:lnTo>
                  <a:lnTo>
                    <a:pt x="1389" y="1776"/>
                  </a:lnTo>
                  <a:lnTo>
                    <a:pt x="1401" y="1776"/>
                  </a:lnTo>
                  <a:lnTo>
                    <a:pt x="1413" y="1776"/>
                  </a:lnTo>
                  <a:lnTo>
                    <a:pt x="1425" y="1776"/>
                  </a:lnTo>
                  <a:lnTo>
                    <a:pt x="1436" y="1776"/>
                  </a:lnTo>
                  <a:lnTo>
                    <a:pt x="1449" y="1776"/>
                  </a:lnTo>
                  <a:lnTo>
                    <a:pt x="1460" y="1776"/>
                  </a:lnTo>
                  <a:lnTo>
                    <a:pt x="1472" y="1776"/>
                  </a:lnTo>
                  <a:lnTo>
                    <a:pt x="1484" y="1776"/>
                  </a:lnTo>
                  <a:lnTo>
                    <a:pt x="1496" y="1776"/>
                  </a:lnTo>
                  <a:lnTo>
                    <a:pt x="1508" y="1776"/>
                  </a:lnTo>
                  <a:lnTo>
                    <a:pt x="1520" y="1776"/>
                  </a:lnTo>
                  <a:lnTo>
                    <a:pt x="1532" y="1776"/>
                  </a:lnTo>
                  <a:lnTo>
                    <a:pt x="1544" y="1776"/>
                  </a:lnTo>
                  <a:lnTo>
                    <a:pt x="1555" y="1776"/>
                  </a:lnTo>
                  <a:lnTo>
                    <a:pt x="1567" y="1776"/>
                  </a:lnTo>
                  <a:lnTo>
                    <a:pt x="1579" y="1776"/>
                  </a:lnTo>
                  <a:lnTo>
                    <a:pt x="1591" y="1776"/>
                  </a:lnTo>
                  <a:lnTo>
                    <a:pt x="1603" y="1776"/>
                  </a:lnTo>
                  <a:lnTo>
                    <a:pt x="1614" y="1776"/>
                  </a:lnTo>
                  <a:lnTo>
                    <a:pt x="1627" y="1776"/>
                  </a:lnTo>
                  <a:lnTo>
                    <a:pt x="1638" y="1776"/>
                  </a:lnTo>
                  <a:lnTo>
                    <a:pt x="1651" y="1776"/>
                  </a:lnTo>
                  <a:lnTo>
                    <a:pt x="1662" y="1776"/>
                  </a:lnTo>
                  <a:lnTo>
                    <a:pt x="1675" y="1776"/>
                  </a:lnTo>
                  <a:lnTo>
                    <a:pt x="1686" y="1776"/>
                  </a:lnTo>
                  <a:lnTo>
                    <a:pt x="1697" y="1776"/>
                  </a:lnTo>
                  <a:lnTo>
                    <a:pt x="1710" y="1776"/>
                  </a:lnTo>
                  <a:lnTo>
                    <a:pt x="1721" y="1776"/>
                  </a:lnTo>
                  <a:lnTo>
                    <a:pt x="1734" y="1776"/>
                  </a:lnTo>
                  <a:lnTo>
                    <a:pt x="1745" y="1776"/>
                  </a:lnTo>
                  <a:lnTo>
                    <a:pt x="1758" y="1776"/>
                  </a:lnTo>
                  <a:lnTo>
                    <a:pt x="1769" y="1776"/>
                  </a:lnTo>
                  <a:lnTo>
                    <a:pt x="1781" y="1776"/>
                  </a:lnTo>
                  <a:lnTo>
                    <a:pt x="1793" y="1776"/>
                  </a:lnTo>
                  <a:lnTo>
                    <a:pt x="1804" y="1776"/>
                  </a:lnTo>
                  <a:lnTo>
                    <a:pt x="1817" y="1776"/>
                  </a:lnTo>
                  <a:lnTo>
                    <a:pt x="1828" y="1776"/>
                  </a:lnTo>
                  <a:lnTo>
                    <a:pt x="1841" y="1776"/>
                  </a:lnTo>
                  <a:lnTo>
                    <a:pt x="1852" y="1776"/>
                  </a:lnTo>
                  <a:lnTo>
                    <a:pt x="1864" y="1776"/>
                  </a:lnTo>
                  <a:lnTo>
                    <a:pt x="1876" y="1776"/>
                  </a:lnTo>
                  <a:lnTo>
                    <a:pt x="1888" y="1776"/>
                  </a:lnTo>
                  <a:lnTo>
                    <a:pt x="1900" y="1776"/>
                  </a:lnTo>
                  <a:lnTo>
                    <a:pt x="1912" y="1776"/>
                  </a:lnTo>
                  <a:lnTo>
                    <a:pt x="1923" y="1776"/>
                  </a:lnTo>
                  <a:lnTo>
                    <a:pt x="1935" y="1776"/>
                  </a:lnTo>
                  <a:lnTo>
                    <a:pt x="1947" y="1776"/>
                  </a:lnTo>
                  <a:lnTo>
                    <a:pt x="1959" y="1776"/>
                  </a:lnTo>
                  <a:lnTo>
                    <a:pt x="1971" y="1776"/>
                  </a:lnTo>
                  <a:lnTo>
                    <a:pt x="1983" y="1776"/>
                  </a:lnTo>
                  <a:lnTo>
                    <a:pt x="1995" y="1776"/>
                  </a:lnTo>
                  <a:lnTo>
                    <a:pt x="2006" y="1776"/>
                  </a:lnTo>
                  <a:lnTo>
                    <a:pt x="2019" y="1776"/>
                  </a:lnTo>
                  <a:lnTo>
                    <a:pt x="2030" y="1776"/>
                  </a:lnTo>
                  <a:lnTo>
                    <a:pt x="2043" y="1776"/>
                  </a:lnTo>
                  <a:lnTo>
                    <a:pt x="2054" y="1776"/>
                  </a:lnTo>
                  <a:lnTo>
                    <a:pt x="2066" y="1776"/>
                  </a:lnTo>
                  <a:lnTo>
                    <a:pt x="2078" y="0"/>
                  </a:lnTo>
                  <a:lnTo>
                    <a:pt x="2089" y="0"/>
                  </a:lnTo>
                  <a:lnTo>
                    <a:pt x="2102" y="0"/>
                  </a:lnTo>
                  <a:lnTo>
                    <a:pt x="2113" y="0"/>
                  </a:lnTo>
                  <a:lnTo>
                    <a:pt x="2126" y="0"/>
                  </a:lnTo>
                  <a:lnTo>
                    <a:pt x="2137" y="7"/>
                  </a:lnTo>
                  <a:lnTo>
                    <a:pt x="2149" y="7"/>
                  </a:lnTo>
                  <a:lnTo>
                    <a:pt x="2161" y="13"/>
                  </a:lnTo>
                  <a:lnTo>
                    <a:pt x="2172" y="13"/>
                  </a:lnTo>
                  <a:lnTo>
                    <a:pt x="2185" y="20"/>
                  </a:lnTo>
                  <a:lnTo>
                    <a:pt x="2196" y="20"/>
                  </a:lnTo>
                  <a:lnTo>
                    <a:pt x="2196" y="26"/>
                  </a:lnTo>
                  <a:lnTo>
                    <a:pt x="2209" y="26"/>
                  </a:lnTo>
                  <a:lnTo>
                    <a:pt x="2220" y="34"/>
                  </a:lnTo>
                  <a:lnTo>
                    <a:pt x="2232" y="41"/>
                  </a:lnTo>
                  <a:lnTo>
                    <a:pt x="2244" y="47"/>
                  </a:lnTo>
                  <a:lnTo>
                    <a:pt x="2244" y="54"/>
                  </a:lnTo>
                  <a:lnTo>
                    <a:pt x="2256" y="54"/>
                  </a:lnTo>
                  <a:lnTo>
                    <a:pt x="2268" y="62"/>
                  </a:lnTo>
                  <a:lnTo>
                    <a:pt x="2268" y="68"/>
                  </a:lnTo>
                  <a:lnTo>
                    <a:pt x="2280" y="68"/>
                  </a:lnTo>
                  <a:lnTo>
                    <a:pt x="2280" y="75"/>
                  </a:lnTo>
                  <a:lnTo>
                    <a:pt x="2292" y="81"/>
                  </a:lnTo>
                  <a:lnTo>
                    <a:pt x="2303" y="88"/>
                  </a:lnTo>
                  <a:lnTo>
                    <a:pt x="2315" y="96"/>
                  </a:lnTo>
                  <a:lnTo>
                    <a:pt x="2315" y="102"/>
                  </a:lnTo>
                  <a:lnTo>
                    <a:pt x="2327" y="109"/>
                  </a:lnTo>
                  <a:lnTo>
                    <a:pt x="2327" y="115"/>
                  </a:lnTo>
                  <a:lnTo>
                    <a:pt x="2339" y="123"/>
                  </a:lnTo>
                  <a:lnTo>
                    <a:pt x="2351" y="130"/>
                  </a:lnTo>
                  <a:lnTo>
                    <a:pt x="2351" y="136"/>
                  </a:lnTo>
                  <a:lnTo>
                    <a:pt x="2363" y="143"/>
                  </a:lnTo>
                  <a:lnTo>
                    <a:pt x="2363" y="149"/>
                  </a:lnTo>
                  <a:lnTo>
                    <a:pt x="2375" y="157"/>
                  </a:lnTo>
                  <a:lnTo>
                    <a:pt x="2387" y="164"/>
                  </a:lnTo>
                  <a:lnTo>
                    <a:pt x="2387" y="170"/>
                  </a:lnTo>
                  <a:lnTo>
                    <a:pt x="2398" y="177"/>
                  </a:lnTo>
                  <a:lnTo>
                    <a:pt x="2398" y="184"/>
                  </a:lnTo>
                  <a:lnTo>
                    <a:pt x="2411" y="191"/>
                  </a:lnTo>
                  <a:lnTo>
                    <a:pt x="2411" y="198"/>
                  </a:lnTo>
                  <a:lnTo>
                    <a:pt x="2422" y="204"/>
                  </a:lnTo>
                  <a:lnTo>
                    <a:pt x="2434" y="211"/>
                  </a:lnTo>
                  <a:lnTo>
                    <a:pt x="2434" y="225"/>
                  </a:lnTo>
                  <a:lnTo>
                    <a:pt x="2446" y="232"/>
                  </a:lnTo>
                  <a:lnTo>
                    <a:pt x="2446" y="238"/>
                  </a:lnTo>
                  <a:lnTo>
                    <a:pt x="2458" y="245"/>
                  </a:lnTo>
                  <a:lnTo>
                    <a:pt x="2470" y="253"/>
                  </a:lnTo>
                  <a:lnTo>
                    <a:pt x="2470" y="266"/>
                  </a:lnTo>
                  <a:lnTo>
                    <a:pt x="2481" y="273"/>
                  </a:lnTo>
                  <a:lnTo>
                    <a:pt x="2481" y="280"/>
                  </a:lnTo>
                  <a:lnTo>
                    <a:pt x="2494" y="293"/>
                  </a:lnTo>
                  <a:lnTo>
                    <a:pt x="2494" y="300"/>
                  </a:lnTo>
                  <a:lnTo>
                    <a:pt x="2505" y="307"/>
                  </a:lnTo>
                  <a:lnTo>
                    <a:pt x="2518" y="321"/>
                  </a:lnTo>
                  <a:lnTo>
                    <a:pt x="2518" y="327"/>
                  </a:lnTo>
                  <a:lnTo>
                    <a:pt x="2529" y="334"/>
                  </a:lnTo>
                  <a:lnTo>
                    <a:pt x="2529" y="348"/>
                  </a:lnTo>
                  <a:lnTo>
                    <a:pt x="2540" y="355"/>
                  </a:lnTo>
                  <a:lnTo>
                    <a:pt x="2553" y="361"/>
                  </a:lnTo>
                  <a:lnTo>
                    <a:pt x="2553" y="376"/>
                  </a:lnTo>
                  <a:lnTo>
                    <a:pt x="2564" y="382"/>
                  </a:lnTo>
                  <a:lnTo>
                    <a:pt x="2564" y="396"/>
                  </a:lnTo>
                  <a:lnTo>
                    <a:pt x="2577" y="403"/>
                  </a:lnTo>
                  <a:lnTo>
                    <a:pt x="2577" y="416"/>
                  </a:lnTo>
                  <a:lnTo>
                    <a:pt x="2588" y="423"/>
                  </a:lnTo>
                  <a:lnTo>
                    <a:pt x="2601" y="437"/>
                  </a:lnTo>
                  <a:lnTo>
                    <a:pt x="2601" y="444"/>
                  </a:lnTo>
                  <a:lnTo>
                    <a:pt x="2612" y="450"/>
                  </a:lnTo>
                  <a:lnTo>
                    <a:pt x="2612" y="465"/>
                  </a:lnTo>
                  <a:lnTo>
                    <a:pt x="2624" y="471"/>
                  </a:lnTo>
                  <a:lnTo>
                    <a:pt x="2636" y="484"/>
                  </a:lnTo>
                  <a:lnTo>
                    <a:pt x="2636" y="491"/>
                  </a:lnTo>
                  <a:lnTo>
                    <a:pt x="2648" y="505"/>
                  </a:lnTo>
                  <a:lnTo>
                    <a:pt x="2648" y="519"/>
                  </a:lnTo>
                  <a:lnTo>
                    <a:pt x="2660" y="526"/>
                  </a:lnTo>
                  <a:lnTo>
                    <a:pt x="2660" y="539"/>
                  </a:lnTo>
                  <a:lnTo>
                    <a:pt x="2671" y="546"/>
                  </a:lnTo>
                  <a:lnTo>
                    <a:pt x="2684" y="560"/>
                  </a:lnTo>
                  <a:lnTo>
                    <a:pt x="2684" y="567"/>
                  </a:lnTo>
                  <a:lnTo>
                    <a:pt x="2695" y="580"/>
                  </a:lnTo>
                  <a:lnTo>
                    <a:pt x="2695" y="588"/>
                  </a:lnTo>
                  <a:lnTo>
                    <a:pt x="2707" y="601"/>
                  </a:lnTo>
                  <a:lnTo>
                    <a:pt x="2719" y="614"/>
                  </a:lnTo>
                  <a:lnTo>
                    <a:pt x="2719" y="622"/>
                  </a:lnTo>
                  <a:lnTo>
                    <a:pt x="2731" y="635"/>
                  </a:lnTo>
                  <a:lnTo>
                    <a:pt x="2731" y="642"/>
                  </a:lnTo>
                  <a:lnTo>
                    <a:pt x="2743" y="656"/>
                  </a:lnTo>
                  <a:lnTo>
                    <a:pt x="2743" y="662"/>
                  </a:lnTo>
                  <a:lnTo>
                    <a:pt x="2755" y="676"/>
                  </a:lnTo>
                  <a:lnTo>
                    <a:pt x="2766" y="690"/>
                  </a:lnTo>
                  <a:lnTo>
                    <a:pt x="2766" y="696"/>
                  </a:lnTo>
                  <a:lnTo>
                    <a:pt x="2779" y="1776"/>
                  </a:lnTo>
                  <a:lnTo>
                    <a:pt x="2790" y="1776"/>
                  </a:lnTo>
                  <a:lnTo>
                    <a:pt x="2802" y="1776"/>
                  </a:lnTo>
                  <a:lnTo>
                    <a:pt x="2814" y="1776"/>
                  </a:lnTo>
                  <a:lnTo>
                    <a:pt x="2826" y="1776"/>
                  </a:lnTo>
                  <a:lnTo>
                    <a:pt x="2838" y="1776"/>
                  </a:lnTo>
                  <a:lnTo>
                    <a:pt x="2849" y="1776"/>
                  </a:lnTo>
                  <a:lnTo>
                    <a:pt x="2862" y="1776"/>
                  </a:lnTo>
                  <a:lnTo>
                    <a:pt x="2873" y="1776"/>
                  </a:lnTo>
                  <a:lnTo>
                    <a:pt x="2886" y="1776"/>
                  </a:lnTo>
                  <a:lnTo>
                    <a:pt x="2897" y="1776"/>
                  </a:lnTo>
                  <a:lnTo>
                    <a:pt x="2910" y="1776"/>
                  </a:lnTo>
                  <a:lnTo>
                    <a:pt x="2921" y="1776"/>
                  </a:lnTo>
                  <a:lnTo>
                    <a:pt x="2932" y="1776"/>
                  </a:lnTo>
                  <a:lnTo>
                    <a:pt x="2945" y="1776"/>
                  </a:lnTo>
                  <a:lnTo>
                    <a:pt x="2956" y="1776"/>
                  </a:lnTo>
                  <a:lnTo>
                    <a:pt x="2969" y="1776"/>
                  </a:lnTo>
                  <a:lnTo>
                    <a:pt x="2980" y="1776"/>
                  </a:lnTo>
                  <a:lnTo>
                    <a:pt x="2992" y="1776"/>
                  </a:lnTo>
                  <a:lnTo>
                    <a:pt x="3004" y="1776"/>
                  </a:lnTo>
                  <a:lnTo>
                    <a:pt x="3016" y="1776"/>
                  </a:lnTo>
                  <a:lnTo>
                    <a:pt x="3028" y="1776"/>
                  </a:lnTo>
                  <a:lnTo>
                    <a:pt x="3039" y="1776"/>
                  </a:lnTo>
                  <a:lnTo>
                    <a:pt x="3052" y="1776"/>
                  </a:lnTo>
                  <a:lnTo>
                    <a:pt x="3063" y="1776"/>
                  </a:lnTo>
                  <a:lnTo>
                    <a:pt x="3075" y="1776"/>
                  </a:lnTo>
                  <a:lnTo>
                    <a:pt x="3087" y="1776"/>
                  </a:lnTo>
                  <a:lnTo>
                    <a:pt x="3099" y="1776"/>
                  </a:lnTo>
                  <a:lnTo>
                    <a:pt x="3111" y="1776"/>
                  </a:lnTo>
                  <a:lnTo>
                    <a:pt x="3123" y="1776"/>
                  </a:lnTo>
                  <a:lnTo>
                    <a:pt x="3135" y="1776"/>
                  </a:lnTo>
                  <a:lnTo>
                    <a:pt x="3147" y="1776"/>
                  </a:lnTo>
                  <a:lnTo>
                    <a:pt x="3158" y="1776"/>
                  </a:lnTo>
                  <a:lnTo>
                    <a:pt x="3170" y="1776"/>
                  </a:lnTo>
                  <a:lnTo>
                    <a:pt x="3182" y="1776"/>
                  </a:lnTo>
                  <a:lnTo>
                    <a:pt x="3194" y="1776"/>
                  </a:lnTo>
                  <a:lnTo>
                    <a:pt x="3206" y="1776"/>
                  </a:lnTo>
                  <a:lnTo>
                    <a:pt x="3218" y="1776"/>
                  </a:lnTo>
                  <a:lnTo>
                    <a:pt x="3230" y="1776"/>
                  </a:lnTo>
                  <a:lnTo>
                    <a:pt x="3241" y="1776"/>
                  </a:lnTo>
                  <a:lnTo>
                    <a:pt x="3254" y="1776"/>
                  </a:lnTo>
                  <a:lnTo>
                    <a:pt x="3265" y="1776"/>
                  </a:lnTo>
                  <a:lnTo>
                    <a:pt x="3278" y="1776"/>
                  </a:lnTo>
                  <a:lnTo>
                    <a:pt x="3289" y="1776"/>
                  </a:lnTo>
                  <a:lnTo>
                    <a:pt x="3301" y="1776"/>
                  </a:lnTo>
                  <a:lnTo>
                    <a:pt x="3313" y="1776"/>
                  </a:lnTo>
                  <a:lnTo>
                    <a:pt x="3324" y="1776"/>
                  </a:lnTo>
                  <a:lnTo>
                    <a:pt x="3337" y="1776"/>
                  </a:lnTo>
                  <a:lnTo>
                    <a:pt x="3348" y="1776"/>
                  </a:lnTo>
                  <a:lnTo>
                    <a:pt x="3361" y="1776"/>
                  </a:lnTo>
                  <a:lnTo>
                    <a:pt x="3372" y="1776"/>
                  </a:lnTo>
                  <a:lnTo>
                    <a:pt x="3384" y="1776"/>
                  </a:lnTo>
                  <a:lnTo>
                    <a:pt x="3396" y="1776"/>
                  </a:lnTo>
                  <a:lnTo>
                    <a:pt x="3407" y="1776"/>
                  </a:lnTo>
                  <a:lnTo>
                    <a:pt x="3420" y="1776"/>
                  </a:lnTo>
                  <a:lnTo>
                    <a:pt x="3431" y="1776"/>
                  </a:lnTo>
                  <a:lnTo>
                    <a:pt x="3444" y="1776"/>
                  </a:lnTo>
                  <a:lnTo>
                    <a:pt x="3455" y="1776"/>
                  </a:lnTo>
                  <a:lnTo>
                    <a:pt x="3444" y="1776"/>
                  </a:lnTo>
                  <a:lnTo>
                    <a:pt x="3431" y="1776"/>
                  </a:lnTo>
                  <a:lnTo>
                    <a:pt x="3420" y="1776"/>
                  </a:lnTo>
                  <a:lnTo>
                    <a:pt x="3407" y="1776"/>
                  </a:lnTo>
                  <a:lnTo>
                    <a:pt x="3396" y="1776"/>
                  </a:lnTo>
                  <a:lnTo>
                    <a:pt x="3384" y="1776"/>
                  </a:lnTo>
                  <a:lnTo>
                    <a:pt x="3372" y="1776"/>
                  </a:lnTo>
                  <a:lnTo>
                    <a:pt x="3361" y="1776"/>
                  </a:lnTo>
                  <a:lnTo>
                    <a:pt x="3348" y="1776"/>
                  </a:lnTo>
                  <a:lnTo>
                    <a:pt x="3337" y="1776"/>
                  </a:lnTo>
                  <a:lnTo>
                    <a:pt x="3324" y="1776"/>
                  </a:lnTo>
                  <a:lnTo>
                    <a:pt x="3313" y="1776"/>
                  </a:lnTo>
                  <a:lnTo>
                    <a:pt x="3301" y="1776"/>
                  </a:lnTo>
                  <a:lnTo>
                    <a:pt x="3289" y="1776"/>
                  </a:lnTo>
                  <a:lnTo>
                    <a:pt x="3278" y="1776"/>
                  </a:lnTo>
                  <a:lnTo>
                    <a:pt x="3265" y="1776"/>
                  </a:lnTo>
                  <a:lnTo>
                    <a:pt x="3254" y="1776"/>
                  </a:lnTo>
                  <a:lnTo>
                    <a:pt x="3241" y="1776"/>
                  </a:lnTo>
                  <a:lnTo>
                    <a:pt x="3230" y="1776"/>
                  </a:lnTo>
                  <a:lnTo>
                    <a:pt x="3218" y="1776"/>
                  </a:lnTo>
                  <a:lnTo>
                    <a:pt x="3206" y="1776"/>
                  </a:lnTo>
                  <a:lnTo>
                    <a:pt x="3194" y="1776"/>
                  </a:lnTo>
                  <a:lnTo>
                    <a:pt x="3182" y="1776"/>
                  </a:lnTo>
                  <a:lnTo>
                    <a:pt x="3170" y="1776"/>
                  </a:lnTo>
                  <a:lnTo>
                    <a:pt x="3158" y="1776"/>
                  </a:lnTo>
                  <a:lnTo>
                    <a:pt x="3147" y="1776"/>
                  </a:lnTo>
                  <a:lnTo>
                    <a:pt x="3135" y="1776"/>
                  </a:lnTo>
                  <a:lnTo>
                    <a:pt x="3123" y="1776"/>
                  </a:lnTo>
                  <a:lnTo>
                    <a:pt x="3111" y="1776"/>
                  </a:lnTo>
                  <a:lnTo>
                    <a:pt x="3099" y="1776"/>
                  </a:lnTo>
                  <a:lnTo>
                    <a:pt x="3087" y="1776"/>
                  </a:lnTo>
                  <a:lnTo>
                    <a:pt x="3075" y="1776"/>
                  </a:lnTo>
                  <a:lnTo>
                    <a:pt x="3063" y="1776"/>
                  </a:lnTo>
                  <a:lnTo>
                    <a:pt x="3052" y="1776"/>
                  </a:lnTo>
                  <a:lnTo>
                    <a:pt x="3039" y="1776"/>
                  </a:lnTo>
                  <a:lnTo>
                    <a:pt x="3028" y="1776"/>
                  </a:lnTo>
                  <a:lnTo>
                    <a:pt x="3016" y="1776"/>
                  </a:lnTo>
                  <a:lnTo>
                    <a:pt x="3004" y="1776"/>
                  </a:lnTo>
                  <a:lnTo>
                    <a:pt x="2992" y="1776"/>
                  </a:lnTo>
                  <a:lnTo>
                    <a:pt x="2980" y="1776"/>
                  </a:lnTo>
                  <a:lnTo>
                    <a:pt x="2969" y="1776"/>
                  </a:lnTo>
                  <a:lnTo>
                    <a:pt x="2956" y="1776"/>
                  </a:lnTo>
                  <a:lnTo>
                    <a:pt x="2945" y="1776"/>
                  </a:lnTo>
                  <a:lnTo>
                    <a:pt x="2932" y="1776"/>
                  </a:lnTo>
                  <a:lnTo>
                    <a:pt x="2921" y="1776"/>
                  </a:lnTo>
                  <a:lnTo>
                    <a:pt x="2910" y="1776"/>
                  </a:lnTo>
                  <a:lnTo>
                    <a:pt x="2897" y="1776"/>
                  </a:lnTo>
                  <a:lnTo>
                    <a:pt x="2886" y="1776"/>
                  </a:lnTo>
                  <a:lnTo>
                    <a:pt x="2873" y="1776"/>
                  </a:lnTo>
                  <a:lnTo>
                    <a:pt x="2862" y="1776"/>
                  </a:lnTo>
                  <a:lnTo>
                    <a:pt x="2849" y="1776"/>
                  </a:lnTo>
                  <a:lnTo>
                    <a:pt x="2838" y="1776"/>
                  </a:lnTo>
                  <a:lnTo>
                    <a:pt x="2826" y="1776"/>
                  </a:lnTo>
                  <a:lnTo>
                    <a:pt x="2814" y="1776"/>
                  </a:lnTo>
                  <a:lnTo>
                    <a:pt x="2802" y="1776"/>
                  </a:lnTo>
                  <a:lnTo>
                    <a:pt x="2790" y="1776"/>
                  </a:lnTo>
                  <a:lnTo>
                    <a:pt x="2779" y="1776"/>
                  </a:lnTo>
                  <a:lnTo>
                    <a:pt x="2766" y="1776"/>
                  </a:lnTo>
                  <a:lnTo>
                    <a:pt x="2755" y="1776"/>
                  </a:lnTo>
                  <a:lnTo>
                    <a:pt x="2743" y="1776"/>
                  </a:lnTo>
                  <a:lnTo>
                    <a:pt x="2731" y="1776"/>
                  </a:lnTo>
                  <a:lnTo>
                    <a:pt x="2719" y="1776"/>
                  </a:lnTo>
                  <a:lnTo>
                    <a:pt x="2707" y="1776"/>
                  </a:lnTo>
                  <a:lnTo>
                    <a:pt x="2695" y="1776"/>
                  </a:lnTo>
                  <a:lnTo>
                    <a:pt x="2684" y="1776"/>
                  </a:lnTo>
                  <a:lnTo>
                    <a:pt x="2671" y="1776"/>
                  </a:lnTo>
                  <a:lnTo>
                    <a:pt x="2660" y="1776"/>
                  </a:lnTo>
                  <a:lnTo>
                    <a:pt x="2648" y="1776"/>
                  </a:lnTo>
                  <a:lnTo>
                    <a:pt x="2636" y="1776"/>
                  </a:lnTo>
                  <a:lnTo>
                    <a:pt x="2624" y="1776"/>
                  </a:lnTo>
                  <a:lnTo>
                    <a:pt x="2612" y="1776"/>
                  </a:lnTo>
                  <a:lnTo>
                    <a:pt x="2601" y="1776"/>
                  </a:lnTo>
                  <a:lnTo>
                    <a:pt x="2588" y="1776"/>
                  </a:lnTo>
                  <a:lnTo>
                    <a:pt x="2577" y="1776"/>
                  </a:lnTo>
                  <a:lnTo>
                    <a:pt x="2564" y="1776"/>
                  </a:lnTo>
                  <a:lnTo>
                    <a:pt x="2553" y="1776"/>
                  </a:lnTo>
                  <a:lnTo>
                    <a:pt x="2540" y="1776"/>
                  </a:lnTo>
                  <a:lnTo>
                    <a:pt x="2529" y="1776"/>
                  </a:lnTo>
                  <a:lnTo>
                    <a:pt x="2518" y="1776"/>
                  </a:lnTo>
                  <a:lnTo>
                    <a:pt x="2505" y="1776"/>
                  </a:lnTo>
                  <a:lnTo>
                    <a:pt x="2494" y="1776"/>
                  </a:lnTo>
                  <a:lnTo>
                    <a:pt x="2481" y="1776"/>
                  </a:lnTo>
                  <a:lnTo>
                    <a:pt x="2470" y="1776"/>
                  </a:lnTo>
                  <a:lnTo>
                    <a:pt x="2458" y="1776"/>
                  </a:lnTo>
                  <a:lnTo>
                    <a:pt x="2446" y="1776"/>
                  </a:lnTo>
                  <a:lnTo>
                    <a:pt x="2434" y="1776"/>
                  </a:lnTo>
                  <a:lnTo>
                    <a:pt x="2422" y="1776"/>
                  </a:lnTo>
                  <a:lnTo>
                    <a:pt x="2411" y="1776"/>
                  </a:lnTo>
                  <a:lnTo>
                    <a:pt x="2398" y="1776"/>
                  </a:lnTo>
                  <a:lnTo>
                    <a:pt x="2387" y="1776"/>
                  </a:lnTo>
                  <a:lnTo>
                    <a:pt x="2375" y="1776"/>
                  </a:lnTo>
                  <a:lnTo>
                    <a:pt x="2363" y="1776"/>
                  </a:lnTo>
                  <a:lnTo>
                    <a:pt x="2351" y="1776"/>
                  </a:lnTo>
                  <a:lnTo>
                    <a:pt x="2339" y="1776"/>
                  </a:lnTo>
                  <a:lnTo>
                    <a:pt x="2327" y="1776"/>
                  </a:lnTo>
                  <a:lnTo>
                    <a:pt x="2315" y="1776"/>
                  </a:lnTo>
                  <a:lnTo>
                    <a:pt x="2303" y="1776"/>
                  </a:lnTo>
                  <a:lnTo>
                    <a:pt x="2292" y="1776"/>
                  </a:lnTo>
                  <a:lnTo>
                    <a:pt x="2280" y="1776"/>
                  </a:lnTo>
                  <a:lnTo>
                    <a:pt x="2268" y="1776"/>
                  </a:lnTo>
                  <a:lnTo>
                    <a:pt x="2256" y="1776"/>
                  </a:lnTo>
                  <a:lnTo>
                    <a:pt x="2244" y="1776"/>
                  </a:lnTo>
                  <a:lnTo>
                    <a:pt x="2232" y="1776"/>
                  </a:lnTo>
                  <a:lnTo>
                    <a:pt x="2220" y="1776"/>
                  </a:lnTo>
                  <a:lnTo>
                    <a:pt x="2209" y="1776"/>
                  </a:lnTo>
                  <a:lnTo>
                    <a:pt x="2196" y="1776"/>
                  </a:lnTo>
                  <a:lnTo>
                    <a:pt x="2185" y="1776"/>
                  </a:lnTo>
                  <a:lnTo>
                    <a:pt x="2172" y="1776"/>
                  </a:lnTo>
                  <a:lnTo>
                    <a:pt x="2161" y="1776"/>
                  </a:lnTo>
                  <a:lnTo>
                    <a:pt x="2149" y="1776"/>
                  </a:lnTo>
                  <a:lnTo>
                    <a:pt x="2137" y="1776"/>
                  </a:lnTo>
                  <a:lnTo>
                    <a:pt x="2126" y="1776"/>
                  </a:lnTo>
                  <a:lnTo>
                    <a:pt x="2113" y="1776"/>
                  </a:lnTo>
                  <a:lnTo>
                    <a:pt x="2102" y="1776"/>
                  </a:lnTo>
                  <a:lnTo>
                    <a:pt x="2089" y="1776"/>
                  </a:lnTo>
                  <a:lnTo>
                    <a:pt x="2078" y="1776"/>
                  </a:lnTo>
                  <a:lnTo>
                    <a:pt x="2066" y="1776"/>
                  </a:lnTo>
                  <a:lnTo>
                    <a:pt x="2054" y="1776"/>
                  </a:lnTo>
                  <a:lnTo>
                    <a:pt x="2043" y="1776"/>
                  </a:lnTo>
                  <a:lnTo>
                    <a:pt x="2030" y="1776"/>
                  </a:lnTo>
                  <a:lnTo>
                    <a:pt x="2019" y="1776"/>
                  </a:lnTo>
                  <a:lnTo>
                    <a:pt x="2006" y="1776"/>
                  </a:lnTo>
                  <a:lnTo>
                    <a:pt x="1995" y="1776"/>
                  </a:lnTo>
                  <a:lnTo>
                    <a:pt x="1983" y="1776"/>
                  </a:lnTo>
                  <a:lnTo>
                    <a:pt x="1971" y="1776"/>
                  </a:lnTo>
                  <a:lnTo>
                    <a:pt x="1959" y="1776"/>
                  </a:lnTo>
                  <a:lnTo>
                    <a:pt x="1947" y="1776"/>
                  </a:lnTo>
                  <a:lnTo>
                    <a:pt x="1935" y="1776"/>
                  </a:lnTo>
                  <a:lnTo>
                    <a:pt x="1923" y="1776"/>
                  </a:lnTo>
                  <a:lnTo>
                    <a:pt x="1912" y="1776"/>
                  </a:lnTo>
                  <a:lnTo>
                    <a:pt x="1900" y="1776"/>
                  </a:lnTo>
                  <a:lnTo>
                    <a:pt x="1888" y="1776"/>
                  </a:lnTo>
                  <a:lnTo>
                    <a:pt x="1876" y="1776"/>
                  </a:lnTo>
                  <a:lnTo>
                    <a:pt x="1864" y="1776"/>
                  </a:lnTo>
                  <a:lnTo>
                    <a:pt x="1852" y="1776"/>
                  </a:lnTo>
                  <a:lnTo>
                    <a:pt x="1841" y="1776"/>
                  </a:lnTo>
                  <a:lnTo>
                    <a:pt x="1828" y="1776"/>
                  </a:lnTo>
                  <a:lnTo>
                    <a:pt x="1817" y="1776"/>
                  </a:lnTo>
                  <a:lnTo>
                    <a:pt x="1804" y="1776"/>
                  </a:lnTo>
                  <a:lnTo>
                    <a:pt x="1793" y="1776"/>
                  </a:lnTo>
                  <a:lnTo>
                    <a:pt x="1781" y="1776"/>
                  </a:lnTo>
                  <a:lnTo>
                    <a:pt x="1769" y="1776"/>
                  </a:lnTo>
                  <a:lnTo>
                    <a:pt x="1758" y="1776"/>
                  </a:lnTo>
                  <a:lnTo>
                    <a:pt x="1745" y="1776"/>
                  </a:lnTo>
                  <a:lnTo>
                    <a:pt x="1734" y="1776"/>
                  </a:lnTo>
                  <a:lnTo>
                    <a:pt x="1721" y="1776"/>
                  </a:lnTo>
                  <a:lnTo>
                    <a:pt x="1710" y="1776"/>
                  </a:lnTo>
                  <a:lnTo>
                    <a:pt x="1697" y="1776"/>
                  </a:lnTo>
                  <a:lnTo>
                    <a:pt x="1686" y="1776"/>
                  </a:lnTo>
                  <a:lnTo>
                    <a:pt x="1675" y="1776"/>
                  </a:lnTo>
                  <a:lnTo>
                    <a:pt x="1662" y="1776"/>
                  </a:lnTo>
                  <a:lnTo>
                    <a:pt x="1651" y="1776"/>
                  </a:lnTo>
                  <a:lnTo>
                    <a:pt x="1638" y="1776"/>
                  </a:lnTo>
                  <a:lnTo>
                    <a:pt x="1627" y="1776"/>
                  </a:lnTo>
                  <a:lnTo>
                    <a:pt x="1614" y="1776"/>
                  </a:lnTo>
                  <a:lnTo>
                    <a:pt x="1603" y="1776"/>
                  </a:lnTo>
                  <a:lnTo>
                    <a:pt x="1591" y="1776"/>
                  </a:lnTo>
                  <a:lnTo>
                    <a:pt x="1579" y="1776"/>
                  </a:lnTo>
                  <a:lnTo>
                    <a:pt x="1567" y="1776"/>
                  </a:lnTo>
                  <a:lnTo>
                    <a:pt x="1555" y="1776"/>
                  </a:lnTo>
                  <a:lnTo>
                    <a:pt x="1544" y="1776"/>
                  </a:lnTo>
                  <a:lnTo>
                    <a:pt x="1532" y="1776"/>
                  </a:lnTo>
                  <a:lnTo>
                    <a:pt x="1520" y="1776"/>
                  </a:lnTo>
                  <a:lnTo>
                    <a:pt x="1508" y="1776"/>
                  </a:lnTo>
                  <a:lnTo>
                    <a:pt x="1496" y="1776"/>
                  </a:lnTo>
                  <a:lnTo>
                    <a:pt x="1484" y="1776"/>
                  </a:lnTo>
                  <a:lnTo>
                    <a:pt x="1472" y="1776"/>
                  </a:lnTo>
                  <a:lnTo>
                    <a:pt x="1460" y="1776"/>
                  </a:lnTo>
                  <a:lnTo>
                    <a:pt x="1449" y="1776"/>
                  </a:lnTo>
                  <a:lnTo>
                    <a:pt x="1436" y="1776"/>
                  </a:lnTo>
                  <a:lnTo>
                    <a:pt x="1425" y="1776"/>
                  </a:lnTo>
                  <a:lnTo>
                    <a:pt x="1413" y="1776"/>
                  </a:lnTo>
                  <a:lnTo>
                    <a:pt x="1401" y="1776"/>
                  </a:lnTo>
                  <a:lnTo>
                    <a:pt x="1389" y="1776"/>
                  </a:lnTo>
                  <a:lnTo>
                    <a:pt x="1377" y="1776"/>
                  </a:lnTo>
                  <a:lnTo>
                    <a:pt x="1366" y="1776"/>
                  </a:lnTo>
                  <a:lnTo>
                    <a:pt x="1353" y="1776"/>
                  </a:lnTo>
                  <a:lnTo>
                    <a:pt x="1342" y="1776"/>
                  </a:lnTo>
                  <a:lnTo>
                    <a:pt x="1329" y="1776"/>
                  </a:lnTo>
                  <a:lnTo>
                    <a:pt x="1318" y="1776"/>
                  </a:lnTo>
                  <a:lnTo>
                    <a:pt x="1306" y="1776"/>
                  </a:lnTo>
                  <a:lnTo>
                    <a:pt x="1294" y="1776"/>
                  </a:lnTo>
                  <a:lnTo>
                    <a:pt x="1283" y="1776"/>
                  </a:lnTo>
                  <a:lnTo>
                    <a:pt x="1270" y="1776"/>
                  </a:lnTo>
                  <a:lnTo>
                    <a:pt x="1259" y="1776"/>
                  </a:lnTo>
                  <a:lnTo>
                    <a:pt x="1246" y="1776"/>
                  </a:lnTo>
                  <a:lnTo>
                    <a:pt x="1235" y="1776"/>
                  </a:lnTo>
                  <a:lnTo>
                    <a:pt x="1223" y="1776"/>
                  </a:lnTo>
                  <a:lnTo>
                    <a:pt x="1211" y="1776"/>
                  </a:lnTo>
                  <a:lnTo>
                    <a:pt x="1199" y="1776"/>
                  </a:lnTo>
                  <a:lnTo>
                    <a:pt x="1187" y="1776"/>
                  </a:lnTo>
                  <a:lnTo>
                    <a:pt x="1176" y="1776"/>
                  </a:lnTo>
                  <a:lnTo>
                    <a:pt x="1163" y="1776"/>
                  </a:lnTo>
                  <a:lnTo>
                    <a:pt x="1152" y="1776"/>
                  </a:lnTo>
                  <a:lnTo>
                    <a:pt x="1140" y="1776"/>
                  </a:lnTo>
                  <a:lnTo>
                    <a:pt x="1128" y="1776"/>
                  </a:lnTo>
                  <a:lnTo>
                    <a:pt x="1116" y="1776"/>
                  </a:lnTo>
                  <a:lnTo>
                    <a:pt x="1104" y="1776"/>
                  </a:lnTo>
                  <a:lnTo>
                    <a:pt x="1092" y="1776"/>
                  </a:lnTo>
                  <a:lnTo>
                    <a:pt x="1080" y="1776"/>
                  </a:lnTo>
                  <a:lnTo>
                    <a:pt x="1068" y="1776"/>
                  </a:lnTo>
                  <a:lnTo>
                    <a:pt x="1057" y="1776"/>
                  </a:lnTo>
                  <a:lnTo>
                    <a:pt x="1045" y="1776"/>
                  </a:lnTo>
                  <a:lnTo>
                    <a:pt x="1033" y="1776"/>
                  </a:lnTo>
                  <a:lnTo>
                    <a:pt x="1021" y="1776"/>
                  </a:lnTo>
                  <a:lnTo>
                    <a:pt x="1009" y="1776"/>
                  </a:lnTo>
                  <a:lnTo>
                    <a:pt x="997" y="1776"/>
                  </a:lnTo>
                  <a:lnTo>
                    <a:pt x="985" y="1776"/>
                  </a:lnTo>
                  <a:lnTo>
                    <a:pt x="974" y="1776"/>
                  </a:lnTo>
                  <a:lnTo>
                    <a:pt x="961" y="1776"/>
                  </a:lnTo>
                  <a:lnTo>
                    <a:pt x="950" y="1776"/>
                  </a:lnTo>
                  <a:lnTo>
                    <a:pt x="937" y="1776"/>
                  </a:lnTo>
                  <a:lnTo>
                    <a:pt x="926" y="1776"/>
                  </a:lnTo>
                  <a:lnTo>
                    <a:pt x="915" y="1776"/>
                  </a:lnTo>
                  <a:lnTo>
                    <a:pt x="902" y="1776"/>
                  </a:lnTo>
                  <a:lnTo>
                    <a:pt x="891" y="1776"/>
                  </a:lnTo>
                  <a:lnTo>
                    <a:pt x="878" y="1776"/>
                  </a:lnTo>
                  <a:lnTo>
                    <a:pt x="867" y="1776"/>
                  </a:lnTo>
                  <a:lnTo>
                    <a:pt x="854" y="1776"/>
                  </a:lnTo>
                  <a:lnTo>
                    <a:pt x="843" y="1776"/>
                  </a:lnTo>
                  <a:lnTo>
                    <a:pt x="831" y="1776"/>
                  </a:lnTo>
                  <a:lnTo>
                    <a:pt x="819" y="1776"/>
                  </a:lnTo>
                  <a:lnTo>
                    <a:pt x="808" y="1776"/>
                  </a:lnTo>
                  <a:lnTo>
                    <a:pt x="795" y="1776"/>
                  </a:lnTo>
                  <a:lnTo>
                    <a:pt x="784" y="1776"/>
                  </a:lnTo>
                  <a:lnTo>
                    <a:pt x="771" y="1776"/>
                  </a:lnTo>
                  <a:lnTo>
                    <a:pt x="760" y="1776"/>
                  </a:lnTo>
                  <a:lnTo>
                    <a:pt x="748" y="1776"/>
                  </a:lnTo>
                  <a:lnTo>
                    <a:pt x="736" y="1776"/>
                  </a:lnTo>
                  <a:lnTo>
                    <a:pt x="724" y="1776"/>
                  </a:lnTo>
                  <a:lnTo>
                    <a:pt x="712" y="1776"/>
                  </a:lnTo>
                  <a:lnTo>
                    <a:pt x="700" y="1776"/>
                  </a:lnTo>
                  <a:lnTo>
                    <a:pt x="689" y="1776"/>
                  </a:lnTo>
                  <a:lnTo>
                    <a:pt x="677" y="1776"/>
                  </a:lnTo>
                  <a:lnTo>
                    <a:pt x="665" y="1776"/>
                  </a:lnTo>
                  <a:lnTo>
                    <a:pt x="653" y="1776"/>
                  </a:lnTo>
                  <a:lnTo>
                    <a:pt x="641" y="1776"/>
                  </a:lnTo>
                  <a:lnTo>
                    <a:pt x="629" y="1776"/>
                  </a:lnTo>
                  <a:lnTo>
                    <a:pt x="617" y="1776"/>
                  </a:lnTo>
                  <a:lnTo>
                    <a:pt x="606" y="1776"/>
                  </a:lnTo>
                  <a:lnTo>
                    <a:pt x="593" y="1776"/>
                  </a:lnTo>
                  <a:lnTo>
                    <a:pt x="582" y="1776"/>
                  </a:lnTo>
                  <a:lnTo>
                    <a:pt x="569" y="1776"/>
                  </a:lnTo>
                  <a:lnTo>
                    <a:pt x="558" y="1776"/>
                  </a:lnTo>
                  <a:lnTo>
                    <a:pt x="546" y="1776"/>
                  </a:lnTo>
                  <a:lnTo>
                    <a:pt x="534" y="1776"/>
                  </a:lnTo>
                  <a:lnTo>
                    <a:pt x="523" y="1776"/>
                  </a:lnTo>
                  <a:lnTo>
                    <a:pt x="510" y="1776"/>
                  </a:lnTo>
                  <a:lnTo>
                    <a:pt x="499" y="1776"/>
                  </a:lnTo>
                  <a:lnTo>
                    <a:pt x="486" y="1776"/>
                  </a:lnTo>
                  <a:lnTo>
                    <a:pt x="475" y="1776"/>
                  </a:lnTo>
                  <a:lnTo>
                    <a:pt x="463" y="1776"/>
                  </a:lnTo>
                  <a:lnTo>
                    <a:pt x="451" y="1776"/>
                  </a:lnTo>
                  <a:lnTo>
                    <a:pt x="440" y="1776"/>
                  </a:lnTo>
                  <a:lnTo>
                    <a:pt x="427" y="1776"/>
                  </a:lnTo>
                  <a:lnTo>
                    <a:pt x="416" y="1776"/>
                  </a:lnTo>
                  <a:lnTo>
                    <a:pt x="403" y="1776"/>
                  </a:lnTo>
                  <a:lnTo>
                    <a:pt x="392" y="1776"/>
                  </a:lnTo>
                  <a:lnTo>
                    <a:pt x="380" y="1776"/>
                  </a:lnTo>
                  <a:lnTo>
                    <a:pt x="368" y="1776"/>
                  </a:lnTo>
                  <a:lnTo>
                    <a:pt x="356" y="1776"/>
                  </a:lnTo>
                  <a:lnTo>
                    <a:pt x="344" y="1776"/>
                  </a:lnTo>
                  <a:lnTo>
                    <a:pt x="332" y="1776"/>
                  </a:lnTo>
                  <a:lnTo>
                    <a:pt x="320" y="1776"/>
                  </a:lnTo>
                  <a:lnTo>
                    <a:pt x="309" y="1776"/>
                  </a:lnTo>
                  <a:lnTo>
                    <a:pt x="297" y="1776"/>
                  </a:lnTo>
                  <a:lnTo>
                    <a:pt x="285" y="1776"/>
                  </a:lnTo>
                  <a:lnTo>
                    <a:pt x="273" y="1776"/>
                  </a:lnTo>
                  <a:lnTo>
                    <a:pt x="261" y="1776"/>
                  </a:lnTo>
                  <a:lnTo>
                    <a:pt x="249" y="1776"/>
                  </a:lnTo>
                  <a:lnTo>
                    <a:pt x="237" y="1776"/>
                  </a:lnTo>
                  <a:lnTo>
                    <a:pt x="225" y="1776"/>
                  </a:lnTo>
                  <a:lnTo>
                    <a:pt x="214" y="1776"/>
                  </a:lnTo>
                  <a:lnTo>
                    <a:pt x="201" y="1776"/>
                  </a:lnTo>
                  <a:lnTo>
                    <a:pt x="190" y="1776"/>
                  </a:lnTo>
                  <a:lnTo>
                    <a:pt x="178" y="1776"/>
                  </a:lnTo>
                  <a:lnTo>
                    <a:pt x="166" y="1776"/>
                  </a:lnTo>
                  <a:lnTo>
                    <a:pt x="154" y="1776"/>
                  </a:lnTo>
                  <a:lnTo>
                    <a:pt x="142" y="1776"/>
                  </a:lnTo>
                  <a:lnTo>
                    <a:pt x="131" y="1776"/>
                  </a:lnTo>
                  <a:lnTo>
                    <a:pt x="118" y="1776"/>
                  </a:lnTo>
                  <a:lnTo>
                    <a:pt x="107" y="1776"/>
                  </a:lnTo>
                  <a:lnTo>
                    <a:pt x="94" y="1776"/>
                  </a:lnTo>
                  <a:lnTo>
                    <a:pt x="83" y="1776"/>
                  </a:lnTo>
                  <a:lnTo>
                    <a:pt x="71" y="1776"/>
                  </a:lnTo>
                  <a:lnTo>
                    <a:pt x="59" y="1776"/>
                  </a:lnTo>
                  <a:lnTo>
                    <a:pt x="48" y="1776"/>
                  </a:lnTo>
                  <a:lnTo>
                    <a:pt x="35" y="1776"/>
                  </a:lnTo>
                  <a:lnTo>
                    <a:pt x="24" y="1776"/>
                  </a:lnTo>
                  <a:lnTo>
                    <a:pt x="11" y="1776"/>
                  </a:lnTo>
                  <a:lnTo>
                    <a:pt x="0" y="1776"/>
                  </a:lnTo>
                </a:path>
              </a:pathLst>
            </a:custGeom>
            <a:solidFill>
              <a:srgbClr val="00FFFF"/>
            </a:solidFill>
            <a:ln w="12700" cap="rnd">
              <a:solidFill>
                <a:srgbClr val="000000"/>
              </a:solidFill>
              <a:round/>
              <a:headEnd/>
              <a:tailEnd/>
            </a:ln>
          </p:spPr>
          <p:txBody>
            <a:bodyPr/>
            <a:lstStyle/>
            <a:p>
              <a:endParaRPr lang="en-US"/>
            </a:p>
          </p:txBody>
        </p:sp>
      </p:grpSp>
      <p:sp>
        <p:nvSpPr>
          <p:cNvPr id="44057" name="Arc 25"/>
          <p:cNvSpPr>
            <a:spLocks/>
          </p:cNvSpPr>
          <p:nvPr/>
        </p:nvSpPr>
        <p:spPr bwMode="auto">
          <a:xfrm rot="10800000">
            <a:off x="5068888" y="2478088"/>
            <a:ext cx="1409700" cy="1181100"/>
          </a:xfrm>
          <a:custGeom>
            <a:avLst/>
            <a:gdLst>
              <a:gd name="G0" fmla="+- 21600 0 0"/>
              <a:gd name="G1" fmla="+- 21600 0 0"/>
              <a:gd name="G2" fmla="+- 21600 0 0"/>
              <a:gd name="T0" fmla="*/ 0 w 21600"/>
              <a:gd name="T1" fmla="*/ 21600 h 21600"/>
              <a:gd name="T2" fmla="*/ 2157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6" y="13"/>
                  <a:pt x="21576" y="0"/>
                </a:cubicBezTo>
              </a:path>
              <a:path w="21600" h="21600" stroke="0" extrusionOk="0">
                <a:moveTo>
                  <a:pt x="0" y="21600"/>
                </a:moveTo>
                <a:cubicBezTo>
                  <a:pt x="0" y="9680"/>
                  <a:pt x="9656" y="13"/>
                  <a:pt x="21576" y="0"/>
                </a:cubicBezTo>
                <a:lnTo>
                  <a:pt x="21600" y="21600"/>
                </a:lnTo>
                <a:close/>
              </a:path>
            </a:pathLst>
          </a:custGeom>
          <a:noFill/>
          <a:ln w="76200" cap="rnd">
            <a:solidFill>
              <a:schemeClr val="tx2"/>
            </a:solidFill>
            <a:round/>
            <a:headEnd/>
            <a:tailEnd type="triangle" w="med" len="med"/>
          </a:ln>
          <a:effectLst>
            <a:outerShdw dist="107763" dir="2700000" algn="ctr" rotWithShape="0">
              <a:schemeClr val="bg2"/>
            </a:outerShdw>
          </a:effectLst>
        </p:spPr>
        <p:txBody>
          <a:bodyPr wrap="none" anchor="ctr"/>
          <a:lstStyle/>
          <a:p>
            <a:pPr>
              <a:defRPr/>
            </a:pPr>
            <a:endParaRPr lang="en-US"/>
          </a:p>
        </p:txBody>
      </p:sp>
      <p:sp>
        <p:nvSpPr>
          <p:cNvPr id="32779" name="Rectangle 26"/>
          <p:cNvSpPr>
            <a:spLocks noChangeArrowheads="1"/>
          </p:cNvSpPr>
          <p:nvPr/>
        </p:nvSpPr>
        <p:spPr bwMode="auto">
          <a:xfrm>
            <a:off x="4481513" y="4741863"/>
            <a:ext cx="1095375" cy="576262"/>
          </a:xfrm>
          <a:prstGeom prst="rect">
            <a:avLst/>
          </a:prstGeom>
          <a:noFill/>
          <a:ln w="76200">
            <a:noFill/>
            <a:miter lim="800000"/>
            <a:headEnd/>
            <a:tailEnd/>
          </a:ln>
        </p:spPr>
        <p:txBody>
          <a:bodyPr wrap="none" lIns="90488" tIns="44450" rIns="90488" bIns="44450">
            <a:spAutoFit/>
          </a:bodyPr>
          <a:lstStyle/>
          <a:p>
            <a:r>
              <a:rPr lang="en-US" sz="3200"/>
              <a:t>.3413</a:t>
            </a:r>
            <a:endParaRPr lang="en-US" sz="3200">
              <a:solidFill>
                <a:schemeClr val="bg2"/>
              </a:solidFill>
            </a:endParaRPr>
          </a:p>
        </p:txBody>
      </p:sp>
      <p:sp>
        <p:nvSpPr>
          <p:cNvPr id="32780" name="TextBox 26"/>
          <p:cNvSpPr txBox="1">
            <a:spLocks noChangeArrowheads="1"/>
          </p:cNvSpPr>
          <p:nvPr/>
        </p:nvSpPr>
        <p:spPr bwMode="auto">
          <a:xfrm>
            <a:off x="3352800" y="3886200"/>
            <a:ext cx="685800" cy="461963"/>
          </a:xfrm>
          <a:prstGeom prst="rect">
            <a:avLst/>
          </a:prstGeom>
          <a:solidFill>
            <a:srgbClr val="E6A650"/>
          </a:solidFill>
          <a:ln w="9525">
            <a:noFill/>
            <a:miter lim="800000"/>
            <a:headEnd/>
            <a:tailEnd/>
          </a:ln>
        </p:spPr>
        <p:txBody>
          <a:bodyPr>
            <a:spAutoFit/>
          </a:bodyPr>
          <a:lstStyle/>
          <a:p>
            <a:r>
              <a:rPr lang="en-US"/>
              <a:t>.50</a:t>
            </a:r>
          </a:p>
        </p:txBody>
      </p:sp>
    </p:spTree>
    <p:custDataLst>
      <p:tags r:id="rId1"/>
    </p:custData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1066800" y="223838"/>
            <a:ext cx="4802188" cy="831850"/>
          </a:xfrm>
          <a:prstGeom prst="rect">
            <a:avLst/>
          </a:prstGeom>
          <a:noFill/>
          <a:ln w="9525">
            <a:noFill/>
            <a:miter lim="800000"/>
            <a:headEnd/>
            <a:tailEnd/>
          </a:ln>
        </p:spPr>
        <p:txBody>
          <a:bodyPr wrap="none" anchor="ctr">
            <a:spAutoFit/>
          </a:bodyPr>
          <a:lstStyle/>
          <a:p>
            <a:r>
              <a:rPr lang="en-US">
                <a:latin typeface="Arial Narrow" pitchFamily="34" charset="0"/>
              </a:rPr>
              <a:t>Standard normal probabilities have been </a:t>
            </a:r>
          </a:p>
          <a:p>
            <a:r>
              <a:rPr lang="en-US">
                <a:latin typeface="Arial Narrow" pitchFamily="34" charset="0"/>
              </a:rPr>
              <a:t>calculated and are provided in table Z.</a:t>
            </a:r>
          </a:p>
        </p:txBody>
      </p:sp>
      <p:graphicFrame>
        <p:nvGraphicFramePr>
          <p:cNvPr id="60420" name="Object 4"/>
          <p:cNvGraphicFramePr>
            <a:graphicFrameLocks noChangeAspect="1"/>
          </p:cNvGraphicFramePr>
          <p:nvPr/>
        </p:nvGraphicFramePr>
        <p:xfrm>
          <a:off x="5486400" y="1517650"/>
          <a:ext cx="3502025" cy="1579563"/>
        </p:xfrm>
        <a:graphic>
          <a:graphicData uri="http://schemas.openxmlformats.org/presentationml/2006/ole">
            <p:oleObj spid="_x0000_s9218" name="Bitmap Image" r:id="rId4" imgW="3438095" imgH="1352381" progId="PBrush">
              <p:embed/>
            </p:oleObj>
          </a:graphicData>
        </a:graphic>
      </p:graphicFrame>
      <p:sp>
        <p:nvSpPr>
          <p:cNvPr id="60421" name="Freeform 5"/>
          <p:cNvSpPr>
            <a:spLocks/>
          </p:cNvSpPr>
          <p:nvPr/>
        </p:nvSpPr>
        <p:spPr bwMode="auto">
          <a:xfrm>
            <a:off x="-139700" y="1676400"/>
            <a:ext cx="5016500" cy="2743200"/>
          </a:xfrm>
          <a:custGeom>
            <a:avLst/>
            <a:gdLst>
              <a:gd name="T0" fmla="*/ 2147483647 w 3160"/>
              <a:gd name="T1" fmla="*/ 0 h 1728"/>
              <a:gd name="T2" fmla="*/ 2147483647 w 3160"/>
              <a:gd name="T3" fmla="*/ 2147483647 h 1728"/>
              <a:gd name="T4" fmla="*/ 2147483647 w 3160"/>
              <a:gd name="T5" fmla="*/ 2147483647 h 1728"/>
              <a:gd name="T6" fmla="*/ 2147483647 w 3160"/>
              <a:gd name="T7" fmla="*/ 2147483647 h 1728"/>
              <a:gd name="T8" fmla="*/ 0 60000 65536"/>
              <a:gd name="T9" fmla="*/ 0 60000 65536"/>
              <a:gd name="T10" fmla="*/ 0 60000 65536"/>
              <a:gd name="T11" fmla="*/ 0 60000 65536"/>
              <a:gd name="T12" fmla="*/ 0 w 3160"/>
              <a:gd name="T13" fmla="*/ 0 h 1728"/>
              <a:gd name="T14" fmla="*/ 3160 w 3160"/>
              <a:gd name="T15" fmla="*/ 1728 h 1728"/>
            </a:gdLst>
            <a:ahLst/>
            <a:cxnLst>
              <a:cxn ang="T8">
                <a:pos x="T0" y="T1"/>
              </a:cxn>
              <a:cxn ang="T9">
                <a:pos x="T2" y="T3"/>
              </a:cxn>
              <a:cxn ang="T10">
                <a:pos x="T4" y="T5"/>
              </a:cxn>
              <a:cxn ang="T11">
                <a:pos x="T6" y="T7"/>
              </a:cxn>
            </a:cxnLst>
            <a:rect l="T12" t="T13" r="T14" b="T15"/>
            <a:pathLst>
              <a:path w="3160" h="1728">
                <a:moveTo>
                  <a:pt x="856" y="0"/>
                </a:moveTo>
                <a:cubicBezTo>
                  <a:pt x="428" y="152"/>
                  <a:pt x="0" y="304"/>
                  <a:pt x="232" y="480"/>
                </a:cubicBezTo>
                <a:cubicBezTo>
                  <a:pt x="464" y="656"/>
                  <a:pt x="1760" y="848"/>
                  <a:pt x="2248" y="1056"/>
                </a:cubicBezTo>
                <a:cubicBezTo>
                  <a:pt x="2736" y="1264"/>
                  <a:pt x="3008" y="1616"/>
                  <a:pt x="3160" y="1728"/>
                </a:cubicBezTo>
              </a:path>
            </a:pathLst>
          </a:custGeom>
          <a:noFill/>
          <a:ln w="9525">
            <a:solidFill>
              <a:srgbClr val="FF00FF"/>
            </a:solidFill>
            <a:round/>
            <a:headEnd/>
            <a:tailEnd type="triangle" w="med" len="med"/>
          </a:ln>
        </p:spPr>
        <p:txBody>
          <a:bodyPr wrap="none" anchor="ctr"/>
          <a:lstStyle/>
          <a:p>
            <a:endParaRPr lang="en-US"/>
          </a:p>
        </p:txBody>
      </p:sp>
      <p:sp>
        <p:nvSpPr>
          <p:cNvPr id="60422" name="Text Box 6"/>
          <p:cNvSpPr txBox="1">
            <a:spLocks noChangeArrowheads="1"/>
          </p:cNvSpPr>
          <p:nvPr/>
        </p:nvSpPr>
        <p:spPr bwMode="auto">
          <a:xfrm>
            <a:off x="685800" y="1066800"/>
            <a:ext cx="4714875" cy="830263"/>
          </a:xfrm>
          <a:prstGeom prst="rect">
            <a:avLst/>
          </a:prstGeom>
          <a:noFill/>
          <a:ln w="9525">
            <a:noFill/>
            <a:miter lim="800000"/>
            <a:headEnd/>
            <a:tailEnd/>
          </a:ln>
        </p:spPr>
        <p:txBody>
          <a:bodyPr wrap="none" anchor="ctr">
            <a:spAutoFit/>
          </a:bodyPr>
          <a:lstStyle/>
          <a:p>
            <a:r>
              <a:rPr lang="en-US">
                <a:latin typeface="Arial Narrow" pitchFamily="34" charset="0"/>
              </a:rPr>
              <a:t>The tabulated probabilities correspond</a:t>
            </a:r>
          </a:p>
          <a:p>
            <a:r>
              <a:rPr lang="en-US">
                <a:latin typeface="Arial Narrow" pitchFamily="34" charset="0"/>
              </a:rPr>
              <a:t>to the area between Z= -</a:t>
            </a:r>
            <a:r>
              <a:rPr lang="en-US">
                <a:latin typeface="Arial Narrow" pitchFamily="34" charset="0"/>
                <a:sym typeface="Symbol" pitchFamily="18" charset="2"/>
              </a:rPr>
              <a:t></a:t>
            </a:r>
            <a:r>
              <a:rPr lang="en-US">
                <a:latin typeface="Arial Narrow" pitchFamily="34" charset="0"/>
              </a:rPr>
              <a:t> and some z</a:t>
            </a:r>
            <a:r>
              <a:rPr lang="en-US" baseline="-25000">
                <a:latin typeface="Arial Narrow" pitchFamily="34" charset="0"/>
              </a:rPr>
              <a:t>0</a:t>
            </a:r>
            <a:r>
              <a:rPr lang="en-US">
                <a:latin typeface="Arial Narrow" pitchFamily="34" charset="0"/>
              </a:rPr>
              <a:t> </a:t>
            </a:r>
          </a:p>
        </p:txBody>
      </p:sp>
      <p:sp>
        <p:nvSpPr>
          <p:cNvPr id="60424" name="Text Box 8"/>
          <p:cNvSpPr txBox="1">
            <a:spLocks noChangeArrowheads="1"/>
          </p:cNvSpPr>
          <p:nvPr/>
        </p:nvSpPr>
        <p:spPr bwMode="auto">
          <a:xfrm>
            <a:off x="7654925" y="3048000"/>
            <a:ext cx="727075" cy="396875"/>
          </a:xfrm>
          <a:prstGeom prst="rect">
            <a:avLst/>
          </a:prstGeom>
          <a:noFill/>
          <a:ln w="9525">
            <a:noFill/>
            <a:miter lim="800000"/>
            <a:headEnd/>
            <a:tailEnd/>
          </a:ln>
        </p:spPr>
        <p:txBody>
          <a:bodyPr wrap="none" anchor="ctr">
            <a:spAutoFit/>
          </a:bodyPr>
          <a:lstStyle/>
          <a:p>
            <a:pPr algn="ctr"/>
            <a:r>
              <a:rPr lang="en-US" sz="2000">
                <a:latin typeface="Arial Narrow" pitchFamily="34" charset="0"/>
              </a:rPr>
              <a:t>Z = z</a:t>
            </a:r>
            <a:r>
              <a:rPr lang="en-US" sz="2000" baseline="-25000">
                <a:latin typeface="Arial Narrow" pitchFamily="34" charset="0"/>
              </a:rPr>
              <a:t>0</a:t>
            </a:r>
            <a:endParaRPr lang="en-US" sz="2000">
              <a:latin typeface="Arial Narrow" pitchFamily="34" charset="0"/>
            </a:endParaRPr>
          </a:p>
        </p:txBody>
      </p:sp>
      <p:grpSp>
        <p:nvGrpSpPr>
          <p:cNvPr id="2" name="Group 9"/>
          <p:cNvGrpSpPr>
            <a:grpSpLocks/>
          </p:cNvGrpSpPr>
          <p:nvPr/>
        </p:nvGrpSpPr>
        <p:grpSpPr bwMode="auto">
          <a:xfrm>
            <a:off x="7059613" y="989013"/>
            <a:ext cx="1562100" cy="1220787"/>
            <a:chOff x="4447" y="623"/>
            <a:chExt cx="984" cy="769"/>
          </a:xfrm>
        </p:grpSpPr>
        <p:sp>
          <p:nvSpPr>
            <p:cNvPr id="7177" name="Text Box 10"/>
            <p:cNvSpPr txBox="1">
              <a:spLocks noChangeArrowheads="1"/>
            </p:cNvSpPr>
            <p:nvPr/>
          </p:nvSpPr>
          <p:spPr bwMode="auto">
            <a:xfrm>
              <a:off x="4447" y="623"/>
              <a:ext cx="984" cy="291"/>
            </a:xfrm>
            <a:prstGeom prst="rect">
              <a:avLst/>
            </a:prstGeom>
            <a:noFill/>
            <a:ln w="9525">
              <a:noFill/>
              <a:miter lim="800000"/>
              <a:headEnd/>
              <a:tailEnd/>
            </a:ln>
          </p:spPr>
          <p:txBody>
            <a:bodyPr wrap="none" anchor="ctr">
              <a:spAutoFit/>
            </a:bodyPr>
            <a:lstStyle/>
            <a:p>
              <a:pPr algn="ctr"/>
              <a:r>
                <a:rPr lang="en-US">
                  <a:latin typeface="Arial Narrow" pitchFamily="34" charset="0"/>
                </a:rPr>
                <a:t>P(-</a:t>
              </a:r>
              <a:r>
                <a:rPr lang="en-US">
                  <a:latin typeface="Arial Narrow" pitchFamily="34" charset="0"/>
                  <a:sym typeface="Symbol" pitchFamily="18" charset="2"/>
                </a:rPr>
                <a:t> </a:t>
              </a:r>
              <a:r>
                <a:rPr lang="en-US">
                  <a:latin typeface="Arial Narrow" pitchFamily="34" charset="0"/>
                </a:rPr>
                <a:t>&lt;Z&lt;z</a:t>
              </a:r>
              <a:r>
                <a:rPr lang="en-US" baseline="-25000">
                  <a:latin typeface="Arial Narrow" pitchFamily="34" charset="0"/>
                </a:rPr>
                <a:t>0</a:t>
              </a:r>
              <a:r>
                <a:rPr lang="en-US">
                  <a:latin typeface="Arial Narrow" pitchFamily="34" charset="0"/>
                </a:rPr>
                <a:t>)</a:t>
              </a:r>
            </a:p>
          </p:txBody>
        </p:sp>
        <p:sp>
          <p:nvSpPr>
            <p:cNvPr id="7178" name="Line 11"/>
            <p:cNvSpPr>
              <a:spLocks noChangeShapeType="1"/>
            </p:cNvSpPr>
            <p:nvPr/>
          </p:nvSpPr>
          <p:spPr bwMode="auto">
            <a:xfrm flipH="1">
              <a:off x="4800" y="864"/>
              <a:ext cx="240" cy="528"/>
            </a:xfrm>
            <a:prstGeom prst="line">
              <a:avLst/>
            </a:prstGeom>
            <a:noFill/>
            <a:ln w="9525">
              <a:solidFill>
                <a:srgbClr val="FF00FF"/>
              </a:solidFill>
              <a:round/>
              <a:headEnd/>
              <a:tailEnd type="triangle" w="med" len="med"/>
            </a:ln>
          </p:spPr>
          <p:txBody>
            <a:bodyPr wrap="none" anchor="ctr"/>
            <a:lstStyle/>
            <a:p>
              <a:endParaRPr lang="en-US"/>
            </a:p>
          </p:txBody>
        </p:sp>
      </p:grpSp>
      <p:graphicFrame>
        <p:nvGraphicFramePr>
          <p:cNvPr id="12" name="Table 11"/>
          <p:cNvGraphicFramePr>
            <a:graphicFrameLocks noGrp="1"/>
          </p:cNvGraphicFramePr>
          <p:nvPr/>
        </p:nvGraphicFramePr>
        <p:xfrm>
          <a:off x="1066798" y="3429001"/>
          <a:ext cx="6934202" cy="2514601"/>
        </p:xfrm>
        <a:graphic>
          <a:graphicData uri="http://schemas.openxmlformats.org/drawingml/2006/table">
            <a:tbl>
              <a:tblPr/>
              <a:tblGrid>
                <a:gridCol w="630382"/>
                <a:gridCol w="630382"/>
                <a:gridCol w="630382"/>
                <a:gridCol w="630382"/>
                <a:gridCol w="630382"/>
                <a:gridCol w="630382"/>
                <a:gridCol w="630382"/>
                <a:gridCol w="630382"/>
                <a:gridCol w="630382"/>
                <a:gridCol w="630382"/>
                <a:gridCol w="630382"/>
              </a:tblGrid>
              <a:tr h="282251">
                <a:tc>
                  <a:txBody>
                    <a:bodyPr/>
                    <a:lstStyle/>
                    <a:p>
                      <a:pPr algn="ctr" fontAlgn="b"/>
                      <a:r>
                        <a:rPr lang="en-US" sz="1100" b="0" i="1" u="none" strike="noStrike" dirty="0">
                          <a:solidFill>
                            <a:srgbClr val="000000"/>
                          </a:solidFill>
                          <a:latin typeface="Calibri"/>
                        </a:rPr>
                        <a:t>z</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0.05</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0.07</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0.08</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269422">
                <a:tc>
                  <a:txBody>
                    <a:bodyPr/>
                    <a:lstStyle/>
                    <a:p>
                      <a:pPr algn="ctr" fontAlgn="b"/>
                      <a:r>
                        <a:rPr lang="en-US" sz="1100" b="0" i="1" u="none" strike="noStrike">
                          <a:solidFill>
                            <a:srgbClr val="000000"/>
                          </a:solidFill>
                          <a:latin typeface="Calibri"/>
                        </a:rPr>
                        <a:t>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0.5000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0.5040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0.5080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0.5120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0.5160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0.5199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0.5239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0.5279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0.5319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0.5359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269422">
                <a:tc>
                  <a:txBody>
                    <a:bodyPr/>
                    <a:lstStyle/>
                    <a:p>
                      <a:pPr algn="ctr" fontAlgn="b"/>
                      <a:r>
                        <a:rPr lang="en-US" sz="1100" b="0" i="1" u="none" strike="noStrike">
                          <a:solidFill>
                            <a:srgbClr val="000000"/>
                          </a:solidFill>
                          <a:latin typeface="Calibri"/>
                        </a:rPr>
                        <a:t>0.1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0.5398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0.5438</a:t>
                      </a: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latin typeface="Calibri"/>
                        </a:rPr>
                        <a:t>0.5478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0.5517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0.5557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0.5596</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0.5636</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0.5675</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0.5714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0.5753</a:t>
                      </a:r>
                    </a:p>
                  </a:txBody>
                  <a:tcPr marL="0" marR="0" marT="0" marB="0" anchor="b">
                    <a:lnL>
                      <a:noFill/>
                    </a:lnL>
                    <a:lnR>
                      <a:noFill/>
                    </a:lnR>
                    <a:lnT>
                      <a:noFill/>
                    </a:lnT>
                    <a:lnB>
                      <a:noFill/>
                    </a:lnB>
                  </a:tcPr>
                </a:tc>
              </a:tr>
              <a:tr h="269422">
                <a:tc>
                  <a:txBody>
                    <a:bodyPr/>
                    <a:lstStyle/>
                    <a:p>
                      <a:pPr algn="ctr" fontAlgn="b"/>
                      <a:r>
                        <a:rPr lang="en-US" sz="1100" b="0" i="1" u="none" strike="noStrike">
                          <a:solidFill>
                            <a:srgbClr val="000000"/>
                          </a:solidFill>
                          <a:latin typeface="Calibri"/>
                        </a:rPr>
                        <a:t>0.2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0.5793</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0.5832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0.5871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0.5910</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0.5948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0.5987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0.6026</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0.6064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0.6103</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0.6141</a:t>
                      </a:r>
                    </a:p>
                  </a:txBody>
                  <a:tcPr marL="0" marR="0" marT="0" marB="0" anchor="b">
                    <a:lnL>
                      <a:noFill/>
                    </a:lnL>
                    <a:lnR>
                      <a:noFill/>
                    </a:lnR>
                    <a:lnT>
                      <a:noFill/>
                    </a:lnT>
                    <a:lnB>
                      <a:noFill/>
                    </a:lnB>
                  </a:tcPr>
                </a:tc>
              </a:tr>
              <a:tr h="295080">
                <a:tc>
                  <a:txBody>
                    <a:bodyPr/>
                    <a:lstStyle/>
                    <a:p>
                      <a:pPr algn="ctr" fontAlgn="b"/>
                      <a:r>
                        <a:rPr lang="en-US" sz="1100" b="0" i="1"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r>
              <a:tr h="269422">
                <a:tc>
                  <a:txBody>
                    <a:bodyPr/>
                    <a:lstStyle/>
                    <a:p>
                      <a:pPr algn="ctr" fontAlgn="b"/>
                      <a:r>
                        <a:rPr lang="en-US" sz="1100" b="0" i="1"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0.8413</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0.8438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0.8461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0.8485</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0.8508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0.8531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0.8554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0.8577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0.8599</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0.8621</a:t>
                      </a:r>
                    </a:p>
                  </a:txBody>
                  <a:tcPr marL="0" marR="0" marT="0" marB="0" anchor="b">
                    <a:lnL>
                      <a:noFill/>
                    </a:lnL>
                    <a:lnR>
                      <a:noFill/>
                    </a:lnR>
                    <a:lnT>
                      <a:noFill/>
                    </a:lnT>
                    <a:lnB>
                      <a:noFill/>
                    </a:lnB>
                  </a:tcPr>
                </a:tc>
              </a:tr>
              <a:tr h="295080">
                <a:tc>
                  <a:txBody>
                    <a:bodyPr/>
                    <a:lstStyle/>
                    <a:p>
                      <a:pPr algn="ctr" fontAlgn="b"/>
                      <a:r>
                        <a:rPr lang="en-US" sz="1100" b="0" i="1"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r>
              <a:tr h="269422">
                <a:tc>
                  <a:txBody>
                    <a:bodyPr/>
                    <a:lstStyle/>
                    <a:p>
                      <a:pPr algn="ctr" fontAlgn="b"/>
                      <a:r>
                        <a:rPr lang="en-US" sz="1100" b="0" i="1" u="none" strike="noStrike">
                          <a:solidFill>
                            <a:srgbClr val="000000"/>
                          </a:solidFill>
                          <a:latin typeface="Calibri"/>
                        </a:rPr>
                        <a:t>1.2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0.8849</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0.8869</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0.8888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0.8907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0.8925</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0.8944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0.8962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0.8980</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0.8997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0.9015</a:t>
                      </a:r>
                    </a:p>
                  </a:txBody>
                  <a:tcPr marL="0" marR="0" marT="0" marB="0" anchor="b">
                    <a:lnL>
                      <a:noFill/>
                    </a:lnL>
                    <a:lnR>
                      <a:noFill/>
                    </a:lnR>
                    <a:lnT>
                      <a:noFill/>
                    </a:lnT>
                    <a:lnB>
                      <a:noFill/>
                    </a:lnB>
                  </a:tcPr>
                </a:tc>
              </a:tr>
              <a:tr h="295080">
                <a:tc>
                  <a:txBody>
                    <a:bodyPr/>
                    <a:lstStyle/>
                    <a:p>
                      <a:pPr algn="ctr" fontAlgn="b"/>
                      <a:r>
                        <a:rPr lang="en-US" sz="1100" b="0" i="1"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latin typeface="Calibri"/>
                        </a:rPr>
                        <a:t>…</a:t>
                      </a:r>
                    </a:p>
                  </a:txBody>
                  <a:tcPr marL="0" marR="0" marT="0" marB="0" vert="wordArtVert" anchor="b">
                    <a:lnL>
                      <a:noFill/>
                    </a:lnL>
                    <a:lnR>
                      <a:noFill/>
                    </a:lnR>
                    <a:lnT>
                      <a:noFill/>
                    </a:lnT>
                    <a:lnB>
                      <a:noFill/>
                    </a:lnB>
                  </a:tcPr>
                </a:tc>
              </a:tr>
            </a:tbl>
          </a:graphicData>
        </a:graphic>
      </p:graphicFrame>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up)">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0422"/>
                                        </p:tgtEl>
                                        <p:attrNameLst>
                                          <p:attrName>style.visibility</p:attrName>
                                        </p:attrNameLst>
                                      </p:cBhvr>
                                      <p:to>
                                        <p:strVal val="visible"/>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60420"/>
                                        </p:tgtEl>
                                        <p:attrNameLst>
                                          <p:attrName>style.visibility</p:attrName>
                                        </p:attrNameLst>
                                      </p:cBhvr>
                                      <p:to>
                                        <p:strVal val="visible"/>
                                      </p:to>
                                    </p:set>
                                    <p:animEffect transition="in" filter="wipe(down)">
                                      <p:cBhvr>
                                        <p:cTn id="15" dur="500"/>
                                        <p:tgtEl>
                                          <p:spTgt spid="60420"/>
                                        </p:tgtEl>
                                      </p:cBhvr>
                                    </p:animEffect>
                                  </p:childTnLst>
                                </p:cTn>
                              </p:par>
                            </p:childTnLst>
                          </p:cTn>
                        </p:par>
                        <p:par>
                          <p:cTn id="16" fill="hold">
                            <p:stCondLst>
                              <p:cond delay="1000"/>
                            </p:stCondLst>
                            <p:childTnLst>
                              <p:par>
                                <p:cTn id="17" presetID="4" presetClass="entr" presetSubtype="16" fill="hold" grpId="0" nodeType="afterEffect">
                                  <p:stCondLst>
                                    <p:cond delay="0"/>
                                  </p:stCondLst>
                                  <p:childTnLst>
                                    <p:set>
                                      <p:cBhvr>
                                        <p:cTn id="18" dur="1" fill="hold">
                                          <p:stCondLst>
                                            <p:cond delay="0"/>
                                          </p:stCondLst>
                                        </p:cTn>
                                        <p:tgtEl>
                                          <p:spTgt spid="60424"/>
                                        </p:tgtEl>
                                        <p:attrNameLst>
                                          <p:attrName>style.visibility</p:attrName>
                                        </p:attrNameLst>
                                      </p:cBhvr>
                                      <p:to>
                                        <p:strVal val="visible"/>
                                      </p:to>
                                    </p:set>
                                    <p:animEffect transition="in" filter="box(in)">
                                      <p:cBhvr>
                                        <p:cTn id="19" dur="500"/>
                                        <p:tgtEl>
                                          <p:spTgt spid="60424"/>
                                        </p:tgtEl>
                                      </p:cBhvr>
                                    </p:animEffec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P spid="60422" grpId="0" autoUpdateAnimBg="0"/>
      <p:bldP spid="604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194" name="Object 0"/>
          <p:cNvGraphicFramePr>
            <a:graphicFrameLocks noChangeAspect="1"/>
          </p:cNvGraphicFramePr>
          <p:nvPr/>
        </p:nvGraphicFramePr>
        <p:xfrm>
          <a:off x="5486400" y="1600200"/>
          <a:ext cx="3505200" cy="1419225"/>
        </p:xfrm>
        <a:graphic>
          <a:graphicData uri="http://schemas.openxmlformats.org/presentationml/2006/ole">
            <p:oleObj spid="_x0000_s10242" name="Bitmap Image" r:id="rId4" imgW="3438095" imgH="1352381" progId="PBrush">
              <p:embed/>
            </p:oleObj>
          </a:graphicData>
        </a:graphic>
      </p:graphicFrame>
      <p:sp>
        <p:nvSpPr>
          <p:cNvPr id="8196" name="Rectangle 3"/>
          <p:cNvSpPr>
            <a:spLocks noGrp="1" noChangeArrowheads="1"/>
          </p:cNvSpPr>
          <p:nvPr>
            <p:ph type="body" idx="1"/>
          </p:nvPr>
        </p:nvSpPr>
        <p:spPr>
          <a:xfrm>
            <a:off x="609600" y="457200"/>
            <a:ext cx="7772400" cy="533400"/>
          </a:xfrm>
        </p:spPr>
        <p:txBody>
          <a:bodyPr/>
          <a:lstStyle/>
          <a:p>
            <a:pPr>
              <a:lnSpc>
                <a:spcPct val="90000"/>
              </a:lnSpc>
            </a:pPr>
            <a:r>
              <a:rPr lang="en-US" smtClean="0"/>
              <a:t>Example – continued X~N(60, 8)</a:t>
            </a:r>
          </a:p>
        </p:txBody>
      </p:sp>
      <p:grpSp>
        <p:nvGrpSpPr>
          <p:cNvPr id="2" name="Group 7"/>
          <p:cNvGrpSpPr>
            <a:grpSpLocks/>
          </p:cNvGrpSpPr>
          <p:nvPr/>
        </p:nvGrpSpPr>
        <p:grpSpPr bwMode="auto">
          <a:xfrm>
            <a:off x="762000" y="1141413"/>
            <a:ext cx="5048250" cy="920750"/>
            <a:chOff x="864" y="1151"/>
            <a:chExt cx="3180" cy="580"/>
          </a:xfrm>
        </p:grpSpPr>
        <p:sp>
          <p:nvSpPr>
            <p:cNvPr id="8213" name="Text Box 8"/>
            <p:cNvSpPr txBox="1">
              <a:spLocks noChangeArrowheads="1"/>
            </p:cNvSpPr>
            <p:nvPr/>
          </p:nvSpPr>
          <p:spPr bwMode="auto">
            <a:xfrm>
              <a:off x="864" y="1295"/>
              <a:ext cx="116" cy="291"/>
            </a:xfrm>
            <a:prstGeom prst="rect">
              <a:avLst/>
            </a:prstGeom>
            <a:noFill/>
            <a:ln w="9525">
              <a:noFill/>
              <a:miter lim="800000"/>
              <a:headEnd/>
              <a:tailEnd/>
            </a:ln>
          </p:spPr>
          <p:txBody>
            <a:bodyPr wrap="none" anchor="ctr">
              <a:spAutoFit/>
            </a:bodyPr>
            <a:lstStyle/>
            <a:p>
              <a:endParaRPr lang="en-US">
                <a:latin typeface="Arial Narrow" pitchFamily="34" charset="0"/>
              </a:endParaRPr>
            </a:p>
          </p:txBody>
        </p:sp>
        <p:sp>
          <p:nvSpPr>
            <p:cNvPr id="8214" name="Text Box 10"/>
            <p:cNvSpPr txBox="1">
              <a:spLocks noChangeArrowheads="1"/>
            </p:cNvSpPr>
            <p:nvPr/>
          </p:nvSpPr>
          <p:spPr bwMode="auto">
            <a:xfrm>
              <a:off x="2356" y="1151"/>
              <a:ext cx="116" cy="291"/>
            </a:xfrm>
            <a:prstGeom prst="rect">
              <a:avLst/>
            </a:prstGeom>
            <a:noFill/>
            <a:ln w="9525">
              <a:noFill/>
              <a:miter lim="800000"/>
              <a:headEnd/>
              <a:tailEnd/>
            </a:ln>
          </p:spPr>
          <p:txBody>
            <a:bodyPr wrap="none" anchor="ctr">
              <a:spAutoFit/>
            </a:bodyPr>
            <a:lstStyle/>
            <a:p>
              <a:pPr algn="ctr"/>
              <a:endParaRPr lang="en-US">
                <a:latin typeface="Arial Narrow" pitchFamily="34" charset="0"/>
              </a:endParaRPr>
            </a:p>
          </p:txBody>
        </p:sp>
        <p:sp>
          <p:nvSpPr>
            <p:cNvPr id="8215" name="Text Box 11"/>
            <p:cNvSpPr txBox="1">
              <a:spLocks noChangeArrowheads="1"/>
            </p:cNvSpPr>
            <p:nvPr/>
          </p:nvSpPr>
          <p:spPr bwMode="auto">
            <a:xfrm>
              <a:off x="3783" y="1180"/>
              <a:ext cx="116" cy="291"/>
            </a:xfrm>
            <a:prstGeom prst="rect">
              <a:avLst/>
            </a:prstGeom>
            <a:noFill/>
            <a:ln w="9525">
              <a:noFill/>
              <a:miter lim="800000"/>
              <a:headEnd/>
              <a:tailEnd/>
            </a:ln>
          </p:spPr>
          <p:txBody>
            <a:bodyPr wrap="none" anchor="ctr">
              <a:spAutoFit/>
            </a:bodyPr>
            <a:lstStyle/>
            <a:p>
              <a:pPr algn="ctr"/>
              <a:endParaRPr lang="en-US">
                <a:latin typeface="Arial Narrow" pitchFamily="34" charset="0"/>
              </a:endParaRPr>
            </a:p>
          </p:txBody>
        </p:sp>
        <p:sp>
          <p:nvSpPr>
            <p:cNvPr id="8216" name="Text Box 12"/>
            <p:cNvSpPr txBox="1">
              <a:spLocks noChangeArrowheads="1"/>
            </p:cNvSpPr>
            <p:nvPr/>
          </p:nvSpPr>
          <p:spPr bwMode="auto">
            <a:xfrm>
              <a:off x="2574" y="1152"/>
              <a:ext cx="116" cy="291"/>
            </a:xfrm>
            <a:prstGeom prst="rect">
              <a:avLst/>
            </a:prstGeom>
            <a:noFill/>
            <a:ln w="9525">
              <a:noFill/>
              <a:miter lim="800000"/>
              <a:headEnd/>
              <a:tailEnd/>
            </a:ln>
          </p:spPr>
          <p:txBody>
            <a:bodyPr wrap="none" anchor="ctr">
              <a:spAutoFit/>
            </a:bodyPr>
            <a:lstStyle/>
            <a:p>
              <a:pPr algn="ctr"/>
              <a:endParaRPr lang="en-US">
                <a:latin typeface="Symbol" pitchFamily="18" charset="2"/>
              </a:endParaRPr>
            </a:p>
          </p:txBody>
        </p:sp>
        <p:sp>
          <p:nvSpPr>
            <p:cNvPr id="8217" name="Text Box 14"/>
            <p:cNvSpPr txBox="1">
              <a:spLocks noChangeArrowheads="1"/>
            </p:cNvSpPr>
            <p:nvPr/>
          </p:nvSpPr>
          <p:spPr bwMode="auto">
            <a:xfrm>
              <a:off x="3837" y="1180"/>
              <a:ext cx="205" cy="291"/>
            </a:xfrm>
            <a:prstGeom prst="rect">
              <a:avLst/>
            </a:prstGeom>
            <a:noFill/>
            <a:ln w="9525">
              <a:noFill/>
              <a:miter lim="800000"/>
              <a:headEnd/>
              <a:tailEnd/>
            </a:ln>
          </p:spPr>
          <p:txBody>
            <a:bodyPr wrap="none" anchor="ctr">
              <a:spAutoFit/>
            </a:bodyPr>
            <a:lstStyle/>
            <a:p>
              <a:r>
                <a:rPr lang="en-US">
                  <a:latin typeface="Arial Narrow" pitchFamily="34" charset="0"/>
                </a:rPr>
                <a:t>  </a:t>
              </a:r>
            </a:p>
          </p:txBody>
        </p:sp>
        <p:sp>
          <p:nvSpPr>
            <p:cNvPr id="8218" name="Text Box 15"/>
            <p:cNvSpPr txBox="1">
              <a:spLocks noChangeArrowheads="1"/>
            </p:cNvSpPr>
            <p:nvPr/>
          </p:nvSpPr>
          <p:spPr bwMode="auto">
            <a:xfrm>
              <a:off x="2496" y="1440"/>
              <a:ext cx="116" cy="291"/>
            </a:xfrm>
            <a:prstGeom prst="rect">
              <a:avLst/>
            </a:prstGeom>
            <a:noFill/>
            <a:ln w="9525">
              <a:noFill/>
              <a:miter lim="800000"/>
              <a:headEnd/>
              <a:tailEnd/>
            </a:ln>
          </p:spPr>
          <p:txBody>
            <a:bodyPr wrap="none" anchor="ctr">
              <a:spAutoFit/>
            </a:bodyPr>
            <a:lstStyle/>
            <a:p>
              <a:pPr algn="ctr"/>
              <a:endParaRPr lang="en-US">
                <a:latin typeface="Symbol" pitchFamily="18" charset="2"/>
              </a:endParaRPr>
            </a:p>
          </p:txBody>
        </p:sp>
        <p:sp>
          <p:nvSpPr>
            <p:cNvPr id="8219" name="Text Box 17"/>
            <p:cNvSpPr txBox="1">
              <a:spLocks noChangeArrowheads="1"/>
            </p:cNvSpPr>
            <p:nvPr/>
          </p:nvSpPr>
          <p:spPr bwMode="auto">
            <a:xfrm>
              <a:off x="3928" y="1420"/>
              <a:ext cx="116" cy="291"/>
            </a:xfrm>
            <a:prstGeom prst="rect">
              <a:avLst/>
            </a:prstGeom>
            <a:noFill/>
            <a:ln w="9525">
              <a:noFill/>
              <a:miter lim="800000"/>
              <a:headEnd/>
              <a:tailEnd/>
            </a:ln>
          </p:spPr>
          <p:txBody>
            <a:bodyPr wrap="none" anchor="ctr">
              <a:spAutoFit/>
            </a:bodyPr>
            <a:lstStyle/>
            <a:p>
              <a:pPr algn="ctr"/>
              <a:endParaRPr lang="en-US">
                <a:latin typeface="Arial Narrow" pitchFamily="34" charset="0"/>
              </a:endParaRPr>
            </a:p>
          </p:txBody>
        </p:sp>
      </p:grpSp>
      <p:sp>
        <p:nvSpPr>
          <p:cNvPr id="61460" name="Text Box 20"/>
          <p:cNvSpPr txBox="1">
            <a:spLocks noChangeArrowheads="1"/>
          </p:cNvSpPr>
          <p:nvPr/>
        </p:nvSpPr>
        <p:spPr bwMode="auto">
          <a:xfrm>
            <a:off x="5524500" y="3154363"/>
            <a:ext cx="2690813" cy="427037"/>
          </a:xfrm>
          <a:prstGeom prst="rect">
            <a:avLst/>
          </a:prstGeom>
          <a:noFill/>
          <a:ln w="9525">
            <a:noFill/>
            <a:miter lim="800000"/>
            <a:headEnd/>
            <a:tailEnd/>
          </a:ln>
        </p:spPr>
        <p:txBody>
          <a:bodyPr wrap="none" anchor="ctr">
            <a:spAutoFit/>
          </a:bodyPr>
          <a:lstStyle/>
          <a:p>
            <a:r>
              <a:rPr lang="en-US" sz="2200">
                <a:latin typeface="Arial Narrow" pitchFamily="34" charset="0"/>
              </a:rPr>
              <a:t>In this example z</a:t>
            </a:r>
            <a:r>
              <a:rPr lang="en-US" sz="2200" baseline="-25000">
                <a:latin typeface="Arial Narrow" pitchFamily="34" charset="0"/>
              </a:rPr>
              <a:t>0</a:t>
            </a:r>
            <a:r>
              <a:rPr lang="en-US" sz="2200">
                <a:latin typeface="Arial Narrow" pitchFamily="34" charset="0"/>
              </a:rPr>
              <a:t> = 1.25</a:t>
            </a:r>
          </a:p>
        </p:txBody>
      </p:sp>
      <p:sp>
        <p:nvSpPr>
          <p:cNvPr id="61461" name="Text Box 21"/>
          <p:cNvSpPr txBox="1">
            <a:spLocks noChangeArrowheads="1"/>
          </p:cNvSpPr>
          <p:nvPr/>
        </p:nvSpPr>
        <p:spPr bwMode="auto">
          <a:xfrm>
            <a:off x="7010400" y="2286000"/>
            <a:ext cx="766763" cy="369888"/>
          </a:xfrm>
          <a:prstGeom prst="rect">
            <a:avLst/>
          </a:prstGeom>
          <a:noFill/>
          <a:ln w="9525">
            <a:noFill/>
            <a:miter lim="800000"/>
            <a:headEnd/>
            <a:tailEnd/>
          </a:ln>
        </p:spPr>
        <p:txBody>
          <a:bodyPr wrap="none" anchor="ctr">
            <a:spAutoFit/>
          </a:bodyPr>
          <a:lstStyle/>
          <a:p>
            <a:r>
              <a:rPr lang="en-US" sz="1800">
                <a:solidFill>
                  <a:schemeClr val="bg1"/>
                </a:solidFill>
                <a:latin typeface="Arial Narrow" pitchFamily="34" charset="0"/>
              </a:rPr>
              <a:t>0.8944</a:t>
            </a:r>
          </a:p>
        </p:txBody>
      </p:sp>
      <p:sp>
        <p:nvSpPr>
          <p:cNvPr id="61462" name="AutoShape 22"/>
          <p:cNvSpPr>
            <a:spLocks noChangeArrowheads="1"/>
          </p:cNvSpPr>
          <p:nvPr/>
        </p:nvSpPr>
        <p:spPr bwMode="auto">
          <a:xfrm>
            <a:off x="1295400" y="5562600"/>
            <a:ext cx="6324600" cy="304800"/>
          </a:xfrm>
          <a:prstGeom prst="roundRect">
            <a:avLst>
              <a:gd name="adj" fmla="val 16667"/>
            </a:avLst>
          </a:prstGeom>
          <a:noFill/>
          <a:ln w="9525">
            <a:solidFill>
              <a:schemeClr val="tx1"/>
            </a:solidFill>
            <a:round/>
            <a:headEnd/>
            <a:tailEnd/>
          </a:ln>
        </p:spPr>
        <p:txBody>
          <a:bodyPr wrap="none" anchor="ctr"/>
          <a:lstStyle/>
          <a:p>
            <a:endParaRPr lang="en-US"/>
          </a:p>
        </p:txBody>
      </p:sp>
      <p:sp>
        <p:nvSpPr>
          <p:cNvPr id="61463" name="AutoShape 23"/>
          <p:cNvSpPr>
            <a:spLocks noChangeArrowheads="1"/>
          </p:cNvSpPr>
          <p:nvPr/>
        </p:nvSpPr>
        <p:spPr bwMode="auto">
          <a:xfrm>
            <a:off x="5181600" y="3581400"/>
            <a:ext cx="685800" cy="2743200"/>
          </a:xfrm>
          <a:prstGeom prst="roundRect">
            <a:avLst>
              <a:gd name="adj" fmla="val 16667"/>
            </a:avLst>
          </a:prstGeom>
          <a:noFill/>
          <a:ln w="9525">
            <a:solidFill>
              <a:schemeClr val="tx1"/>
            </a:solidFill>
            <a:round/>
            <a:headEnd/>
            <a:tailEnd/>
          </a:ln>
        </p:spPr>
        <p:txBody>
          <a:bodyPr wrap="none" anchor="ctr"/>
          <a:lstStyle/>
          <a:p>
            <a:endParaRPr lang="en-US"/>
          </a:p>
        </p:txBody>
      </p:sp>
      <p:sp>
        <p:nvSpPr>
          <p:cNvPr id="61464" name="AutoShape 24"/>
          <p:cNvSpPr>
            <a:spLocks noChangeArrowheads="1"/>
          </p:cNvSpPr>
          <p:nvPr/>
        </p:nvSpPr>
        <p:spPr bwMode="auto">
          <a:xfrm>
            <a:off x="5105400" y="5562600"/>
            <a:ext cx="762000" cy="304800"/>
          </a:xfrm>
          <a:prstGeom prst="roundRect">
            <a:avLst>
              <a:gd name="adj" fmla="val 16667"/>
            </a:avLst>
          </a:prstGeom>
          <a:noFill/>
          <a:ln w="38100">
            <a:solidFill>
              <a:schemeClr val="tx1"/>
            </a:solidFill>
            <a:round/>
            <a:headEnd/>
            <a:tailEnd/>
          </a:ln>
        </p:spPr>
        <p:txBody>
          <a:bodyPr wrap="none" anchor="ctr"/>
          <a:lstStyle/>
          <a:p>
            <a:endParaRPr lang="en-US"/>
          </a:p>
        </p:txBody>
      </p:sp>
      <p:sp>
        <p:nvSpPr>
          <p:cNvPr id="61465" name="Line 25"/>
          <p:cNvSpPr>
            <a:spLocks noChangeShapeType="1"/>
          </p:cNvSpPr>
          <p:nvPr/>
        </p:nvSpPr>
        <p:spPr bwMode="auto">
          <a:xfrm flipV="1">
            <a:off x="7943850" y="3048000"/>
            <a:ext cx="0" cy="228600"/>
          </a:xfrm>
          <a:prstGeom prst="line">
            <a:avLst/>
          </a:prstGeom>
          <a:noFill/>
          <a:ln w="19050">
            <a:solidFill>
              <a:schemeClr val="tx1"/>
            </a:solidFill>
            <a:round/>
            <a:headEnd/>
            <a:tailEnd type="arrow" w="med" len="med"/>
          </a:ln>
        </p:spPr>
        <p:txBody>
          <a:bodyPr wrap="none" anchor="ctr"/>
          <a:lstStyle/>
          <a:p>
            <a:endParaRPr lang="en-US"/>
          </a:p>
        </p:txBody>
      </p:sp>
      <p:sp>
        <p:nvSpPr>
          <p:cNvPr id="61466" name="Freeform 26"/>
          <p:cNvSpPr>
            <a:spLocks/>
          </p:cNvSpPr>
          <p:nvPr/>
        </p:nvSpPr>
        <p:spPr bwMode="auto">
          <a:xfrm>
            <a:off x="6248400" y="2235200"/>
            <a:ext cx="2540000" cy="3263900"/>
          </a:xfrm>
          <a:custGeom>
            <a:avLst/>
            <a:gdLst>
              <a:gd name="T0" fmla="*/ 0 w 1600"/>
              <a:gd name="T1" fmla="*/ 2147483647 h 2056"/>
              <a:gd name="T2" fmla="*/ 2147483647 w 1600"/>
              <a:gd name="T3" fmla="*/ 2147483647 h 2056"/>
              <a:gd name="T4" fmla="*/ 2147483647 w 1600"/>
              <a:gd name="T5" fmla="*/ 2147483647 h 2056"/>
              <a:gd name="T6" fmla="*/ 2147483647 w 1600"/>
              <a:gd name="T7" fmla="*/ 2147483647 h 2056"/>
              <a:gd name="T8" fmla="*/ 0 60000 65536"/>
              <a:gd name="T9" fmla="*/ 0 60000 65536"/>
              <a:gd name="T10" fmla="*/ 0 60000 65536"/>
              <a:gd name="T11" fmla="*/ 0 60000 65536"/>
              <a:gd name="T12" fmla="*/ 0 w 1600"/>
              <a:gd name="T13" fmla="*/ 0 h 2056"/>
              <a:gd name="T14" fmla="*/ 1600 w 1600"/>
              <a:gd name="T15" fmla="*/ 2056 h 2056"/>
            </a:gdLst>
            <a:ahLst/>
            <a:cxnLst>
              <a:cxn ang="T8">
                <a:pos x="T0" y="T1"/>
              </a:cxn>
              <a:cxn ang="T9">
                <a:pos x="T2" y="T3"/>
              </a:cxn>
              <a:cxn ang="T10">
                <a:pos x="T4" y="T5"/>
              </a:cxn>
              <a:cxn ang="T11">
                <a:pos x="T6" y="T7"/>
              </a:cxn>
            </a:cxnLst>
            <a:rect l="T12" t="T13" r="T14" b="T15"/>
            <a:pathLst>
              <a:path w="1600" h="2056">
                <a:moveTo>
                  <a:pt x="0" y="2048"/>
                </a:moveTo>
                <a:cubicBezTo>
                  <a:pt x="520" y="2052"/>
                  <a:pt x="1040" y="2056"/>
                  <a:pt x="1296" y="1760"/>
                </a:cubicBezTo>
                <a:cubicBezTo>
                  <a:pt x="1552" y="1464"/>
                  <a:pt x="1600" y="544"/>
                  <a:pt x="1536" y="272"/>
                </a:cubicBezTo>
                <a:cubicBezTo>
                  <a:pt x="1472" y="0"/>
                  <a:pt x="1016" y="152"/>
                  <a:pt x="912" y="128"/>
                </a:cubicBezTo>
              </a:path>
            </a:pathLst>
          </a:custGeom>
          <a:noFill/>
          <a:ln w="9525">
            <a:solidFill>
              <a:srgbClr val="FF00FF"/>
            </a:solidFill>
            <a:round/>
            <a:headEnd/>
            <a:tailEnd type="triangle" w="med" len="med"/>
          </a:ln>
        </p:spPr>
        <p:txBody>
          <a:bodyPr wrap="none" anchor="ctr"/>
          <a:lstStyle/>
          <a:p>
            <a:endParaRPr lang="en-US"/>
          </a:p>
        </p:txBody>
      </p:sp>
      <p:sp>
        <p:nvSpPr>
          <p:cNvPr id="61467" name="Text Box 27"/>
          <p:cNvSpPr txBox="1">
            <a:spLocks noChangeArrowheads="1"/>
          </p:cNvSpPr>
          <p:nvPr/>
        </p:nvSpPr>
        <p:spPr bwMode="auto">
          <a:xfrm>
            <a:off x="7010400" y="2513013"/>
            <a:ext cx="766763" cy="369887"/>
          </a:xfrm>
          <a:prstGeom prst="rect">
            <a:avLst/>
          </a:prstGeom>
          <a:noFill/>
          <a:ln w="9525">
            <a:noFill/>
            <a:miter lim="800000"/>
            <a:headEnd/>
            <a:tailEnd/>
          </a:ln>
        </p:spPr>
        <p:txBody>
          <a:bodyPr wrap="none" anchor="ctr">
            <a:spAutoFit/>
          </a:bodyPr>
          <a:lstStyle/>
          <a:p>
            <a:r>
              <a:rPr lang="en-US" sz="1800">
                <a:latin typeface="Arial Narrow" pitchFamily="34" charset="0"/>
              </a:rPr>
              <a:t>0.8944</a:t>
            </a:r>
          </a:p>
        </p:txBody>
      </p:sp>
      <p:sp>
        <p:nvSpPr>
          <p:cNvPr id="61468" name="Text Box 28"/>
          <p:cNvSpPr txBox="1">
            <a:spLocks noChangeArrowheads="1"/>
          </p:cNvSpPr>
          <p:nvPr/>
        </p:nvSpPr>
        <p:spPr bwMode="auto">
          <a:xfrm>
            <a:off x="6629400" y="2665413"/>
            <a:ext cx="766763" cy="369887"/>
          </a:xfrm>
          <a:prstGeom prst="rect">
            <a:avLst/>
          </a:prstGeom>
          <a:noFill/>
          <a:ln w="9525">
            <a:noFill/>
            <a:miter lim="800000"/>
            <a:headEnd/>
            <a:tailEnd/>
          </a:ln>
        </p:spPr>
        <p:txBody>
          <a:bodyPr wrap="none" anchor="ctr">
            <a:spAutoFit/>
          </a:bodyPr>
          <a:lstStyle/>
          <a:p>
            <a:r>
              <a:rPr lang="en-US" sz="1800">
                <a:latin typeface="Arial Narrow" pitchFamily="34" charset="0"/>
              </a:rPr>
              <a:t>0.8944</a:t>
            </a:r>
          </a:p>
        </p:txBody>
      </p:sp>
      <p:sp>
        <p:nvSpPr>
          <p:cNvPr id="61469" name="Text Box 29"/>
          <p:cNvSpPr txBox="1">
            <a:spLocks noChangeArrowheads="1"/>
          </p:cNvSpPr>
          <p:nvPr/>
        </p:nvSpPr>
        <p:spPr bwMode="auto">
          <a:xfrm>
            <a:off x="6248400" y="2741613"/>
            <a:ext cx="766763" cy="369887"/>
          </a:xfrm>
          <a:prstGeom prst="rect">
            <a:avLst/>
          </a:prstGeom>
          <a:noFill/>
          <a:ln w="9525">
            <a:noFill/>
            <a:miter lim="800000"/>
            <a:headEnd/>
            <a:tailEnd/>
          </a:ln>
        </p:spPr>
        <p:txBody>
          <a:bodyPr wrap="none" anchor="ctr">
            <a:spAutoFit/>
          </a:bodyPr>
          <a:lstStyle/>
          <a:p>
            <a:r>
              <a:rPr lang="en-US" sz="1800">
                <a:latin typeface="Arial Narrow" pitchFamily="34" charset="0"/>
              </a:rPr>
              <a:t>0.8944</a:t>
            </a:r>
          </a:p>
        </p:txBody>
      </p:sp>
      <p:sp>
        <p:nvSpPr>
          <p:cNvPr id="61470" name="Text Box 30"/>
          <p:cNvSpPr txBox="1">
            <a:spLocks noChangeArrowheads="1"/>
          </p:cNvSpPr>
          <p:nvPr/>
        </p:nvSpPr>
        <p:spPr bwMode="auto">
          <a:xfrm>
            <a:off x="5791200" y="2803525"/>
            <a:ext cx="827088" cy="400050"/>
          </a:xfrm>
          <a:prstGeom prst="rect">
            <a:avLst/>
          </a:prstGeom>
          <a:noFill/>
          <a:ln w="9525">
            <a:noFill/>
            <a:miter lim="800000"/>
            <a:headEnd/>
            <a:tailEnd/>
          </a:ln>
        </p:spPr>
        <p:txBody>
          <a:bodyPr wrap="none" anchor="ctr">
            <a:spAutoFit/>
          </a:bodyPr>
          <a:lstStyle/>
          <a:p>
            <a:r>
              <a:rPr lang="en-US" sz="2000">
                <a:latin typeface="Arial Narrow" pitchFamily="34" charset="0"/>
              </a:rPr>
              <a:t>0.8944</a:t>
            </a:r>
          </a:p>
        </p:txBody>
      </p:sp>
      <p:sp>
        <p:nvSpPr>
          <p:cNvPr id="61471" name="Text Box 31"/>
          <p:cNvSpPr txBox="1">
            <a:spLocks noChangeArrowheads="1"/>
          </p:cNvSpPr>
          <p:nvPr/>
        </p:nvSpPr>
        <p:spPr bwMode="auto">
          <a:xfrm>
            <a:off x="5237163" y="2808288"/>
            <a:ext cx="890587" cy="430212"/>
          </a:xfrm>
          <a:prstGeom prst="rect">
            <a:avLst/>
          </a:prstGeom>
          <a:noFill/>
          <a:ln w="9525">
            <a:noFill/>
            <a:miter lim="800000"/>
            <a:headEnd/>
            <a:tailEnd/>
          </a:ln>
        </p:spPr>
        <p:txBody>
          <a:bodyPr wrap="none" anchor="ctr">
            <a:spAutoFit/>
          </a:bodyPr>
          <a:lstStyle/>
          <a:p>
            <a:r>
              <a:rPr lang="en-US" sz="2200">
                <a:latin typeface="Arial Narrow" pitchFamily="34" charset="0"/>
              </a:rPr>
              <a:t>0.8944</a:t>
            </a:r>
          </a:p>
        </p:txBody>
      </p:sp>
      <p:sp>
        <p:nvSpPr>
          <p:cNvPr id="61472" name="Text Box 32"/>
          <p:cNvSpPr txBox="1">
            <a:spLocks noChangeArrowheads="1"/>
          </p:cNvSpPr>
          <p:nvPr/>
        </p:nvSpPr>
        <p:spPr bwMode="auto">
          <a:xfrm>
            <a:off x="4476750" y="2795588"/>
            <a:ext cx="1177925" cy="460375"/>
          </a:xfrm>
          <a:prstGeom prst="rect">
            <a:avLst/>
          </a:prstGeom>
          <a:noFill/>
          <a:ln w="9525">
            <a:noFill/>
            <a:miter lim="800000"/>
            <a:headEnd/>
            <a:tailEnd/>
          </a:ln>
        </p:spPr>
        <p:txBody>
          <a:bodyPr wrap="none" anchor="ctr">
            <a:spAutoFit/>
          </a:bodyPr>
          <a:lstStyle/>
          <a:p>
            <a:r>
              <a:rPr lang="en-US">
                <a:latin typeface="Arial Narrow" pitchFamily="34" charset="0"/>
              </a:rPr>
              <a:t>= 0.8944</a:t>
            </a:r>
          </a:p>
        </p:txBody>
      </p:sp>
      <p:graphicFrame>
        <p:nvGraphicFramePr>
          <p:cNvPr id="8195" name="Object 33"/>
          <p:cNvGraphicFramePr>
            <a:graphicFrameLocks noChangeAspect="1"/>
          </p:cNvGraphicFramePr>
          <p:nvPr/>
        </p:nvGraphicFramePr>
        <p:xfrm>
          <a:off x="914400" y="1219200"/>
          <a:ext cx="4484688" cy="1371600"/>
        </p:xfrm>
        <a:graphic>
          <a:graphicData uri="http://schemas.openxmlformats.org/presentationml/2006/ole">
            <p:oleObj spid="_x0000_s10243" name="Equation" r:id="rId5" imgW="2158920" imgH="660240" progId="">
              <p:embed/>
            </p:oleObj>
          </a:graphicData>
        </a:graphic>
      </p:graphicFrame>
      <p:graphicFrame>
        <p:nvGraphicFramePr>
          <p:cNvPr id="34" name="Table 33"/>
          <p:cNvGraphicFramePr>
            <a:graphicFrameLocks noGrp="1"/>
          </p:cNvGraphicFramePr>
          <p:nvPr/>
        </p:nvGraphicFramePr>
        <p:xfrm>
          <a:off x="1600200" y="4114800"/>
          <a:ext cx="6476998" cy="1925781"/>
        </p:xfrm>
        <a:graphic>
          <a:graphicData uri="http://schemas.openxmlformats.org/drawingml/2006/table">
            <a:tbl>
              <a:tblPr/>
              <a:tblGrid>
                <a:gridCol w="588818"/>
                <a:gridCol w="588818"/>
                <a:gridCol w="588818"/>
                <a:gridCol w="588818"/>
                <a:gridCol w="588818"/>
                <a:gridCol w="588818"/>
                <a:gridCol w="588818"/>
                <a:gridCol w="588818"/>
                <a:gridCol w="588818"/>
                <a:gridCol w="588818"/>
                <a:gridCol w="588818"/>
              </a:tblGrid>
              <a:tr h="216159">
                <a:tc>
                  <a:txBody>
                    <a:bodyPr/>
                    <a:lstStyle/>
                    <a:p>
                      <a:pPr algn="ctr" fontAlgn="b"/>
                      <a:r>
                        <a:rPr lang="en-US" sz="1100" b="0" i="1" u="none" strike="noStrike" dirty="0">
                          <a:solidFill>
                            <a:srgbClr val="000000"/>
                          </a:solidFill>
                          <a:latin typeface="Calibri"/>
                        </a:rPr>
                        <a:t>z</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0.05</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0.07</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0.08</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0.09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206334">
                <a:tc>
                  <a:txBody>
                    <a:bodyPr/>
                    <a:lstStyle/>
                    <a:p>
                      <a:pPr algn="ctr" fontAlgn="b"/>
                      <a:r>
                        <a:rPr lang="en-US" sz="1100" b="0" i="1" u="none" strike="noStrike">
                          <a:solidFill>
                            <a:srgbClr val="000000"/>
                          </a:solidFill>
                          <a:latin typeface="Calibri"/>
                        </a:rPr>
                        <a:t>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solidFill>
                            <a:srgbClr val="000000"/>
                          </a:solidFill>
                          <a:latin typeface="Calibri"/>
                        </a:rPr>
                        <a:t>0.5000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0.5040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0.5080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0.5120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0.5160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0.5199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0.5239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0.5279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0.5319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a:solidFill>
                            <a:srgbClr val="000000"/>
                          </a:solidFill>
                          <a:latin typeface="Calibri"/>
                        </a:rPr>
                        <a:t>0.5359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206334">
                <a:tc>
                  <a:txBody>
                    <a:bodyPr/>
                    <a:lstStyle/>
                    <a:p>
                      <a:pPr algn="ctr" fontAlgn="b"/>
                      <a:r>
                        <a:rPr lang="en-US" sz="1100" b="0" i="1" u="none" strike="noStrike">
                          <a:solidFill>
                            <a:srgbClr val="000000"/>
                          </a:solidFill>
                          <a:latin typeface="Calibri"/>
                        </a:rPr>
                        <a:t>0.1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0.5398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0.5438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0.5478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0.5517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0.5557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0.5596</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0.5636</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0.5675</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0.5714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0.5753</a:t>
                      </a:r>
                    </a:p>
                  </a:txBody>
                  <a:tcPr marL="0" marR="0" marT="0" marB="0" anchor="b">
                    <a:lnL>
                      <a:noFill/>
                    </a:lnL>
                    <a:lnR>
                      <a:noFill/>
                    </a:lnR>
                    <a:lnT>
                      <a:noFill/>
                    </a:lnT>
                    <a:lnB>
                      <a:noFill/>
                    </a:lnB>
                  </a:tcPr>
                </a:tc>
              </a:tr>
              <a:tr h="206334">
                <a:tc>
                  <a:txBody>
                    <a:bodyPr/>
                    <a:lstStyle/>
                    <a:p>
                      <a:pPr algn="ctr" fontAlgn="b"/>
                      <a:r>
                        <a:rPr lang="en-US" sz="1100" b="0" i="1" u="none" strike="noStrike" dirty="0">
                          <a:solidFill>
                            <a:srgbClr val="000000"/>
                          </a:solidFill>
                          <a:latin typeface="Calibri"/>
                        </a:rPr>
                        <a:t>0.2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0.5793</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0.5832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0.5871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0.5910</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0.5948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0.5987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0.6026</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0.6064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0.6103</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0.6141</a:t>
                      </a:r>
                    </a:p>
                  </a:txBody>
                  <a:tcPr marL="0" marR="0" marT="0" marB="0" anchor="b">
                    <a:lnL>
                      <a:noFill/>
                    </a:lnL>
                    <a:lnR>
                      <a:noFill/>
                    </a:lnR>
                    <a:lnT>
                      <a:noFill/>
                    </a:lnT>
                    <a:lnB>
                      <a:noFill/>
                    </a:lnB>
                  </a:tcPr>
                </a:tc>
              </a:tr>
              <a:tr h="225984">
                <a:tc>
                  <a:txBody>
                    <a:bodyPr/>
                    <a:lstStyle/>
                    <a:p>
                      <a:pPr algn="ctr" fontAlgn="b"/>
                      <a:r>
                        <a:rPr lang="en-US" sz="1100" b="0" i="1"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r>
              <a:tr h="206334">
                <a:tc>
                  <a:txBody>
                    <a:bodyPr/>
                    <a:lstStyle/>
                    <a:p>
                      <a:pPr algn="ctr" fontAlgn="b"/>
                      <a:r>
                        <a:rPr lang="en-US" sz="1100" b="0" i="1"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0.8413</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0.8438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0.8461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0.8485</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0.8508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0.8531</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0.8554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0.8577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0.8599</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0.8621</a:t>
                      </a:r>
                    </a:p>
                  </a:txBody>
                  <a:tcPr marL="0" marR="0" marT="0" marB="0" anchor="b">
                    <a:lnL>
                      <a:noFill/>
                    </a:lnL>
                    <a:lnR>
                      <a:noFill/>
                    </a:lnR>
                    <a:lnT>
                      <a:noFill/>
                    </a:lnT>
                    <a:lnB>
                      <a:noFill/>
                    </a:lnB>
                  </a:tcPr>
                </a:tc>
              </a:tr>
              <a:tr h="225984">
                <a:tc>
                  <a:txBody>
                    <a:bodyPr/>
                    <a:lstStyle/>
                    <a:p>
                      <a:pPr algn="ctr" fontAlgn="b"/>
                      <a:r>
                        <a:rPr lang="en-US" sz="1100" b="0" i="1"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r>
              <a:tr h="206334">
                <a:tc>
                  <a:txBody>
                    <a:bodyPr/>
                    <a:lstStyle/>
                    <a:p>
                      <a:pPr algn="ctr" fontAlgn="b"/>
                      <a:r>
                        <a:rPr lang="en-US" sz="1100" b="0" i="1" u="none" strike="noStrike">
                          <a:solidFill>
                            <a:srgbClr val="000000"/>
                          </a:solidFill>
                          <a:latin typeface="Calibri"/>
                        </a:rPr>
                        <a:t>1.2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0.8849</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0.8869</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0.8888</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0.8907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0.8925</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0.8944</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0.8962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0.8980</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0.8997</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0.9015</a:t>
                      </a:r>
                    </a:p>
                  </a:txBody>
                  <a:tcPr marL="0" marR="0" marT="0" marB="0" anchor="b">
                    <a:lnL>
                      <a:noFill/>
                    </a:lnL>
                    <a:lnR>
                      <a:noFill/>
                    </a:lnR>
                    <a:lnT>
                      <a:noFill/>
                    </a:lnT>
                    <a:lnB>
                      <a:noFill/>
                    </a:lnB>
                  </a:tcPr>
                </a:tc>
              </a:tr>
              <a:tr h="225984">
                <a:tc>
                  <a:txBody>
                    <a:bodyPr/>
                    <a:lstStyle/>
                    <a:p>
                      <a:pPr algn="ctr" fontAlgn="b"/>
                      <a:r>
                        <a:rPr lang="en-US" sz="1100" b="0" i="1"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vert="wordArtVert" anchor="b">
                    <a:lnL>
                      <a:noFill/>
                    </a:lnL>
                    <a:lnR>
                      <a:noFill/>
                    </a:lnR>
                    <a:lnT>
                      <a:noFill/>
                    </a:lnT>
                    <a:lnB>
                      <a:noFill/>
                    </a:lnB>
                  </a:tcPr>
                </a:tc>
                <a:tc>
                  <a:txBody>
                    <a:bodyPr/>
                    <a:lstStyle/>
                    <a:p>
                      <a:pPr algn="ctr" fontAlgn="b"/>
                      <a:r>
                        <a:rPr lang="en-US" sz="1100" b="1" i="0" u="none" strike="noStrike">
                          <a:solidFill>
                            <a:srgbClr val="000000"/>
                          </a:solidFill>
                          <a:latin typeface="Calibri"/>
                        </a:rPr>
                        <a:t>…</a:t>
                      </a:r>
                    </a:p>
                  </a:txBody>
                  <a:tcPr marL="0" marR="0" marT="0" marB="0" vert="wordArtVert"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latin typeface="Calibri"/>
                        </a:rPr>
                        <a:t>…</a:t>
                      </a:r>
                    </a:p>
                  </a:txBody>
                  <a:tcPr marL="0" marR="0" marT="0" marB="0" vert="wordArtVert" anchor="b">
                    <a:lnL>
                      <a:noFill/>
                    </a:lnL>
                    <a:lnR>
                      <a:noFill/>
                    </a:lnR>
                    <a:lnT>
                      <a:noFill/>
                    </a:lnT>
                    <a:lnB>
                      <a:noFill/>
                    </a:lnB>
                  </a:tcPr>
                </a:tc>
              </a:tr>
            </a:tbl>
          </a:graphicData>
        </a:graphic>
      </p:graphicFrame>
      <p:sp>
        <p:nvSpPr>
          <p:cNvPr id="8212" name="TextBox 34"/>
          <p:cNvSpPr txBox="1">
            <a:spLocks noChangeArrowheads="1"/>
          </p:cNvSpPr>
          <p:nvPr/>
        </p:nvSpPr>
        <p:spPr bwMode="auto">
          <a:xfrm>
            <a:off x="2971800" y="2819400"/>
            <a:ext cx="1600200" cy="461963"/>
          </a:xfrm>
          <a:prstGeom prst="rect">
            <a:avLst/>
          </a:prstGeom>
          <a:noFill/>
          <a:ln w="9525">
            <a:noFill/>
            <a:miter lim="800000"/>
            <a:headEnd/>
            <a:tailEnd/>
          </a:ln>
        </p:spPr>
        <p:txBody>
          <a:bodyPr>
            <a:spAutoFit/>
          </a:bodyPr>
          <a:lstStyle/>
          <a:p>
            <a:r>
              <a:rPr lang="en-US"/>
              <a:t>P(z &lt; 1.25)</a:t>
            </a: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60"/>
                                        </p:tgtEl>
                                        <p:attrNameLst>
                                          <p:attrName>style.visibility</p:attrName>
                                        </p:attrNameLst>
                                      </p:cBhvr>
                                      <p:to>
                                        <p:strVal val="visible"/>
                                      </p:to>
                                    </p:set>
                                    <p:animEffect transition="in" filter="wipe(left)">
                                      <p:cBhvr>
                                        <p:cTn id="7" dur="500"/>
                                        <p:tgtEl>
                                          <p:spTgt spid="6146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1465"/>
                                        </p:tgtEl>
                                        <p:attrNameLst>
                                          <p:attrName>style.visibility</p:attrName>
                                        </p:attrNameLst>
                                      </p:cBhvr>
                                      <p:to>
                                        <p:strVal val="visible"/>
                                      </p:to>
                                    </p:set>
                                    <p:animEffect transition="in" filter="wipe(down)">
                                      <p:cBhvr>
                                        <p:cTn id="11" dur="500"/>
                                        <p:tgtEl>
                                          <p:spTgt spid="614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1462"/>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1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464"/>
                                        </p:tgtEl>
                                        <p:attrNameLst>
                                          <p:attrName>style.visibility</p:attrName>
                                        </p:attrNameLst>
                                      </p:cBhvr>
                                      <p:to>
                                        <p:strVal val="visible"/>
                                      </p:to>
                                    </p:set>
                                    <p:anim calcmode="lin" valueType="num">
                                      <p:cBhvr additive="base">
                                        <p:cTn id="23" dur="500" fill="hold"/>
                                        <p:tgtEl>
                                          <p:spTgt spid="61464"/>
                                        </p:tgtEl>
                                        <p:attrNameLst>
                                          <p:attrName>ppt_x</p:attrName>
                                        </p:attrNameLst>
                                      </p:cBhvr>
                                      <p:tavLst>
                                        <p:tav tm="0">
                                          <p:val>
                                            <p:strVal val="#ppt_x"/>
                                          </p:val>
                                        </p:tav>
                                        <p:tav tm="100000">
                                          <p:val>
                                            <p:strVal val="#ppt_x"/>
                                          </p:val>
                                        </p:tav>
                                      </p:tavLst>
                                    </p:anim>
                                    <p:anim calcmode="lin" valueType="num">
                                      <p:cBhvr additive="base">
                                        <p:cTn id="24" dur="500" fill="hold"/>
                                        <p:tgtEl>
                                          <p:spTgt spid="6146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1466"/>
                                        </p:tgtEl>
                                        <p:attrNameLst>
                                          <p:attrName>style.visibility</p:attrName>
                                        </p:attrNameLst>
                                      </p:cBhvr>
                                      <p:to>
                                        <p:strVal val="visible"/>
                                      </p:to>
                                    </p:set>
                                    <p:animEffect transition="in" filter="wipe(down)">
                                      <p:cBhvr>
                                        <p:cTn id="29" dur="500"/>
                                        <p:tgtEl>
                                          <p:spTgt spid="61466"/>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614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1" presetClass="entr" presetSubtype="0" fill="hold" grpId="0" nodeType="clickEffect">
                                  <p:stCondLst>
                                    <p:cond delay="0"/>
                                  </p:stCondLst>
                                  <p:childTnLst>
                                    <p:set>
                                      <p:cBhvr>
                                        <p:cTn id="36" dur="75">
                                          <p:stCondLst>
                                            <p:cond delay="0"/>
                                          </p:stCondLst>
                                        </p:cTn>
                                        <p:tgtEl>
                                          <p:spTgt spid="61467"/>
                                        </p:tgtEl>
                                        <p:attrNameLst>
                                          <p:attrName>style.visibility</p:attrName>
                                        </p:attrNameLst>
                                      </p:cBhvr>
                                      <p:to>
                                        <p:strVal val="visible"/>
                                      </p:to>
                                    </p:set>
                                  </p:childTnLst>
                                </p:cTn>
                              </p:par>
                            </p:childTnLst>
                          </p:cTn>
                        </p:par>
                        <p:par>
                          <p:cTn id="37" fill="hold">
                            <p:stCondLst>
                              <p:cond delay="75"/>
                            </p:stCondLst>
                            <p:childTnLst>
                              <p:par>
                                <p:cTn id="38" presetID="11" presetClass="entr" presetSubtype="0" fill="hold" grpId="0" nodeType="afterEffect">
                                  <p:stCondLst>
                                    <p:cond delay="0"/>
                                  </p:stCondLst>
                                  <p:childTnLst>
                                    <p:set>
                                      <p:cBhvr>
                                        <p:cTn id="39" dur="75">
                                          <p:stCondLst>
                                            <p:cond delay="0"/>
                                          </p:stCondLst>
                                        </p:cTn>
                                        <p:tgtEl>
                                          <p:spTgt spid="61468"/>
                                        </p:tgtEl>
                                        <p:attrNameLst>
                                          <p:attrName>style.visibility</p:attrName>
                                        </p:attrNameLst>
                                      </p:cBhvr>
                                      <p:to>
                                        <p:strVal val="visible"/>
                                      </p:to>
                                    </p:set>
                                  </p:childTnLst>
                                </p:cTn>
                              </p:par>
                            </p:childTnLst>
                          </p:cTn>
                        </p:par>
                        <p:par>
                          <p:cTn id="40" fill="hold">
                            <p:stCondLst>
                              <p:cond delay="150"/>
                            </p:stCondLst>
                            <p:childTnLst>
                              <p:par>
                                <p:cTn id="41" presetID="11" presetClass="entr" presetSubtype="0" fill="hold" grpId="0" nodeType="afterEffect">
                                  <p:stCondLst>
                                    <p:cond delay="0"/>
                                  </p:stCondLst>
                                  <p:childTnLst>
                                    <p:set>
                                      <p:cBhvr>
                                        <p:cTn id="42" dur="75">
                                          <p:stCondLst>
                                            <p:cond delay="0"/>
                                          </p:stCondLst>
                                        </p:cTn>
                                        <p:tgtEl>
                                          <p:spTgt spid="61469"/>
                                        </p:tgtEl>
                                        <p:attrNameLst>
                                          <p:attrName>style.visibility</p:attrName>
                                        </p:attrNameLst>
                                      </p:cBhvr>
                                      <p:to>
                                        <p:strVal val="visible"/>
                                      </p:to>
                                    </p:set>
                                  </p:childTnLst>
                                </p:cTn>
                              </p:par>
                            </p:childTnLst>
                          </p:cTn>
                        </p:par>
                        <p:par>
                          <p:cTn id="43" fill="hold">
                            <p:stCondLst>
                              <p:cond delay="225"/>
                            </p:stCondLst>
                            <p:childTnLst>
                              <p:par>
                                <p:cTn id="44" presetID="11" presetClass="entr" presetSubtype="0" fill="hold" grpId="0" nodeType="afterEffect">
                                  <p:stCondLst>
                                    <p:cond delay="0"/>
                                  </p:stCondLst>
                                  <p:childTnLst>
                                    <p:set>
                                      <p:cBhvr>
                                        <p:cTn id="45" dur="75">
                                          <p:stCondLst>
                                            <p:cond delay="0"/>
                                          </p:stCondLst>
                                        </p:cTn>
                                        <p:tgtEl>
                                          <p:spTgt spid="61470"/>
                                        </p:tgtEl>
                                        <p:attrNameLst>
                                          <p:attrName>style.visibility</p:attrName>
                                        </p:attrNameLst>
                                      </p:cBhvr>
                                      <p:to>
                                        <p:strVal val="visible"/>
                                      </p:to>
                                    </p:set>
                                  </p:childTnLst>
                                </p:cTn>
                              </p:par>
                            </p:childTnLst>
                          </p:cTn>
                        </p:par>
                        <p:par>
                          <p:cTn id="46" fill="hold">
                            <p:stCondLst>
                              <p:cond delay="300"/>
                            </p:stCondLst>
                            <p:childTnLst>
                              <p:par>
                                <p:cTn id="47" presetID="11" presetClass="entr" presetSubtype="0" fill="hold" grpId="0" nodeType="afterEffect">
                                  <p:stCondLst>
                                    <p:cond delay="0"/>
                                  </p:stCondLst>
                                  <p:childTnLst>
                                    <p:set>
                                      <p:cBhvr>
                                        <p:cTn id="48" dur="75">
                                          <p:stCondLst>
                                            <p:cond delay="0"/>
                                          </p:stCondLst>
                                        </p:cTn>
                                        <p:tgtEl>
                                          <p:spTgt spid="61471"/>
                                        </p:tgtEl>
                                        <p:attrNameLst>
                                          <p:attrName>style.visibility</p:attrName>
                                        </p:attrNameLst>
                                      </p:cBhvr>
                                      <p:to>
                                        <p:strVal val="visible"/>
                                      </p:to>
                                    </p:set>
                                  </p:childTnLst>
                                </p:cTn>
                              </p:par>
                            </p:childTnLst>
                          </p:cTn>
                        </p:par>
                        <p:par>
                          <p:cTn id="49" fill="hold">
                            <p:stCondLst>
                              <p:cond delay="375"/>
                            </p:stCondLst>
                            <p:childTnLst>
                              <p:par>
                                <p:cTn id="50" presetID="1" presetClass="entr" presetSubtype="0" fill="hold" grpId="0" nodeType="afterEffect">
                                  <p:stCondLst>
                                    <p:cond delay="0"/>
                                  </p:stCondLst>
                                  <p:childTnLst>
                                    <p:set>
                                      <p:cBhvr>
                                        <p:cTn id="51" dur="1" fill="hold">
                                          <p:stCondLst>
                                            <p:cond delay="499"/>
                                          </p:stCondLst>
                                        </p:cTn>
                                        <p:tgtEl>
                                          <p:spTgt spid="61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0" grpId="0" autoUpdateAnimBg="0"/>
      <p:bldP spid="61461" grpId="0" autoUpdateAnimBg="0"/>
      <p:bldP spid="61462" grpId="0" animBg="1" autoUpdateAnimBg="0"/>
      <p:bldP spid="61463" grpId="0" animBg="1" autoUpdateAnimBg="0"/>
      <p:bldP spid="61464" grpId="0" animBg="1" autoUpdateAnimBg="0"/>
      <p:bldP spid="61465" grpId="0" animBg="1"/>
      <p:bldP spid="61466" grpId="0" animBg="1"/>
      <p:bldP spid="61467" grpId="0" autoUpdateAnimBg="0"/>
      <p:bldP spid="61468" grpId="0" autoUpdateAnimBg="0"/>
      <p:bldP spid="61469" grpId="0" autoUpdateAnimBg="0"/>
      <p:bldP spid="61470" grpId="0" autoUpdateAnimBg="0"/>
      <p:bldP spid="61471" grpId="0" autoUpdateAnimBg="0"/>
      <p:bldP spid="6147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28600"/>
            <a:ext cx="7772400" cy="1143000"/>
          </a:xfrm>
        </p:spPr>
        <p:txBody>
          <a:bodyPr/>
          <a:lstStyle/>
          <a:p>
            <a:r>
              <a:rPr lang="en-US" smtClean="0"/>
              <a:t>Examples</a:t>
            </a:r>
          </a:p>
        </p:txBody>
      </p:sp>
      <p:sp>
        <p:nvSpPr>
          <p:cNvPr id="33795" name="Rectangle 3"/>
          <p:cNvSpPr>
            <a:spLocks noGrp="1" noChangeArrowheads="1"/>
          </p:cNvSpPr>
          <p:nvPr>
            <p:ph type="body" idx="1"/>
          </p:nvPr>
        </p:nvSpPr>
        <p:spPr/>
        <p:txBody>
          <a:bodyPr/>
          <a:lstStyle/>
          <a:p>
            <a:endParaRPr lang="en-US" smtClean="0"/>
          </a:p>
          <a:p>
            <a:endParaRPr lang="en-US" smtClean="0"/>
          </a:p>
          <a:p>
            <a:endParaRPr lang="en-US" smtClean="0"/>
          </a:p>
          <a:p>
            <a:endParaRPr lang="en-US" smtClean="0"/>
          </a:p>
          <a:p>
            <a:r>
              <a:rPr lang="en-US" smtClean="0"/>
              <a:t>P(0 </a:t>
            </a:r>
            <a:r>
              <a:rPr lang="en-US" smtClean="0">
                <a:sym typeface="Symbol" pitchFamily="18" charset="2"/>
              </a:rPr>
              <a:t> z  1.27) = </a:t>
            </a:r>
          </a:p>
        </p:txBody>
      </p:sp>
      <p:grpSp>
        <p:nvGrpSpPr>
          <p:cNvPr id="2" name="Group 17"/>
          <p:cNvGrpSpPr>
            <a:grpSpLocks/>
          </p:cNvGrpSpPr>
          <p:nvPr/>
        </p:nvGrpSpPr>
        <p:grpSpPr bwMode="auto">
          <a:xfrm>
            <a:off x="2590800" y="1447800"/>
            <a:ext cx="4495800" cy="2514600"/>
            <a:chOff x="1632" y="912"/>
            <a:chExt cx="2832" cy="1584"/>
          </a:xfrm>
        </p:grpSpPr>
        <p:sp>
          <p:nvSpPr>
            <p:cNvPr id="33801" name="Freeform 6"/>
            <p:cNvSpPr>
              <a:spLocks/>
            </p:cNvSpPr>
            <p:nvPr/>
          </p:nvSpPr>
          <p:spPr bwMode="auto">
            <a:xfrm>
              <a:off x="2821" y="1150"/>
              <a:ext cx="565" cy="1041"/>
            </a:xfrm>
            <a:custGeom>
              <a:avLst/>
              <a:gdLst>
                <a:gd name="T0" fmla="*/ 564 w 565"/>
                <a:gd name="T1" fmla="*/ 1040 h 1041"/>
                <a:gd name="T2" fmla="*/ 0 w 565"/>
                <a:gd name="T3" fmla="*/ 1040 h 1041"/>
                <a:gd name="T4" fmla="*/ 0 w 565"/>
                <a:gd name="T5" fmla="*/ 0 h 1041"/>
                <a:gd name="T6" fmla="*/ 74 w 565"/>
                <a:gd name="T7" fmla="*/ 8 h 1041"/>
                <a:gd name="T8" fmla="*/ 145 w 565"/>
                <a:gd name="T9" fmla="*/ 42 h 1041"/>
                <a:gd name="T10" fmla="*/ 195 w 565"/>
                <a:gd name="T11" fmla="*/ 75 h 1041"/>
                <a:gd name="T12" fmla="*/ 219 w 565"/>
                <a:gd name="T13" fmla="*/ 96 h 1041"/>
                <a:gd name="T14" fmla="*/ 248 w 565"/>
                <a:gd name="T15" fmla="*/ 123 h 1041"/>
                <a:gd name="T16" fmla="*/ 288 w 565"/>
                <a:gd name="T17" fmla="*/ 165 h 1041"/>
                <a:gd name="T18" fmla="*/ 311 w 565"/>
                <a:gd name="T19" fmla="*/ 190 h 1041"/>
                <a:gd name="T20" fmla="*/ 344 w 565"/>
                <a:gd name="T21" fmla="*/ 227 h 1041"/>
                <a:gd name="T22" fmla="*/ 380 w 565"/>
                <a:gd name="T23" fmla="*/ 269 h 1041"/>
                <a:gd name="T24" fmla="*/ 408 w 565"/>
                <a:gd name="T25" fmla="*/ 303 h 1041"/>
                <a:gd name="T26" fmla="*/ 434 w 565"/>
                <a:gd name="T27" fmla="*/ 340 h 1041"/>
                <a:gd name="T28" fmla="*/ 463 w 565"/>
                <a:gd name="T29" fmla="*/ 374 h 1041"/>
                <a:gd name="T30" fmla="*/ 494 w 565"/>
                <a:gd name="T31" fmla="*/ 416 h 1041"/>
                <a:gd name="T32" fmla="*/ 523 w 565"/>
                <a:gd name="T33" fmla="*/ 452 h 1041"/>
                <a:gd name="T34" fmla="*/ 564 w 565"/>
                <a:gd name="T35" fmla="*/ 509 h 10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5"/>
                <a:gd name="T55" fmla="*/ 0 h 1041"/>
                <a:gd name="T56" fmla="*/ 565 w 565"/>
                <a:gd name="T57" fmla="*/ 1041 h 10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5" h="1041">
                  <a:moveTo>
                    <a:pt x="564" y="1040"/>
                  </a:moveTo>
                  <a:lnTo>
                    <a:pt x="0" y="1040"/>
                  </a:lnTo>
                  <a:lnTo>
                    <a:pt x="0" y="0"/>
                  </a:lnTo>
                  <a:lnTo>
                    <a:pt x="74" y="8"/>
                  </a:lnTo>
                  <a:lnTo>
                    <a:pt x="145" y="42"/>
                  </a:lnTo>
                  <a:lnTo>
                    <a:pt x="195" y="75"/>
                  </a:lnTo>
                  <a:lnTo>
                    <a:pt x="219" y="96"/>
                  </a:lnTo>
                  <a:lnTo>
                    <a:pt x="248" y="123"/>
                  </a:lnTo>
                  <a:lnTo>
                    <a:pt x="288" y="165"/>
                  </a:lnTo>
                  <a:lnTo>
                    <a:pt x="311" y="190"/>
                  </a:lnTo>
                  <a:lnTo>
                    <a:pt x="344" y="227"/>
                  </a:lnTo>
                  <a:lnTo>
                    <a:pt x="380" y="269"/>
                  </a:lnTo>
                  <a:lnTo>
                    <a:pt x="408" y="303"/>
                  </a:lnTo>
                  <a:lnTo>
                    <a:pt x="434" y="340"/>
                  </a:lnTo>
                  <a:lnTo>
                    <a:pt x="463" y="374"/>
                  </a:lnTo>
                  <a:lnTo>
                    <a:pt x="494" y="416"/>
                  </a:lnTo>
                  <a:lnTo>
                    <a:pt x="523" y="452"/>
                  </a:lnTo>
                  <a:lnTo>
                    <a:pt x="564" y="509"/>
                  </a:lnTo>
                </a:path>
              </a:pathLst>
            </a:custGeom>
            <a:solidFill>
              <a:schemeClr val="accent1"/>
            </a:solidFill>
            <a:ln w="12700" cap="rnd">
              <a:solidFill>
                <a:schemeClr val="accent2"/>
              </a:solidFill>
              <a:round/>
              <a:headEnd/>
              <a:tailEnd/>
            </a:ln>
          </p:spPr>
          <p:txBody>
            <a:bodyPr/>
            <a:lstStyle/>
            <a:p>
              <a:endParaRPr lang="en-US"/>
            </a:p>
          </p:txBody>
        </p:sp>
        <p:grpSp>
          <p:nvGrpSpPr>
            <p:cNvPr id="3" name="Group 16"/>
            <p:cNvGrpSpPr>
              <a:grpSpLocks/>
            </p:cNvGrpSpPr>
            <p:nvPr/>
          </p:nvGrpSpPr>
          <p:grpSpPr bwMode="auto">
            <a:xfrm>
              <a:off x="1632" y="912"/>
              <a:ext cx="2514" cy="1278"/>
              <a:chOff x="1632" y="912"/>
              <a:chExt cx="2514" cy="1278"/>
            </a:xfrm>
          </p:grpSpPr>
          <p:sp>
            <p:nvSpPr>
              <p:cNvPr id="33806" name="Line 5"/>
              <p:cNvSpPr>
                <a:spLocks noChangeShapeType="1"/>
              </p:cNvSpPr>
              <p:nvPr/>
            </p:nvSpPr>
            <p:spPr bwMode="auto">
              <a:xfrm>
                <a:off x="1632" y="912"/>
                <a:ext cx="3" cy="1274"/>
              </a:xfrm>
              <a:prstGeom prst="line">
                <a:avLst/>
              </a:prstGeom>
              <a:noFill/>
              <a:ln w="12700">
                <a:solidFill>
                  <a:schemeClr val="tx1"/>
                </a:solidFill>
                <a:round/>
                <a:headEnd/>
                <a:tailEnd/>
              </a:ln>
            </p:spPr>
            <p:txBody>
              <a:bodyPr wrap="none" anchor="ctr"/>
              <a:lstStyle/>
              <a:p>
                <a:endParaRPr lang="en-US"/>
              </a:p>
            </p:txBody>
          </p:sp>
          <p:sp>
            <p:nvSpPr>
              <p:cNvPr id="33807" name="Line 7"/>
              <p:cNvSpPr>
                <a:spLocks noChangeShapeType="1"/>
              </p:cNvSpPr>
              <p:nvPr/>
            </p:nvSpPr>
            <p:spPr bwMode="auto">
              <a:xfrm>
                <a:off x="1641" y="2190"/>
                <a:ext cx="2505" cy="0"/>
              </a:xfrm>
              <a:prstGeom prst="line">
                <a:avLst/>
              </a:prstGeom>
              <a:noFill/>
              <a:ln w="12700">
                <a:solidFill>
                  <a:schemeClr val="tx1"/>
                </a:solidFill>
                <a:round/>
                <a:headEnd/>
                <a:tailEnd/>
              </a:ln>
            </p:spPr>
            <p:txBody>
              <a:bodyPr wrap="none" anchor="ctr"/>
              <a:lstStyle/>
              <a:p>
                <a:endParaRPr lang="en-US"/>
              </a:p>
            </p:txBody>
          </p:sp>
          <p:sp>
            <p:nvSpPr>
              <p:cNvPr id="33808" name="Freeform 8"/>
              <p:cNvSpPr>
                <a:spLocks/>
              </p:cNvSpPr>
              <p:nvPr/>
            </p:nvSpPr>
            <p:spPr bwMode="auto">
              <a:xfrm>
                <a:off x="1792" y="1147"/>
                <a:ext cx="2084" cy="977"/>
              </a:xfrm>
              <a:custGeom>
                <a:avLst/>
                <a:gdLst>
                  <a:gd name="T0" fmla="*/ 0 w 2084"/>
                  <a:gd name="T1" fmla="*/ 976 h 977"/>
                  <a:gd name="T2" fmla="*/ 42 w 2084"/>
                  <a:gd name="T3" fmla="*/ 951 h 977"/>
                  <a:gd name="T4" fmla="*/ 71 w 2084"/>
                  <a:gd name="T5" fmla="*/ 931 h 977"/>
                  <a:gd name="T6" fmla="*/ 105 w 2084"/>
                  <a:gd name="T7" fmla="*/ 908 h 977"/>
                  <a:gd name="T8" fmla="*/ 137 w 2084"/>
                  <a:gd name="T9" fmla="*/ 884 h 977"/>
                  <a:gd name="T10" fmla="*/ 172 w 2084"/>
                  <a:gd name="T11" fmla="*/ 854 h 977"/>
                  <a:gd name="T12" fmla="*/ 210 w 2084"/>
                  <a:gd name="T13" fmla="*/ 819 h 977"/>
                  <a:gd name="T14" fmla="*/ 247 w 2084"/>
                  <a:gd name="T15" fmla="*/ 783 h 977"/>
                  <a:gd name="T16" fmla="*/ 280 w 2084"/>
                  <a:gd name="T17" fmla="*/ 747 h 977"/>
                  <a:gd name="T18" fmla="*/ 321 w 2084"/>
                  <a:gd name="T19" fmla="*/ 704 h 977"/>
                  <a:gd name="T20" fmla="*/ 363 w 2084"/>
                  <a:gd name="T21" fmla="*/ 650 h 977"/>
                  <a:gd name="T22" fmla="*/ 399 w 2084"/>
                  <a:gd name="T23" fmla="*/ 608 h 977"/>
                  <a:gd name="T24" fmla="*/ 433 w 2084"/>
                  <a:gd name="T25" fmla="*/ 563 h 977"/>
                  <a:gd name="T26" fmla="*/ 471 w 2084"/>
                  <a:gd name="T27" fmla="*/ 512 h 977"/>
                  <a:gd name="T28" fmla="*/ 508 w 2084"/>
                  <a:gd name="T29" fmla="*/ 461 h 977"/>
                  <a:gd name="T30" fmla="*/ 569 w 2084"/>
                  <a:gd name="T31" fmla="*/ 386 h 977"/>
                  <a:gd name="T32" fmla="*/ 605 w 2084"/>
                  <a:gd name="T33" fmla="*/ 334 h 977"/>
                  <a:gd name="T34" fmla="*/ 643 w 2084"/>
                  <a:gd name="T35" fmla="*/ 284 h 977"/>
                  <a:gd name="T36" fmla="*/ 691 w 2084"/>
                  <a:gd name="T37" fmla="*/ 231 h 977"/>
                  <a:gd name="T38" fmla="*/ 737 w 2084"/>
                  <a:gd name="T39" fmla="*/ 173 h 977"/>
                  <a:gd name="T40" fmla="*/ 776 w 2084"/>
                  <a:gd name="T41" fmla="*/ 130 h 977"/>
                  <a:gd name="T42" fmla="*/ 817 w 2084"/>
                  <a:gd name="T43" fmla="*/ 94 h 977"/>
                  <a:gd name="T44" fmla="*/ 866 w 2084"/>
                  <a:gd name="T45" fmla="*/ 58 h 977"/>
                  <a:gd name="T46" fmla="*/ 916 w 2084"/>
                  <a:gd name="T47" fmla="*/ 28 h 977"/>
                  <a:gd name="T48" fmla="*/ 974 w 2084"/>
                  <a:gd name="T49" fmla="*/ 9 h 977"/>
                  <a:gd name="T50" fmla="*/ 1038 w 2084"/>
                  <a:gd name="T51" fmla="*/ 0 h 977"/>
                  <a:gd name="T52" fmla="*/ 1105 w 2084"/>
                  <a:gd name="T53" fmla="*/ 10 h 977"/>
                  <a:gd name="T54" fmla="*/ 1175 w 2084"/>
                  <a:gd name="T55" fmla="*/ 45 h 977"/>
                  <a:gd name="T56" fmla="*/ 1226 w 2084"/>
                  <a:gd name="T57" fmla="*/ 77 h 977"/>
                  <a:gd name="T58" fmla="*/ 1250 w 2084"/>
                  <a:gd name="T59" fmla="*/ 98 h 977"/>
                  <a:gd name="T60" fmla="*/ 1279 w 2084"/>
                  <a:gd name="T61" fmla="*/ 126 h 977"/>
                  <a:gd name="T62" fmla="*/ 1318 w 2084"/>
                  <a:gd name="T63" fmla="*/ 168 h 977"/>
                  <a:gd name="T64" fmla="*/ 1342 w 2084"/>
                  <a:gd name="T65" fmla="*/ 193 h 977"/>
                  <a:gd name="T66" fmla="*/ 1374 w 2084"/>
                  <a:gd name="T67" fmla="*/ 229 h 977"/>
                  <a:gd name="T68" fmla="*/ 1411 w 2084"/>
                  <a:gd name="T69" fmla="*/ 271 h 977"/>
                  <a:gd name="T70" fmla="*/ 1439 w 2084"/>
                  <a:gd name="T71" fmla="*/ 305 h 977"/>
                  <a:gd name="T72" fmla="*/ 1464 w 2084"/>
                  <a:gd name="T73" fmla="*/ 342 h 977"/>
                  <a:gd name="T74" fmla="*/ 1493 w 2084"/>
                  <a:gd name="T75" fmla="*/ 376 h 977"/>
                  <a:gd name="T76" fmla="*/ 1524 w 2084"/>
                  <a:gd name="T77" fmla="*/ 418 h 977"/>
                  <a:gd name="T78" fmla="*/ 1553 w 2084"/>
                  <a:gd name="T79" fmla="*/ 455 h 977"/>
                  <a:gd name="T80" fmla="*/ 1594 w 2084"/>
                  <a:gd name="T81" fmla="*/ 511 h 977"/>
                  <a:gd name="T82" fmla="*/ 1631 w 2084"/>
                  <a:gd name="T83" fmla="*/ 559 h 977"/>
                  <a:gd name="T84" fmla="*/ 1668 w 2084"/>
                  <a:gd name="T85" fmla="*/ 608 h 977"/>
                  <a:gd name="T86" fmla="*/ 1709 w 2084"/>
                  <a:gd name="T87" fmla="*/ 658 h 977"/>
                  <a:gd name="T88" fmla="*/ 1752 w 2084"/>
                  <a:gd name="T89" fmla="*/ 707 h 977"/>
                  <a:gd name="T90" fmla="*/ 1794 w 2084"/>
                  <a:gd name="T91" fmla="*/ 756 h 977"/>
                  <a:gd name="T92" fmla="*/ 1839 w 2084"/>
                  <a:gd name="T93" fmla="*/ 799 h 977"/>
                  <a:gd name="T94" fmla="*/ 1887 w 2084"/>
                  <a:gd name="T95" fmla="*/ 842 h 977"/>
                  <a:gd name="T96" fmla="*/ 1951 w 2084"/>
                  <a:gd name="T97" fmla="*/ 893 h 977"/>
                  <a:gd name="T98" fmla="*/ 2014 w 2084"/>
                  <a:gd name="T99" fmla="*/ 939 h 977"/>
                  <a:gd name="T100" fmla="*/ 2083 w 2084"/>
                  <a:gd name="T101" fmla="*/ 975 h 9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84"/>
                  <a:gd name="T154" fmla="*/ 0 h 977"/>
                  <a:gd name="T155" fmla="*/ 2084 w 2084"/>
                  <a:gd name="T156" fmla="*/ 977 h 97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84" h="977">
                    <a:moveTo>
                      <a:pt x="0" y="976"/>
                    </a:moveTo>
                    <a:lnTo>
                      <a:pt x="42" y="951"/>
                    </a:lnTo>
                    <a:lnTo>
                      <a:pt x="71" y="931"/>
                    </a:lnTo>
                    <a:lnTo>
                      <a:pt x="105" y="908"/>
                    </a:lnTo>
                    <a:lnTo>
                      <a:pt x="137" y="884"/>
                    </a:lnTo>
                    <a:lnTo>
                      <a:pt x="172" y="854"/>
                    </a:lnTo>
                    <a:lnTo>
                      <a:pt x="210" y="819"/>
                    </a:lnTo>
                    <a:lnTo>
                      <a:pt x="247" y="783"/>
                    </a:lnTo>
                    <a:lnTo>
                      <a:pt x="280" y="747"/>
                    </a:lnTo>
                    <a:lnTo>
                      <a:pt x="321" y="704"/>
                    </a:lnTo>
                    <a:lnTo>
                      <a:pt x="363" y="650"/>
                    </a:lnTo>
                    <a:lnTo>
                      <a:pt x="399" y="608"/>
                    </a:lnTo>
                    <a:lnTo>
                      <a:pt x="433" y="563"/>
                    </a:lnTo>
                    <a:lnTo>
                      <a:pt x="471" y="512"/>
                    </a:lnTo>
                    <a:lnTo>
                      <a:pt x="508" y="461"/>
                    </a:lnTo>
                    <a:lnTo>
                      <a:pt x="569" y="386"/>
                    </a:lnTo>
                    <a:lnTo>
                      <a:pt x="605" y="334"/>
                    </a:lnTo>
                    <a:lnTo>
                      <a:pt x="643" y="284"/>
                    </a:lnTo>
                    <a:lnTo>
                      <a:pt x="691" y="231"/>
                    </a:lnTo>
                    <a:lnTo>
                      <a:pt x="737" y="173"/>
                    </a:lnTo>
                    <a:lnTo>
                      <a:pt x="776" y="130"/>
                    </a:lnTo>
                    <a:lnTo>
                      <a:pt x="817" y="94"/>
                    </a:lnTo>
                    <a:lnTo>
                      <a:pt x="866" y="58"/>
                    </a:lnTo>
                    <a:lnTo>
                      <a:pt x="916" y="28"/>
                    </a:lnTo>
                    <a:lnTo>
                      <a:pt x="974" y="9"/>
                    </a:lnTo>
                    <a:lnTo>
                      <a:pt x="1038" y="0"/>
                    </a:lnTo>
                    <a:lnTo>
                      <a:pt x="1105" y="10"/>
                    </a:lnTo>
                    <a:lnTo>
                      <a:pt x="1175" y="45"/>
                    </a:lnTo>
                    <a:lnTo>
                      <a:pt x="1226" y="77"/>
                    </a:lnTo>
                    <a:lnTo>
                      <a:pt x="1250" y="98"/>
                    </a:lnTo>
                    <a:lnTo>
                      <a:pt x="1279" y="126"/>
                    </a:lnTo>
                    <a:lnTo>
                      <a:pt x="1318" y="168"/>
                    </a:lnTo>
                    <a:lnTo>
                      <a:pt x="1342" y="193"/>
                    </a:lnTo>
                    <a:lnTo>
                      <a:pt x="1374" y="229"/>
                    </a:lnTo>
                    <a:lnTo>
                      <a:pt x="1411" y="271"/>
                    </a:lnTo>
                    <a:lnTo>
                      <a:pt x="1439" y="305"/>
                    </a:lnTo>
                    <a:lnTo>
                      <a:pt x="1464" y="342"/>
                    </a:lnTo>
                    <a:lnTo>
                      <a:pt x="1493" y="376"/>
                    </a:lnTo>
                    <a:lnTo>
                      <a:pt x="1524" y="418"/>
                    </a:lnTo>
                    <a:lnTo>
                      <a:pt x="1553" y="455"/>
                    </a:lnTo>
                    <a:lnTo>
                      <a:pt x="1594" y="511"/>
                    </a:lnTo>
                    <a:lnTo>
                      <a:pt x="1631" y="559"/>
                    </a:lnTo>
                    <a:lnTo>
                      <a:pt x="1668" y="608"/>
                    </a:lnTo>
                    <a:lnTo>
                      <a:pt x="1709" y="658"/>
                    </a:lnTo>
                    <a:lnTo>
                      <a:pt x="1752" y="707"/>
                    </a:lnTo>
                    <a:lnTo>
                      <a:pt x="1794" y="756"/>
                    </a:lnTo>
                    <a:lnTo>
                      <a:pt x="1839" y="799"/>
                    </a:lnTo>
                    <a:lnTo>
                      <a:pt x="1887" y="842"/>
                    </a:lnTo>
                    <a:lnTo>
                      <a:pt x="1951" y="893"/>
                    </a:lnTo>
                    <a:lnTo>
                      <a:pt x="2014" y="939"/>
                    </a:lnTo>
                    <a:lnTo>
                      <a:pt x="2083" y="975"/>
                    </a:lnTo>
                  </a:path>
                </a:pathLst>
              </a:custGeom>
              <a:noFill/>
              <a:ln w="28575" cap="rnd">
                <a:solidFill>
                  <a:schemeClr val="accent2"/>
                </a:solidFill>
                <a:round/>
                <a:headEnd/>
                <a:tailEnd/>
              </a:ln>
            </p:spPr>
            <p:txBody>
              <a:bodyPr/>
              <a:lstStyle/>
              <a:p>
                <a:endParaRPr lang="en-US"/>
              </a:p>
            </p:txBody>
          </p:sp>
        </p:grpSp>
        <p:sp>
          <p:nvSpPr>
            <p:cNvPr id="33803" name="Text Box 10"/>
            <p:cNvSpPr txBox="1">
              <a:spLocks noChangeArrowheads="1"/>
            </p:cNvSpPr>
            <p:nvPr/>
          </p:nvSpPr>
          <p:spPr bwMode="auto">
            <a:xfrm>
              <a:off x="3264" y="2208"/>
              <a:ext cx="480" cy="288"/>
            </a:xfrm>
            <a:prstGeom prst="rect">
              <a:avLst/>
            </a:prstGeom>
            <a:noFill/>
            <a:ln w="12700">
              <a:noFill/>
              <a:miter lim="800000"/>
              <a:headEnd/>
              <a:tailEnd/>
            </a:ln>
          </p:spPr>
          <p:txBody>
            <a:bodyPr>
              <a:spAutoFit/>
            </a:bodyPr>
            <a:lstStyle/>
            <a:p>
              <a:pPr>
                <a:spcBef>
                  <a:spcPct val="50000"/>
                </a:spcBef>
              </a:pPr>
              <a:r>
                <a:rPr lang="en-US" b="1"/>
                <a:t>1.27</a:t>
              </a:r>
              <a:endParaRPr lang="en-US"/>
            </a:p>
          </p:txBody>
        </p:sp>
        <p:sp>
          <p:nvSpPr>
            <p:cNvPr id="33804" name="Text Box 11"/>
            <p:cNvSpPr txBox="1">
              <a:spLocks noChangeArrowheads="1"/>
            </p:cNvSpPr>
            <p:nvPr/>
          </p:nvSpPr>
          <p:spPr bwMode="auto">
            <a:xfrm>
              <a:off x="2640" y="2208"/>
              <a:ext cx="240" cy="288"/>
            </a:xfrm>
            <a:prstGeom prst="rect">
              <a:avLst/>
            </a:prstGeom>
            <a:noFill/>
            <a:ln w="12700">
              <a:noFill/>
              <a:miter lim="800000"/>
              <a:headEnd/>
              <a:tailEnd/>
            </a:ln>
          </p:spPr>
          <p:txBody>
            <a:bodyPr>
              <a:spAutoFit/>
            </a:bodyPr>
            <a:lstStyle/>
            <a:p>
              <a:pPr>
                <a:spcBef>
                  <a:spcPct val="50000"/>
                </a:spcBef>
              </a:pPr>
              <a:r>
                <a:rPr lang="en-US" b="1"/>
                <a:t>0</a:t>
              </a:r>
            </a:p>
          </p:txBody>
        </p:sp>
        <p:sp>
          <p:nvSpPr>
            <p:cNvPr id="33805" name="Text Box 12"/>
            <p:cNvSpPr txBox="1">
              <a:spLocks noChangeArrowheads="1"/>
            </p:cNvSpPr>
            <p:nvPr/>
          </p:nvSpPr>
          <p:spPr bwMode="auto">
            <a:xfrm>
              <a:off x="4176" y="2160"/>
              <a:ext cx="288" cy="288"/>
            </a:xfrm>
            <a:prstGeom prst="rect">
              <a:avLst/>
            </a:prstGeom>
            <a:noFill/>
            <a:ln w="12700">
              <a:noFill/>
              <a:miter lim="800000"/>
              <a:headEnd/>
              <a:tailEnd/>
            </a:ln>
          </p:spPr>
          <p:txBody>
            <a:bodyPr>
              <a:spAutoFit/>
            </a:bodyPr>
            <a:lstStyle/>
            <a:p>
              <a:pPr>
                <a:spcBef>
                  <a:spcPct val="50000"/>
                </a:spcBef>
              </a:pPr>
              <a:r>
                <a:rPr lang="en-US" b="1"/>
                <a:t>z</a:t>
              </a:r>
            </a:p>
          </p:txBody>
        </p:sp>
      </p:grpSp>
      <p:grpSp>
        <p:nvGrpSpPr>
          <p:cNvPr id="4" name="Group 15"/>
          <p:cNvGrpSpPr>
            <a:grpSpLocks/>
          </p:cNvGrpSpPr>
          <p:nvPr/>
        </p:nvGrpSpPr>
        <p:grpSpPr bwMode="auto">
          <a:xfrm>
            <a:off x="5257800" y="1219200"/>
            <a:ext cx="1752600" cy="1143000"/>
            <a:chOff x="3312" y="768"/>
            <a:chExt cx="1104" cy="720"/>
          </a:xfrm>
        </p:grpSpPr>
        <p:sp>
          <p:nvSpPr>
            <p:cNvPr id="33799" name="Rectangle 13"/>
            <p:cNvSpPr>
              <a:spLocks noChangeArrowheads="1"/>
            </p:cNvSpPr>
            <p:nvPr/>
          </p:nvSpPr>
          <p:spPr bwMode="auto">
            <a:xfrm>
              <a:off x="3456" y="768"/>
              <a:ext cx="960" cy="384"/>
            </a:xfrm>
            <a:prstGeom prst="rect">
              <a:avLst/>
            </a:prstGeom>
            <a:solidFill>
              <a:schemeClr val="accent1"/>
            </a:solidFill>
            <a:ln w="12700">
              <a:solidFill>
                <a:schemeClr val="tx1"/>
              </a:solidFill>
              <a:miter lim="800000"/>
              <a:headEnd/>
              <a:tailEnd/>
            </a:ln>
          </p:spPr>
          <p:txBody>
            <a:bodyPr wrap="none" anchor="ctr"/>
            <a:lstStyle/>
            <a:p>
              <a:pPr algn="ctr"/>
              <a:r>
                <a:rPr lang="en-US"/>
                <a:t>Area=.3980</a:t>
              </a:r>
            </a:p>
          </p:txBody>
        </p:sp>
        <p:sp>
          <p:nvSpPr>
            <p:cNvPr id="33800" name="Line 14"/>
            <p:cNvSpPr>
              <a:spLocks noChangeShapeType="1"/>
            </p:cNvSpPr>
            <p:nvPr/>
          </p:nvSpPr>
          <p:spPr bwMode="auto">
            <a:xfrm flipH="1">
              <a:off x="3312" y="1200"/>
              <a:ext cx="384" cy="288"/>
            </a:xfrm>
            <a:prstGeom prst="line">
              <a:avLst/>
            </a:prstGeom>
            <a:noFill/>
            <a:ln w="28575">
              <a:solidFill>
                <a:schemeClr val="tx1"/>
              </a:solidFill>
              <a:round/>
              <a:headEnd/>
              <a:tailEnd type="triangle" w="med" len="med"/>
            </a:ln>
          </p:spPr>
          <p:txBody>
            <a:bodyPr wrap="none" anchor="ctr"/>
            <a:lstStyle/>
            <a:p>
              <a:endParaRPr lang="en-US"/>
            </a:p>
          </p:txBody>
        </p:sp>
      </p:grpSp>
      <p:sp>
        <p:nvSpPr>
          <p:cNvPr id="34835" name="Text Box 19"/>
          <p:cNvSpPr txBox="1">
            <a:spLocks noChangeArrowheads="1"/>
          </p:cNvSpPr>
          <p:nvPr/>
        </p:nvSpPr>
        <p:spPr bwMode="auto">
          <a:xfrm>
            <a:off x="4267200" y="4343400"/>
            <a:ext cx="2438400" cy="461963"/>
          </a:xfrm>
          <a:prstGeom prst="rect">
            <a:avLst/>
          </a:prstGeom>
          <a:noFill/>
          <a:ln w="12700">
            <a:noFill/>
            <a:miter lim="800000"/>
            <a:headEnd/>
            <a:tailEnd/>
          </a:ln>
        </p:spPr>
        <p:txBody>
          <a:bodyPr>
            <a:spAutoFit/>
          </a:bodyPr>
          <a:lstStyle/>
          <a:p>
            <a:pPr>
              <a:spcBef>
                <a:spcPct val="50000"/>
              </a:spcBef>
            </a:pPr>
            <a:r>
              <a:rPr lang="en-US" b="1"/>
              <a:t>.8980-.5=.3980</a:t>
            </a:r>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35"/>
                                        </p:tgtEl>
                                        <p:attrNameLst>
                                          <p:attrName>style.visibility</p:attrName>
                                        </p:attrNameLst>
                                      </p:cBhvr>
                                      <p:to>
                                        <p:strVal val="visible"/>
                                      </p:to>
                                    </p:set>
                                    <p:anim calcmode="lin" valueType="num">
                                      <p:cBhvr additive="base">
                                        <p:cTn id="13" dur="500" fill="hold"/>
                                        <p:tgtEl>
                                          <p:spTgt spid="34835"/>
                                        </p:tgtEl>
                                        <p:attrNameLst>
                                          <p:attrName>ppt_x</p:attrName>
                                        </p:attrNameLst>
                                      </p:cBhvr>
                                      <p:tavLst>
                                        <p:tav tm="0">
                                          <p:val>
                                            <p:strVal val="0-#ppt_w/2"/>
                                          </p:val>
                                        </p:tav>
                                        <p:tav tm="100000">
                                          <p:val>
                                            <p:strVal val="#ppt_x"/>
                                          </p:val>
                                        </p:tav>
                                      </p:tavLst>
                                    </p:anim>
                                    <p:anim calcmode="lin" valueType="num">
                                      <p:cBhvr additive="base">
                                        <p:cTn id="14" dur="500" fill="hold"/>
                                        <p:tgtEl>
                                          <p:spTgt spid="348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15"/>
          <p:cNvPicPr>
            <a:picLocks noChangeAspect="1" noChangeArrowheads="1"/>
          </p:cNvPicPr>
          <p:nvPr/>
        </p:nvPicPr>
        <p:blipFill>
          <a:blip r:embed="rId4" cstate="print"/>
          <a:srcRect/>
          <a:stretch>
            <a:fillRect/>
          </a:stretch>
        </p:blipFill>
        <p:spPr bwMode="auto">
          <a:xfrm>
            <a:off x="1981200" y="1371600"/>
            <a:ext cx="4019550" cy="2057400"/>
          </a:xfrm>
          <a:prstGeom prst="rect">
            <a:avLst/>
          </a:prstGeom>
          <a:noFill/>
          <a:ln w="12700">
            <a:noFill/>
            <a:miter lim="800000"/>
            <a:headEnd/>
            <a:tailEnd/>
          </a:ln>
        </p:spPr>
      </p:pic>
      <p:sp>
        <p:nvSpPr>
          <p:cNvPr id="34819" name="Rectangle 2"/>
          <p:cNvSpPr>
            <a:spLocks noGrp="1" noChangeArrowheads="1"/>
          </p:cNvSpPr>
          <p:nvPr>
            <p:ph type="title"/>
          </p:nvPr>
        </p:nvSpPr>
        <p:spPr/>
        <p:txBody>
          <a:bodyPr/>
          <a:lstStyle/>
          <a:p>
            <a:endParaRPr lang="en-US" smtClean="0"/>
          </a:p>
        </p:txBody>
      </p:sp>
      <p:sp>
        <p:nvSpPr>
          <p:cNvPr id="34820" name="Rectangle 3"/>
          <p:cNvSpPr>
            <a:spLocks noGrp="1" noChangeArrowheads="1"/>
          </p:cNvSpPr>
          <p:nvPr>
            <p:ph type="body" idx="1"/>
          </p:nvPr>
        </p:nvSpPr>
        <p:spPr>
          <a:xfrm>
            <a:off x="990600" y="2286000"/>
            <a:ext cx="7772400" cy="4114800"/>
          </a:xfrm>
        </p:spPr>
        <p:txBody>
          <a:bodyPr/>
          <a:lstStyle/>
          <a:p>
            <a:endParaRPr lang="en-US" smtClean="0"/>
          </a:p>
          <a:p>
            <a:endParaRPr lang="en-US" smtClean="0"/>
          </a:p>
          <a:p>
            <a:endParaRPr lang="en-US" smtClean="0"/>
          </a:p>
          <a:p>
            <a:endParaRPr lang="en-US" smtClean="0"/>
          </a:p>
        </p:txBody>
      </p:sp>
      <p:sp>
        <p:nvSpPr>
          <p:cNvPr id="34821" name="Rectangle 24"/>
          <p:cNvSpPr>
            <a:spLocks noChangeArrowheads="1"/>
          </p:cNvSpPr>
          <p:nvPr/>
        </p:nvSpPr>
        <p:spPr bwMode="auto">
          <a:xfrm>
            <a:off x="2514600" y="4191000"/>
            <a:ext cx="4356100" cy="1714500"/>
          </a:xfrm>
          <a:prstGeom prst="rect">
            <a:avLst/>
          </a:prstGeom>
          <a:noFill/>
          <a:ln w="12700">
            <a:noFill/>
            <a:miter lim="800000"/>
            <a:headEnd/>
            <a:tailEnd/>
          </a:ln>
        </p:spPr>
        <p:txBody>
          <a:bodyPr lIns="115888" tIns="57150" rIns="115888" bIns="57150">
            <a:spAutoFit/>
          </a:bodyPr>
          <a:lstStyle/>
          <a:p>
            <a:pPr defTabSz="1428750">
              <a:spcBef>
                <a:spcPct val="11000"/>
              </a:spcBef>
            </a:pPr>
            <a:r>
              <a:rPr lang="en-US"/>
              <a:t>P(</a:t>
            </a:r>
            <a:r>
              <a:rPr lang="en-US" i="1"/>
              <a:t>Z </a:t>
            </a:r>
            <a:r>
              <a:rPr lang="en-US">
                <a:solidFill>
                  <a:srgbClr val="000000"/>
                </a:solidFill>
                <a:latin typeface="Symbol" pitchFamily="18" charset="2"/>
              </a:rPr>
              <a:t></a:t>
            </a:r>
            <a:r>
              <a:rPr lang="en-US" i="1"/>
              <a:t> .55)  =   A</a:t>
            </a:r>
            <a:r>
              <a:rPr lang="en-US" baseline="-25000"/>
              <a:t>1</a:t>
            </a:r>
          </a:p>
          <a:p>
            <a:pPr defTabSz="1428750">
              <a:spcBef>
                <a:spcPct val="11000"/>
              </a:spcBef>
            </a:pPr>
            <a:r>
              <a:rPr lang="en-US" i="1" baseline="-25000"/>
              <a:t>                                </a:t>
            </a:r>
            <a:r>
              <a:rPr lang="en-US" i="1"/>
              <a:t>=</a:t>
            </a:r>
            <a:r>
              <a:rPr lang="en-US"/>
              <a:t>   1 </a:t>
            </a:r>
            <a:r>
              <a:rPr lang="en-US" i="1"/>
              <a:t>- A</a:t>
            </a:r>
            <a:r>
              <a:rPr lang="en-US" baseline="-25000"/>
              <a:t>2</a:t>
            </a:r>
          </a:p>
          <a:p>
            <a:pPr defTabSz="1428750">
              <a:spcBef>
                <a:spcPct val="11000"/>
              </a:spcBef>
            </a:pPr>
            <a:r>
              <a:rPr lang="en-US" i="1"/>
              <a:t>                     =  </a:t>
            </a:r>
            <a:r>
              <a:rPr lang="en-US"/>
              <a:t>1 - .7088</a:t>
            </a:r>
          </a:p>
          <a:p>
            <a:pPr defTabSz="1428750">
              <a:spcBef>
                <a:spcPct val="11000"/>
              </a:spcBef>
            </a:pPr>
            <a:r>
              <a:rPr lang="en-US"/>
              <a:t>                     = .2912</a:t>
            </a:r>
            <a:endParaRPr lang="en-US" sz="2000"/>
          </a:p>
        </p:txBody>
      </p:sp>
      <p:sp>
        <p:nvSpPr>
          <p:cNvPr id="34822" name="Rectangle 21"/>
          <p:cNvSpPr>
            <a:spLocks noChangeArrowheads="1"/>
          </p:cNvSpPr>
          <p:nvPr/>
        </p:nvSpPr>
        <p:spPr bwMode="auto">
          <a:xfrm>
            <a:off x="3700463" y="3284538"/>
            <a:ext cx="606425" cy="388937"/>
          </a:xfrm>
          <a:prstGeom prst="rect">
            <a:avLst/>
          </a:prstGeom>
          <a:noFill/>
          <a:ln w="12700">
            <a:noFill/>
            <a:miter lim="800000"/>
            <a:headEnd/>
            <a:tailEnd/>
          </a:ln>
        </p:spPr>
        <p:txBody>
          <a:bodyPr lIns="115888" tIns="57150" rIns="115888" bIns="57150">
            <a:spAutoFit/>
          </a:bodyPr>
          <a:lstStyle/>
          <a:p>
            <a:pPr defTabSz="1428750">
              <a:spcBef>
                <a:spcPct val="50000"/>
              </a:spcBef>
            </a:pPr>
            <a:r>
              <a:rPr lang="en-US" sz="1800"/>
              <a:t>0</a:t>
            </a:r>
          </a:p>
        </p:txBody>
      </p:sp>
      <p:sp>
        <p:nvSpPr>
          <p:cNvPr id="34823" name="Text Box 25"/>
          <p:cNvSpPr txBox="1">
            <a:spLocks noChangeArrowheads="1"/>
          </p:cNvSpPr>
          <p:nvPr/>
        </p:nvSpPr>
        <p:spPr bwMode="auto">
          <a:xfrm>
            <a:off x="4605338" y="3375025"/>
            <a:ext cx="609600" cy="457200"/>
          </a:xfrm>
          <a:prstGeom prst="rect">
            <a:avLst/>
          </a:prstGeom>
          <a:noFill/>
          <a:ln w="12700">
            <a:noFill/>
            <a:miter lim="800000"/>
            <a:headEnd/>
            <a:tailEnd/>
          </a:ln>
        </p:spPr>
        <p:txBody>
          <a:bodyPr>
            <a:spAutoFit/>
          </a:bodyPr>
          <a:lstStyle/>
          <a:p>
            <a:pPr>
              <a:spcBef>
                <a:spcPct val="50000"/>
              </a:spcBef>
            </a:pPr>
            <a:r>
              <a:rPr lang="en-US"/>
              <a:t>.55</a:t>
            </a:r>
          </a:p>
        </p:txBody>
      </p:sp>
      <p:sp>
        <p:nvSpPr>
          <p:cNvPr id="34824" name="Text Box 28"/>
          <p:cNvSpPr txBox="1">
            <a:spLocks noChangeArrowheads="1"/>
          </p:cNvSpPr>
          <p:nvPr/>
        </p:nvSpPr>
        <p:spPr bwMode="auto">
          <a:xfrm>
            <a:off x="4071938" y="2384425"/>
            <a:ext cx="609600" cy="457200"/>
          </a:xfrm>
          <a:prstGeom prst="rect">
            <a:avLst/>
          </a:prstGeom>
          <a:noFill/>
          <a:ln w="12700">
            <a:noFill/>
            <a:miter lim="800000"/>
            <a:headEnd/>
            <a:tailEnd/>
          </a:ln>
        </p:spPr>
        <p:txBody>
          <a:bodyPr>
            <a:spAutoFit/>
          </a:bodyPr>
          <a:lstStyle/>
          <a:p>
            <a:pPr>
              <a:spcBef>
                <a:spcPct val="50000"/>
              </a:spcBef>
            </a:pPr>
            <a:r>
              <a:rPr lang="en-US"/>
              <a:t>A</a:t>
            </a:r>
            <a:r>
              <a:rPr lang="en-US" baseline="-25000"/>
              <a:t>2</a:t>
            </a:r>
            <a:endParaRPr lang="en-US"/>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smtClean="0"/>
              <a:t>Examples</a:t>
            </a:r>
          </a:p>
        </p:txBody>
      </p:sp>
      <p:sp>
        <p:nvSpPr>
          <p:cNvPr id="35843" name="Rectangle 3"/>
          <p:cNvSpPr>
            <a:spLocks noGrp="1" noChangeArrowheads="1"/>
          </p:cNvSpPr>
          <p:nvPr>
            <p:ph type="body" idx="1"/>
          </p:nvPr>
        </p:nvSpPr>
        <p:spPr/>
        <p:txBody>
          <a:bodyPr/>
          <a:lstStyle/>
          <a:p>
            <a:endParaRPr lang="en-US" smtClean="0"/>
          </a:p>
          <a:p>
            <a:endParaRPr lang="en-US" smtClean="0"/>
          </a:p>
          <a:p>
            <a:endParaRPr lang="en-US" smtClean="0"/>
          </a:p>
          <a:p>
            <a:endParaRPr lang="en-US" smtClean="0"/>
          </a:p>
          <a:p>
            <a:r>
              <a:rPr lang="en-US" smtClean="0"/>
              <a:t>P(-2.24 </a:t>
            </a:r>
            <a:r>
              <a:rPr lang="en-US" smtClean="0">
                <a:sym typeface="Symbol" pitchFamily="18" charset="2"/>
              </a:rPr>
              <a:t> z  0) = </a:t>
            </a:r>
          </a:p>
        </p:txBody>
      </p:sp>
      <p:sp>
        <p:nvSpPr>
          <p:cNvPr id="46094" name="Rectangle 14"/>
          <p:cNvSpPr>
            <a:spLocks noChangeArrowheads="1"/>
          </p:cNvSpPr>
          <p:nvPr/>
        </p:nvSpPr>
        <p:spPr bwMode="auto">
          <a:xfrm>
            <a:off x="2743200" y="990600"/>
            <a:ext cx="1524000" cy="609600"/>
          </a:xfrm>
          <a:prstGeom prst="rect">
            <a:avLst/>
          </a:prstGeom>
          <a:solidFill>
            <a:schemeClr val="accent1"/>
          </a:solidFill>
          <a:ln w="12700">
            <a:solidFill>
              <a:schemeClr val="tx1"/>
            </a:solidFill>
            <a:miter lim="800000"/>
            <a:headEnd/>
            <a:tailEnd/>
          </a:ln>
        </p:spPr>
        <p:txBody>
          <a:bodyPr wrap="none" anchor="ctr"/>
          <a:lstStyle/>
          <a:p>
            <a:pPr algn="ctr"/>
            <a:r>
              <a:rPr lang="en-US"/>
              <a:t>Area=.4875</a:t>
            </a:r>
          </a:p>
        </p:txBody>
      </p:sp>
      <p:sp>
        <p:nvSpPr>
          <p:cNvPr id="35845" name="Line 15"/>
          <p:cNvSpPr>
            <a:spLocks noChangeShapeType="1"/>
          </p:cNvSpPr>
          <p:nvPr/>
        </p:nvSpPr>
        <p:spPr bwMode="auto">
          <a:xfrm>
            <a:off x="3124200" y="1676400"/>
            <a:ext cx="609600" cy="457200"/>
          </a:xfrm>
          <a:prstGeom prst="line">
            <a:avLst/>
          </a:prstGeom>
          <a:noFill/>
          <a:ln w="28575">
            <a:solidFill>
              <a:schemeClr val="tx1"/>
            </a:solidFill>
            <a:round/>
            <a:headEnd/>
            <a:tailEnd type="triangle" w="med" len="med"/>
          </a:ln>
        </p:spPr>
        <p:txBody>
          <a:bodyPr wrap="none" anchor="ctr"/>
          <a:lstStyle/>
          <a:p>
            <a:endParaRPr lang="en-US"/>
          </a:p>
        </p:txBody>
      </p:sp>
      <p:sp>
        <p:nvSpPr>
          <p:cNvPr id="46096" name="Text Box 16"/>
          <p:cNvSpPr txBox="1">
            <a:spLocks noChangeArrowheads="1"/>
          </p:cNvSpPr>
          <p:nvPr/>
        </p:nvSpPr>
        <p:spPr bwMode="auto">
          <a:xfrm>
            <a:off x="4267200" y="4343400"/>
            <a:ext cx="2438400" cy="461963"/>
          </a:xfrm>
          <a:prstGeom prst="rect">
            <a:avLst/>
          </a:prstGeom>
          <a:noFill/>
          <a:ln w="12700">
            <a:noFill/>
            <a:miter lim="800000"/>
            <a:headEnd/>
            <a:tailEnd/>
          </a:ln>
        </p:spPr>
        <p:txBody>
          <a:bodyPr>
            <a:spAutoFit/>
          </a:bodyPr>
          <a:lstStyle/>
          <a:p>
            <a:pPr>
              <a:spcBef>
                <a:spcPct val="50000"/>
              </a:spcBef>
            </a:pPr>
            <a:r>
              <a:rPr lang="en-US" b="1"/>
              <a:t>.5 - .0125 = .4875</a:t>
            </a:r>
            <a:endParaRPr lang="en-US"/>
          </a:p>
        </p:txBody>
      </p:sp>
      <p:grpSp>
        <p:nvGrpSpPr>
          <p:cNvPr id="2" name="Group 24"/>
          <p:cNvGrpSpPr>
            <a:grpSpLocks/>
          </p:cNvGrpSpPr>
          <p:nvPr/>
        </p:nvGrpSpPr>
        <p:grpSpPr bwMode="auto">
          <a:xfrm>
            <a:off x="2590800" y="1447800"/>
            <a:ext cx="4495800" cy="2590800"/>
            <a:chOff x="1632" y="912"/>
            <a:chExt cx="2832" cy="1632"/>
          </a:xfrm>
        </p:grpSpPr>
        <p:sp>
          <p:nvSpPr>
            <p:cNvPr id="35850" name="Text Box 12"/>
            <p:cNvSpPr txBox="1">
              <a:spLocks noChangeArrowheads="1"/>
            </p:cNvSpPr>
            <p:nvPr/>
          </p:nvSpPr>
          <p:spPr bwMode="auto">
            <a:xfrm>
              <a:off x="4176" y="2160"/>
              <a:ext cx="288" cy="288"/>
            </a:xfrm>
            <a:prstGeom prst="rect">
              <a:avLst/>
            </a:prstGeom>
            <a:noFill/>
            <a:ln w="12700">
              <a:noFill/>
              <a:miter lim="800000"/>
              <a:headEnd/>
              <a:tailEnd/>
            </a:ln>
          </p:spPr>
          <p:txBody>
            <a:bodyPr>
              <a:spAutoFit/>
            </a:bodyPr>
            <a:lstStyle/>
            <a:p>
              <a:pPr>
                <a:spcBef>
                  <a:spcPct val="50000"/>
                </a:spcBef>
              </a:pPr>
              <a:r>
                <a:rPr lang="en-US" b="1"/>
                <a:t>z</a:t>
              </a:r>
            </a:p>
          </p:txBody>
        </p:sp>
        <p:grpSp>
          <p:nvGrpSpPr>
            <p:cNvPr id="3" name="Group 23"/>
            <p:cNvGrpSpPr>
              <a:grpSpLocks/>
            </p:cNvGrpSpPr>
            <p:nvPr/>
          </p:nvGrpSpPr>
          <p:grpSpPr bwMode="auto">
            <a:xfrm>
              <a:off x="1632" y="912"/>
              <a:ext cx="2514" cy="1632"/>
              <a:chOff x="1632" y="912"/>
              <a:chExt cx="2514" cy="1632"/>
            </a:xfrm>
          </p:grpSpPr>
          <p:grpSp>
            <p:nvGrpSpPr>
              <p:cNvPr id="4" name="Group 6"/>
              <p:cNvGrpSpPr>
                <a:grpSpLocks/>
              </p:cNvGrpSpPr>
              <p:nvPr/>
            </p:nvGrpSpPr>
            <p:grpSpPr bwMode="auto">
              <a:xfrm>
                <a:off x="1632" y="912"/>
                <a:ext cx="2514" cy="1278"/>
                <a:chOff x="1632" y="912"/>
                <a:chExt cx="2514" cy="1278"/>
              </a:xfrm>
            </p:grpSpPr>
            <p:sp>
              <p:nvSpPr>
                <p:cNvPr id="35856" name="Line 7"/>
                <p:cNvSpPr>
                  <a:spLocks noChangeShapeType="1"/>
                </p:cNvSpPr>
                <p:nvPr/>
              </p:nvSpPr>
              <p:spPr bwMode="auto">
                <a:xfrm>
                  <a:off x="1632" y="912"/>
                  <a:ext cx="3" cy="1274"/>
                </a:xfrm>
                <a:prstGeom prst="line">
                  <a:avLst/>
                </a:prstGeom>
                <a:noFill/>
                <a:ln w="12700">
                  <a:solidFill>
                    <a:schemeClr val="tx1"/>
                  </a:solidFill>
                  <a:round/>
                  <a:headEnd/>
                  <a:tailEnd/>
                </a:ln>
              </p:spPr>
              <p:txBody>
                <a:bodyPr wrap="none" anchor="ctr"/>
                <a:lstStyle/>
                <a:p>
                  <a:endParaRPr lang="en-US"/>
                </a:p>
              </p:txBody>
            </p:sp>
            <p:sp>
              <p:nvSpPr>
                <p:cNvPr id="35857" name="Line 8"/>
                <p:cNvSpPr>
                  <a:spLocks noChangeShapeType="1"/>
                </p:cNvSpPr>
                <p:nvPr/>
              </p:nvSpPr>
              <p:spPr bwMode="auto">
                <a:xfrm>
                  <a:off x="1641" y="2190"/>
                  <a:ext cx="2505" cy="0"/>
                </a:xfrm>
                <a:prstGeom prst="line">
                  <a:avLst/>
                </a:prstGeom>
                <a:noFill/>
                <a:ln w="12700">
                  <a:solidFill>
                    <a:schemeClr val="tx1"/>
                  </a:solidFill>
                  <a:round/>
                  <a:headEnd/>
                  <a:tailEnd/>
                </a:ln>
              </p:spPr>
              <p:txBody>
                <a:bodyPr wrap="none" anchor="ctr"/>
                <a:lstStyle/>
                <a:p>
                  <a:endParaRPr lang="en-US"/>
                </a:p>
              </p:txBody>
            </p:sp>
            <p:sp>
              <p:nvSpPr>
                <p:cNvPr id="35858" name="Freeform 9"/>
                <p:cNvSpPr>
                  <a:spLocks/>
                </p:cNvSpPr>
                <p:nvPr/>
              </p:nvSpPr>
              <p:spPr bwMode="auto">
                <a:xfrm>
                  <a:off x="1792" y="1147"/>
                  <a:ext cx="2084" cy="977"/>
                </a:xfrm>
                <a:custGeom>
                  <a:avLst/>
                  <a:gdLst>
                    <a:gd name="T0" fmla="*/ 0 w 2084"/>
                    <a:gd name="T1" fmla="*/ 976 h 977"/>
                    <a:gd name="T2" fmla="*/ 42 w 2084"/>
                    <a:gd name="T3" fmla="*/ 951 h 977"/>
                    <a:gd name="T4" fmla="*/ 71 w 2084"/>
                    <a:gd name="T5" fmla="*/ 931 h 977"/>
                    <a:gd name="T6" fmla="*/ 105 w 2084"/>
                    <a:gd name="T7" fmla="*/ 908 h 977"/>
                    <a:gd name="T8" fmla="*/ 137 w 2084"/>
                    <a:gd name="T9" fmla="*/ 884 h 977"/>
                    <a:gd name="T10" fmla="*/ 172 w 2084"/>
                    <a:gd name="T11" fmla="*/ 854 h 977"/>
                    <a:gd name="T12" fmla="*/ 210 w 2084"/>
                    <a:gd name="T13" fmla="*/ 819 h 977"/>
                    <a:gd name="T14" fmla="*/ 247 w 2084"/>
                    <a:gd name="T15" fmla="*/ 783 h 977"/>
                    <a:gd name="T16" fmla="*/ 280 w 2084"/>
                    <a:gd name="T17" fmla="*/ 747 h 977"/>
                    <a:gd name="T18" fmla="*/ 321 w 2084"/>
                    <a:gd name="T19" fmla="*/ 704 h 977"/>
                    <a:gd name="T20" fmla="*/ 363 w 2084"/>
                    <a:gd name="T21" fmla="*/ 650 h 977"/>
                    <a:gd name="T22" fmla="*/ 399 w 2084"/>
                    <a:gd name="T23" fmla="*/ 608 h 977"/>
                    <a:gd name="T24" fmla="*/ 433 w 2084"/>
                    <a:gd name="T25" fmla="*/ 563 h 977"/>
                    <a:gd name="T26" fmla="*/ 471 w 2084"/>
                    <a:gd name="T27" fmla="*/ 512 h 977"/>
                    <a:gd name="T28" fmla="*/ 508 w 2084"/>
                    <a:gd name="T29" fmla="*/ 461 h 977"/>
                    <a:gd name="T30" fmla="*/ 569 w 2084"/>
                    <a:gd name="T31" fmla="*/ 386 h 977"/>
                    <a:gd name="T32" fmla="*/ 605 w 2084"/>
                    <a:gd name="T33" fmla="*/ 334 h 977"/>
                    <a:gd name="T34" fmla="*/ 643 w 2084"/>
                    <a:gd name="T35" fmla="*/ 284 h 977"/>
                    <a:gd name="T36" fmla="*/ 691 w 2084"/>
                    <a:gd name="T37" fmla="*/ 231 h 977"/>
                    <a:gd name="T38" fmla="*/ 737 w 2084"/>
                    <a:gd name="T39" fmla="*/ 173 h 977"/>
                    <a:gd name="T40" fmla="*/ 776 w 2084"/>
                    <a:gd name="T41" fmla="*/ 130 h 977"/>
                    <a:gd name="T42" fmla="*/ 817 w 2084"/>
                    <a:gd name="T43" fmla="*/ 94 h 977"/>
                    <a:gd name="T44" fmla="*/ 866 w 2084"/>
                    <a:gd name="T45" fmla="*/ 58 h 977"/>
                    <a:gd name="T46" fmla="*/ 916 w 2084"/>
                    <a:gd name="T47" fmla="*/ 28 h 977"/>
                    <a:gd name="T48" fmla="*/ 974 w 2084"/>
                    <a:gd name="T49" fmla="*/ 9 h 977"/>
                    <a:gd name="T50" fmla="*/ 1038 w 2084"/>
                    <a:gd name="T51" fmla="*/ 0 h 977"/>
                    <a:gd name="T52" fmla="*/ 1105 w 2084"/>
                    <a:gd name="T53" fmla="*/ 10 h 977"/>
                    <a:gd name="T54" fmla="*/ 1175 w 2084"/>
                    <a:gd name="T55" fmla="*/ 45 h 977"/>
                    <a:gd name="T56" fmla="*/ 1226 w 2084"/>
                    <a:gd name="T57" fmla="*/ 77 h 977"/>
                    <a:gd name="T58" fmla="*/ 1250 w 2084"/>
                    <a:gd name="T59" fmla="*/ 98 h 977"/>
                    <a:gd name="T60" fmla="*/ 1279 w 2084"/>
                    <a:gd name="T61" fmla="*/ 126 h 977"/>
                    <a:gd name="T62" fmla="*/ 1318 w 2084"/>
                    <a:gd name="T63" fmla="*/ 168 h 977"/>
                    <a:gd name="T64" fmla="*/ 1342 w 2084"/>
                    <a:gd name="T65" fmla="*/ 193 h 977"/>
                    <a:gd name="T66" fmla="*/ 1374 w 2084"/>
                    <a:gd name="T67" fmla="*/ 229 h 977"/>
                    <a:gd name="T68" fmla="*/ 1411 w 2084"/>
                    <a:gd name="T69" fmla="*/ 271 h 977"/>
                    <a:gd name="T70" fmla="*/ 1439 w 2084"/>
                    <a:gd name="T71" fmla="*/ 305 h 977"/>
                    <a:gd name="T72" fmla="*/ 1464 w 2084"/>
                    <a:gd name="T73" fmla="*/ 342 h 977"/>
                    <a:gd name="T74" fmla="*/ 1493 w 2084"/>
                    <a:gd name="T75" fmla="*/ 376 h 977"/>
                    <a:gd name="T76" fmla="*/ 1524 w 2084"/>
                    <a:gd name="T77" fmla="*/ 418 h 977"/>
                    <a:gd name="T78" fmla="*/ 1553 w 2084"/>
                    <a:gd name="T79" fmla="*/ 455 h 977"/>
                    <a:gd name="T80" fmla="*/ 1594 w 2084"/>
                    <a:gd name="T81" fmla="*/ 511 h 977"/>
                    <a:gd name="T82" fmla="*/ 1631 w 2084"/>
                    <a:gd name="T83" fmla="*/ 559 h 977"/>
                    <a:gd name="T84" fmla="*/ 1668 w 2084"/>
                    <a:gd name="T85" fmla="*/ 608 h 977"/>
                    <a:gd name="T86" fmla="*/ 1709 w 2084"/>
                    <a:gd name="T87" fmla="*/ 658 h 977"/>
                    <a:gd name="T88" fmla="*/ 1752 w 2084"/>
                    <a:gd name="T89" fmla="*/ 707 h 977"/>
                    <a:gd name="T90" fmla="*/ 1794 w 2084"/>
                    <a:gd name="T91" fmla="*/ 756 h 977"/>
                    <a:gd name="T92" fmla="*/ 1839 w 2084"/>
                    <a:gd name="T93" fmla="*/ 799 h 977"/>
                    <a:gd name="T94" fmla="*/ 1887 w 2084"/>
                    <a:gd name="T95" fmla="*/ 842 h 977"/>
                    <a:gd name="T96" fmla="*/ 1951 w 2084"/>
                    <a:gd name="T97" fmla="*/ 893 h 977"/>
                    <a:gd name="T98" fmla="*/ 2014 w 2084"/>
                    <a:gd name="T99" fmla="*/ 939 h 977"/>
                    <a:gd name="T100" fmla="*/ 2083 w 2084"/>
                    <a:gd name="T101" fmla="*/ 975 h 9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84"/>
                    <a:gd name="T154" fmla="*/ 0 h 977"/>
                    <a:gd name="T155" fmla="*/ 2084 w 2084"/>
                    <a:gd name="T156" fmla="*/ 977 h 97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84" h="977">
                      <a:moveTo>
                        <a:pt x="0" y="976"/>
                      </a:moveTo>
                      <a:lnTo>
                        <a:pt x="42" y="951"/>
                      </a:lnTo>
                      <a:lnTo>
                        <a:pt x="71" y="931"/>
                      </a:lnTo>
                      <a:lnTo>
                        <a:pt x="105" y="908"/>
                      </a:lnTo>
                      <a:lnTo>
                        <a:pt x="137" y="884"/>
                      </a:lnTo>
                      <a:lnTo>
                        <a:pt x="172" y="854"/>
                      </a:lnTo>
                      <a:lnTo>
                        <a:pt x="210" y="819"/>
                      </a:lnTo>
                      <a:lnTo>
                        <a:pt x="247" y="783"/>
                      </a:lnTo>
                      <a:lnTo>
                        <a:pt x="280" y="747"/>
                      </a:lnTo>
                      <a:lnTo>
                        <a:pt x="321" y="704"/>
                      </a:lnTo>
                      <a:lnTo>
                        <a:pt x="363" y="650"/>
                      </a:lnTo>
                      <a:lnTo>
                        <a:pt x="399" y="608"/>
                      </a:lnTo>
                      <a:lnTo>
                        <a:pt x="433" y="563"/>
                      </a:lnTo>
                      <a:lnTo>
                        <a:pt x="471" y="512"/>
                      </a:lnTo>
                      <a:lnTo>
                        <a:pt x="508" y="461"/>
                      </a:lnTo>
                      <a:lnTo>
                        <a:pt x="569" y="386"/>
                      </a:lnTo>
                      <a:lnTo>
                        <a:pt x="605" y="334"/>
                      </a:lnTo>
                      <a:lnTo>
                        <a:pt x="643" y="284"/>
                      </a:lnTo>
                      <a:lnTo>
                        <a:pt x="691" y="231"/>
                      </a:lnTo>
                      <a:lnTo>
                        <a:pt x="737" y="173"/>
                      </a:lnTo>
                      <a:lnTo>
                        <a:pt x="776" y="130"/>
                      </a:lnTo>
                      <a:lnTo>
                        <a:pt x="817" y="94"/>
                      </a:lnTo>
                      <a:lnTo>
                        <a:pt x="866" y="58"/>
                      </a:lnTo>
                      <a:lnTo>
                        <a:pt x="916" y="28"/>
                      </a:lnTo>
                      <a:lnTo>
                        <a:pt x="974" y="9"/>
                      </a:lnTo>
                      <a:lnTo>
                        <a:pt x="1038" y="0"/>
                      </a:lnTo>
                      <a:lnTo>
                        <a:pt x="1105" y="10"/>
                      </a:lnTo>
                      <a:lnTo>
                        <a:pt x="1175" y="45"/>
                      </a:lnTo>
                      <a:lnTo>
                        <a:pt x="1226" y="77"/>
                      </a:lnTo>
                      <a:lnTo>
                        <a:pt x="1250" y="98"/>
                      </a:lnTo>
                      <a:lnTo>
                        <a:pt x="1279" y="126"/>
                      </a:lnTo>
                      <a:lnTo>
                        <a:pt x="1318" y="168"/>
                      </a:lnTo>
                      <a:lnTo>
                        <a:pt x="1342" y="193"/>
                      </a:lnTo>
                      <a:lnTo>
                        <a:pt x="1374" y="229"/>
                      </a:lnTo>
                      <a:lnTo>
                        <a:pt x="1411" y="271"/>
                      </a:lnTo>
                      <a:lnTo>
                        <a:pt x="1439" y="305"/>
                      </a:lnTo>
                      <a:lnTo>
                        <a:pt x="1464" y="342"/>
                      </a:lnTo>
                      <a:lnTo>
                        <a:pt x="1493" y="376"/>
                      </a:lnTo>
                      <a:lnTo>
                        <a:pt x="1524" y="418"/>
                      </a:lnTo>
                      <a:lnTo>
                        <a:pt x="1553" y="455"/>
                      </a:lnTo>
                      <a:lnTo>
                        <a:pt x="1594" y="511"/>
                      </a:lnTo>
                      <a:lnTo>
                        <a:pt x="1631" y="559"/>
                      </a:lnTo>
                      <a:lnTo>
                        <a:pt x="1668" y="608"/>
                      </a:lnTo>
                      <a:lnTo>
                        <a:pt x="1709" y="658"/>
                      </a:lnTo>
                      <a:lnTo>
                        <a:pt x="1752" y="707"/>
                      </a:lnTo>
                      <a:lnTo>
                        <a:pt x="1794" y="756"/>
                      </a:lnTo>
                      <a:lnTo>
                        <a:pt x="1839" y="799"/>
                      </a:lnTo>
                      <a:lnTo>
                        <a:pt x="1887" y="842"/>
                      </a:lnTo>
                      <a:lnTo>
                        <a:pt x="1951" y="893"/>
                      </a:lnTo>
                      <a:lnTo>
                        <a:pt x="2014" y="939"/>
                      </a:lnTo>
                      <a:lnTo>
                        <a:pt x="2083" y="975"/>
                      </a:lnTo>
                    </a:path>
                  </a:pathLst>
                </a:custGeom>
                <a:noFill/>
                <a:ln w="28575" cap="rnd">
                  <a:solidFill>
                    <a:schemeClr val="accent2"/>
                  </a:solidFill>
                  <a:round/>
                  <a:headEnd/>
                  <a:tailEnd/>
                </a:ln>
              </p:spPr>
              <p:txBody>
                <a:bodyPr/>
                <a:lstStyle/>
                <a:p>
                  <a:endParaRPr lang="en-US"/>
                </a:p>
              </p:txBody>
            </p:sp>
          </p:grpSp>
          <p:sp>
            <p:nvSpPr>
              <p:cNvPr id="35853" name="Text Box 10"/>
              <p:cNvSpPr txBox="1">
                <a:spLocks noChangeArrowheads="1"/>
              </p:cNvSpPr>
              <p:nvPr/>
            </p:nvSpPr>
            <p:spPr bwMode="auto">
              <a:xfrm>
                <a:off x="1680" y="2256"/>
                <a:ext cx="576" cy="288"/>
              </a:xfrm>
              <a:prstGeom prst="rect">
                <a:avLst/>
              </a:prstGeom>
              <a:noFill/>
              <a:ln w="12700">
                <a:noFill/>
                <a:miter lim="800000"/>
                <a:headEnd/>
                <a:tailEnd/>
              </a:ln>
            </p:spPr>
            <p:txBody>
              <a:bodyPr>
                <a:spAutoFit/>
              </a:bodyPr>
              <a:lstStyle/>
              <a:p>
                <a:pPr>
                  <a:spcBef>
                    <a:spcPct val="50000"/>
                  </a:spcBef>
                </a:pPr>
                <a:r>
                  <a:rPr lang="en-US" b="1"/>
                  <a:t>-2.24</a:t>
                </a:r>
                <a:endParaRPr lang="en-US"/>
              </a:p>
            </p:txBody>
          </p:sp>
          <p:sp>
            <p:nvSpPr>
              <p:cNvPr id="35854" name="Text Box 11"/>
              <p:cNvSpPr txBox="1">
                <a:spLocks noChangeArrowheads="1"/>
              </p:cNvSpPr>
              <p:nvPr/>
            </p:nvSpPr>
            <p:spPr bwMode="auto">
              <a:xfrm>
                <a:off x="2640" y="2208"/>
                <a:ext cx="240" cy="288"/>
              </a:xfrm>
              <a:prstGeom prst="rect">
                <a:avLst/>
              </a:prstGeom>
              <a:noFill/>
              <a:ln w="12700">
                <a:noFill/>
                <a:miter lim="800000"/>
                <a:headEnd/>
                <a:tailEnd/>
              </a:ln>
            </p:spPr>
            <p:txBody>
              <a:bodyPr>
                <a:spAutoFit/>
              </a:bodyPr>
              <a:lstStyle/>
              <a:p>
                <a:pPr>
                  <a:spcBef>
                    <a:spcPct val="50000"/>
                  </a:spcBef>
                </a:pPr>
                <a:r>
                  <a:rPr lang="en-US" b="1"/>
                  <a:t>0</a:t>
                </a:r>
              </a:p>
            </p:txBody>
          </p:sp>
          <p:sp>
            <p:nvSpPr>
              <p:cNvPr id="35855" name="Freeform 22"/>
              <p:cNvSpPr>
                <a:spLocks/>
              </p:cNvSpPr>
              <p:nvPr/>
            </p:nvSpPr>
            <p:spPr bwMode="auto">
              <a:xfrm>
                <a:off x="2208" y="1200"/>
                <a:ext cx="528" cy="1008"/>
              </a:xfrm>
              <a:custGeom>
                <a:avLst/>
                <a:gdLst>
                  <a:gd name="T0" fmla="*/ 0 w 528"/>
                  <a:gd name="T1" fmla="*/ 528 h 1008"/>
                  <a:gd name="T2" fmla="*/ 0 w 528"/>
                  <a:gd name="T3" fmla="*/ 1008 h 1008"/>
                  <a:gd name="T4" fmla="*/ 528 w 528"/>
                  <a:gd name="T5" fmla="*/ 1008 h 1008"/>
                  <a:gd name="T6" fmla="*/ 528 w 528"/>
                  <a:gd name="T7" fmla="*/ 0 h 1008"/>
                  <a:gd name="T8" fmla="*/ 0 60000 65536"/>
                  <a:gd name="T9" fmla="*/ 0 60000 65536"/>
                  <a:gd name="T10" fmla="*/ 0 60000 65536"/>
                  <a:gd name="T11" fmla="*/ 0 60000 65536"/>
                  <a:gd name="T12" fmla="*/ 0 w 528"/>
                  <a:gd name="T13" fmla="*/ 0 h 1008"/>
                  <a:gd name="T14" fmla="*/ 528 w 528"/>
                  <a:gd name="T15" fmla="*/ 1008 h 1008"/>
                </a:gdLst>
                <a:ahLst/>
                <a:cxnLst>
                  <a:cxn ang="T8">
                    <a:pos x="T0" y="T1"/>
                  </a:cxn>
                  <a:cxn ang="T9">
                    <a:pos x="T2" y="T3"/>
                  </a:cxn>
                  <a:cxn ang="T10">
                    <a:pos x="T4" y="T5"/>
                  </a:cxn>
                  <a:cxn ang="T11">
                    <a:pos x="T6" y="T7"/>
                  </a:cxn>
                </a:cxnLst>
                <a:rect l="T12" t="T13" r="T14" b="T15"/>
                <a:pathLst>
                  <a:path w="528" h="1008">
                    <a:moveTo>
                      <a:pt x="0" y="528"/>
                    </a:moveTo>
                    <a:lnTo>
                      <a:pt x="0" y="1008"/>
                    </a:lnTo>
                    <a:lnTo>
                      <a:pt x="528" y="1008"/>
                    </a:lnTo>
                    <a:lnTo>
                      <a:pt x="528" y="0"/>
                    </a:lnTo>
                  </a:path>
                </a:pathLst>
              </a:custGeom>
              <a:solidFill>
                <a:schemeClr val="accent1"/>
              </a:solidFill>
              <a:ln w="12700">
                <a:solidFill>
                  <a:schemeClr val="tx1"/>
                </a:solidFill>
                <a:round/>
                <a:headEnd/>
                <a:tailEnd/>
              </a:ln>
            </p:spPr>
            <p:txBody>
              <a:bodyPr wrap="none" anchor="ctr"/>
              <a:lstStyle/>
              <a:p>
                <a:endParaRPr lang="en-US"/>
              </a:p>
            </p:txBody>
          </p:sp>
        </p:grpSp>
      </p:grpSp>
      <p:sp>
        <p:nvSpPr>
          <p:cNvPr id="17" name="Rectangle 14"/>
          <p:cNvSpPr>
            <a:spLocks noChangeArrowheads="1"/>
          </p:cNvSpPr>
          <p:nvPr/>
        </p:nvSpPr>
        <p:spPr bwMode="auto">
          <a:xfrm>
            <a:off x="1143000" y="3505200"/>
            <a:ext cx="1524000" cy="609600"/>
          </a:xfrm>
          <a:prstGeom prst="rect">
            <a:avLst/>
          </a:prstGeom>
          <a:solidFill>
            <a:schemeClr val="accent1"/>
          </a:solidFill>
          <a:ln w="12700">
            <a:solidFill>
              <a:schemeClr val="tx1"/>
            </a:solidFill>
            <a:miter lim="800000"/>
            <a:headEnd/>
            <a:tailEnd/>
          </a:ln>
        </p:spPr>
        <p:txBody>
          <a:bodyPr wrap="none" anchor="ctr"/>
          <a:lstStyle/>
          <a:p>
            <a:pPr algn="ctr"/>
            <a:r>
              <a:rPr lang="en-US"/>
              <a:t>Area=.0125</a:t>
            </a:r>
          </a:p>
        </p:txBody>
      </p:sp>
      <p:sp>
        <p:nvSpPr>
          <p:cNvPr id="35849" name="Line 15"/>
          <p:cNvSpPr>
            <a:spLocks noChangeShapeType="1"/>
          </p:cNvSpPr>
          <p:nvPr/>
        </p:nvSpPr>
        <p:spPr bwMode="auto">
          <a:xfrm flipV="1">
            <a:off x="2209800" y="3352800"/>
            <a:ext cx="838200" cy="304800"/>
          </a:xfrm>
          <a:prstGeom prst="line">
            <a:avLst/>
          </a:prstGeom>
          <a:noFill/>
          <a:ln w="28575">
            <a:solidFill>
              <a:schemeClr val="tx1"/>
            </a:solidFill>
            <a:round/>
            <a:headEnd/>
            <a:tailEnd type="triangle" w="med" len="med"/>
          </a:ln>
        </p:spPr>
        <p:txBody>
          <a:bodyPr wrap="none" anchor="ct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96"/>
                                        </p:tgtEl>
                                        <p:attrNameLst>
                                          <p:attrName>style.visibility</p:attrName>
                                        </p:attrNameLst>
                                      </p:cBhvr>
                                      <p:to>
                                        <p:strVal val="visible"/>
                                      </p:to>
                                    </p:set>
                                    <p:anim calcmode="lin" valueType="num">
                                      <p:cBhvr additive="base">
                                        <p:cTn id="13" dur="500" fill="hold"/>
                                        <p:tgtEl>
                                          <p:spTgt spid="46096"/>
                                        </p:tgtEl>
                                        <p:attrNameLst>
                                          <p:attrName>ppt_x</p:attrName>
                                        </p:attrNameLst>
                                      </p:cBhvr>
                                      <p:tavLst>
                                        <p:tav tm="0">
                                          <p:val>
                                            <p:strVal val="0-#ppt_w/2"/>
                                          </p:val>
                                        </p:tav>
                                        <p:tav tm="100000">
                                          <p:val>
                                            <p:strVal val="#ppt_x"/>
                                          </p:val>
                                        </p:tav>
                                      </p:tavLst>
                                    </p:anim>
                                    <p:anim calcmode="lin" valueType="num">
                                      <p:cBhvr additive="base">
                                        <p:cTn id="14" dur="500" fill="hold"/>
                                        <p:tgtEl>
                                          <p:spTgt spid="460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94"/>
                                        </p:tgtEl>
                                        <p:attrNameLst>
                                          <p:attrName>style.visibility</p:attrName>
                                        </p:attrNameLst>
                                      </p:cBhvr>
                                      <p:to>
                                        <p:strVal val="visible"/>
                                      </p:to>
                                    </p:set>
                                    <p:anim calcmode="lin" valueType="num">
                                      <p:cBhvr additive="base">
                                        <p:cTn id="25" dur="500" fill="hold"/>
                                        <p:tgtEl>
                                          <p:spTgt spid="46094"/>
                                        </p:tgtEl>
                                        <p:attrNameLst>
                                          <p:attrName>ppt_x</p:attrName>
                                        </p:attrNameLst>
                                      </p:cBhvr>
                                      <p:tavLst>
                                        <p:tav tm="0">
                                          <p:val>
                                            <p:strVal val="0-#ppt_w/2"/>
                                          </p:val>
                                        </p:tav>
                                        <p:tav tm="100000">
                                          <p:val>
                                            <p:strVal val="#ppt_x"/>
                                          </p:val>
                                        </p:tav>
                                      </p:tavLst>
                                    </p:anim>
                                    <p:anim calcmode="lin" valueType="num">
                                      <p:cBhvr additive="base">
                                        <p:cTn id="26" dur="500" fill="hold"/>
                                        <p:tgtEl>
                                          <p:spTgt spid="46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autoUpdateAnimBg="0"/>
      <p:bldP spid="46096" grpId="0" autoUpdateAnimBg="0"/>
      <p:bldP spid="1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7"/>
          <p:cNvSpPr>
            <a:spLocks noGrp="1" noChangeArrowheads="1"/>
          </p:cNvSpPr>
          <p:nvPr>
            <p:ph type="title"/>
          </p:nvPr>
        </p:nvSpPr>
        <p:spPr>
          <a:xfrm>
            <a:off x="685800" y="609600"/>
            <a:ext cx="7772400" cy="838200"/>
          </a:xfrm>
        </p:spPr>
        <p:txBody>
          <a:bodyPr/>
          <a:lstStyle/>
          <a:p>
            <a:endParaRPr lang="en-US" smtClean="0"/>
          </a:p>
        </p:txBody>
      </p:sp>
      <p:sp>
        <p:nvSpPr>
          <p:cNvPr id="9220" name="Rectangle 8"/>
          <p:cNvSpPr>
            <a:spLocks noGrp="1" noChangeArrowheads="1"/>
          </p:cNvSpPr>
          <p:nvPr>
            <p:ph type="body" idx="1"/>
          </p:nvPr>
        </p:nvSpPr>
        <p:spPr>
          <a:xfrm>
            <a:off x="685800" y="4724400"/>
            <a:ext cx="7772400" cy="1752600"/>
          </a:xfrm>
        </p:spPr>
        <p:txBody>
          <a:bodyPr/>
          <a:lstStyle/>
          <a:p>
            <a:pPr>
              <a:buFont typeface="Monotype Sorts" pitchFamily="2" charset="2"/>
              <a:buNone/>
            </a:pPr>
            <a:r>
              <a:rPr lang="en-US" smtClean="0"/>
              <a:t>P(z </a:t>
            </a:r>
            <a:r>
              <a:rPr lang="en-US" smtClean="0">
                <a:sym typeface="Symbol" pitchFamily="18" charset="2"/>
              </a:rPr>
              <a:t> -1.85) 	= .0322</a:t>
            </a:r>
          </a:p>
        </p:txBody>
      </p:sp>
      <p:graphicFrame>
        <p:nvGraphicFramePr>
          <p:cNvPr id="9218" name="Object 4"/>
          <p:cNvGraphicFramePr>
            <a:graphicFrameLocks noChangeAspect="1"/>
          </p:cNvGraphicFramePr>
          <p:nvPr>
            <p:ph idx="4294967295"/>
          </p:nvPr>
        </p:nvGraphicFramePr>
        <p:xfrm>
          <a:off x="1447800" y="1447800"/>
          <a:ext cx="5791200" cy="3281363"/>
        </p:xfrm>
        <a:graphic>
          <a:graphicData uri="http://schemas.openxmlformats.org/presentationml/2006/ole">
            <p:oleObj spid="_x0000_s11266" name="Bitmap Image" r:id="rId4" imgW="4571429" imgH="2591162" progId="PBrush">
              <p:embed/>
            </p:oleObj>
          </a:graphicData>
        </a:graphic>
      </p:graphicFrame>
    </p:spTree>
    <p:custDataLst>
      <p:tags r:id="rId2"/>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Normal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a:bodyPr>
          <a:lstStyle/>
          <a:p>
            <a:r>
              <a:rPr lang="en-US" dirty="0" err="1" smtClean="0"/>
              <a:t>Pdf</a:t>
            </a:r>
            <a:endParaRPr lang="en-US" dirty="0" smtClean="0"/>
          </a:p>
          <a:p>
            <a:r>
              <a:rPr lang="en-US" dirty="0" smtClean="0"/>
              <a:t>Mean        </a:t>
            </a:r>
            <a:r>
              <a:rPr lang="en-US" i="1" dirty="0" smtClean="0"/>
              <a:t>μ</a:t>
            </a:r>
            <a:r>
              <a:rPr lang="en-US" dirty="0" smtClean="0"/>
              <a:t> </a:t>
            </a:r>
          </a:p>
          <a:p>
            <a:r>
              <a:rPr lang="en-US" dirty="0" smtClean="0"/>
              <a:t>Median</a:t>
            </a:r>
            <a:r>
              <a:rPr lang="en-US" i="1" dirty="0" smtClean="0"/>
              <a:t>     μ</a:t>
            </a:r>
            <a:endParaRPr lang="en-US" dirty="0" smtClean="0"/>
          </a:p>
          <a:p>
            <a:r>
              <a:rPr lang="en-US" dirty="0" smtClean="0"/>
              <a:t>Mode       </a:t>
            </a:r>
            <a:r>
              <a:rPr lang="en-US" i="1" dirty="0" smtClean="0"/>
              <a:t>μ</a:t>
            </a:r>
            <a:endParaRPr lang="en-US" dirty="0" smtClean="0"/>
          </a:p>
          <a:p>
            <a:endParaRPr lang="en-US" dirty="0" smtClean="0"/>
          </a:p>
          <a:p>
            <a:endParaRPr lang="en-US" b="1" dirty="0" smtClean="0"/>
          </a:p>
          <a:p>
            <a:endParaRPr lang="en-US" baseline="-25000" dirty="0" smtClean="0"/>
          </a:p>
          <a:p>
            <a:pPr lvl="1"/>
            <a:endParaRPr lang="en-US" dirty="0" smtClean="0"/>
          </a:p>
          <a:p>
            <a:pPr lvl="1">
              <a:buNone/>
            </a:pP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1219200" y="990600"/>
            <a:ext cx="2752725" cy="371475"/>
          </a:xfrm>
          <a:prstGeom prst="rect">
            <a:avLst/>
          </a:prstGeom>
          <a:noFill/>
          <a:ln w="9525">
            <a:noFill/>
            <a:miter lim="800000"/>
            <a:headEnd/>
            <a:tailEnd/>
          </a:ln>
          <a:effectLst/>
        </p:spPr>
      </p:pic>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r>
              <a:rPr lang="en-US" sz="2800" i="1" dirty="0" smtClean="0"/>
              <a:t>σ</a:t>
            </a:r>
            <a:r>
              <a:rPr lang="en-US" sz="2800" baseline="30000" dirty="0" smtClean="0"/>
              <a:t>2</a:t>
            </a:r>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2"/>
          <p:cNvPicPr>
            <a:picLocks noChangeAspect="1" noChangeArrowheads="1"/>
          </p:cNvPicPr>
          <p:nvPr/>
        </p:nvPicPr>
        <p:blipFill>
          <a:blip r:embed="rId3" cstate="print"/>
          <a:srcRect/>
          <a:stretch>
            <a:fillRect/>
          </a:stretch>
        </p:blipFill>
        <p:spPr bwMode="auto">
          <a:xfrm>
            <a:off x="6324600" y="1066800"/>
            <a:ext cx="1524000" cy="457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057900" y="2381250"/>
            <a:ext cx="1333500" cy="361950"/>
          </a:xfrm>
          <a:prstGeom prst="rect">
            <a:avLst/>
          </a:prstGeom>
          <a:noFill/>
          <a:ln w="9525">
            <a:noFill/>
            <a:miter lim="800000"/>
            <a:headEnd/>
            <a:tailEnd/>
          </a:ln>
          <a:effectLst/>
        </p:spPr>
      </p:pic>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Symmetric about the mean </a:t>
            </a:r>
            <a:r>
              <a:rPr lang="en-US" sz="2800" i="1" dirty="0" smtClean="0">
                <a:effectLst>
                  <a:innerShdw blurRad="63500" dist="50800" dir="16200000">
                    <a:prstClr val="black">
                      <a:alpha val="50000"/>
                    </a:prstClr>
                  </a:innerShdw>
                </a:effectLst>
              </a:rPr>
              <a:t>μ</a:t>
            </a:r>
            <a:r>
              <a:rPr lang="en-US" sz="2800" dirty="0" smtClean="0">
                <a:effectLst>
                  <a:innerShdw blurRad="63500" dist="50800" dir="16200000">
                    <a:prstClr val="black">
                      <a:alpha val="50000"/>
                    </a:prstClr>
                  </a:innerShdw>
                </a:effectLst>
              </a:rPr>
              <a:t> </a:t>
            </a:r>
            <a:endPar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If X</a:t>
            </a:r>
            <a:r>
              <a:rPr lang="en-US" sz="2600" baseline="-25000" dirty="0" smtClean="0">
                <a:effectLst>
                  <a:innerShdw blurRad="63500" dist="50800" dir="16200000">
                    <a:prstClr val="black">
                      <a:alpha val="50000"/>
                    </a:prstClr>
                  </a:innerShdw>
                </a:effectLst>
              </a:rPr>
              <a:t>1</a:t>
            </a:r>
            <a:r>
              <a:rPr lang="en-US" sz="2600" dirty="0" smtClean="0">
                <a:effectLst>
                  <a:innerShdw blurRad="63500" dist="50800" dir="16200000">
                    <a:prstClr val="black">
                      <a:alpha val="50000"/>
                    </a:prstClr>
                  </a:innerShdw>
                </a:effectLst>
              </a:rPr>
              <a:t> (</a:t>
            </a:r>
            <a:r>
              <a:rPr lang="en-US" sz="2800" i="1" dirty="0" smtClean="0">
                <a:effectLst>
                  <a:innerShdw blurRad="63500" dist="50800" dir="16200000">
                    <a:prstClr val="black">
                      <a:alpha val="50000"/>
                    </a:prstClr>
                  </a:innerShdw>
                </a:effectLst>
              </a:rPr>
              <a:t>μ</a:t>
            </a:r>
            <a:r>
              <a:rPr lang="en-US" sz="2800" i="1" baseline="-25000" dirty="0" smtClean="0">
                <a:effectLst>
                  <a:innerShdw blurRad="63500" dist="50800" dir="16200000">
                    <a:prstClr val="black">
                      <a:alpha val="50000"/>
                    </a:prstClr>
                  </a:innerShdw>
                </a:effectLst>
              </a:rPr>
              <a:t>1</a:t>
            </a:r>
            <a:r>
              <a:rPr lang="en-US" sz="2800" i="1" dirty="0" smtClean="0">
                <a:effectLst>
                  <a:innerShdw blurRad="63500" dist="50800" dir="16200000">
                    <a:prstClr val="black">
                      <a:alpha val="50000"/>
                    </a:prstClr>
                  </a:innerShdw>
                </a:effectLst>
              </a:rPr>
              <a:t>,</a:t>
            </a:r>
            <a:r>
              <a:rPr lang="en-US" sz="2400" i="1" dirty="0" smtClean="0">
                <a:effectLst>
                  <a:innerShdw blurRad="63500" dist="50800" dir="16200000">
                    <a:prstClr val="black">
                      <a:alpha val="50000"/>
                    </a:prstClr>
                  </a:innerShdw>
                </a:effectLst>
              </a:rPr>
              <a:t> σ</a:t>
            </a:r>
            <a:r>
              <a:rPr lang="en-US" sz="2400" i="1" baseline="-25000" dirty="0" smtClean="0">
                <a:effectLst>
                  <a:innerShdw blurRad="63500" dist="50800" dir="16200000">
                    <a:prstClr val="black">
                      <a:alpha val="50000"/>
                    </a:prstClr>
                  </a:innerShdw>
                </a:effectLst>
              </a:rPr>
              <a:t>1</a:t>
            </a:r>
            <a:r>
              <a:rPr lang="en-US" sz="2600" dirty="0" smtClean="0">
                <a:effectLst>
                  <a:innerShdw blurRad="63500" dist="50800" dir="16200000">
                    <a:prstClr val="black">
                      <a:alpha val="50000"/>
                    </a:prstClr>
                  </a:innerShdw>
                </a:effectLst>
              </a:rPr>
              <a:t>)and X</a:t>
            </a:r>
            <a:r>
              <a:rPr lang="en-US" sz="2600" baseline="-25000" dirty="0" smtClean="0">
                <a:effectLst>
                  <a:innerShdw blurRad="63500" dist="50800" dir="16200000">
                    <a:prstClr val="black">
                      <a:alpha val="50000"/>
                    </a:prstClr>
                  </a:innerShdw>
                </a:effectLst>
              </a:rPr>
              <a:t>2</a:t>
            </a:r>
            <a:r>
              <a:rPr lang="en-US" sz="2600" dirty="0" smtClean="0">
                <a:effectLst>
                  <a:innerShdw blurRad="63500" dist="50800" dir="16200000">
                    <a:prstClr val="black">
                      <a:alpha val="50000"/>
                    </a:prstClr>
                  </a:innerShdw>
                </a:effectLst>
              </a:rPr>
              <a:t> (</a:t>
            </a:r>
            <a:r>
              <a:rPr lang="en-US" sz="2400" i="1" dirty="0" smtClean="0">
                <a:effectLst>
                  <a:innerShdw blurRad="63500" dist="50800" dir="16200000">
                    <a:prstClr val="black">
                      <a:alpha val="50000"/>
                    </a:prstClr>
                  </a:innerShdw>
                </a:effectLst>
              </a:rPr>
              <a:t>μ</a:t>
            </a:r>
            <a:r>
              <a:rPr lang="en-US" sz="2400" i="1" baseline="-25000" dirty="0" smtClean="0">
                <a:effectLst>
                  <a:innerShdw blurRad="63500" dist="50800" dir="16200000">
                    <a:prstClr val="black">
                      <a:alpha val="50000"/>
                    </a:prstClr>
                  </a:innerShdw>
                </a:effectLst>
              </a:rPr>
              <a:t>2</a:t>
            </a:r>
            <a:r>
              <a:rPr lang="en-US" sz="2400" i="1" dirty="0" smtClean="0">
                <a:effectLst>
                  <a:innerShdw blurRad="63500" dist="50800" dir="16200000">
                    <a:prstClr val="black">
                      <a:alpha val="50000"/>
                    </a:prstClr>
                  </a:innerShdw>
                </a:effectLst>
              </a:rPr>
              <a:t>,</a:t>
            </a:r>
            <a:r>
              <a:rPr lang="en-US" sz="2000" i="1" dirty="0" smtClean="0">
                <a:effectLst>
                  <a:innerShdw blurRad="63500" dist="50800" dir="16200000">
                    <a:prstClr val="black">
                      <a:alpha val="50000"/>
                    </a:prstClr>
                  </a:innerShdw>
                </a:effectLst>
              </a:rPr>
              <a:t> σ</a:t>
            </a:r>
            <a:r>
              <a:rPr lang="en-US" sz="2000" i="1" baseline="-25000" dirty="0" smtClean="0">
                <a:effectLst>
                  <a:innerShdw blurRad="63500" dist="50800" dir="16200000">
                    <a:prstClr val="black">
                      <a:alpha val="50000"/>
                    </a:prstClr>
                  </a:innerShdw>
                </a:effectLst>
              </a:rPr>
              <a:t>2</a:t>
            </a:r>
            <a:r>
              <a:rPr lang="en-US" sz="2600" dirty="0" smtClean="0">
                <a:effectLst>
                  <a:innerShdw blurRad="63500" dist="50800" dir="16200000">
                    <a:prstClr val="black">
                      <a:alpha val="50000"/>
                    </a:prstClr>
                  </a:innerShdw>
                </a:effectLst>
              </a:rPr>
              <a:t>)are two independent Normal Random Variables then</a:t>
            </a:r>
            <a:endPar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endPar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Standardization</a:t>
            </a:r>
            <a:r>
              <a:rPr kumimoji="0" lang="en-US" sz="2600" b="0" i="0" u="none" strike="noStrike" kern="1200" cap="none" spc="0" normalizeH="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 of curve implies N(0,1) is done by substituting Z=(X</a:t>
            </a:r>
            <a:r>
              <a:rPr lang="en-US" sz="2800" i="1" dirty="0" smtClean="0">
                <a:effectLst>
                  <a:innerShdw blurRad="63500" dist="50800" dir="16200000">
                    <a:prstClr val="black">
                      <a:alpha val="50000"/>
                    </a:prstClr>
                  </a:innerShdw>
                </a:effectLst>
              </a:rPr>
              <a:t> -μ</a:t>
            </a:r>
            <a:r>
              <a:rPr kumimoji="0" lang="en-US" sz="2600" b="0" i="0" u="none" strike="noStrike" kern="1200" cap="none" spc="0" normalizeH="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a:t>
            </a:r>
            <a:r>
              <a:rPr lang="en-US" sz="2400" i="1" dirty="0" smtClean="0">
                <a:effectLst>
                  <a:innerShdw blurRad="63500" dist="50800" dir="16200000">
                    <a:prstClr val="black">
                      <a:alpha val="50000"/>
                    </a:prstClr>
                  </a:innerShdw>
                </a:effectLst>
              </a:rPr>
              <a:t>σ</a:t>
            </a: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About 68% values are within one Std Dev, 95% within two and 99.7% within 3</a:t>
            </a:r>
            <a:endParaRPr kumimoji="0" lang="en-US" sz="2600" b="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86200" y="2971800"/>
            <a:ext cx="4876800" cy="136550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Changing the mean varies the peak position on the x axis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Decreasing the variance moves the peak up and narrows down the shape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8" name="Picture 4"/>
          <p:cNvPicPr>
            <a:picLocks noChangeAspect="1" noChangeArrowheads="1"/>
          </p:cNvPicPr>
          <p:nvPr/>
        </p:nvPicPr>
        <p:blipFill>
          <a:blip r:embed="rId5" cstate="print"/>
          <a:srcRect/>
          <a:stretch>
            <a:fillRect/>
          </a:stretch>
        </p:blipFill>
        <p:spPr bwMode="auto">
          <a:xfrm>
            <a:off x="838200" y="2871537"/>
            <a:ext cx="2776517" cy="1776663"/>
          </a:xfrm>
          <a:prstGeom prst="rect">
            <a:avLst/>
          </a:prstGeom>
          <a:noFill/>
          <a:ln w="9525">
            <a:noFill/>
            <a:miter lim="800000"/>
            <a:headEnd/>
            <a:tailEnd/>
          </a:ln>
          <a:effectLst/>
        </p:spPr>
      </p:pic>
      <p:pic>
        <p:nvPicPr>
          <p:cNvPr id="1029" name="Picture 5" descr="    aX_1 + bX_2 \ \sim\ \mathcal{N}(a\mu_1+b\mu_2,\, a^2\!\sigma_1^2 + b^2\sigma_2^2)&#10;  "/>
          <p:cNvPicPr>
            <a:picLocks noChangeAspect="1" noChangeArrowheads="1"/>
          </p:cNvPicPr>
          <p:nvPr/>
        </p:nvPicPr>
        <p:blipFill>
          <a:blip r:embed="rId6" cstate="print"/>
          <a:srcRect/>
          <a:stretch>
            <a:fillRect/>
          </a:stretch>
        </p:blipFill>
        <p:spPr bwMode="auto">
          <a:xfrm>
            <a:off x="1600200" y="5638800"/>
            <a:ext cx="3343275"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Examples (cont.)</a:t>
            </a:r>
          </a:p>
        </p:txBody>
      </p:sp>
      <p:sp>
        <p:nvSpPr>
          <p:cNvPr id="36867" name="Rectangle 15"/>
          <p:cNvSpPr>
            <a:spLocks noChangeArrowheads="1"/>
          </p:cNvSpPr>
          <p:nvPr/>
        </p:nvSpPr>
        <p:spPr bwMode="auto">
          <a:xfrm>
            <a:off x="3779838" y="3148013"/>
            <a:ext cx="568325" cy="400050"/>
          </a:xfrm>
          <a:prstGeom prst="rect">
            <a:avLst/>
          </a:prstGeom>
          <a:noFill/>
          <a:ln w="12700">
            <a:noFill/>
            <a:miter lim="800000"/>
            <a:headEnd/>
            <a:tailEnd/>
          </a:ln>
        </p:spPr>
        <p:txBody>
          <a:bodyPr lIns="111125" tIns="55562" rIns="111125" bIns="55562">
            <a:spAutoFit/>
          </a:bodyPr>
          <a:lstStyle/>
          <a:p>
            <a:pPr defTabSz="1316038">
              <a:spcBef>
                <a:spcPct val="50000"/>
              </a:spcBef>
            </a:pPr>
            <a:r>
              <a:rPr lang="en-US" sz="1900"/>
              <a:t>A</a:t>
            </a:r>
            <a:r>
              <a:rPr lang="en-US" sz="1900" baseline="-25000"/>
              <a:t>1</a:t>
            </a:r>
          </a:p>
        </p:txBody>
      </p:sp>
      <p:sp>
        <p:nvSpPr>
          <p:cNvPr id="36868" name="Line 18"/>
          <p:cNvSpPr>
            <a:spLocks noChangeShapeType="1"/>
          </p:cNvSpPr>
          <p:nvPr/>
        </p:nvSpPr>
        <p:spPr bwMode="auto">
          <a:xfrm>
            <a:off x="3595688" y="3217863"/>
            <a:ext cx="0" cy="776287"/>
          </a:xfrm>
          <a:prstGeom prst="line">
            <a:avLst/>
          </a:prstGeom>
          <a:noFill/>
          <a:ln w="12700">
            <a:solidFill>
              <a:schemeClr val="tx1"/>
            </a:solidFill>
            <a:round/>
            <a:headEnd/>
            <a:tailEnd/>
          </a:ln>
        </p:spPr>
        <p:txBody>
          <a:bodyPr wrap="none" anchor="ctr"/>
          <a:lstStyle/>
          <a:p>
            <a:endParaRPr lang="en-US"/>
          </a:p>
        </p:txBody>
      </p:sp>
      <p:sp>
        <p:nvSpPr>
          <p:cNvPr id="36869" name="Line 6"/>
          <p:cNvSpPr>
            <a:spLocks noChangeShapeType="1"/>
          </p:cNvSpPr>
          <p:nvPr/>
        </p:nvSpPr>
        <p:spPr bwMode="auto">
          <a:xfrm flipH="1">
            <a:off x="2632075" y="2057400"/>
            <a:ext cx="15875" cy="1941513"/>
          </a:xfrm>
          <a:prstGeom prst="line">
            <a:avLst/>
          </a:prstGeom>
          <a:noFill/>
          <a:ln w="12700">
            <a:solidFill>
              <a:schemeClr val="tx1"/>
            </a:solidFill>
            <a:round/>
            <a:headEnd/>
            <a:tailEnd/>
          </a:ln>
        </p:spPr>
        <p:txBody>
          <a:bodyPr wrap="none" anchor="ctr"/>
          <a:lstStyle/>
          <a:p>
            <a:endParaRPr lang="en-US"/>
          </a:p>
        </p:txBody>
      </p:sp>
      <p:sp>
        <p:nvSpPr>
          <p:cNvPr id="36870" name="Line 8"/>
          <p:cNvSpPr>
            <a:spLocks noChangeShapeType="1"/>
          </p:cNvSpPr>
          <p:nvPr/>
        </p:nvSpPr>
        <p:spPr bwMode="auto">
          <a:xfrm>
            <a:off x="5308600" y="3225800"/>
            <a:ext cx="0" cy="769938"/>
          </a:xfrm>
          <a:prstGeom prst="line">
            <a:avLst/>
          </a:prstGeom>
          <a:noFill/>
          <a:ln w="12700">
            <a:solidFill>
              <a:schemeClr val="tx1"/>
            </a:solidFill>
            <a:round/>
            <a:headEnd/>
            <a:tailEnd/>
          </a:ln>
        </p:spPr>
        <p:txBody>
          <a:bodyPr wrap="none" anchor="ctr"/>
          <a:lstStyle/>
          <a:p>
            <a:endParaRPr lang="en-US"/>
          </a:p>
        </p:txBody>
      </p:sp>
      <p:sp>
        <p:nvSpPr>
          <p:cNvPr id="36871" name="Rectangle 9"/>
          <p:cNvSpPr>
            <a:spLocks noChangeArrowheads="1"/>
          </p:cNvSpPr>
          <p:nvPr/>
        </p:nvSpPr>
        <p:spPr bwMode="auto">
          <a:xfrm>
            <a:off x="4598988" y="3148013"/>
            <a:ext cx="569912" cy="400050"/>
          </a:xfrm>
          <a:prstGeom prst="rect">
            <a:avLst/>
          </a:prstGeom>
          <a:noFill/>
          <a:ln w="12700">
            <a:noFill/>
            <a:miter lim="800000"/>
            <a:headEnd/>
            <a:tailEnd/>
          </a:ln>
        </p:spPr>
        <p:txBody>
          <a:bodyPr lIns="111125" tIns="55562" rIns="111125" bIns="55562">
            <a:spAutoFit/>
          </a:bodyPr>
          <a:lstStyle/>
          <a:p>
            <a:pPr defTabSz="1316038">
              <a:spcBef>
                <a:spcPct val="50000"/>
              </a:spcBef>
            </a:pPr>
            <a:r>
              <a:rPr lang="en-US" sz="1900"/>
              <a:t>A</a:t>
            </a:r>
            <a:r>
              <a:rPr lang="en-US" sz="1900" baseline="-25000"/>
              <a:t>2</a:t>
            </a:r>
          </a:p>
        </p:txBody>
      </p:sp>
      <p:sp>
        <p:nvSpPr>
          <p:cNvPr id="36872" name="Freeform 10"/>
          <p:cNvSpPr>
            <a:spLocks/>
          </p:cNvSpPr>
          <p:nvPr/>
        </p:nvSpPr>
        <p:spPr bwMode="auto">
          <a:xfrm>
            <a:off x="2878138" y="2416175"/>
            <a:ext cx="3175000" cy="1490663"/>
          </a:xfrm>
          <a:custGeom>
            <a:avLst/>
            <a:gdLst>
              <a:gd name="T0" fmla="*/ 0 w 2000"/>
              <a:gd name="T1" fmla="*/ 2147483647 h 939"/>
              <a:gd name="T2" fmla="*/ 2147483647 w 2000"/>
              <a:gd name="T3" fmla="*/ 2147483647 h 939"/>
              <a:gd name="T4" fmla="*/ 2147483647 w 2000"/>
              <a:gd name="T5" fmla="*/ 2147483647 h 939"/>
              <a:gd name="T6" fmla="*/ 2147483647 w 2000"/>
              <a:gd name="T7" fmla="*/ 2147483647 h 939"/>
              <a:gd name="T8" fmla="*/ 2147483647 w 2000"/>
              <a:gd name="T9" fmla="*/ 2147483647 h 939"/>
              <a:gd name="T10" fmla="*/ 2147483647 w 2000"/>
              <a:gd name="T11" fmla="*/ 2147483647 h 939"/>
              <a:gd name="T12" fmla="*/ 2147483647 w 2000"/>
              <a:gd name="T13" fmla="*/ 2147483647 h 939"/>
              <a:gd name="T14" fmla="*/ 2147483647 w 2000"/>
              <a:gd name="T15" fmla="*/ 2147483647 h 939"/>
              <a:gd name="T16" fmla="*/ 2147483647 w 2000"/>
              <a:gd name="T17" fmla="*/ 2147483647 h 939"/>
              <a:gd name="T18" fmla="*/ 2147483647 w 2000"/>
              <a:gd name="T19" fmla="*/ 2147483647 h 939"/>
              <a:gd name="T20" fmla="*/ 2147483647 w 2000"/>
              <a:gd name="T21" fmla="*/ 2147483647 h 939"/>
              <a:gd name="T22" fmla="*/ 2147483647 w 2000"/>
              <a:gd name="T23" fmla="*/ 2147483647 h 939"/>
              <a:gd name="T24" fmla="*/ 2147483647 w 2000"/>
              <a:gd name="T25" fmla="*/ 2147483647 h 939"/>
              <a:gd name="T26" fmla="*/ 2147483647 w 2000"/>
              <a:gd name="T27" fmla="*/ 2147483647 h 939"/>
              <a:gd name="T28" fmla="*/ 2147483647 w 2000"/>
              <a:gd name="T29" fmla="*/ 2147483647 h 939"/>
              <a:gd name="T30" fmla="*/ 2147483647 w 2000"/>
              <a:gd name="T31" fmla="*/ 2147483647 h 939"/>
              <a:gd name="T32" fmla="*/ 2147483647 w 2000"/>
              <a:gd name="T33" fmla="*/ 2147483647 h 939"/>
              <a:gd name="T34" fmla="*/ 2147483647 w 2000"/>
              <a:gd name="T35" fmla="*/ 2147483647 h 939"/>
              <a:gd name="T36" fmla="*/ 2147483647 w 2000"/>
              <a:gd name="T37" fmla="*/ 2147483647 h 939"/>
              <a:gd name="T38" fmla="*/ 2147483647 w 2000"/>
              <a:gd name="T39" fmla="*/ 2147483647 h 939"/>
              <a:gd name="T40" fmla="*/ 2147483647 w 2000"/>
              <a:gd name="T41" fmla="*/ 2147483647 h 939"/>
              <a:gd name="T42" fmla="*/ 2147483647 w 2000"/>
              <a:gd name="T43" fmla="*/ 2147483647 h 939"/>
              <a:gd name="T44" fmla="*/ 2147483647 w 2000"/>
              <a:gd name="T45" fmla="*/ 2147483647 h 939"/>
              <a:gd name="T46" fmla="*/ 2147483647 w 2000"/>
              <a:gd name="T47" fmla="*/ 2147483647 h 939"/>
              <a:gd name="T48" fmla="*/ 2147483647 w 2000"/>
              <a:gd name="T49" fmla="*/ 2147483647 h 939"/>
              <a:gd name="T50" fmla="*/ 2147483647 w 2000"/>
              <a:gd name="T51" fmla="*/ 0 h 939"/>
              <a:gd name="T52" fmla="*/ 2147483647 w 2000"/>
              <a:gd name="T53" fmla="*/ 2147483647 h 939"/>
              <a:gd name="T54" fmla="*/ 2147483647 w 2000"/>
              <a:gd name="T55" fmla="*/ 2147483647 h 939"/>
              <a:gd name="T56" fmla="*/ 2147483647 w 2000"/>
              <a:gd name="T57" fmla="*/ 2147483647 h 939"/>
              <a:gd name="T58" fmla="*/ 2147483647 w 2000"/>
              <a:gd name="T59" fmla="*/ 2147483647 h 939"/>
              <a:gd name="T60" fmla="*/ 2147483647 w 2000"/>
              <a:gd name="T61" fmla="*/ 2147483647 h 939"/>
              <a:gd name="T62" fmla="*/ 2147483647 w 2000"/>
              <a:gd name="T63" fmla="*/ 2147483647 h 939"/>
              <a:gd name="T64" fmla="*/ 2147483647 w 2000"/>
              <a:gd name="T65" fmla="*/ 2147483647 h 939"/>
              <a:gd name="T66" fmla="*/ 2147483647 w 2000"/>
              <a:gd name="T67" fmla="*/ 2147483647 h 939"/>
              <a:gd name="T68" fmla="*/ 2147483647 w 2000"/>
              <a:gd name="T69" fmla="*/ 2147483647 h 939"/>
              <a:gd name="T70" fmla="*/ 2147483647 w 2000"/>
              <a:gd name="T71" fmla="*/ 2147483647 h 939"/>
              <a:gd name="T72" fmla="*/ 2147483647 w 2000"/>
              <a:gd name="T73" fmla="*/ 2147483647 h 939"/>
              <a:gd name="T74" fmla="*/ 2147483647 w 2000"/>
              <a:gd name="T75" fmla="*/ 2147483647 h 939"/>
              <a:gd name="T76" fmla="*/ 2147483647 w 2000"/>
              <a:gd name="T77" fmla="*/ 2147483647 h 939"/>
              <a:gd name="T78" fmla="*/ 2147483647 w 2000"/>
              <a:gd name="T79" fmla="*/ 2147483647 h 939"/>
              <a:gd name="T80" fmla="*/ 2147483647 w 2000"/>
              <a:gd name="T81" fmla="*/ 2147483647 h 939"/>
              <a:gd name="T82" fmla="*/ 2147483647 w 2000"/>
              <a:gd name="T83" fmla="*/ 2147483647 h 939"/>
              <a:gd name="T84" fmla="*/ 2147483647 w 2000"/>
              <a:gd name="T85" fmla="*/ 2147483647 h 939"/>
              <a:gd name="T86" fmla="*/ 2147483647 w 2000"/>
              <a:gd name="T87" fmla="*/ 2147483647 h 939"/>
              <a:gd name="T88" fmla="*/ 2147483647 w 2000"/>
              <a:gd name="T89" fmla="*/ 2147483647 h 939"/>
              <a:gd name="T90" fmla="*/ 2147483647 w 2000"/>
              <a:gd name="T91" fmla="*/ 2147483647 h 939"/>
              <a:gd name="T92" fmla="*/ 2147483647 w 2000"/>
              <a:gd name="T93" fmla="*/ 2147483647 h 939"/>
              <a:gd name="T94" fmla="*/ 2147483647 w 2000"/>
              <a:gd name="T95" fmla="*/ 2147483647 h 939"/>
              <a:gd name="T96" fmla="*/ 2147483647 w 2000"/>
              <a:gd name="T97" fmla="*/ 2147483647 h 939"/>
              <a:gd name="T98" fmla="*/ 2147483647 w 2000"/>
              <a:gd name="T99" fmla="*/ 2147483647 h 939"/>
              <a:gd name="T100" fmla="*/ 2147483647 w 2000"/>
              <a:gd name="T101" fmla="*/ 2147483647 h 9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0"/>
              <a:gd name="T154" fmla="*/ 0 h 939"/>
              <a:gd name="T155" fmla="*/ 2000 w 2000"/>
              <a:gd name="T156" fmla="*/ 939 h 9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0" h="939">
                <a:moveTo>
                  <a:pt x="0" y="938"/>
                </a:moveTo>
                <a:lnTo>
                  <a:pt x="40" y="914"/>
                </a:lnTo>
                <a:lnTo>
                  <a:pt x="69" y="895"/>
                </a:lnTo>
                <a:lnTo>
                  <a:pt x="101" y="873"/>
                </a:lnTo>
                <a:lnTo>
                  <a:pt x="132" y="850"/>
                </a:lnTo>
                <a:lnTo>
                  <a:pt x="165" y="821"/>
                </a:lnTo>
                <a:lnTo>
                  <a:pt x="202" y="787"/>
                </a:lnTo>
                <a:lnTo>
                  <a:pt x="237" y="753"/>
                </a:lnTo>
                <a:lnTo>
                  <a:pt x="269" y="718"/>
                </a:lnTo>
                <a:lnTo>
                  <a:pt x="308" y="676"/>
                </a:lnTo>
                <a:lnTo>
                  <a:pt x="348" y="624"/>
                </a:lnTo>
                <a:lnTo>
                  <a:pt x="383" y="584"/>
                </a:lnTo>
                <a:lnTo>
                  <a:pt x="415" y="541"/>
                </a:lnTo>
                <a:lnTo>
                  <a:pt x="452" y="492"/>
                </a:lnTo>
                <a:lnTo>
                  <a:pt x="488" y="443"/>
                </a:lnTo>
                <a:lnTo>
                  <a:pt x="546" y="371"/>
                </a:lnTo>
                <a:lnTo>
                  <a:pt x="581" y="321"/>
                </a:lnTo>
                <a:lnTo>
                  <a:pt x="617" y="273"/>
                </a:lnTo>
                <a:lnTo>
                  <a:pt x="663" y="222"/>
                </a:lnTo>
                <a:lnTo>
                  <a:pt x="707" y="166"/>
                </a:lnTo>
                <a:lnTo>
                  <a:pt x="745" y="125"/>
                </a:lnTo>
                <a:lnTo>
                  <a:pt x="784" y="91"/>
                </a:lnTo>
                <a:lnTo>
                  <a:pt x="831" y="55"/>
                </a:lnTo>
                <a:lnTo>
                  <a:pt x="879" y="26"/>
                </a:lnTo>
                <a:lnTo>
                  <a:pt x="934" y="9"/>
                </a:lnTo>
                <a:lnTo>
                  <a:pt x="996" y="0"/>
                </a:lnTo>
                <a:lnTo>
                  <a:pt x="1061" y="10"/>
                </a:lnTo>
                <a:lnTo>
                  <a:pt x="1128" y="43"/>
                </a:lnTo>
                <a:lnTo>
                  <a:pt x="1176" y="74"/>
                </a:lnTo>
                <a:lnTo>
                  <a:pt x="1199" y="94"/>
                </a:lnTo>
                <a:lnTo>
                  <a:pt x="1227" y="121"/>
                </a:lnTo>
                <a:lnTo>
                  <a:pt x="1265" y="161"/>
                </a:lnTo>
                <a:lnTo>
                  <a:pt x="1288" y="185"/>
                </a:lnTo>
                <a:lnTo>
                  <a:pt x="1319" y="220"/>
                </a:lnTo>
                <a:lnTo>
                  <a:pt x="1354" y="261"/>
                </a:lnTo>
                <a:lnTo>
                  <a:pt x="1381" y="293"/>
                </a:lnTo>
                <a:lnTo>
                  <a:pt x="1405" y="329"/>
                </a:lnTo>
                <a:lnTo>
                  <a:pt x="1433" y="361"/>
                </a:lnTo>
                <a:lnTo>
                  <a:pt x="1463" y="402"/>
                </a:lnTo>
                <a:lnTo>
                  <a:pt x="1491" y="437"/>
                </a:lnTo>
                <a:lnTo>
                  <a:pt x="1530" y="491"/>
                </a:lnTo>
                <a:lnTo>
                  <a:pt x="1565" y="538"/>
                </a:lnTo>
                <a:lnTo>
                  <a:pt x="1601" y="584"/>
                </a:lnTo>
                <a:lnTo>
                  <a:pt x="1640" y="632"/>
                </a:lnTo>
                <a:lnTo>
                  <a:pt x="1682" y="680"/>
                </a:lnTo>
                <a:lnTo>
                  <a:pt x="1722" y="726"/>
                </a:lnTo>
                <a:lnTo>
                  <a:pt x="1765" y="768"/>
                </a:lnTo>
                <a:lnTo>
                  <a:pt x="1811" y="810"/>
                </a:lnTo>
                <a:lnTo>
                  <a:pt x="1873" y="859"/>
                </a:lnTo>
                <a:lnTo>
                  <a:pt x="1933" y="903"/>
                </a:lnTo>
                <a:lnTo>
                  <a:pt x="1999" y="937"/>
                </a:lnTo>
              </a:path>
            </a:pathLst>
          </a:custGeom>
          <a:noFill/>
          <a:ln w="12700" cap="rnd">
            <a:solidFill>
              <a:schemeClr val="accent2"/>
            </a:solidFill>
            <a:round/>
            <a:headEnd/>
            <a:tailEnd/>
          </a:ln>
        </p:spPr>
        <p:txBody>
          <a:bodyPr/>
          <a:lstStyle/>
          <a:p>
            <a:endParaRPr lang="en-US"/>
          </a:p>
        </p:txBody>
      </p:sp>
      <p:sp>
        <p:nvSpPr>
          <p:cNvPr id="36873" name="Rectangle 11"/>
          <p:cNvSpPr>
            <a:spLocks noChangeArrowheads="1"/>
          </p:cNvSpPr>
          <p:nvPr/>
        </p:nvSpPr>
        <p:spPr bwMode="auto">
          <a:xfrm>
            <a:off x="4291013" y="3970338"/>
            <a:ext cx="568325" cy="400050"/>
          </a:xfrm>
          <a:prstGeom prst="rect">
            <a:avLst/>
          </a:prstGeom>
          <a:noFill/>
          <a:ln w="12700">
            <a:noFill/>
            <a:miter lim="800000"/>
            <a:headEnd/>
            <a:tailEnd/>
          </a:ln>
        </p:spPr>
        <p:txBody>
          <a:bodyPr lIns="111125" tIns="55562" rIns="111125" bIns="55562">
            <a:spAutoFit/>
          </a:bodyPr>
          <a:lstStyle/>
          <a:p>
            <a:pPr defTabSz="1316038">
              <a:spcBef>
                <a:spcPct val="50000"/>
              </a:spcBef>
            </a:pPr>
            <a:r>
              <a:rPr lang="en-US" sz="1900"/>
              <a:t>0</a:t>
            </a:r>
          </a:p>
        </p:txBody>
      </p:sp>
      <p:sp>
        <p:nvSpPr>
          <p:cNvPr id="36874" name="Rectangle 12"/>
          <p:cNvSpPr>
            <a:spLocks noChangeArrowheads="1"/>
          </p:cNvSpPr>
          <p:nvPr/>
        </p:nvSpPr>
        <p:spPr bwMode="auto">
          <a:xfrm>
            <a:off x="5056188" y="3970338"/>
            <a:ext cx="752475" cy="400050"/>
          </a:xfrm>
          <a:prstGeom prst="rect">
            <a:avLst/>
          </a:prstGeom>
          <a:noFill/>
          <a:ln w="12700">
            <a:noFill/>
            <a:miter lim="800000"/>
            <a:headEnd/>
            <a:tailEnd/>
          </a:ln>
        </p:spPr>
        <p:txBody>
          <a:bodyPr lIns="111125" tIns="55562" rIns="111125" bIns="55562">
            <a:spAutoFit/>
          </a:bodyPr>
          <a:lstStyle/>
          <a:p>
            <a:pPr defTabSz="1316038">
              <a:spcBef>
                <a:spcPct val="50000"/>
              </a:spcBef>
            </a:pPr>
            <a:r>
              <a:rPr lang="en-US" sz="1900"/>
              <a:t>2.73</a:t>
            </a:r>
          </a:p>
        </p:txBody>
      </p:sp>
      <p:sp>
        <p:nvSpPr>
          <p:cNvPr id="36875" name="Rectangle 13"/>
          <p:cNvSpPr>
            <a:spLocks noChangeArrowheads="1"/>
          </p:cNvSpPr>
          <p:nvPr/>
        </p:nvSpPr>
        <p:spPr bwMode="auto">
          <a:xfrm>
            <a:off x="6429375" y="3787775"/>
            <a:ext cx="568325" cy="400050"/>
          </a:xfrm>
          <a:prstGeom prst="rect">
            <a:avLst/>
          </a:prstGeom>
          <a:noFill/>
          <a:ln w="12700">
            <a:noFill/>
            <a:miter lim="800000"/>
            <a:headEnd/>
            <a:tailEnd/>
          </a:ln>
        </p:spPr>
        <p:txBody>
          <a:bodyPr lIns="111125" tIns="55562" rIns="111125" bIns="55562">
            <a:spAutoFit/>
          </a:bodyPr>
          <a:lstStyle/>
          <a:p>
            <a:pPr defTabSz="1316038">
              <a:spcBef>
                <a:spcPct val="50000"/>
              </a:spcBef>
            </a:pPr>
            <a:r>
              <a:rPr lang="en-US" sz="1900" i="1"/>
              <a:t>z</a:t>
            </a:r>
          </a:p>
        </p:txBody>
      </p:sp>
      <p:sp>
        <p:nvSpPr>
          <p:cNvPr id="36876" name="Freeform 14"/>
          <p:cNvSpPr>
            <a:spLocks/>
          </p:cNvSpPr>
          <p:nvPr/>
        </p:nvSpPr>
        <p:spPr bwMode="auto">
          <a:xfrm>
            <a:off x="3594100" y="2420938"/>
            <a:ext cx="860425" cy="1585912"/>
          </a:xfrm>
          <a:custGeom>
            <a:avLst/>
            <a:gdLst>
              <a:gd name="T0" fmla="*/ 0 w 542"/>
              <a:gd name="T1" fmla="*/ 2147483647 h 999"/>
              <a:gd name="T2" fmla="*/ 2147483647 w 542"/>
              <a:gd name="T3" fmla="*/ 2147483647 h 999"/>
              <a:gd name="T4" fmla="*/ 2147483647 w 542"/>
              <a:gd name="T5" fmla="*/ 0 h 999"/>
              <a:gd name="T6" fmla="*/ 2147483647 w 542"/>
              <a:gd name="T7" fmla="*/ 2147483647 h 999"/>
              <a:gd name="T8" fmla="*/ 2147483647 w 542"/>
              <a:gd name="T9" fmla="*/ 2147483647 h 999"/>
              <a:gd name="T10" fmla="*/ 2147483647 w 542"/>
              <a:gd name="T11" fmla="*/ 2147483647 h 999"/>
              <a:gd name="T12" fmla="*/ 2147483647 w 542"/>
              <a:gd name="T13" fmla="*/ 2147483647 h 999"/>
              <a:gd name="T14" fmla="*/ 2147483647 w 542"/>
              <a:gd name="T15" fmla="*/ 2147483647 h 999"/>
              <a:gd name="T16" fmla="*/ 2147483647 w 542"/>
              <a:gd name="T17" fmla="*/ 2147483647 h 999"/>
              <a:gd name="T18" fmla="*/ 2147483647 w 542"/>
              <a:gd name="T19" fmla="*/ 2147483647 h 999"/>
              <a:gd name="T20" fmla="*/ 2147483647 w 542"/>
              <a:gd name="T21" fmla="*/ 2147483647 h 999"/>
              <a:gd name="T22" fmla="*/ 2147483647 w 542"/>
              <a:gd name="T23" fmla="*/ 2147483647 h 999"/>
              <a:gd name="T24" fmla="*/ 2147483647 w 542"/>
              <a:gd name="T25" fmla="*/ 2147483647 h 999"/>
              <a:gd name="T26" fmla="*/ 2147483647 w 542"/>
              <a:gd name="T27" fmla="*/ 2147483647 h 999"/>
              <a:gd name="T28" fmla="*/ 2147483647 w 542"/>
              <a:gd name="T29" fmla="*/ 2147483647 h 999"/>
              <a:gd name="T30" fmla="*/ 2147483647 w 542"/>
              <a:gd name="T31" fmla="*/ 2147483647 h 999"/>
              <a:gd name="T32" fmla="*/ 2147483647 w 542"/>
              <a:gd name="T33" fmla="*/ 2147483647 h 999"/>
              <a:gd name="T34" fmla="*/ 0 w 542"/>
              <a:gd name="T35" fmla="*/ 2147483647 h 9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2"/>
              <a:gd name="T55" fmla="*/ 0 h 999"/>
              <a:gd name="T56" fmla="*/ 542 w 542"/>
              <a:gd name="T57" fmla="*/ 999 h 9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2" h="999">
                <a:moveTo>
                  <a:pt x="0" y="998"/>
                </a:moveTo>
                <a:lnTo>
                  <a:pt x="541" y="998"/>
                </a:lnTo>
                <a:lnTo>
                  <a:pt x="541" y="0"/>
                </a:lnTo>
                <a:lnTo>
                  <a:pt x="470" y="8"/>
                </a:lnTo>
                <a:lnTo>
                  <a:pt x="402" y="40"/>
                </a:lnTo>
                <a:lnTo>
                  <a:pt x="354" y="72"/>
                </a:lnTo>
                <a:lnTo>
                  <a:pt x="331" y="92"/>
                </a:lnTo>
                <a:lnTo>
                  <a:pt x="303" y="118"/>
                </a:lnTo>
                <a:lnTo>
                  <a:pt x="265" y="159"/>
                </a:lnTo>
                <a:lnTo>
                  <a:pt x="242" y="182"/>
                </a:lnTo>
                <a:lnTo>
                  <a:pt x="211" y="218"/>
                </a:lnTo>
                <a:lnTo>
                  <a:pt x="176" y="258"/>
                </a:lnTo>
                <a:lnTo>
                  <a:pt x="149" y="291"/>
                </a:lnTo>
                <a:lnTo>
                  <a:pt x="125" y="326"/>
                </a:lnTo>
                <a:lnTo>
                  <a:pt x="97" y="359"/>
                </a:lnTo>
                <a:lnTo>
                  <a:pt x="67" y="399"/>
                </a:lnTo>
                <a:lnTo>
                  <a:pt x="39" y="434"/>
                </a:lnTo>
                <a:lnTo>
                  <a:pt x="0" y="488"/>
                </a:lnTo>
              </a:path>
            </a:pathLst>
          </a:custGeom>
          <a:solidFill>
            <a:schemeClr val="tx2"/>
          </a:solidFill>
          <a:ln w="12700" cap="rnd">
            <a:solidFill>
              <a:schemeClr val="accent2"/>
            </a:solidFill>
            <a:round/>
            <a:headEnd/>
            <a:tailEnd/>
          </a:ln>
        </p:spPr>
        <p:txBody>
          <a:bodyPr/>
          <a:lstStyle/>
          <a:p>
            <a:endParaRPr lang="en-US"/>
          </a:p>
        </p:txBody>
      </p:sp>
      <p:sp>
        <p:nvSpPr>
          <p:cNvPr id="36877" name="Rectangle 16"/>
          <p:cNvSpPr>
            <a:spLocks noChangeArrowheads="1"/>
          </p:cNvSpPr>
          <p:nvPr/>
        </p:nvSpPr>
        <p:spPr bwMode="auto">
          <a:xfrm>
            <a:off x="3322638" y="3970338"/>
            <a:ext cx="752475" cy="400050"/>
          </a:xfrm>
          <a:prstGeom prst="rect">
            <a:avLst/>
          </a:prstGeom>
          <a:noFill/>
          <a:ln w="12700">
            <a:noFill/>
            <a:miter lim="800000"/>
            <a:headEnd/>
            <a:tailEnd/>
          </a:ln>
        </p:spPr>
        <p:txBody>
          <a:bodyPr lIns="111125" tIns="55562" rIns="111125" bIns="55562">
            <a:spAutoFit/>
          </a:bodyPr>
          <a:lstStyle/>
          <a:p>
            <a:pPr defTabSz="1316038">
              <a:spcBef>
                <a:spcPct val="50000"/>
              </a:spcBef>
            </a:pPr>
            <a:r>
              <a:rPr lang="en-US" sz="1900"/>
              <a:t>-1.18</a:t>
            </a:r>
          </a:p>
        </p:txBody>
      </p:sp>
      <p:sp>
        <p:nvSpPr>
          <p:cNvPr id="36878" name="Line 17"/>
          <p:cNvSpPr>
            <a:spLocks noChangeShapeType="1"/>
          </p:cNvSpPr>
          <p:nvPr/>
        </p:nvSpPr>
        <p:spPr bwMode="auto">
          <a:xfrm>
            <a:off x="2647950" y="4005263"/>
            <a:ext cx="3816350" cy="0"/>
          </a:xfrm>
          <a:prstGeom prst="line">
            <a:avLst/>
          </a:prstGeom>
          <a:noFill/>
          <a:ln w="12700">
            <a:solidFill>
              <a:schemeClr val="tx1"/>
            </a:solidFill>
            <a:round/>
            <a:headEnd/>
            <a:tailEnd/>
          </a:ln>
        </p:spPr>
        <p:txBody>
          <a:bodyPr wrap="none" anchor="ctr"/>
          <a:lstStyle/>
          <a:p>
            <a:endParaRPr lang="en-US"/>
          </a:p>
        </p:txBody>
      </p:sp>
      <p:sp>
        <p:nvSpPr>
          <p:cNvPr id="36879" name="Freeform 7"/>
          <p:cNvSpPr>
            <a:spLocks/>
          </p:cNvSpPr>
          <p:nvPr/>
        </p:nvSpPr>
        <p:spPr bwMode="auto">
          <a:xfrm>
            <a:off x="4446588" y="2420938"/>
            <a:ext cx="860425" cy="1585912"/>
          </a:xfrm>
          <a:custGeom>
            <a:avLst/>
            <a:gdLst>
              <a:gd name="T0" fmla="*/ 2147483647 w 542"/>
              <a:gd name="T1" fmla="*/ 2147483647 h 999"/>
              <a:gd name="T2" fmla="*/ 0 w 542"/>
              <a:gd name="T3" fmla="*/ 2147483647 h 999"/>
              <a:gd name="T4" fmla="*/ 0 w 542"/>
              <a:gd name="T5" fmla="*/ 0 h 999"/>
              <a:gd name="T6" fmla="*/ 2147483647 w 542"/>
              <a:gd name="T7" fmla="*/ 2147483647 h 999"/>
              <a:gd name="T8" fmla="*/ 2147483647 w 542"/>
              <a:gd name="T9" fmla="*/ 2147483647 h 999"/>
              <a:gd name="T10" fmla="*/ 2147483647 w 542"/>
              <a:gd name="T11" fmla="*/ 2147483647 h 999"/>
              <a:gd name="T12" fmla="*/ 2147483647 w 542"/>
              <a:gd name="T13" fmla="*/ 2147483647 h 999"/>
              <a:gd name="T14" fmla="*/ 2147483647 w 542"/>
              <a:gd name="T15" fmla="*/ 2147483647 h 999"/>
              <a:gd name="T16" fmla="*/ 2147483647 w 542"/>
              <a:gd name="T17" fmla="*/ 2147483647 h 999"/>
              <a:gd name="T18" fmla="*/ 2147483647 w 542"/>
              <a:gd name="T19" fmla="*/ 2147483647 h 999"/>
              <a:gd name="T20" fmla="*/ 2147483647 w 542"/>
              <a:gd name="T21" fmla="*/ 2147483647 h 999"/>
              <a:gd name="T22" fmla="*/ 2147483647 w 542"/>
              <a:gd name="T23" fmla="*/ 2147483647 h 999"/>
              <a:gd name="T24" fmla="*/ 2147483647 w 542"/>
              <a:gd name="T25" fmla="*/ 2147483647 h 999"/>
              <a:gd name="T26" fmla="*/ 2147483647 w 542"/>
              <a:gd name="T27" fmla="*/ 2147483647 h 999"/>
              <a:gd name="T28" fmla="*/ 2147483647 w 542"/>
              <a:gd name="T29" fmla="*/ 2147483647 h 999"/>
              <a:gd name="T30" fmla="*/ 2147483647 w 542"/>
              <a:gd name="T31" fmla="*/ 2147483647 h 999"/>
              <a:gd name="T32" fmla="*/ 2147483647 w 542"/>
              <a:gd name="T33" fmla="*/ 2147483647 h 999"/>
              <a:gd name="T34" fmla="*/ 2147483647 w 542"/>
              <a:gd name="T35" fmla="*/ 2147483647 h 9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2"/>
              <a:gd name="T55" fmla="*/ 0 h 999"/>
              <a:gd name="T56" fmla="*/ 542 w 542"/>
              <a:gd name="T57" fmla="*/ 999 h 9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2" h="999">
                <a:moveTo>
                  <a:pt x="541" y="998"/>
                </a:moveTo>
                <a:lnTo>
                  <a:pt x="0" y="998"/>
                </a:lnTo>
                <a:lnTo>
                  <a:pt x="0" y="0"/>
                </a:lnTo>
                <a:lnTo>
                  <a:pt x="71" y="8"/>
                </a:lnTo>
                <a:lnTo>
                  <a:pt x="139" y="40"/>
                </a:lnTo>
                <a:lnTo>
                  <a:pt x="187" y="72"/>
                </a:lnTo>
                <a:lnTo>
                  <a:pt x="210" y="92"/>
                </a:lnTo>
                <a:lnTo>
                  <a:pt x="238" y="118"/>
                </a:lnTo>
                <a:lnTo>
                  <a:pt x="276" y="159"/>
                </a:lnTo>
                <a:lnTo>
                  <a:pt x="299" y="182"/>
                </a:lnTo>
                <a:lnTo>
                  <a:pt x="330" y="218"/>
                </a:lnTo>
                <a:lnTo>
                  <a:pt x="365" y="258"/>
                </a:lnTo>
                <a:lnTo>
                  <a:pt x="392" y="291"/>
                </a:lnTo>
                <a:lnTo>
                  <a:pt x="416" y="326"/>
                </a:lnTo>
                <a:lnTo>
                  <a:pt x="444" y="359"/>
                </a:lnTo>
                <a:lnTo>
                  <a:pt x="474" y="399"/>
                </a:lnTo>
                <a:lnTo>
                  <a:pt x="502" y="434"/>
                </a:lnTo>
                <a:lnTo>
                  <a:pt x="541" y="488"/>
                </a:lnTo>
              </a:path>
            </a:pathLst>
          </a:custGeom>
          <a:solidFill>
            <a:schemeClr val="accent1"/>
          </a:solidFill>
          <a:ln w="12700" cap="rnd">
            <a:solidFill>
              <a:schemeClr val="accent2"/>
            </a:solidFill>
            <a:round/>
            <a:headEnd/>
            <a:tailEnd/>
          </a:ln>
        </p:spPr>
        <p:txBody>
          <a:bodyPr/>
          <a:lstStyle/>
          <a:p>
            <a:endParaRPr lang="en-US"/>
          </a:p>
        </p:txBody>
      </p:sp>
      <p:sp>
        <p:nvSpPr>
          <p:cNvPr id="36880" name="Line 19"/>
          <p:cNvSpPr>
            <a:spLocks noChangeShapeType="1"/>
          </p:cNvSpPr>
          <p:nvPr/>
        </p:nvSpPr>
        <p:spPr bwMode="auto">
          <a:xfrm>
            <a:off x="4451350" y="2430463"/>
            <a:ext cx="0" cy="1565275"/>
          </a:xfrm>
          <a:prstGeom prst="line">
            <a:avLst/>
          </a:prstGeom>
          <a:noFill/>
          <a:ln w="12700">
            <a:solidFill>
              <a:schemeClr val="tx1"/>
            </a:solidFill>
            <a:round/>
            <a:headEnd/>
            <a:tailEnd/>
          </a:ln>
        </p:spPr>
        <p:txBody>
          <a:bodyPr wrap="none" anchor="ctr"/>
          <a:lstStyle/>
          <a:p>
            <a:endParaRPr lang="en-US"/>
          </a:p>
        </p:txBody>
      </p:sp>
      <p:sp>
        <p:nvSpPr>
          <p:cNvPr id="36881" name="Rectangle 39"/>
          <p:cNvSpPr>
            <a:spLocks noChangeArrowheads="1"/>
          </p:cNvSpPr>
          <p:nvPr/>
        </p:nvSpPr>
        <p:spPr bwMode="auto">
          <a:xfrm>
            <a:off x="2438400" y="4689475"/>
            <a:ext cx="8255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2" name="Rectangle 40"/>
          <p:cNvSpPr>
            <a:spLocks noChangeArrowheads="1"/>
          </p:cNvSpPr>
          <p:nvPr/>
        </p:nvSpPr>
        <p:spPr bwMode="auto">
          <a:xfrm>
            <a:off x="2971800" y="4689475"/>
            <a:ext cx="8255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3" name="Rectangle 41"/>
          <p:cNvSpPr>
            <a:spLocks noChangeArrowheads="1"/>
          </p:cNvSpPr>
          <p:nvPr/>
        </p:nvSpPr>
        <p:spPr bwMode="auto">
          <a:xfrm>
            <a:off x="3505200" y="4689475"/>
            <a:ext cx="8255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4" name="Rectangle 42"/>
          <p:cNvSpPr>
            <a:spLocks noChangeArrowheads="1"/>
          </p:cNvSpPr>
          <p:nvPr/>
        </p:nvSpPr>
        <p:spPr bwMode="auto">
          <a:xfrm>
            <a:off x="4038600" y="4779963"/>
            <a:ext cx="523875"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5" name="Rectangle 44"/>
          <p:cNvSpPr>
            <a:spLocks noChangeArrowheads="1"/>
          </p:cNvSpPr>
          <p:nvPr/>
        </p:nvSpPr>
        <p:spPr bwMode="auto">
          <a:xfrm>
            <a:off x="4549775" y="4779963"/>
            <a:ext cx="3429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6" name="Rectangle 46"/>
          <p:cNvSpPr>
            <a:spLocks noChangeArrowheads="1"/>
          </p:cNvSpPr>
          <p:nvPr/>
        </p:nvSpPr>
        <p:spPr bwMode="auto">
          <a:xfrm>
            <a:off x="5392738" y="4779963"/>
            <a:ext cx="282575"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7" name="Rectangle 47"/>
          <p:cNvSpPr>
            <a:spLocks noChangeArrowheads="1"/>
          </p:cNvSpPr>
          <p:nvPr/>
        </p:nvSpPr>
        <p:spPr bwMode="auto">
          <a:xfrm>
            <a:off x="2438400" y="5008563"/>
            <a:ext cx="8255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8" name="Rectangle 48"/>
          <p:cNvSpPr>
            <a:spLocks noChangeArrowheads="1"/>
          </p:cNvSpPr>
          <p:nvPr/>
        </p:nvSpPr>
        <p:spPr bwMode="auto">
          <a:xfrm>
            <a:off x="2971800" y="5008563"/>
            <a:ext cx="8255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89" name="Rectangle 49"/>
          <p:cNvSpPr>
            <a:spLocks noChangeArrowheads="1"/>
          </p:cNvSpPr>
          <p:nvPr/>
        </p:nvSpPr>
        <p:spPr bwMode="auto">
          <a:xfrm>
            <a:off x="3505200" y="5008563"/>
            <a:ext cx="825500"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90" name="Rectangle 50"/>
          <p:cNvSpPr>
            <a:spLocks noChangeArrowheads="1"/>
          </p:cNvSpPr>
          <p:nvPr/>
        </p:nvSpPr>
        <p:spPr bwMode="auto">
          <a:xfrm>
            <a:off x="4038600" y="5191125"/>
            <a:ext cx="523875" cy="400050"/>
          </a:xfrm>
          <a:prstGeom prst="rect">
            <a:avLst/>
          </a:prstGeom>
          <a:noFill/>
          <a:ln w="12700">
            <a:noFill/>
            <a:miter lim="800000"/>
            <a:headEnd/>
            <a:tailEnd/>
          </a:ln>
        </p:spPr>
        <p:txBody>
          <a:bodyPr wrap="none" lIns="111125" tIns="55562" rIns="111125" bIns="55562">
            <a:spAutoFit/>
          </a:bodyPr>
          <a:lstStyle/>
          <a:p>
            <a:pPr defTabSz="1316038"/>
            <a:r>
              <a:rPr lang="en-US" sz="1900">
                <a:solidFill>
                  <a:srgbClr val="000000"/>
                </a:solidFill>
              </a:rPr>
              <a:t>     </a:t>
            </a:r>
          </a:p>
        </p:txBody>
      </p:sp>
      <p:sp>
        <p:nvSpPr>
          <p:cNvPr id="36891" name="Rectangle 53"/>
          <p:cNvSpPr>
            <a:spLocks noGrp="1" noChangeArrowheads="1"/>
          </p:cNvSpPr>
          <p:nvPr>
            <p:ph type="body" idx="1"/>
          </p:nvPr>
        </p:nvSpPr>
        <p:spPr>
          <a:xfrm>
            <a:off x="1371600" y="4495800"/>
            <a:ext cx="7010400" cy="2133600"/>
          </a:xfrm>
          <a:noFill/>
        </p:spPr>
        <p:txBody>
          <a:bodyPr/>
          <a:lstStyle/>
          <a:p>
            <a:pPr defTabSz="1316038"/>
            <a:endParaRPr lang="en-US" sz="2500" smtClean="0">
              <a:solidFill>
                <a:srgbClr val="000000"/>
              </a:solidFill>
              <a:latin typeface="Symbol" pitchFamily="18" charset="2"/>
            </a:endParaRPr>
          </a:p>
          <a:p>
            <a:pPr defTabSz="1316038"/>
            <a:r>
              <a:rPr lang="en-US" sz="2500" i="0" smtClean="0">
                <a:solidFill>
                  <a:srgbClr val="000000"/>
                </a:solidFill>
                <a:latin typeface="Tahoma" pitchFamily="34" charset="0"/>
              </a:rPr>
              <a:t>P(-1.18</a:t>
            </a:r>
            <a:r>
              <a:rPr lang="en-US" sz="2500" i="0" smtClean="0">
                <a:solidFill>
                  <a:srgbClr val="000000"/>
                </a:solidFill>
                <a:latin typeface="Tahoma" pitchFamily="34" charset="0"/>
                <a:sym typeface="Symbol" pitchFamily="18" charset="2"/>
              </a:rPr>
              <a:t>  z  2.73)	= A - A</a:t>
            </a:r>
            <a:r>
              <a:rPr lang="en-US" sz="2500" i="0" baseline="-25000" smtClean="0">
                <a:solidFill>
                  <a:srgbClr val="000000"/>
                </a:solidFill>
                <a:latin typeface="Tahoma" pitchFamily="34" charset="0"/>
                <a:sym typeface="Symbol" pitchFamily="18" charset="2"/>
              </a:rPr>
              <a:t>1</a:t>
            </a:r>
          </a:p>
          <a:p>
            <a:pPr defTabSz="1316038"/>
            <a:r>
              <a:rPr lang="en-US" sz="2500" i="0" baseline="-25000" smtClean="0">
                <a:solidFill>
                  <a:srgbClr val="000000"/>
                </a:solidFill>
                <a:latin typeface="Tahoma" pitchFamily="34" charset="0"/>
                <a:sym typeface="Symbol" pitchFamily="18" charset="2"/>
              </a:rPr>
              <a:t>			</a:t>
            </a:r>
            <a:r>
              <a:rPr lang="en-US" sz="2400" i="0" smtClean="0">
                <a:solidFill>
                  <a:srgbClr val="000000"/>
                </a:solidFill>
                <a:latin typeface="Tahoma" pitchFamily="34" charset="0"/>
                <a:sym typeface="Symbol" pitchFamily="18" charset="2"/>
              </a:rPr>
              <a:t>= .9968 - .1190</a:t>
            </a:r>
          </a:p>
          <a:p>
            <a:pPr defTabSz="1316038"/>
            <a:r>
              <a:rPr lang="en-US" sz="2800" i="0" baseline="-25000" smtClean="0">
                <a:solidFill>
                  <a:srgbClr val="000000"/>
                </a:solidFill>
                <a:latin typeface="Tahoma" pitchFamily="34" charset="0"/>
                <a:sym typeface="Symbol" pitchFamily="18" charset="2"/>
              </a:rPr>
              <a:t>			</a:t>
            </a:r>
            <a:r>
              <a:rPr lang="en-US" sz="2400" i="0" smtClean="0">
                <a:solidFill>
                  <a:srgbClr val="000000"/>
                </a:solidFill>
                <a:latin typeface="Tahoma" pitchFamily="34" charset="0"/>
                <a:sym typeface="Symbol" pitchFamily="18" charset="2"/>
              </a:rPr>
              <a:t>= .8778</a:t>
            </a:r>
          </a:p>
        </p:txBody>
      </p:sp>
      <p:grpSp>
        <p:nvGrpSpPr>
          <p:cNvPr id="2" name="Group 61"/>
          <p:cNvGrpSpPr>
            <a:grpSpLocks/>
          </p:cNvGrpSpPr>
          <p:nvPr/>
        </p:nvGrpSpPr>
        <p:grpSpPr bwMode="auto">
          <a:xfrm>
            <a:off x="1981200" y="3962400"/>
            <a:ext cx="1066800" cy="533400"/>
            <a:chOff x="1344" y="2496"/>
            <a:chExt cx="672" cy="336"/>
          </a:xfrm>
        </p:grpSpPr>
        <p:sp>
          <p:nvSpPr>
            <p:cNvPr id="36898" name="Rectangle 54"/>
            <p:cNvSpPr>
              <a:spLocks noChangeArrowheads="1"/>
            </p:cNvSpPr>
            <p:nvPr/>
          </p:nvSpPr>
          <p:spPr bwMode="auto">
            <a:xfrm>
              <a:off x="1344" y="2592"/>
              <a:ext cx="672" cy="240"/>
            </a:xfrm>
            <a:prstGeom prst="rect">
              <a:avLst/>
            </a:prstGeom>
            <a:solidFill>
              <a:schemeClr val="accent1"/>
            </a:solidFill>
            <a:ln w="12700">
              <a:solidFill>
                <a:schemeClr val="tx1"/>
              </a:solidFill>
              <a:miter lim="800000"/>
              <a:headEnd/>
              <a:tailEnd/>
            </a:ln>
          </p:spPr>
          <p:txBody>
            <a:bodyPr wrap="none" anchor="ctr"/>
            <a:lstStyle/>
            <a:p>
              <a:pPr algn="ctr"/>
              <a:r>
                <a:rPr lang="en-US"/>
                <a:t>.1190</a:t>
              </a:r>
            </a:p>
          </p:txBody>
        </p:sp>
        <p:sp>
          <p:nvSpPr>
            <p:cNvPr id="36899" name="Line 55"/>
            <p:cNvSpPr>
              <a:spLocks noChangeShapeType="1"/>
            </p:cNvSpPr>
            <p:nvPr/>
          </p:nvSpPr>
          <p:spPr bwMode="auto">
            <a:xfrm flipV="1">
              <a:off x="1728" y="2496"/>
              <a:ext cx="240" cy="144"/>
            </a:xfrm>
            <a:prstGeom prst="line">
              <a:avLst/>
            </a:prstGeom>
            <a:noFill/>
            <a:ln w="28575">
              <a:solidFill>
                <a:schemeClr val="tx1"/>
              </a:solidFill>
              <a:round/>
              <a:headEnd/>
              <a:tailEnd type="triangle" w="med" len="med"/>
            </a:ln>
          </p:spPr>
          <p:txBody>
            <a:bodyPr wrap="none" anchor="ctr"/>
            <a:lstStyle/>
            <a:p>
              <a:endParaRPr lang="en-US"/>
            </a:p>
          </p:txBody>
        </p:sp>
      </p:grpSp>
      <p:sp>
        <p:nvSpPr>
          <p:cNvPr id="36893" name="Rectangle 56"/>
          <p:cNvSpPr>
            <a:spLocks noChangeArrowheads="1"/>
          </p:cNvSpPr>
          <p:nvPr/>
        </p:nvSpPr>
        <p:spPr bwMode="auto">
          <a:xfrm>
            <a:off x="4953000" y="2286000"/>
            <a:ext cx="1066800" cy="457200"/>
          </a:xfrm>
          <a:prstGeom prst="rect">
            <a:avLst/>
          </a:prstGeom>
          <a:solidFill>
            <a:schemeClr val="accent1"/>
          </a:solidFill>
          <a:ln w="12700">
            <a:solidFill>
              <a:schemeClr val="tx1"/>
            </a:solidFill>
            <a:miter lim="800000"/>
            <a:headEnd/>
            <a:tailEnd/>
          </a:ln>
        </p:spPr>
        <p:txBody>
          <a:bodyPr wrap="none" anchor="ctr"/>
          <a:lstStyle/>
          <a:p>
            <a:pPr algn="ctr"/>
            <a:r>
              <a:rPr lang="en-US"/>
              <a:t>.9968</a:t>
            </a:r>
          </a:p>
        </p:txBody>
      </p:sp>
      <p:sp>
        <p:nvSpPr>
          <p:cNvPr id="36894" name="Line 57"/>
          <p:cNvSpPr>
            <a:spLocks noChangeShapeType="1"/>
          </p:cNvSpPr>
          <p:nvPr/>
        </p:nvSpPr>
        <p:spPr bwMode="auto">
          <a:xfrm flipH="1">
            <a:off x="4724400" y="2667000"/>
            <a:ext cx="533400" cy="381000"/>
          </a:xfrm>
          <a:prstGeom prst="line">
            <a:avLst/>
          </a:prstGeom>
          <a:noFill/>
          <a:ln w="28575">
            <a:solidFill>
              <a:schemeClr val="tx1"/>
            </a:solidFill>
            <a:round/>
            <a:headEnd/>
            <a:tailEnd type="triangle" w="med" len="med"/>
          </a:ln>
        </p:spPr>
        <p:txBody>
          <a:bodyPr wrap="none" anchor="ctr"/>
          <a:lstStyle/>
          <a:p>
            <a:endParaRPr lang="en-US"/>
          </a:p>
        </p:txBody>
      </p:sp>
      <p:sp>
        <p:nvSpPr>
          <p:cNvPr id="36895" name="Text Box 62"/>
          <p:cNvSpPr txBox="1">
            <a:spLocks noChangeArrowheads="1"/>
          </p:cNvSpPr>
          <p:nvPr/>
        </p:nvSpPr>
        <p:spPr bwMode="auto">
          <a:xfrm>
            <a:off x="3048000" y="3657600"/>
            <a:ext cx="533400" cy="461963"/>
          </a:xfrm>
          <a:prstGeom prst="rect">
            <a:avLst/>
          </a:prstGeom>
          <a:solidFill>
            <a:schemeClr val="bg1"/>
          </a:solidFill>
          <a:ln w="12700">
            <a:noFill/>
            <a:miter lim="800000"/>
            <a:headEnd/>
            <a:tailEnd/>
          </a:ln>
        </p:spPr>
        <p:txBody>
          <a:bodyPr>
            <a:spAutoFit/>
          </a:bodyPr>
          <a:lstStyle/>
          <a:p>
            <a:pPr>
              <a:spcBef>
                <a:spcPct val="50000"/>
              </a:spcBef>
            </a:pPr>
            <a:r>
              <a:rPr lang="en-US" sz="2000"/>
              <a:t>A</a:t>
            </a:r>
            <a:r>
              <a:rPr lang="en-US" baseline="-25000"/>
              <a:t>1</a:t>
            </a:r>
            <a:endParaRPr lang="en-US"/>
          </a:p>
        </p:txBody>
      </p:sp>
      <p:sp>
        <p:nvSpPr>
          <p:cNvPr id="36896" name="Text Box 63"/>
          <p:cNvSpPr txBox="1">
            <a:spLocks noChangeArrowheads="1"/>
          </p:cNvSpPr>
          <p:nvPr/>
        </p:nvSpPr>
        <p:spPr bwMode="auto">
          <a:xfrm>
            <a:off x="4114800" y="3429000"/>
            <a:ext cx="533400" cy="457200"/>
          </a:xfrm>
          <a:prstGeom prst="rect">
            <a:avLst/>
          </a:prstGeom>
          <a:solidFill>
            <a:schemeClr val="bg1"/>
          </a:solidFill>
          <a:ln w="12700">
            <a:noFill/>
            <a:miter lim="800000"/>
            <a:headEnd/>
            <a:tailEnd/>
          </a:ln>
        </p:spPr>
        <p:txBody>
          <a:bodyPr>
            <a:spAutoFit/>
          </a:bodyPr>
          <a:lstStyle/>
          <a:p>
            <a:pPr>
              <a:spcBef>
                <a:spcPct val="50000"/>
              </a:spcBef>
            </a:pPr>
            <a:r>
              <a:rPr lang="en-US"/>
              <a:t>A</a:t>
            </a:r>
          </a:p>
        </p:txBody>
      </p:sp>
      <p:cxnSp>
        <p:nvCxnSpPr>
          <p:cNvPr id="36897" name="Straight Arrow Connector 35"/>
          <p:cNvCxnSpPr>
            <a:cxnSpLocks noChangeShapeType="1"/>
          </p:cNvCxnSpPr>
          <p:nvPr/>
        </p:nvCxnSpPr>
        <p:spPr bwMode="auto">
          <a:xfrm rot="10800000">
            <a:off x="3048000" y="3810000"/>
            <a:ext cx="2133600" cy="1588"/>
          </a:xfrm>
          <a:prstGeom prst="straightConnector1">
            <a:avLst/>
          </a:prstGeom>
          <a:noFill/>
          <a:ln w="22225" algn="ctr">
            <a:solidFill>
              <a:srgbClr val="FF0000"/>
            </a:solidFill>
            <a:round/>
            <a:headEnd type="triangle" w="med" len="med"/>
            <a:tailEnd type="triangle" w="med" len="med"/>
          </a:ln>
        </p:spPr>
      </p:cxn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533400" y="5257800"/>
            <a:ext cx="7772400" cy="838200"/>
          </a:xfrm>
        </p:spPr>
        <p:txBody>
          <a:bodyPr/>
          <a:lstStyle/>
          <a:p>
            <a:r>
              <a:rPr lang="en-US" sz="2800" i="0" smtClean="0">
                <a:solidFill>
                  <a:schemeClr val="tx1"/>
                </a:solidFill>
              </a:rPr>
              <a:t>P(-1 ≤ Z ≤ 1) = .8413 - .1587 =.6826</a:t>
            </a:r>
          </a:p>
        </p:txBody>
      </p:sp>
      <p:graphicFrame>
        <p:nvGraphicFramePr>
          <p:cNvPr id="72708" name="Object 4"/>
          <p:cNvGraphicFramePr>
            <a:graphicFrameLocks noChangeAspect="1"/>
          </p:cNvGraphicFramePr>
          <p:nvPr>
            <p:ph idx="1"/>
          </p:nvPr>
        </p:nvGraphicFramePr>
        <p:xfrm>
          <a:off x="1219200" y="914400"/>
          <a:ext cx="6442075" cy="4114800"/>
        </p:xfrm>
        <a:graphic>
          <a:graphicData uri="http://schemas.openxmlformats.org/presentationml/2006/ole">
            <p:oleObj spid="_x0000_s12290" name="Bitmap Image" r:id="rId4" imgW="7992591" imgH="5106113" progId="PBrush">
              <p:embed/>
            </p:oleObj>
          </a:graphicData>
        </a:graphic>
      </p:graphicFrame>
      <p:sp>
        <p:nvSpPr>
          <p:cNvPr id="10244" name="Text Box 7"/>
          <p:cNvSpPr txBox="1">
            <a:spLocks noChangeArrowheads="1"/>
          </p:cNvSpPr>
          <p:nvPr/>
        </p:nvSpPr>
        <p:spPr bwMode="auto">
          <a:xfrm>
            <a:off x="1447800" y="1295400"/>
            <a:ext cx="2209800" cy="469900"/>
          </a:xfrm>
          <a:prstGeom prst="rect">
            <a:avLst/>
          </a:prstGeom>
          <a:solidFill>
            <a:schemeClr val="accent1"/>
          </a:solidFill>
          <a:ln w="12700">
            <a:solidFill>
              <a:schemeClr val="tx1"/>
            </a:solidFill>
            <a:miter lim="800000"/>
            <a:headEnd/>
            <a:tailEnd/>
          </a:ln>
        </p:spPr>
        <p:txBody>
          <a:bodyPr>
            <a:spAutoFit/>
          </a:bodyPr>
          <a:lstStyle/>
          <a:p>
            <a:pPr>
              <a:spcBef>
                <a:spcPct val="50000"/>
              </a:spcBef>
            </a:pPr>
            <a:r>
              <a:rPr lang="en-US"/>
              <a:t>vi) P(-1</a:t>
            </a:r>
            <a:r>
              <a:rPr lang="en-US">
                <a:cs typeface="Times New Roman" pitchFamily="18" charset="0"/>
              </a:rPr>
              <a:t>≤ Z </a:t>
            </a:r>
            <a:r>
              <a:rPr lang="en-US"/>
              <a:t>≤ 1)</a:t>
            </a:r>
          </a:p>
        </p:txBody>
      </p:sp>
      <p:sp>
        <p:nvSpPr>
          <p:cNvPr id="72714" name="Text Box 10"/>
          <p:cNvSpPr txBox="1">
            <a:spLocks noChangeArrowheads="1"/>
          </p:cNvSpPr>
          <p:nvPr/>
        </p:nvSpPr>
        <p:spPr bwMode="auto">
          <a:xfrm>
            <a:off x="5410200" y="2590800"/>
            <a:ext cx="990600" cy="469900"/>
          </a:xfrm>
          <a:prstGeom prst="rect">
            <a:avLst/>
          </a:prstGeom>
          <a:solidFill>
            <a:schemeClr val="accent1"/>
          </a:solidFill>
          <a:ln w="12700">
            <a:solidFill>
              <a:schemeClr val="tx1"/>
            </a:solidFill>
            <a:miter lim="800000"/>
            <a:headEnd/>
            <a:tailEnd/>
          </a:ln>
        </p:spPr>
        <p:txBody>
          <a:bodyPr>
            <a:spAutoFit/>
          </a:bodyPr>
          <a:lstStyle/>
          <a:p>
            <a:pPr>
              <a:spcBef>
                <a:spcPct val="50000"/>
              </a:spcBef>
            </a:pPr>
            <a:r>
              <a:rPr lang="en-US"/>
              <a:t>.8413</a:t>
            </a:r>
          </a:p>
        </p:txBody>
      </p:sp>
      <p:sp>
        <p:nvSpPr>
          <p:cNvPr id="72718" name="Text Box 14"/>
          <p:cNvSpPr txBox="1">
            <a:spLocks noChangeArrowheads="1"/>
          </p:cNvSpPr>
          <p:nvPr/>
        </p:nvSpPr>
        <p:spPr bwMode="auto">
          <a:xfrm>
            <a:off x="1600200" y="2514600"/>
            <a:ext cx="990600" cy="469900"/>
          </a:xfrm>
          <a:prstGeom prst="rect">
            <a:avLst/>
          </a:prstGeom>
          <a:solidFill>
            <a:schemeClr val="accent1"/>
          </a:solidFill>
          <a:ln w="12700">
            <a:solidFill>
              <a:schemeClr val="tx1"/>
            </a:solidFill>
            <a:miter lim="800000"/>
            <a:headEnd/>
            <a:tailEnd/>
          </a:ln>
        </p:spPr>
        <p:txBody>
          <a:bodyPr>
            <a:spAutoFit/>
          </a:bodyPr>
          <a:lstStyle/>
          <a:p>
            <a:pPr>
              <a:spcBef>
                <a:spcPct val="50000"/>
              </a:spcBef>
            </a:pPr>
            <a:r>
              <a:rPr lang="en-US"/>
              <a:t>.1587</a:t>
            </a:r>
          </a:p>
        </p:txBody>
      </p:sp>
      <p:sp>
        <p:nvSpPr>
          <p:cNvPr id="72719" name="AutoShape 15"/>
          <p:cNvSpPr>
            <a:spLocks noChangeArrowheads="1"/>
          </p:cNvSpPr>
          <p:nvPr/>
        </p:nvSpPr>
        <p:spPr bwMode="auto">
          <a:xfrm>
            <a:off x="2514600" y="2819400"/>
            <a:ext cx="762000" cy="152400"/>
          </a:xfrm>
          <a:prstGeom prst="curvedDownArrow">
            <a:avLst>
              <a:gd name="adj1" fmla="val 100000"/>
              <a:gd name="adj2" fmla="val 200000"/>
              <a:gd name="adj3" fmla="val 33333"/>
            </a:avLst>
          </a:prstGeom>
          <a:solidFill>
            <a:schemeClr val="accent1"/>
          </a:solidFill>
          <a:ln w="12700">
            <a:solidFill>
              <a:schemeClr val="tx1"/>
            </a:solidFill>
            <a:miter lim="800000"/>
            <a:headEnd/>
            <a:tailEnd/>
          </a:ln>
        </p:spPr>
        <p:txBody>
          <a:bodyPr wrap="none" anchor="ctr"/>
          <a:lstStyle/>
          <a:p>
            <a:endParaRPr lang="en-US"/>
          </a:p>
        </p:txBody>
      </p:sp>
      <p:cxnSp>
        <p:nvCxnSpPr>
          <p:cNvPr id="9224" name="Straight Arrow Connector 9"/>
          <p:cNvCxnSpPr>
            <a:cxnSpLocks noChangeShapeType="1"/>
          </p:cNvCxnSpPr>
          <p:nvPr/>
        </p:nvCxnSpPr>
        <p:spPr bwMode="auto">
          <a:xfrm rot="10800000">
            <a:off x="2438400" y="3581400"/>
            <a:ext cx="2743200" cy="1588"/>
          </a:xfrm>
          <a:prstGeom prst="straightConnector1">
            <a:avLst/>
          </a:prstGeom>
          <a:noFill/>
          <a:ln w="22225" algn="ctr">
            <a:solidFill>
              <a:srgbClr val="FF0000"/>
            </a:solidFill>
            <a:round/>
            <a:headEnd type="triangle" w="med" len="med"/>
            <a:tailEnd type="triangle" w="med" len="med"/>
          </a:ln>
        </p:spPr>
      </p:cxnSp>
      <p:sp>
        <p:nvSpPr>
          <p:cNvPr id="13" name="Bent Arrow 12"/>
          <p:cNvSpPr/>
          <p:nvPr/>
        </p:nvSpPr>
        <p:spPr bwMode="auto">
          <a:xfrm>
            <a:off x="4800600" y="2895600"/>
            <a:ext cx="533400" cy="533400"/>
          </a:xfrm>
          <a:prstGeom prst="bentArrow">
            <a:avLst/>
          </a:prstGeom>
          <a:solidFill>
            <a:schemeClr val="accent1"/>
          </a:solidFill>
          <a:ln w="12700" cap="flat" cmpd="sng" algn="ctr">
            <a:solidFill>
              <a:schemeClr val="tx1"/>
            </a:solidFill>
            <a:prstDash val="solid"/>
            <a:round/>
            <a:headEnd type="none" w="med" len="med"/>
            <a:tailEnd type="none" w="med" len="med"/>
          </a:ln>
          <a:effectLst/>
        </p:spPr>
        <p:txBody>
          <a:bodyPr/>
          <a:lstStyle/>
          <a:p>
            <a:pPr>
              <a:defRPr/>
            </a:pPr>
            <a:endParaRPr lang="en-US"/>
          </a:p>
        </p:txBody>
      </p:sp>
      <p:sp>
        <p:nvSpPr>
          <p:cNvPr id="10" name="TextBox 9"/>
          <p:cNvSpPr txBox="1">
            <a:spLocks noChangeArrowheads="1"/>
          </p:cNvSpPr>
          <p:nvPr/>
        </p:nvSpPr>
        <p:spPr bwMode="auto">
          <a:xfrm>
            <a:off x="3962400" y="1981200"/>
            <a:ext cx="914400" cy="457200"/>
          </a:xfrm>
          <a:prstGeom prst="rect">
            <a:avLst/>
          </a:prstGeom>
          <a:solidFill>
            <a:schemeClr val="accent1"/>
          </a:solidFill>
          <a:ln w="9525">
            <a:noFill/>
            <a:miter lim="800000"/>
            <a:headEnd/>
            <a:tailEnd/>
          </a:ln>
        </p:spPr>
        <p:txBody>
          <a:bodyPr>
            <a:spAutoFit/>
          </a:bodyPr>
          <a:lstStyle/>
          <a:p>
            <a:r>
              <a:rPr lang="en-US"/>
              <a:t>.6826</a:t>
            </a: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additive="base">
                                        <p:cTn id="7" dur="500" fill="hold"/>
                                        <p:tgtEl>
                                          <p:spTgt spid="72708"/>
                                        </p:tgtEl>
                                        <p:attrNameLst>
                                          <p:attrName>ppt_x</p:attrName>
                                        </p:attrNameLst>
                                      </p:cBhvr>
                                      <p:tavLst>
                                        <p:tav tm="0">
                                          <p:val>
                                            <p:strVal val="#ppt_x"/>
                                          </p:val>
                                        </p:tav>
                                        <p:tav tm="100000">
                                          <p:val>
                                            <p:strVal val="#ppt_x"/>
                                          </p:val>
                                        </p:tav>
                                      </p:tavLst>
                                    </p:anim>
                                    <p:anim calcmode="lin" valueType="num">
                                      <p:cBhvr additive="base">
                                        <p:cTn id="8"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4"/>
                                        </p:tgtEl>
                                        <p:attrNameLst>
                                          <p:attrName>style.visibility</p:attrName>
                                        </p:attrNameLst>
                                      </p:cBhvr>
                                      <p:to>
                                        <p:strVal val="visible"/>
                                      </p:to>
                                    </p:set>
                                    <p:anim calcmode="lin" valueType="num">
                                      <p:cBhvr additive="base">
                                        <p:cTn id="13" dur="500" fill="hold"/>
                                        <p:tgtEl>
                                          <p:spTgt spid="9224"/>
                                        </p:tgtEl>
                                        <p:attrNameLst>
                                          <p:attrName>ppt_x</p:attrName>
                                        </p:attrNameLst>
                                      </p:cBhvr>
                                      <p:tavLst>
                                        <p:tav tm="0">
                                          <p:val>
                                            <p:strVal val="#ppt_x"/>
                                          </p:val>
                                        </p:tav>
                                        <p:tav tm="100000">
                                          <p:val>
                                            <p:strVal val="#ppt_x"/>
                                          </p:val>
                                        </p:tav>
                                      </p:tavLst>
                                    </p:anim>
                                    <p:anim calcmode="lin" valueType="num">
                                      <p:cBhvr additive="base">
                                        <p:cTn id="14"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14"/>
                                        </p:tgtEl>
                                        <p:attrNameLst>
                                          <p:attrName>style.visibility</p:attrName>
                                        </p:attrNameLst>
                                      </p:cBhvr>
                                      <p:to>
                                        <p:strVal val="visible"/>
                                      </p:to>
                                    </p:set>
                                    <p:anim calcmode="lin" valueType="num">
                                      <p:cBhvr additive="base">
                                        <p:cTn id="25" dur="500" fill="hold"/>
                                        <p:tgtEl>
                                          <p:spTgt spid="72714"/>
                                        </p:tgtEl>
                                        <p:attrNameLst>
                                          <p:attrName>ppt_x</p:attrName>
                                        </p:attrNameLst>
                                      </p:cBhvr>
                                      <p:tavLst>
                                        <p:tav tm="0">
                                          <p:val>
                                            <p:strVal val="#ppt_x"/>
                                          </p:val>
                                        </p:tav>
                                        <p:tav tm="100000">
                                          <p:val>
                                            <p:strVal val="#ppt_x"/>
                                          </p:val>
                                        </p:tav>
                                      </p:tavLst>
                                    </p:anim>
                                    <p:anim calcmode="lin" valueType="num">
                                      <p:cBhvr additive="base">
                                        <p:cTn id="26" dur="500" fill="hold"/>
                                        <p:tgtEl>
                                          <p:spTgt spid="727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718"/>
                                        </p:tgtEl>
                                        <p:attrNameLst>
                                          <p:attrName>style.visibility</p:attrName>
                                        </p:attrNameLst>
                                      </p:cBhvr>
                                      <p:to>
                                        <p:strVal val="visible"/>
                                      </p:to>
                                    </p:set>
                                    <p:anim calcmode="lin" valueType="num">
                                      <p:cBhvr additive="base">
                                        <p:cTn id="31" dur="500" fill="hold"/>
                                        <p:tgtEl>
                                          <p:spTgt spid="72718"/>
                                        </p:tgtEl>
                                        <p:attrNameLst>
                                          <p:attrName>ppt_x</p:attrName>
                                        </p:attrNameLst>
                                      </p:cBhvr>
                                      <p:tavLst>
                                        <p:tav tm="0">
                                          <p:val>
                                            <p:strVal val="#ppt_x"/>
                                          </p:val>
                                        </p:tav>
                                        <p:tav tm="100000">
                                          <p:val>
                                            <p:strVal val="#ppt_x"/>
                                          </p:val>
                                        </p:tav>
                                      </p:tavLst>
                                    </p:anim>
                                    <p:anim calcmode="lin" valueType="num">
                                      <p:cBhvr additive="base">
                                        <p:cTn id="32" dur="500" fill="hold"/>
                                        <p:tgtEl>
                                          <p:spTgt spid="727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719"/>
                                        </p:tgtEl>
                                        <p:attrNameLst>
                                          <p:attrName>style.visibility</p:attrName>
                                        </p:attrNameLst>
                                      </p:cBhvr>
                                      <p:to>
                                        <p:strVal val="visible"/>
                                      </p:to>
                                    </p:set>
                                    <p:anim calcmode="lin" valueType="num">
                                      <p:cBhvr additive="base">
                                        <p:cTn id="35" dur="500" fill="hold"/>
                                        <p:tgtEl>
                                          <p:spTgt spid="72719"/>
                                        </p:tgtEl>
                                        <p:attrNameLst>
                                          <p:attrName>ppt_x</p:attrName>
                                        </p:attrNameLst>
                                      </p:cBhvr>
                                      <p:tavLst>
                                        <p:tav tm="0">
                                          <p:val>
                                            <p:strVal val="#ppt_x"/>
                                          </p:val>
                                        </p:tav>
                                        <p:tav tm="100000">
                                          <p:val>
                                            <p:strVal val="#ppt_x"/>
                                          </p:val>
                                        </p:tav>
                                      </p:tavLst>
                                    </p:anim>
                                    <p:anim calcmode="lin" valueType="num">
                                      <p:cBhvr additive="base">
                                        <p:cTn id="36" dur="500" fill="hold"/>
                                        <p:tgtEl>
                                          <p:spTgt spid="727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2709"/>
                                        </p:tgtEl>
                                        <p:attrNameLst>
                                          <p:attrName>style.visibility</p:attrName>
                                        </p:attrNameLst>
                                      </p:cBhvr>
                                      <p:to>
                                        <p:strVal val="visible"/>
                                      </p:to>
                                    </p:set>
                                    <p:anim calcmode="lin" valueType="num">
                                      <p:cBhvr additive="base">
                                        <p:cTn id="41" dur="500" fill="hold"/>
                                        <p:tgtEl>
                                          <p:spTgt spid="72709"/>
                                        </p:tgtEl>
                                        <p:attrNameLst>
                                          <p:attrName>ppt_x</p:attrName>
                                        </p:attrNameLst>
                                      </p:cBhvr>
                                      <p:tavLst>
                                        <p:tav tm="0">
                                          <p:val>
                                            <p:strVal val="#ppt_x"/>
                                          </p:val>
                                        </p:tav>
                                        <p:tav tm="100000">
                                          <p:val>
                                            <p:strVal val="#ppt_x"/>
                                          </p:val>
                                        </p:tav>
                                      </p:tavLst>
                                    </p:anim>
                                    <p:anim calcmode="lin" valueType="num">
                                      <p:cBhvr additive="base">
                                        <p:cTn id="42" dur="500" fill="hold"/>
                                        <p:tgtEl>
                                          <p:spTgt spid="7270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animBg="1"/>
      <p:bldP spid="72718" grpId="0" animBg="1"/>
      <p:bldP spid="7271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9" name="Rectangle 33"/>
          <p:cNvSpPr>
            <a:spLocks noGrp="1" noChangeArrowheads="1"/>
          </p:cNvSpPr>
          <p:nvPr>
            <p:ph type="title"/>
          </p:nvPr>
        </p:nvSpPr>
        <p:spPr/>
        <p:txBody>
          <a:bodyPr/>
          <a:lstStyle/>
          <a:p>
            <a:endParaRPr lang="en-US" smtClean="0"/>
          </a:p>
        </p:txBody>
      </p:sp>
      <p:sp>
        <p:nvSpPr>
          <p:cNvPr id="75783" name="Text Box 7"/>
          <p:cNvSpPr txBox="1">
            <a:spLocks noChangeArrowheads="1"/>
          </p:cNvSpPr>
          <p:nvPr/>
        </p:nvSpPr>
        <p:spPr bwMode="auto">
          <a:xfrm>
            <a:off x="990600" y="3886200"/>
            <a:ext cx="5257800" cy="45720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t>Is k positive or negative?</a:t>
            </a:r>
          </a:p>
        </p:txBody>
      </p:sp>
      <p:sp>
        <p:nvSpPr>
          <p:cNvPr id="75789" name="Text Box 13"/>
          <p:cNvSpPr txBox="1">
            <a:spLocks noChangeArrowheads="1"/>
          </p:cNvSpPr>
          <p:nvPr/>
        </p:nvSpPr>
        <p:spPr bwMode="auto">
          <a:xfrm>
            <a:off x="990600" y="4419600"/>
            <a:ext cx="6400800" cy="45720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t>Direction of inequality; magnitude of probability</a:t>
            </a:r>
          </a:p>
        </p:txBody>
      </p:sp>
      <p:sp>
        <p:nvSpPr>
          <p:cNvPr id="11272" name="Text Box 22"/>
          <p:cNvSpPr txBox="1">
            <a:spLocks noChangeArrowheads="1"/>
          </p:cNvSpPr>
          <p:nvPr/>
        </p:nvSpPr>
        <p:spPr bwMode="auto">
          <a:xfrm>
            <a:off x="990600" y="4953000"/>
            <a:ext cx="6477000" cy="457200"/>
          </a:xfrm>
          <a:prstGeom prst="rect">
            <a:avLst/>
          </a:prstGeom>
          <a:noFill/>
          <a:ln w="12700" cap="sq">
            <a:noFill/>
            <a:miter lim="800000"/>
            <a:headEnd type="none" w="sm" len="sm"/>
            <a:tailEnd type="none" w="sm" len="sm"/>
          </a:ln>
        </p:spPr>
        <p:txBody>
          <a:bodyPr>
            <a:spAutoFit/>
          </a:bodyPr>
          <a:lstStyle/>
          <a:p>
            <a:pPr>
              <a:spcBef>
                <a:spcPct val="50000"/>
              </a:spcBef>
            </a:pPr>
            <a:endParaRPr lang="en-US"/>
          </a:p>
        </p:txBody>
      </p:sp>
      <p:sp>
        <p:nvSpPr>
          <p:cNvPr id="75799" name="Text Box 23"/>
          <p:cNvSpPr txBox="1">
            <a:spLocks noChangeArrowheads="1"/>
          </p:cNvSpPr>
          <p:nvPr/>
        </p:nvSpPr>
        <p:spPr bwMode="auto">
          <a:xfrm>
            <a:off x="990600" y="4953000"/>
            <a:ext cx="7467600" cy="461963"/>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t>Look up .2514 in body of table; corresponding entry is -.67</a:t>
            </a:r>
          </a:p>
        </p:txBody>
      </p:sp>
      <p:sp>
        <p:nvSpPr>
          <p:cNvPr id="11274" name="Rectangle 35"/>
          <p:cNvSpPr>
            <a:spLocks noGrp="1" noChangeArrowheads="1"/>
          </p:cNvSpPr>
          <p:nvPr>
            <p:ph sz="half" idx="2"/>
          </p:nvPr>
        </p:nvSpPr>
        <p:spPr/>
        <p:txBody>
          <a:bodyPr/>
          <a:lstStyle/>
          <a:p>
            <a:endParaRPr lang="en-US" smtClean="0"/>
          </a:p>
        </p:txBody>
      </p:sp>
      <p:grpSp>
        <p:nvGrpSpPr>
          <p:cNvPr id="2" name="Group 4"/>
          <p:cNvGrpSpPr>
            <a:grpSpLocks/>
          </p:cNvGrpSpPr>
          <p:nvPr/>
        </p:nvGrpSpPr>
        <p:grpSpPr bwMode="auto">
          <a:xfrm>
            <a:off x="990600" y="304800"/>
            <a:ext cx="6735763" cy="3667125"/>
            <a:chOff x="576" y="96"/>
            <a:chExt cx="4243" cy="2310"/>
          </a:xfrm>
        </p:grpSpPr>
        <p:graphicFrame>
          <p:nvGraphicFramePr>
            <p:cNvPr id="11268" name="Object 5"/>
            <p:cNvGraphicFramePr>
              <a:graphicFrameLocks noChangeAspect="1"/>
            </p:cNvGraphicFramePr>
            <p:nvPr/>
          </p:nvGraphicFramePr>
          <p:xfrm>
            <a:off x="576" y="96"/>
            <a:ext cx="4243" cy="2310"/>
          </p:xfrm>
          <a:graphic>
            <a:graphicData uri="http://schemas.openxmlformats.org/presentationml/2006/ole">
              <p:oleObj spid="_x0000_s13316" name="Bitmap Image" r:id="rId5" imgW="6733333" imgH="3666667" progId="PBrush">
                <p:embed/>
              </p:oleObj>
            </a:graphicData>
          </a:graphic>
        </p:graphicFrame>
        <p:sp>
          <p:nvSpPr>
            <p:cNvPr id="11284" name="Text Box 6"/>
            <p:cNvSpPr txBox="1">
              <a:spLocks noChangeArrowheads="1"/>
            </p:cNvSpPr>
            <p:nvPr/>
          </p:nvSpPr>
          <p:spPr bwMode="auto">
            <a:xfrm>
              <a:off x="681" y="195"/>
              <a:ext cx="1632" cy="288"/>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b="1"/>
                <a:t>6. P(z &lt; k) = .2514</a:t>
              </a:r>
            </a:p>
          </p:txBody>
        </p:sp>
      </p:grpSp>
      <p:grpSp>
        <p:nvGrpSpPr>
          <p:cNvPr id="3" name="Group 8"/>
          <p:cNvGrpSpPr>
            <a:grpSpLocks/>
          </p:cNvGrpSpPr>
          <p:nvPr/>
        </p:nvGrpSpPr>
        <p:grpSpPr bwMode="auto">
          <a:xfrm>
            <a:off x="990600" y="304800"/>
            <a:ext cx="6716713" cy="3648075"/>
            <a:chOff x="765" y="1011"/>
            <a:chExt cx="4231" cy="2298"/>
          </a:xfrm>
        </p:grpSpPr>
        <p:graphicFrame>
          <p:nvGraphicFramePr>
            <p:cNvPr id="11267" name="Object 9"/>
            <p:cNvGraphicFramePr>
              <a:graphicFrameLocks noChangeAspect="1"/>
            </p:cNvGraphicFramePr>
            <p:nvPr/>
          </p:nvGraphicFramePr>
          <p:xfrm>
            <a:off x="765" y="1011"/>
            <a:ext cx="4231" cy="2298"/>
          </p:xfrm>
          <a:graphic>
            <a:graphicData uri="http://schemas.openxmlformats.org/presentationml/2006/ole">
              <p:oleObj spid="_x0000_s13315" name="Bitmap Image" r:id="rId6" imgW="6714286" imgH="3648584" progId="PBrush">
                <p:embed/>
              </p:oleObj>
            </a:graphicData>
          </a:graphic>
        </p:graphicFrame>
        <p:sp>
          <p:nvSpPr>
            <p:cNvPr id="11281" name="Text Box 10"/>
            <p:cNvSpPr txBox="1">
              <a:spLocks noChangeArrowheads="1"/>
            </p:cNvSpPr>
            <p:nvPr/>
          </p:nvSpPr>
          <p:spPr bwMode="auto">
            <a:xfrm>
              <a:off x="864" y="1104"/>
              <a:ext cx="1632" cy="288"/>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b="1"/>
                <a:t>6. P(z &lt; k) = .2514</a:t>
              </a:r>
            </a:p>
          </p:txBody>
        </p:sp>
        <p:sp>
          <p:nvSpPr>
            <p:cNvPr id="11282" name="Text Box 11"/>
            <p:cNvSpPr txBox="1">
              <a:spLocks noChangeArrowheads="1"/>
            </p:cNvSpPr>
            <p:nvPr/>
          </p:nvSpPr>
          <p:spPr bwMode="auto">
            <a:xfrm>
              <a:off x="2304" y="1920"/>
              <a:ext cx="336" cy="288"/>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t>.5</a:t>
              </a:r>
            </a:p>
          </p:txBody>
        </p:sp>
        <p:sp>
          <p:nvSpPr>
            <p:cNvPr id="11283" name="Text Box 12"/>
            <p:cNvSpPr txBox="1">
              <a:spLocks noChangeArrowheads="1"/>
            </p:cNvSpPr>
            <p:nvPr/>
          </p:nvSpPr>
          <p:spPr bwMode="auto">
            <a:xfrm>
              <a:off x="2928" y="1920"/>
              <a:ext cx="336" cy="288"/>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t>.5</a:t>
              </a:r>
            </a:p>
          </p:txBody>
        </p:sp>
      </p:grpSp>
      <p:graphicFrame>
        <p:nvGraphicFramePr>
          <p:cNvPr id="75804" name="Object 28"/>
          <p:cNvGraphicFramePr>
            <a:graphicFrameLocks noChangeAspect="1"/>
          </p:cNvGraphicFramePr>
          <p:nvPr>
            <p:ph sz="half" idx="1"/>
          </p:nvPr>
        </p:nvGraphicFramePr>
        <p:xfrm>
          <a:off x="990600" y="381000"/>
          <a:ext cx="6781800" cy="3505200"/>
        </p:xfrm>
        <a:graphic>
          <a:graphicData uri="http://schemas.openxmlformats.org/presentationml/2006/ole">
            <p:oleObj spid="_x0000_s13314" name="Bitmap Image" r:id="rId7" imgW="7133333" imgH="4877481" progId="PBrush">
              <p:embed/>
            </p:oleObj>
          </a:graphicData>
        </a:graphic>
      </p:graphicFrame>
      <p:sp>
        <p:nvSpPr>
          <p:cNvPr id="75797" name="Text Box 21"/>
          <p:cNvSpPr txBox="1">
            <a:spLocks noChangeArrowheads="1"/>
          </p:cNvSpPr>
          <p:nvPr/>
        </p:nvSpPr>
        <p:spPr bwMode="auto">
          <a:xfrm>
            <a:off x="2514600" y="1828800"/>
            <a:ext cx="1066800" cy="461963"/>
          </a:xfrm>
          <a:prstGeom prst="rect">
            <a:avLst/>
          </a:prstGeom>
          <a:noFill/>
          <a:ln w="12700" cap="sq">
            <a:noFill/>
            <a:miter lim="800000"/>
            <a:headEnd type="none" w="sm" len="sm"/>
            <a:tailEnd type="none" w="sm" len="sm"/>
          </a:ln>
        </p:spPr>
        <p:txBody>
          <a:bodyPr>
            <a:spAutoFit/>
          </a:bodyPr>
          <a:lstStyle/>
          <a:p>
            <a:r>
              <a:rPr lang="en-US" b="1"/>
              <a:t>.2514</a:t>
            </a:r>
          </a:p>
        </p:txBody>
      </p:sp>
      <p:grpSp>
        <p:nvGrpSpPr>
          <p:cNvPr id="4" name="Group 25"/>
          <p:cNvGrpSpPr>
            <a:grpSpLocks/>
          </p:cNvGrpSpPr>
          <p:nvPr/>
        </p:nvGrpSpPr>
        <p:grpSpPr bwMode="auto">
          <a:xfrm>
            <a:off x="3429000" y="2743200"/>
            <a:ext cx="685800" cy="914400"/>
            <a:chOff x="2160" y="1776"/>
            <a:chExt cx="432" cy="576"/>
          </a:xfrm>
        </p:grpSpPr>
        <p:sp>
          <p:nvSpPr>
            <p:cNvPr id="11279" name="Text Box 26"/>
            <p:cNvSpPr txBox="1">
              <a:spLocks noChangeArrowheads="1"/>
            </p:cNvSpPr>
            <p:nvPr/>
          </p:nvSpPr>
          <p:spPr bwMode="auto">
            <a:xfrm>
              <a:off x="2160" y="2064"/>
              <a:ext cx="432" cy="288"/>
            </a:xfrm>
            <a:prstGeom prst="rect">
              <a:avLst/>
            </a:prstGeom>
            <a:noFill/>
            <a:ln w="12700" cap="sq">
              <a:noFill/>
              <a:miter lim="800000"/>
              <a:headEnd type="none" w="sm" len="sm"/>
              <a:tailEnd type="none" w="sm" len="sm"/>
            </a:ln>
          </p:spPr>
          <p:txBody>
            <a:bodyPr>
              <a:spAutoFit/>
            </a:bodyPr>
            <a:lstStyle/>
            <a:p>
              <a:pPr>
                <a:spcBef>
                  <a:spcPct val="50000"/>
                </a:spcBef>
              </a:pPr>
              <a:r>
                <a:rPr lang="en-US"/>
                <a:t>-.67</a:t>
              </a:r>
            </a:p>
          </p:txBody>
        </p:sp>
        <p:sp>
          <p:nvSpPr>
            <p:cNvPr id="11280" name="Line 27"/>
            <p:cNvSpPr>
              <a:spLocks noChangeShapeType="1"/>
            </p:cNvSpPr>
            <p:nvPr/>
          </p:nvSpPr>
          <p:spPr bwMode="auto">
            <a:xfrm>
              <a:off x="2256" y="1776"/>
              <a:ext cx="96" cy="288"/>
            </a:xfrm>
            <a:prstGeom prst="line">
              <a:avLst/>
            </a:prstGeom>
            <a:noFill/>
            <a:ln w="38100" cap="sq">
              <a:solidFill>
                <a:schemeClr val="bg2"/>
              </a:solidFill>
              <a:round/>
              <a:headEnd type="triangle" w="med" len="med"/>
              <a:tailEnd type="none" w="sm" len="sm"/>
            </a:ln>
          </p:spPr>
          <p:txBody>
            <a:bodyPr wrap="none" anchor="ctr"/>
            <a:lstStyle/>
            <a:p>
              <a:endParaRPr lang="en-US"/>
            </a:p>
          </p:txBody>
        </p:sp>
      </p:gr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83"/>
                                        </p:tgtEl>
                                        <p:attrNameLst>
                                          <p:attrName>style.visibility</p:attrName>
                                        </p:attrNameLst>
                                      </p:cBhvr>
                                      <p:to>
                                        <p:strVal val="visible"/>
                                      </p:to>
                                    </p:set>
                                    <p:anim calcmode="lin" valueType="num">
                                      <p:cBhvr additive="base">
                                        <p:cTn id="13" dur="500" fill="hold"/>
                                        <p:tgtEl>
                                          <p:spTgt spid="75783"/>
                                        </p:tgtEl>
                                        <p:attrNameLst>
                                          <p:attrName>ppt_x</p:attrName>
                                        </p:attrNameLst>
                                      </p:cBhvr>
                                      <p:tavLst>
                                        <p:tav tm="0">
                                          <p:val>
                                            <p:strVal val="0-#ppt_w/2"/>
                                          </p:val>
                                        </p:tav>
                                        <p:tav tm="100000">
                                          <p:val>
                                            <p:strVal val="#ppt_x"/>
                                          </p:val>
                                        </p:tav>
                                      </p:tavLst>
                                    </p:anim>
                                    <p:anim calcmode="lin" valueType="num">
                                      <p:cBhvr additive="base">
                                        <p:cTn id="14" dur="500" fill="hold"/>
                                        <p:tgtEl>
                                          <p:spTgt spid="757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89"/>
                                        </p:tgtEl>
                                        <p:attrNameLst>
                                          <p:attrName>style.visibility</p:attrName>
                                        </p:attrNameLst>
                                      </p:cBhvr>
                                      <p:to>
                                        <p:strVal val="visible"/>
                                      </p:to>
                                    </p:set>
                                    <p:anim calcmode="lin" valueType="num">
                                      <p:cBhvr additive="base">
                                        <p:cTn id="25" dur="500" fill="hold"/>
                                        <p:tgtEl>
                                          <p:spTgt spid="75789"/>
                                        </p:tgtEl>
                                        <p:attrNameLst>
                                          <p:attrName>ppt_x</p:attrName>
                                        </p:attrNameLst>
                                      </p:cBhvr>
                                      <p:tavLst>
                                        <p:tav tm="0">
                                          <p:val>
                                            <p:strVal val="0-#ppt_w/2"/>
                                          </p:val>
                                        </p:tav>
                                        <p:tav tm="100000">
                                          <p:val>
                                            <p:strVal val="#ppt_x"/>
                                          </p:val>
                                        </p:tav>
                                      </p:tavLst>
                                    </p:anim>
                                    <p:anim calcmode="lin" valueType="num">
                                      <p:cBhvr additive="base">
                                        <p:cTn id="26" dur="500" fill="hold"/>
                                        <p:tgtEl>
                                          <p:spTgt spid="757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804"/>
                                        </p:tgtEl>
                                        <p:attrNameLst>
                                          <p:attrName>style.visibility</p:attrName>
                                        </p:attrNameLst>
                                      </p:cBhvr>
                                      <p:to>
                                        <p:strVal val="visible"/>
                                      </p:to>
                                    </p:set>
                                    <p:anim calcmode="lin" valueType="num">
                                      <p:cBhvr additive="base">
                                        <p:cTn id="31" dur="500" fill="hold"/>
                                        <p:tgtEl>
                                          <p:spTgt spid="75804"/>
                                        </p:tgtEl>
                                        <p:attrNameLst>
                                          <p:attrName>ppt_x</p:attrName>
                                        </p:attrNameLst>
                                      </p:cBhvr>
                                      <p:tavLst>
                                        <p:tav tm="0">
                                          <p:val>
                                            <p:strVal val="#ppt_x"/>
                                          </p:val>
                                        </p:tav>
                                        <p:tav tm="100000">
                                          <p:val>
                                            <p:strVal val="#ppt_x"/>
                                          </p:val>
                                        </p:tav>
                                      </p:tavLst>
                                    </p:anim>
                                    <p:anim calcmode="lin" valueType="num">
                                      <p:cBhvr additive="base">
                                        <p:cTn id="32" dur="500" fill="hold"/>
                                        <p:tgtEl>
                                          <p:spTgt spid="75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97"/>
                                        </p:tgtEl>
                                        <p:attrNameLst>
                                          <p:attrName>style.visibility</p:attrName>
                                        </p:attrNameLst>
                                      </p:cBhvr>
                                      <p:to>
                                        <p:strVal val="visible"/>
                                      </p:to>
                                    </p:set>
                                    <p:anim calcmode="lin" valueType="num">
                                      <p:cBhvr additive="base">
                                        <p:cTn id="37" dur="500" fill="hold"/>
                                        <p:tgtEl>
                                          <p:spTgt spid="75797"/>
                                        </p:tgtEl>
                                        <p:attrNameLst>
                                          <p:attrName>ppt_x</p:attrName>
                                        </p:attrNameLst>
                                      </p:cBhvr>
                                      <p:tavLst>
                                        <p:tav tm="0">
                                          <p:val>
                                            <p:strVal val="0-#ppt_w/2"/>
                                          </p:val>
                                        </p:tav>
                                        <p:tav tm="100000">
                                          <p:val>
                                            <p:strVal val="#ppt_x"/>
                                          </p:val>
                                        </p:tav>
                                      </p:tavLst>
                                    </p:anim>
                                    <p:anim calcmode="lin" valueType="num">
                                      <p:cBhvr additive="base">
                                        <p:cTn id="38" dur="500" fill="hold"/>
                                        <p:tgtEl>
                                          <p:spTgt spid="7579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99"/>
                                        </p:tgtEl>
                                        <p:attrNameLst>
                                          <p:attrName>style.visibility</p:attrName>
                                        </p:attrNameLst>
                                      </p:cBhvr>
                                      <p:to>
                                        <p:strVal val="visible"/>
                                      </p:to>
                                    </p:set>
                                    <p:anim calcmode="lin" valueType="num">
                                      <p:cBhvr additive="base">
                                        <p:cTn id="43" dur="500" fill="hold"/>
                                        <p:tgtEl>
                                          <p:spTgt spid="75799"/>
                                        </p:tgtEl>
                                        <p:attrNameLst>
                                          <p:attrName>ppt_x</p:attrName>
                                        </p:attrNameLst>
                                      </p:cBhvr>
                                      <p:tavLst>
                                        <p:tav tm="0">
                                          <p:val>
                                            <p:strVal val="0-#ppt_w/2"/>
                                          </p:val>
                                        </p:tav>
                                        <p:tav tm="100000">
                                          <p:val>
                                            <p:strVal val="#ppt_x"/>
                                          </p:val>
                                        </p:tav>
                                      </p:tavLst>
                                    </p:anim>
                                    <p:anim calcmode="lin" valueType="num">
                                      <p:cBhvr additive="base">
                                        <p:cTn id="44" dur="500" fill="hold"/>
                                        <p:tgtEl>
                                          <p:spTgt spid="7579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0-#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nimBg="1" autoUpdateAnimBg="0"/>
      <p:bldP spid="75789" grpId="0" animBg="1" autoUpdateAnimBg="0"/>
      <p:bldP spid="75799" grpId="0" animBg="1" autoUpdateAnimBg="0"/>
      <p:bldP spid="7579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Rectangle 6"/>
          <p:cNvSpPr>
            <a:spLocks noGrp="1" noChangeArrowheads="1"/>
          </p:cNvSpPr>
          <p:nvPr>
            <p:ph type="title"/>
          </p:nvPr>
        </p:nvSpPr>
        <p:spPr>
          <a:xfrm>
            <a:off x="609600" y="228600"/>
            <a:ext cx="7239000" cy="838200"/>
          </a:xfrm>
        </p:spPr>
        <p:txBody>
          <a:bodyPr/>
          <a:lstStyle/>
          <a:p>
            <a:r>
              <a:rPr lang="en-US" smtClean="0"/>
              <a:t>Examples (cont.) viii)</a:t>
            </a:r>
          </a:p>
        </p:txBody>
      </p:sp>
      <p:graphicFrame>
        <p:nvGraphicFramePr>
          <p:cNvPr id="12290" name="Object 4"/>
          <p:cNvGraphicFramePr>
            <a:graphicFrameLocks noChangeAspect="1"/>
          </p:cNvGraphicFramePr>
          <p:nvPr>
            <p:ph sz="half" idx="1"/>
          </p:nvPr>
        </p:nvGraphicFramePr>
        <p:xfrm>
          <a:off x="1220788" y="4114800"/>
          <a:ext cx="5710237" cy="1646238"/>
        </p:xfrm>
        <a:graphic>
          <a:graphicData uri="http://schemas.openxmlformats.org/presentationml/2006/ole">
            <p:oleObj spid="_x0000_s14338" name="Equation" r:id="rId4" imgW="2819160" imgH="812520" progId="">
              <p:embed/>
            </p:oleObj>
          </a:graphicData>
        </a:graphic>
      </p:graphicFrame>
      <p:graphicFrame>
        <p:nvGraphicFramePr>
          <p:cNvPr id="12291" name="Object 5"/>
          <p:cNvGraphicFramePr>
            <a:graphicFrameLocks noChangeAspect="1"/>
          </p:cNvGraphicFramePr>
          <p:nvPr>
            <p:ph sz="half" idx="2"/>
          </p:nvPr>
        </p:nvGraphicFramePr>
        <p:xfrm>
          <a:off x="838200" y="1143000"/>
          <a:ext cx="6553200" cy="2997200"/>
        </p:xfrm>
        <a:graphic>
          <a:graphicData uri="http://schemas.openxmlformats.org/presentationml/2006/ole">
            <p:oleObj spid="_x0000_s14339" name="Bitmap Image" r:id="rId5" imgW="7009524" imgH="3580952" progId="PBrush">
              <p:embed/>
            </p:oleObj>
          </a:graphicData>
        </a:graphic>
      </p:graphicFrame>
      <p:sp>
        <p:nvSpPr>
          <p:cNvPr id="5" name="TextBox 4"/>
          <p:cNvSpPr txBox="1">
            <a:spLocks noChangeArrowheads="1"/>
          </p:cNvSpPr>
          <p:nvPr/>
        </p:nvSpPr>
        <p:spPr bwMode="auto">
          <a:xfrm>
            <a:off x="2362200" y="2895600"/>
            <a:ext cx="685800" cy="338138"/>
          </a:xfrm>
          <a:prstGeom prst="rect">
            <a:avLst/>
          </a:prstGeom>
          <a:noFill/>
          <a:ln w="9525">
            <a:noFill/>
            <a:miter lim="800000"/>
            <a:headEnd/>
            <a:tailEnd/>
          </a:ln>
        </p:spPr>
        <p:txBody>
          <a:bodyPr>
            <a:spAutoFit/>
          </a:bodyPr>
          <a:lstStyle/>
          <a:p>
            <a:r>
              <a:rPr lang="en-US" sz="1600"/>
              <a:t>.2810</a:t>
            </a:r>
          </a:p>
        </p:txBody>
      </p:sp>
      <p:sp>
        <p:nvSpPr>
          <p:cNvPr id="6" name="TextBox 5"/>
          <p:cNvSpPr txBox="1">
            <a:spLocks noChangeArrowheads="1"/>
          </p:cNvSpPr>
          <p:nvPr/>
        </p:nvSpPr>
        <p:spPr bwMode="auto">
          <a:xfrm>
            <a:off x="3581400" y="2057400"/>
            <a:ext cx="914400" cy="461963"/>
          </a:xfrm>
          <a:prstGeom prst="rect">
            <a:avLst/>
          </a:prstGeom>
          <a:solidFill>
            <a:schemeClr val="accent1"/>
          </a:solidFill>
          <a:ln w="9525">
            <a:noFill/>
            <a:miter lim="800000"/>
            <a:headEnd/>
            <a:tailEnd/>
          </a:ln>
        </p:spPr>
        <p:txBody>
          <a:bodyPr>
            <a:spAutoFit/>
          </a:bodyPr>
          <a:lstStyle/>
          <a:p>
            <a:r>
              <a:rPr lang="en-US"/>
              <a:t>.7190</a:t>
            </a: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5800" y="304800"/>
            <a:ext cx="7772400" cy="685800"/>
          </a:xfrm>
          <a:noFill/>
        </p:spPr>
        <p:txBody>
          <a:bodyPr>
            <a:normAutofit fontScale="90000"/>
          </a:bodyPr>
          <a:lstStyle/>
          <a:p>
            <a:r>
              <a:rPr lang="en-US" sz="4000" smtClean="0"/>
              <a:t>Examples (cont.) ix)</a:t>
            </a:r>
          </a:p>
        </p:txBody>
      </p:sp>
      <p:graphicFrame>
        <p:nvGraphicFramePr>
          <p:cNvPr id="13314" name="Object 3">
            <a:hlinkClick r:id="" action="ppaction://ole?verb=0"/>
          </p:cNvPr>
          <p:cNvGraphicFramePr>
            <a:graphicFrameLocks/>
          </p:cNvGraphicFramePr>
          <p:nvPr/>
        </p:nvGraphicFramePr>
        <p:xfrm>
          <a:off x="393700" y="4154488"/>
          <a:ext cx="8356600" cy="2057400"/>
        </p:xfrm>
        <a:graphic>
          <a:graphicData uri="http://schemas.openxmlformats.org/presentationml/2006/ole">
            <p:oleObj spid="_x0000_s15362" name="Equation" r:id="rId5" imgW="2705040" imgH="698400" progId="">
              <p:embed/>
            </p:oleObj>
          </a:graphicData>
        </a:graphic>
      </p:graphicFrame>
      <p:graphicFrame>
        <p:nvGraphicFramePr>
          <p:cNvPr id="13315" name="Object 7"/>
          <p:cNvGraphicFramePr>
            <a:graphicFrameLocks noGrp="1" noChangeAspect="1"/>
          </p:cNvGraphicFramePr>
          <p:nvPr>
            <p:ph idx="1"/>
          </p:nvPr>
        </p:nvGraphicFramePr>
        <p:xfrm>
          <a:off x="838200" y="990600"/>
          <a:ext cx="7021513" cy="3124200"/>
        </p:xfrm>
        <a:graphic>
          <a:graphicData uri="http://schemas.openxmlformats.org/presentationml/2006/ole">
            <p:oleObj spid="_x0000_s15363" name="Bitmap Image" r:id="rId6" imgW="7020905" imgH="3228571" progId="PBrush">
              <p:embed/>
            </p:oleObj>
          </a:graphicData>
        </a:graphic>
      </p:graphicFrame>
      <p:cxnSp>
        <p:nvCxnSpPr>
          <p:cNvPr id="6" name="Straight Arrow Connector 5"/>
          <p:cNvCxnSpPr>
            <a:cxnSpLocks noChangeShapeType="1"/>
          </p:cNvCxnSpPr>
          <p:nvPr/>
        </p:nvCxnSpPr>
        <p:spPr bwMode="auto">
          <a:xfrm rot="10800000">
            <a:off x="1905000" y="3352800"/>
            <a:ext cx="4191000" cy="1588"/>
          </a:xfrm>
          <a:prstGeom prst="straightConnector1">
            <a:avLst/>
          </a:prstGeom>
          <a:noFill/>
          <a:ln w="22225" algn="ctr">
            <a:solidFill>
              <a:srgbClr val="FF0000"/>
            </a:solidFill>
            <a:round/>
            <a:headEnd type="arrow" w="med" len="med"/>
            <a:tailEnd type="arrow" w="med" len="med"/>
          </a:ln>
        </p:spPr>
      </p:cxnSp>
      <p:sp>
        <p:nvSpPr>
          <p:cNvPr id="8" name="TextBox 7"/>
          <p:cNvSpPr txBox="1">
            <a:spLocks noChangeArrowheads="1"/>
          </p:cNvSpPr>
          <p:nvPr/>
        </p:nvSpPr>
        <p:spPr bwMode="auto">
          <a:xfrm>
            <a:off x="3276600" y="2895600"/>
            <a:ext cx="1143000" cy="461963"/>
          </a:xfrm>
          <a:prstGeom prst="rect">
            <a:avLst/>
          </a:prstGeom>
          <a:solidFill>
            <a:schemeClr val="accent1"/>
          </a:solidFill>
          <a:ln w="9525">
            <a:noFill/>
            <a:miter lim="800000"/>
            <a:headEnd/>
            <a:tailEnd/>
          </a:ln>
        </p:spPr>
        <p:txBody>
          <a:bodyPr>
            <a:spAutoFit/>
          </a:bodyPr>
          <a:lstStyle/>
          <a:p>
            <a:r>
              <a:rPr lang="en-US"/>
              <a:t>.9901</a:t>
            </a:r>
          </a:p>
        </p:txBody>
      </p:sp>
      <p:sp>
        <p:nvSpPr>
          <p:cNvPr id="9" name="TextBox 8"/>
          <p:cNvSpPr txBox="1">
            <a:spLocks noChangeArrowheads="1"/>
          </p:cNvSpPr>
          <p:nvPr/>
        </p:nvSpPr>
        <p:spPr bwMode="auto">
          <a:xfrm>
            <a:off x="2438400" y="2819400"/>
            <a:ext cx="762000" cy="369888"/>
          </a:xfrm>
          <a:prstGeom prst="rect">
            <a:avLst/>
          </a:prstGeom>
          <a:noFill/>
          <a:ln w="9525">
            <a:noFill/>
            <a:miter lim="800000"/>
            <a:headEnd/>
            <a:tailEnd/>
          </a:ln>
        </p:spPr>
        <p:txBody>
          <a:bodyPr>
            <a:spAutoFit/>
          </a:bodyPr>
          <a:lstStyle/>
          <a:p>
            <a:r>
              <a:rPr lang="en-US" sz="1800"/>
              <a:t>.1230</a:t>
            </a:r>
          </a:p>
        </p:txBody>
      </p:sp>
      <p:sp>
        <p:nvSpPr>
          <p:cNvPr id="10" name="TextBox 9"/>
          <p:cNvSpPr txBox="1">
            <a:spLocks noChangeArrowheads="1"/>
          </p:cNvSpPr>
          <p:nvPr/>
        </p:nvSpPr>
        <p:spPr bwMode="auto">
          <a:xfrm>
            <a:off x="3886200" y="1752600"/>
            <a:ext cx="990600" cy="461963"/>
          </a:xfrm>
          <a:prstGeom prst="rect">
            <a:avLst/>
          </a:prstGeom>
          <a:solidFill>
            <a:schemeClr val="accent1"/>
          </a:solidFill>
          <a:ln w="9525">
            <a:noFill/>
            <a:miter lim="800000"/>
            <a:headEnd/>
            <a:tailEnd/>
          </a:ln>
        </p:spPr>
        <p:txBody>
          <a:bodyPr>
            <a:spAutoFit/>
          </a:bodyPr>
          <a:lstStyle/>
          <a:p>
            <a:r>
              <a:rPr lang="en-US"/>
              <a:t>.8671</a:t>
            </a:r>
          </a:p>
        </p:txBody>
      </p:sp>
      <p:cxnSp>
        <p:nvCxnSpPr>
          <p:cNvPr id="12" name="Straight Arrow Connector 11"/>
          <p:cNvCxnSpPr>
            <a:cxnSpLocks noChangeShapeType="1"/>
          </p:cNvCxnSpPr>
          <p:nvPr/>
        </p:nvCxnSpPr>
        <p:spPr bwMode="auto">
          <a:xfrm>
            <a:off x="3276600" y="2286000"/>
            <a:ext cx="1981200" cy="1588"/>
          </a:xfrm>
          <a:prstGeom prst="straightConnector1">
            <a:avLst/>
          </a:prstGeom>
          <a:noFill/>
          <a:ln w="25400" algn="ctr">
            <a:solidFill>
              <a:srgbClr val="FF0000"/>
            </a:solidFill>
            <a:round/>
            <a:headEnd type="arrow" w="med" len="med"/>
            <a:tailEnd type="arrow" w="med" len="med"/>
          </a:ln>
        </p:spPr>
      </p:cxn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152400"/>
            <a:ext cx="8305800" cy="762000"/>
          </a:xfrm>
          <a:noFill/>
        </p:spPr>
        <p:txBody>
          <a:bodyPr/>
          <a:lstStyle/>
          <a:p>
            <a:pPr algn="l"/>
            <a:r>
              <a:rPr lang="en-US" sz="3200" smtClean="0"/>
              <a:t>X~N(275, 43) find k so that P(x&lt;k)=.9846</a:t>
            </a:r>
          </a:p>
        </p:txBody>
      </p:sp>
      <p:graphicFrame>
        <p:nvGraphicFramePr>
          <p:cNvPr id="14338" name="Object 53"/>
          <p:cNvGraphicFramePr>
            <a:graphicFrameLocks noChangeAspect="1"/>
          </p:cNvGraphicFramePr>
          <p:nvPr>
            <p:ph sz="half" idx="1"/>
          </p:nvPr>
        </p:nvGraphicFramePr>
        <p:xfrm>
          <a:off x="152400" y="1066800"/>
          <a:ext cx="4343400" cy="2259013"/>
        </p:xfrm>
        <a:graphic>
          <a:graphicData uri="http://schemas.openxmlformats.org/presentationml/2006/ole">
            <p:oleObj spid="_x0000_s16386" name="Bitmap Image" r:id="rId5" imgW="7028571" imgH="3067478" progId="PBrush">
              <p:embed/>
            </p:oleObj>
          </a:graphicData>
        </a:graphic>
      </p:graphicFrame>
      <p:graphicFrame>
        <p:nvGraphicFramePr>
          <p:cNvPr id="14339" name="Object 3">
            <a:hlinkClick r:id="" action="ppaction://ole?verb=0"/>
          </p:cNvPr>
          <p:cNvGraphicFramePr>
            <a:graphicFrameLocks/>
          </p:cNvGraphicFramePr>
          <p:nvPr/>
        </p:nvGraphicFramePr>
        <p:xfrm>
          <a:off x="0" y="3581400"/>
          <a:ext cx="5715000" cy="2743200"/>
        </p:xfrm>
        <a:graphic>
          <a:graphicData uri="http://schemas.openxmlformats.org/presentationml/2006/ole">
            <p:oleObj spid="_x0000_s16387" name="Equation" r:id="rId6" imgW="2323800" imgH="1269720" progId="Equation.3">
              <p:embed/>
            </p:oleObj>
          </a:graphicData>
        </a:graphic>
      </p:graphicFrame>
      <p:sp>
        <p:nvSpPr>
          <p:cNvPr id="14342" name="Line 4"/>
          <p:cNvSpPr>
            <a:spLocks noChangeShapeType="1"/>
          </p:cNvSpPr>
          <p:nvPr/>
        </p:nvSpPr>
        <p:spPr bwMode="auto">
          <a:xfrm>
            <a:off x="6096000" y="609600"/>
            <a:ext cx="252413" cy="100013"/>
          </a:xfrm>
          <a:prstGeom prst="line">
            <a:avLst/>
          </a:prstGeom>
          <a:noFill/>
          <a:ln w="25400">
            <a:solidFill>
              <a:schemeClr val="tx1"/>
            </a:solidFill>
            <a:round/>
            <a:headEnd/>
            <a:tailEnd/>
          </a:ln>
        </p:spPr>
        <p:txBody>
          <a:bodyPr wrap="none" anchor="ctr"/>
          <a:lstStyle/>
          <a:p>
            <a:endParaRPr lang="en-US"/>
          </a:p>
        </p:txBody>
      </p:sp>
      <p:graphicFrame>
        <p:nvGraphicFramePr>
          <p:cNvPr id="28729" name="Object 57"/>
          <p:cNvGraphicFramePr>
            <a:graphicFrameLocks noChangeAspect="1"/>
          </p:cNvGraphicFramePr>
          <p:nvPr>
            <p:ph sz="half" idx="2"/>
          </p:nvPr>
        </p:nvGraphicFramePr>
        <p:xfrm>
          <a:off x="4648200" y="1066800"/>
          <a:ext cx="4038600" cy="2209800"/>
        </p:xfrm>
        <a:graphic>
          <a:graphicData uri="http://schemas.openxmlformats.org/presentationml/2006/ole">
            <p:oleObj spid="_x0000_s16388" name="Bitmap Image" r:id="rId7" imgW="6373115" imgH="2857899" progId="PBrush">
              <p:embed/>
            </p:oleObj>
          </a:graphicData>
        </a:graphic>
      </p:graphicFrame>
      <p:sp>
        <p:nvSpPr>
          <p:cNvPr id="28731" name="AutoShape 59"/>
          <p:cNvSpPr>
            <a:spLocks noChangeArrowheads="1"/>
          </p:cNvSpPr>
          <p:nvPr/>
        </p:nvSpPr>
        <p:spPr bwMode="auto">
          <a:xfrm flipV="1">
            <a:off x="3657600" y="2514600"/>
            <a:ext cx="2209800" cy="3810000"/>
          </a:xfrm>
          <a:prstGeom prst="curvedLeftArrow">
            <a:avLst>
              <a:gd name="adj1" fmla="val 33477"/>
              <a:gd name="adj2" fmla="val 68966"/>
              <a:gd name="adj3" fmla="val 33333"/>
            </a:avLst>
          </a:prstGeom>
          <a:solidFill>
            <a:schemeClr val="accent1"/>
          </a:solidFill>
          <a:ln w="12700">
            <a:solidFill>
              <a:schemeClr val="tx1"/>
            </a:solidFill>
            <a:miter lim="800000"/>
            <a:headEnd/>
            <a:tailEnd/>
          </a:ln>
        </p:spPr>
        <p:txBody>
          <a:bodyPr wrap="none" anchor="ctr"/>
          <a:lstStyle/>
          <a:p>
            <a:endParaRPr 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29"/>
                                        </p:tgtEl>
                                        <p:attrNameLst>
                                          <p:attrName>style.visibility</p:attrName>
                                        </p:attrNameLst>
                                      </p:cBhvr>
                                      <p:to>
                                        <p:strVal val="visible"/>
                                      </p:to>
                                    </p:set>
                                    <p:anim calcmode="lin" valueType="num">
                                      <p:cBhvr additive="base">
                                        <p:cTn id="7" dur="500" fill="hold"/>
                                        <p:tgtEl>
                                          <p:spTgt spid="28729"/>
                                        </p:tgtEl>
                                        <p:attrNameLst>
                                          <p:attrName>ppt_x</p:attrName>
                                        </p:attrNameLst>
                                      </p:cBhvr>
                                      <p:tavLst>
                                        <p:tav tm="0">
                                          <p:val>
                                            <p:strVal val="#ppt_x"/>
                                          </p:val>
                                        </p:tav>
                                        <p:tav tm="100000">
                                          <p:val>
                                            <p:strVal val="#ppt_x"/>
                                          </p:val>
                                        </p:tav>
                                      </p:tavLst>
                                    </p:anim>
                                    <p:anim calcmode="lin" valueType="num">
                                      <p:cBhvr additive="base">
                                        <p:cTn id="8" dur="500" fill="hold"/>
                                        <p:tgtEl>
                                          <p:spTgt spid="287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731"/>
                                        </p:tgtEl>
                                        <p:attrNameLst>
                                          <p:attrName>style.visibility</p:attrName>
                                        </p:attrNameLst>
                                      </p:cBhvr>
                                      <p:to>
                                        <p:strVal val="visible"/>
                                      </p:to>
                                    </p:set>
                                    <p:anim calcmode="lin" valueType="num">
                                      <p:cBhvr additive="base">
                                        <p:cTn id="13" dur="500" fill="hold"/>
                                        <p:tgtEl>
                                          <p:spTgt spid="28731"/>
                                        </p:tgtEl>
                                        <p:attrNameLst>
                                          <p:attrName>ppt_x</p:attrName>
                                        </p:attrNameLst>
                                      </p:cBhvr>
                                      <p:tavLst>
                                        <p:tav tm="0">
                                          <p:val>
                                            <p:strVal val="#ppt_x"/>
                                          </p:val>
                                        </p:tav>
                                        <p:tav tm="100000">
                                          <p:val>
                                            <p:strVal val="#ppt_x"/>
                                          </p:val>
                                        </p:tav>
                                      </p:tavLst>
                                    </p:anim>
                                    <p:anim calcmode="lin" valueType="num">
                                      <p:cBhvr additive="base">
                                        <p:cTn id="14" dur="500" fill="hold"/>
                                        <p:tgtEl>
                                          <p:spTgt spid="28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3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en-US" smtClean="0"/>
          </a:p>
        </p:txBody>
      </p:sp>
      <p:sp>
        <p:nvSpPr>
          <p:cNvPr id="37891" name="Rectangle 3"/>
          <p:cNvSpPr>
            <a:spLocks noGrp="1" noChangeArrowheads="1"/>
          </p:cNvSpPr>
          <p:nvPr>
            <p:ph type="body" idx="1"/>
          </p:nvPr>
        </p:nvSpPr>
        <p:spPr/>
        <p:txBody>
          <a:bodyPr/>
          <a:lstStyle/>
          <a:p>
            <a:endParaRPr lang="en-US" smtClean="0"/>
          </a:p>
        </p:txBody>
      </p:sp>
      <p:sp>
        <p:nvSpPr>
          <p:cNvPr id="37892" name="Rectangle 13"/>
          <p:cNvSpPr>
            <a:spLocks noChangeArrowheads="1"/>
          </p:cNvSpPr>
          <p:nvPr/>
        </p:nvSpPr>
        <p:spPr bwMode="auto">
          <a:xfrm>
            <a:off x="685800" y="1905000"/>
            <a:ext cx="7797800" cy="3759200"/>
          </a:xfrm>
          <a:prstGeom prst="rect">
            <a:avLst/>
          </a:prstGeom>
          <a:solidFill>
            <a:schemeClr val="folHlink"/>
          </a:solidFill>
          <a:ln w="127000">
            <a:solidFill>
              <a:schemeClr val="tx2"/>
            </a:solidFill>
            <a:miter lim="800000"/>
            <a:headEnd/>
            <a:tailEnd/>
          </a:ln>
        </p:spPr>
        <p:txBody>
          <a:bodyPr wrap="none" anchor="ctr"/>
          <a:lstStyle/>
          <a:p>
            <a:endParaRPr lang="en-US"/>
          </a:p>
        </p:txBody>
      </p:sp>
      <p:sp>
        <p:nvSpPr>
          <p:cNvPr id="37893" name="Rectangle 14"/>
          <p:cNvSpPr>
            <a:spLocks noChangeArrowheads="1"/>
          </p:cNvSpPr>
          <p:nvPr/>
        </p:nvSpPr>
        <p:spPr bwMode="auto">
          <a:xfrm>
            <a:off x="4972050" y="1238250"/>
            <a:ext cx="3873500" cy="1130300"/>
          </a:xfrm>
          <a:prstGeom prst="rect">
            <a:avLst/>
          </a:prstGeom>
          <a:solidFill>
            <a:srgbClr val="FDE3BA"/>
          </a:solidFill>
          <a:ln w="12700">
            <a:solidFill>
              <a:schemeClr val="tx2"/>
            </a:solidFill>
            <a:miter lim="800000"/>
            <a:headEnd/>
            <a:tailEnd/>
          </a:ln>
        </p:spPr>
        <p:txBody>
          <a:bodyPr wrap="none" anchor="ctr"/>
          <a:lstStyle/>
          <a:p>
            <a:endParaRPr lang="en-US"/>
          </a:p>
        </p:txBody>
      </p:sp>
      <p:sp>
        <p:nvSpPr>
          <p:cNvPr id="37894" name="Rectangle 15"/>
          <p:cNvSpPr>
            <a:spLocks noChangeArrowheads="1"/>
          </p:cNvSpPr>
          <p:nvPr/>
        </p:nvSpPr>
        <p:spPr bwMode="auto">
          <a:xfrm>
            <a:off x="5072063" y="1492250"/>
            <a:ext cx="3779837" cy="582613"/>
          </a:xfrm>
          <a:prstGeom prst="rect">
            <a:avLst/>
          </a:prstGeom>
          <a:noFill/>
          <a:ln w="12700">
            <a:noFill/>
            <a:miter lim="800000"/>
            <a:headEnd/>
            <a:tailEnd/>
          </a:ln>
        </p:spPr>
        <p:txBody>
          <a:bodyPr lIns="90488" tIns="44450" rIns="90488" bIns="44450">
            <a:spAutoFit/>
          </a:bodyPr>
          <a:lstStyle/>
          <a:p>
            <a:r>
              <a:rPr lang="en-US" b="1"/>
              <a:t>P( Z </a:t>
            </a:r>
            <a:r>
              <a:rPr lang="en-US" b="1" u="sng"/>
              <a:t>&lt;</a:t>
            </a:r>
            <a:r>
              <a:rPr lang="en-US" b="1"/>
              <a:t> 2.16) = .9846</a:t>
            </a:r>
            <a:r>
              <a:rPr lang="en-US" sz="3200" b="1">
                <a:solidFill>
                  <a:schemeClr val="bg2"/>
                </a:solidFill>
              </a:rPr>
              <a:t> </a:t>
            </a:r>
          </a:p>
        </p:txBody>
      </p:sp>
      <p:sp>
        <p:nvSpPr>
          <p:cNvPr id="37895" name="Rectangle 16"/>
          <p:cNvSpPr>
            <a:spLocks noChangeArrowheads="1"/>
          </p:cNvSpPr>
          <p:nvPr/>
        </p:nvSpPr>
        <p:spPr bwMode="auto">
          <a:xfrm>
            <a:off x="4249738" y="5089525"/>
            <a:ext cx="384175" cy="576263"/>
          </a:xfrm>
          <a:prstGeom prst="rect">
            <a:avLst/>
          </a:prstGeom>
          <a:noFill/>
          <a:ln w="76200">
            <a:noFill/>
            <a:miter lim="800000"/>
            <a:headEnd/>
            <a:tailEnd/>
          </a:ln>
        </p:spPr>
        <p:txBody>
          <a:bodyPr wrap="none" lIns="90488" tIns="44450" rIns="90488" bIns="44450">
            <a:spAutoFit/>
          </a:bodyPr>
          <a:lstStyle/>
          <a:p>
            <a:r>
              <a:rPr lang="en-US" sz="3200" b="1"/>
              <a:t>0</a:t>
            </a:r>
            <a:endParaRPr lang="en-US" sz="3200" b="1">
              <a:solidFill>
                <a:schemeClr val="bg2"/>
              </a:solidFill>
            </a:endParaRPr>
          </a:p>
        </p:txBody>
      </p:sp>
      <p:sp>
        <p:nvSpPr>
          <p:cNvPr id="37896" name="Rectangle 17"/>
          <p:cNvSpPr>
            <a:spLocks noChangeArrowheads="1"/>
          </p:cNvSpPr>
          <p:nvPr/>
        </p:nvSpPr>
        <p:spPr bwMode="auto">
          <a:xfrm>
            <a:off x="5397500" y="5102225"/>
            <a:ext cx="892175" cy="576263"/>
          </a:xfrm>
          <a:prstGeom prst="rect">
            <a:avLst/>
          </a:prstGeom>
          <a:noFill/>
          <a:ln w="76200">
            <a:noFill/>
            <a:miter lim="800000"/>
            <a:headEnd/>
            <a:tailEnd/>
          </a:ln>
        </p:spPr>
        <p:txBody>
          <a:bodyPr wrap="none" lIns="90488" tIns="44450" rIns="90488" bIns="44450">
            <a:spAutoFit/>
          </a:bodyPr>
          <a:lstStyle/>
          <a:p>
            <a:r>
              <a:rPr lang="en-US" sz="3200" b="1"/>
              <a:t>2.16</a:t>
            </a:r>
            <a:endParaRPr lang="en-US" sz="3200" b="1">
              <a:solidFill>
                <a:schemeClr val="bg2"/>
              </a:solidFill>
            </a:endParaRPr>
          </a:p>
        </p:txBody>
      </p:sp>
      <p:grpSp>
        <p:nvGrpSpPr>
          <p:cNvPr id="2" name="Group 18"/>
          <p:cNvGrpSpPr>
            <a:grpSpLocks/>
          </p:cNvGrpSpPr>
          <p:nvPr/>
        </p:nvGrpSpPr>
        <p:grpSpPr bwMode="auto">
          <a:xfrm>
            <a:off x="1071563" y="2405063"/>
            <a:ext cx="7478712" cy="3189287"/>
            <a:chOff x="660" y="1515"/>
            <a:chExt cx="4711" cy="2009"/>
          </a:xfrm>
        </p:grpSpPr>
        <p:sp>
          <p:nvSpPr>
            <p:cNvPr id="37902" name="Freeform 19"/>
            <p:cNvSpPr>
              <a:spLocks/>
            </p:cNvSpPr>
            <p:nvPr/>
          </p:nvSpPr>
          <p:spPr bwMode="auto">
            <a:xfrm>
              <a:off x="660" y="1515"/>
              <a:ext cx="3619" cy="1819"/>
            </a:xfrm>
            <a:custGeom>
              <a:avLst/>
              <a:gdLst>
                <a:gd name="T0" fmla="*/ 109 w 3619"/>
                <a:gd name="T1" fmla="*/ 1787 h 1819"/>
                <a:gd name="T2" fmla="*/ 225 w 3619"/>
                <a:gd name="T3" fmla="*/ 1769 h 1819"/>
                <a:gd name="T4" fmla="*/ 340 w 3619"/>
                <a:gd name="T5" fmla="*/ 1743 h 1819"/>
                <a:gd name="T6" fmla="*/ 456 w 3619"/>
                <a:gd name="T7" fmla="*/ 1708 h 1819"/>
                <a:gd name="T8" fmla="*/ 571 w 3619"/>
                <a:gd name="T9" fmla="*/ 1660 h 1819"/>
                <a:gd name="T10" fmla="*/ 689 w 3619"/>
                <a:gd name="T11" fmla="*/ 1595 h 1819"/>
                <a:gd name="T12" fmla="*/ 804 w 3619"/>
                <a:gd name="T13" fmla="*/ 1513 h 1819"/>
                <a:gd name="T14" fmla="*/ 920 w 3619"/>
                <a:gd name="T15" fmla="*/ 1411 h 1819"/>
                <a:gd name="T16" fmla="*/ 1036 w 3619"/>
                <a:gd name="T17" fmla="*/ 1288 h 1819"/>
                <a:gd name="T18" fmla="*/ 1153 w 3619"/>
                <a:gd name="T19" fmla="*/ 1145 h 1819"/>
                <a:gd name="T20" fmla="*/ 1269 w 3619"/>
                <a:gd name="T21" fmla="*/ 985 h 1819"/>
                <a:gd name="T22" fmla="*/ 1384 w 3619"/>
                <a:gd name="T23" fmla="*/ 814 h 1819"/>
                <a:gd name="T24" fmla="*/ 1500 w 3619"/>
                <a:gd name="T25" fmla="*/ 638 h 1819"/>
                <a:gd name="T26" fmla="*/ 1615 w 3619"/>
                <a:gd name="T27" fmla="*/ 467 h 1819"/>
                <a:gd name="T28" fmla="*/ 1733 w 3619"/>
                <a:gd name="T29" fmla="*/ 309 h 1819"/>
                <a:gd name="T30" fmla="*/ 1849 w 3619"/>
                <a:gd name="T31" fmla="*/ 176 h 1819"/>
                <a:gd name="T32" fmla="*/ 1964 w 3619"/>
                <a:gd name="T33" fmla="*/ 75 h 1819"/>
                <a:gd name="T34" fmla="*/ 2080 w 3619"/>
                <a:gd name="T35" fmla="*/ 15 h 1819"/>
                <a:gd name="T36" fmla="*/ 2197 w 3619"/>
                <a:gd name="T37" fmla="*/ 0 h 1819"/>
                <a:gd name="T38" fmla="*/ 2313 w 3619"/>
                <a:gd name="T39" fmla="*/ 33 h 1819"/>
                <a:gd name="T40" fmla="*/ 2428 w 3619"/>
                <a:gd name="T41" fmla="*/ 108 h 1819"/>
                <a:gd name="T42" fmla="*/ 2544 w 3619"/>
                <a:gd name="T43" fmla="*/ 221 h 1819"/>
                <a:gd name="T44" fmla="*/ 2660 w 3619"/>
                <a:gd name="T45" fmla="*/ 365 h 1819"/>
                <a:gd name="T46" fmla="*/ 2777 w 3619"/>
                <a:gd name="T47" fmla="*/ 530 h 1819"/>
                <a:gd name="T48" fmla="*/ 2893 w 3619"/>
                <a:gd name="T49" fmla="*/ 704 h 1819"/>
                <a:gd name="T50" fmla="*/ 3008 w 3619"/>
                <a:gd name="T51" fmla="*/ 879 h 1819"/>
                <a:gd name="T52" fmla="*/ 3124 w 3619"/>
                <a:gd name="T53" fmla="*/ 1047 h 1819"/>
                <a:gd name="T54" fmla="*/ 3241 w 3619"/>
                <a:gd name="T55" fmla="*/ 1201 h 1819"/>
                <a:gd name="T56" fmla="*/ 3357 w 3619"/>
                <a:gd name="T57" fmla="*/ 1337 h 1819"/>
                <a:gd name="T58" fmla="*/ 3472 w 3619"/>
                <a:gd name="T59" fmla="*/ 1451 h 1819"/>
                <a:gd name="T60" fmla="*/ 3588 w 3619"/>
                <a:gd name="T61" fmla="*/ 1545 h 1819"/>
                <a:gd name="T62" fmla="*/ 3538 w 3619"/>
                <a:gd name="T63" fmla="*/ 1818 h 1819"/>
                <a:gd name="T64" fmla="*/ 3421 w 3619"/>
                <a:gd name="T65" fmla="*/ 1818 h 1819"/>
                <a:gd name="T66" fmla="*/ 3305 w 3619"/>
                <a:gd name="T67" fmla="*/ 1818 h 1819"/>
                <a:gd name="T68" fmla="*/ 3190 w 3619"/>
                <a:gd name="T69" fmla="*/ 1818 h 1819"/>
                <a:gd name="T70" fmla="*/ 3074 w 3619"/>
                <a:gd name="T71" fmla="*/ 1818 h 1819"/>
                <a:gd name="T72" fmla="*/ 2958 w 3619"/>
                <a:gd name="T73" fmla="*/ 1818 h 1819"/>
                <a:gd name="T74" fmla="*/ 2841 w 3619"/>
                <a:gd name="T75" fmla="*/ 1818 h 1819"/>
                <a:gd name="T76" fmla="*/ 2725 w 3619"/>
                <a:gd name="T77" fmla="*/ 1818 h 1819"/>
                <a:gd name="T78" fmla="*/ 2610 w 3619"/>
                <a:gd name="T79" fmla="*/ 1818 h 1819"/>
                <a:gd name="T80" fmla="*/ 2494 w 3619"/>
                <a:gd name="T81" fmla="*/ 1818 h 1819"/>
                <a:gd name="T82" fmla="*/ 2379 w 3619"/>
                <a:gd name="T83" fmla="*/ 1818 h 1819"/>
                <a:gd name="T84" fmla="*/ 2261 w 3619"/>
                <a:gd name="T85" fmla="*/ 1818 h 1819"/>
                <a:gd name="T86" fmla="*/ 2145 w 3619"/>
                <a:gd name="T87" fmla="*/ 1818 h 1819"/>
                <a:gd name="T88" fmla="*/ 2030 w 3619"/>
                <a:gd name="T89" fmla="*/ 1818 h 1819"/>
                <a:gd name="T90" fmla="*/ 1914 w 3619"/>
                <a:gd name="T91" fmla="*/ 1818 h 1819"/>
                <a:gd name="T92" fmla="*/ 1797 w 3619"/>
                <a:gd name="T93" fmla="*/ 1818 h 1819"/>
                <a:gd name="T94" fmla="*/ 1681 w 3619"/>
                <a:gd name="T95" fmla="*/ 1818 h 1819"/>
                <a:gd name="T96" fmla="*/ 1566 w 3619"/>
                <a:gd name="T97" fmla="*/ 1818 h 1819"/>
                <a:gd name="T98" fmla="*/ 1450 w 3619"/>
                <a:gd name="T99" fmla="*/ 1818 h 1819"/>
                <a:gd name="T100" fmla="*/ 1335 w 3619"/>
                <a:gd name="T101" fmla="*/ 1818 h 1819"/>
                <a:gd name="T102" fmla="*/ 1217 w 3619"/>
                <a:gd name="T103" fmla="*/ 1818 h 1819"/>
                <a:gd name="T104" fmla="*/ 1101 w 3619"/>
                <a:gd name="T105" fmla="*/ 1818 h 1819"/>
                <a:gd name="T106" fmla="*/ 986 w 3619"/>
                <a:gd name="T107" fmla="*/ 1818 h 1819"/>
                <a:gd name="T108" fmla="*/ 870 w 3619"/>
                <a:gd name="T109" fmla="*/ 1818 h 1819"/>
                <a:gd name="T110" fmla="*/ 753 w 3619"/>
                <a:gd name="T111" fmla="*/ 1818 h 1819"/>
                <a:gd name="T112" fmla="*/ 637 w 3619"/>
                <a:gd name="T113" fmla="*/ 1818 h 1819"/>
                <a:gd name="T114" fmla="*/ 522 w 3619"/>
                <a:gd name="T115" fmla="*/ 1818 h 1819"/>
                <a:gd name="T116" fmla="*/ 406 w 3619"/>
                <a:gd name="T117" fmla="*/ 1818 h 1819"/>
                <a:gd name="T118" fmla="*/ 290 w 3619"/>
                <a:gd name="T119" fmla="*/ 1818 h 1819"/>
                <a:gd name="T120" fmla="*/ 173 w 3619"/>
                <a:gd name="T121" fmla="*/ 1818 h 1819"/>
                <a:gd name="T122" fmla="*/ 57 w 3619"/>
                <a:gd name="T123" fmla="*/ 1818 h 18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19"/>
                <a:gd name="T187" fmla="*/ 0 h 1819"/>
                <a:gd name="T188" fmla="*/ 3619 w 3619"/>
                <a:gd name="T189" fmla="*/ 1819 h 18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19" h="1819">
                  <a:moveTo>
                    <a:pt x="0" y="1797"/>
                  </a:moveTo>
                  <a:lnTo>
                    <a:pt x="7" y="1797"/>
                  </a:lnTo>
                  <a:lnTo>
                    <a:pt x="13" y="1796"/>
                  </a:lnTo>
                  <a:lnTo>
                    <a:pt x="21" y="1796"/>
                  </a:lnTo>
                  <a:lnTo>
                    <a:pt x="29" y="1795"/>
                  </a:lnTo>
                  <a:lnTo>
                    <a:pt x="35" y="1795"/>
                  </a:lnTo>
                  <a:lnTo>
                    <a:pt x="43" y="1793"/>
                  </a:lnTo>
                  <a:lnTo>
                    <a:pt x="49" y="1793"/>
                  </a:lnTo>
                  <a:lnTo>
                    <a:pt x="57" y="1792"/>
                  </a:lnTo>
                  <a:lnTo>
                    <a:pt x="65" y="1791"/>
                  </a:lnTo>
                  <a:lnTo>
                    <a:pt x="71" y="1791"/>
                  </a:lnTo>
                  <a:lnTo>
                    <a:pt x="79" y="1789"/>
                  </a:lnTo>
                  <a:lnTo>
                    <a:pt x="87" y="1789"/>
                  </a:lnTo>
                  <a:lnTo>
                    <a:pt x="93" y="1788"/>
                  </a:lnTo>
                  <a:lnTo>
                    <a:pt x="101" y="1787"/>
                  </a:lnTo>
                  <a:lnTo>
                    <a:pt x="109" y="1787"/>
                  </a:lnTo>
                  <a:lnTo>
                    <a:pt x="115" y="1785"/>
                  </a:lnTo>
                  <a:lnTo>
                    <a:pt x="123" y="1784"/>
                  </a:lnTo>
                  <a:lnTo>
                    <a:pt x="129" y="1784"/>
                  </a:lnTo>
                  <a:lnTo>
                    <a:pt x="137" y="1783"/>
                  </a:lnTo>
                  <a:lnTo>
                    <a:pt x="145" y="1781"/>
                  </a:lnTo>
                  <a:lnTo>
                    <a:pt x="151" y="1780"/>
                  </a:lnTo>
                  <a:lnTo>
                    <a:pt x="159" y="1780"/>
                  </a:lnTo>
                  <a:lnTo>
                    <a:pt x="167" y="1778"/>
                  </a:lnTo>
                  <a:lnTo>
                    <a:pt x="173" y="1777"/>
                  </a:lnTo>
                  <a:lnTo>
                    <a:pt x="181" y="1776"/>
                  </a:lnTo>
                  <a:lnTo>
                    <a:pt x="189" y="1774"/>
                  </a:lnTo>
                  <a:lnTo>
                    <a:pt x="195" y="1774"/>
                  </a:lnTo>
                  <a:lnTo>
                    <a:pt x="203" y="1773"/>
                  </a:lnTo>
                  <a:lnTo>
                    <a:pt x="211" y="1772"/>
                  </a:lnTo>
                  <a:lnTo>
                    <a:pt x="217" y="1770"/>
                  </a:lnTo>
                  <a:lnTo>
                    <a:pt x="225" y="1769"/>
                  </a:lnTo>
                  <a:lnTo>
                    <a:pt x="231" y="1768"/>
                  </a:lnTo>
                  <a:lnTo>
                    <a:pt x="239" y="1766"/>
                  </a:lnTo>
                  <a:lnTo>
                    <a:pt x="247" y="1765"/>
                  </a:lnTo>
                  <a:lnTo>
                    <a:pt x="253" y="1764"/>
                  </a:lnTo>
                  <a:lnTo>
                    <a:pt x="261" y="1762"/>
                  </a:lnTo>
                  <a:lnTo>
                    <a:pt x="269" y="1761"/>
                  </a:lnTo>
                  <a:lnTo>
                    <a:pt x="274" y="1758"/>
                  </a:lnTo>
                  <a:lnTo>
                    <a:pt x="282" y="1757"/>
                  </a:lnTo>
                  <a:lnTo>
                    <a:pt x="290" y="1756"/>
                  </a:lnTo>
                  <a:lnTo>
                    <a:pt x="296" y="1754"/>
                  </a:lnTo>
                  <a:lnTo>
                    <a:pt x="304" y="1753"/>
                  </a:lnTo>
                  <a:lnTo>
                    <a:pt x="310" y="1750"/>
                  </a:lnTo>
                  <a:lnTo>
                    <a:pt x="318" y="1749"/>
                  </a:lnTo>
                  <a:lnTo>
                    <a:pt x="326" y="1748"/>
                  </a:lnTo>
                  <a:lnTo>
                    <a:pt x="332" y="1745"/>
                  </a:lnTo>
                  <a:lnTo>
                    <a:pt x="340" y="1743"/>
                  </a:lnTo>
                  <a:lnTo>
                    <a:pt x="348" y="1742"/>
                  </a:lnTo>
                  <a:lnTo>
                    <a:pt x="354" y="1739"/>
                  </a:lnTo>
                  <a:lnTo>
                    <a:pt x="362" y="1738"/>
                  </a:lnTo>
                  <a:lnTo>
                    <a:pt x="370" y="1735"/>
                  </a:lnTo>
                  <a:lnTo>
                    <a:pt x="376" y="1734"/>
                  </a:lnTo>
                  <a:lnTo>
                    <a:pt x="384" y="1731"/>
                  </a:lnTo>
                  <a:lnTo>
                    <a:pt x="390" y="1730"/>
                  </a:lnTo>
                  <a:lnTo>
                    <a:pt x="398" y="1727"/>
                  </a:lnTo>
                  <a:lnTo>
                    <a:pt x="406" y="1725"/>
                  </a:lnTo>
                  <a:lnTo>
                    <a:pt x="412" y="1723"/>
                  </a:lnTo>
                  <a:lnTo>
                    <a:pt x="420" y="1721"/>
                  </a:lnTo>
                  <a:lnTo>
                    <a:pt x="428" y="1718"/>
                  </a:lnTo>
                  <a:lnTo>
                    <a:pt x="434" y="1715"/>
                  </a:lnTo>
                  <a:lnTo>
                    <a:pt x="442" y="1712"/>
                  </a:lnTo>
                  <a:lnTo>
                    <a:pt x="450" y="1711"/>
                  </a:lnTo>
                  <a:lnTo>
                    <a:pt x="456" y="1708"/>
                  </a:lnTo>
                  <a:lnTo>
                    <a:pt x="464" y="1706"/>
                  </a:lnTo>
                  <a:lnTo>
                    <a:pt x="472" y="1703"/>
                  </a:lnTo>
                  <a:lnTo>
                    <a:pt x="478" y="1700"/>
                  </a:lnTo>
                  <a:lnTo>
                    <a:pt x="486" y="1698"/>
                  </a:lnTo>
                  <a:lnTo>
                    <a:pt x="492" y="1695"/>
                  </a:lnTo>
                  <a:lnTo>
                    <a:pt x="500" y="1691"/>
                  </a:lnTo>
                  <a:lnTo>
                    <a:pt x="508" y="1688"/>
                  </a:lnTo>
                  <a:lnTo>
                    <a:pt x="514" y="1686"/>
                  </a:lnTo>
                  <a:lnTo>
                    <a:pt x="522" y="1683"/>
                  </a:lnTo>
                  <a:lnTo>
                    <a:pt x="530" y="1679"/>
                  </a:lnTo>
                  <a:lnTo>
                    <a:pt x="536" y="1676"/>
                  </a:lnTo>
                  <a:lnTo>
                    <a:pt x="543" y="1673"/>
                  </a:lnTo>
                  <a:lnTo>
                    <a:pt x="551" y="1669"/>
                  </a:lnTo>
                  <a:lnTo>
                    <a:pt x="557" y="1667"/>
                  </a:lnTo>
                  <a:lnTo>
                    <a:pt x="565" y="1663"/>
                  </a:lnTo>
                  <a:lnTo>
                    <a:pt x="571" y="1660"/>
                  </a:lnTo>
                  <a:lnTo>
                    <a:pt x="579" y="1656"/>
                  </a:lnTo>
                  <a:lnTo>
                    <a:pt x="587" y="1652"/>
                  </a:lnTo>
                  <a:lnTo>
                    <a:pt x="593" y="1649"/>
                  </a:lnTo>
                  <a:lnTo>
                    <a:pt x="601" y="1645"/>
                  </a:lnTo>
                  <a:lnTo>
                    <a:pt x="609" y="1641"/>
                  </a:lnTo>
                  <a:lnTo>
                    <a:pt x="615" y="1637"/>
                  </a:lnTo>
                  <a:lnTo>
                    <a:pt x="623" y="1633"/>
                  </a:lnTo>
                  <a:lnTo>
                    <a:pt x="631" y="1629"/>
                  </a:lnTo>
                  <a:lnTo>
                    <a:pt x="637" y="1625"/>
                  </a:lnTo>
                  <a:lnTo>
                    <a:pt x="645" y="1621"/>
                  </a:lnTo>
                  <a:lnTo>
                    <a:pt x="651" y="1617"/>
                  </a:lnTo>
                  <a:lnTo>
                    <a:pt x="659" y="1613"/>
                  </a:lnTo>
                  <a:lnTo>
                    <a:pt x="667" y="1609"/>
                  </a:lnTo>
                  <a:lnTo>
                    <a:pt x="673" y="1605"/>
                  </a:lnTo>
                  <a:lnTo>
                    <a:pt x="681" y="1599"/>
                  </a:lnTo>
                  <a:lnTo>
                    <a:pt x="689" y="1595"/>
                  </a:lnTo>
                  <a:lnTo>
                    <a:pt x="695" y="1591"/>
                  </a:lnTo>
                  <a:lnTo>
                    <a:pt x="703" y="1586"/>
                  </a:lnTo>
                  <a:lnTo>
                    <a:pt x="711" y="1582"/>
                  </a:lnTo>
                  <a:lnTo>
                    <a:pt x="717" y="1576"/>
                  </a:lnTo>
                  <a:lnTo>
                    <a:pt x="725" y="1571"/>
                  </a:lnTo>
                  <a:lnTo>
                    <a:pt x="733" y="1567"/>
                  </a:lnTo>
                  <a:lnTo>
                    <a:pt x="739" y="1562"/>
                  </a:lnTo>
                  <a:lnTo>
                    <a:pt x="747" y="1556"/>
                  </a:lnTo>
                  <a:lnTo>
                    <a:pt x="753" y="1551"/>
                  </a:lnTo>
                  <a:lnTo>
                    <a:pt x="761" y="1545"/>
                  </a:lnTo>
                  <a:lnTo>
                    <a:pt x="769" y="1540"/>
                  </a:lnTo>
                  <a:lnTo>
                    <a:pt x="775" y="1535"/>
                  </a:lnTo>
                  <a:lnTo>
                    <a:pt x="783" y="1529"/>
                  </a:lnTo>
                  <a:lnTo>
                    <a:pt x="791" y="1524"/>
                  </a:lnTo>
                  <a:lnTo>
                    <a:pt x="797" y="1519"/>
                  </a:lnTo>
                  <a:lnTo>
                    <a:pt x="804" y="1513"/>
                  </a:lnTo>
                  <a:lnTo>
                    <a:pt x="812" y="1508"/>
                  </a:lnTo>
                  <a:lnTo>
                    <a:pt x="818" y="1501"/>
                  </a:lnTo>
                  <a:lnTo>
                    <a:pt x="826" y="1496"/>
                  </a:lnTo>
                  <a:lnTo>
                    <a:pt x="832" y="1489"/>
                  </a:lnTo>
                  <a:lnTo>
                    <a:pt x="840" y="1483"/>
                  </a:lnTo>
                  <a:lnTo>
                    <a:pt x="848" y="1477"/>
                  </a:lnTo>
                  <a:lnTo>
                    <a:pt x="854" y="1470"/>
                  </a:lnTo>
                  <a:lnTo>
                    <a:pt x="862" y="1465"/>
                  </a:lnTo>
                  <a:lnTo>
                    <a:pt x="870" y="1458"/>
                  </a:lnTo>
                  <a:lnTo>
                    <a:pt x="876" y="1451"/>
                  </a:lnTo>
                  <a:lnTo>
                    <a:pt x="884" y="1444"/>
                  </a:lnTo>
                  <a:lnTo>
                    <a:pt x="892" y="1438"/>
                  </a:lnTo>
                  <a:lnTo>
                    <a:pt x="898" y="1431"/>
                  </a:lnTo>
                  <a:lnTo>
                    <a:pt x="906" y="1424"/>
                  </a:lnTo>
                  <a:lnTo>
                    <a:pt x="912" y="1417"/>
                  </a:lnTo>
                  <a:lnTo>
                    <a:pt x="920" y="1411"/>
                  </a:lnTo>
                  <a:lnTo>
                    <a:pt x="928" y="1404"/>
                  </a:lnTo>
                  <a:lnTo>
                    <a:pt x="934" y="1396"/>
                  </a:lnTo>
                  <a:lnTo>
                    <a:pt x="942" y="1389"/>
                  </a:lnTo>
                  <a:lnTo>
                    <a:pt x="950" y="1381"/>
                  </a:lnTo>
                  <a:lnTo>
                    <a:pt x="956" y="1374"/>
                  </a:lnTo>
                  <a:lnTo>
                    <a:pt x="964" y="1366"/>
                  </a:lnTo>
                  <a:lnTo>
                    <a:pt x="972" y="1360"/>
                  </a:lnTo>
                  <a:lnTo>
                    <a:pt x="978" y="1351"/>
                  </a:lnTo>
                  <a:lnTo>
                    <a:pt x="986" y="1343"/>
                  </a:lnTo>
                  <a:lnTo>
                    <a:pt x="994" y="1337"/>
                  </a:lnTo>
                  <a:lnTo>
                    <a:pt x="1000" y="1329"/>
                  </a:lnTo>
                  <a:lnTo>
                    <a:pt x="1008" y="1321"/>
                  </a:lnTo>
                  <a:lnTo>
                    <a:pt x="1014" y="1312"/>
                  </a:lnTo>
                  <a:lnTo>
                    <a:pt x="1022" y="1304"/>
                  </a:lnTo>
                  <a:lnTo>
                    <a:pt x="1030" y="1296"/>
                  </a:lnTo>
                  <a:lnTo>
                    <a:pt x="1036" y="1288"/>
                  </a:lnTo>
                  <a:lnTo>
                    <a:pt x="1044" y="1279"/>
                  </a:lnTo>
                  <a:lnTo>
                    <a:pt x="1052" y="1271"/>
                  </a:lnTo>
                  <a:lnTo>
                    <a:pt x="1058" y="1263"/>
                  </a:lnTo>
                  <a:lnTo>
                    <a:pt x="1066" y="1253"/>
                  </a:lnTo>
                  <a:lnTo>
                    <a:pt x="1073" y="1245"/>
                  </a:lnTo>
                  <a:lnTo>
                    <a:pt x="1079" y="1236"/>
                  </a:lnTo>
                  <a:lnTo>
                    <a:pt x="1087" y="1228"/>
                  </a:lnTo>
                  <a:lnTo>
                    <a:pt x="1093" y="1218"/>
                  </a:lnTo>
                  <a:lnTo>
                    <a:pt x="1101" y="1210"/>
                  </a:lnTo>
                  <a:lnTo>
                    <a:pt x="1109" y="1201"/>
                  </a:lnTo>
                  <a:lnTo>
                    <a:pt x="1115" y="1191"/>
                  </a:lnTo>
                  <a:lnTo>
                    <a:pt x="1123" y="1182"/>
                  </a:lnTo>
                  <a:lnTo>
                    <a:pt x="1131" y="1174"/>
                  </a:lnTo>
                  <a:lnTo>
                    <a:pt x="1137" y="1164"/>
                  </a:lnTo>
                  <a:lnTo>
                    <a:pt x="1145" y="1155"/>
                  </a:lnTo>
                  <a:lnTo>
                    <a:pt x="1153" y="1145"/>
                  </a:lnTo>
                  <a:lnTo>
                    <a:pt x="1159" y="1136"/>
                  </a:lnTo>
                  <a:lnTo>
                    <a:pt x="1167" y="1125"/>
                  </a:lnTo>
                  <a:lnTo>
                    <a:pt x="1173" y="1116"/>
                  </a:lnTo>
                  <a:lnTo>
                    <a:pt x="1181" y="1106"/>
                  </a:lnTo>
                  <a:lnTo>
                    <a:pt x="1189" y="1097"/>
                  </a:lnTo>
                  <a:lnTo>
                    <a:pt x="1195" y="1087"/>
                  </a:lnTo>
                  <a:lnTo>
                    <a:pt x="1203" y="1077"/>
                  </a:lnTo>
                  <a:lnTo>
                    <a:pt x="1211" y="1067"/>
                  </a:lnTo>
                  <a:lnTo>
                    <a:pt x="1217" y="1056"/>
                  </a:lnTo>
                  <a:lnTo>
                    <a:pt x="1225" y="1047"/>
                  </a:lnTo>
                  <a:lnTo>
                    <a:pt x="1233" y="1036"/>
                  </a:lnTo>
                  <a:lnTo>
                    <a:pt x="1239" y="1027"/>
                  </a:lnTo>
                  <a:lnTo>
                    <a:pt x="1247" y="1016"/>
                  </a:lnTo>
                  <a:lnTo>
                    <a:pt x="1255" y="1007"/>
                  </a:lnTo>
                  <a:lnTo>
                    <a:pt x="1261" y="996"/>
                  </a:lnTo>
                  <a:lnTo>
                    <a:pt x="1269" y="985"/>
                  </a:lnTo>
                  <a:lnTo>
                    <a:pt x="1275" y="974"/>
                  </a:lnTo>
                  <a:lnTo>
                    <a:pt x="1283" y="965"/>
                  </a:lnTo>
                  <a:lnTo>
                    <a:pt x="1291" y="954"/>
                  </a:lnTo>
                  <a:lnTo>
                    <a:pt x="1297" y="943"/>
                  </a:lnTo>
                  <a:lnTo>
                    <a:pt x="1305" y="933"/>
                  </a:lnTo>
                  <a:lnTo>
                    <a:pt x="1313" y="922"/>
                  </a:lnTo>
                  <a:lnTo>
                    <a:pt x="1319" y="911"/>
                  </a:lnTo>
                  <a:lnTo>
                    <a:pt x="1327" y="900"/>
                  </a:lnTo>
                  <a:lnTo>
                    <a:pt x="1335" y="889"/>
                  </a:lnTo>
                  <a:lnTo>
                    <a:pt x="1340" y="879"/>
                  </a:lnTo>
                  <a:lnTo>
                    <a:pt x="1348" y="868"/>
                  </a:lnTo>
                  <a:lnTo>
                    <a:pt x="1354" y="857"/>
                  </a:lnTo>
                  <a:lnTo>
                    <a:pt x="1362" y="846"/>
                  </a:lnTo>
                  <a:lnTo>
                    <a:pt x="1370" y="836"/>
                  </a:lnTo>
                  <a:lnTo>
                    <a:pt x="1376" y="825"/>
                  </a:lnTo>
                  <a:lnTo>
                    <a:pt x="1384" y="814"/>
                  </a:lnTo>
                  <a:lnTo>
                    <a:pt x="1392" y="803"/>
                  </a:lnTo>
                  <a:lnTo>
                    <a:pt x="1398" y="792"/>
                  </a:lnTo>
                  <a:lnTo>
                    <a:pt x="1406" y="782"/>
                  </a:lnTo>
                  <a:lnTo>
                    <a:pt x="1414" y="770"/>
                  </a:lnTo>
                  <a:lnTo>
                    <a:pt x="1420" y="759"/>
                  </a:lnTo>
                  <a:lnTo>
                    <a:pt x="1428" y="748"/>
                  </a:lnTo>
                  <a:lnTo>
                    <a:pt x="1434" y="737"/>
                  </a:lnTo>
                  <a:lnTo>
                    <a:pt x="1442" y="726"/>
                  </a:lnTo>
                  <a:lnTo>
                    <a:pt x="1450" y="716"/>
                  </a:lnTo>
                  <a:lnTo>
                    <a:pt x="1456" y="704"/>
                  </a:lnTo>
                  <a:lnTo>
                    <a:pt x="1464" y="693"/>
                  </a:lnTo>
                  <a:lnTo>
                    <a:pt x="1472" y="682"/>
                  </a:lnTo>
                  <a:lnTo>
                    <a:pt x="1478" y="671"/>
                  </a:lnTo>
                  <a:lnTo>
                    <a:pt x="1486" y="660"/>
                  </a:lnTo>
                  <a:lnTo>
                    <a:pt x="1494" y="648"/>
                  </a:lnTo>
                  <a:lnTo>
                    <a:pt x="1500" y="638"/>
                  </a:lnTo>
                  <a:lnTo>
                    <a:pt x="1508" y="627"/>
                  </a:lnTo>
                  <a:lnTo>
                    <a:pt x="1514" y="616"/>
                  </a:lnTo>
                  <a:lnTo>
                    <a:pt x="1522" y="605"/>
                  </a:lnTo>
                  <a:lnTo>
                    <a:pt x="1530" y="594"/>
                  </a:lnTo>
                  <a:lnTo>
                    <a:pt x="1536" y="584"/>
                  </a:lnTo>
                  <a:lnTo>
                    <a:pt x="1544" y="573"/>
                  </a:lnTo>
                  <a:lnTo>
                    <a:pt x="1552" y="562"/>
                  </a:lnTo>
                  <a:lnTo>
                    <a:pt x="1558" y="551"/>
                  </a:lnTo>
                  <a:lnTo>
                    <a:pt x="1566" y="541"/>
                  </a:lnTo>
                  <a:lnTo>
                    <a:pt x="1574" y="530"/>
                  </a:lnTo>
                  <a:lnTo>
                    <a:pt x="1580" y="519"/>
                  </a:lnTo>
                  <a:lnTo>
                    <a:pt x="1588" y="508"/>
                  </a:lnTo>
                  <a:lnTo>
                    <a:pt x="1596" y="497"/>
                  </a:lnTo>
                  <a:lnTo>
                    <a:pt x="1602" y="487"/>
                  </a:lnTo>
                  <a:lnTo>
                    <a:pt x="1609" y="477"/>
                  </a:lnTo>
                  <a:lnTo>
                    <a:pt x="1615" y="467"/>
                  </a:lnTo>
                  <a:lnTo>
                    <a:pt x="1623" y="456"/>
                  </a:lnTo>
                  <a:lnTo>
                    <a:pt x="1631" y="445"/>
                  </a:lnTo>
                  <a:lnTo>
                    <a:pt x="1637" y="436"/>
                  </a:lnTo>
                  <a:lnTo>
                    <a:pt x="1645" y="425"/>
                  </a:lnTo>
                  <a:lnTo>
                    <a:pt x="1653" y="415"/>
                  </a:lnTo>
                  <a:lnTo>
                    <a:pt x="1659" y="405"/>
                  </a:lnTo>
                  <a:lnTo>
                    <a:pt x="1667" y="395"/>
                  </a:lnTo>
                  <a:lnTo>
                    <a:pt x="1675" y="384"/>
                  </a:lnTo>
                  <a:lnTo>
                    <a:pt x="1681" y="375"/>
                  </a:lnTo>
                  <a:lnTo>
                    <a:pt x="1689" y="365"/>
                  </a:lnTo>
                  <a:lnTo>
                    <a:pt x="1695" y="356"/>
                  </a:lnTo>
                  <a:lnTo>
                    <a:pt x="1703" y="347"/>
                  </a:lnTo>
                  <a:lnTo>
                    <a:pt x="1711" y="336"/>
                  </a:lnTo>
                  <a:lnTo>
                    <a:pt x="1717" y="326"/>
                  </a:lnTo>
                  <a:lnTo>
                    <a:pt x="1725" y="318"/>
                  </a:lnTo>
                  <a:lnTo>
                    <a:pt x="1733" y="309"/>
                  </a:lnTo>
                  <a:lnTo>
                    <a:pt x="1739" y="299"/>
                  </a:lnTo>
                  <a:lnTo>
                    <a:pt x="1747" y="290"/>
                  </a:lnTo>
                  <a:lnTo>
                    <a:pt x="1755" y="281"/>
                  </a:lnTo>
                  <a:lnTo>
                    <a:pt x="1761" y="273"/>
                  </a:lnTo>
                  <a:lnTo>
                    <a:pt x="1769" y="263"/>
                  </a:lnTo>
                  <a:lnTo>
                    <a:pt x="1775" y="255"/>
                  </a:lnTo>
                  <a:lnTo>
                    <a:pt x="1783" y="247"/>
                  </a:lnTo>
                  <a:lnTo>
                    <a:pt x="1791" y="238"/>
                  </a:lnTo>
                  <a:lnTo>
                    <a:pt x="1797" y="229"/>
                  </a:lnTo>
                  <a:lnTo>
                    <a:pt x="1805" y="221"/>
                  </a:lnTo>
                  <a:lnTo>
                    <a:pt x="1813" y="213"/>
                  </a:lnTo>
                  <a:lnTo>
                    <a:pt x="1819" y="205"/>
                  </a:lnTo>
                  <a:lnTo>
                    <a:pt x="1827" y="197"/>
                  </a:lnTo>
                  <a:lnTo>
                    <a:pt x="1835" y="190"/>
                  </a:lnTo>
                  <a:lnTo>
                    <a:pt x="1841" y="182"/>
                  </a:lnTo>
                  <a:lnTo>
                    <a:pt x="1849" y="176"/>
                  </a:lnTo>
                  <a:lnTo>
                    <a:pt x="1857" y="167"/>
                  </a:lnTo>
                  <a:lnTo>
                    <a:pt x="1863" y="161"/>
                  </a:lnTo>
                  <a:lnTo>
                    <a:pt x="1870" y="153"/>
                  </a:lnTo>
                  <a:lnTo>
                    <a:pt x="1876" y="146"/>
                  </a:lnTo>
                  <a:lnTo>
                    <a:pt x="1884" y="139"/>
                  </a:lnTo>
                  <a:lnTo>
                    <a:pt x="1892" y="132"/>
                  </a:lnTo>
                  <a:lnTo>
                    <a:pt x="1898" y="127"/>
                  </a:lnTo>
                  <a:lnTo>
                    <a:pt x="1906" y="120"/>
                  </a:lnTo>
                  <a:lnTo>
                    <a:pt x="1914" y="114"/>
                  </a:lnTo>
                  <a:lnTo>
                    <a:pt x="1920" y="108"/>
                  </a:lnTo>
                  <a:lnTo>
                    <a:pt x="1928" y="101"/>
                  </a:lnTo>
                  <a:lnTo>
                    <a:pt x="1936" y="96"/>
                  </a:lnTo>
                  <a:lnTo>
                    <a:pt x="1942" y="91"/>
                  </a:lnTo>
                  <a:lnTo>
                    <a:pt x="1950" y="85"/>
                  </a:lnTo>
                  <a:lnTo>
                    <a:pt x="1956" y="80"/>
                  </a:lnTo>
                  <a:lnTo>
                    <a:pt x="1964" y="75"/>
                  </a:lnTo>
                  <a:lnTo>
                    <a:pt x="1972" y="69"/>
                  </a:lnTo>
                  <a:lnTo>
                    <a:pt x="1978" y="65"/>
                  </a:lnTo>
                  <a:lnTo>
                    <a:pt x="1986" y="60"/>
                  </a:lnTo>
                  <a:lnTo>
                    <a:pt x="1994" y="56"/>
                  </a:lnTo>
                  <a:lnTo>
                    <a:pt x="2000" y="52"/>
                  </a:lnTo>
                  <a:lnTo>
                    <a:pt x="2008" y="48"/>
                  </a:lnTo>
                  <a:lnTo>
                    <a:pt x="2016" y="44"/>
                  </a:lnTo>
                  <a:lnTo>
                    <a:pt x="2022" y="39"/>
                  </a:lnTo>
                  <a:lnTo>
                    <a:pt x="2030" y="35"/>
                  </a:lnTo>
                  <a:lnTo>
                    <a:pt x="2036" y="33"/>
                  </a:lnTo>
                  <a:lnTo>
                    <a:pt x="2044" y="29"/>
                  </a:lnTo>
                  <a:lnTo>
                    <a:pt x="2052" y="26"/>
                  </a:lnTo>
                  <a:lnTo>
                    <a:pt x="2058" y="23"/>
                  </a:lnTo>
                  <a:lnTo>
                    <a:pt x="2066" y="21"/>
                  </a:lnTo>
                  <a:lnTo>
                    <a:pt x="2074" y="18"/>
                  </a:lnTo>
                  <a:lnTo>
                    <a:pt x="2080" y="15"/>
                  </a:lnTo>
                  <a:lnTo>
                    <a:pt x="2088" y="13"/>
                  </a:lnTo>
                  <a:lnTo>
                    <a:pt x="2096" y="11"/>
                  </a:lnTo>
                  <a:lnTo>
                    <a:pt x="2102" y="9"/>
                  </a:lnTo>
                  <a:lnTo>
                    <a:pt x="2110" y="7"/>
                  </a:lnTo>
                  <a:lnTo>
                    <a:pt x="2118" y="6"/>
                  </a:lnTo>
                  <a:lnTo>
                    <a:pt x="2124" y="4"/>
                  </a:lnTo>
                  <a:lnTo>
                    <a:pt x="2132" y="3"/>
                  </a:lnTo>
                  <a:lnTo>
                    <a:pt x="2137" y="2"/>
                  </a:lnTo>
                  <a:lnTo>
                    <a:pt x="2145" y="2"/>
                  </a:lnTo>
                  <a:lnTo>
                    <a:pt x="2153" y="0"/>
                  </a:lnTo>
                  <a:lnTo>
                    <a:pt x="2159" y="0"/>
                  </a:lnTo>
                  <a:lnTo>
                    <a:pt x="2167" y="0"/>
                  </a:lnTo>
                  <a:lnTo>
                    <a:pt x="2175" y="0"/>
                  </a:lnTo>
                  <a:lnTo>
                    <a:pt x="2181" y="0"/>
                  </a:lnTo>
                  <a:lnTo>
                    <a:pt x="2189" y="0"/>
                  </a:lnTo>
                  <a:lnTo>
                    <a:pt x="2197" y="0"/>
                  </a:lnTo>
                  <a:lnTo>
                    <a:pt x="2203" y="2"/>
                  </a:lnTo>
                  <a:lnTo>
                    <a:pt x="2211" y="2"/>
                  </a:lnTo>
                  <a:lnTo>
                    <a:pt x="2217" y="3"/>
                  </a:lnTo>
                  <a:lnTo>
                    <a:pt x="2225" y="4"/>
                  </a:lnTo>
                  <a:lnTo>
                    <a:pt x="2233" y="6"/>
                  </a:lnTo>
                  <a:lnTo>
                    <a:pt x="2239" y="7"/>
                  </a:lnTo>
                  <a:lnTo>
                    <a:pt x="2247" y="9"/>
                  </a:lnTo>
                  <a:lnTo>
                    <a:pt x="2255" y="11"/>
                  </a:lnTo>
                  <a:lnTo>
                    <a:pt x="2261" y="13"/>
                  </a:lnTo>
                  <a:lnTo>
                    <a:pt x="2269" y="15"/>
                  </a:lnTo>
                  <a:lnTo>
                    <a:pt x="2277" y="18"/>
                  </a:lnTo>
                  <a:lnTo>
                    <a:pt x="2283" y="21"/>
                  </a:lnTo>
                  <a:lnTo>
                    <a:pt x="2291" y="23"/>
                  </a:lnTo>
                  <a:lnTo>
                    <a:pt x="2297" y="26"/>
                  </a:lnTo>
                  <a:lnTo>
                    <a:pt x="2305" y="29"/>
                  </a:lnTo>
                  <a:lnTo>
                    <a:pt x="2313" y="33"/>
                  </a:lnTo>
                  <a:lnTo>
                    <a:pt x="2319" y="35"/>
                  </a:lnTo>
                  <a:lnTo>
                    <a:pt x="2327" y="39"/>
                  </a:lnTo>
                  <a:lnTo>
                    <a:pt x="2335" y="44"/>
                  </a:lnTo>
                  <a:lnTo>
                    <a:pt x="2341" y="48"/>
                  </a:lnTo>
                  <a:lnTo>
                    <a:pt x="2349" y="52"/>
                  </a:lnTo>
                  <a:lnTo>
                    <a:pt x="2357" y="56"/>
                  </a:lnTo>
                  <a:lnTo>
                    <a:pt x="2363" y="60"/>
                  </a:lnTo>
                  <a:lnTo>
                    <a:pt x="2371" y="65"/>
                  </a:lnTo>
                  <a:lnTo>
                    <a:pt x="2379" y="69"/>
                  </a:lnTo>
                  <a:lnTo>
                    <a:pt x="2385" y="75"/>
                  </a:lnTo>
                  <a:lnTo>
                    <a:pt x="2393" y="80"/>
                  </a:lnTo>
                  <a:lnTo>
                    <a:pt x="2399" y="85"/>
                  </a:lnTo>
                  <a:lnTo>
                    <a:pt x="2406" y="91"/>
                  </a:lnTo>
                  <a:lnTo>
                    <a:pt x="2414" y="96"/>
                  </a:lnTo>
                  <a:lnTo>
                    <a:pt x="2420" y="101"/>
                  </a:lnTo>
                  <a:lnTo>
                    <a:pt x="2428" y="108"/>
                  </a:lnTo>
                  <a:lnTo>
                    <a:pt x="2436" y="114"/>
                  </a:lnTo>
                  <a:lnTo>
                    <a:pt x="2442" y="120"/>
                  </a:lnTo>
                  <a:lnTo>
                    <a:pt x="2450" y="127"/>
                  </a:lnTo>
                  <a:lnTo>
                    <a:pt x="2458" y="132"/>
                  </a:lnTo>
                  <a:lnTo>
                    <a:pt x="2464" y="139"/>
                  </a:lnTo>
                  <a:lnTo>
                    <a:pt x="2472" y="146"/>
                  </a:lnTo>
                  <a:lnTo>
                    <a:pt x="2478" y="153"/>
                  </a:lnTo>
                  <a:lnTo>
                    <a:pt x="2486" y="161"/>
                  </a:lnTo>
                  <a:lnTo>
                    <a:pt x="2494" y="167"/>
                  </a:lnTo>
                  <a:lnTo>
                    <a:pt x="2500" y="176"/>
                  </a:lnTo>
                  <a:lnTo>
                    <a:pt x="2508" y="182"/>
                  </a:lnTo>
                  <a:lnTo>
                    <a:pt x="2516" y="190"/>
                  </a:lnTo>
                  <a:lnTo>
                    <a:pt x="2522" y="197"/>
                  </a:lnTo>
                  <a:lnTo>
                    <a:pt x="2530" y="205"/>
                  </a:lnTo>
                  <a:lnTo>
                    <a:pt x="2538" y="213"/>
                  </a:lnTo>
                  <a:lnTo>
                    <a:pt x="2544" y="221"/>
                  </a:lnTo>
                  <a:lnTo>
                    <a:pt x="2552" y="229"/>
                  </a:lnTo>
                  <a:lnTo>
                    <a:pt x="2558" y="238"/>
                  </a:lnTo>
                  <a:lnTo>
                    <a:pt x="2566" y="247"/>
                  </a:lnTo>
                  <a:lnTo>
                    <a:pt x="2574" y="255"/>
                  </a:lnTo>
                  <a:lnTo>
                    <a:pt x="2580" y="263"/>
                  </a:lnTo>
                  <a:lnTo>
                    <a:pt x="2588" y="273"/>
                  </a:lnTo>
                  <a:lnTo>
                    <a:pt x="2596" y="281"/>
                  </a:lnTo>
                  <a:lnTo>
                    <a:pt x="2602" y="290"/>
                  </a:lnTo>
                  <a:lnTo>
                    <a:pt x="2610" y="299"/>
                  </a:lnTo>
                  <a:lnTo>
                    <a:pt x="2618" y="309"/>
                  </a:lnTo>
                  <a:lnTo>
                    <a:pt x="2624" y="318"/>
                  </a:lnTo>
                  <a:lnTo>
                    <a:pt x="2632" y="326"/>
                  </a:lnTo>
                  <a:lnTo>
                    <a:pt x="2640" y="336"/>
                  </a:lnTo>
                  <a:lnTo>
                    <a:pt x="2646" y="347"/>
                  </a:lnTo>
                  <a:lnTo>
                    <a:pt x="2654" y="356"/>
                  </a:lnTo>
                  <a:lnTo>
                    <a:pt x="2660" y="365"/>
                  </a:lnTo>
                  <a:lnTo>
                    <a:pt x="2668" y="375"/>
                  </a:lnTo>
                  <a:lnTo>
                    <a:pt x="2675" y="384"/>
                  </a:lnTo>
                  <a:lnTo>
                    <a:pt x="2681" y="395"/>
                  </a:lnTo>
                  <a:lnTo>
                    <a:pt x="2689" y="405"/>
                  </a:lnTo>
                  <a:lnTo>
                    <a:pt x="2697" y="415"/>
                  </a:lnTo>
                  <a:lnTo>
                    <a:pt x="2703" y="425"/>
                  </a:lnTo>
                  <a:lnTo>
                    <a:pt x="2711" y="436"/>
                  </a:lnTo>
                  <a:lnTo>
                    <a:pt x="2719" y="445"/>
                  </a:lnTo>
                  <a:lnTo>
                    <a:pt x="2725" y="456"/>
                  </a:lnTo>
                  <a:lnTo>
                    <a:pt x="2733" y="467"/>
                  </a:lnTo>
                  <a:lnTo>
                    <a:pt x="2739" y="477"/>
                  </a:lnTo>
                  <a:lnTo>
                    <a:pt x="2747" y="487"/>
                  </a:lnTo>
                  <a:lnTo>
                    <a:pt x="2755" y="497"/>
                  </a:lnTo>
                  <a:lnTo>
                    <a:pt x="2761" y="508"/>
                  </a:lnTo>
                  <a:lnTo>
                    <a:pt x="2769" y="519"/>
                  </a:lnTo>
                  <a:lnTo>
                    <a:pt x="2777" y="530"/>
                  </a:lnTo>
                  <a:lnTo>
                    <a:pt x="2783" y="541"/>
                  </a:lnTo>
                  <a:lnTo>
                    <a:pt x="2791" y="551"/>
                  </a:lnTo>
                  <a:lnTo>
                    <a:pt x="2799" y="562"/>
                  </a:lnTo>
                  <a:lnTo>
                    <a:pt x="2805" y="573"/>
                  </a:lnTo>
                  <a:lnTo>
                    <a:pt x="2813" y="584"/>
                  </a:lnTo>
                  <a:lnTo>
                    <a:pt x="2819" y="594"/>
                  </a:lnTo>
                  <a:lnTo>
                    <a:pt x="2827" y="605"/>
                  </a:lnTo>
                  <a:lnTo>
                    <a:pt x="2835" y="616"/>
                  </a:lnTo>
                  <a:lnTo>
                    <a:pt x="2841" y="627"/>
                  </a:lnTo>
                  <a:lnTo>
                    <a:pt x="2849" y="638"/>
                  </a:lnTo>
                  <a:lnTo>
                    <a:pt x="2857" y="648"/>
                  </a:lnTo>
                  <a:lnTo>
                    <a:pt x="2863" y="660"/>
                  </a:lnTo>
                  <a:lnTo>
                    <a:pt x="2871" y="671"/>
                  </a:lnTo>
                  <a:lnTo>
                    <a:pt x="2879" y="682"/>
                  </a:lnTo>
                  <a:lnTo>
                    <a:pt x="2885" y="693"/>
                  </a:lnTo>
                  <a:lnTo>
                    <a:pt x="2893" y="704"/>
                  </a:lnTo>
                  <a:lnTo>
                    <a:pt x="2901" y="716"/>
                  </a:lnTo>
                  <a:lnTo>
                    <a:pt x="2907" y="726"/>
                  </a:lnTo>
                  <a:lnTo>
                    <a:pt x="2915" y="737"/>
                  </a:lnTo>
                  <a:lnTo>
                    <a:pt x="2921" y="748"/>
                  </a:lnTo>
                  <a:lnTo>
                    <a:pt x="2929" y="759"/>
                  </a:lnTo>
                  <a:lnTo>
                    <a:pt x="2936" y="770"/>
                  </a:lnTo>
                  <a:lnTo>
                    <a:pt x="2942" y="782"/>
                  </a:lnTo>
                  <a:lnTo>
                    <a:pt x="2950" y="792"/>
                  </a:lnTo>
                  <a:lnTo>
                    <a:pt x="2958" y="803"/>
                  </a:lnTo>
                  <a:lnTo>
                    <a:pt x="2964" y="814"/>
                  </a:lnTo>
                  <a:lnTo>
                    <a:pt x="2972" y="825"/>
                  </a:lnTo>
                  <a:lnTo>
                    <a:pt x="2980" y="836"/>
                  </a:lnTo>
                  <a:lnTo>
                    <a:pt x="2986" y="846"/>
                  </a:lnTo>
                  <a:lnTo>
                    <a:pt x="2994" y="857"/>
                  </a:lnTo>
                  <a:lnTo>
                    <a:pt x="3000" y="868"/>
                  </a:lnTo>
                  <a:lnTo>
                    <a:pt x="3008" y="879"/>
                  </a:lnTo>
                  <a:lnTo>
                    <a:pt x="3016" y="889"/>
                  </a:lnTo>
                  <a:lnTo>
                    <a:pt x="3022" y="900"/>
                  </a:lnTo>
                  <a:lnTo>
                    <a:pt x="3030" y="911"/>
                  </a:lnTo>
                  <a:lnTo>
                    <a:pt x="3038" y="922"/>
                  </a:lnTo>
                  <a:lnTo>
                    <a:pt x="3044" y="933"/>
                  </a:lnTo>
                  <a:lnTo>
                    <a:pt x="3052" y="943"/>
                  </a:lnTo>
                  <a:lnTo>
                    <a:pt x="3060" y="954"/>
                  </a:lnTo>
                  <a:lnTo>
                    <a:pt x="3066" y="965"/>
                  </a:lnTo>
                  <a:lnTo>
                    <a:pt x="3074" y="974"/>
                  </a:lnTo>
                  <a:lnTo>
                    <a:pt x="3080" y="985"/>
                  </a:lnTo>
                  <a:lnTo>
                    <a:pt x="3088" y="996"/>
                  </a:lnTo>
                  <a:lnTo>
                    <a:pt x="3096" y="1007"/>
                  </a:lnTo>
                  <a:lnTo>
                    <a:pt x="3102" y="1016"/>
                  </a:lnTo>
                  <a:lnTo>
                    <a:pt x="3110" y="1027"/>
                  </a:lnTo>
                  <a:lnTo>
                    <a:pt x="3118" y="1036"/>
                  </a:lnTo>
                  <a:lnTo>
                    <a:pt x="3124" y="1047"/>
                  </a:lnTo>
                  <a:lnTo>
                    <a:pt x="3132" y="1056"/>
                  </a:lnTo>
                  <a:lnTo>
                    <a:pt x="3140" y="1067"/>
                  </a:lnTo>
                  <a:lnTo>
                    <a:pt x="3146" y="1077"/>
                  </a:lnTo>
                  <a:lnTo>
                    <a:pt x="3154" y="1087"/>
                  </a:lnTo>
                  <a:lnTo>
                    <a:pt x="3160" y="1097"/>
                  </a:lnTo>
                  <a:lnTo>
                    <a:pt x="3168" y="1106"/>
                  </a:lnTo>
                  <a:lnTo>
                    <a:pt x="3176" y="1116"/>
                  </a:lnTo>
                  <a:lnTo>
                    <a:pt x="3182" y="1125"/>
                  </a:lnTo>
                  <a:lnTo>
                    <a:pt x="3190" y="1136"/>
                  </a:lnTo>
                  <a:lnTo>
                    <a:pt x="3198" y="1145"/>
                  </a:lnTo>
                  <a:lnTo>
                    <a:pt x="3203" y="1155"/>
                  </a:lnTo>
                  <a:lnTo>
                    <a:pt x="3211" y="1164"/>
                  </a:lnTo>
                  <a:lnTo>
                    <a:pt x="3219" y="1174"/>
                  </a:lnTo>
                  <a:lnTo>
                    <a:pt x="3225" y="1182"/>
                  </a:lnTo>
                  <a:lnTo>
                    <a:pt x="3233" y="1191"/>
                  </a:lnTo>
                  <a:lnTo>
                    <a:pt x="3241" y="1201"/>
                  </a:lnTo>
                  <a:lnTo>
                    <a:pt x="3247" y="1210"/>
                  </a:lnTo>
                  <a:lnTo>
                    <a:pt x="3255" y="1218"/>
                  </a:lnTo>
                  <a:lnTo>
                    <a:pt x="3261" y="1228"/>
                  </a:lnTo>
                  <a:lnTo>
                    <a:pt x="3269" y="1236"/>
                  </a:lnTo>
                  <a:lnTo>
                    <a:pt x="3277" y="1245"/>
                  </a:lnTo>
                  <a:lnTo>
                    <a:pt x="3283" y="1253"/>
                  </a:lnTo>
                  <a:lnTo>
                    <a:pt x="3291" y="1263"/>
                  </a:lnTo>
                  <a:lnTo>
                    <a:pt x="3299" y="1271"/>
                  </a:lnTo>
                  <a:lnTo>
                    <a:pt x="3305" y="1279"/>
                  </a:lnTo>
                  <a:lnTo>
                    <a:pt x="3313" y="1288"/>
                  </a:lnTo>
                  <a:lnTo>
                    <a:pt x="3321" y="1296"/>
                  </a:lnTo>
                  <a:lnTo>
                    <a:pt x="3327" y="1304"/>
                  </a:lnTo>
                  <a:lnTo>
                    <a:pt x="3335" y="1312"/>
                  </a:lnTo>
                  <a:lnTo>
                    <a:pt x="3341" y="1321"/>
                  </a:lnTo>
                  <a:lnTo>
                    <a:pt x="3349" y="1329"/>
                  </a:lnTo>
                  <a:lnTo>
                    <a:pt x="3357" y="1337"/>
                  </a:lnTo>
                  <a:lnTo>
                    <a:pt x="3363" y="1343"/>
                  </a:lnTo>
                  <a:lnTo>
                    <a:pt x="3371" y="1351"/>
                  </a:lnTo>
                  <a:lnTo>
                    <a:pt x="3379" y="1360"/>
                  </a:lnTo>
                  <a:lnTo>
                    <a:pt x="3385" y="1366"/>
                  </a:lnTo>
                  <a:lnTo>
                    <a:pt x="3393" y="1374"/>
                  </a:lnTo>
                  <a:lnTo>
                    <a:pt x="3401" y="1381"/>
                  </a:lnTo>
                  <a:lnTo>
                    <a:pt x="3407" y="1389"/>
                  </a:lnTo>
                  <a:lnTo>
                    <a:pt x="3415" y="1396"/>
                  </a:lnTo>
                  <a:lnTo>
                    <a:pt x="3421" y="1404"/>
                  </a:lnTo>
                  <a:lnTo>
                    <a:pt x="3429" y="1411"/>
                  </a:lnTo>
                  <a:lnTo>
                    <a:pt x="3437" y="1417"/>
                  </a:lnTo>
                  <a:lnTo>
                    <a:pt x="3443" y="1424"/>
                  </a:lnTo>
                  <a:lnTo>
                    <a:pt x="3451" y="1431"/>
                  </a:lnTo>
                  <a:lnTo>
                    <a:pt x="3459" y="1438"/>
                  </a:lnTo>
                  <a:lnTo>
                    <a:pt x="3465" y="1444"/>
                  </a:lnTo>
                  <a:lnTo>
                    <a:pt x="3472" y="1451"/>
                  </a:lnTo>
                  <a:lnTo>
                    <a:pt x="3480" y="1458"/>
                  </a:lnTo>
                  <a:lnTo>
                    <a:pt x="3486" y="1465"/>
                  </a:lnTo>
                  <a:lnTo>
                    <a:pt x="3494" y="1470"/>
                  </a:lnTo>
                  <a:lnTo>
                    <a:pt x="3502" y="1477"/>
                  </a:lnTo>
                  <a:lnTo>
                    <a:pt x="3508" y="1483"/>
                  </a:lnTo>
                  <a:lnTo>
                    <a:pt x="3516" y="1489"/>
                  </a:lnTo>
                  <a:lnTo>
                    <a:pt x="3522" y="1496"/>
                  </a:lnTo>
                  <a:lnTo>
                    <a:pt x="3530" y="1501"/>
                  </a:lnTo>
                  <a:lnTo>
                    <a:pt x="3538" y="1508"/>
                  </a:lnTo>
                  <a:lnTo>
                    <a:pt x="3544" y="1513"/>
                  </a:lnTo>
                  <a:lnTo>
                    <a:pt x="3552" y="1519"/>
                  </a:lnTo>
                  <a:lnTo>
                    <a:pt x="3560" y="1524"/>
                  </a:lnTo>
                  <a:lnTo>
                    <a:pt x="3566" y="1529"/>
                  </a:lnTo>
                  <a:lnTo>
                    <a:pt x="3574" y="1535"/>
                  </a:lnTo>
                  <a:lnTo>
                    <a:pt x="3582" y="1540"/>
                  </a:lnTo>
                  <a:lnTo>
                    <a:pt x="3588" y="1545"/>
                  </a:lnTo>
                  <a:lnTo>
                    <a:pt x="3596" y="1551"/>
                  </a:lnTo>
                  <a:lnTo>
                    <a:pt x="3602" y="1556"/>
                  </a:lnTo>
                  <a:lnTo>
                    <a:pt x="3610" y="1562"/>
                  </a:lnTo>
                  <a:lnTo>
                    <a:pt x="3618" y="1567"/>
                  </a:lnTo>
                  <a:lnTo>
                    <a:pt x="3618" y="1818"/>
                  </a:lnTo>
                  <a:lnTo>
                    <a:pt x="3610" y="1818"/>
                  </a:lnTo>
                  <a:lnTo>
                    <a:pt x="3602" y="1818"/>
                  </a:lnTo>
                  <a:lnTo>
                    <a:pt x="3596" y="1818"/>
                  </a:lnTo>
                  <a:lnTo>
                    <a:pt x="3588" y="1818"/>
                  </a:lnTo>
                  <a:lnTo>
                    <a:pt x="3582" y="1818"/>
                  </a:lnTo>
                  <a:lnTo>
                    <a:pt x="3574" y="1818"/>
                  </a:lnTo>
                  <a:lnTo>
                    <a:pt x="3566" y="1818"/>
                  </a:lnTo>
                  <a:lnTo>
                    <a:pt x="3560" y="1818"/>
                  </a:lnTo>
                  <a:lnTo>
                    <a:pt x="3552" y="1818"/>
                  </a:lnTo>
                  <a:lnTo>
                    <a:pt x="3544" y="1818"/>
                  </a:lnTo>
                  <a:lnTo>
                    <a:pt x="3538" y="1818"/>
                  </a:lnTo>
                  <a:lnTo>
                    <a:pt x="3530" y="1818"/>
                  </a:lnTo>
                  <a:lnTo>
                    <a:pt x="3522" y="1818"/>
                  </a:lnTo>
                  <a:lnTo>
                    <a:pt x="3516" y="1818"/>
                  </a:lnTo>
                  <a:lnTo>
                    <a:pt x="3508" y="1818"/>
                  </a:lnTo>
                  <a:lnTo>
                    <a:pt x="3502" y="1818"/>
                  </a:lnTo>
                  <a:lnTo>
                    <a:pt x="3494" y="1818"/>
                  </a:lnTo>
                  <a:lnTo>
                    <a:pt x="3486" y="1818"/>
                  </a:lnTo>
                  <a:lnTo>
                    <a:pt x="3480" y="1818"/>
                  </a:lnTo>
                  <a:lnTo>
                    <a:pt x="3472" y="1818"/>
                  </a:lnTo>
                  <a:lnTo>
                    <a:pt x="3465" y="1818"/>
                  </a:lnTo>
                  <a:lnTo>
                    <a:pt x="3459" y="1818"/>
                  </a:lnTo>
                  <a:lnTo>
                    <a:pt x="3451" y="1818"/>
                  </a:lnTo>
                  <a:lnTo>
                    <a:pt x="3443" y="1818"/>
                  </a:lnTo>
                  <a:lnTo>
                    <a:pt x="3437" y="1818"/>
                  </a:lnTo>
                  <a:lnTo>
                    <a:pt x="3429" y="1818"/>
                  </a:lnTo>
                  <a:lnTo>
                    <a:pt x="3421" y="1818"/>
                  </a:lnTo>
                  <a:lnTo>
                    <a:pt x="3415" y="1818"/>
                  </a:lnTo>
                  <a:lnTo>
                    <a:pt x="3407" y="1818"/>
                  </a:lnTo>
                  <a:lnTo>
                    <a:pt x="3401" y="1818"/>
                  </a:lnTo>
                  <a:lnTo>
                    <a:pt x="3393" y="1818"/>
                  </a:lnTo>
                  <a:lnTo>
                    <a:pt x="3385" y="1818"/>
                  </a:lnTo>
                  <a:lnTo>
                    <a:pt x="3379" y="1818"/>
                  </a:lnTo>
                  <a:lnTo>
                    <a:pt x="3371" y="1818"/>
                  </a:lnTo>
                  <a:lnTo>
                    <a:pt x="3363" y="1818"/>
                  </a:lnTo>
                  <a:lnTo>
                    <a:pt x="3357" y="1818"/>
                  </a:lnTo>
                  <a:lnTo>
                    <a:pt x="3349" y="1818"/>
                  </a:lnTo>
                  <a:lnTo>
                    <a:pt x="3341" y="1818"/>
                  </a:lnTo>
                  <a:lnTo>
                    <a:pt x="3335" y="1818"/>
                  </a:lnTo>
                  <a:lnTo>
                    <a:pt x="3327" y="1818"/>
                  </a:lnTo>
                  <a:lnTo>
                    <a:pt x="3321" y="1818"/>
                  </a:lnTo>
                  <a:lnTo>
                    <a:pt x="3313" y="1818"/>
                  </a:lnTo>
                  <a:lnTo>
                    <a:pt x="3305" y="1818"/>
                  </a:lnTo>
                  <a:lnTo>
                    <a:pt x="3299" y="1818"/>
                  </a:lnTo>
                  <a:lnTo>
                    <a:pt x="3291" y="1818"/>
                  </a:lnTo>
                  <a:lnTo>
                    <a:pt x="3283" y="1818"/>
                  </a:lnTo>
                  <a:lnTo>
                    <a:pt x="3277" y="1818"/>
                  </a:lnTo>
                  <a:lnTo>
                    <a:pt x="3269" y="1818"/>
                  </a:lnTo>
                  <a:lnTo>
                    <a:pt x="3261" y="1818"/>
                  </a:lnTo>
                  <a:lnTo>
                    <a:pt x="3255" y="1818"/>
                  </a:lnTo>
                  <a:lnTo>
                    <a:pt x="3247" y="1818"/>
                  </a:lnTo>
                  <a:lnTo>
                    <a:pt x="3241" y="1818"/>
                  </a:lnTo>
                  <a:lnTo>
                    <a:pt x="3233" y="1818"/>
                  </a:lnTo>
                  <a:lnTo>
                    <a:pt x="3225" y="1818"/>
                  </a:lnTo>
                  <a:lnTo>
                    <a:pt x="3219" y="1818"/>
                  </a:lnTo>
                  <a:lnTo>
                    <a:pt x="3211" y="1818"/>
                  </a:lnTo>
                  <a:lnTo>
                    <a:pt x="3203" y="1818"/>
                  </a:lnTo>
                  <a:lnTo>
                    <a:pt x="3198" y="1818"/>
                  </a:lnTo>
                  <a:lnTo>
                    <a:pt x="3190" y="1818"/>
                  </a:lnTo>
                  <a:lnTo>
                    <a:pt x="3182" y="1818"/>
                  </a:lnTo>
                  <a:lnTo>
                    <a:pt x="3176" y="1818"/>
                  </a:lnTo>
                  <a:lnTo>
                    <a:pt x="3168" y="1818"/>
                  </a:lnTo>
                  <a:lnTo>
                    <a:pt x="3160" y="1818"/>
                  </a:lnTo>
                  <a:lnTo>
                    <a:pt x="3154" y="1818"/>
                  </a:lnTo>
                  <a:lnTo>
                    <a:pt x="3146" y="1818"/>
                  </a:lnTo>
                  <a:lnTo>
                    <a:pt x="3140" y="1818"/>
                  </a:lnTo>
                  <a:lnTo>
                    <a:pt x="3132" y="1818"/>
                  </a:lnTo>
                  <a:lnTo>
                    <a:pt x="3124" y="1818"/>
                  </a:lnTo>
                  <a:lnTo>
                    <a:pt x="3118" y="1818"/>
                  </a:lnTo>
                  <a:lnTo>
                    <a:pt x="3110" y="1818"/>
                  </a:lnTo>
                  <a:lnTo>
                    <a:pt x="3102" y="1818"/>
                  </a:lnTo>
                  <a:lnTo>
                    <a:pt x="3096" y="1818"/>
                  </a:lnTo>
                  <a:lnTo>
                    <a:pt x="3088" y="1818"/>
                  </a:lnTo>
                  <a:lnTo>
                    <a:pt x="3080" y="1818"/>
                  </a:lnTo>
                  <a:lnTo>
                    <a:pt x="3074" y="1818"/>
                  </a:lnTo>
                  <a:lnTo>
                    <a:pt x="3066" y="1818"/>
                  </a:lnTo>
                  <a:lnTo>
                    <a:pt x="3060" y="1818"/>
                  </a:lnTo>
                  <a:lnTo>
                    <a:pt x="3052" y="1818"/>
                  </a:lnTo>
                  <a:lnTo>
                    <a:pt x="3044" y="1818"/>
                  </a:lnTo>
                  <a:lnTo>
                    <a:pt x="3038" y="1818"/>
                  </a:lnTo>
                  <a:lnTo>
                    <a:pt x="3030" y="1818"/>
                  </a:lnTo>
                  <a:lnTo>
                    <a:pt x="3022" y="1818"/>
                  </a:lnTo>
                  <a:lnTo>
                    <a:pt x="3016" y="1818"/>
                  </a:lnTo>
                  <a:lnTo>
                    <a:pt x="3008" y="1818"/>
                  </a:lnTo>
                  <a:lnTo>
                    <a:pt x="3000" y="1818"/>
                  </a:lnTo>
                  <a:lnTo>
                    <a:pt x="2994" y="1818"/>
                  </a:lnTo>
                  <a:lnTo>
                    <a:pt x="2986" y="1818"/>
                  </a:lnTo>
                  <a:lnTo>
                    <a:pt x="2980" y="1818"/>
                  </a:lnTo>
                  <a:lnTo>
                    <a:pt x="2972" y="1818"/>
                  </a:lnTo>
                  <a:lnTo>
                    <a:pt x="2964" y="1818"/>
                  </a:lnTo>
                  <a:lnTo>
                    <a:pt x="2958" y="1818"/>
                  </a:lnTo>
                  <a:lnTo>
                    <a:pt x="2950" y="1818"/>
                  </a:lnTo>
                  <a:lnTo>
                    <a:pt x="2942" y="1818"/>
                  </a:lnTo>
                  <a:lnTo>
                    <a:pt x="2936" y="1818"/>
                  </a:lnTo>
                  <a:lnTo>
                    <a:pt x="2929" y="1818"/>
                  </a:lnTo>
                  <a:lnTo>
                    <a:pt x="2921" y="1818"/>
                  </a:lnTo>
                  <a:lnTo>
                    <a:pt x="2915" y="1818"/>
                  </a:lnTo>
                  <a:lnTo>
                    <a:pt x="2907" y="1818"/>
                  </a:lnTo>
                  <a:lnTo>
                    <a:pt x="2901" y="1818"/>
                  </a:lnTo>
                  <a:lnTo>
                    <a:pt x="2893" y="1818"/>
                  </a:lnTo>
                  <a:lnTo>
                    <a:pt x="2885" y="1818"/>
                  </a:lnTo>
                  <a:lnTo>
                    <a:pt x="2879" y="1818"/>
                  </a:lnTo>
                  <a:lnTo>
                    <a:pt x="2871" y="1818"/>
                  </a:lnTo>
                  <a:lnTo>
                    <a:pt x="2863" y="1818"/>
                  </a:lnTo>
                  <a:lnTo>
                    <a:pt x="2857" y="1818"/>
                  </a:lnTo>
                  <a:lnTo>
                    <a:pt x="2849" y="1818"/>
                  </a:lnTo>
                  <a:lnTo>
                    <a:pt x="2841" y="1818"/>
                  </a:lnTo>
                  <a:lnTo>
                    <a:pt x="2835" y="1818"/>
                  </a:lnTo>
                  <a:lnTo>
                    <a:pt x="2827" y="1818"/>
                  </a:lnTo>
                  <a:lnTo>
                    <a:pt x="2819" y="1818"/>
                  </a:lnTo>
                  <a:lnTo>
                    <a:pt x="2813" y="1818"/>
                  </a:lnTo>
                  <a:lnTo>
                    <a:pt x="2805" y="1818"/>
                  </a:lnTo>
                  <a:lnTo>
                    <a:pt x="2799" y="1818"/>
                  </a:lnTo>
                  <a:lnTo>
                    <a:pt x="2791" y="1818"/>
                  </a:lnTo>
                  <a:lnTo>
                    <a:pt x="2783" y="1818"/>
                  </a:lnTo>
                  <a:lnTo>
                    <a:pt x="2777" y="1818"/>
                  </a:lnTo>
                  <a:lnTo>
                    <a:pt x="2769" y="1818"/>
                  </a:lnTo>
                  <a:lnTo>
                    <a:pt x="2761" y="1818"/>
                  </a:lnTo>
                  <a:lnTo>
                    <a:pt x="2755" y="1818"/>
                  </a:lnTo>
                  <a:lnTo>
                    <a:pt x="2747" y="1818"/>
                  </a:lnTo>
                  <a:lnTo>
                    <a:pt x="2739" y="1818"/>
                  </a:lnTo>
                  <a:lnTo>
                    <a:pt x="2733" y="1818"/>
                  </a:lnTo>
                  <a:lnTo>
                    <a:pt x="2725" y="1818"/>
                  </a:lnTo>
                  <a:lnTo>
                    <a:pt x="2719" y="1818"/>
                  </a:lnTo>
                  <a:lnTo>
                    <a:pt x="2711" y="1818"/>
                  </a:lnTo>
                  <a:lnTo>
                    <a:pt x="2703" y="1818"/>
                  </a:lnTo>
                  <a:lnTo>
                    <a:pt x="2697" y="1818"/>
                  </a:lnTo>
                  <a:lnTo>
                    <a:pt x="2689" y="1818"/>
                  </a:lnTo>
                  <a:lnTo>
                    <a:pt x="2681" y="1818"/>
                  </a:lnTo>
                  <a:lnTo>
                    <a:pt x="2675" y="1818"/>
                  </a:lnTo>
                  <a:lnTo>
                    <a:pt x="2668" y="1818"/>
                  </a:lnTo>
                  <a:lnTo>
                    <a:pt x="2660" y="1818"/>
                  </a:lnTo>
                  <a:lnTo>
                    <a:pt x="2654" y="1818"/>
                  </a:lnTo>
                  <a:lnTo>
                    <a:pt x="2646" y="1818"/>
                  </a:lnTo>
                  <a:lnTo>
                    <a:pt x="2640" y="1818"/>
                  </a:lnTo>
                  <a:lnTo>
                    <a:pt x="2632" y="1818"/>
                  </a:lnTo>
                  <a:lnTo>
                    <a:pt x="2624" y="1818"/>
                  </a:lnTo>
                  <a:lnTo>
                    <a:pt x="2618" y="1818"/>
                  </a:lnTo>
                  <a:lnTo>
                    <a:pt x="2610" y="1818"/>
                  </a:lnTo>
                  <a:lnTo>
                    <a:pt x="2602" y="1818"/>
                  </a:lnTo>
                  <a:lnTo>
                    <a:pt x="2596" y="1818"/>
                  </a:lnTo>
                  <a:lnTo>
                    <a:pt x="2588" y="1818"/>
                  </a:lnTo>
                  <a:lnTo>
                    <a:pt x="2580" y="1818"/>
                  </a:lnTo>
                  <a:lnTo>
                    <a:pt x="2574" y="1818"/>
                  </a:lnTo>
                  <a:lnTo>
                    <a:pt x="2566" y="1818"/>
                  </a:lnTo>
                  <a:lnTo>
                    <a:pt x="2558" y="1818"/>
                  </a:lnTo>
                  <a:lnTo>
                    <a:pt x="2552" y="1818"/>
                  </a:lnTo>
                  <a:lnTo>
                    <a:pt x="2544" y="1818"/>
                  </a:lnTo>
                  <a:lnTo>
                    <a:pt x="2538" y="1818"/>
                  </a:lnTo>
                  <a:lnTo>
                    <a:pt x="2530" y="1818"/>
                  </a:lnTo>
                  <a:lnTo>
                    <a:pt x="2522" y="1818"/>
                  </a:lnTo>
                  <a:lnTo>
                    <a:pt x="2516" y="1818"/>
                  </a:lnTo>
                  <a:lnTo>
                    <a:pt x="2508" y="1818"/>
                  </a:lnTo>
                  <a:lnTo>
                    <a:pt x="2500" y="1818"/>
                  </a:lnTo>
                  <a:lnTo>
                    <a:pt x="2494" y="1818"/>
                  </a:lnTo>
                  <a:lnTo>
                    <a:pt x="2486" y="1818"/>
                  </a:lnTo>
                  <a:lnTo>
                    <a:pt x="2478" y="1818"/>
                  </a:lnTo>
                  <a:lnTo>
                    <a:pt x="2472" y="1818"/>
                  </a:lnTo>
                  <a:lnTo>
                    <a:pt x="2464" y="1818"/>
                  </a:lnTo>
                  <a:lnTo>
                    <a:pt x="2458" y="1818"/>
                  </a:lnTo>
                  <a:lnTo>
                    <a:pt x="2450" y="1818"/>
                  </a:lnTo>
                  <a:lnTo>
                    <a:pt x="2442" y="1818"/>
                  </a:lnTo>
                  <a:lnTo>
                    <a:pt x="2436" y="1818"/>
                  </a:lnTo>
                  <a:lnTo>
                    <a:pt x="2428" y="1818"/>
                  </a:lnTo>
                  <a:lnTo>
                    <a:pt x="2420" y="1818"/>
                  </a:lnTo>
                  <a:lnTo>
                    <a:pt x="2414" y="1818"/>
                  </a:lnTo>
                  <a:lnTo>
                    <a:pt x="2406" y="1818"/>
                  </a:lnTo>
                  <a:lnTo>
                    <a:pt x="2399" y="1818"/>
                  </a:lnTo>
                  <a:lnTo>
                    <a:pt x="2393" y="1818"/>
                  </a:lnTo>
                  <a:lnTo>
                    <a:pt x="2385" y="1818"/>
                  </a:lnTo>
                  <a:lnTo>
                    <a:pt x="2379" y="1818"/>
                  </a:lnTo>
                  <a:lnTo>
                    <a:pt x="2371" y="1818"/>
                  </a:lnTo>
                  <a:lnTo>
                    <a:pt x="2363" y="1818"/>
                  </a:lnTo>
                  <a:lnTo>
                    <a:pt x="2357" y="1818"/>
                  </a:lnTo>
                  <a:lnTo>
                    <a:pt x="2349" y="1818"/>
                  </a:lnTo>
                  <a:lnTo>
                    <a:pt x="2341" y="1818"/>
                  </a:lnTo>
                  <a:lnTo>
                    <a:pt x="2335" y="1818"/>
                  </a:lnTo>
                  <a:lnTo>
                    <a:pt x="2327" y="1818"/>
                  </a:lnTo>
                  <a:lnTo>
                    <a:pt x="2319" y="1818"/>
                  </a:lnTo>
                  <a:lnTo>
                    <a:pt x="2313" y="1818"/>
                  </a:lnTo>
                  <a:lnTo>
                    <a:pt x="2305" y="1818"/>
                  </a:lnTo>
                  <a:lnTo>
                    <a:pt x="2297" y="1818"/>
                  </a:lnTo>
                  <a:lnTo>
                    <a:pt x="2291" y="1818"/>
                  </a:lnTo>
                  <a:lnTo>
                    <a:pt x="2283" y="1818"/>
                  </a:lnTo>
                  <a:lnTo>
                    <a:pt x="2277" y="1818"/>
                  </a:lnTo>
                  <a:lnTo>
                    <a:pt x="2269" y="1818"/>
                  </a:lnTo>
                  <a:lnTo>
                    <a:pt x="2261" y="1818"/>
                  </a:lnTo>
                  <a:lnTo>
                    <a:pt x="2255" y="1818"/>
                  </a:lnTo>
                  <a:lnTo>
                    <a:pt x="2247" y="1818"/>
                  </a:lnTo>
                  <a:lnTo>
                    <a:pt x="2239" y="1818"/>
                  </a:lnTo>
                  <a:lnTo>
                    <a:pt x="2233" y="1818"/>
                  </a:lnTo>
                  <a:lnTo>
                    <a:pt x="2225" y="1818"/>
                  </a:lnTo>
                  <a:lnTo>
                    <a:pt x="2217" y="1818"/>
                  </a:lnTo>
                  <a:lnTo>
                    <a:pt x="2211" y="1818"/>
                  </a:lnTo>
                  <a:lnTo>
                    <a:pt x="2203" y="1818"/>
                  </a:lnTo>
                  <a:lnTo>
                    <a:pt x="2197" y="1818"/>
                  </a:lnTo>
                  <a:lnTo>
                    <a:pt x="2189" y="1818"/>
                  </a:lnTo>
                  <a:lnTo>
                    <a:pt x="2181" y="1818"/>
                  </a:lnTo>
                  <a:lnTo>
                    <a:pt x="2175" y="1818"/>
                  </a:lnTo>
                  <a:lnTo>
                    <a:pt x="2167" y="1818"/>
                  </a:lnTo>
                  <a:lnTo>
                    <a:pt x="2159" y="1818"/>
                  </a:lnTo>
                  <a:lnTo>
                    <a:pt x="2153" y="1818"/>
                  </a:lnTo>
                  <a:lnTo>
                    <a:pt x="2145" y="1818"/>
                  </a:lnTo>
                  <a:lnTo>
                    <a:pt x="2137" y="1818"/>
                  </a:lnTo>
                  <a:lnTo>
                    <a:pt x="2132" y="1818"/>
                  </a:lnTo>
                  <a:lnTo>
                    <a:pt x="2124" y="1818"/>
                  </a:lnTo>
                  <a:lnTo>
                    <a:pt x="2118" y="1818"/>
                  </a:lnTo>
                  <a:lnTo>
                    <a:pt x="2110" y="1818"/>
                  </a:lnTo>
                  <a:lnTo>
                    <a:pt x="2102" y="1818"/>
                  </a:lnTo>
                  <a:lnTo>
                    <a:pt x="2096" y="1818"/>
                  </a:lnTo>
                  <a:lnTo>
                    <a:pt x="2088" y="1818"/>
                  </a:lnTo>
                  <a:lnTo>
                    <a:pt x="2080" y="1818"/>
                  </a:lnTo>
                  <a:lnTo>
                    <a:pt x="2074" y="1818"/>
                  </a:lnTo>
                  <a:lnTo>
                    <a:pt x="2066" y="1818"/>
                  </a:lnTo>
                  <a:lnTo>
                    <a:pt x="2058" y="1818"/>
                  </a:lnTo>
                  <a:lnTo>
                    <a:pt x="2052" y="1818"/>
                  </a:lnTo>
                  <a:lnTo>
                    <a:pt x="2044" y="1818"/>
                  </a:lnTo>
                  <a:lnTo>
                    <a:pt x="2036" y="1818"/>
                  </a:lnTo>
                  <a:lnTo>
                    <a:pt x="2030" y="1818"/>
                  </a:lnTo>
                  <a:lnTo>
                    <a:pt x="2022" y="1818"/>
                  </a:lnTo>
                  <a:lnTo>
                    <a:pt x="2016" y="1818"/>
                  </a:lnTo>
                  <a:lnTo>
                    <a:pt x="2008" y="1818"/>
                  </a:lnTo>
                  <a:lnTo>
                    <a:pt x="2000" y="1818"/>
                  </a:lnTo>
                  <a:lnTo>
                    <a:pt x="1994" y="1818"/>
                  </a:lnTo>
                  <a:lnTo>
                    <a:pt x="1986" y="1818"/>
                  </a:lnTo>
                  <a:lnTo>
                    <a:pt x="1978" y="1818"/>
                  </a:lnTo>
                  <a:lnTo>
                    <a:pt x="1972" y="1818"/>
                  </a:lnTo>
                  <a:lnTo>
                    <a:pt x="1964" y="1818"/>
                  </a:lnTo>
                  <a:lnTo>
                    <a:pt x="1956" y="1818"/>
                  </a:lnTo>
                  <a:lnTo>
                    <a:pt x="1950" y="1818"/>
                  </a:lnTo>
                  <a:lnTo>
                    <a:pt x="1942" y="1818"/>
                  </a:lnTo>
                  <a:lnTo>
                    <a:pt x="1936" y="1818"/>
                  </a:lnTo>
                  <a:lnTo>
                    <a:pt x="1928" y="1818"/>
                  </a:lnTo>
                  <a:lnTo>
                    <a:pt x="1920" y="1818"/>
                  </a:lnTo>
                  <a:lnTo>
                    <a:pt x="1914" y="1818"/>
                  </a:lnTo>
                  <a:lnTo>
                    <a:pt x="1906" y="1818"/>
                  </a:lnTo>
                  <a:lnTo>
                    <a:pt x="1898" y="1818"/>
                  </a:lnTo>
                  <a:lnTo>
                    <a:pt x="1892" y="1818"/>
                  </a:lnTo>
                  <a:lnTo>
                    <a:pt x="1884" y="1818"/>
                  </a:lnTo>
                  <a:lnTo>
                    <a:pt x="1876" y="1818"/>
                  </a:lnTo>
                  <a:lnTo>
                    <a:pt x="1870" y="1818"/>
                  </a:lnTo>
                  <a:lnTo>
                    <a:pt x="1863" y="1818"/>
                  </a:lnTo>
                  <a:lnTo>
                    <a:pt x="1857" y="1818"/>
                  </a:lnTo>
                  <a:lnTo>
                    <a:pt x="1849" y="1818"/>
                  </a:lnTo>
                  <a:lnTo>
                    <a:pt x="1841" y="1818"/>
                  </a:lnTo>
                  <a:lnTo>
                    <a:pt x="1835" y="1818"/>
                  </a:lnTo>
                  <a:lnTo>
                    <a:pt x="1827" y="1818"/>
                  </a:lnTo>
                  <a:lnTo>
                    <a:pt x="1819" y="1818"/>
                  </a:lnTo>
                  <a:lnTo>
                    <a:pt x="1813" y="1818"/>
                  </a:lnTo>
                  <a:lnTo>
                    <a:pt x="1805" y="1818"/>
                  </a:lnTo>
                  <a:lnTo>
                    <a:pt x="1797" y="1818"/>
                  </a:lnTo>
                  <a:lnTo>
                    <a:pt x="1791" y="1818"/>
                  </a:lnTo>
                  <a:lnTo>
                    <a:pt x="1783" y="1818"/>
                  </a:lnTo>
                  <a:lnTo>
                    <a:pt x="1775" y="1818"/>
                  </a:lnTo>
                  <a:lnTo>
                    <a:pt x="1769" y="1818"/>
                  </a:lnTo>
                  <a:lnTo>
                    <a:pt x="1761" y="1818"/>
                  </a:lnTo>
                  <a:lnTo>
                    <a:pt x="1755" y="1818"/>
                  </a:lnTo>
                  <a:lnTo>
                    <a:pt x="1747" y="1818"/>
                  </a:lnTo>
                  <a:lnTo>
                    <a:pt x="1739" y="1818"/>
                  </a:lnTo>
                  <a:lnTo>
                    <a:pt x="1733" y="1818"/>
                  </a:lnTo>
                  <a:lnTo>
                    <a:pt x="1725" y="1818"/>
                  </a:lnTo>
                  <a:lnTo>
                    <a:pt x="1717" y="1818"/>
                  </a:lnTo>
                  <a:lnTo>
                    <a:pt x="1711" y="1818"/>
                  </a:lnTo>
                  <a:lnTo>
                    <a:pt x="1703" y="1818"/>
                  </a:lnTo>
                  <a:lnTo>
                    <a:pt x="1695" y="1818"/>
                  </a:lnTo>
                  <a:lnTo>
                    <a:pt x="1689" y="1818"/>
                  </a:lnTo>
                  <a:lnTo>
                    <a:pt x="1681" y="1818"/>
                  </a:lnTo>
                  <a:lnTo>
                    <a:pt x="1675" y="1818"/>
                  </a:lnTo>
                  <a:lnTo>
                    <a:pt x="1667" y="1818"/>
                  </a:lnTo>
                  <a:lnTo>
                    <a:pt x="1659" y="1818"/>
                  </a:lnTo>
                  <a:lnTo>
                    <a:pt x="1653" y="1818"/>
                  </a:lnTo>
                  <a:lnTo>
                    <a:pt x="1645" y="1818"/>
                  </a:lnTo>
                  <a:lnTo>
                    <a:pt x="1637" y="1818"/>
                  </a:lnTo>
                  <a:lnTo>
                    <a:pt x="1631" y="1818"/>
                  </a:lnTo>
                  <a:lnTo>
                    <a:pt x="1623" y="1818"/>
                  </a:lnTo>
                  <a:lnTo>
                    <a:pt x="1615" y="1818"/>
                  </a:lnTo>
                  <a:lnTo>
                    <a:pt x="1609" y="1818"/>
                  </a:lnTo>
                  <a:lnTo>
                    <a:pt x="1602" y="1818"/>
                  </a:lnTo>
                  <a:lnTo>
                    <a:pt x="1596" y="1818"/>
                  </a:lnTo>
                  <a:lnTo>
                    <a:pt x="1588" y="1818"/>
                  </a:lnTo>
                  <a:lnTo>
                    <a:pt x="1580" y="1818"/>
                  </a:lnTo>
                  <a:lnTo>
                    <a:pt x="1574" y="1818"/>
                  </a:lnTo>
                  <a:lnTo>
                    <a:pt x="1566" y="1818"/>
                  </a:lnTo>
                  <a:lnTo>
                    <a:pt x="1558" y="1818"/>
                  </a:lnTo>
                  <a:lnTo>
                    <a:pt x="1552" y="1818"/>
                  </a:lnTo>
                  <a:lnTo>
                    <a:pt x="1544" y="1818"/>
                  </a:lnTo>
                  <a:lnTo>
                    <a:pt x="1536" y="1818"/>
                  </a:lnTo>
                  <a:lnTo>
                    <a:pt x="1530" y="1818"/>
                  </a:lnTo>
                  <a:lnTo>
                    <a:pt x="1522" y="1818"/>
                  </a:lnTo>
                  <a:lnTo>
                    <a:pt x="1514" y="1818"/>
                  </a:lnTo>
                  <a:lnTo>
                    <a:pt x="1508" y="1818"/>
                  </a:lnTo>
                  <a:lnTo>
                    <a:pt x="1500" y="1818"/>
                  </a:lnTo>
                  <a:lnTo>
                    <a:pt x="1494" y="1818"/>
                  </a:lnTo>
                  <a:lnTo>
                    <a:pt x="1486" y="1818"/>
                  </a:lnTo>
                  <a:lnTo>
                    <a:pt x="1478" y="1818"/>
                  </a:lnTo>
                  <a:lnTo>
                    <a:pt x="1472" y="1818"/>
                  </a:lnTo>
                  <a:lnTo>
                    <a:pt x="1464" y="1818"/>
                  </a:lnTo>
                  <a:lnTo>
                    <a:pt x="1456" y="1818"/>
                  </a:lnTo>
                  <a:lnTo>
                    <a:pt x="1450" y="1818"/>
                  </a:lnTo>
                  <a:lnTo>
                    <a:pt x="1442" y="1818"/>
                  </a:lnTo>
                  <a:lnTo>
                    <a:pt x="1434" y="1818"/>
                  </a:lnTo>
                  <a:lnTo>
                    <a:pt x="1428" y="1818"/>
                  </a:lnTo>
                  <a:lnTo>
                    <a:pt x="1420" y="1818"/>
                  </a:lnTo>
                  <a:lnTo>
                    <a:pt x="1414" y="1818"/>
                  </a:lnTo>
                  <a:lnTo>
                    <a:pt x="1406" y="1818"/>
                  </a:lnTo>
                  <a:lnTo>
                    <a:pt x="1398" y="1818"/>
                  </a:lnTo>
                  <a:lnTo>
                    <a:pt x="1392" y="1818"/>
                  </a:lnTo>
                  <a:lnTo>
                    <a:pt x="1384" y="1818"/>
                  </a:lnTo>
                  <a:lnTo>
                    <a:pt x="1376" y="1818"/>
                  </a:lnTo>
                  <a:lnTo>
                    <a:pt x="1370" y="1818"/>
                  </a:lnTo>
                  <a:lnTo>
                    <a:pt x="1362" y="1818"/>
                  </a:lnTo>
                  <a:lnTo>
                    <a:pt x="1354" y="1818"/>
                  </a:lnTo>
                  <a:lnTo>
                    <a:pt x="1348" y="1818"/>
                  </a:lnTo>
                  <a:lnTo>
                    <a:pt x="1340" y="1818"/>
                  </a:lnTo>
                  <a:lnTo>
                    <a:pt x="1335" y="1818"/>
                  </a:lnTo>
                  <a:lnTo>
                    <a:pt x="1327" y="1818"/>
                  </a:lnTo>
                  <a:lnTo>
                    <a:pt x="1319" y="1818"/>
                  </a:lnTo>
                  <a:lnTo>
                    <a:pt x="1313" y="1818"/>
                  </a:lnTo>
                  <a:lnTo>
                    <a:pt x="1305" y="1818"/>
                  </a:lnTo>
                  <a:lnTo>
                    <a:pt x="1297" y="1818"/>
                  </a:lnTo>
                  <a:lnTo>
                    <a:pt x="1291" y="1818"/>
                  </a:lnTo>
                  <a:lnTo>
                    <a:pt x="1283" y="1818"/>
                  </a:lnTo>
                  <a:lnTo>
                    <a:pt x="1275" y="1818"/>
                  </a:lnTo>
                  <a:lnTo>
                    <a:pt x="1269" y="1818"/>
                  </a:lnTo>
                  <a:lnTo>
                    <a:pt x="1261" y="1818"/>
                  </a:lnTo>
                  <a:lnTo>
                    <a:pt x="1255" y="1818"/>
                  </a:lnTo>
                  <a:lnTo>
                    <a:pt x="1247" y="1818"/>
                  </a:lnTo>
                  <a:lnTo>
                    <a:pt x="1239" y="1818"/>
                  </a:lnTo>
                  <a:lnTo>
                    <a:pt x="1233" y="1818"/>
                  </a:lnTo>
                  <a:lnTo>
                    <a:pt x="1225" y="1818"/>
                  </a:lnTo>
                  <a:lnTo>
                    <a:pt x="1217" y="1818"/>
                  </a:lnTo>
                  <a:lnTo>
                    <a:pt x="1211" y="1818"/>
                  </a:lnTo>
                  <a:lnTo>
                    <a:pt x="1203" y="1818"/>
                  </a:lnTo>
                  <a:lnTo>
                    <a:pt x="1195" y="1818"/>
                  </a:lnTo>
                  <a:lnTo>
                    <a:pt x="1189" y="1818"/>
                  </a:lnTo>
                  <a:lnTo>
                    <a:pt x="1181" y="1818"/>
                  </a:lnTo>
                  <a:lnTo>
                    <a:pt x="1173" y="1818"/>
                  </a:lnTo>
                  <a:lnTo>
                    <a:pt x="1167" y="1818"/>
                  </a:lnTo>
                  <a:lnTo>
                    <a:pt x="1159" y="1818"/>
                  </a:lnTo>
                  <a:lnTo>
                    <a:pt x="1153" y="1818"/>
                  </a:lnTo>
                  <a:lnTo>
                    <a:pt x="1145" y="1818"/>
                  </a:lnTo>
                  <a:lnTo>
                    <a:pt x="1137" y="1818"/>
                  </a:lnTo>
                  <a:lnTo>
                    <a:pt x="1131" y="1818"/>
                  </a:lnTo>
                  <a:lnTo>
                    <a:pt x="1123" y="1818"/>
                  </a:lnTo>
                  <a:lnTo>
                    <a:pt x="1115" y="1818"/>
                  </a:lnTo>
                  <a:lnTo>
                    <a:pt x="1109" y="1818"/>
                  </a:lnTo>
                  <a:lnTo>
                    <a:pt x="1101" y="1818"/>
                  </a:lnTo>
                  <a:lnTo>
                    <a:pt x="1093" y="1818"/>
                  </a:lnTo>
                  <a:lnTo>
                    <a:pt x="1087" y="1818"/>
                  </a:lnTo>
                  <a:lnTo>
                    <a:pt x="1079" y="1818"/>
                  </a:lnTo>
                  <a:lnTo>
                    <a:pt x="1073" y="1818"/>
                  </a:lnTo>
                  <a:lnTo>
                    <a:pt x="1066" y="1818"/>
                  </a:lnTo>
                  <a:lnTo>
                    <a:pt x="1058" y="1818"/>
                  </a:lnTo>
                  <a:lnTo>
                    <a:pt x="1052" y="1818"/>
                  </a:lnTo>
                  <a:lnTo>
                    <a:pt x="1044" y="1818"/>
                  </a:lnTo>
                  <a:lnTo>
                    <a:pt x="1036" y="1818"/>
                  </a:lnTo>
                  <a:lnTo>
                    <a:pt x="1030" y="1818"/>
                  </a:lnTo>
                  <a:lnTo>
                    <a:pt x="1022" y="1818"/>
                  </a:lnTo>
                  <a:lnTo>
                    <a:pt x="1014" y="1818"/>
                  </a:lnTo>
                  <a:lnTo>
                    <a:pt x="1008" y="1818"/>
                  </a:lnTo>
                  <a:lnTo>
                    <a:pt x="1000" y="1818"/>
                  </a:lnTo>
                  <a:lnTo>
                    <a:pt x="994" y="1818"/>
                  </a:lnTo>
                  <a:lnTo>
                    <a:pt x="986" y="1818"/>
                  </a:lnTo>
                  <a:lnTo>
                    <a:pt x="978" y="1818"/>
                  </a:lnTo>
                  <a:lnTo>
                    <a:pt x="972" y="1818"/>
                  </a:lnTo>
                  <a:lnTo>
                    <a:pt x="964" y="1818"/>
                  </a:lnTo>
                  <a:lnTo>
                    <a:pt x="956" y="1818"/>
                  </a:lnTo>
                  <a:lnTo>
                    <a:pt x="950" y="1818"/>
                  </a:lnTo>
                  <a:lnTo>
                    <a:pt x="942" y="1818"/>
                  </a:lnTo>
                  <a:lnTo>
                    <a:pt x="934" y="1818"/>
                  </a:lnTo>
                  <a:lnTo>
                    <a:pt x="928" y="1818"/>
                  </a:lnTo>
                  <a:lnTo>
                    <a:pt x="920" y="1818"/>
                  </a:lnTo>
                  <a:lnTo>
                    <a:pt x="912" y="1818"/>
                  </a:lnTo>
                  <a:lnTo>
                    <a:pt x="906" y="1818"/>
                  </a:lnTo>
                  <a:lnTo>
                    <a:pt x="898" y="1818"/>
                  </a:lnTo>
                  <a:lnTo>
                    <a:pt x="892" y="1818"/>
                  </a:lnTo>
                  <a:lnTo>
                    <a:pt x="884" y="1818"/>
                  </a:lnTo>
                  <a:lnTo>
                    <a:pt x="876" y="1818"/>
                  </a:lnTo>
                  <a:lnTo>
                    <a:pt x="870" y="1818"/>
                  </a:lnTo>
                  <a:lnTo>
                    <a:pt x="862" y="1818"/>
                  </a:lnTo>
                  <a:lnTo>
                    <a:pt x="854" y="1818"/>
                  </a:lnTo>
                  <a:lnTo>
                    <a:pt x="848" y="1818"/>
                  </a:lnTo>
                  <a:lnTo>
                    <a:pt x="840" y="1818"/>
                  </a:lnTo>
                  <a:lnTo>
                    <a:pt x="832" y="1818"/>
                  </a:lnTo>
                  <a:lnTo>
                    <a:pt x="826" y="1818"/>
                  </a:lnTo>
                  <a:lnTo>
                    <a:pt x="818" y="1818"/>
                  </a:lnTo>
                  <a:lnTo>
                    <a:pt x="812" y="1818"/>
                  </a:lnTo>
                  <a:lnTo>
                    <a:pt x="804" y="1818"/>
                  </a:lnTo>
                  <a:lnTo>
                    <a:pt x="797" y="1818"/>
                  </a:lnTo>
                  <a:lnTo>
                    <a:pt x="791" y="1818"/>
                  </a:lnTo>
                  <a:lnTo>
                    <a:pt x="783" y="1818"/>
                  </a:lnTo>
                  <a:lnTo>
                    <a:pt x="775" y="1818"/>
                  </a:lnTo>
                  <a:lnTo>
                    <a:pt x="769" y="1818"/>
                  </a:lnTo>
                  <a:lnTo>
                    <a:pt x="761" y="1818"/>
                  </a:lnTo>
                  <a:lnTo>
                    <a:pt x="753" y="1818"/>
                  </a:lnTo>
                  <a:lnTo>
                    <a:pt x="747" y="1818"/>
                  </a:lnTo>
                  <a:lnTo>
                    <a:pt x="739" y="1818"/>
                  </a:lnTo>
                  <a:lnTo>
                    <a:pt x="733" y="1818"/>
                  </a:lnTo>
                  <a:lnTo>
                    <a:pt x="725" y="1818"/>
                  </a:lnTo>
                  <a:lnTo>
                    <a:pt x="717" y="1818"/>
                  </a:lnTo>
                  <a:lnTo>
                    <a:pt x="711" y="1818"/>
                  </a:lnTo>
                  <a:lnTo>
                    <a:pt x="703" y="1818"/>
                  </a:lnTo>
                  <a:lnTo>
                    <a:pt x="695" y="1818"/>
                  </a:lnTo>
                  <a:lnTo>
                    <a:pt x="689" y="1818"/>
                  </a:lnTo>
                  <a:lnTo>
                    <a:pt x="681" y="1818"/>
                  </a:lnTo>
                  <a:lnTo>
                    <a:pt x="673" y="1818"/>
                  </a:lnTo>
                  <a:lnTo>
                    <a:pt x="667" y="1818"/>
                  </a:lnTo>
                  <a:lnTo>
                    <a:pt x="659" y="1818"/>
                  </a:lnTo>
                  <a:lnTo>
                    <a:pt x="651" y="1818"/>
                  </a:lnTo>
                  <a:lnTo>
                    <a:pt x="645" y="1818"/>
                  </a:lnTo>
                  <a:lnTo>
                    <a:pt x="637" y="1818"/>
                  </a:lnTo>
                  <a:lnTo>
                    <a:pt x="631" y="1818"/>
                  </a:lnTo>
                  <a:lnTo>
                    <a:pt x="623" y="1818"/>
                  </a:lnTo>
                  <a:lnTo>
                    <a:pt x="615" y="1818"/>
                  </a:lnTo>
                  <a:lnTo>
                    <a:pt x="609" y="1818"/>
                  </a:lnTo>
                  <a:lnTo>
                    <a:pt x="601" y="1818"/>
                  </a:lnTo>
                  <a:lnTo>
                    <a:pt x="593" y="1818"/>
                  </a:lnTo>
                  <a:lnTo>
                    <a:pt x="587" y="1818"/>
                  </a:lnTo>
                  <a:lnTo>
                    <a:pt x="579" y="1818"/>
                  </a:lnTo>
                  <a:lnTo>
                    <a:pt x="571" y="1818"/>
                  </a:lnTo>
                  <a:lnTo>
                    <a:pt x="565" y="1818"/>
                  </a:lnTo>
                  <a:lnTo>
                    <a:pt x="557" y="1818"/>
                  </a:lnTo>
                  <a:lnTo>
                    <a:pt x="551" y="1818"/>
                  </a:lnTo>
                  <a:lnTo>
                    <a:pt x="543" y="1818"/>
                  </a:lnTo>
                  <a:lnTo>
                    <a:pt x="536" y="1818"/>
                  </a:lnTo>
                  <a:lnTo>
                    <a:pt x="530" y="1818"/>
                  </a:lnTo>
                  <a:lnTo>
                    <a:pt x="522" y="1818"/>
                  </a:lnTo>
                  <a:lnTo>
                    <a:pt x="514" y="1818"/>
                  </a:lnTo>
                  <a:lnTo>
                    <a:pt x="508" y="1818"/>
                  </a:lnTo>
                  <a:lnTo>
                    <a:pt x="500" y="1818"/>
                  </a:lnTo>
                  <a:lnTo>
                    <a:pt x="492" y="1818"/>
                  </a:lnTo>
                  <a:lnTo>
                    <a:pt x="486" y="1818"/>
                  </a:lnTo>
                  <a:lnTo>
                    <a:pt x="478" y="1818"/>
                  </a:lnTo>
                  <a:lnTo>
                    <a:pt x="472" y="1818"/>
                  </a:lnTo>
                  <a:lnTo>
                    <a:pt x="464" y="1818"/>
                  </a:lnTo>
                  <a:lnTo>
                    <a:pt x="456" y="1818"/>
                  </a:lnTo>
                  <a:lnTo>
                    <a:pt x="450" y="1818"/>
                  </a:lnTo>
                  <a:lnTo>
                    <a:pt x="442" y="1818"/>
                  </a:lnTo>
                  <a:lnTo>
                    <a:pt x="434" y="1818"/>
                  </a:lnTo>
                  <a:lnTo>
                    <a:pt x="428" y="1818"/>
                  </a:lnTo>
                  <a:lnTo>
                    <a:pt x="420" y="1818"/>
                  </a:lnTo>
                  <a:lnTo>
                    <a:pt x="412" y="1818"/>
                  </a:lnTo>
                  <a:lnTo>
                    <a:pt x="406" y="1818"/>
                  </a:lnTo>
                  <a:lnTo>
                    <a:pt x="398" y="1818"/>
                  </a:lnTo>
                  <a:lnTo>
                    <a:pt x="390" y="1818"/>
                  </a:lnTo>
                  <a:lnTo>
                    <a:pt x="384" y="1818"/>
                  </a:lnTo>
                  <a:lnTo>
                    <a:pt x="376" y="1818"/>
                  </a:lnTo>
                  <a:lnTo>
                    <a:pt x="370" y="1818"/>
                  </a:lnTo>
                  <a:lnTo>
                    <a:pt x="362" y="1818"/>
                  </a:lnTo>
                  <a:lnTo>
                    <a:pt x="354" y="1818"/>
                  </a:lnTo>
                  <a:lnTo>
                    <a:pt x="348" y="1818"/>
                  </a:lnTo>
                  <a:lnTo>
                    <a:pt x="340" y="1818"/>
                  </a:lnTo>
                  <a:lnTo>
                    <a:pt x="332" y="1818"/>
                  </a:lnTo>
                  <a:lnTo>
                    <a:pt x="326" y="1818"/>
                  </a:lnTo>
                  <a:lnTo>
                    <a:pt x="318" y="1818"/>
                  </a:lnTo>
                  <a:lnTo>
                    <a:pt x="310" y="1818"/>
                  </a:lnTo>
                  <a:lnTo>
                    <a:pt x="304" y="1818"/>
                  </a:lnTo>
                  <a:lnTo>
                    <a:pt x="296" y="1818"/>
                  </a:lnTo>
                  <a:lnTo>
                    <a:pt x="290" y="1818"/>
                  </a:lnTo>
                  <a:lnTo>
                    <a:pt x="282" y="1818"/>
                  </a:lnTo>
                  <a:lnTo>
                    <a:pt x="274" y="1818"/>
                  </a:lnTo>
                  <a:lnTo>
                    <a:pt x="269" y="1818"/>
                  </a:lnTo>
                  <a:lnTo>
                    <a:pt x="261" y="1818"/>
                  </a:lnTo>
                  <a:lnTo>
                    <a:pt x="253" y="1818"/>
                  </a:lnTo>
                  <a:lnTo>
                    <a:pt x="247" y="1818"/>
                  </a:lnTo>
                  <a:lnTo>
                    <a:pt x="239" y="1818"/>
                  </a:lnTo>
                  <a:lnTo>
                    <a:pt x="231" y="1818"/>
                  </a:lnTo>
                  <a:lnTo>
                    <a:pt x="225" y="1818"/>
                  </a:lnTo>
                  <a:lnTo>
                    <a:pt x="217" y="1818"/>
                  </a:lnTo>
                  <a:lnTo>
                    <a:pt x="211" y="1818"/>
                  </a:lnTo>
                  <a:lnTo>
                    <a:pt x="203" y="1818"/>
                  </a:lnTo>
                  <a:lnTo>
                    <a:pt x="195" y="1818"/>
                  </a:lnTo>
                  <a:lnTo>
                    <a:pt x="189" y="1818"/>
                  </a:lnTo>
                  <a:lnTo>
                    <a:pt x="181" y="1818"/>
                  </a:lnTo>
                  <a:lnTo>
                    <a:pt x="173" y="1818"/>
                  </a:lnTo>
                  <a:lnTo>
                    <a:pt x="167" y="1818"/>
                  </a:lnTo>
                  <a:lnTo>
                    <a:pt x="159" y="1818"/>
                  </a:lnTo>
                  <a:lnTo>
                    <a:pt x="151" y="1818"/>
                  </a:lnTo>
                  <a:lnTo>
                    <a:pt x="145" y="1818"/>
                  </a:lnTo>
                  <a:lnTo>
                    <a:pt x="137" y="1818"/>
                  </a:lnTo>
                  <a:lnTo>
                    <a:pt x="129" y="1818"/>
                  </a:lnTo>
                  <a:lnTo>
                    <a:pt x="123" y="1818"/>
                  </a:lnTo>
                  <a:lnTo>
                    <a:pt x="115" y="1818"/>
                  </a:lnTo>
                  <a:lnTo>
                    <a:pt x="109" y="1818"/>
                  </a:lnTo>
                  <a:lnTo>
                    <a:pt x="101" y="1818"/>
                  </a:lnTo>
                  <a:lnTo>
                    <a:pt x="93" y="1818"/>
                  </a:lnTo>
                  <a:lnTo>
                    <a:pt x="87" y="1818"/>
                  </a:lnTo>
                  <a:lnTo>
                    <a:pt x="79" y="1818"/>
                  </a:lnTo>
                  <a:lnTo>
                    <a:pt x="71" y="1818"/>
                  </a:lnTo>
                  <a:lnTo>
                    <a:pt x="65" y="1818"/>
                  </a:lnTo>
                  <a:lnTo>
                    <a:pt x="57" y="1818"/>
                  </a:lnTo>
                  <a:lnTo>
                    <a:pt x="49" y="1818"/>
                  </a:lnTo>
                  <a:lnTo>
                    <a:pt x="43" y="1818"/>
                  </a:lnTo>
                  <a:lnTo>
                    <a:pt x="35" y="1818"/>
                  </a:lnTo>
                  <a:lnTo>
                    <a:pt x="29" y="1818"/>
                  </a:lnTo>
                  <a:lnTo>
                    <a:pt x="21" y="1818"/>
                  </a:lnTo>
                  <a:lnTo>
                    <a:pt x="13" y="1818"/>
                  </a:lnTo>
                  <a:lnTo>
                    <a:pt x="7" y="1818"/>
                  </a:lnTo>
                  <a:lnTo>
                    <a:pt x="0" y="1818"/>
                  </a:lnTo>
                  <a:lnTo>
                    <a:pt x="0" y="1797"/>
                  </a:lnTo>
                </a:path>
              </a:pathLst>
            </a:custGeom>
            <a:solidFill>
              <a:srgbClr val="FFFFFF"/>
            </a:solidFill>
            <a:ln w="76200" cap="rnd">
              <a:solidFill>
                <a:srgbClr val="000080"/>
              </a:solidFill>
              <a:round/>
              <a:headEnd/>
              <a:tailEnd/>
            </a:ln>
          </p:spPr>
          <p:txBody>
            <a:bodyPr/>
            <a:lstStyle/>
            <a:p>
              <a:endParaRPr lang="en-US"/>
            </a:p>
          </p:txBody>
        </p:sp>
        <p:sp>
          <p:nvSpPr>
            <p:cNvPr id="37903" name="Rectangle 20"/>
            <p:cNvSpPr>
              <a:spLocks noChangeArrowheads="1"/>
            </p:cNvSpPr>
            <p:nvPr/>
          </p:nvSpPr>
          <p:spPr bwMode="auto">
            <a:xfrm>
              <a:off x="5101" y="3161"/>
              <a:ext cx="270" cy="363"/>
            </a:xfrm>
            <a:prstGeom prst="rect">
              <a:avLst/>
            </a:prstGeom>
            <a:noFill/>
            <a:ln w="76200">
              <a:noFill/>
              <a:miter lim="800000"/>
              <a:headEnd/>
              <a:tailEnd/>
            </a:ln>
          </p:spPr>
          <p:txBody>
            <a:bodyPr wrap="none" lIns="90488" tIns="44450" rIns="90488" bIns="44450">
              <a:spAutoFit/>
            </a:bodyPr>
            <a:lstStyle/>
            <a:p>
              <a:r>
                <a:rPr lang="en-US" sz="3200"/>
                <a:t>Z</a:t>
              </a:r>
              <a:endParaRPr lang="en-US" sz="3200">
                <a:solidFill>
                  <a:schemeClr val="bg2"/>
                </a:solidFill>
              </a:endParaRPr>
            </a:p>
          </p:txBody>
        </p:sp>
        <p:sp>
          <p:nvSpPr>
            <p:cNvPr id="37904" name="Line 21"/>
            <p:cNvSpPr>
              <a:spLocks noChangeShapeType="1"/>
            </p:cNvSpPr>
            <p:nvPr/>
          </p:nvSpPr>
          <p:spPr bwMode="auto">
            <a:xfrm>
              <a:off x="2829" y="1552"/>
              <a:ext cx="0" cy="1792"/>
            </a:xfrm>
            <a:prstGeom prst="line">
              <a:avLst/>
            </a:prstGeom>
            <a:noFill/>
            <a:ln w="50800">
              <a:solidFill>
                <a:schemeClr val="bg2"/>
              </a:solidFill>
              <a:round/>
              <a:headEnd/>
              <a:tailEnd/>
            </a:ln>
          </p:spPr>
          <p:txBody>
            <a:bodyPr wrap="none" anchor="ctr"/>
            <a:lstStyle/>
            <a:p>
              <a:endParaRPr lang="en-US"/>
            </a:p>
          </p:txBody>
        </p:sp>
        <p:sp>
          <p:nvSpPr>
            <p:cNvPr id="37905" name="Rectangle 22"/>
            <p:cNvSpPr>
              <a:spLocks noChangeArrowheads="1"/>
            </p:cNvSpPr>
            <p:nvPr/>
          </p:nvSpPr>
          <p:spPr bwMode="auto">
            <a:xfrm>
              <a:off x="3591" y="3006"/>
              <a:ext cx="690"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.1587</a:t>
              </a:r>
            </a:p>
          </p:txBody>
        </p:sp>
        <p:sp>
          <p:nvSpPr>
            <p:cNvPr id="37906" name="Freeform 23"/>
            <p:cNvSpPr>
              <a:spLocks/>
            </p:cNvSpPr>
            <p:nvPr/>
          </p:nvSpPr>
          <p:spPr bwMode="auto">
            <a:xfrm>
              <a:off x="3561" y="2231"/>
              <a:ext cx="1515" cy="1103"/>
            </a:xfrm>
            <a:custGeom>
              <a:avLst/>
              <a:gdLst>
                <a:gd name="T0" fmla="*/ 41 w 1515"/>
                <a:gd name="T1" fmla="*/ 66 h 1103"/>
                <a:gd name="T2" fmla="*/ 93 w 1515"/>
                <a:gd name="T3" fmla="*/ 141 h 1103"/>
                <a:gd name="T4" fmla="*/ 143 w 1515"/>
                <a:gd name="T5" fmla="*/ 217 h 1103"/>
                <a:gd name="T6" fmla="*/ 195 w 1515"/>
                <a:gd name="T7" fmla="*/ 291 h 1103"/>
                <a:gd name="T8" fmla="*/ 245 w 1515"/>
                <a:gd name="T9" fmla="*/ 361 h 1103"/>
                <a:gd name="T10" fmla="*/ 297 w 1515"/>
                <a:gd name="T11" fmla="*/ 429 h 1103"/>
                <a:gd name="T12" fmla="*/ 346 w 1515"/>
                <a:gd name="T13" fmla="*/ 494 h 1103"/>
                <a:gd name="T14" fmla="*/ 398 w 1515"/>
                <a:gd name="T15" fmla="*/ 555 h 1103"/>
                <a:gd name="T16" fmla="*/ 448 w 1515"/>
                <a:gd name="T17" fmla="*/ 613 h 1103"/>
                <a:gd name="T18" fmla="*/ 500 w 1515"/>
                <a:gd name="T19" fmla="*/ 665 h 1103"/>
                <a:gd name="T20" fmla="*/ 550 w 1515"/>
                <a:gd name="T21" fmla="*/ 715 h 1103"/>
                <a:gd name="T22" fmla="*/ 601 w 1515"/>
                <a:gd name="T23" fmla="*/ 761 h 1103"/>
                <a:gd name="T24" fmla="*/ 651 w 1515"/>
                <a:gd name="T25" fmla="*/ 803 h 1103"/>
                <a:gd name="T26" fmla="*/ 701 w 1515"/>
                <a:gd name="T27" fmla="*/ 840 h 1103"/>
                <a:gd name="T28" fmla="*/ 753 w 1515"/>
                <a:gd name="T29" fmla="*/ 875 h 1103"/>
                <a:gd name="T30" fmla="*/ 803 w 1515"/>
                <a:gd name="T31" fmla="*/ 905 h 1103"/>
                <a:gd name="T32" fmla="*/ 854 w 1515"/>
                <a:gd name="T33" fmla="*/ 933 h 1103"/>
                <a:gd name="T34" fmla="*/ 904 w 1515"/>
                <a:gd name="T35" fmla="*/ 957 h 1103"/>
                <a:gd name="T36" fmla="*/ 956 w 1515"/>
                <a:gd name="T37" fmla="*/ 979 h 1103"/>
                <a:gd name="T38" fmla="*/ 1006 w 1515"/>
                <a:gd name="T39" fmla="*/ 996 h 1103"/>
                <a:gd name="T40" fmla="*/ 1058 w 1515"/>
                <a:gd name="T41" fmla="*/ 1014 h 1103"/>
                <a:gd name="T42" fmla="*/ 1107 w 1515"/>
                <a:gd name="T43" fmla="*/ 1027 h 1103"/>
                <a:gd name="T44" fmla="*/ 1159 w 1515"/>
                <a:gd name="T45" fmla="*/ 1040 h 1103"/>
                <a:gd name="T46" fmla="*/ 1209 w 1515"/>
                <a:gd name="T47" fmla="*/ 1050 h 1103"/>
                <a:gd name="T48" fmla="*/ 1261 w 1515"/>
                <a:gd name="T49" fmla="*/ 1058 h 1103"/>
                <a:gd name="T50" fmla="*/ 1311 w 1515"/>
                <a:gd name="T51" fmla="*/ 1067 h 1103"/>
                <a:gd name="T52" fmla="*/ 1363 w 1515"/>
                <a:gd name="T53" fmla="*/ 1073 h 1103"/>
                <a:gd name="T54" fmla="*/ 1412 w 1515"/>
                <a:gd name="T55" fmla="*/ 1079 h 1103"/>
                <a:gd name="T56" fmla="*/ 1464 w 1515"/>
                <a:gd name="T57" fmla="*/ 1083 h 1103"/>
                <a:gd name="T58" fmla="*/ 1514 w 1515"/>
                <a:gd name="T59" fmla="*/ 1087 h 1103"/>
                <a:gd name="T60" fmla="*/ 1470 w 1515"/>
                <a:gd name="T61" fmla="*/ 1102 h 1103"/>
                <a:gd name="T62" fmla="*/ 1420 w 1515"/>
                <a:gd name="T63" fmla="*/ 1102 h 1103"/>
                <a:gd name="T64" fmla="*/ 1368 w 1515"/>
                <a:gd name="T65" fmla="*/ 1102 h 1103"/>
                <a:gd name="T66" fmla="*/ 1319 w 1515"/>
                <a:gd name="T67" fmla="*/ 1102 h 1103"/>
                <a:gd name="T68" fmla="*/ 1267 w 1515"/>
                <a:gd name="T69" fmla="*/ 1102 h 1103"/>
                <a:gd name="T70" fmla="*/ 1217 w 1515"/>
                <a:gd name="T71" fmla="*/ 1102 h 1103"/>
                <a:gd name="T72" fmla="*/ 1165 w 1515"/>
                <a:gd name="T73" fmla="*/ 1102 h 1103"/>
                <a:gd name="T74" fmla="*/ 1115 w 1515"/>
                <a:gd name="T75" fmla="*/ 1102 h 1103"/>
                <a:gd name="T76" fmla="*/ 1064 w 1515"/>
                <a:gd name="T77" fmla="*/ 1102 h 1103"/>
                <a:gd name="T78" fmla="*/ 1014 w 1515"/>
                <a:gd name="T79" fmla="*/ 1102 h 1103"/>
                <a:gd name="T80" fmla="*/ 962 w 1515"/>
                <a:gd name="T81" fmla="*/ 1102 h 1103"/>
                <a:gd name="T82" fmla="*/ 912 w 1515"/>
                <a:gd name="T83" fmla="*/ 1102 h 1103"/>
                <a:gd name="T84" fmla="*/ 862 w 1515"/>
                <a:gd name="T85" fmla="*/ 1102 h 1103"/>
                <a:gd name="T86" fmla="*/ 811 w 1515"/>
                <a:gd name="T87" fmla="*/ 1102 h 1103"/>
                <a:gd name="T88" fmla="*/ 761 w 1515"/>
                <a:gd name="T89" fmla="*/ 1102 h 1103"/>
                <a:gd name="T90" fmla="*/ 709 w 1515"/>
                <a:gd name="T91" fmla="*/ 1102 h 1103"/>
                <a:gd name="T92" fmla="*/ 659 w 1515"/>
                <a:gd name="T93" fmla="*/ 1102 h 1103"/>
                <a:gd name="T94" fmla="*/ 607 w 1515"/>
                <a:gd name="T95" fmla="*/ 1102 h 1103"/>
                <a:gd name="T96" fmla="*/ 558 w 1515"/>
                <a:gd name="T97" fmla="*/ 1102 h 1103"/>
                <a:gd name="T98" fmla="*/ 506 w 1515"/>
                <a:gd name="T99" fmla="*/ 1102 h 1103"/>
                <a:gd name="T100" fmla="*/ 456 w 1515"/>
                <a:gd name="T101" fmla="*/ 1102 h 1103"/>
                <a:gd name="T102" fmla="*/ 404 w 1515"/>
                <a:gd name="T103" fmla="*/ 1102 h 1103"/>
                <a:gd name="T104" fmla="*/ 354 w 1515"/>
                <a:gd name="T105" fmla="*/ 1102 h 1103"/>
                <a:gd name="T106" fmla="*/ 302 w 1515"/>
                <a:gd name="T107" fmla="*/ 1102 h 1103"/>
                <a:gd name="T108" fmla="*/ 253 w 1515"/>
                <a:gd name="T109" fmla="*/ 1102 h 1103"/>
                <a:gd name="T110" fmla="*/ 201 w 1515"/>
                <a:gd name="T111" fmla="*/ 1102 h 1103"/>
                <a:gd name="T112" fmla="*/ 151 w 1515"/>
                <a:gd name="T113" fmla="*/ 1102 h 1103"/>
                <a:gd name="T114" fmla="*/ 99 w 1515"/>
                <a:gd name="T115" fmla="*/ 1102 h 1103"/>
                <a:gd name="T116" fmla="*/ 49 w 1515"/>
                <a:gd name="T117" fmla="*/ 1102 h 1103"/>
                <a:gd name="T118" fmla="*/ 0 w 1515"/>
                <a:gd name="T119" fmla="*/ 1102 h 11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15"/>
                <a:gd name="T181" fmla="*/ 0 h 1103"/>
                <a:gd name="T182" fmla="*/ 1515 w 1515"/>
                <a:gd name="T183" fmla="*/ 1103 h 11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15" h="1103">
                  <a:moveTo>
                    <a:pt x="0" y="0"/>
                  </a:moveTo>
                  <a:lnTo>
                    <a:pt x="6" y="10"/>
                  </a:lnTo>
                  <a:lnTo>
                    <a:pt x="14" y="21"/>
                  </a:lnTo>
                  <a:lnTo>
                    <a:pt x="20" y="32"/>
                  </a:lnTo>
                  <a:lnTo>
                    <a:pt x="28" y="43"/>
                  </a:lnTo>
                  <a:lnTo>
                    <a:pt x="35" y="54"/>
                  </a:lnTo>
                  <a:lnTo>
                    <a:pt x="41" y="66"/>
                  </a:lnTo>
                  <a:lnTo>
                    <a:pt x="49" y="76"/>
                  </a:lnTo>
                  <a:lnTo>
                    <a:pt x="57" y="87"/>
                  </a:lnTo>
                  <a:lnTo>
                    <a:pt x="63" y="98"/>
                  </a:lnTo>
                  <a:lnTo>
                    <a:pt x="71" y="109"/>
                  </a:lnTo>
                  <a:lnTo>
                    <a:pt x="79" y="120"/>
                  </a:lnTo>
                  <a:lnTo>
                    <a:pt x="85" y="130"/>
                  </a:lnTo>
                  <a:lnTo>
                    <a:pt x="93" y="141"/>
                  </a:lnTo>
                  <a:lnTo>
                    <a:pt x="99" y="152"/>
                  </a:lnTo>
                  <a:lnTo>
                    <a:pt x="107" y="163"/>
                  </a:lnTo>
                  <a:lnTo>
                    <a:pt x="115" y="173"/>
                  </a:lnTo>
                  <a:lnTo>
                    <a:pt x="121" y="184"/>
                  </a:lnTo>
                  <a:lnTo>
                    <a:pt x="129" y="195"/>
                  </a:lnTo>
                  <a:lnTo>
                    <a:pt x="137" y="206"/>
                  </a:lnTo>
                  <a:lnTo>
                    <a:pt x="143" y="217"/>
                  </a:lnTo>
                  <a:lnTo>
                    <a:pt x="151" y="227"/>
                  </a:lnTo>
                  <a:lnTo>
                    <a:pt x="159" y="238"/>
                  </a:lnTo>
                  <a:lnTo>
                    <a:pt x="165" y="249"/>
                  </a:lnTo>
                  <a:lnTo>
                    <a:pt x="173" y="258"/>
                  </a:lnTo>
                  <a:lnTo>
                    <a:pt x="179" y="269"/>
                  </a:lnTo>
                  <a:lnTo>
                    <a:pt x="187" y="280"/>
                  </a:lnTo>
                  <a:lnTo>
                    <a:pt x="195" y="291"/>
                  </a:lnTo>
                  <a:lnTo>
                    <a:pt x="201" y="300"/>
                  </a:lnTo>
                  <a:lnTo>
                    <a:pt x="209" y="311"/>
                  </a:lnTo>
                  <a:lnTo>
                    <a:pt x="217" y="320"/>
                  </a:lnTo>
                  <a:lnTo>
                    <a:pt x="223" y="331"/>
                  </a:lnTo>
                  <a:lnTo>
                    <a:pt x="231" y="340"/>
                  </a:lnTo>
                  <a:lnTo>
                    <a:pt x="239" y="351"/>
                  </a:lnTo>
                  <a:lnTo>
                    <a:pt x="245" y="361"/>
                  </a:lnTo>
                  <a:lnTo>
                    <a:pt x="253" y="371"/>
                  </a:lnTo>
                  <a:lnTo>
                    <a:pt x="259" y="381"/>
                  </a:lnTo>
                  <a:lnTo>
                    <a:pt x="267" y="390"/>
                  </a:lnTo>
                  <a:lnTo>
                    <a:pt x="275" y="400"/>
                  </a:lnTo>
                  <a:lnTo>
                    <a:pt x="281" y="409"/>
                  </a:lnTo>
                  <a:lnTo>
                    <a:pt x="289" y="420"/>
                  </a:lnTo>
                  <a:lnTo>
                    <a:pt x="297" y="429"/>
                  </a:lnTo>
                  <a:lnTo>
                    <a:pt x="302" y="439"/>
                  </a:lnTo>
                  <a:lnTo>
                    <a:pt x="310" y="448"/>
                  </a:lnTo>
                  <a:lnTo>
                    <a:pt x="318" y="458"/>
                  </a:lnTo>
                  <a:lnTo>
                    <a:pt x="324" y="466"/>
                  </a:lnTo>
                  <a:lnTo>
                    <a:pt x="332" y="475"/>
                  </a:lnTo>
                  <a:lnTo>
                    <a:pt x="340" y="485"/>
                  </a:lnTo>
                  <a:lnTo>
                    <a:pt x="346" y="494"/>
                  </a:lnTo>
                  <a:lnTo>
                    <a:pt x="354" y="502"/>
                  </a:lnTo>
                  <a:lnTo>
                    <a:pt x="360" y="512"/>
                  </a:lnTo>
                  <a:lnTo>
                    <a:pt x="368" y="520"/>
                  </a:lnTo>
                  <a:lnTo>
                    <a:pt x="376" y="529"/>
                  </a:lnTo>
                  <a:lnTo>
                    <a:pt x="382" y="537"/>
                  </a:lnTo>
                  <a:lnTo>
                    <a:pt x="390" y="547"/>
                  </a:lnTo>
                  <a:lnTo>
                    <a:pt x="398" y="555"/>
                  </a:lnTo>
                  <a:lnTo>
                    <a:pt x="404" y="563"/>
                  </a:lnTo>
                  <a:lnTo>
                    <a:pt x="412" y="572"/>
                  </a:lnTo>
                  <a:lnTo>
                    <a:pt x="420" y="580"/>
                  </a:lnTo>
                  <a:lnTo>
                    <a:pt x="426" y="588"/>
                  </a:lnTo>
                  <a:lnTo>
                    <a:pt x="434" y="596"/>
                  </a:lnTo>
                  <a:lnTo>
                    <a:pt x="440" y="605"/>
                  </a:lnTo>
                  <a:lnTo>
                    <a:pt x="448" y="613"/>
                  </a:lnTo>
                  <a:lnTo>
                    <a:pt x="456" y="621"/>
                  </a:lnTo>
                  <a:lnTo>
                    <a:pt x="462" y="627"/>
                  </a:lnTo>
                  <a:lnTo>
                    <a:pt x="470" y="635"/>
                  </a:lnTo>
                  <a:lnTo>
                    <a:pt x="478" y="644"/>
                  </a:lnTo>
                  <a:lnTo>
                    <a:pt x="484" y="650"/>
                  </a:lnTo>
                  <a:lnTo>
                    <a:pt x="492" y="658"/>
                  </a:lnTo>
                  <a:lnTo>
                    <a:pt x="500" y="665"/>
                  </a:lnTo>
                  <a:lnTo>
                    <a:pt x="506" y="673"/>
                  </a:lnTo>
                  <a:lnTo>
                    <a:pt x="514" y="680"/>
                  </a:lnTo>
                  <a:lnTo>
                    <a:pt x="520" y="688"/>
                  </a:lnTo>
                  <a:lnTo>
                    <a:pt x="528" y="695"/>
                  </a:lnTo>
                  <a:lnTo>
                    <a:pt x="536" y="701"/>
                  </a:lnTo>
                  <a:lnTo>
                    <a:pt x="542" y="708"/>
                  </a:lnTo>
                  <a:lnTo>
                    <a:pt x="550" y="715"/>
                  </a:lnTo>
                  <a:lnTo>
                    <a:pt x="558" y="722"/>
                  </a:lnTo>
                  <a:lnTo>
                    <a:pt x="564" y="728"/>
                  </a:lnTo>
                  <a:lnTo>
                    <a:pt x="571" y="735"/>
                  </a:lnTo>
                  <a:lnTo>
                    <a:pt x="579" y="742"/>
                  </a:lnTo>
                  <a:lnTo>
                    <a:pt x="585" y="749"/>
                  </a:lnTo>
                  <a:lnTo>
                    <a:pt x="593" y="754"/>
                  </a:lnTo>
                  <a:lnTo>
                    <a:pt x="601" y="761"/>
                  </a:lnTo>
                  <a:lnTo>
                    <a:pt x="607" y="767"/>
                  </a:lnTo>
                  <a:lnTo>
                    <a:pt x="615" y="773"/>
                  </a:lnTo>
                  <a:lnTo>
                    <a:pt x="621" y="780"/>
                  </a:lnTo>
                  <a:lnTo>
                    <a:pt x="629" y="785"/>
                  </a:lnTo>
                  <a:lnTo>
                    <a:pt x="637" y="792"/>
                  </a:lnTo>
                  <a:lnTo>
                    <a:pt x="643" y="797"/>
                  </a:lnTo>
                  <a:lnTo>
                    <a:pt x="651" y="803"/>
                  </a:lnTo>
                  <a:lnTo>
                    <a:pt x="659" y="808"/>
                  </a:lnTo>
                  <a:lnTo>
                    <a:pt x="665" y="813"/>
                  </a:lnTo>
                  <a:lnTo>
                    <a:pt x="673" y="819"/>
                  </a:lnTo>
                  <a:lnTo>
                    <a:pt x="681" y="824"/>
                  </a:lnTo>
                  <a:lnTo>
                    <a:pt x="687" y="829"/>
                  </a:lnTo>
                  <a:lnTo>
                    <a:pt x="695" y="835"/>
                  </a:lnTo>
                  <a:lnTo>
                    <a:pt x="701" y="840"/>
                  </a:lnTo>
                  <a:lnTo>
                    <a:pt x="709" y="846"/>
                  </a:lnTo>
                  <a:lnTo>
                    <a:pt x="717" y="851"/>
                  </a:lnTo>
                  <a:lnTo>
                    <a:pt x="723" y="855"/>
                  </a:lnTo>
                  <a:lnTo>
                    <a:pt x="731" y="860"/>
                  </a:lnTo>
                  <a:lnTo>
                    <a:pt x="739" y="866"/>
                  </a:lnTo>
                  <a:lnTo>
                    <a:pt x="745" y="870"/>
                  </a:lnTo>
                  <a:lnTo>
                    <a:pt x="753" y="875"/>
                  </a:lnTo>
                  <a:lnTo>
                    <a:pt x="761" y="879"/>
                  </a:lnTo>
                  <a:lnTo>
                    <a:pt x="767" y="883"/>
                  </a:lnTo>
                  <a:lnTo>
                    <a:pt x="775" y="889"/>
                  </a:lnTo>
                  <a:lnTo>
                    <a:pt x="781" y="893"/>
                  </a:lnTo>
                  <a:lnTo>
                    <a:pt x="789" y="897"/>
                  </a:lnTo>
                  <a:lnTo>
                    <a:pt x="797" y="901"/>
                  </a:lnTo>
                  <a:lnTo>
                    <a:pt x="803" y="905"/>
                  </a:lnTo>
                  <a:lnTo>
                    <a:pt x="811" y="909"/>
                  </a:lnTo>
                  <a:lnTo>
                    <a:pt x="819" y="913"/>
                  </a:lnTo>
                  <a:lnTo>
                    <a:pt x="825" y="917"/>
                  </a:lnTo>
                  <a:lnTo>
                    <a:pt x="833" y="921"/>
                  </a:lnTo>
                  <a:lnTo>
                    <a:pt x="840" y="925"/>
                  </a:lnTo>
                  <a:lnTo>
                    <a:pt x="846" y="929"/>
                  </a:lnTo>
                  <a:lnTo>
                    <a:pt x="854" y="933"/>
                  </a:lnTo>
                  <a:lnTo>
                    <a:pt x="862" y="936"/>
                  </a:lnTo>
                  <a:lnTo>
                    <a:pt x="868" y="940"/>
                  </a:lnTo>
                  <a:lnTo>
                    <a:pt x="876" y="944"/>
                  </a:lnTo>
                  <a:lnTo>
                    <a:pt x="882" y="947"/>
                  </a:lnTo>
                  <a:lnTo>
                    <a:pt x="890" y="951"/>
                  </a:lnTo>
                  <a:lnTo>
                    <a:pt x="898" y="953"/>
                  </a:lnTo>
                  <a:lnTo>
                    <a:pt x="904" y="957"/>
                  </a:lnTo>
                  <a:lnTo>
                    <a:pt x="912" y="960"/>
                  </a:lnTo>
                  <a:lnTo>
                    <a:pt x="920" y="963"/>
                  </a:lnTo>
                  <a:lnTo>
                    <a:pt x="926" y="967"/>
                  </a:lnTo>
                  <a:lnTo>
                    <a:pt x="934" y="970"/>
                  </a:lnTo>
                  <a:lnTo>
                    <a:pt x="942" y="972"/>
                  </a:lnTo>
                  <a:lnTo>
                    <a:pt x="948" y="975"/>
                  </a:lnTo>
                  <a:lnTo>
                    <a:pt x="956" y="979"/>
                  </a:lnTo>
                  <a:lnTo>
                    <a:pt x="962" y="982"/>
                  </a:lnTo>
                  <a:lnTo>
                    <a:pt x="970" y="984"/>
                  </a:lnTo>
                  <a:lnTo>
                    <a:pt x="978" y="987"/>
                  </a:lnTo>
                  <a:lnTo>
                    <a:pt x="984" y="990"/>
                  </a:lnTo>
                  <a:lnTo>
                    <a:pt x="992" y="992"/>
                  </a:lnTo>
                  <a:lnTo>
                    <a:pt x="1000" y="995"/>
                  </a:lnTo>
                  <a:lnTo>
                    <a:pt x="1006" y="996"/>
                  </a:lnTo>
                  <a:lnTo>
                    <a:pt x="1014" y="999"/>
                  </a:lnTo>
                  <a:lnTo>
                    <a:pt x="1022" y="1002"/>
                  </a:lnTo>
                  <a:lnTo>
                    <a:pt x="1028" y="1005"/>
                  </a:lnTo>
                  <a:lnTo>
                    <a:pt x="1036" y="1007"/>
                  </a:lnTo>
                  <a:lnTo>
                    <a:pt x="1042" y="1009"/>
                  </a:lnTo>
                  <a:lnTo>
                    <a:pt x="1050" y="1011"/>
                  </a:lnTo>
                  <a:lnTo>
                    <a:pt x="1058" y="1014"/>
                  </a:lnTo>
                  <a:lnTo>
                    <a:pt x="1064" y="1015"/>
                  </a:lnTo>
                  <a:lnTo>
                    <a:pt x="1072" y="1018"/>
                  </a:lnTo>
                  <a:lnTo>
                    <a:pt x="1080" y="1019"/>
                  </a:lnTo>
                  <a:lnTo>
                    <a:pt x="1086" y="1022"/>
                  </a:lnTo>
                  <a:lnTo>
                    <a:pt x="1094" y="1023"/>
                  </a:lnTo>
                  <a:lnTo>
                    <a:pt x="1101" y="1026"/>
                  </a:lnTo>
                  <a:lnTo>
                    <a:pt x="1107" y="1027"/>
                  </a:lnTo>
                  <a:lnTo>
                    <a:pt x="1115" y="1029"/>
                  </a:lnTo>
                  <a:lnTo>
                    <a:pt x="1123" y="1032"/>
                  </a:lnTo>
                  <a:lnTo>
                    <a:pt x="1129" y="1033"/>
                  </a:lnTo>
                  <a:lnTo>
                    <a:pt x="1137" y="1034"/>
                  </a:lnTo>
                  <a:lnTo>
                    <a:pt x="1143" y="1037"/>
                  </a:lnTo>
                  <a:lnTo>
                    <a:pt x="1151" y="1038"/>
                  </a:lnTo>
                  <a:lnTo>
                    <a:pt x="1159" y="1040"/>
                  </a:lnTo>
                  <a:lnTo>
                    <a:pt x="1165" y="1041"/>
                  </a:lnTo>
                  <a:lnTo>
                    <a:pt x="1173" y="1042"/>
                  </a:lnTo>
                  <a:lnTo>
                    <a:pt x="1181" y="1045"/>
                  </a:lnTo>
                  <a:lnTo>
                    <a:pt x="1187" y="1046"/>
                  </a:lnTo>
                  <a:lnTo>
                    <a:pt x="1195" y="1048"/>
                  </a:lnTo>
                  <a:lnTo>
                    <a:pt x="1203" y="1049"/>
                  </a:lnTo>
                  <a:lnTo>
                    <a:pt x="1209" y="1050"/>
                  </a:lnTo>
                  <a:lnTo>
                    <a:pt x="1217" y="1052"/>
                  </a:lnTo>
                  <a:lnTo>
                    <a:pt x="1223" y="1053"/>
                  </a:lnTo>
                  <a:lnTo>
                    <a:pt x="1231" y="1054"/>
                  </a:lnTo>
                  <a:lnTo>
                    <a:pt x="1239" y="1056"/>
                  </a:lnTo>
                  <a:lnTo>
                    <a:pt x="1245" y="1057"/>
                  </a:lnTo>
                  <a:lnTo>
                    <a:pt x="1253" y="1058"/>
                  </a:lnTo>
                  <a:lnTo>
                    <a:pt x="1261" y="1058"/>
                  </a:lnTo>
                  <a:lnTo>
                    <a:pt x="1267" y="1060"/>
                  </a:lnTo>
                  <a:lnTo>
                    <a:pt x="1275" y="1061"/>
                  </a:lnTo>
                  <a:lnTo>
                    <a:pt x="1283" y="1062"/>
                  </a:lnTo>
                  <a:lnTo>
                    <a:pt x="1289" y="1064"/>
                  </a:lnTo>
                  <a:lnTo>
                    <a:pt x="1297" y="1064"/>
                  </a:lnTo>
                  <a:lnTo>
                    <a:pt x="1303" y="1065"/>
                  </a:lnTo>
                  <a:lnTo>
                    <a:pt x="1311" y="1067"/>
                  </a:lnTo>
                  <a:lnTo>
                    <a:pt x="1319" y="1068"/>
                  </a:lnTo>
                  <a:lnTo>
                    <a:pt x="1325" y="1068"/>
                  </a:lnTo>
                  <a:lnTo>
                    <a:pt x="1333" y="1069"/>
                  </a:lnTo>
                  <a:lnTo>
                    <a:pt x="1341" y="1071"/>
                  </a:lnTo>
                  <a:lnTo>
                    <a:pt x="1347" y="1071"/>
                  </a:lnTo>
                  <a:lnTo>
                    <a:pt x="1355" y="1072"/>
                  </a:lnTo>
                  <a:lnTo>
                    <a:pt x="1363" y="1073"/>
                  </a:lnTo>
                  <a:lnTo>
                    <a:pt x="1368" y="1073"/>
                  </a:lnTo>
                  <a:lnTo>
                    <a:pt x="1376" y="1075"/>
                  </a:lnTo>
                  <a:lnTo>
                    <a:pt x="1384" y="1075"/>
                  </a:lnTo>
                  <a:lnTo>
                    <a:pt x="1390" y="1076"/>
                  </a:lnTo>
                  <a:lnTo>
                    <a:pt x="1398" y="1077"/>
                  </a:lnTo>
                  <a:lnTo>
                    <a:pt x="1404" y="1077"/>
                  </a:lnTo>
                  <a:lnTo>
                    <a:pt x="1412" y="1079"/>
                  </a:lnTo>
                  <a:lnTo>
                    <a:pt x="1420" y="1079"/>
                  </a:lnTo>
                  <a:lnTo>
                    <a:pt x="1426" y="1080"/>
                  </a:lnTo>
                  <a:lnTo>
                    <a:pt x="1434" y="1080"/>
                  </a:lnTo>
                  <a:lnTo>
                    <a:pt x="1442" y="1081"/>
                  </a:lnTo>
                  <a:lnTo>
                    <a:pt x="1448" y="1081"/>
                  </a:lnTo>
                  <a:lnTo>
                    <a:pt x="1456" y="1081"/>
                  </a:lnTo>
                  <a:lnTo>
                    <a:pt x="1464" y="1083"/>
                  </a:lnTo>
                  <a:lnTo>
                    <a:pt x="1470" y="1083"/>
                  </a:lnTo>
                  <a:lnTo>
                    <a:pt x="1478" y="1084"/>
                  </a:lnTo>
                  <a:lnTo>
                    <a:pt x="1484" y="1084"/>
                  </a:lnTo>
                  <a:lnTo>
                    <a:pt x="1492" y="1085"/>
                  </a:lnTo>
                  <a:lnTo>
                    <a:pt x="1500" y="1085"/>
                  </a:lnTo>
                  <a:lnTo>
                    <a:pt x="1506" y="1085"/>
                  </a:lnTo>
                  <a:lnTo>
                    <a:pt x="1514" y="1087"/>
                  </a:lnTo>
                  <a:lnTo>
                    <a:pt x="1514" y="1102"/>
                  </a:lnTo>
                  <a:lnTo>
                    <a:pt x="1506" y="1102"/>
                  </a:lnTo>
                  <a:lnTo>
                    <a:pt x="1500" y="1102"/>
                  </a:lnTo>
                  <a:lnTo>
                    <a:pt x="1492" y="1102"/>
                  </a:lnTo>
                  <a:lnTo>
                    <a:pt x="1484" y="1102"/>
                  </a:lnTo>
                  <a:lnTo>
                    <a:pt x="1478" y="1102"/>
                  </a:lnTo>
                  <a:lnTo>
                    <a:pt x="1470" y="1102"/>
                  </a:lnTo>
                  <a:lnTo>
                    <a:pt x="1464" y="1102"/>
                  </a:lnTo>
                  <a:lnTo>
                    <a:pt x="1456" y="1102"/>
                  </a:lnTo>
                  <a:lnTo>
                    <a:pt x="1448" y="1102"/>
                  </a:lnTo>
                  <a:lnTo>
                    <a:pt x="1442" y="1102"/>
                  </a:lnTo>
                  <a:lnTo>
                    <a:pt x="1434" y="1102"/>
                  </a:lnTo>
                  <a:lnTo>
                    <a:pt x="1426" y="1102"/>
                  </a:lnTo>
                  <a:lnTo>
                    <a:pt x="1420" y="1102"/>
                  </a:lnTo>
                  <a:lnTo>
                    <a:pt x="1412" y="1102"/>
                  </a:lnTo>
                  <a:lnTo>
                    <a:pt x="1404" y="1102"/>
                  </a:lnTo>
                  <a:lnTo>
                    <a:pt x="1398" y="1102"/>
                  </a:lnTo>
                  <a:lnTo>
                    <a:pt x="1390" y="1102"/>
                  </a:lnTo>
                  <a:lnTo>
                    <a:pt x="1384" y="1102"/>
                  </a:lnTo>
                  <a:lnTo>
                    <a:pt x="1376" y="1102"/>
                  </a:lnTo>
                  <a:lnTo>
                    <a:pt x="1368" y="1102"/>
                  </a:lnTo>
                  <a:lnTo>
                    <a:pt x="1363" y="1102"/>
                  </a:lnTo>
                  <a:lnTo>
                    <a:pt x="1355" y="1102"/>
                  </a:lnTo>
                  <a:lnTo>
                    <a:pt x="1347" y="1102"/>
                  </a:lnTo>
                  <a:lnTo>
                    <a:pt x="1341" y="1102"/>
                  </a:lnTo>
                  <a:lnTo>
                    <a:pt x="1333" y="1102"/>
                  </a:lnTo>
                  <a:lnTo>
                    <a:pt x="1325" y="1102"/>
                  </a:lnTo>
                  <a:lnTo>
                    <a:pt x="1319" y="1102"/>
                  </a:lnTo>
                  <a:lnTo>
                    <a:pt x="1311" y="1102"/>
                  </a:lnTo>
                  <a:lnTo>
                    <a:pt x="1303" y="1102"/>
                  </a:lnTo>
                  <a:lnTo>
                    <a:pt x="1297" y="1102"/>
                  </a:lnTo>
                  <a:lnTo>
                    <a:pt x="1289" y="1102"/>
                  </a:lnTo>
                  <a:lnTo>
                    <a:pt x="1283" y="1102"/>
                  </a:lnTo>
                  <a:lnTo>
                    <a:pt x="1275" y="1102"/>
                  </a:lnTo>
                  <a:lnTo>
                    <a:pt x="1267" y="1102"/>
                  </a:lnTo>
                  <a:lnTo>
                    <a:pt x="1261" y="1102"/>
                  </a:lnTo>
                  <a:lnTo>
                    <a:pt x="1253" y="1102"/>
                  </a:lnTo>
                  <a:lnTo>
                    <a:pt x="1245" y="1102"/>
                  </a:lnTo>
                  <a:lnTo>
                    <a:pt x="1239" y="1102"/>
                  </a:lnTo>
                  <a:lnTo>
                    <a:pt x="1231" y="1102"/>
                  </a:lnTo>
                  <a:lnTo>
                    <a:pt x="1223" y="1102"/>
                  </a:lnTo>
                  <a:lnTo>
                    <a:pt x="1217" y="1102"/>
                  </a:lnTo>
                  <a:lnTo>
                    <a:pt x="1209" y="1102"/>
                  </a:lnTo>
                  <a:lnTo>
                    <a:pt x="1203" y="1102"/>
                  </a:lnTo>
                  <a:lnTo>
                    <a:pt x="1195" y="1102"/>
                  </a:lnTo>
                  <a:lnTo>
                    <a:pt x="1187" y="1102"/>
                  </a:lnTo>
                  <a:lnTo>
                    <a:pt x="1181" y="1102"/>
                  </a:lnTo>
                  <a:lnTo>
                    <a:pt x="1173" y="1102"/>
                  </a:lnTo>
                  <a:lnTo>
                    <a:pt x="1165" y="1102"/>
                  </a:lnTo>
                  <a:lnTo>
                    <a:pt x="1159" y="1102"/>
                  </a:lnTo>
                  <a:lnTo>
                    <a:pt x="1151" y="1102"/>
                  </a:lnTo>
                  <a:lnTo>
                    <a:pt x="1143" y="1102"/>
                  </a:lnTo>
                  <a:lnTo>
                    <a:pt x="1137" y="1102"/>
                  </a:lnTo>
                  <a:lnTo>
                    <a:pt x="1129" y="1102"/>
                  </a:lnTo>
                  <a:lnTo>
                    <a:pt x="1123" y="1102"/>
                  </a:lnTo>
                  <a:lnTo>
                    <a:pt x="1115" y="1102"/>
                  </a:lnTo>
                  <a:lnTo>
                    <a:pt x="1107" y="1102"/>
                  </a:lnTo>
                  <a:lnTo>
                    <a:pt x="1101" y="1102"/>
                  </a:lnTo>
                  <a:lnTo>
                    <a:pt x="1094" y="1102"/>
                  </a:lnTo>
                  <a:lnTo>
                    <a:pt x="1086" y="1102"/>
                  </a:lnTo>
                  <a:lnTo>
                    <a:pt x="1080" y="1102"/>
                  </a:lnTo>
                  <a:lnTo>
                    <a:pt x="1072" y="1102"/>
                  </a:lnTo>
                  <a:lnTo>
                    <a:pt x="1064" y="1102"/>
                  </a:lnTo>
                  <a:lnTo>
                    <a:pt x="1058" y="1102"/>
                  </a:lnTo>
                  <a:lnTo>
                    <a:pt x="1050" y="1102"/>
                  </a:lnTo>
                  <a:lnTo>
                    <a:pt x="1042" y="1102"/>
                  </a:lnTo>
                  <a:lnTo>
                    <a:pt x="1036" y="1102"/>
                  </a:lnTo>
                  <a:lnTo>
                    <a:pt x="1028" y="1102"/>
                  </a:lnTo>
                  <a:lnTo>
                    <a:pt x="1022" y="1102"/>
                  </a:lnTo>
                  <a:lnTo>
                    <a:pt x="1014" y="1102"/>
                  </a:lnTo>
                  <a:lnTo>
                    <a:pt x="1006" y="1102"/>
                  </a:lnTo>
                  <a:lnTo>
                    <a:pt x="1000" y="1102"/>
                  </a:lnTo>
                  <a:lnTo>
                    <a:pt x="992" y="1102"/>
                  </a:lnTo>
                  <a:lnTo>
                    <a:pt x="984" y="1102"/>
                  </a:lnTo>
                  <a:lnTo>
                    <a:pt x="978" y="1102"/>
                  </a:lnTo>
                  <a:lnTo>
                    <a:pt x="970" y="1102"/>
                  </a:lnTo>
                  <a:lnTo>
                    <a:pt x="962" y="1102"/>
                  </a:lnTo>
                  <a:lnTo>
                    <a:pt x="956" y="1102"/>
                  </a:lnTo>
                  <a:lnTo>
                    <a:pt x="948" y="1102"/>
                  </a:lnTo>
                  <a:lnTo>
                    <a:pt x="942" y="1102"/>
                  </a:lnTo>
                  <a:lnTo>
                    <a:pt x="934" y="1102"/>
                  </a:lnTo>
                  <a:lnTo>
                    <a:pt x="926" y="1102"/>
                  </a:lnTo>
                  <a:lnTo>
                    <a:pt x="920" y="1102"/>
                  </a:lnTo>
                  <a:lnTo>
                    <a:pt x="912" y="1102"/>
                  </a:lnTo>
                  <a:lnTo>
                    <a:pt x="904" y="1102"/>
                  </a:lnTo>
                  <a:lnTo>
                    <a:pt x="898" y="1102"/>
                  </a:lnTo>
                  <a:lnTo>
                    <a:pt x="890" y="1102"/>
                  </a:lnTo>
                  <a:lnTo>
                    <a:pt x="882" y="1102"/>
                  </a:lnTo>
                  <a:lnTo>
                    <a:pt x="876" y="1102"/>
                  </a:lnTo>
                  <a:lnTo>
                    <a:pt x="868" y="1102"/>
                  </a:lnTo>
                  <a:lnTo>
                    <a:pt x="862" y="1102"/>
                  </a:lnTo>
                  <a:lnTo>
                    <a:pt x="854" y="1102"/>
                  </a:lnTo>
                  <a:lnTo>
                    <a:pt x="846" y="1102"/>
                  </a:lnTo>
                  <a:lnTo>
                    <a:pt x="840" y="1102"/>
                  </a:lnTo>
                  <a:lnTo>
                    <a:pt x="833" y="1102"/>
                  </a:lnTo>
                  <a:lnTo>
                    <a:pt x="825" y="1102"/>
                  </a:lnTo>
                  <a:lnTo>
                    <a:pt x="819" y="1102"/>
                  </a:lnTo>
                  <a:lnTo>
                    <a:pt x="811" y="1102"/>
                  </a:lnTo>
                  <a:lnTo>
                    <a:pt x="803" y="1102"/>
                  </a:lnTo>
                  <a:lnTo>
                    <a:pt x="797" y="1102"/>
                  </a:lnTo>
                  <a:lnTo>
                    <a:pt x="789" y="1102"/>
                  </a:lnTo>
                  <a:lnTo>
                    <a:pt x="781" y="1102"/>
                  </a:lnTo>
                  <a:lnTo>
                    <a:pt x="775" y="1102"/>
                  </a:lnTo>
                  <a:lnTo>
                    <a:pt x="767" y="1102"/>
                  </a:lnTo>
                  <a:lnTo>
                    <a:pt x="761" y="1102"/>
                  </a:lnTo>
                  <a:lnTo>
                    <a:pt x="753" y="1102"/>
                  </a:lnTo>
                  <a:lnTo>
                    <a:pt x="745" y="1102"/>
                  </a:lnTo>
                  <a:lnTo>
                    <a:pt x="739" y="1102"/>
                  </a:lnTo>
                  <a:lnTo>
                    <a:pt x="731" y="1102"/>
                  </a:lnTo>
                  <a:lnTo>
                    <a:pt x="723" y="1102"/>
                  </a:lnTo>
                  <a:lnTo>
                    <a:pt x="717" y="1102"/>
                  </a:lnTo>
                  <a:lnTo>
                    <a:pt x="709" y="1102"/>
                  </a:lnTo>
                  <a:lnTo>
                    <a:pt x="701" y="1102"/>
                  </a:lnTo>
                  <a:lnTo>
                    <a:pt x="695" y="1102"/>
                  </a:lnTo>
                  <a:lnTo>
                    <a:pt x="687" y="1102"/>
                  </a:lnTo>
                  <a:lnTo>
                    <a:pt x="681" y="1102"/>
                  </a:lnTo>
                  <a:lnTo>
                    <a:pt x="673" y="1102"/>
                  </a:lnTo>
                  <a:lnTo>
                    <a:pt x="665" y="1102"/>
                  </a:lnTo>
                  <a:lnTo>
                    <a:pt x="659" y="1102"/>
                  </a:lnTo>
                  <a:lnTo>
                    <a:pt x="651" y="1102"/>
                  </a:lnTo>
                  <a:lnTo>
                    <a:pt x="643" y="1102"/>
                  </a:lnTo>
                  <a:lnTo>
                    <a:pt x="637" y="1102"/>
                  </a:lnTo>
                  <a:lnTo>
                    <a:pt x="629" y="1102"/>
                  </a:lnTo>
                  <a:lnTo>
                    <a:pt x="621" y="1102"/>
                  </a:lnTo>
                  <a:lnTo>
                    <a:pt x="615" y="1102"/>
                  </a:lnTo>
                  <a:lnTo>
                    <a:pt x="607" y="1102"/>
                  </a:lnTo>
                  <a:lnTo>
                    <a:pt x="601" y="1102"/>
                  </a:lnTo>
                  <a:lnTo>
                    <a:pt x="593" y="1102"/>
                  </a:lnTo>
                  <a:lnTo>
                    <a:pt x="585" y="1102"/>
                  </a:lnTo>
                  <a:lnTo>
                    <a:pt x="579" y="1102"/>
                  </a:lnTo>
                  <a:lnTo>
                    <a:pt x="571" y="1102"/>
                  </a:lnTo>
                  <a:lnTo>
                    <a:pt x="564" y="1102"/>
                  </a:lnTo>
                  <a:lnTo>
                    <a:pt x="558" y="1102"/>
                  </a:lnTo>
                  <a:lnTo>
                    <a:pt x="550" y="1102"/>
                  </a:lnTo>
                  <a:lnTo>
                    <a:pt x="542" y="1102"/>
                  </a:lnTo>
                  <a:lnTo>
                    <a:pt x="536" y="1102"/>
                  </a:lnTo>
                  <a:lnTo>
                    <a:pt x="528" y="1102"/>
                  </a:lnTo>
                  <a:lnTo>
                    <a:pt x="520" y="1102"/>
                  </a:lnTo>
                  <a:lnTo>
                    <a:pt x="514" y="1102"/>
                  </a:lnTo>
                  <a:lnTo>
                    <a:pt x="506" y="1102"/>
                  </a:lnTo>
                  <a:lnTo>
                    <a:pt x="500" y="1102"/>
                  </a:lnTo>
                  <a:lnTo>
                    <a:pt x="492" y="1102"/>
                  </a:lnTo>
                  <a:lnTo>
                    <a:pt x="484" y="1102"/>
                  </a:lnTo>
                  <a:lnTo>
                    <a:pt x="478" y="1102"/>
                  </a:lnTo>
                  <a:lnTo>
                    <a:pt x="470" y="1102"/>
                  </a:lnTo>
                  <a:lnTo>
                    <a:pt x="462" y="1102"/>
                  </a:lnTo>
                  <a:lnTo>
                    <a:pt x="456" y="1102"/>
                  </a:lnTo>
                  <a:lnTo>
                    <a:pt x="448" y="1102"/>
                  </a:lnTo>
                  <a:lnTo>
                    <a:pt x="440" y="1102"/>
                  </a:lnTo>
                  <a:lnTo>
                    <a:pt x="434" y="1102"/>
                  </a:lnTo>
                  <a:lnTo>
                    <a:pt x="426" y="1102"/>
                  </a:lnTo>
                  <a:lnTo>
                    <a:pt x="420" y="1102"/>
                  </a:lnTo>
                  <a:lnTo>
                    <a:pt x="412" y="1102"/>
                  </a:lnTo>
                  <a:lnTo>
                    <a:pt x="404" y="1102"/>
                  </a:lnTo>
                  <a:lnTo>
                    <a:pt x="398" y="1102"/>
                  </a:lnTo>
                  <a:lnTo>
                    <a:pt x="390" y="1102"/>
                  </a:lnTo>
                  <a:lnTo>
                    <a:pt x="382" y="1102"/>
                  </a:lnTo>
                  <a:lnTo>
                    <a:pt x="376" y="1102"/>
                  </a:lnTo>
                  <a:lnTo>
                    <a:pt x="368" y="1102"/>
                  </a:lnTo>
                  <a:lnTo>
                    <a:pt x="360" y="1102"/>
                  </a:lnTo>
                  <a:lnTo>
                    <a:pt x="354" y="1102"/>
                  </a:lnTo>
                  <a:lnTo>
                    <a:pt x="346" y="1102"/>
                  </a:lnTo>
                  <a:lnTo>
                    <a:pt x="340" y="1102"/>
                  </a:lnTo>
                  <a:lnTo>
                    <a:pt x="332" y="1102"/>
                  </a:lnTo>
                  <a:lnTo>
                    <a:pt x="324" y="1102"/>
                  </a:lnTo>
                  <a:lnTo>
                    <a:pt x="318" y="1102"/>
                  </a:lnTo>
                  <a:lnTo>
                    <a:pt x="310" y="1102"/>
                  </a:lnTo>
                  <a:lnTo>
                    <a:pt x="302" y="1102"/>
                  </a:lnTo>
                  <a:lnTo>
                    <a:pt x="297" y="1102"/>
                  </a:lnTo>
                  <a:lnTo>
                    <a:pt x="289" y="1102"/>
                  </a:lnTo>
                  <a:lnTo>
                    <a:pt x="281" y="1102"/>
                  </a:lnTo>
                  <a:lnTo>
                    <a:pt x="275" y="1102"/>
                  </a:lnTo>
                  <a:lnTo>
                    <a:pt x="267" y="1102"/>
                  </a:lnTo>
                  <a:lnTo>
                    <a:pt x="259" y="1102"/>
                  </a:lnTo>
                  <a:lnTo>
                    <a:pt x="253" y="1102"/>
                  </a:lnTo>
                  <a:lnTo>
                    <a:pt x="245" y="1102"/>
                  </a:lnTo>
                  <a:lnTo>
                    <a:pt x="239" y="1102"/>
                  </a:lnTo>
                  <a:lnTo>
                    <a:pt x="231" y="1102"/>
                  </a:lnTo>
                  <a:lnTo>
                    <a:pt x="223" y="1102"/>
                  </a:lnTo>
                  <a:lnTo>
                    <a:pt x="217" y="1102"/>
                  </a:lnTo>
                  <a:lnTo>
                    <a:pt x="209" y="1102"/>
                  </a:lnTo>
                  <a:lnTo>
                    <a:pt x="201" y="1102"/>
                  </a:lnTo>
                  <a:lnTo>
                    <a:pt x="195" y="1102"/>
                  </a:lnTo>
                  <a:lnTo>
                    <a:pt x="187" y="1102"/>
                  </a:lnTo>
                  <a:lnTo>
                    <a:pt x="179" y="1102"/>
                  </a:lnTo>
                  <a:lnTo>
                    <a:pt x="173" y="1102"/>
                  </a:lnTo>
                  <a:lnTo>
                    <a:pt x="165" y="1102"/>
                  </a:lnTo>
                  <a:lnTo>
                    <a:pt x="159" y="1102"/>
                  </a:lnTo>
                  <a:lnTo>
                    <a:pt x="151" y="1102"/>
                  </a:lnTo>
                  <a:lnTo>
                    <a:pt x="143" y="1102"/>
                  </a:lnTo>
                  <a:lnTo>
                    <a:pt x="137" y="1102"/>
                  </a:lnTo>
                  <a:lnTo>
                    <a:pt x="129" y="1102"/>
                  </a:lnTo>
                  <a:lnTo>
                    <a:pt x="121" y="1102"/>
                  </a:lnTo>
                  <a:lnTo>
                    <a:pt x="115" y="1102"/>
                  </a:lnTo>
                  <a:lnTo>
                    <a:pt x="107" y="1102"/>
                  </a:lnTo>
                  <a:lnTo>
                    <a:pt x="99" y="1102"/>
                  </a:lnTo>
                  <a:lnTo>
                    <a:pt x="93" y="1102"/>
                  </a:lnTo>
                  <a:lnTo>
                    <a:pt x="85" y="1102"/>
                  </a:lnTo>
                  <a:lnTo>
                    <a:pt x="79" y="1102"/>
                  </a:lnTo>
                  <a:lnTo>
                    <a:pt x="71" y="1102"/>
                  </a:lnTo>
                  <a:lnTo>
                    <a:pt x="63" y="1102"/>
                  </a:lnTo>
                  <a:lnTo>
                    <a:pt x="57" y="1102"/>
                  </a:lnTo>
                  <a:lnTo>
                    <a:pt x="49" y="1102"/>
                  </a:lnTo>
                  <a:lnTo>
                    <a:pt x="41" y="1102"/>
                  </a:lnTo>
                  <a:lnTo>
                    <a:pt x="35" y="1102"/>
                  </a:lnTo>
                  <a:lnTo>
                    <a:pt x="28" y="1102"/>
                  </a:lnTo>
                  <a:lnTo>
                    <a:pt x="20" y="1102"/>
                  </a:lnTo>
                  <a:lnTo>
                    <a:pt x="14" y="1102"/>
                  </a:lnTo>
                  <a:lnTo>
                    <a:pt x="6" y="1102"/>
                  </a:lnTo>
                  <a:lnTo>
                    <a:pt x="0" y="1102"/>
                  </a:lnTo>
                  <a:lnTo>
                    <a:pt x="0" y="0"/>
                  </a:lnTo>
                </a:path>
              </a:pathLst>
            </a:custGeom>
            <a:solidFill>
              <a:srgbClr val="FFFFFF"/>
            </a:solidFill>
            <a:ln w="76200" cap="rnd">
              <a:solidFill>
                <a:srgbClr val="000080"/>
              </a:solidFill>
              <a:round/>
              <a:headEnd/>
              <a:tailEnd/>
            </a:ln>
          </p:spPr>
          <p:txBody>
            <a:bodyPr/>
            <a:lstStyle/>
            <a:p>
              <a:endParaRPr lang="en-US"/>
            </a:p>
          </p:txBody>
        </p:sp>
        <p:sp>
          <p:nvSpPr>
            <p:cNvPr id="37907" name="Freeform 24"/>
            <p:cNvSpPr>
              <a:spLocks/>
            </p:cNvSpPr>
            <p:nvPr/>
          </p:nvSpPr>
          <p:spPr bwMode="auto">
            <a:xfrm>
              <a:off x="3561" y="2231"/>
              <a:ext cx="1515" cy="1103"/>
            </a:xfrm>
            <a:custGeom>
              <a:avLst/>
              <a:gdLst>
                <a:gd name="T0" fmla="*/ 41 w 1515"/>
                <a:gd name="T1" fmla="*/ 1102 h 1103"/>
                <a:gd name="T2" fmla="*/ 93 w 1515"/>
                <a:gd name="T3" fmla="*/ 1102 h 1103"/>
                <a:gd name="T4" fmla="*/ 143 w 1515"/>
                <a:gd name="T5" fmla="*/ 1102 h 1103"/>
                <a:gd name="T6" fmla="*/ 195 w 1515"/>
                <a:gd name="T7" fmla="*/ 1102 h 1103"/>
                <a:gd name="T8" fmla="*/ 245 w 1515"/>
                <a:gd name="T9" fmla="*/ 1102 h 1103"/>
                <a:gd name="T10" fmla="*/ 297 w 1515"/>
                <a:gd name="T11" fmla="*/ 1102 h 1103"/>
                <a:gd name="T12" fmla="*/ 346 w 1515"/>
                <a:gd name="T13" fmla="*/ 1102 h 1103"/>
                <a:gd name="T14" fmla="*/ 398 w 1515"/>
                <a:gd name="T15" fmla="*/ 1102 h 1103"/>
                <a:gd name="T16" fmla="*/ 448 w 1515"/>
                <a:gd name="T17" fmla="*/ 1102 h 1103"/>
                <a:gd name="T18" fmla="*/ 500 w 1515"/>
                <a:gd name="T19" fmla="*/ 1102 h 1103"/>
                <a:gd name="T20" fmla="*/ 550 w 1515"/>
                <a:gd name="T21" fmla="*/ 1102 h 1103"/>
                <a:gd name="T22" fmla="*/ 601 w 1515"/>
                <a:gd name="T23" fmla="*/ 1102 h 1103"/>
                <a:gd name="T24" fmla="*/ 651 w 1515"/>
                <a:gd name="T25" fmla="*/ 1102 h 1103"/>
                <a:gd name="T26" fmla="*/ 701 w 1515"/>
                <a:gd name="T27" fmla="*/ 1102 h 1103"/>
                <a:gd name="T28" fmla="*/ 753 w 1515"/>
                <a:gd name="T29" fmla="*/ 1102 h 1103"/>
                <a:gd name="T30" fmla="*/ 803 w 1515"/>
                <a:gd name="T31" fmla="*/ 1102 h 1103"/>
                <a:gd name="T32" fmla="*/ 854 w 1515"/>
                <a:gd name="T33" fmla="*/ 1102 h 1103"/>
                <a:gd name="T34" fmla="*/ 904 w 1515"/>
                <a:gd name="T35" fmla="*/ 1102 h 1103"/>
                <a:gd name="T36" fmla="*/ 956 w 1515"/>
                <a:gd name="T37" fmla="*/ 1102 h 1103"/>
                <a:gd name="T38" fmla="*/ 1006 w 1515"/>
                <a:gd name="T39" fmla="*/ 1102 h 1103"/>
                <a:gd name="T40" fmla="*/ 1058 w 1515"/>
                <a:gd name="T41" fmla="*/ 1102 h 1103"/>
                <a:gd name="T42" fmla="*/ 1107 w 1515"/>
                <a:gd name="T43" fmla="*/ 1102 h 1103"/>
                <a:gd name="T44" fmla="*/ 1159 w 1515"/>
                <a:gd name="T45" fmla="*/ 1102 h 1103"/>
                <a:gd name="T46" fmla="*/ 1209 w 1515"/>
                <a:gd name="T47" fmla="*/ 1102 h 1103"/>
                <a:gd name="T48" fmla="*/ 1261 w 1515"/>
                <a:gd name="T49" fmla="*/ 1102 h 1103"/>
                <a:gd name="T50" fmla="*/ 1311 w 1515"/>
                <a:gd name="T51" fmla="*/ 1102 h 1103"/>
                <a:gd name="T52" fmla="*/ 1363 w 1515"/>
                <a:gd name="T53" fmla="*/ 1102 h 1103"/>
                <a:gd name="T54" fmla="*/ 1412 w 1515"/>
                <a:gd name="T55" fmla="*/ 1102 h 1103"/>
                <a:gd name="T56" fmla="*/ 1464 w 1515"/>
                <a:gd name="T57" fmla="*/ 1102 h 1103"/>
                <a:gd name="T58" fmla="*/ 1514 w 1515"/>
                <a:gd name="T59" fmla="*/ 1102 h 1103"/>
                <a:gd name="T60" fmla="*/ 1464 w 1515"/>
                <a:gd name="T61" fmla="*/ 1102 h 1103"/>
                <a:gd name="T62" fmla="*/ 1412 w 1515"/>
                <a:gd name="T63" fmla="*/ 1102 h 1103"/>
                <a:gd name="T64" fmla="*/ 1363 w 1515"/>
                <a:gd name="T65" fmla="*/ 1102 h 1103"/>
                <a:gd name="T66" fmla="*/ 1311 w 1515"/>
                <a:gd name="T67" fmla="*/ 1102 h 1103"/>
                <a:gd name="T68" fmla="*/ 1261 w 1515"/>
                <a:gd name="T69" fmla="*/ 1102 h 1103"/>
                <a:gd name="T70" fmla="*/ 1209 w 1515"/>
                <a:gd name="T71" fmla="*/ 1102 h 1103"/>
                <a:gd name="T72" fmla="*/ 1159 w 1515"/>
                <a:gd name="T73" fmla="*/ 1102 h 1103"/>
                <a:gd name="T74" fmla="*/ 1107 w 1515"/>
                <a:gd name="T75" fmla="*/ 1102 h 1103"/>
                <a:gd name="T76" fmla="*/ 1058 w 1515"/>
                <a:gd name="T77" fmla="*/ 1102 h 1103"/>
                <a:gd name="T78" fmla="*/ 1006 w 1515"/>
                <a:gd name="T79" fmla="*/ 1102 h 1103"/>
                <a:gd name="T80" fmla="*/ 956 w 1515"/>
                <a:gd name="T81" fmla="*/ 1102 h 1103"/>
                <a:gd name="T82" fmla="*/ 904 w 1515"/>
                <a:gd name="T83" fmla="*/ 1102 h 1103"/>
                <a:gd name="T84" fmla="*/ 854 w 1515"/>
                <a:gd name="T85" fmla="*/ 1102 h 1103"/>
                <a:gd name="T86" fmla="*/ 803 w 1515"/>
                <a:gd name="T87" fmla="*/ 1102 h 1103"/>
                <a:gd name="T88" fmla="*/ 753 w 1515"/>
                <a:gd name="T89" fmla="*/ 1102 h 1103"/>
                <a:gd name="T90" fmla="*/ 701 w 1515"/>
                <a:gd name="T91" fmla="*/ 1102 h 1103"/>
                <a:gd name="T92" fmla="*/ 651 w 1515"/>
                <a:gd name="T93" fmla="*/ 1102 h 1103"/>
                <a:gd name="T94" fmla="*/ 601 w 1515"/>
                <a:gd name="T95" fmla="*/ 1102 h 1103"/>
                <a:gd name="T96" fmla="*/ 550 w 1515"/>
                <a:gd name="T97" fmla="*/ 1102 h 1103"/>
                <a:gd name="T98" fmla="*/ 500 w 1515"/>
                <a:gd name="T99" fmla="*/ 1102 h 1103"/>
                <a:gd name="T100" fmla="*/ 448 w 1515"/>
                <a:gd name="T101" fmla="*/ 1102 h 1103"/>
                <a:gd name="T102" fmla="*/ 398 w 1515"/>
                <a:gd name="T103" fmla="*/ 1102 h 1103"/>
                <a:gd name="T104" fmla="*/ 346 w 1515"/>
                <a:gd name="T105" fmla="*/ 1102 h 1103"/>
                <a:gd name="T106" fmla="*/ 297 w 1515"/>
                <a:gd name="T107" fmla="*/ 1102 h 1103"/>
                <a:gd name="T108" fmla="*/ 245 w 1515"/>
                <a:gd name="T109" fmla="*/ 1102 h 1103"/>
                <a:gd name="T110" fmla="*/ 195 w 1515"/>
                <a:gd name="T111" fmla="*/ 1102 h 1103"/>
                <a:gd name="T112" fmla="*/ 143 w 1515"/>
                <a:gd name="T113" fmla="*/ 1102 h 1103"/>
                <a:gd name="T114" fmla="*/ 93 w 1515"/>
                <a:gd name="T115" fmla="*/ 1102 h 1103"/>
                <a:gd name="T116" fmla="*/ 41 w 1515"/>
                <a:gd name="T117" fmla="*/ 1102 h 1103"/>
                <a:gd name="T118" fmla="*/ 0 w 1515"/>
                <a:gd name="T119" fmla="*/ 0 h 11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15"/>
                <a:gd name="T181" fmla="*/ 0 h 1103"/>
                <a:gd name="T182" fmla="*/ 1515 w 1515"/>
                <a:gd name="T183" fmla="*/ 1103 h 11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15" h="1103">
                  <a:moveTo>
                    <a:pt x="0" y="0"/>
                  </a:moveTo>
                  <a:lnTo>
                    <a:pt x="6" y="1102"/>
                  </a:lnTo>
                  <a:lnTo>
                    <a:pt x="14" y="1102"/>
                  </a:lnTo>
                  <a:lnTo>
                    <a:pt x="20" y="1102"/>
                  </a:lnTo>
                  <a:lnTo>
                    <a:pt x="28" y="1102"/>
                  </a:lnTo>
                  <a:lnTo>
                    <a:pt x="35" y="1102"/>
                  </a:lnTo>
                  <a:lnTo>
                    <a:pt x="41" y="1102"/>
                  </a:lnTo>
                  <a:lnTo>
                    <a:pt x="49" y="1102"/>
                  </a:lnTo>
                  <a:lnTo>
                    <a:pt x="57" y="1102"/>
                  </a:lnTo>
                  <a:lnTo>
                    <a:pt x="63" y="1102"/>
                  </a:lnTo>
                  <a:lnTo>
                    <a:pt x="71" y="1102"/>
                  </a:lnTo>
                  <a:lnTo>
                    <a:pt x="79" y="1102"/>
                  </a:lnTo>
                  <a:lnTo>
                    <a:pt x="85" y="1102"/>
                  </a:lnTo>
                  <a:lnTo>
                    <a:pt x="93" y="1102"/>
                  </a:lnTo>
                  <a:lnTo>
                    <a:pt x="99" y="1102"/>
                  </a:lnTo>
                  <a:lnTo>
                    <a:pt x="107" y="1102"/>
                  </a:lnTo>
                  <a:lnTo>
                    <a:pt x="115" y="1102"/>
                  </a:lnTo>
                  <a:lnTo>
                    <a:pt x="121" y="1102"/>
                  </a:lnTo>
                  <a:lnTo>
                    <a:pt x="129" y="1102"/>
                  </a:lnTo>
                  <a:lnTo>
                    <a:pt x="137" y="1102"/>
                  </a:lnTo>
                  <a:lnTo>
                    <a:pt x="143" y="1102"/>
                  </a:lnTo>
                  <a:lnTo>
                    <a:pt x="151" y="1102"/>
                  </a:lnTo>
                  <a:lnTo>
                    <a:pt x="159" y="1102"/>
                  </a:lnTo>
                  <a:lnTo>
                    <a:pt x="165" y="1102"/>
                  </a:lnTo>
                  <a:lnTo>
                    <a:pt x="173" y="1102"/>
                  </a:lnTo>
                  <a:lnTo>
                    <a:pt x="179" y="1102"/>
                  </a:lnTo>
                  <a:lnTo>
                    <a:pt x="187" y="1102"/>
                  </a:lnTo>
                  <a:lnTo>
                    <a:pt x="195" y="1102"/>
                  </a:lnTo>
                  <a:lnTo>
                    <a:pt x="201" y="1102"/>
                  </a:lnTo>
                  <a:lnTo>
                    <a:pt x="209" y="1102"/>
                  </a:lnTo>
                  <a:lnTo>
                    <a:pt x="217" y="1102"/>
                  </a:lnTo>
                  <a:lnTo>
                    <a:pt x="223" y="1102"/>
                  </a:lnTo>
                  <a:lnTo>
                    <a:pt x="231" y="1102"/>
                  </a:lnTo>
                  <a:lnTo>
                    <a:pt x="239" y="1102"/>
                  </a:lnTo>
                  <a:lnTo>
                    <a:pt x="245" y="1102"/>
                  </a:lnTo>
                  <a:lnTo>
                    <a:pt x="253" y="1102"/>
                  </a:lnTo>
                  <a:lnTo>
                    <a:pt x="259" y="1102"/>
                  </a:lnTo>
                  <a:lnTo>
                    <a:pt x="267" y="1102"/>
                  </a:lnTo>
                  <a:lnTo>
                    <a:pt x="275" y="1102"/>
                  </a:lnTo>
                  <a:lnTo>
                    <a:pt x="281" y="1102"/>
                  </a:lnTo>
                  <a:lnTo>
                    <a:pt x="289" y="1102"/>
                  </a:lnTo>
                  <a:lnTo>
                    <a:pt x="297" y="1102"/>
                  </a:lnTo>
                  <a:lnTo>
                    <a:pt x="302" y="1102"/>
                  </a:lnTo>
                  <a:lnTo>
                    <a:pt x="310" y="1102"/>
                  </a:lnTo>
                  <a:lnTo>
                    <a:pt x="318" y="1102"/>
                  </a:lnTo>
                  <a:lnTo>
                    <a:pt x="324" y="1102"/>
                  </a:lnTo>
                  <a:lnTo>
                    <a:pt x="332" y="1102"/>
                  </a:lnTo>
                  <a:lnTo>
                    <a:pt x="340" y="1102"/>
                  </a:lnTo>
                  <a:lnTo>
                    <a:pt x="346" y="1102"/>
                  </a:lnTo>
                  <a:lnTo>
                    <a:pt x="354" y="1102"/>
                  </a:lnTo>
                  <a:lnTo>
                    <a:pt x="360" y="1102"/>
                  </a:lnTo>
                  <a:lnTo>
                    <a:pt x="368" y="1102"/>
                  </a:lnTo>
                  <a:lnTo>
                    <a:pt x="376" y="1102"/>
                  </a:lnTo>
                  <a:lnTo>
                    <a:pt x="382" y="1102"/>
                  </a:lnTo>
                  <a:lnTo>
                    <a:pt x="390" y="1102"/>
                  </a:lnTo>
                  <a:lnTo>
                    <a:pt x="398" y="1102"/>
                  </a:lnTo>
                  <a:lnTo>
                    <a:pt x="404" y="1102"/>
                  </a:lnTo>
                  <a:lnTo>
                    <a:pt x="412" y="1102"/>
                  </a:lnTo>
                  <a:lnTo>
                    <a:pt x="420" y="1102"/>
                  </a:lnTo>
                  <a:lnTo>
                    <a:pt x="426" y="1102"/>
                  </a:lnTo>
                  <a:lnTo>
                    <a:pt x="434" y="1102"/>
                  </a:lnTo>
                  <a:lnTo>
                    <a:pt x="440" y="1102"/>
                  </a:lnTo>
                  <a:lnTo>
                    <a:pt x="448" y="1102"/>
                  </a:lnTo>
                  <a:lnTo>
                    <a:pt x="456" y="1102"/>
                  </a:lnTo>
                  <a:lnTo>
                    <a:pt x="462" y="1102"/>
                  </a:lnTo>
                  <a:lnTo>
                    <a:pt x="470" y="1102"/>
                  </a:lnTo>
                  <a:lnTo>
                    <a:pt x="478" y="1102"/>
                  </a:lnTo>
                  <a:lnTo>
                    <a:pt x="484" y="1102"/>
                  </a:lnTo>
                  <a:lnTo>
                    <a:pt x="492" y="1102"/>
                  </a:lnTo>
                  <a:lnTo>
                    <a:pt x="500" y="1102"/>
                  </a:lnTo>
                  <a:lnTo>
                    <a:pt x="506" y="1102"/>
                  </a:lnTo>
                  <a:lnTo>
                    <a:pt x="514" y="1102"/>
                  </a:lnTo>
                  <a:lnTo>
                    <a:pt x="520" y="1102"/>
                  </a:lnTo>
                  <a:lnTo>
                    <a:pt x="528" y="1102"/>
                  </a:lnTo>
                  <a:lnTo>
                    <a:pt x="536" y="1102"/>
                  </a:lnTo>
                  <a:lnTo>
                    <a:pt x="542" y="1102"/>
                  </a:lnTo>
                  <a:lnTo>
                    <a:pt x="550" y="1102"/>
                  </a:lnTo>
                  <a:lnTo>
                    <a:pt x="558" y="1102"/>
                  </a:lnTo>
                  <a:lnTo>
                    <a:pt x="564" y="1102"/>
                  </a:lnTo>
                  <a:lnTo>
                    <a:pt x="571" y="1102"/>
                  </a:lnTo>
                  <a:lnTo>
                    <a:pt x="579" y="1102"/>
                  </a:lnTo>
                  <a:lnTo>
                    <a:pt x="585" y="1102"/>
                  </a:lnTo>
                  <a:lnTo>
                    <a:pt x="593" y="1102"/>
                  </a:lnTo>
                  <a:lnTo>
                    <a:pt x="601" y="1102"/>
                  </a:lnTo>
                  <a:lnTo>
                    <a:pt x="607" y="1102"/>
                  </a:lnTo>
                  <a:lnTo>
                    <a:pt x="615" y="1102"/>
                  </a:lnTo>
                  <a:lnTo>
                    <a:pt x="621" y="1102"/>
                  </a:lnTo>
                  <a:lnTo>
                    <a:pt x="629" y="1102"/>
                  </a:lnTo>
                  <a:lnTo>
                    <a:pt x="637" y="1102"/>
                  </a:lnTo>
                  <a:lnTo>
                    <a:pt x="643" y="1102"/>
                  </a:lnTo>
                  <a:lnTo>
                    <a:pt x="651" y="1102"/>
                  </a:lnTo>
                  <a:lnTo>
                    <a:pt x="659" y="1102"/>
                  </a:lnTo>
                  <a:lnTo>
                    <a:pt x="665" y="1102"/>
                  </a:lnTo>
                  <a:lnTo>
                    <a:pt x="673" y="1102"/>
                  </a:lnTo>
                  <a:lnTo>
                    <a:pt x="681" y="1102"/>
                  </a:lnTo>
                  <a:lnTo>
                    <a:pt x="687" y="1102"/>
                  </a:lnTo>
                  <a:lnTo>
                    <a:pt x="695" y="1102"/>
                  </a:lnTo>
                  <a:lnTo>
                    <a:pt x="701" y="1102"/>
                  </a:lnTo>
                  <a:lnTo>
                    <a:pt x="709" y="1102"/>
                  </a:lnTo>
                  <a:lnTo>
                    <a:pt x="717" y="1102"/>
                  </a:lnTo>
                  <a:lnTo>
                    <a:pt x="723" y="1102"/>
                  </a:lnTo>
                  <a:lnTo>
                    <a:pt x="731" y="1102"/>
                  </a:lnTo>
                  <a:lnTo>
                    <a:pt x="739" y="1102"/>
                  </a:lnTo>
                  <a:lnTo>
                    <a:pt x="745" y="1102"/>
                  </a:lnTo>
                  <a:lnTo>
                    <a:pt x="753" y="1102"/>
                  </a:lnTo>
                  <a:lnTo>
                    <a:pt x="761" y="1102"/>
                  </a:lnTo>
                  <a:lnTo>
                    <a:pt x="767" y="1102"/>
                  </a:lnTo>
                  <a:lnTo>
                    <a:pt x="775" y="1102"/>
                  </a:lnTo>
                  <a:lnTo>
                    <a:pt x="781" y="1102"/>
                  </a:lnTo>
                  <a:lnTo>
                    <a:pt x="789" y="1102"/>
                  </a:lnTo>
                  <a:lnTo>
                    <a:pt x="797" y="1102"/>
                  </a:lnTo>
                  <a:lnTo>
                    <a:pt x="803" y="1102"/>
                  </a:lnTo>
                  <a:lnTo>
                    <a:pt x="811" y="1102"/>
                  </a:lnTo>
                  <a:lnTo>
                    <a:pt x="819" y="1102"/>
                  </a:lnTo>
                  <a:lnTo>
                    <a:pt x="825" y="1102"/>
                  </a:lnTo>
                  <a:lnTo>
                    <a:pt x="833" y="1102"/>
                  </a:lnTo>
                  <a:lnTo>
                    <a:pt x="840" y="1102"/>
                  </a:lnTo>
                  <a:lnTo>
                    <a:pt x="846" y="1102"/>
                  </a:lnTo>
                  <a:lnTo>
                    <a:pt x="854" y="1102"/>
                  </a:lnTo>
                  <a:lnTo>
                    <a:pt x="862" y="1102"/>
                  </a:lnTo>
                  <a:lnTo>
                    <a:pt x="868" y="1102"/>
                  </a:lnTo>
                  <a:lnTo>
                    <a:pt x="876" y="1102"/>
                  </a:lnTo>
                  <a:lnTo>
                    <a:pt x="882" y="1102"/>
                  </a:lnTo>
                  <a:lnTo>
                    <a:pt x="890" y="1102"/>
                  </a:lnTo>
                  <a:lnTo>
                    <a:pt x="898" y="1102"/>
                  </a:lnTo>
                  <a:lnTo>
                    <a:pt x="904" y="1102"/>
                  </a:lnTo>
                  <a:lnTo>
                    <a:pt x="912" y="1102"/>
                  </a:lnTo>
                  <a:lnTo>
                    <a:pt x="920" y="1102"/>
                  </a:lnTo>
                  <a:lnTo>
                    <a:pt x="926" y="1102"/>
                  </a:lnTo>
                  <a:lnTo>
                    <a:pt x="934" y="1102"/>
                  </a:lnTo>
                  <a:lnTo>
                    <a:pt x="942" y="1102"/>
                  </a:lnTo>
                  <a:lnTo>
                    <a:pt x="948" y="1102"/>
                  </a:lnTo>
                  <a:lnTo>
                    <a:pt x="956" y="1102"/>
                  </a:lnTo>
                  <a:lnTo>
                    <a:pt x="962" y="1102"/>
                  </a:lnTo>
                  <a:lnTo>
                    <a:pt x="970" y="1102"/>
                  </a:lnTo>
                  <a:lnTo>
                    <a:pt x="978" y="1102"/>
                  </a:lnTo>
                  <a:lnTo>
                    <a:pt x="984" y="1102"/>
                  </a:lnTo>
                  <a:lnTo>
                    <a:pt x="992" y="1102"/>
                  </a:lnTo>
                  <a:lnTo>
                    <a:pt x="1000" y="1102"/>
                  </a:lnTo>
                  <a:lnTo>
                    <a:pt x="1006" y="1102"/>
                  </a:lnTo>
                  <a:lnTo>
                    <a:pt x="1014" y="1102"/>
                  </a:lnTo>
                  <a:lnTo>
                    <a:pt x="1022" y="1102"/>
                  </a:lnTo>
                  <a:lnTo>
                    <a:pt x="1028" y="1102"/>
                  </a:lnTo>
                  <a:lnTo>
                    <a:pt x="1036" y="1102"/>
                  </a:lnTo>
                  <a:lnTo>
                    <a:pt x="1042" y="1102"/>
                  </a:lnTo>
                  <a:lnTo>
                    <a:pt x="1050" y="1102"/>
                  </a:lnTo>
                  <a:lnTo>
                    <a:pt x="1058" y="1102"/>
                  </a:lnTo>
                  <a:lnTo>
                    <a:pt x="1064" y="1102"/>
                  </a:lnTo>
                  <a:lnTo>
                    <a:pt x="1072" y="1102"/>
                  </a:lnTo>
                  <a:lnTo>
                    <a:pt x="1080" y="1102"/>
                  </a:lnTo>
                  <a:lnTo>
                    <a:pt x="1086" y="1102"/>
                  </a:lnTo>
                  <a:lnTo>
                    <a:pt x="1094" y="1102"/>
                  </a:lnTo>
                  <a:lnTo>
                    <a:pt x="1101" y="1102"/>
                  </a:lnTo>
                  <a:lnTo>
                    <a:pt x="1107" y="1102"/>
                  </a:lnTo>
                  <a:lnTo>
                    <a:pt x="1115" y="1102"/>
                  </a:lnTo>
                  <a:lnTo>
                    <a:pt x="1123" y="1102"/>
                  </a:lnTo>
                  <a:lnTo>
                    <a:pt x="1129" y="1102"/>
                  </a:lnTo>
                  <a:lnTo>
                    <a:pt x="1137" y="1102"/>
                  </a:lnTo>
                  <a:lnTo>
                    <a:pt x="1143" y="1102"/>
                  </a:lnTo>
                  <a:lnTo>
                    <a:pt x="1151" y="1102"/>
                  </a:lnTo>
                  <a:lnTo>
                    <a:pt x="1159" y="1102"/>
                  </a:lnTo>
                  <a:lnTo>
                    <a:pt x="1165" y="1102"/>
                  </a:lnTo>
                  <a:lnTo>
                    <a:pt x="1173" y="1102"/>
                  </a:lnTo>
                  <a:lnTo>
                    <a:pt x="1181" y="1102"/>
                  </a:lnTo>
                  <a:lnTo>
                    <a:pt x="1187" y="1102"/>
                  </a:lnTo>
                  <a:lnTo>
                    <a:pt x="1195" y="1102"/>
                  </a:lnTo>
                  <a:lnTo>
                    <a:pt x="1203" y="1102"/>
                  </a:lnTo>
                  <a:lnTo>
                    <a:pt x="1209" y="1102"/>
                  </a:lnTo>
                  <a:lnTo>
                    <a:pt x="1217" y="1102"/>
                  </a:lnTo>
                  <a:lnTo>
                    <a:pt x="1223" y="1102"/>
                  </a:lnTo>
                  <a:lnTo>
                    <a:pt x="1231" y="1102"/>
                  </a:lnTo>
                  <a:lnTo>
                    <a:pt x="1239" y="1102"/>
                  </a:lnTo>
                  <a:lnTo>
                    <a:pt x="1245" y="1102"/>
                  </a:lnTo>
                  <a:lnTo>
                    <a:pt x="1253" y="1102"/>
                  </a:lnTo>
                  <a:lnTo>
                    <a:pt x="1261" y="1102"/>
                  </a:lnTo>
                  <a:lnTo>
                    <a:pt x="1267" y="1102"/>
                  </a:lnTo>
                  <a:lnTo>
                    <a:pt x="1275" y="1102"/>
                  </a:lnTo>
                  <a:lnTo>
                    <a:pt x="1283" y="1102"/>
                  </a:lnTo>
                  <a:lnTo>
                    <a:pt x="1289" y="1102"/>
                  </a:lnTo>
                  <a:lnTo>
                    <a:pt x="1297" y="1102"/>
                  </a:lnTo>
                  <a:lnTo>
                    <a:pt x="1303" y="1102"/>
                  </a:lnTo>
                  <a:lnTo>
                    <a:pt x="1311" y="1102"/>
                  </a:lnTo>
                  <a:lnTo>
                    <a:pt x="1319" y="1102"/>
                  </a:lnTo>
                  <a:lnTo>
                    <a:pt x="1325" y="1102"/>
                  </a:lnTo>
                  <a:lnTo>
                    <a:pt x="1333" y="1102"/>
                  </a:lnTo>
                  <a:lnTo>
                    <a:pt x="1341" y="1102"/>
                  </a:lnTo>
                  <a:lnTo>
                    <a:pt x="1347" y="1102"/>
                  </a:lnTo>
                  <a:lnTo>
                    <a:pt x="1355" y="1102"/>
                  </a:lnTo>
                  <a:lnTo>
                    <a:pt x="1363" y="1102"/>
                  </a:lnTo>
                  <a:lnTo>
                    <a:pt x="1368" y="1102"/>
                  </a:lnTo>
                  <a:lnTo>
                    <a:pt x="1376" y="1102"/>
                  </a:lnTo>
                  <a:lnTo>
                    <a:pt x="1384" y="1102"/>
                  </a:lnTo>
                  <a:lnTo>
                    <a:pt x="1390" y="1102"/>
                  </a:lnTo>
                  <a:lnTo>
                    <a:pt x="1398" y="1102"/>
                  </a:lnTo>
                  <a:lnTo>
                    <a:pt x="1404" y="1102"/>
                  </a:lnTo>
                  <a:lnTo>
                    <a:pt x="1412" y="1102"/>
                  </a:lnTo>
                  <a:lnTo>
                    <a:pt x="1420" y="1102"/>
                  </a:lnTo>
                  <a:lnTo>
                    <a:pt x="1426" y="1102"/>
                  </a:lnTo>
                  <a:lnTo>
                    <a:pt x="1434" y="1102"/>
                  </a:lnTo>
                  <a:lnTo>
                    <a:pt x="1442" y="1102"/>
                  </a:lnTo>
                  <a:lnTo>
                    <a:pt x="1448" y="1102"/>
                  </a:lnTo>
                  <a:lnTo>
                    <a:pt x="1456" y="1102"/>
                  </a:lnTo>
                  <a:lnTo>
                    <a:pt x="1464" y="1102"/>
                  </a:lnTo>
                  <a:lnTo>
                    <a:pt x="1470" y="1102"/>
                  </a:lnTo>
                  <a:lnTo>
                    <a:pt x="1478" y="1102"/>
                  </a:lnTo>
                  <a:lnTo>
                    <a:pt x="1484" y="1102"/>
                  </a:lnTo>
                  <a:lnTo>
                    <a:pt x="1492" y="1102"/>
                  </a:lnTo>
                  <a:lnTo>
                    <a:pt x="1500" y="1102"/>
                  </a:lnTo>
                  <a:lnTo>
                    <a:pt x="1506" y="1102"/>
                  </a:lnTo>
                  <a:lnTo>
                    <a:pt x="1514" y="1102"/>
                  </a:lnTo>
                  <a:lnTo>
                    <a:pt x="1506" y="1102"/>
                  </a:lnTo>
                  <a:lnTo>
                    <a:pt x="1500" y="1102"/>
                  </a:lnTo>
                  <a:lnTo>
                    <a:pt x="1492" y="1102"/>
                  </a:lnTo>
                  <a:lnTo>
                    <a:pt x="1484" y="1102"/>
                  </a:lnTo>
                  <a:lnTo>
                    <a:pt x="1478" y="1102"/>
                  </a:lnTo>
                  <a:lnTo>
                    <a:pt x="1470" y="1102"/>
                  </a:lnTo>
                  <a:lnTo>
                    <a:pt x="1464" y="1102"/>
                  </a:lnTo>
                  <a:lnTo>
                    <a:pt x="1456" y="1102"/>
                  </a:lnTo>
                  <a:lnTo>
                    <a:pt x="1448" y="1102"/>
                  </a:lnTo>
                  <a:lnTo>
                    <a:pt x="1442" y="1102"/>
                  </a:lnTo>
                  <a:lnTo>
                    <a:pt x="1434" y="1102"/>
                  </a:lnTo>
                  <a:lnTo>
                    <a:pt x="1426" y="1102"/>
                  </a:lnTo>
                  <a:lnTo>
                    <a:pt x="1420" y="1102"/>
                  </a:lnTo>
                  <a:lnTo>
                    <a:pt x="1412" y="1102"/>
                  </a:lnTo>
                  <a:lnTo>
                    <a:pt x="1404" y="1102"/>
                  </a:lnTo>
                  <a:lnTo>
                    <a:pt x="1398" y="1102"/>
                  </a:lnTo>
                  <a:lnTo>
                    <a:pt x="1390" y="1102"/>
                  </a:lnTo>
                  <a:lnTo>
                    <a:pt x="1384" y="1102"/>
                  </a:lnTo>
                  <a:lnTo>
                    <a:pt x="1376" y="1102"/>
                  </a:lnTo>
                  <a:lnTo>
                    <a:pt x="1368" y="1102"/>
                  </a:lnTo>
                  <a:lnTo>
                    <a:pt x="1363" y="1102"/>
                  </a:lnTo>
                  <a:lnTo>
                    <a:pt x="1355" y="1102"/>
                  </a:lnTo>
                  <a:lnTo>
                    <a:pt x="1347" y="1102"/>
                  </a:lnTo>
                  <a:lnTo>
                    <a:pt x="1341" y="1102"/>
                  </a:lnTo>
                  <a:lnTo>
                    <a:pt x="1333" y="1102"/>
                  </a:lnTo>
                  <a:lnTo>
                    <a:pt x="1325" y="1102"/>
                  </a:lnTo>
                  <a:lnTo>
                    <a:pt x="1319" y="1102"/>
                  </a:lnTo>
                  <a:lnTo>
                    <a:pt x="1311" y="1102"/>
                  </a:lnTo>
                  <a:lnTo>
                    <a:pt x="1303" y="1102"/>
                  </a:lnTo>
                  <a:lnTo>
                    <a:pt x="1297" y="1102"/>
                  </a:lnTo>
                  <a:lnTo>
                    <a:pt x="1289" y="1102"/>
                  </a:lnTo>
                  <a:lnTo>
                    <a:pt x="1283" y="1102"/>
                  </a:lnTo>
                  <a:lnTo>
                    <a:pt x="1275" y="1102"/>
                  </a:lnTo>
                  <a:lnTo>
                    <a:pt x="1267" y="1102"/>
                  </a:lnTo>
                  <a:lnTo>
                    <a:pt x="1261" y="1102"/>
                  </a:lnTo>
                  <a:lnTo>
                    <a:pt x="1253" y="1102"/>
                  </a:lnTo>
                  <a:lnTo>
                    <a:pt x="1245" y="1102"/>
                  </a:lnTo>
                  <a:lnTo>
                    <a:pt x="1239" y="1102"/>
                  </a:lnTo>
                  <a:lnTo>
                    <a:pt x="1231" y="1102"/>
                  </a:lnTo>
                  <a:lnTo>
                    <a:pt x="1223" y="1102"/>
                  </a:lnTo>
                  <a:lnTo>
                    <a:pt x="1217" y="1102"/>
                  </a:lnTo>
                  <a:lnTo>
                    <a:pt x="1209" y="1102"/>
                  </a:lnTo>
                  <a:lnTo>
                    <a:pt x="1203" y="1102"/>
                  </a:lnTo>
                  <a:lnTo>
                    <a:pt x="1195" y="1102"/>
                  </a:lnTo>
                  <a:lnTo>
                    <a:pt x="1187" y="1102"/>
                  </a:lnTo>
                  <a:lnTo>
                    <a:pt x="1181" y="1102"/>
                  </a:lnTo>
                  <a:lnTo>
                    <a:pt x="1173" y="1102"/>
                  </a:lnTo>
                  <a:lnTo>
                    <a:pt x="1165" y="1102"/>
                  </a:lnTo>
                  <a:lnTo>
                    <a:pt x="1159" y="1102"/>
                  </a:lnTo>
                  <a:lnTo>
                    <a:pt x="1151" y="1102"/>
                  </a:lnTo>
                  <a:lnTo>
                    <a:pt x="1143" y="1102"/>
                  </a:lnTo>
                  <a:lnTo>
                    <a:pt x="1137" y="1102"/>
                  </a:lnTo>
                  <a:lnTo>
                    <a:pt x="1129" y="1102"/>
                  </a:lnTo>
                  <a:lnTo>
                    <a:pt x="1123" y="1102"/>
                  </a:lnTo>
                  <a:lnTo>
                    <a:pt x="1115" y="1102"/>
                  </a:lnTo>
                  <a:lnTo>
                    <a:pt x="1107" y="1102"/>
                  </a:lnTo>
                  <a:lnTo>
                    <a:pt x="1101" y="1102"/>
                  </a:lnTo>
                  <a:lnTo>
                    <a:pt x="1094" y="1102"/>
                  </a:lnTo>
                  <a:lnTo>
                    <a:pt x="1086" y="1102"/>
                  </a:lnTo>
                  <a:lnTo>
                    <a:pt x="1080" y="1102"/>
                  </a:lnTo>
                  <a:lnTo>
                    <a:pt x="1072" y="1102"/>
                  </a:lnTo>
                  <a:lnTo>
                    <a:pt x="1064" y="1102"/>
                  </a:lnTo>
                  <a:lnTo>
                    <a:pt x="1058" y="1102"/>
                  </a:lnTo>
                  <a:lnTo>
                    <a:pt x="1050" y="1102"/>
                  </a:lnTo>
                  <a:lnTo>
                    <a:pt x="1042" y="1102"/>
                  </a:lnTo>
                  <a:lnTo>
                    <a:pt x="1036" y="1102"/>
                  </a:lnTo>
                  <a:lnTo>
                    <a:pt x="1028" y="1102"/>
                  </a:lnTo>
                  <a:lnTo>
                    <a:pt x="1022" y="1102"/>
                  </a:lnTo>
                  <a:lnTo>
                    <a:pt x="1014" y="1102"/>
                  </a:lnTo>
                  <a:lnTo>
                    <a:pt x="1006" y="1102"/>
                  </a:lnTo>
                  <a:lnTo>
                    <a:pt x="1000" y="1102"/>
                  </a:lnTo>
                  <a:lnTo>
                    <a:pt x="992" y="1102"/>
                  </a:lnTo>
                  <a:lnTo>
                    <a:pt x="984" y="1102"/>
                  </a:lnTo>
                  <a:lnTo>
                    <a:pt x="978" y="1102"/>
                  </a:lnTo>
                  <a:lnTo>
                    <a:pt x="970" y="1102"/>
                  </a:lnTo>
                  <a:lnTo>
                    <a:pt x="962" y="1102"/>
                  </a:lnTo>
                  <a:lnTo>
                    <a:pt x="956" y="1102"/>
                  </a:lnTo>
                  <a:lnTo>
                    <a:pt x="948" y="1102"/>
                  </a:lnTo>
                  <a:lnTo>
                    <a:pt x="942" y="1102"/>
                  </a:lnTo>
                  <a:lnTo>
                    <a:pt x="934" y="1102"/>
                  </a:lnTo>
                  <a:lnTo>
                    <a:pt x="926" y="1102"/>
                  </a:lnTo>
                  <a:lnTo>
                    <a:pt x="920" y="1102"/>
                  </a:lnTo>
                  <a:lnTo>
                    <a:pt x="912" y="1102"/>
                  </a:lnTo>
                  <a:lnTo>
                    <a:pt x="904" y="1102"/>
                  </a:lnTo>
                  <a:lnTo>
                    <a:pt x="898" y="1102"/>
                  </a:lnTo>
                  <a:lnTo>
                    <a:pt x="890" y="1102"/>
                  </a:lnTo>
                  <a:lnTo>
                    <a:pt x="882" y="1102"/>
                  </a:lnTo>
                  <a:lnTo>
                    <a:pt x="876" y="1102"/>
                  </a:lnTo>
                  <a:lnTo>
                    <a:pt x="868" y="1102"/>
                  </a:lnTo>
                  <a:lnTo>
                    <a:pt x="862" y="1102"/>
                  </a:lnTo>
                  <a:lnTo>
                    <a:pt x="854" y="1102"/>
                  </a:lnTo>
                  <a:lnTo>
                    <a:pt x="846" y="1102"/>
                  </a:lnTo>
                  <a:lnTo>
                    <a:pt x="840" y="1102"/>
                  </a:lnTo>
                  <a:lnTo>
                    <a:pt x="833" y="1102"/>
                  </a:lnTo>
                  <a:lnTo>
                    <a:pt x="825" y="1102"/>
                  </a:lnTo>
                  <a:lnTo>
                    <a:pt x="819" y="1102"/>
                  </a:lnTo>
                  <a:lnTo>
                    <a:pt x="811" y="1102"/>
                  </a:lnTo>
                  <a:lnTo>
                    <a:pt x="803" y="1102"/>
                  </a:lnTo>
                  <a:lnTo>
                    <a:pt x="797" y="1102"/>
                  </a:lnTo>
                  <a:lnTo>
                    <a:pt x="789" y="1102"/>
                  </a:lnTo>
                  <a:lnTo>
                    <a:pt x="781" y="1102"/>
                  </a:lnTo>
                  <a:lnTo>
                    <a:pt x="775" y="1102"/>
                  </a:lnTo>
                  <a:lnTo>
                    <a:pt x="767" y="1102"/>
                  </a:lnTo>
                  <a:lnTo>
                    <a:pt x="761" y="1102"/>
                  </a:lnTo>
                  <a:lnTo>
                    <a:pt x="753" y="1102"/>
                  </a:lnTo>
                  <a:lnTo>
                    <a:pt x="745" y="1102"/>
                  </a:lnTo>
                  <a:lnTo>
                    <a:pt x="739" y="1102"/>
                  </a:lnTo>
                  <a:lnTo>
                    <a:pt x="731" y="1102"/>
                  </a:lnTo>
                  <a:lnTo>
                    <a:pt x="723" y="1102"/>
                  </a:lnTo>
                  <a:lnTo>
                    <a:pt x="717" y="1102"/>
                  </a:lnTo>
                  <a:lnTo>
                    <a:pt x="709" y="1102"/>
                  </a:lnTo>
                  <a:lnTo>
                    <a:pt x="701" y="1102"/>
                  </a:lnTo>
                  <a:lnTo>
                    <a:pt x="695" y="1102"/>
                  </a:lnTo>
                  <a:lnTo>
                    <a:pt x="687" y="1102"/>
                  </a:lnTo>
                  <a:lnTo>
                    <a:pt x="681" y="1102"/>
                  </a:lnTo>
                  <a:lnTo>
                    <a:pt x="673" y="1102"/>
                  </a:lnTo>
                  <a:lnTo>
                    <a:pt x="665" y="1102"/>
                  </a:lnTo>
                  <a:lnTo>
                    <a:pt x="659" y="1102"/>
                  </a:lnTo>
                  <a:lnTo>
                    <a:pt x="651" y="1102"/>
                  </a:lnTo>
                  <a:lnTo>
                    <a:pt x="643" y="1102"/>
                  </a:lnTo>
                  <a:lnTo>
                    <a:pt x="637" y="1102"/>
                  </a:lnTo>
                  <a:lnTo>
                    <a:pt x="629" y="1102"/>
                  </a:lnTo>
                  <a:lnTo>
                    <a:pt x="621" y="1102"/>
                  </a:lnTo>
                  <a:lnTo>
                    <a:pt x="615" y="1102"/>
                  </a:lnTo>
                  <a:lnTo>
                    <a:pt x="607" y="1102"/>
                  </a:lnTo>
                  <a:lnTo>
                    <a:pt x="601" y="1102"/>
                  </a:lnTo>
                  <a:lnTo>
                    <a:pt x="593" y="1102"/>
                  </a:lnTo>
                  <a:lnTo>
                    <a:pt x="585" y="1102"/>
                  </a:lnTo>
                  <a:lnTo>
                    <a:pt x="579" y="1102"/>
                  </a:lnTo>
                  <a:lnTo>
                    <a:pt x="571" y="1102"/>
                  </a:lnTo>
                  <a:lnTo>
                    <a:pt x="564" y="1102"/>
                  </a:lnTo>
                  <a:lnTo>
                    <a:pt x="558" y="1102"/>
                  </a:lnTo>
                  <a:lnTo>
                    <a:pt x="550" y="1102"/>
                  </a:lnTo>
                  <a:lnTo>
                    <a:pt x="542" y="1102"/>
                  </a:lnTo>
                  <a:lnTo>
                    <a:pt x="536" y="1102"/>
                  </a:lnTo>
                  <a:lnTo>
                    <a:pt x="528" y="1102"/>
                  </a:lnTo>
                  <a:lnTo>
                    <a:pt x="520" y="1102"/>
                  </a:lnTo>
                  <a:lnTo>
                    <a:pt x="514" y="1102"/>
                  </a:lnTo>
                  <a:lnTo>
                    <a:pt x="506" y="1102"/>
                  </a:lnTo>
                  <a:lnTo>
                    <a:pt x="500" y="1102"/>
                  </a:lnTo>
                  <a:lnTo>
                    <a:pt x="492" y="1102"/>
                  </a:lnTo>
                  <a:lnTo>
                    <a:pt x="484" y="1102"/>
                  </a:lnTo>
                  <a:lnTo>
                    <a:pt x="478" y="1102"/>
                  </a:lnTo>
                  <a:lnTo>
                    <a:pt x="470" y="1102"/>
                  </a:lnTo>
                  <a:lnTo>
                    <a:pt x="462" y="1102"/>
                  </a:lnTo>
                  <a:lnTo>
                    <a:pt x="456" y="1102"/>
                  </a:lnTo>
                  <a:lnTo>
                    <a:pt x="448" y="1102"/>
                  </a:lnTo>
                  <a:lnTo>
                    <a:pt x="440" y="1102"/>
                  </a:lnTo>
                  <a:lnTo>
                    <a:pt x="434" y="1102"/>
                  </a:lnTo>
                  <a:lnTo>
                    <a:pt x="426" y="1102"/>
                  </a:lnTo>
                  <a:lnTo>
                    <a:pt x="420" y="1102"/>
                  </a:lnTo>
                  <a:lnTo>
                    <a:pt x="412" y="1102"/>
                  </a:lnTo>
                  <a:lnTo>
                    <a:pt x="404" y="1102"/>
                  </a:lnTo>
                  <a:lnTo>
                    <a:pt x="398" y="1102"/>
                  </a:lnTo>
                  <a:lnTo>
                    <a:pt x="390" y="1102"/>
                  </a:lnTo>
                  <a:lnTo>
                    <a:pt x="382" y="1102"/>
                  </a:lnTo>
                  <a:lnTo>
                    <a:pt x="376" y="1102"/>
                  </a:lnTo>
                  <a:lnTo>
                    <a:pt x="368" y="1102"/>
                  </a:lnTo>
                  <a:lnTo>
                    <a:pt x="360" y="1102"/>
                  </a:lnTo>
                  <a:lnTo>
                    <a:pt x="354" y="1102"/>
                  </a:lnTo>
                  <a:lnTo>
                    <a:pt x="346" y="1102"/>
                  </a:lnTo>
                  <a:lnTo>
                    <a:pt x="340" y="1102"/>
                  </a:lnTo>
                  <a:lnTo>
                    <a:pt x="332" y="1102"/>
                  </a:lnTo>
                  <a:lnTo>
                    <a:pt x="324" y="1102"/>
                  </a:lnTo>
                  <a:lnTo>
                    <a:pt x="318" y="1102"/>
                  </a:lnTo>
                  <a:lnTo>
                    <a:pt x="310" y="1102"/>
                  </a:lnTo>
                  <a:lnTo>
                    <a:pt x="302" y="1102"/>
                  </a:lnTo>
                  <a:lnTo>
                    <a:pt x="297" y="1102"/>
                  </a:lnTo>
                  <a:lnTo>
                    <a:pt x="289" y="1102"/>
                  </a:lnTo>
                  <a:lnTo>
                    <a:pt x="281" y="1102"/>
                  </a:lnTo>
                  <a:lnTo>
                    <a:pt x="275" y="1102"/>
                  </a:lnTo>
                  <a:lnTo>
                    <a:pt x="267" y="1102"/>
                  </a:lnTo>
                  <a:lnTo>
                    <a:pt x="259" y="1102"/>
                  </a:lnTo>
                  <a:lnTo>
                    <a:pt x="253" y="1102"/>
                  </a:lnTo>
                  <a:lnTo>
                    <a:pt x="245" y="1102"/>
                  </a:lnTo>
                  <a:lnTo>
                    <a:pt x="239" y="1102"/>
                  </a:lnTo>
                  <a:lnTo>
                    <a:pt x="231" y="1102"/>
                  </a:lnTo>
                  <a:lnTo>
                    <a:pt x="223" y="1102"/>
                  </a:lnTo>
                  <a:lnTo>
                    <a:pt x="217" y="1102"/>
                  </a:lnTo>
                  <a:lnTo>
                    <a:pt x="209" y="1102"/>
                  </a:lnTo>
                  <a:lnTo>
                    <a:pt x="201" y="1102"/>
                  </a:lnTo>
                  <a:lnTo>
                    <a:pt x="195" y="1102"/>
                  </a:lnTo>
                  <a:lnTo>
                    <a:pt x="187" y="1102"/>
                  </a:lnTo>
                  <a:lnTo>
                    <a:pt x="179" y="1102"/>
                  </a:lnTo>
                  <a:lnTo>
                    <a:pt x="173" y="1102"/>
                  </a:lnTo>
                  <a:lnTo>
                    <a:pt x="165" y="1102"/>
                  </a:lnTo>
                  <a:lnTo>
                    <a:pt x="159" y="1102"/>
                  </a:lnTo>
                  <a:lnTo>
                    <a:pt x="151" y="1102"/>
                  </a:lnTo>
                  <a:lnTo>
                    <a:pt x="143" y="1102"/>
                  </a:lnTo>
                  <a:lnTo>
                    <a:pt x="137" y="1102"/>
                  </a:lnTo>
                  <a:lnTo>
                    <a:pt x="129" y="1102"/>
                  </a:lnTo>
                  <a:lnTo>
                    <a:pt x="121" y="1102"/>
                  </a:lnTo>
                  <a:lnTo>
                    <a:pt x="115" y="1102"/>
                  </a:lnTo>
                  <a:lnTo>
                    <a:pt x="107" y="1102"/>
                  </a:lnTo>
                  <a:lnTo>
                    <a:pt x="99" y="1102"/>
                  </a:lnTo>
                  <a:lnTo>
                    <a:pt x="93" y="1102"/>
                  </a:lnTo>
                  <a:lnTo>
                    <a:pt x="85" y="1102"/>
                  </a:lnTo>
                  <a:lnTo>
                    <a:pt x="79" y="1102"/>
                  </a:lnTo>
                  <a:lnTo>
                    <a:pt x="71" y="1102"/>
                  </a:lnTo>
                  <a:lnTo>
                    <a:pt x="63" y="1102"/>
                  </a:lnTo>
                  <a:lnTo>
                    <a:pt x="57" y="1102"/>
                  </a:lnTo>
                  <a:lnTo>
                    <a:pt x="49" y="1102"/>
                  </a:lnTo>
                  <a:lnTo>
                    <a:pt x="41" y="1102"/>
                  </a:lnTo>
                  <a:lnTo>
                    <a:pt x="35" y="1102"/>
                  </a:lnTo>
                  <a:lnTo>
                    <a:pt x="28" y="1102"/>
                  </a:lnTo>
                  <a:lnTo>
                    <a:pt x="20" y="1102"/>
                  </a:lnTo>
                  <a:lnTo>
                    <a:pt x="14" y="1102"/>
                  </a:lnTo>
                  <a:lnTo>
                    <a:pt x="6" y="1102"/>
                  </a:lnTo>
                  <a:lnTo>
                    <a:pt x="0" y="1102"/>
                  </a:lnTo>
                  <a:lnTo>
                    <a:pt x="0" y="0"/>
                  </a:lnTo>
                </a:path>
              </a:pathLst>
            </a:custGeom>
            <a:solidFill>
              <a:srgbClr val="00FFFF"/>
            </a:solidFill>
            <a:ln w="25400" cap="rnd">
              <a:solidFill>
                <a:srgbClr val="000000"/>
              </a:solidFill>
              <a:round/>
              <a:headEnd/>
              <a:tailEnd/>
            </a:ln>
          </p:spPr>
          <p:txBody>
            <a:bodyPr/>
            <a:lstStyle/>
            <a:p>
              <a:endParaRPr lang="en-US"/>
            </a:p>
          </p:txBody>
        </p:sp>
        <p:sp>
          <p:nvSpPr>
            <p:cNvPr id="37908" name="Line 25"/>
            <p:cNvSpPr>
              <a:spLocks noChangeShapeType="1"/>
            </p:cNvSpPr>
            <p:nvPr/>
          </p:nvSpPr>
          <p:spPr bwMode="auto">
            <a:xfrm>
              <a:off x="664" y="3333"/>
              <a:ext cx="4407" cy="0"/>
            </a:xfrm>
            <a:prstGeom prst="line">
              <a:avLst/>
            </a:prstGeom>
            <a:noFill/>
            <a:ln w="12700">
              <a:solidFill>
                <a:srgbClr val="000000"/>
              </a:solidFill>
              <a:round/>
              <a:headEnd/>
              <a:tailEnd/>
            </a:ln>
          </p:spPr>
          <p:txBody>
            <a:bodyPr wrap="none" anchor="ctr"/>
            <a:lstStyle/>
            <a:p>
              <a:endParaRPr lang="en-US"/>
            </a:p>
          </p:txBody>
        </p:sp>
        <p:sp>
          <p:nvSpPr>
            <p:cNvPr id="37909" name="Line 26"/>
            <p:cNvSpPr>
              <a:spLocks noChangeShapeType="1"/>
            </p:cNvSpPr>
            <p:nvPr/>
          </p:nvSpPr>
          <p:spPr bwMode="auto">
            <a:xfrm flipV="1">
              <a:off x="660" y="3275"/>
              <a:ext cx="0" cy="115"/>
            </a:xfrm>
            <a:prstGeom prst="line">
              <a:avLst/>
            </a:prstGeom>
            <a:noFill/>
            <a:ln w="12700">
              <a:solidFill>
                <a:srgbClr val="000000"/>
              </a:solidFill>
              <a:round/>
              <a:headEnd/>
              <a:tailEnd/>
            </a:ln>
          </p:spPr>
          <p:txBody>
            <a:bodyPr wrap="none" anchor="ctr"/>
            <a:lstStyle/>
            <a:p>
              <a:endParaRPr lang="en-US"/>
            </a:p>
          </p:txBody>
        </p:sp>
        <p:sp>
          <p:nvSpPr>
            <p:cNvPr id="37910" name="Line 27"/>
            <p:cNvSpPr>
              <a:spLocks noChangeShapeType="1"/>
            </p:cNvSpPr>
            <p:nvPr/>
          </p:nvSpPr>
          <p:spPr bwMode="auto">
            <a:xfrm flipV="1">
              <a:off x="1377" y="3275"/>
              <a:ext cx="0" cy="115"/>
            </a:xfrm>
            <a:prstGeom prst="line">
              <a:avLst/>
            </a:prstGeom>
            <a:noFill/>
            <a:ln w="12700">
              <a:solidFill>
                <a:srgbClr val="000000"/>
              </a:solidFill>
              <a:round/>
              <a:headEnd/>
              <a:tailEnd/>
            </a:ln>
          </p:spPr>
          <p:txBody>
            <a:bodyPr wrap="none" anchor="ctr"/>
            <a:lstStyle/>
            <a:p>
              <a:endParaRPr lang="en-US"/>
            </a:p>
          </p:txBody>
        </p:sp>
        <p:sp>
          <p:nvSpPr>
            <p:cNvPr id="37911" name="Line 28"/>
            <p:cNvSpPr>
              <a:spLocks noChangeShapeType="1"/>
            </p:cNvSpPr>
            <p:nvPr/>
          </p:nvSpPr>
          <p:spPr bwMode="auto">
            <a:xfrm flipV="1">
              <a:off x="2094" y="3275"/>
              <a:ext cx="0" cy="115"/>
            </a:xfrm>
            <a:prstGeom prst="line">
              <a:avLst/>
            </a:prstGeom>
            <a:noFill/>
            <a:ln w="12700">
              <a:solidFill>
                <a:srgbClr val="000000"/>
              </a:solidFill>
              <a:round/>
              <a:headEnd/>
              <a:tailEnd/>
            </a:ln>
          </p:spPr>
          <p:txBody>
            <a:bodyPr wrap="none" anchor="ctr"/>
            <a:lstStyle/>
            <a:p>
              <a:endParaRPr lang="en-US"/>
            </a:p>
          </p:txBody>
        </p:sp>
        <p:sp>
          <p:nvSpPr>
            <p:cNvPr id="37912" name="Line 29"/>
            <p:cNvSpPr>
              <a:spLocks noChangeShapeType="1"/>
            </p:cNvSpPr>
            <p:nvPr/>
          </p:nvSpPr>
          <p:spPr bwMode="auto">
            <a:xfrm flipV="1">
              <a:off x="2813" y="3275"/>
              <a:ext cx="0" cy="115"/>
            </a:xfrm>
            <a:prstGeom prst="line">
              <a:avLst/>
            </a:prstGeom>
            <a:noFill/>
            <a:ln w="12700">
              <a:solidFill>
                <a:srgbClr val="000000"/>
              </a:solidFill>
              <a:round/>
              <a:headEnd/>
              <a:tailEnd/>
            </a:ln>
          </p:spPr>
          <p:txBody>
            <a:bodyPr wrap="none" anchor="ctr"/>
            <a:lstStyle/>
            <a:p>
              <a:endParaRPr lang="en-US"/>
            </a:p>
          </p:txBody>
        </p:sp>
        <p:sp>
          <p:nvSpPr>
            <p:cNvPr id="37913" name="Line 30"/>
            <p:cNvSpPr>
              <a:spLocks noChangeShapeType="1"/>
            </p:cNvSpPr>
            <p:nvPr/>
          </p:nvSpPr>
          <p:spPr bwMode="auto">
            <a:xfrm flipV="1">
              <a:off x="3531" y="3275"/>
              <a:ext cx="0" cy="115"/>
            </a:xfrm>
            <a:prstGeom prst="line">
              <a:avLst/>
            </a:prstGeom>
            <a:noFill/>
            <a:ln w="12700">
              <a:solidFill>
                <a:srgbClr val="000000"/>
              </a:solidFill>
              <a:round/>
              <a:headEnd/>
              <a:tailEnd/>
            </a:ln>
          </p:spPr>
          <p:txBody>
            <a:bodyPr wrap="none" anchor="ctr"/>
            <a:lstStyle/>
            <a:p>
              <a:endParaRPr lang="en-US"/>
            </a:p>
          </p:txBody>
        </p:sp>
        <p:sp>
          <p:nvSpPr>
            <p:cNvPr id="37914" name="Line 31"/>
            <p:cNvSpPr>
              <a:spLocks noChangeShapeType="1"/>
            </p:cNvSpPr>
            <p:nvPr/>
          </p:nvSpPr>
          <p:spPr bwMode="auto">
            <a:xfrm flipV="1">
              <a:off x="4248" y="3275"/>
              <a:ext cx="0" cy="115"/>
            </a:xfrm>
            <a:prstGeom prst="line">
              <a:avLst/>
            </a:prstGeom>
            <a:noFill/>
            <a:ln w="12700">
              <a:solidFill>
                <a:srgbClr val="000000"/>
              </a:solidFill>
              <a:round/>
              <a:headEnd/>
              <a:tailEnd/>
            </a:ln>
          </p:spPr>
          <p:txBody>
            <a:bodyPr wrap="none" anchor="ctr"/>
            <a:lstStyle/>
            <a:p>
              <a:endParaRPr lang="en-US"/>
            </a:p>
          </p:txBody>
        </p:sp>
        <p:sp>
          <p:nvSpPr>
            <p:cNvPr id="37915" name="Line 32"/>
            <p:cNvSpPr>
              <a:spLocks noChangeShapeType="1"/>
            </p:cNvSpPr>
            <p:nvPr/>
          </p:nvSpPr>
          <p:spPr bwMode="auto">
            <a:xfrm flipV="1">
              <a:off x="4965" y="3275"/>
              <a:ext cx="0" cy="115"/>
            </a:xfrm>
            <a:prstGeom prst="line">
              <a:avLst/>
            </a:prstGeom>
            <a:noFill/>
            <a:ln w="12700">
              <a:solidFill>
                <a:srgbClr val="000000"/>
              </a:solidFill>
              <a:round/>
              <a:headEnd/>
              <a:tailEnd/>
            </a:ln>
          </p:spPr>
          <p:txBody>
            <a:bodyPr wrap="none" anchor="ctr"/>
            <a:lstStyle/>
            <a:p>
              <a:endParaRPr lang="en-US"/>
            </a:p>
          </p:txBody>
        </p:sp>
        <p:sp>
          <p:nvSpPr>
            <p:cNvPr id="37916" name="Freeform 33"/>
            <p:cNvSpPr>
              <a:spLocks/>
            </p:cNvSpPr>
            <p:nvPr/>
          </p:nvSpPr>
          <p:spPr bwMode="auto">
            <a:xfrm>
              <a:off x="769" y="1536"/>
              <a:ext cx="3456" cy="1777"/>
            </a:xfrm>
            <a:custGeom>
              <a:avLst/>
              <a:gdLst>
                <a:gd name="T0" fmla="*/ 107 w 3456"/>
                <a:gd name="T1" fmla="*/ 1776 h 1777"/>
                <a:gd name="T2" fmla="*/ 225 w 3456"/>
                <a:gd name="T3" fmla="*/ 1776 h 1777"/>
                <a:gd name="T4" fmla="*/ 344 w 3456"/>
                <a:gd name="T5" fmla="*/ 1776 h 1777"/>
                <a:gd name="T6" fmla="*/ 463 w 3456"/>
                <a:gd name="T7" fmla="*/ 1776 h 1777"/>
                <a:gd name="T8" fmla="*/ 582 w 3456"/>
                <a:gd name="T9" fmla="*/ 1776 h 1777"/>
                <a:gd name="T10" fmla="*/ 700 w 3456"/>
                <a:gd name="T11" fmla="*/ 1776 h 1777"/>
                <a:gd name="T12" fmla="*/ 819 w 3456"/>
                <a:gd name="T13" fmla="*/ 1776 h 1777"/>
                <a:gd name="T14" fmla="*/ 937 w 3456"/>
                <a:gd name="T15" fmla="*/ 1776 h 1777"/>
                <a:gd name="T16" fmla="*/ 1057 w 3456"/>
                <a:gd name="T17" fmla="*/ 1776 h 1777"/>
                <a:gd name="T18" fmla="*/ 1176 w 3456"/>
                <a:gd name="T19" fmla="*/ 1776 h 1777"/>
                <a:gd name="T20" fmla="*/ 1294 w 3456"/>
                <a:gd name="T21" fmla="*/ 1776 h 1777"/>
                <a:gd name="T22" fmla="*/ 1413 w 3456"/>
                <a:gd name="T23" fmla="*/ 1776 h 1777"/>
                <a:gd name="T24" fmla="*/ 1532 w 3456"/>
                <a:gd name="T25" fmla="*/ 1776 h 1777"/>
                <a:gd name="T26" fmla="*/ 1651 w 3456"/>
                <a:gd name="T27" fmla="*/ 1776 h 1777"/>
                <a:gd name="T28" fmla="*/ 1769 w 3456"/>
                <a:gd name="T29" fmla="*/ 1776 h 1777"/>
                <a:gd name="T30" fmla="*/ 1888 w 3456"/>
                <a:gd name="T31" fmla="*/ 1776 h 1777"/>
                <a:gd name="T32" fmla="*/ 2006 w 3456"/>
                <a:gd name="T33" fmla="*/ 1776 h 1777"/>
                <a:gd name="T34" fmla="*/ 2126 w 3456"/>
                <a:gd name="T35" fmla="*/ 0 h 1777"/>
                <a:gd name="T36" fmla="*/ 2232 w 3456"/>
                <a:gd name="T37" fmla="*/ 41 h 1777"/>
                <a:gd name="T38" fmla="*/ 2315 w 3456"/>
                <a:gd name="T39" fmla="*/ 96 h 1777"/>
                <a:gd name="T40" fmla="*/ 2387 w 3456"/>
                <a:gd name="T41" fmla="*/ 164 h 1777"/>
                <a:gd name="T42" fmla="*/ 2446 w 3456"/>
                <a:gd name="T43" fmla="*/ 238 h 1777"/>
                <a:gd name="T44" fmla="*/ 2518 w 3456"/>
                <a:gd name="T45" fmla="*/ 327 h 1777"/>
                <a:gd name="T46" fmla="*/ 2588 w 3456"/>
                <a:gd name="T47" fmla="*/ 423 h 1777"/>
                <a:gd name="T48" fmla="*/ 2660 w 3456"/>
                <a:gd name="T49" fmla="*/ 526 h 1777"/>
                <a:gd name="T50" fmla="*/ 2731 w 3456"/>
                <a:gd name="T51" fmla="*/ 635 h 1777"/>
                <a:gd name="T52" fmla="*/ 2814 w 3456"/>
                <a:gd name="T53" fmla="*/ 1776 h 1777"/>
                <a:gd name="T54" fmla="*/ 2932 w 3456"/>
                <a:gd name="T55" fmla="*/ 1776 h 1777"/>
                <a:gd name="T56" fmla="*/ 3052 w 3456"/>
                <a:gd name="T57" fmla="*/ 1776 h 1777"/>
                <a:gd name="T58" fmla="*/ 3170 w 3456"/>
                <a:gd name="T59" fmla="*/ 1776 h 1777"/>
                <a:gd name="T60" fmla="*/ 3289 w 3456"/>
                <a:gd name="T61" fmla="*/ 1776 h 1777"/>
                <a:gd name="T62" fmla="*/ 3407 w 3456"/>
                <a:gd name="T63" fmla="*/ 1776 h 1777"/>
                <a:gd name="T64" fmla="*/ 3384 w 3456"/>
                <a:gd name="T65" fmla="*/ 1776 h 1777"/>
                <a:gd name="T66" fmla="*/ 3265 w 3456"/>
                <a:gd name="T67" fmla="*/ 1776 h 1777"/>
                <a:gd name="T68" fmla="*/ 3147 w 3456"/>
                <a:gd name="T69" fmla="*/ 1776 h 1777"/>
                <a:gd name="T70" fmla="*/ 3028 w 3456"/>
                <a:gd name="T71" fmla="*/ 1776 h 1777"/>
                <a:gd name="T72" fmla="*/ 2910 w 3456"/>
                <a:gd name="T73" fmla="*/ 1776 h 1777"/>
                <a:gd name="T74" fmla="*/ 2790 w 3456"/>
                <a:gd name="T75" fmla="*/ 1776 h 1777"/>
                <a:gd name="T76" fmla="*/ 2671 w 3456"/>
                <a:gd name="T77" fmla="*/ 1776 h 1777"/>
                <a:gd name="T78" fmla="*/ 2553 w 3456"/>
                <a:gd name="T79" fmla="*/ 1776 h 1777"/>
                <a:gd name="T80" fmla="*/ 2434 w 3456"/>
                <a:gd name="T81" fmla="*/ 1776 h 1777"/>
                <a:gd name="T82" fmla="*/ 2315 w 3456"/>
                <a:gd name="T83" fmla="*/ 1776 h 1777"/>
                <a:gd name="T84" fmla="*/ 2196 w 3456"/>
                <a:gd name="T85" fmla="*/ 1776 h 1777"/>
                <a:gd name="T86" fmla="*/ 2078 w 3456"/>
                <a:gd name="T87" fmla="*/ 1776 h 1777"/>
                <a:gd name="T88" fmla="*/ 1959 w 3456"/>
                <a:gd name="T89" fmla="*/ 1776 h 1777"/>
                <a:gd name="T90" fmla="*/ 1841 w 3456"/>
                <a:gd name="T91" fmla="*/ 1776 h 1777"/>
                <a:gd name="T92" fmla="*/ 1721 w 3456"/>
                <a:gd name="T93" fmla="*/ 1776 h 1777"/>
                <a:gd name="T94" fmla="*/ 1603 w 3456"/>
                <a:gd name="T95" fmla="*/ 1776 h 1777"/>
                <a:gd name="T96" fmla="*/ 1484 w 3456"/>
                <a:gd name="T97" fmla="*/ 1776 h 1777"/>
                <a:gd name="T98" fmla="*/ 1366 w 3456"/>
                <a:gd name="T99" fmla="*/ 1776 h 1777"/>
                <a:gd name="T100" fmla="*/ 1246 w 3456"/>
                <a:gd name="T101" fmla="*/ 1776 h 1777"/>
                <a:gd name="T102" fmla="*/ 1128 w 3456"/>
                <a:gd name="T103" fmla="*/ 1776 h 1777"/>
                <a:gd name="T104" fmla="*/ 1009 w 3456"/>
                <a:gd name="T105" fmla="*/ 1776 h 1777"/>
                <a:gd name="T106" fmla="*/ 891 w 3456"/>
                <a:gd name="T107" fmla="*/ 1776 h 1777"/>
                <a:gd name="T108" fmla="*/ 771 w 3456"/>
                <a:gd name="T109" fmla="*/ 1776 h 1777"/>
                <a:gd name="T110" fmla="*/ 653 w 3456"/>
                <a:gd name="T111" fmla="*/ 1776 h 1777"/>
                <a:gd name="T112" fmla="*/ 534 w 3456"/>
                <a:gd name="T113" fmla="*/ 1776 h 1777"/>
                <a:gd name="T114" fmla="*/ 416 w 3456"/>
                <a:gd name="T115" fmla="*/ 1776 h 1777"/>
                <a:gd name="T116" fmla="*/ 297 w 3456"/>
                <a:gd name="T117" fmla="*/ 1776 h 1777"/>
                <a:gd name="T118" fmla="*/ 178 w 3456"/>
                <a:gd name="T119" fmla="*/ 1776 h 1777"/>
                <a:gd name="T120" fmla="*/ 59 w 3456"/>
                <a:gd name="T121" fmla="*/ 1776 h 177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56"/>
                <a:gd name="T184" fmla="*/ 0 h 1777"/>
                <a:gd name="T185" fmla="*/ 3456 w 3456"/>
                <a:gd name="T186" fmla="*/ 1777 h 177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56" h="1777">
                  <a:moveTo>
                    <a:pt x="0" y="1776"/>
                  </a:moveTo>
                  <a:lnTo>
                    <a:pt x="11" y="1776"/>
                  </a:lnTo>
                  <a:lnTo>
                    <a:pt x="24" y="1776"/>
                  </a:lnTo>
                  <a:lnTo>
                    <a:pt x="35" y="1776"/>
                  </a:lnTo>
                  <a:lnTo>
                    <a:pt x="48" y="1776"/>
                  </a:lnTo>
                  <a:lnTo>
                    <a:pt x="59" y="1776"/>
                  </a:lnTo>
                  <a:lnTo>
                    <a:pt x="71" y="1776"/>
                  </a:lnTo>
                  <a:lnTo>
                    <a:pt x="83" y="1776"/>
                  </a:lnTo>
                  <a:lnTo>
                    <a:pt x="94" y="1776"/>
                  </a:lnTo>
                  <a:lnTo>
                    <a:pt x="107" y="1776"/>
                  </a:lnTo>
                  <a:lnTo>
                    <a:pt x="118" y="1776"/>
                  </a:lnTo>
                  <a:lnTo>
                    <a:pt x="131" y="1776"/>
                  </a:lnTo>
                  <a:lnTo>
                    <a:pt x="142" y="1776"/>
                  </a:lnTo>
                  <a:lnTo>
                    <a:pt x="154" y="1776"/>
                  </a:lnTo>
                  <a:lnTo>
                    <a:pt x="166" y="1776"/>
                  </a:lnTo>
                  <a:lnTo>
                    <a:pt x="178" y="1776"/>
                  </a:lnTo>
                  <a:lnTo>
                    <a:pt x="190" y="1776"/>
                  </a:lnTo>
                  <a:lnTo>
                    <a:pt x="201" y="1776"/>
                  </a:lnTo>
                  <a:lnTo>
                    <a:pt x="214" y="1776"/>
                  </a:lnTo>
                  <a:lnTo>
                    <a:pt x="225" y="1776"/>
                  </a:lnTo>
                  <a:lnTo>
                    <a:pt x="237" y="1776"/>
                  </a:lnTo>
                  <a:lnTo>
                    <a:pt x="249" y="1776"/>
                  </a:lnTo>
                  <a:lnTo>
                    <a:pt x="261" y="1776"/>
                  </a:lnTo>
                  <a:lnTo>
                    <a:pt x="273" y="1776"/>
                  </a:lnTo>
                  <a:lnTo>
                    <a:pt x="285" y="1776"/>
                  </a:lnTo>
                  <a:lnTo>
                    <a:pt x="297" y="1776"/>
                  </a:lnTo>
                  <a:lnTo>
                    <a:pt x="309" y="1776"/>
                  </a:lnTo>
                  <a:lnTo>
                    <a:pt x="320" y="1776"/>
                  </a:lnTo>
                  <a:lnTo>
                    <a:pt x="332" y="1776"/>
                  </a:lnTo>
                  <a:lnTo>
                    <a:pt x="344" y="1776"/>
                  </a:lnTo>
                  <a:lnTo>
                    <a:pt x="356" y="1776"/>
                  </a:lnTo>
                  <a:lnTo>
                    <a:pt x="368" y="1776"/>
                  </a:lnTo>
                  <a:lnTo>
                    <a:pt x="380" y="1776"/>
                  </a:lnTo>
                  <a:lnTo>
                    <a:pt x="392" y="1776"/>
                  </a:lnTo>
                  <a:lnTo>
                    <a:pt x="403" y="1776"/>
                  </a:lnTo>
                  <a:lnTo>
                    <a:pt x="416" y="1776"/>
                  </a:lnTo>
                  <a:lnTo>
                    <a:pt x="427" y="1776"/>
                  </a:lnTo>
                  <a:lnTo>
                    <a:pt x="440" y="1776"/>
                  </a:lnTo>
                  <a:lnTo>
                    <a:pt x="451" y="1776"/>
                  </a:lnTo>
                  <a:lnTo>
                    <a:pt x="463" y="1776"/>
                  </a:lnTo>
                  <a:lnTo>
                    <a:pt x="475" y="1776"/>
                  </a:lnTo>
                  <a:lnTo>
                    <a:pt x="486" y="1776"/>
                  </a:lnTo>
                  <a:lnTo>
                    <a:pt x="499" y="1776"/>
                  </a:lnTo>
                  <a:lnTo>
                    <a:pt x="510" y="1776"/>
                  </a:lnTo>
                  <a:lnTo>
                    <a:pt x="523" y="1776"/>
                  </a:lnTo>
                  <a:lnTo>
                    <a:pt x="534" y="1776"/>
                  </a:lnTo>
                  <a:lnTo>
                    <a:pt x="546" y="1776"/>
                  </a:lnTo>
                  <a:lnTo>
                    <a:pt x="558" y="1776"/>
                  </a:lnTo>
                  <a:lnTo>
                    <a:pt x="569" y="1776"/>
                  </a:lnTo>
                  <a:lnTo>
                    <a:pt x="582" y="1776"/>
                  </a:lnTo>
                  <a:lnTo>
                    <a:pt x="593" y="1776"/>
                  </a:lnTo>
                  <a:lnTo>
                    <a:pt x="606" y="1776"/>
                  </a:lnTo>
                  <a:lnTo>
                    <a:pt x="617" y="1776"/>
                  </a:lnTo>
                  <a:lnTo>
                    <a:pt x="629" y="1776"/>
                  </a:lnTo>
                  <a:lnTo>
                    <a:pt x="641" y="1776"/>
                  </a:lnTo>
                  <a:lnTo>
                    <a:pt x="653" y="1776"/>
                  </a:lnTo>
                  <a:lnTo>
                    <a:pt x="665" y="1776"/>
                  </a:lnTo>
                  <a:lnTo>
                    <a:pt x="677" y="1776"/>
                  </a:lnTo>
                  <a:lnTo>
                    <a:pt x="689" y="1776"/>
                  </a:lnTo>
                  <a:lnTo>
                    <a:pt x="700" y="1776"/>
                  </a:lnTo>
                  <a:lnTo>
                    <a:pt x="712" y="1776"/>
                  </a:lnTo>
                  <a:lnTo>
                    <a:pt x="724" y="1776"/>
                  </a:lnTo>
                  <a:lnTo>
                    <a:pt x="736" y="1776"/>
                  </a:lnTo>
                  <a:lnTo>
                    <a:pt x="748" y="1776"/>
                  </a:lnTo>
                  <a:lnTo>
                    <a:pt x="760" y="1776"/>
                  </a:lnTo>
                  <a:lnTo>
                    <a:pt x="771" y="1776"/>
                  </a:lnTo>
                  <a:lnTo>
                    <a:pt x="784" y="1776"/>
                  </a:lnTo>
                  <a:lnTo>
                    <a:pt x="795" y="1776"/>
                  </a:lnTo>
                  <a:lnTo>
                    <a:pt x="808" y="1776"/>
                  </a:lnTo>
                  <a:lnTo>
                    <a:pt x="819" y="1776"/>
                  </a:lnTo>
                  <a:lnTo>
                    <a:pt x="831" y="1776"/>
                  </a:lnTo>
                  <a:lnTo>
                    <a:pt x="843" y="1776"/>
                  </a:lnTo>
                  <a:lnTo>
                    <a:pt x="854" y="1776"/>
                  </a:lnTo>
                  <a:lnTo>
                    <a:pt x="867" y="1776"/>
                  </a:lnTo>
                  <a:lnTo>
                    <a:pt x="878" y="1776"/>
                  </a:lnTo>
                  <a:lnTo>
                    <a:pt x="891" y="1776"/>
                  </a:lnTo>
                  <a:lnTo>
                    <a:pt x="902" y="1776"/>
                  </a:lnTo>
                  <a:lnTo>
                    <a:pt x="915" y="1776"/>
                  </a:lnTo>
                  <a:lnTo>
                    <a:pt x="926" y="1776"/>
                  </a:lnTo>
                  <a:lnTo>
                    <a:pt x="937" y="1776"/>
                  </a:lnTo>
                  <a:lnTo>
                    <a:pt x="950" y="1776"/>
                  </a:lnTo>
                  <a:lnTo>
                    <a:pt x="961" y="1776"/>
                  </a:lnTo>
                  <a:lnTo>
                    <a:pt x="974" y="1776"/>
                  </a:lnTo>
                  <a:lnTo>
                    <a:pt x="985" y="1776"/>
                  </a:lnTo>
                  <a:lnTo>
                    <a:pt x="997" y="1776"/>
                  </a:lnTo>
                  <a:lnTo>
                    <a:pt x="1009" y="1776"/>
                  </a:lnTo>
                  <a:lnTo>
                    <a:pt x="1021" y="1776"/>
                  </a:lnTo>
                  <a:lnTo>
                    <a:pt x="1033" y="1776"/>
                  </a:lnTo>
                  <a:lnTo>
                    <a:pt x="1045" y="1776"/>
                  </a:lnTo>
                  <a:lnTo>
                    <a:pt x="1057" y="1776"/>
                  </a:lnTo>
                  <a:lnTo>
                    <a:pt x="1068" y="1776"/>
                  </a:lnTo>
                  <a:lnTo>
                    <a:pt x="1080" y="1776"/>
                  </a:lnTo>
                  <a:lnTo>
                    <a:pt x="1092" y="1776"/>
                  </a:lnTo>
                  <a:lnTo>
                    <a:pt x="1104" y="1776"/>
                  </a:lnTo>
                  <a:lnTo>
                    <a:pt x="1116" y="1776"/>
                  </a:lnTo>
                  <a:lnTo>
                    <a:pt x="1128" y="1776"/>
                  </a:lnTo>
                  <a:lnTo>
                    <a:pt x="1140" y="1776"/>
                  </a:lnTo>
                  <a:lnTo>
                    <a:pt x="1152" y="1776"/>
                  </a:lnTo>
                  <a:lnTo>
                    <a:pt x="1163" y="1776"/>
                  </a:lnTo>
                  <a:lnTo>
                    <a:pt x="1176" y="1776"/>
                  </a:lnTo>
                  <a:lnTo>
                    <a:pt x="1187" y="1776"/>
                  </a:lnTo>
                  <a:lnTo>
                    <a:pt x="1199" y="1776"/>
                  </a:lnTo>
                  <a:lnTo>
                    <a:pt x="1211" y="1776"/>
                  </a:lnTo>
                  <a:lnTo>
                    <a:pt x="1223" y="1776"/>
                  </a:lnTo>
                  <a:lnTo>
                    <a:pt x="1235" y="1776"/>
                  </a:lnTo>
                  <a:lnTo>
                    <a:pt x="1246" y="1776"/>
                  </a:lnTo>
                  <a:lnTo>
                    <a:pt x="1259" y="1776"/>
                  </a:lnTo>
                  <a:lnTo>
                    <a:pt x="1270" y="1776"/>
                  </a:lnTo>
                  <a:lnTo>
                    <a:pt x="1283" y="1776"/>
                  </a:lnTo>
                  <a:lnTo>
                    <a:pt x="1294" y="1776"/>
                  </a:lnTo>
                  <a:lnTo>
                    <a:pt x="1306" y="1776"/>
                  </a:lnTo>
                  <a:lnTo>
                    <a:pt x="1318" y="1776"/>
                  </a:lnTo>
                  <a:lnTo>
                    <a:pt x="1329" y="1776"/>
                  </a:lnTo>
                  <a:lnTo>
                    <a:pt x="1342" y="1776"/>
                  </a:lnTo>
                  <a:lnTo>
                    <a:pt x="1353" y="1776"/>
                  </a:lnTo>
                  <a:lnTo>
                    <a:pt x="1366" y="1776"/>
                  </a:lnTo>
                  <a:lnTo>
                    <a:pt x="1377" y="1776"/>
                  </a:lnTo>
                  <a:lnTo>
                    <a:pt x="1389" y="1776"/>
                  </a:lnTo>
                  <a:lnTo>
                    <a:pt x="1401" y="1776"/>
                  </a:lnTo>
                  <a:lnTo>
                    <a:pt x="1413" y="1776"/>
                  </a:lnTo>
                  <a:lnTo>
                    <a:pt x="1425" y="1776"/>
                  </a:lnTo>
                  <a:lnTo>
                    <a:pt x="1436" y="1776"/>
                  </a:lnTo>
                  <a:lnTo>
                    <a:pt x="1449" y="1776"/>
                  </a:lnTo>
                  <a:lnTo>
                    <a:pt x="1460" y="1776"/>
                  </a:lnTo>
                  <a:lnTo>
                    <a:pt x="1472" y="1776"/>
                  </a:lnTo>
                  <a:lnTo>
                    <a:pt x="1484" y="1776"/>
                  </a:lnTo>
                  <a:lnTo>
                    <a:pt x="1496" y="1776"/>
                  </a:lnTo>
                  <a:lnTo>
                    <a:pt x="1508" y="1776"/>
                  </a:lnTo>
                  <a:lnTo>
                    <a:pt x="1520" y="1776"/>
                  </a:lnTo>
                  <a:lnTo>
                    <a:pt x="1532" y="1776"/>
                  </a:lnTo>
                  <a:lnTo>
                    <a:pt x="1544" y="1776"/>
                  </a:lnTo>
                  <a:lnTo>
                    <a:pt x="1555" y="1776"/>
                  </a:lnTo>
                  <a:lnTo>
                    <a:pt x="1567" y="1776"/>
                  </a:lnTo>
                  <a:lnTo>
                    <a:pt x="1579" y="1776"/>
                  </a:lnTo>
                  <a:lnTo>
                    <a:pt x="1591" y="1776"/>
                  </a:lnTo>
                  <a:lnTo>
                    <a:pt x="1603" y="1776"/>
                  </a:lnTo>
                  <a:lnTo>
                    <a:pt x="1614" y="1776"/>
                  </a:lnTo>
                  <a:lnTo>
                    <a:pt x="1627" y="1776"/>
                  </a:lnTo>
                  <a:lnTo>
                    <a:pt x="1638" y="1776"/>
                  </a:lnTo>
                  <a:lnTo>
                    <a:pt x="1651" y="1776"/>
                  </a:lnTo>
                  <a:lnTo>
                    <a:pt x="1662" y="1776"/>
                  </a:lnTo>
                  <a:lnTo>
                    <a:pt x="1675" y="1776"/>
                  </a:lnTo>
                  <a:lnTo>
                    <a:pt x="1686" y="1776"/>
                  </a:lnTo>
                  <a:lnTo>
                    <a:pt x="1697" y="1776"/>
                  </a:lnTo>
                  <a:lnTo>
                    <a:pt x="1710" y="1776"/>
                  </a:lnTo>
                  <a:lnTo>
                    <a:pt x="1721" y="1776"/>
                  </a:lnTo>
                  <a:lnTo>
                    <a:pt x="1734" y="1776"/>
                  </a:lnTo>
                  <a:lnTo>
                    <a:pt x="1745" y="1776"/>
                  </a:lnTo>
                  <a:lnTo>
                    <a:pt x="1758" y="1776"/>
                  </a:lnTo>
                  <a:lnTo>
                    <a:pt x="1769" y="1776"/>
                  </a:lnTo>
                  <a:lnTo>
                    <a:pt x="1781" y="1776"/>
                  </a:lnTo>
                  <a:lnTo>
                    <a:pt x="1793" y="1776"/>
                  </a:lnTo>
                  <a:lnTo>
                    <a:pt x="1804" y="1776"/>
                  </a:lnTo>
                  <a:lnTo>
                    <a:pt x="1817" y="1776"/>
                  </a:lnTo>
                  <a:lnTo>
                    <a:pt x="1828" y="1776"/>
                  </a:lnTo>
                  <a:lnTo>
                    <a:pt x="1841" y="1776"/>
                  </a:lnTo>
                  <a:lnTo>
                    <a:pt x="1852" y="1776"/>
                  </a:lnTo>
                  <a:lnTo>
                    <a:pt x="1864" y="1776"/>
                  </a:lnTo>
                  <a:lnTo>
                    <a:pt x="1876" y="1776"/>
                  </a:lnTo>
                  <a:lnTo>
                    <a:pt x="1888" y="1776"/>
                  </a:lnTo>
                  <a:lnTo>
                    <a:pt x="1900" y="1776"/>
                  </a:lnTo>
                  <a:lnTo>
                    <a:pt x="1912" y="1776"/>
                  </a:lnTo>
                  <a:lnTo>
                    <a:pt x="1923" y="1776"/>
                  </a:lnTo>
                  <a:lnTo>
                    <a:pt x="1935" y="1776"/>
                  </a:lnTo>
                  <a:lnTo>
                    <a:pt x="1947" y="1776"/>
                  </a:lnTo>
                  <a:lnTo>
                    <a:pt x="1959" y="1776"/>
                  </a:lnTo>
                  <a:lnTo>
                    <a:pt x="1971" y="1776"/>
                  </a:lnTo>
                  <a:lnTo>
                    <a:pt x="1983" y="1776"/>
                  </a:lnTo>
                  <a:lnTo>
                    <a:pt x="1995" y="1776"/>
                  </a:lnTo>
                  <a:lnTo>
                    <a:pt x="2006" y="1776"/>
                  </a:lnTo>
                  <a:lnTo>
                    <a:pt x="2019" y="1776"/>
                  </a:lnTo>
                  <a:lnTo>
                    <a:pt x="2030" y="1776"/>
                  </a:lnTo>
                  <a:lnTo>
                    <a:pt x="2043" y="1776"/>
                  </a:lnTo>
                  <a:lnTo>
                    <a:pt x="2054" y="1776"/>
                  </a:lnTo>
                  <a:lnTo>
                    <a:pt x="2066" y="1776"/>
                  </a:lnTo>
                  <a:lnTo>
                    <a:pt x="2078" y="0"/>
                  </a:lnTo>
                  <a:lnTo>
                    <a:pt x="2089" y="0"/>
                  </a:lnTo>
                  <a:lnTo>
                    <a:pt x="2102" y="0"/>
                  </a:lnTo>
                  <a:lnTo>
                    <a:pt x="2113" y="0"/>
                  </a:lnTo>
                  <a:lnTo>
                    <a:pt x="2126" y="0"/>
                  </a:lnTo>
                  <a:lnTo>
                    <a:pt x="2137" y="7"/>
                  </a:lnTo>
                  <a:lnTo>
                    <a:pt x="2149" y="7"/>
                  </a:lnTo>
                  <a:lnTo>
                    <a:pt x="2161" y="13"/>
                  </a:lnTo>
                  <a:lnTo>
                    <a:pt x="2172" y="13"/>
                  </a:lnTo>
                  <a:lnTo>
                    <a:pt x="2185" y="20"/>
                  </a:lnTo>
                  <a:lnTo>
                    <a:pt x="2196" y="20"/>
                  </a:lnTo>
                  <a:lnTo>
                    <a:pt x="2196" y="26"/>
                  </a:lnTo>
                  <a:lnTo>
                    <a:pt x="2209" y="26"/>
                  </a:lnTo>
                  <a:lnTo>
                    <a:pt x="2220" y="34"/>
                  </a:lnTo>
                  <a:lnTo>
                    <a:pt x="2232" y="41"/>
                  </a:lnTo>
                  <a:lnTo>
                    <a:pt x="2244" y="47"/>
                  </a:lnTo>
                  <a:lnTo>
                    <a:pt x="2244" y="54"/>
                  </a:lnTo>
                  <a:lnTo>
                    <a:pt x="2256" y="54"/>
                  </a:lnTo>
                  <a:lnTo>
                    <a:pt x="2268" y="62"/>
                  </a:lnTo>
                  <a:lnTo>
                    <a:pt x="2268" y="68"/>
                  </a:lnTo>
                  <a:lnTo>
                    <a:pt x="2280" y="68"/>
                  </a:lnTo>
                  <a:lnTo>
                    <a:pt x="2280" y="75"/>
                  </a:lnTo>
                  <a:lnTo>
                    <a:pt x="2292" y="81"/>
                  </a:lnTo>
                  <a:lnTo>
                    <a:pt x="2303" y="88"/>
                  </a:lnTo>
                  <a:lnTo>
                    <a:pt x="2315" y="96"/>
                  </a:lnTo>
                  <a:lnTo>
                    <a:pt x="2315" y="102"/>
                  </a:lnTo>
                  <a:lnTo>
                    <a:pt x="2327" y="109"/>
                  </a:lnTo>
                  <a:lnTo>
                    <a:pt x="2327" y="115"/>
                  </a:lnTo>
                  <a:lnTo>
                    <a:pt x="2339" y="123"/>
                  </a:lnTo>
                  <a:lnTo>
                    <a:pt x="2351" y="130"/>
                  </a:lnTo>
                  <a:lnTo>
                    <a:pt x="2351" y="136"/>
                  </a:lnTo>
                  <a:lnTo>
                    <a:pt x="2363" y="143"/>
                  </a:lnTo>
                  <a:lnTo>
                    <a:pt x="2363" y="149"/>
                  </a:lnTo>
                  <a:lnTo>
                    <a:pt x="2375" y="157"/>
                  </a:lnTo>
                  <a:lnTo>
                    <a:pt x="2387" y="164"/>
                  </a:lnTo>
                  <a:lnTo>
                    <a:pt x="2387" y="170"/>
                  </a:lnTo>
                  <a:lnTo>
                    <a:pt x="2398" y="177"/>
                  </a:lnTo>
                  <a:lnTo>
                    <a:pt x="2398" y="184"/>
                  </a:lnTo>
                  <a:lnTo>
                    <a:pt x="2411" y="191"/>
                  </a:lnTo>
                  <a:lnTo>
                    <a:pt x="2411" y="198"/>
                  </a:lnTo>
                  <a:lnTo>
                    <a:pt x="2422" y="204"/>
                  </a:lnTo>
                  <a:lnTo>
                    <a:pt x="2434" y="211"/>
                  </a:lnTo>
                  <a:lnTo>
                    <a:pt x="2434" y="225"/>
                  </a:lnTo>
                  <a:lnTo>
                    <a:pt x="2446" y="232"/>
                  </a:lnTo>
                  <a:lnTo>
                    <a:pt x="2446" y="238"/>
                  </a:lnTo>
                  <a:lnTo>
                    <a:pt x="2458" y="245"/>
                  </a:lnTo>
                  <a:lnTo>
                    <a:pt x="2470" y="253"/>
                  </a:lnTo>
                  <a:lnTo>
                    <a:pt x="2470" y="266"/>
                  </a:lnTo>
                  <a:lnTo>
                    <a:pt x="2481" y="273"/>
                  </a:lnTo>
                  <a:lnTo>
                    <a:pt x="2481" y="280"/>
                  </a:lnTo>
                  <a:lnTo>
                    <a:pt x="2494" y="293"/>
                  </a:lnTo>
                  <a:lnTo>
                    <a:pt x="2494" y="300"/>
                  </a:lnTo>
                  <a:lnTo>
                    <a:pt x="2505" y="307"/>
                  </a:lnTo>
                  <a:lnTo>
                    <a:pt x="2518" y="321"/>
                  </a:lnTo>
                  <a:lnTo>
                    <a:pt x="2518" y="327"/>
                  </a:lnTo>
                  <a:lnTo>
                    <a:pt x="2529" y="334"/>
                  </a:lnTo>
                  <a:lnTo>
                    <a:pt x="2529" y="348"/>
                  </a:lnTo>
                  <a:lnTo>
                    <a:pt x="2540" y="355"/>
                  </a:lnTo>
                  <a:lnTo>
                    <a:pt x="2553" y="361"/>
                  </a:lnTo>
                  <a:lnTo>
                    <a:pt x="2553" y="376"/>
                  </a:lnTo>
                  <a:lnTo>
                    <a:pt x="2564" y="382"/>
                  </a:lnTo>
                  <a:lnTo>
                    <a:pt x="2564" y="396"/>
                  </a:lnTo>
                  <a:lnTo>
                    <a:pt x="2577" y="403"/>
                  </a:lnTo>
                  <a:lnTo>
                    <a:pt x="2577" y="416"/>
                  </a:lnTo>
                  <a:lnTo>
                    <a:pt x="2588" y="423"/>
                  </a:lnTo>
                  <a:lnTo>
                    <a:pt x="2601" y="437"/>
                  </a:lnTo>
                  <a:lnTo>
                    <a:pt x="2601" y="444"/>
                  </a:lnTo>
                  <a:lnTo>
                    <a:pt x="2612" y="450"/>
                  </a:lnTo>
                  <a:lnTo>
                    <a:pt x="2612" y="465"/>
                  </a:lnTo>
                  <a:lnTo>
                    <a:pt x="2624" y="471"/>
                  </a:lnTo>
                  <a:lnTo>
                    <a:pt x="2636" y="484"/>
                  </a:lnTo>
                  <a:lnTo>
                    <a:pt x="2636" y="491"/>
                  </a:lnTo>
                  <a:lnTo>
                    <a:pt x="2648" y="505"/>
                  </a:lnTo>
                  <a:lnTo>
                    <a:pt x="2648" y="519"/>
                  </a:lnTo>
                  <a:lnTo>
                    <a:pt x="2660" y="526"/>
                  </a:lnTo>
                  <a:lnTo>
                    <a:pt x="2660" y="539"/>
                  </a:lnTo>
                  <a:lnTo>
                    <a:pt x="2671" y="546"/>
                  </a:lnTo>
                  <a:lnTo>
                    <a:pt x="2684" y="560"/>
                  </a:lnTo>
                  <a:lnTo>
                    <a:pt x="2684" y="567"/>
                  </a:lnTo>
                  <a:lnTo>
                    <a:pt x="2695" y="580"/>
                  </a:lnTo>
                  <a:lnTo>
                    <a:pt x="2695" y="588"/>
                  </a:lnTo>
                  <a:lnTo>
                    <a:pt x="2707" y="601"/>
                  </a:lnTo>
                  <a:lnTo>
                    <a:pt x="2719" y="614"/>
                  </a:lnTo>
                  <a:lnTo>
                    <a:pt x="2719" y="622"/>
                  </a:lnTo>
                  <a:lnTo>
                    <a:pt x="2731" y="635"/>
                  </a:lnTo>
                  <a:lnTo>
                    <a:pt x="2731" y="642"/>
                  </a:lnTo>
                  <a:lnTo>
                    <a:pt x="2743" y="656"/>
                  </a:lnTo>
                  <a:lnTo>
                    <a:pt x="2743" y="662"/>
                  </a:lnTo>
                  <a:lnTo>
                    <a:pt x="2755" y="676"/>
                  </a:lnTo>
                  <a:lnTo>
                    <a:pt x="2766" y="690"/>
                  </a:lnTo>
                  <a:lnTo>
                    <a:pt x="2766" y="696"/>
                  </a:lnTo>
                  <a:lnTo>
                    <a:pt x="2779" y="1776"/>
                  </a:lnTo>
                  <a:lnTo>
                    <a:pt x="2790" y="1776"/>
                  </a:lnTo>
                  <a:lnTo>
                    <a:pt x="2802" y="1776"/>
                  </a:lnTo>
                  <a:lnTo>
                    <a:pt x="2814" y="1776"/>
                  </a:lnTo>
                  <a:lnTo>
                    <a:pt x="2826" y="1776"/>
                  </a:lnTo>
                  <a:lnTo>
                    <a:pt x="2838" y="1776"/>
                  </a:lnTo>
                  <a:lnTo>
                    <a:pt x="2849" y="1776"/>
                  </a:lnTo>
                  <a:lnTo>
                    <a:pt x="2862" y="1776"/>
                  </a:lnTo>
                  <a:lnTo>
                    <a:pt x="2873" y="1776"/>
                  </a:lnTo>
                  <a:lnTo>
                    <a:pt x="2886" y="1776"/>
                  </a:lnTo>
                  <a:lnTo>
                    <a:pt x="2897" y="1776"/>
                  </a:lnTo>
                  <a:lnTo>
                    <a:pt x="2910" y="1776"/>
                  </a:lnTo>
                  <a:lnTo>
                    <a:pt x="2921" y="1776"/>
                  </a:lnTo>
                  <a:lnTo>
                    <a:pt x="2932" y="1776"/>
                  </a:lnTo>
                  <a:lnTo>
                    <a:pt x="2945" y="1776"/>
                  </a:lnTo>
                  <a:lnTo>
                    <a:pt x="2956" y="1776"/>
                  </a:lnTo>
                  <a:lnTo>
                    <a:pt x="2969" y="1776"/>
                  </a:lnTo>
                  <a:lnTo>
                    <a:pt x="2980" y="1776"/>
                  </a:lnTo>
                  <a:lnTo>
                    <a:pt x="2992" y="1776"/>
                  </a:lnTo>
                  <a:lnTo>
                    <a:pt x="3004" y="1776"/>
                  </a:lnTo>
                  <a:lnTo>
                    <a:pt x="3016" y="1776"/>
                  </a:lnTo>
                  <a:lnTo>
                    <a:pt x="3028" y="1776"/>
                  </a:lnTo>
                  <a:lnTo>
                    <a:pt x="3039" y="1776"/>
                  </a:lnTo>
                  <a:lnTo>
                    <a:pt x="3052" y="1776"/>
                  </a:lnTo>
                  <a:lnTo>
                    <a:pt x="3063" y="1776"/>
                  </a:lnTo>
                  <a:lnTo>
                    <a:pt x="3075" y="1776"/>
                  </a:lnTo>
                  <a:lnTo>
                    <a:pt x="3087" y="1776"/>
                  </a:lnTo>
                  <a:lnTo>
                    <a:pt x="3099" y="1776"/>
                  </a:lnTo>
                  <a:lnTo>
                    <a:pt x="3111" y="1776"/>
                  </a:lnTo>
                  <a:lnTo>
                    <a:pt x="3123" y="1776"/>
                  </a:lnTo>
                  <a:lnTo>
                    <a:pt x="3135" y="1776"/>
                  </a:lnTo>
                  <a:lnTo>
                    <a:pt x="3147" y="1776"/>
                  </a:lnTo>
                  <a:lnTo>
                    <a:pt x="3158" y="1776"/>
                  </a:lnTo>
                  <a:lnTo>
                    <a:pt x="3170" y="1776"/>
                  </a:lnTo>
                  <a:lnTo>
                    <a:pt x="3182" y="1776"/>
                  </a:lnTo>
                  <a:lnTo>
                    <a:pt x="3194" y="1776"/>
                  </a:lnTo>
                  <a:lnTo>
                    <a:pt x="3206" y="1776"/>
                  </a:lnTo>
                  <a:lnTo>
                    <a:pt x="3218" y="1776"/>
                  </a:lnTo>
                  <a:lnTo>
                    <a:pt x="3230" y="1776"/>
                  </a:lnTo>
                  <a:lnTo>
                    <a:pt x="3241" y="1776"/>
                  </a:lnTo>
                  <a:lnTo>
                    <a:pt x="3254" y="1776"/>
                  </a:lnTo>
                  <a:lnTo>
                    <a:pt x="3265" y="1776"/>
                  </a:lnTo>
                  <a:lnTo>
                    <a:pt x="3278" y="1776"/>
                  </a:lnTo>
                  <a:lnTo>
                    <a:pt x="3289" y="1776"/>
                  </a:lnTo>
                  <a:lnTo>
                    <a:pt x="3301" y="1776"/>
                  </a:lnTo>
                  <a:lnTo>
                    <a:pt x="3313" y="1776"/>
                  </a:lnTo>
                  <a:lnTo>
                    <a:pt x="3324" y="1776"/>
                  </a:lnTo>
                  <a:lnTo>
                    <a:pt x="3337" y="1776"/>
                  </a:lnTo>
                  <a:lnTo>
                    <a:pt x="3348" y="1776"/>
                  </a:lnTo>
                  <a:lnTo>
                    <a:pt x="3361" y="1776"/>
                  </a:lnTo>
                  <a:lnTo>
                    <a:pt x="3372" y="1776"/>
                  </a:lnTo>
                  <a:lnTo>
                    <a:pt x="3384" y="1776"/>
                  </a:lnTo>
                  <a:lnTo>
                    <a:pt x="3396" y="1776"/>
                  </a:lnTo>
                  <a:lnTo>
                    <a:pt x="3407" y="1776"/>
                  </a:lnTo>
                  <a:lnTo>
                    <a:pt x="3420" y="1776"/>
                  </a:lnTo>
                  <a:lnTo>
                    <a:pt x="3431" y="1776"/>
                  </a:lnTo>
                  <a:lnTo>
                    <a:pt x="3444" y="1776"/>
                  </a:lnTo>
                  <a:lnTo>
                    <a:pt x="3455" y="1776"/>
                  </a:lnTo>
                  <a:lnTo>
                    <a:pt x="3444" y="1776"/>
                  </a:lnTo>
                  <a:lnTo>
                    <a:pt x="3431" y="1776"/>
                  </a:lnTo>
                  <a:lnTo>
                    <a:pt x="3420" y="1776"/>
                  </a:lnTo>
                  <a:lnTo>
                    <a:pt x="3407" y="1776"/>
                  </a:lnTo>
                  <a:lnTo>
                    <a:pt x="3396" y="1776"/>
                  </a:lnTo>
                  <a:lnTo>
                    <a:pt x="3384" y="1776"/>
                  </a:lnTo>
                  <a:lnTo>
                    <a:pt x="3372" y="1776"/>
                  </a:lnTo>
                  <a:lnTo>
                    <a:pt x="3361" y="1776"/>
                  </a:lnTo>
                  <a:lnTo>
                    <a:pt x="3348" y="1776"/>
                  </a:lnTo>
                  <a:lnTo>
                    <a:pt x="3337" y="1776"/>
                  </a:lnTo>
                  <a:lnTo>
                    <a:pt x="3324" y="1776"/>
                  </a:lnTo>
                  <a:lnTo>
                    <a:pt x="3313" y="1776"/>
                  </a:lnTo>
                  <a:lnTo>
                    <a:pt x="3301" y="1776"/>
                  </a:lnTo>
                  <a:lnTo>
                    <a:pt x="3289" y="1776"/>
                  </a:lnTo>
                  <a:lnTo>
                    <a:pt x="3278" y="1776"/>
                  </a:lnTo>
                  <a:lnTo>
                    <a:pt x="3265" y="1776"/>
                  </a:lnTo>
                  <a:lnTo>
                    <a:pt x="3254" y="1776"/>
                  </a:lnTo>
                  <a:lnTo>
                    <a:pt x="3241" y="1776"/>
                  </a:lnTo>
                  <a:lnTo>
                    <a:pt x="3230" y="1776"/>
                  </a:lnTo>
                  <a:lnTo>
                    <a:pt x="3218" y="1776"/>
                  </a:lnTo>
                  <a:lnTo>
                    <a:pt x="3206" y="1776"/>
                  </a:lnTo>
                  <a:lnTo>
                    <a:pt x="3194" y="1776"/>
                  </a:lnTo>
                  <a:lnTo>
                    <a:pt x="3182" y="1776"/>
                  </a:lnTo>
                  <a:lnTo>
                    <a:pt x="3170" y="1776"/>
                  </a:lnTo>
                  <a:lnTo>
                    <a:pt x="3158" y="1776"/>
                  </a:lnTo>
                  <a:lnTo>
                    <a:pt x="3147" y="1776"/>
                  </a:lnTo>
                  <a:lnTo>
                    <a:pt x="3135" y="1776"/>
                  </a:lnTo>
                  <a:lnTo>
                    <a:pt x="3123" y="1776"/>
                  </a:lnTo>
                  <a:lnTo>
                    <a:pt x="3111" y="1776"/>
                  </a:lnTo>
                  <a:lnTo>
                    <a:pt x="3099" y="1776"/>
                  </a:lnTo>
                  <a:lnTo>
                    <a:pt x="3087" y="1776"/>
                  </a:lnTo>
                  <a:lnTo>
                    <a:pt x="3075" y="1776"/>
                  </a:lnTo>
                  <a:lnTo>
                    <a:pt x="3063" y="1776"/>
                  </a:lnTo>
                  <a:lnTo>
                    <a:pt x="3052" y="1776"/>
                  </a:lnTo>
                  <a:lnTo>
                    <a:pt x="3039" y="1776"/>
                  </a:lnTo>
                  <a:lnTo>
                    <a:pt x="3028" y="1776"/>
                  </a:lnTo>
                  <a:lnTo>
                    <a:pt x="3016" y="1776"/>
                  </a:lnTo>
                  <a:lnTo>
                    <a:pt x="3004" y="1776"/>
                  </a:lnTo>
                  <a:lnTo>
                    <a:pt x="2992" y="1776"/>
                  </a:lnTo>
                  <a:lnTo>
                    <a:pt x="2980" y="1776"/>
                  </a:lnTo>
                  <a:lnTo>
                    <a:pt x="2969" y="1776"/>
                  </a:lnTo>
                  <a:lnTo>
                    <a:pt x="2956" y="1776"/>
                  </a:lnTo>
                  <a:lnTo>
                    <a:pt x="2945" y="1776"/>
                  </a:lnTo>
                  <a:lnTo>
                    <a:pt x="2932" y="1776"/>
                  </a:lnTo>
                  <a:lnTo>
                    <a:pt x="2921" y="1776"/>
                  </a:lnTo>
                  <a:lnTo>
                    <a:pt x="2910" y="1776"/>
                  </a:lnTo>
                  <a:lnTo>
                    <a:pt x="2897" y="1776"/>
                  </a:lnTo>
                  <a:lnTo>
                    <a:pt x="2886" y="1776"/>
                  </a:lnTo>
                  <a:lnTo>
                    <a:pt x="2873" y="1776"/>
                  </a:lnTo>
                  <a:lnTo>
                    <a:pt x="2862" y="1776"/>
                  </a:lnTo>
                  <a:lnTo>
                    <a:pt x="2849" y="1776"/>
                  </a:lnTo>
                  <a:lnTo>
                    <a:pt x="2838" y="1776"/>
                  </a:lnTo>
                  <a:lnTo>
                    <a:pt x="2826" y="1776"/>
                  </a:lnTo>
                  <a:lnTo>
                    <a:pt x="2814" y="1776"/>
                  </a:lnTo>
                  <a:lnTo>
                    <a:pt x="2802" y="1776"/>
                  </a:lnTo>
                  <a:lnTo>
                    <a:pt x="2790" y="1776"/>
                  </a:lnTo>
                  <a:lnTo>
                    <a:pt x="2779" y="1776"/>
                  </a:lnTo>
                  <a:lnTo>
                    <a:pt x="2766" y="1776"/>
                  </a:lnTo>
                  <a:lnTo>
                    <a:pt x="2755" y="1776"/>
                  </a:lnTo>
                  <a:lnTo>
                    <a:pt x="2743" y="1776"/>
                  </a:lnTo>
                  <a:lnTo>
                    <a:pt x="2731" y="1776"/>
                  </a:lnTo>
                  <a:lnTo>
                    <a:pt x="2719" y="1776"/>
                  </a:lnTo>
                  <a:lnTo>
                    <a:pt x="2707" y="1776"/>
                  </a:lnTo>
                  <a:lnTo>
                    <a:pt x="2695" y="1776"/>
                  </a:lnTo>
                  <a:lnTo>
                    <a:pt x="2684" y="1776"/>
                  </a:lnTo>
                  <a:lnTo>
                    <a:pt x="2671" y="1776"/>
                  </a:lnTo>
                  <a:lnTo>
                    <a:pt x="2660" y="1776"/>
                  </a:lnTo>
                  <a:lnTo>
                    <a:pt x="2648" y="1776"/>
                  </a:lnTo>
                  <a:lnTo>
                    <a:pt x="2636" y="1776"/>
                  </a:lnTo>
                  <a:lnTo>
                    <a:pt x="2624" y="1776"/>
                  </a:lnTo>
                  <a:lnTo>
                    <a:pt x="2612" y="1776"/>
                  </a:lnTo>
                  <a:lnTo>
                    <a:pt x="2601" y="1776"/>
                  </a:lnTo>
                  <a:lnTo>
                    <a:pt x="2588" y="1776"/>
                  </a:lnTo>
                  <a:lnTo>
                    <a:pt x="2577" y="1776"/>
                  </a:lnTo>
                  <a:lnTo>
                    <a:pt x="2564" y="1776"/>
                  </a:lnTo>
                  <a:lnTo>
                    <a:pt x="2553" y="1776"/>
                  </a:lnTo>
                  <a:lnTo>
                    <a:pt x="2540" y="1776"/>
                  </a:lnTo>
                  <a:lnTo>
                    <a:pt x="2529" y="1776"/>
                  </a:lnTo>
                  <a:lnTo>
                    <a:pt x="2518" y="1776"/>
                  </a:lnTo>
                  <a:lnTo>
                    <a:pt x="2505" y="1776"/>
                  </a:lnTo>
                  <a:lnTo>
                    <a:pt x="2494" y="1776"/>
                  </a:lnTo>
                  <a:lnTo>
                    <a:pt x="2481" y="1776"/>
                  </a:lnTo>
                  <a:lnTo>
                    <a:pt x="2470" y="1776"/>
                  </a:lnTo>
                  <a:lnTo>
                    <a:pt x="2458" y="1776"/>
                  </a:lnTo>
                  <a:lnTo>
                    <a:pt x="2446" y="1776"/>
                  </a:lnTo>
                  <a:lnTo>
                    <a:pt x="2434" y="1776"/>
                  </a:lnTo>
                  <a:lnTo>
                    <a:pt x="2422" y="1776"/>
                  </a:lnTo>
                  <a:lnTo>
                    <a:pt x="2411" y="1776"/>
                  </a:lnTo>
                  <a:lnTo>
                    <a:pt x="2398" y="1776"/>
                  </a:lnTo>
                  <a:lnTo>
                    <a:pt x="2387" y="1776"/>
                  </a:lnTo>
                  <a:lnTo>
                    <a:pt x="2375" y="1776"/>
                  </a:lnTo>
                  <a:lnTo>
                    <a:pt x="2363" y="1776"/>
                  </a:lnTo>
                  <a:lnTo>
                    <a:pt x="2351" y="1776"/>
                  </a:lnTo>
                  <a:lnTo>
                    <a:pt x="2339" y="1776"/>
                  </a:lnTo>
                  <a:lnTo>
                    <a:pt x="2327" y="1776"/>
                  </a:lnTo>
                  <a:lnTo>
                    <a:pt x="2315" y="1776"/>
                  </a:lnTo>
                  <a:lnTo>
                    <a:pt x="2303" y="1776"/>
                  </a:lnTo>
                  <a:lnTo>
                    <a:pt x="2292" y="1776"/>
                  </a:lnTo>
                  <a:lnTo>
                    <a:pt x="2280" y="1776"/>
                  </a:lnTo>
                  <a:lnTo>
                    <a:pt x="2268" y="1776"/>
                  </a:lnTo>
                  <a:lnTo>
                    <a:pt x="2256" y="1776"/>
                  </a:lnTo>
                  <a:lnTo>
                    <a:pt x="2244" y="1776"/>
                  </a:lnTo>
                  <a:lnTo>
                    <a:pt x="2232" y="1776"/>
                  </a:lnTo>
                  <a:lnTo>
                    <a:pt x="2220" y="1776"/>
                  </a:lnTo>
                  <a:lnTo>
                    <a:pt x="2209" y="1776"/>
                  </a:lnTo>
                  <a:lnTo>
                    <a:pt x="2196" y="1776"/>
                  </a:lnTo>
                  <a:lnTo>
                    <a:pt x="2185" y="1776"/>
                  </a:lnTo>
                  <a:lnTo>
                    <a:pt x="2172" y="1776"/>
                  </a:lnTo>
                  <a:lnTo>
                    <a:pt x="2161" y="1776"/>
                  </a:lnTo>
                  <a:lnTo>
                    <a:pt x="2149" y="1776"/>
                  </a:lnTo>
                  <a:lnTo>
                    <a:pt x="2137" y="1776"/>
                  </a:lnTo>
                  <a:lnTo>
                    <a:pt x="2126" y="1776"/>
                  </a:lnTo>
                  <a:lnTo>
                    <a:pt x="2113" y="1776"/>
                  </a:lnTo>
                  <a:lnTo>
                    <a:pt x="2102" y="1776"/>
                  </a:lnTo>
                  <a:lnTo>
                    <a:pt x="2089" y="1776"/>
                  </a:lnTo>
                  <a:lnTo>
                    <a:pt x="2078" y="1776"/>
                  </a:lnTo>
                  <a:lnTo>
                    <a:pt x="2066" y="1776"/>
                  </a:lnTo>
                  <a:lnTo>
                    <a:pt x="2054" y="1776"/>
                  </a:lnTo>
                  <a:lnTo>
                    <a:pt x="2043" y="1776"/>
                  </a:lnTo>
                  <a:lnTo>
                    <a:pt x="2030" y="1776"/>
                  </a:lnTo>
                  <a:lnTo>
                    <a:pt x="2019" y="1776"/>
                  </a:lnTo>
                  <a:lnTo>
                    <a:pt x="2006" y="1776"/>
                  </a:lnTo>
                  <a:lnTo>
                    <a:pt x="1995" y="1776"/>
                  </a:lnTo>
                  <a:lnTo>
                    <a:pt x="1983" y="1776"/>
                  </a:lnTo>
                  <a:lnTo>
                    <a:pt x="1971" y="1776"/>
                  </a:lnTo>
                  <a:lnTo>
                    <a:pt x="1959" y="1776"/>
                  </a:lnTo>
                  <a:lnTo>
                    <a:pt x="1947" y="1776"/>
                  </a:lnTo>
                  <a:lnTo>
                    <a:pt x="1935" y="1776"/>
                  </a:lnTo>
                  <a:lnTo>
                    <a:pt x="1923" y="1776"/>
                  </a:lnTo>
                  <a:lnTo>
                    <a:pt x="1912" y="1776"/>
                  </a:lnTo>
                  <a:lnTo>
                    <a:pt x="1900" y="1776"/>
                  </a:lnTo>
                  <a:lnTo>
                    <a:pt x="1888" y="1776"/>
                  </a:lnTo>
                  <a:lnTo>
                    <a:pt x="1876" y="1776"/>
                  </a:lnTo>
                  <a:lnTo>
                    <a:pt x="1864" y="1776"/>
                  </a:lnTo>
                  <a:lnTo>
                    <a:pt x="1852" y="1776"/>
                  </a:lnTo>
                  <a:lnTo>
                    <a:pt x="1841" y="1776"/>
                  </a:lnTo>
                  <a:lnTo>
                    <a:pt x="1828" y="1776"/>
                  </a:lnTo>
                  <a:lnTo>
                    <a:pt x="1817" y="1776"/>
                  </a:lnTo>
                  <a:lnTo>
                    <a:pt x="1804" y="1776"/>
                  </a:lnTo>
                  <a:lnTo>
                    <a:pt x="1793" y="1776"/>
                  </a:lnTo>
                  <a:lnTo>
                    <a:pt x="1781" y="1776"/>
                  </a:lnTo>
                  <a:lnTo>
                    <a:pt x="1769" y="1776"/>
                  </a:lnTo>
                  <a:lnTo>
                    <a:pt x="1758" y="1776"/>
                  </a:lnTo>
                  <a:lnTo>
                    <a:pt x="1745" y="1776"/>
                  </a:lnTo>
                  <a:lnTo>
                    <a:pt x="1734" y="1776"/>
                  </a:lnTo>
                  <a:lnTo>
                    <a:pt x="1721" y="1776"/>
                  </a:lnTo>
                  <a:lnTo>
                    <a:pt x="1710" y="1776"/>
                  </a:lnTo>
                  <a:lnTo>
                    <a:pt x="1697" y="1776"/>
                  </a:lnTo>
                  <a:lnTo>
                    <a:pt x="1686" y="1776"/>
                  </a:lnTo>
                  <a:lnTo>
                    <a:pt x="1675" y="1776"/>
                  </a:lnTo>
                  <a:lnTo>
                    <a:pt x="1662" y="1776"/>
                  </a:lnTo>
                  <a:lnTo>
                    <a:pt x="1651" y="1776"/>
                  </a:lnTo>
                  <a:lnTo>
                    <a:pt x="1638" y="1776"/>
                  </a:lnTo>
                  <a:lnTo>
                    <a:pt x="1627" y="1776"/>
                  </a:lnTo>
                  <a:lnTo>
                    <a:pt x="1614" y="1776"/>
                  </a:lnTo>
                  <a:lnTo>
                    <a:pt x="1603" y="1776"/>
                  </a:lnTo>
                  <a:lnTo>
                    <a:pt x="1591" y="1776"/>
                  </a:lnTo>
                  <a:lnTo>
                    <a:pt x="1579" y="1776"/>
                  </a:lnTo>
                  <a:lnTo>
                    <a:pt x="1567" y="1776"/>
                  </a:lnTo>
                  <a:lnTo>
                    <a:pt x="1555" y="1776"/>
                  </a:lnTo>
                  <a:lnTo>
                    <a:pt x="1544" y="1776"/>
                  </a:lnTo>
                  <a:lnTo>
                    <a:pt x="1532" y="1776"/>
                  </a:lnTo>
                  <a:lnTo>
                    <a:pt x="1520" y="1776"/>
                  </a:lnTo>
                  <a:lnTo>
                    <a:pt x="1508" y="1776"/>
                  </a:lnTo>
                  <a:lnTo>
                    <a:pt x="1496" y="1776"/>
                  </a:lnTo>
                  <a:lnTo>
                    <a:pt x="1484" y="1776"/>
                  </a:lnTo>
                  <a:lnTo>
                    <a:pt x="1472" y="1776"/>
                  </a:lnTo>
                  <a:lnTo>
                    <a:pt x="1460" y="1776"/>
                  </a:lnTo>
                  <a:lnTo>
                    <a:pt x="1449" y="1776"/>
                  </a:lnTo>
                  <a:lnTo>
                    <a:pt x="1436" y="1776"/>
                  </a:lnTo>
                  <a:lnTo>
                    <a:pt x="1425" y="1776"/>
                  </a:lnTo>
                  <a:lnTo>
                    <a:pt x="1413" y="1776"/>
                  </a:lnTo>
                  <a:lnTo>
                    <a:pt x="1401" y="1776"/>
                  </a:lnTo>
                  <a:lnTo>
                    <a:pt x="1389" y="1776"/>
                  </a:lnTo>
                  <a:lnTo>
                    <a:pt x="1377" y="1776"/>
                  </a:lnTo>
                  <a:lnTo>
                    <a:pt x="1366" y="1776"/>
                  </a:lnTo>
                  <a:lnTo>
                    <a:pt x="1353" y="1776"/>
                  </a:lnTo>
                  <a:lnTo>
                    <a:pt x="1342" y="1776"/>
                  </a:lnTo>
                  <a:lnTo>
                    <a:pt x="1329" y="1776"/>
                  </a:lnTo>
                  <a:lnTo>
                    <a:pt x="1318" y="1776"/>
                  </a:lnTo>
                  <a:lnTo>
                    <a:pt x="1306" y="1776"/>
                  </a:lnTo>
                  <a:lnTo>
                    <a:pt x="1294" y="1776"/>
                  </a:lnTo>
                  <a:lnTo>
                    <a:pt x="1283" y="1776"/>
                  </a:lnTo>
                  <a:lnTo>
                    <a:pt x="1270" y="1776"/>
                  </a:lnTo>
                  <a:lnTo>
                    <a:pt x="1259" y="1776"/>
                  </a:lnTo>
                  <a:lnTo>
                    <a:pt x="1246" y="1776"/>
                  </a:lnTo>
                  <a:lnTo>
                    <a:pt x="1235" y="1776"/>
                  </a:lnTo>
                  <a:lnTo>
                    <a:pt x="1223" y="1776"/>
                  </a:lnTo>
                  <a:lnTo>
                    <a:pt x="1211" y="1776"/>
                  </a:lnTo>
                  <a:lnTo>
                    <a:pt x="1199" y="1776"/>
                  </a:lnTo>
                  <a:lnTo>
                    <a:pt x="1187" y="1776"/>
                  </a:lnTo>
                  <a:lnTo>
                    <a:pt x="1176" y="1776"/>
                  </a:lnTo>
                  <a:lnTo>
                    <a:pt x="1163" y="1776"/>
                  </a:lnTo>
                  <a:lnTo>
                    <a:pt x="1152" y="1776"/>
                  </a:lnTo>
                  <a:lnTo>
                    <a:pt x="1140" y="1776"/>
                  </a:lnTo>
                  <a:lnTo>
                    <a:pt x="1128" y="1776"/>
                  </a:lnTo>
                  <a:lnTo>
                    <a:pt x="1116" y="1776"/>
                  </a:lnTo>
                  <a:lnTo>
                    <a:pt x="1104" y="1776"/>
                  </a:lnTo>
                  <a:lnTo>
                    <a:pt x="1092" y="1776"/>
                  </a:lnTo>
                  <a:lnTo>
                    <a:pt x="1080" y="1776"/>
                  </a:lnTo>
                  <a:lnTo>
                    <a:pt x="1068" y="1776"/>
                  </a:lnTo>
                  <a:lnTo>
                    <a:pt x="1057" y="1776"/>
                  </a:lnTo>
                  <a:lnTo>
                    <a:pt x="1045" y="1776"/>
                  </a:lnTo>
                  <a:lnTo>
                    <a:pt x="1033" y="1776"/>
                  </a:lnTo>
                  <a:lnTo>
                    <a:pt x="1021" y="1776"/>
                  </a:lnTo>
                  <a:lnTo>
                    <a:pt x="1009" y="1776"/>
                  </a:lnTo>
                  <a:lnTo>
                    <a:pt x="997" y="1776"/>
                  </a:lnTo>
                  <a:lnTo>
                    <a:pt x="985" y="1776"/>
                  </a:lnTo>
                  <a:lnTo>
                    <a:pt x="974" y="1776"/>
                  </a:lnTo>
                  <a:lnTo>
                    <a:pt x="961" y="1776"/>
                  </a:lnTo>
                  <a:lnTo>
                    <a:pt x="950" y="1776"/>
                  </a:lnTo>
                  <a:lnTo>
                    <a:pt x="937" y="1776"/>
                  </a:lnTo>
                  <a:lnTo>
                    <a:pt x="926" y="1776"/>
                  </a:lnTo>
                  <a:lnTo>
                    <a:pt x="915" y="1776"/>
                  </a:lnTo>
                  <a:lnTo>
                    <a:pt x="902" y="1776"/>
                  </a:lnTo>
                  <a:lnTo>
                    <a:pt x="891" y="1776"/>
                  </a:lnTo>
                  <a:lnTo>
                    <a:pt x="878" y="1776"/>
                  </a:lnTo>
                  <a:lnTo>
                    <a:pt x="867" y="1776"/>
                  </a:lnTo>
                  <a:lnTo>
                    <a:pt x="854" y="1776"/>
                  </a:lnTo>
                  <a:lnTo>
                    <a:pt x="843" y="1776"/>
                  </a:lnTo>
                  <a:lnTo>
                    <a:pt x="831" y="1776"/>
                  </a:lnTo>
                  <a:lnTo>
                    <a:pt x="819" y="1776"/>
                  </a:lnTo>
                  <a:lnTo>
                    <a:pt x="808" y="1776"/>
                  </a:lnTo>
                  <a:lnTo>
                    <a:pt x="795" y="1776"/>
                  </a:lnTo>
                  <a:lnTo>
                    <a:pt x="784" y="1776"/>
                  </a:lnTo>
                  <a:lnTo>
                    <a:pt x="771" y="1776"/>
                  </a:lnTo>
                  <a:lnTo>
                    <a:pt x="760" y="1776"/>
                  </a:lnTo>
                  <a:lnTo>
                    <a:pt x="748" y="1776"/>
                  </a:lnTo>
                  <a:lnTo>
                    <a:pt x="736" y="1776"/>
                  </a:lnTo>
                  <a:lnTo>
                    <a:pt x="724" y="1776"/>
                  </a:lnTo>
                  <a:lnTo>
                    <a:pt x="712" y="1776"/>
                  </a:lnTo>
                  <a:lnTo>
                    <a:pt x="700" y="1776"/>
                  </a:lnTo>
                  <a:lnTo>
                    <a:pt x="689" y="1776"/>
                  </a:lnTo>
                  <a:lnTo>
                    <a:pt x="677" y="1776"/>
                  </a:lnTo>
                  <a:lnTo>
                    <a:pt x="665" y="1776"/>
                  </a:lnTo>
                  <a:lnTo>
                    <a:pt x="653" y="1776"/>
                  </a:lnTo>
                  <a:lnTo>
                    <a:pt x="641" y="1776"/>
                  </a:lnTo>
                  <a:lnTo>
                    <a:pt x="629" y="1776"/>
                  </a:lnTo>
                  <a:lnTo>
                    <a:pt x="617" y="1776"/>
                  </a:lnTo>
                  <a:lnTo>
                    <a:pt x="606" y="1776"/>
                  </a:lnTo>
                  <a:lnTo>
                    <a:pt x="593" y="1776"/>
                  </a:lnTo>
                  <a:lnTo>
                    <a:pt x="582" y="1776"/>
                  </a:lnTo>
                  <a:lnTo>
                    <a:pt x="569" y="1776"/>
                  </a:lnTo>
                  <a:lnTo>
                    <a:pt x="558" y="1776"/>
                  </a:lnTo>
                  <a:lnTo>
                    <a:pt x="546" y="1776"/>
                  </a:lnTo>
                  <a:lnTo>
                    <a:pt x="534" y="1776"/>
                  </a:lnTo>
                  <a:lnTo>
                    <a:pt x="523" y="1776"/>
                  </a:lnTo>
                  <a:lnTo>
                    <a:pt x="510" y="1776"/>
                  </a:lnTo>
                  <a:lnTo>
                    <a:pt x="499" y="1776"/>
                  </a:lnTo>
                  <a:lnTo>
                    <a:pt x="486" y="1776"/>
                  </a:lnTo>
                  <a:lnTo>
                    <a:pt x="475" y="1776"/>
                  </a:lnTo>
                  <a:lnTo>
                    <a:pt x="463" y="1776"/>
                  </a:lnTo>
                  <a:lnTo>
                    <a:pt x="451" y="1776"/>
                  </a:lnTo>
                  <a:lnTo>
                    <a:pt x="440" y="1776"/>
                  </a:lnTo>
                  <a:lnTo>
                    <a:pt x="427" y="1776"/>
                  </a:lnTo>
                  <a:lnTo>
                    <a:pt x="416" y="1776"/>
                  </a:lnTo>
                  <a:lnTo>
                    <a:pt x="403" y="1776"/>
                  </a:lnTo>
                  <a:lnTo>
                    <a:pt x="392" y="1776"/>
                  </a:lnTo>
                  <a:lnTo>
                    <a:pt x="380" y="1776"/>
                  </a:lnTo>
                  <a:lnTo>
                    <a:pt x="368" y="1776"/>
                  </a:lnTo>
                  <a:lnTo>
                    <a:pt x="356" y="1776"/>
                  </a:lnTo>
                  <a:lnTo>
                    <a:pt x="344" y="1776"/>
                  </a:lnTo>
                  <a:lnTo>
                    <a:pt x="332" y="1776"/>
                  </a:lnTo>
                  <a:lnTo>
                    <a:pt x="320" y="1776"/>
                  </a:lnTo>
                  <a:lnTo>
                    <a:pt x="309" y="1776"/>
                  </a:lnTo>
                  <a:lnTo>
                    <a:pt x="297" y="1776"/>
                  </a:lnTo>
                  <a:lnTo>
                    <a:pt x="285" y="1776"/>
                  </a:lnTo>
                  <a:lnTo>
                    <a:pt x="273" y="1776"/>
                  </a:lnTo>
                  <a:lnTo>
                    <a:pt x="261" y="1776"/>
                  </a:lnTo>
                  <a:lnTo>
                    <a:pt x="249" y="1776"/>
                  </a:lnTo>
                  <a:lnTo>
                    <a:pt x="237" y="1776"/>
                  </a:lnTo>
                  <a:lnTo>
                    <a:pt x="225" y="1776"/>
                  </a:lnTo>
                  <a:lnTo>
                    <a:pt x="214" y="1776"/>
                  </a:lnTo>
                  <a:lnTo>
                    <a:pt x="201" y="1776"/>
                  </a:lnTo>
                  <a:lnTo>
                    <a:pt x="190" y="1776"/>
                  </a:lnTo>
                  <a:lnTo>
                    <a:pt x="178" y="1776"/>
                  </a:lnTo>
                  <a:lnTo>
                    <a:pt x="166" y="1776"/>
                  </a:lnTo>
                  <a:lnTo>
                    <a:pt x="154" y="1776"/>
                  </a:lnTo>
                  <a:lnTo>
                    <a:pt x="142" y="1776"/>
                  </a:lnTo>
                  <a:lnTo>
                    <a:pt x="131" y="1776"/>
                  </a:lnTo>
                  <a:lnTo>
                    <a:pt x="118" y="1776"/>
                  </a:lnTo>
                  <a:lnTo>
                    <a:pt x="107" y="1776"/>
                  </a:lnTo>
                  <a:lnTo>
                    <a:pt x="94" y="1776"/>
                  </a:lnTo>
                  <a:lnTo>
                    <a:pt x="83" y="1776"/>
                  </a:lnTo>
                  <a:lnTo>
                    <a:pt x="71" y="1776"/>
                  </a:lnTo>
                  <a:lnTo>
                    <a:pt x="59" y="1776"/>
                  </a:lnTo>
                  <a:lnTo>
                    <a:pt x="48" y="1776"/>
                  </a:lnTo>
                  <a:lnTo>
                    <a:pt x="35" y="1776"/>
                  </a:lnTo>
                  <a:lnTo>
                    <a:pt x="24" y="1776"/>
                  </a:lnTo>
                  <a:lnTo>
                    <a:pt x="11" y="1776"/>
                  </a:lnTo>
                  <a:lnTo>
                    <a:pt x="0" y="1776"/>
                  </a:lnTo>
                </a:path>
              </a:pathLst>
            </a:custGeom>
            <a:solidFill>
              <a:srgbClr val="00FFFF"/>
            </a:solidFill>
            <a:ln w="12700" cap="rnd">
              <a:solidFill>
                <a:srgbClr val="000000"/>
              </a:solidFill>
              <a:round/>
              <a:headEnd/>
              <a:tailEnd/>
            </a:ln>
          </p:spPr>
          <p:txBody>
            <a:bodyPr/>
            <a:lstStyle/>
            <a:p>
              <a:endParaRPr lang="en-US"/>
            </a:p>
          </p:txBody>
        </p:sp>
      </p:grpSp>
      <p:sp>
        <p:nvSpPr>
          <p:cNvPr id="59426" name="Arc 34"/>
          <p:cNvSpPr>
            <a:spLocks/>
          </p:cNvSpPr>
          <p:nvPr/>
        </p:nvSpPr>
        <p:spPr bwMode="auto">
          <a:xfrm rot="10800000">
            <a:off x="5029200" y="2286000"/>
            <a:ext cx="1409700" cy="1181100"/>
          </a:xfrm>
          <a:custGeom>
            <a:avLst/>
            <a:gdLst>
              <a:gd name="G0" fmla="+- 21600 0 0"/>
              <a:gd name="G1" fmla="+- 21600 0 0"/>
              <a:gd name="G2" fmla="+- 21600 0 0"/>
              <a:gd name="T0" fmla="*/ 0 w 21600"/>
              <a:gd name="T1" fmla="*/ 21600 h 21600"/>
              <a:gd name="T2" fmla="*/ 2157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6" y="13"/>
                  <a:pt x="21576" y="0"/>
                </a:cubicBezTo>
              </a:path>
              <a:path w="21600" h="21600" stroke="0" extrusionOk="0">
                <a:moveTo>
                  <a:pt x="0" y="21600"/>
                </a:moveTo>
                <a:cubicBezTo>
                  <a:pt x="0" y="9680"/>
                  <a:pt x="9656" y="13"/>
                  <a:pt x="21576" y="0"/>
                </a:cubicBezTo>
                <a:lnTo>
                  <a:pt x="21600" y="21600"/>
                </a:lnTo>
                <a:close/>
              </a:path>
            </a:pathLst>
          </a:custGeom>
          <a:noFill/>
          <a:ln w="76200" cap="rnd">
            <a:solidFill>
              <a:schemeClr val="tx2"/>
            </a:solidFill>
            <a:round/>
            <a:headEnd/>
            <a:tailEnd type="triangle" w="med" len="med"/>
          </a:ln>
          <a:effectLst>
            <a:outerShdw dist="107763" dir="2700000" algn="ctr" rotWithShape="0">
              <a:schemeClr val="bg2"/>
            </a:outerShdw>
          </a:effectLst>
        </p:spPr>
        <p:txBody>
          <a:bodyPr wrap="none" anchor="ctr"/>
          <a:lstStyle/>
          <a:p>
            <a:pPr>
              <a:defRPr/>
            </a:pPr>
            <a:endParaRPr lang="en-US"/>
          </a:p>
        </p:txBody>
      </p:sp>
      <p:sp>
        <p:nvSpPr>
          <p:cNvPr id="37899" name="Rectangle 35"/>
          <p:cNvSpPr>
            <a:spLocks noChangeArrowheads="1"/>
          </p:cNvSpPr>
          <p:nvPr/>
        </p:nvSpPr>
        <p:spPr bwMode="auto">
          <a:xfrm>
            <a:off x="4441825" y="4525963"/>
            <a:ext cx="1095375" cy="576262"/>
          </a:xfrm>
          <a:prstGeom prst="rect">
            <a:avLst/>
          </a:prstGeom>
          <a:noFill/>
          <a:ln w="76200">
            <a:noFill/>
            <a:miter lim="800000"/>
            <a:headEnd/>
            <a:tailEnd/>
          </a:ln>
        </p:spPr>
        <p:txBody>
          <a:bodyPr wrap="none" lIns="90488" tIns="44450" rIns="90488" bIns="44450">
            <a:spAutoFit/>
          </a:bodyPr>
          <a:lstStyle/>
          <a:p>
            <a:r>
              <a:rPr lang="en-US" sz="3200"/>
              <a:t>.4846</a:t>
            </a:r>
            <a:endParaRPr lang="en-US" sz="3200">
              <a:solidFill>
                <a:schemeClr val="bg2"/>
              </a:solidFill>
            </a:endParaRPr>
          </a:p>
        </p:txBody>
      </p:sp>
      <p:sp>
        <p:nvSpPr>
          <p:cNvPr id="37900" name="Text Box 36"/>
          <p:cNvSpPr txBox="1">
            <a:spLocks noChangeArrowheads="1"/>
          </p:cNvSpPr>
          <p:nvPr/>
        </p:nvSpPr>
        <p:spPr bwMode="auto">
          <a:xfrm>
            <a:off x="3084513" y="4051300"/>
            <a:ext cx="1295400" cy="457200"/>
          </a:xfrm>
          <a:prstGeom prst="rect">
            <a:avLst/>
          </a:prstGeom>
          <a:noFill/>
          <a:ln w="12700">
            <a:noFill/>
            <a:miter lim="800000"/>
            <a:headEnd/>
            <a:tailEnd/>
          </a:ln>
        </p:spPr>
        <p:txBody>
          <a:bodyPr>
            <a:spAutoFit/>
          </a:bodyPr>
          <a:lstStyle/>
          <a:p>
            <a:pPr>
              <a:spcBef>
                <a:spcPct val="50000"/>
              </a:spcBef>
            </a:pPr>
            <a:r>
              <a:rPr lang="en-US" b="1"/>
              <a:t>Area=.5</a:t>
            </a:r>
            <a:endParaRPr lang="en-US"/>
          </a:p>
        </p:txBody>
      </p:sp>
      <p:sp>
        <p:nvSpPr>
          <p:cNvPr id="37901" name="TextBox 27"/>
          <p:cNvSpPr txBox="1">
            <a:spLocks noChangeArrowheads="1"/>
          </p:cNvSpPr>
          <p:nvPr/>
        </p:nvSpPr>
        <p:spPr bwMode="auto">
          <a:xfrm>
            <a:off x="4038600" y="3124200"/>
            <a:ext cx="914400" cy="457200"/>
          </a:xfrm>
          <a:prstGeom prst="rect">
            <a:avLst/>
          </a:prstGeom>
          <a:noFill/>
          <a:ln w="9525">
            <a:noFill/>
            <a:miter lim="800000"/>
            <a:headEnd/>
            <a:tailEnd/>
          </a:ln>
        </p:spPr>
        <p:txBody>
          <a:bodyPr>
            <a:spAutoFit/>
          </a:bodyPr>
          <a:lstStyle/>
          <a:p>
            <a:r>
              <a:rPr lang="en-US"/>
              <a:t>.9846</a:t>
            </a: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457200"/>
            <a:ext cx="7772400" cy="1219200"/>
          </a:xfrm>
          <a:noFill/>
        </p:spPr>
        <p:txBody>
          <a:bodyPr/>
          <a:lstStyle/>
          <a:p>
            <a:r>
              <a:rPr lang="en-US" smtClean="0"/>
              <a:t>Example</a:t>
            </a:r>
          </a:p>
        </p:txBody>
      </p:sp>
      <p:sp>
        <p:nvSpPr>
          <p:cNvPr id="38915" name="Rectangle 3"/>
          <p:cNvSpPr>
            <a:spLocks noGrp="1" noChangeArrowheads="1"/>
          </p:cNvSpPr>
          <p:nvPr>
            <p:ph type="body" idx="1"/>
          </p:nvPr>
        </p:nvSpPr>
        <p:spPr>
          <a:xfrm>
            <a:off x="228600" y="1981200"/>
            <a:ext cx="8686800" cy="4648200"/>
          </a:xfrm>
          <a:noFill/>
        </p:spPr>
        <p:txBody>
          <a:bodyPr/>
          <a:lstStyle/>
          <a:p>
            <a:r>
              <a:rPr lang="en-US" smtClean="0"/>
              <a:t>Regulate blue dye for mixing paint; machine can be set to discharge an average of </a:t>
            </a:r>
            <a:r>
              <a:rPr lang="en-US" smtClean="0">
                <a:latin typeface="Symbol" pitchFamily="18" charset="2"/>
              </a:rPr>
              <a:t></a:t>
            </a:r>
            <a:r>
              <a:rPr lang="en-US" smtClean="0"/>
              <a:t> ml./can of paint. </a:t>
            </a:r>
          </a:p>
          <a:p>
            <a:r>
              <a:rPr lang="en-US" smtClean="0"/>
              <a:t>Amount discharged: N(</a:t>
            </a:r>
            <a:r>
              <a:rPr lang="en-US" smtClean="0">
                <a:latin typeface="Symbol" pitchFamily="18" charset="2"/>
              </a:rPr>
              <a:t></a:t>
            </a:r>
            <a:r>
              <a:rPr lang="en-US" smtClean="0"/>
              <a:t>, .4 ml). If more than 6 ml. discharged into paint can, shade of blue is unacceptable. </a:t>
            </a:r>
          </a:p>
          <a:p>
            <a:r>
              <a:rPr lang="en-US" smtClean="0"/>
              <a:t>Determine the setting </a:t>
            </a:r>
            <a:r>
              <a:rPr lang="en-US" smtClean="0">
                <a:latin typeface="Symbol" pitchFamily="18" charset="2"/>
              </a:rPr>
              <a:t></a:t>
            </a:r>
            <a:r>
              <a:rPr lang="en-US" smtClean="0"/>
              <a:t> so that only 1% of the cans of paint will be unacceptable</a:t>
            </a:r>
          </a:p>
        </p:txBody>
      </p:sp>
    </p:spTree>
    <p:custDataLst>
      <p:tags r:id="rId1"/>
    </p:custData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152400"/>
            <a:ext cx="7772400" cy="1143000"/>
          </a:xfrm>
          <a:noFill/>
        </p:spPr>
        <p:txBody>
          <a:bodyPr/>
          <a:lstStyle/>
          <a:p>
            <a:r>
              <a:rPr lang="en-US" smtClean="0"/>
              <a:t>Solution</a:t>
            </a:r>
          </a:p>
        </p:txBody>
      </p:sp>
      <p:graphicFrame>
        <p:nvGraphicFramePr>
          <p:cNvPr id="15362" name="Object 3">
            <a:hlinkClick r:id="" action="ppaction://ole?verb=0"/>
          </p:cNvPr>
          <p:cNvGraphicFramePr>
            <a:graphicFrameLocks/>
          </p:cNvGraphicFramePr>
          <p:nvPr/>
        </p:nvGraphicFramePr>
        <p:xfrm>
          <a:off x="685800" y="1219200"/>
          <a:ext cx="7804150" cy="5211763"/>
        </p:xfrm>
        <a:graphic>
          <a:graphicData uri="http://schemas.openxmlformats.org/presentationml/2006/ole">
            <p:oleObj spid="_x0000_s17410" name="Equation" r:id="rId5" imgW="7802280" imgH="5209920" progId="Equation.3">
              <p:embed/>
            </p:oleObj>
          </a:graphicData>
        </a:graphic>
      </p:graphicFrame>
    </p:spTree>
    <p:custDataLst>
      <p:tags r:id="rId2"/>
    </p:custData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Assignments</a:t>
            </a:r>
            <a:endParaRPr lang="en-US" dirty="0"/>
          </a:p>
        </p:txBody>
      </p:sp>
      <p:sp>
        <p:nvSpPr>
          <p:cNvPr id="14" name="Content Placeholder 13"/>
          <p:cNvSpPr>
            <a:spLocks noGrp="1"/>
          </p:cNvSpPr>
          <p:nvPr>
            <p:ph sz="quarter" idx="1"/>
          </p:nvPr>
        </p:nvSpPr>
        <p:spPr>
          <a:xfrm>
            <a:off x="457200" y="914400"/>
            <a:ext cx="8382000" cy="5943600"/>
          </a:xfrm>
        </p:spPr>
        <p:txBody>
          <a:bodyPr>
            <a:normAutofit lnSpcReduction="10000"/>
          </a:bodyPr>
          <a:lstStyle/>
          <a:p>
            <a:r>
              <a:rPr lang="en-US" dirty="0" smtClean="0"/>
              <a:t>1. Molly earned a score of 940 on a national achievement test. The mean test score was 850 with a standard deviation of 100. What proportion of students had a higher score than Molly? (Assume that test scores are normally distributed.) </a:t>
            </a:r>
          </a:p>
          <a:p>
            <a:r>
              <a:rPr lang="en-US" dirty="0" smtClean="0"/>
              <a:t>2. An average light bulb manufactured by the Acme Corporation lasts 300 days with a standard deviation of 50 days. Assuming that bulb life is normally distributed, what is the probability that an Acme light bulb will last at most 365 days? </a:t>
            </a:r>
          </a:p>
          <a:p>
            <a:r>
              <a:rPr lang="en-US" dirty="0" smtClean="0"/>
              <a:t>3. Acme Corporation manufactures light bulbs. The CEO claims that an average Acme light bulb lasts 300 days. A researcher randomly selects 15 bulbs for testing. The sampled bulbs last an average of 290 days, with a standard deviation of 50 days. If the CEO's claim were true, what is the probability that 15 randomly selected bulbs would have an average life of no more than 290 days? </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noFill/>
        </p:spPr>
        <p:txBody>
          <a:bodyPr lIns="91440" tIns="45720" rIns="91440" bIns="45720">
            <a:normAutofit fontScale="90000"/>
          </a:bodyPr>
          <a:lstStyle/>
          <a:p>
            <a:pPr algn="l"/>
            <a:r>
              <a:rPr lang="en-US" smtClean="0"/>
              <a:t>The Shape of Normal Distributions</a:t>
            </a:r>
          </a:p>
        </p:txBody>
      </p:sp>
      <p:graphicFrame>
        <p:nvGraphicFramePr>
          <p:cNvPr id="2050" name="Object 3"/>
          <p:cNvGraphicFramePr>
            <a:graphicFrameLocks noChangeAspect="1"/>
          </p:cNvGraphicFramePr>
          <p:nvPr/>
        </p:nvGraphicFramePr>
        <p:xfrm>
          <a:off x="1119188" y="1730375"/>
          <a:ext cx="6781800" cy="3516313"/>
        </p:xfrm>
        <a:graphic>
          <a:graphicData uri="http://schemas.openxmlformats.org/presentationml/2006/ole">
            <p:oleObj spid="_x0000_s4098" name="Worksheet" r:id="rId4" imgW="3351600" imgH="1734840" progId="Excel.Sheet.8">
              <p:embed/>
            </p:oleObj>
          </a:graphicData>
        </a:graphic>
      </p:graphicFrame>
      <p:sp>
        <p:nvSpPr>
          <p:cNvPr id="2054" name="Line 4"/>
          <p:cNvSpPr>
            <a:spLocks noChangeShapeType="1"/>
          </p:cNvSpPr>
          <p:nvPr/>
        </p:nvSpPr>
        <p:spPr bwMode="auto">
          <a:xfrm>
            <a:off x="4506913" y="2644775"/>
            <a:ext cx="0" cy="2570163"/>
          </a:xfrm>
          <a:prstGeom prst="line">
            <a:avLst/>
          </a:prstGeom>
          <a:noFill/>
          <a:ln w="9525">
            <a:solidFill>
              <a:schemeClr val="tx1"/>
            </a:solidFill>
            <a:prstDash val="dash"/>
            <a:round/>
            <a:headEnd/>
            <a:tailEnd/>
          </a:ln>
        </p:spPr>
        <p:txBody>
          <a:bodyPr wrap="none" anchor="ctr"/>
          <a:lstStyle/>
          <a:p>
            <a:endParaRPr lang="en-US"/>
          </a:p>
        </p:txBody>
      </p:sp>
      <p:sp>
        <p:nvSpPr>
          <p:cNvPr id="2056" name="Text Box 6"/>
          <p:cNvSpPr txBox="1">
            <a:spLocks noChangeArrowheads="1"/>
          </p:cNvSpPr>
          <p:nvPr/>
        </p:nvSpPr>
        <p:spPr bwMode="auto">
          <a:xfrm>
            <a:off x="4340225" y="5083175"/>
            <a:ext cx="360363" cy="457200"/>
          </a:xfrm>
          <a:prstGeom prst="rect">
            <a:avLst/>
          </a:prstGeom>
          <a:noFill/>
          <a:ln w="9525">
            <a:noFill/>
            <a:miter lim="800000"/>
            <a:headEnd/>
            <a:tailEnd/>
          </a:ln>
        </p:spPr>
        <p:txBody>
          <a:bodyPr wrap="none" anchor="ctr">
            <a:spAutoFit/>
          </a:bodyPr>
          <a:lstStyle/>
          <a:p>
            <a:pPr algn="ctr"/>
            <a:r>
              <a:rPr lang="en-US">
                <a:latin typeface="Symbol" pitchFamily="18" charset="2"/>
              </a:rPr>
              <a:t>m</a:t>
            </a:r>
          </a:p>
        </p:txBody>
      </p:sp>
      <p:sp>
        <p:nvSpPr>
          <p:cNvPr id="69639" name="Text Box 7"/>
          <p:cNvSpPr txBox="1">
            <a:spLocks noChangeArrowheads="1"/>
          </p:cNvSpPr>
          <p:nvPr/>
        </p:nvSpPr>
        <p:spPr bwMode="auto">
          <a:xfrm>
            <a:off x="52388" y="5464175"/>
            <a:ext cx="4989512" cy="396875"/>
          </a:xfrm>
          <a:prstGeom prst="rect">
            <a:avLst/>
          </a:prstGeom>
          <a:noFill/>
          <a:ln w="9525">
            <a:noFill/>
            <a:miter lim="800000"/>
            <a:headEnd/>
            <a:tailEnd/>
          </a:ln>
        </p:spPr>
        <p:txBody>
          <a:bodyPr wrap="none" anchor="ctr">
            <a:spAutoFit/>
          </a:bodyPr>
          <a:lstStyle/>
          <a:p>
            <a:r>
              <a:rPr lang="en-US" sz="2000">
                <a:latin typeface="Arial Narrow" pitchFamily="34" charset="0"/>
              </a:rPr>
              <a:t>Why symmetrical?  Let </a:t>
            </a:r>
            <a:r>
              <a:rPr lang="en-US" sz="2000">
                <a:latin typeface="Symbol" pitchFamily="18" charset="2"/>
              </a:rPr>
              <a:t>m</a:t>
            </a:r>
            <a:r>
              <a:rPr lang="en-US" sz="2000">
                <a:latin typeface="Arial Narrow" pitchFamily="34" charset="0"/>
              </a:rPr>
              <a:t> = 100.  Suppose x = 110.  </a:t>
            </a:r>
          </a:p>
        </p:txBody>
      </p:sp>
      <p:graphicFrame>
        <p:nvGraphicFramePr>
          <p:cNvPr id="69640" name="Object 8"/>
          <p:cNvGraphicFramePr>
            <a:graphicFrameLocks noChangeAspect="1"/>
          </p:cNvGraphicFramePr>
          <p:nvPr/>
        </p:nvGraphicFramePr>
        <p:xfrm>
          <a:off x="204788" y="5845175"/>
          <a:ext cx="4572000" cy="762000"/>
        </p:xfrm>
        <a:graphic>
          <a:graphicData uri="http://schemas.openxmlformats.org/presentationml/2006/ole">
            <p:oleObj spid="_x0000_s4099" name="Equation" r:id="rId5" imgW="3251160" imgH="545760" progId="Equation.3">
              <p:embed/>
            </p:oleObj>
          </a:graphicData>
        </a:graphic>
      </p:graphicFrame>
      <p:sp>
        <p:nvSpPr>
          <p:cNvPr id="69641" name="Text Box 9"/>
          <p:cNvSpPr txBox="1">
            <a:spLocks noChangeArrowheads="1"/>
          </p:cNvSpPr>
          <p:nvPr/>
        </p:nvSpPr>
        <p:spPr bwMode="auto">
          <a:xfrm>
            <a:off x="5538788" y="5464175"/>
            <a:ext cx="2078037" cy="396875"/>
          </a:xfrm>
          <a:prstGeom prst="rect">
            <a:avLst/>
          </a:prstGeom>
          <a:noFill/>
          <a:ln w="9525">
            <a:noFill/>
            <a:miter lim="800000"/>
            <a:headEnd/>
            <a:tailEnd/>
          </a:ln>
        </p:spPr>
        <p:txBody>
          <a:bodyPr wrap="none" anchor="ctr">
            <a:spAutoFit/>
          </a:bodyPr>
          <a:lstStyle/>
          <a:p>
            <a:r>
              <a:rPr lang="en-US" sz="2000">
                <a:latin typeface="Arial Narrow" pitchFamily="34" charset="0"/>
              </a:rPr>
              <a:t>Now suppose x = 90</a:t>
            </a:r>
          </a:p>
        </p:txBody>
      </p:sp>
      <p:graphicFrame>
        <p:nvGraphicFramePr>
          <p:cNvPr id="69642" name="Object 10"/>
          <p:cNvGraphicFramePr>
            <a:graphicFrameLocks noChangeAspect="1"/>
          </p:cNvGraphicFramePr>
          <p:nvPr/>
        </p:nvGraphicFramePr>
        <p:xfrm>
          <a:off x="4624388" y="5845175"/>
          <a:ext cx="4519612" cy="762000"/>
        </p:xfrm>
        <a:graphic>
          <a:graphicData uri="http://schemas.openxmlformats.org/presentationml/2006/ole">
            <p:oleObj spid="_x0000_s4100" name="Equation" r:id="rId6" imgW="3213000" imgH="545760" progId="Equation.3">
              <p:embed/>
            </p:oleObj>
          </a:graphicData>
        </a:graphic>
      </p:graphicFrame>
      <p:sp>
        <p:nvSpPr>
          <p:cNvPr id="69643" name="Text Box 11"/>
          <p:cNvSpPr txBox="1">
            <a:spLocks noChangeArrowheads="1"/>
          </p:cNvSpPr>
          <p:nvPr/>
        </p:nvSpPr>
        <p:spPr bwMode="auto">
          <a:xfrm>
            <a:off x="5122863" y="5113338"/>
            <a:ext cx="531812" cy="396875"/>
          </a:xfrm>
          <a:prstGeom prst="rect">
            <a:avLst/>
          </a:prstGeom>
          <a:noFill/>
          <a:ln w="9525">
            <a:noFill/>
            <a:miter lim="800000"/>
            <a:headEnd/>
            <a:tailEnd/>
          </a:ln>
        </p:spPr>
        <p:txBody>
          <a:bodyPr wrap="none" anchor="ctr">
            <a:spAutoFit/>
          </a:bodyPr>
          <a:lstStyle/>
          <a:p>
            <a:pPr algn="ctr"/>
            <a:r>
              <a:rPr lang="en-US" sz="2000">
                <a:latin typeface="Arial Narrow" pitchFamily="34" charset="0"/>
              </a:rPr>
              <a:t>110</a:t>
            </a:r>
          </a:p>
        </p:txBody>
      </p:sp>
      <p:sp>
        <p:nvSpPr>
          <p:cNvPr id="69644" name="Text Box 12"/>
          <p:cNvSpPr txBox="1">
            <a:spLocks noChangeArrowheads="1"/>
          </p:cNvSpPr>
          <p:nvPr/>
        </p:nvSpPr>
        <p:spPr bwMode="auto">
          <a:xfrm>
            <a:off x="3275013" y="5113338"/>
            <a:ext cx="415925" cy="396875"/>
          </a:xfrm>
          <a:prstGeom prst="rect">
            <a:avLst/>
          </a:prstGeom>
          <a:noFill/>
          <a:ln w="9525">
            <a:noFill/>
            <a:miter lim="800000"/>
            <a:headEnd/>
            <a:tailEnd/>
          </a:ln>
        </p:spPr>
        <p:txBody>
          <a:bodyPr wrap="none" anchor="ctr">
            <a:spAutoFit/>
          </a:bodyPr>
          <a:lstStyle/>
          <a:p>
            <a:pPr algn="ctr"/>
            <a:r>
              <a:rPr lang="en-US" sz="2000">
                <a:latin typeface="Arial Narrow" pitchFamily="34" charset="0"/>
              </a:rPr>
              <a:t>90</a:t>
            </a:r>
          </a:p>
        </p:txBody>
      </p:sp>
      <p:sp>
        <p:nvSpPr>
          <p:cNvPr id="69645" name="Line 13"/>
          <p:cNvSpPr>
            <a:spLocks noChangeShapeType="1"/>
          </p:cNvSpPr>
          <p:nvPr/>
        </p:nvSpPr>
        <p:spPr bwMode="auto">
          <a:xfrm>
            <a:off x="5446713" y="3505200"/>
            <a:ext cx="0" cy="1577975"/>
          </a:xfrm>
          <a:prstGeom prst="line">
            <a:avLst/>
          </a:prstGeom>
          <a:noFill/>
          <a:ln w="9525">
            <a:solidFill>
              <a:schemeClr val="tx1"/>
            </a:solidFill>
            <a:round/>
            <a:headEnd/>
            <a:tailEnd/>
          </a:ln>
        </p:spPr>
        <p:txBody>
          <a:bodyPr wrap="none" anchor="ctr"/>
          <a:lstStyle/>
          <a:p>
            <a:endParaRPr lang="en-US"/>
          </a:p>
        </p:txBody>
      </p:sp>
      <p:sp>
        <p:nvSpPr>
          <p:cNvPr id="69646" name="Line 14"/>
          <p:cNvSpPr>
            <a:spLocks noChangeShapeType="1"/>
          </p:cNvSpPr>
          <p:nvPr/>
        </p:nvSpPr>
        <p:spPr bwMode="auto">
          <a:xfrm>
            <a:off x="3557588" y="3505200"/>
            <a:ext cx="0" cy="1577975"/>
          </a:xfrm>
          <a:prstGeom prst="line">
            <a:avLst/>
          </a:prstGeom>
          <a:noFill/>
          <a:ln w="9525">
            <a:solidFill>
              <a:schemeClr val="tx1"/>
            </a:solidFill>
            <a:round/>
            <a:headEnd/>
            <a:tailEnd/>
          </a:ln>
        </p:spPr>
        <p:txBody>
          <a:bodyPr wrap="none" anchor="ctr"/>
          <a:lstStyle/>
          <a:p>
            <a:endParaRPr lang="en-US"/>
          </a:p>
        </p:txBody>
      </p:sp>
      <p:sp>
        <p:nvSpPr>
          <p:cNvPr id="69647" name="Rectangle 15"/>
          <p:cNvSpPr>
            <a:spLocks noChangeArrowheads="1"/>
          </p:cNvSpPr>
          <p:nvPr/>
        </p:nvSpPr>
        <p:spPr bwMode="auto">
          <a:xfrm>
            <a:off x="2913063" y="5845175"/>
            <a:ext cx="1600200" cy="838200"/>
          </a:xfrm>
          <a:prstGeom prst="rect">
            <a:avLst/>
          </a:prstGeom>
          <a:noFill/>
          <a:ln w="9525">
            <a:solidFill>
              <a:schemeClr val="tx1"/>
            </a:solidFill>
            <a:miter lim="800000"/>
            <a:headEnd/>
            <a:tailEnd/>
          </a:ln>
        </p:spPr>
        <p:txBody>
          <a:bodyPr wrap="none" anchor="ctr"/>
          <a:lstStyle/>
          <a:p>
            <a:endParaRPr lang="en-US"/>
          </a:p>
        </p:txBody>
      </p:sp>
      <p:sp>
        <p:nvSpPr>
          <p:cNvPr id="69648" name="Rectangle 16"/>
          <p:cNvSpPr>
            <a:spLocks noChangeArrowheads="1"/>
          </p:cNvSpPr>
          <p:nvPr/>
        </p:nvSpPr>
        <p:spPr bwMode="auto">
          <a:xfrm>
            <a:off x="7237413" y="5845175"/>
            <a:ext cx="1600200" cy="838200"/>
          </a:xfrm>
          <a:prstGeom prst="rect">
            <a:avLst/>
          </a:prstGeom>
          <a:noFill/>
          <a:ln w="9525">
            <a:solidFill>
              <a:schemeClr val="tx1"/>
            </a:solidFill>
            <a:miter lim="800000"/>
            <a:headEnd/>
            <a:tailEnd/>
          </a:ln>
        </p:spPr>
        <p:txBody>
          <a:bodyPr wrap="none" anchor="ctr"/>
          <a:lstStyle/>
          <a:p>
            <a:endParaRPr lang="en-US"/>
          </a:p>
        </p:txBody>
      </p:sp>
      <p:grpSp>
        <p:nvGrpSpPr>
          <p:cNvPr id="2" name="Group 17"/>
          <p:cNvGrpSpPr>
            <a:grpSpLocks/>
          </p:cNvGrpSpPr>
          <p:nvPr/>
        </p:nvGrpSpPr>
        <p:grpSpPr bwMode="auto">
          <a:xfrm>
            <a:off x="3581400" y="3397250"/>
            <a:ext cx="1927225" cy="2393950"/>
            <a:chOff x="2256" y="2140"/>
            <a:chExt cx="1214" cy="1508"/>
          </a:xfrm>
        </p:grpSpPr>
        <p:sp>
          <p:nvSpPr>
            <p:cNvPr id="2069" name="Oval 18"/>
            <p:cNvSpPr>
              <a:spLocks noChangeArrowheads="1"/>
            </p:cNvSpPr>
            <p:nvPr/>
          </p:nvSpPr>
          <p:spPr bwMode="auto">
            <a:xfrm>
              <a:off x="3374" y="2140"/>
              <a:ext cx="96" cy="96"/>
            </a:xfrm>
            <a:prstGeom prst="ellipse">
              <a:avLst/>
            </a:prstGeom>
            <a:solidFill>
              <a:srgbClr val="FF00FF"/>
            </a:solidFill>
            <a:ln w="9525">
              <a:solidFill>
                <a:schemeClr val="tx1"/>
              </a:solidFill>
              <a:round/>
              <a:headEnd/>
              <a:tailEnd/>
            </a:ln>
          </p:spPr>
          <p:txBody>
            <a:bodyPr wrap="none" anchor="ctr"/>
            <a:lstStyle/>
            <a:p>
              <a:endParaRPr lang="en-US"/>
            </a:p>
          </p:txBody>
        </p:sp>
        <p:sp>
          <p:nvSpPr>
            <p:cNvPr id="2070" name="Freeform 19"/>
            <p:cNvSpPr>
              <a:spLocks/>
            </p:cNvSpPr>
            <p:nvPr/>
          </p:nvSpPr>
          <p:spPr bwMode="auto">
            <a:xfrm>
              <a:off x="2256" y="2256"/>
              <a:ext cx="1176" cy="1392"/>
            </a:xfrm>
            <a:custGeom>
              <a:avLst/>
              <a:gdLst>
                <a:gd name="T0" fmla="*/ 144 w 1176"/>
                <a:gd name="T1" fmla="*/ 1392 h 1392"/>
                <a:gd name="T2" fmla="*/ 144 w 1176"/>
                <a:gd name="T3" fmla="*/ 432 h 1392"/>
                <a:gd name="T4" fmla="*/ 1008 w 1176"/>
                <a:gd name="T5" fmla="*/ 432 h 1392"/>
                <a:gd name="T6" fmla="*/ 1152 w 1176"/>
                <a:gd name="T7" fmla="*/ 0 h 1392"/>
                <a:gd name="T8" fmla="*/ 0 60000 65536"/>
                <a:gd name="T9" fmla="*/ 0 60000 65536"/>
                <a:gd name="T10" fmla="*/ 0 60000 65536"/>
                <a:gd name="T11" fmla="*/ 0 60000 65536"/>
                <a:gd name="T12" fmla="*/ 0 w 1176"/>
                <a:gd name="T13" fmla="*/ 0 h 1392"/>
                <a:gd name="T14" fmla="*/ 1176 w 1176"/>
                <a:gd name="T15" fmla="*/ 1392 h 1392"/>
              </a:gdLst>
              <a:ahLst/>
              <a:cxnLst>
                <a:cxn ang="T8">
                  <a:pos x="T0" y="T1"/>
                </a:cxn>
                <a:cxn ang="T9">
                  <a:pos x="T2" y="T3"/>
                </a:cxn>
                <a:cxn ang="T10">
                  <a:pos x="T4" y="T5"/>
                </a:cxn>
                <a:cxn ang="T11">
                  <a:pos x="T6" y="T7"/>
                </a:cxn>
              </a:cxnLst>
              <a:rect l="T12" t="T13" r="T14" b="T15"/>
              <a:pathLst>
                <a:path w="1176" h="1392">
                  <a:moveTo>
                    <a:pt x="144" y="1392"/>
                  </a:moveTo>
                  <a:cubicBezTo>
                    <a:pt x="72" y="992"/>
                    <a:pt x="0" y="592"/>
                    <a:pt x="144" y="432"/>
                  </a:cubicBezTo>
                  <a:cubicBezTo>
                    <a:pt x="288" y="272"/>
                    <a:pt x="840" y="504"/>
                    <a:pt x="1008" y="432"/>
                  </a:cubicBezTo>
                  <a:cubicBezTo>
                    <a:pt x="1176" y="360"/>
                    <a:pt x="1164" y="180"/>
                    <a:pt x="1152" y="0"/>
                  </a:cubicBezTo>
                </a:path>
              </a:pathLst>
            </a:custGeom>
            <a:noFill/>
            <a:ln w="9525">
              <a:solidFill>
                <a:srgbClr val="FF00FF"/>
              </a:solidFill>
              <a:round/>
              <a:headEnd/>
              <a:tailEnd type="triangle" w="med" len="med"/>
            </a:ln>
          </p:spPr>
          <p:txBody>
            <a:bodyPr wrap="none" anchor="ctr"/>
            <a:lstStyle/>
            <a:p>
              <a:endParaRPr lang="en-US"/>
            </a:p>
          </p:txBody>
        </p:sp>
      </p:grpSp>
      <p:grpSp>
        <p:nvGrpSpPr>
          <p:cNvPr id="3" name="Group 20"/>
          <p:cNvGrpSpPr>
            <a:grpSpLocks/>
          </p:cNvGrpSpPr>
          <p:nvPr/>
        </p:nvGrpSpPr>
        <p:grpSpPr bwMode="auto">
          <a:xfrm>
            <a:off x="3486150" y="3149600"/>
            <a:ext cx="4286250" cy="2641600"/>
            <a:chOff x="2196" y="1984"/>
            <a:chExt cx="2700" cy="1664"/>
          </a:xfrm>
        </p:grpSpPr>
        <p:sp>
          <p:nvSpPr>
            <p:cNvPr id="2067" name="Oval 21"/>
            <p:cNvSpPr>
              <a:spLocks noChangeArrowheads="1"/>
            </p:cNvSpPr>
            <p:nvPr/>
          </p:nvSpPr>
          <p:spPr bwMode="auto">
            <a:xfrm>
              <a:off x="2196" y="2132"/>
              <a:ext cx="96" cy="96"/>
            </a:xfrm>
            <a:prstGeom prst="ellipse">
              <a:avLst/>
            </a:prstGeom>
            <a:solidFill>
              <a:srgbClr val="FF00FF"/>
            </a:solidFill>
            <a:ln w="9525">
              <a:solidFill>
                <a:schemeClr val="tx1"/>
              </a:solidFill>
              <a:round/>
              <a:headEnd/>
              <a:tailEnd/>
            </a:ln>
          </p:spPr>
          <p:txBody>
            <a:bodyPr wrap="none" anchor="ctr"/>
            <a:lstStyle/>
            <a:p>
              <a:endParaRPr lang="en-US"/>
            </a:p>
          </p:txBody>
        </p:sp>
        <p:sp>
          <p:nvSpPr>
            <p:cNvPr id="2068" name="Freeform 22"/>
            <p:cNvSpPr>
              <a:spLocks/>
            </p:cNvSpPr>
            <p:nvPr/>
          </p:nvSpPr>
          <p:spPr bwMode="auto">
            <a:xfrm>
              <a:off x="2304" y="1984"/>
              <a:ext cx="2592" cy="1664"/>
            </a:xfrm>
            <a:custGeom>
              <a:avLst/>
              <a:gdLst>
                <a:gd name="T0" fmla="*/ 2544 w 2592"/>
                <a:gd name="T1" fmla="*/ 1664 h 1664"/>
                <a:gd name="T2" fmla="*/ 2304 w 2592"/>
                <a:gd name="T3" fmla="*/ 848 h 1664"/>
                <a:gd name="T4" fmla="*/ 816 w 2592"/>
                <a:gd name="T5" fmla="*/ 944 h 1664"/>
                <a:gd name="T6" fmla="*/ 432 w 2592"/>
                <a:gd name="T7" fmla="*/ 128 h 1664"/>
                <a:gd name="T8" fmla="*/ 0 w 2592"/>
                <a:gd name="T9" fmla="*/ 176 h 1664"/>
                <a:gd name="T10" fmla="*/ 0 60000 65536"/>
                <a:gd name="T11" fmla="*/ 0 60000 65536"/>
                <a:gd name="T12" fmla="*/ 0 60000 65536"/>
                <a:gd name="T13" fmla="*/ 0 60000 65536"/>
                <a:gd name="T14" fmla="*/ 0 60000 65536"/>
                <a:gd name="T15" fmla="*/ 0 w 2592"/>
                <a:gd name="T16" fmla="*/ 0 h 1664"/>
                <a:gd name="T17" fmla="*/ 2592 w 2592"/>
                <a:gd name="T18" fmla="*/ 1664 h 1664"/>
              </a:gdLst>
              <a:ahLst/>
              <a:cxnLst>
                <a:cxn ang="T10">
                  <a:pos x="T0" y="T1"/>
                </a:cxn>
                <a:cxn ang="T11">
                  <a:pos x="T2" y="T3"/>
                </a:cxn>
                <a:cxn ang="T12">
                  <a:pos x="T4" y="T5"/>
                </a:cxn>
                <a:cxn ang="T13">
                  <a:pos x="T6" y="T7"/>
                </a:cxn>
                <a:cxn ang="T14">
                  <a:pos x="T8" y="T9"/>
                </a:cxn>
              </a:cxnLst>
              <a:rect l="T15" t="T16" r="T17" b="T18"/>
              <a:pathLst>
                <a:path w="2592" h="1664">
                  <a:moveTo>
                    <a:pt x="2544" y="1664"/>
                  </a:moveTo>
                  <a:cubicBezTo>
                    <a:pt x="2568" y="1316"/>
                    <a:pt x="2592" y="968"/>
                    <a:pt x="2304" y="848"/>
                  </a:cubicBezTo>
                  <a:cubicBezTo>
                    <a:pt x="2016" y="728"/>
                    <a:pt x="1128" y="1064"/>
                    <a:pt x="816" y="944"/>
                  </a:cubicBezTo>
                  <a:cubicBezTo>
                    <a:pt x="504" y="824"/>
                    <a:pt x="568" y="256"/>
                    <a:pt x="432" y="128"/>
                  </a:cubicBezTo>
                  <a:cubicBezTo>
                    <a:pt x="296" y="0"/>
                    <a:pt x="148" y="88"/>
                    <a:pt x="0" y="176"/>
                  </a:cubicBezTo>
                </a:path>
              </a:pathLst>
            </a:custGeom>
            <a:noFill/>
            <a:ln w="9525">
              <a:solidFill>
                <a:srgbClr val="FF00FF"/>
              </a:solidFill>
              <a:round/>
              <a:headEnd/>
              <a:tailEnd type="triangle" w="med" len="med"/>
            </a:ln>
          </p:spPr>
          <p:txBody>
            <a:bodyPr wrap="none" anchor="ctr"/>
            <a:lstStyle/>
            <a:p>
              <a:endParaRPr lang="en-US"/>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4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696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9640"/>
                                        </p:tgtEl>
                                        <p:attrNameLst>
                                          <p:attrName>style.visibility</p:attrName>
                                        </p:attrNameLst>
                                      </p:cBhvr>
                                      <p:to>
                                        <p:strVal val="visible"/>
                                      </p:to>
                                    </p:set>
                                    <p:animEffect transition="in" filter="wipe(left)">
                                      <p:cBhvr>
                                        <p:cTn id="18" dur="500"/>
                                        <p:tgtEl>
                                          <p:spTgt spid="69640"/>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69647"/>
                                        </p:tgtEl>
                                        <p:attrNameLst>
                                          <p:attrName>style.visibility</p:attrName>
                                        </p:attrNameLst>
                                      </p:cBhvr>
                                      <p:to>
                                        <p:strVal val="visible"/>
                                      </p:to>
                                    </p:se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964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9646"/>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696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69642"/>
                                        </p:tgtEl>
                                        <p:attrNameLst>
                                          <p:attrName>style.visibility</p:attrName>
                                        </p:attrNameLst>
                                      </p:cBhvr>
                                      <p:to>
                                        <p:strVal val="visible"/>
                                      </p:to>
                                    </p:set>
                                    <p:animEffect transition="in" filter="wipe(right)">
                                      <p:cBhvr>
                                        <p:cTn id="41" dur="500"/>
                                        <p:tgtEl>
                                          <p:spTgt spid="6964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69648"/>
                                        </p:tgtEl>
                                        <p:attrNameLst>
                                          <p:attrName>style.visibility</p:attrName>
                                        </p:attrNameLst>
                                      </p:cBhvr>
                                      <p:to>
                                        <p:strVal val="visible"/>
                                      </p:to>
                                    </p:set>
                                  </p:childTnLst>
                                </p:cTn>
                              </p:par>
                            </p:childTnLst>
                          </p:cTn>
                        </p:par>
                        <p:par>
                          <p:cTn id="45" fill="hold">
                            <p:stCondLst>
                              <p:cond delay="1000"/>
                            </p:stCondLst>
                            <p:childTnLst>
                              <p:par>
                                <p:cTn id="46" presetID="22" presetClass="entr" presetSubtype="4"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utoUpdateAnimBg="0"/>
      <p:bldP spid="69641" grpId="0" autoUpdateAnimBg="0"/>
      <p:bldP spid="69643" grpId="0" autoUpdateAnimBg="0"/>
      <p:bldP spid="69644" grpId="0" autoUpdateAnimBg="0"/>
      <p:bldP spid="69645" grpId="0" animBg="1"/>
      <p:bldP spid="69646" grpId="0" animBg="1"/>
      <p:bldP spid="69647" grpId="0" animBg="1"/>
      <p:bldP spid="6964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Assignments</a:t>
            </a:r>
            <a:endParaRPr lang="en-US" dirty="0"/>
          </a:p>
        </p:txBody>
      </p:sp>
      <p:sp>
        <p:nvSpPr>
          <p:cNvPr id="14" name="Content Placeholder 13"/>
          <p:cNvSpPr>
            <a:spLocks noGrp="1"/>
          </p:cNvSpPr>
          <p:nvPr>
            <p:ph sz="quarter" idx="1"/>
          </p:nvPr>
        </p:nvSpPr>
        <p:spPr>
          <a:xfrm>
            <a:off x="457200" y="914400"/>
            <a:ext cx="8382000" cy="5943600"/>
          </a:xfrm>
        </p:spPr>
        <p:txBody>
          <a:bodyPr>
            <a:normAutofit fontScale="92500"/>
          </a:bodyPr>
          <a:lstStyle/>
          <a:p>
            <a:r>
              <a:rPr lang="en-US" dirty="0" smtClean="0"/>
              <a:t>4. Suppose scores on an IQ test are normally distributed, with a mean of 100. Suppose 20 people are randomly selected and tested. The standard deviation in the sample group is 15. What is the probability that the average test score in the sample group will be at most 110? </a:t>
            </a:r>
          </a:p>
          <a:p>
            <a:r>
              <a:rPr lang="en-US" dirty="0" smtClean="0"/>
              <a:t>5. The Acme Battery Company has developed a new cell phone battery. On average, the battery lasts 60 minutes on a single charge. The standard deviation is 4 minutes. </a:t>
            </a:r>
          </a:p>
          <a:p>
            <a:r>
              <a:rPr lang="en-US" dirty="0" smtClean="0"/>
              <a:t>6. Let's revisit the problem presented above. The manufacturing department ran a quality control test, using 7 randomly selected batteries. In their test, the standard deviation was 6 minutes, which equated to a chi-square statistic of 13.5. </a:t>
            </a:r>
          </a:p>
          <a:p>
            <a:r>
              <a:rPr lang="en-US" dirty="0" smtClean="0"/>
              <a:t>7. Suppose you randomly select 7 women from a population of women, and 12 men from a population of men. The table below shows the standard deviation in each sample and in each population. </a:t>
            </a:r>
          </a:p>
          <a:p>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914400" y="1524000"/>
            <a:ext cx="2171700" cy="2108200"/>
          </a:xfrm>
          <a:prstGeom prst="rect">
            <a:avLst/>
          </a:prstGeom>
        </p:spPr>
      </p:pic>
      <p:pic>
        <p:nvPicPr>
          <p:cNvPr id="5" name="Picture 4"/>
          <p:cNvPicPr>
            <a:picLocks noChangeAspect="1"/>
          </p:cNvPicPr>
          <p:nvPr/>
        </p:nvPicPr>
        <p:blipFill>
          <a:blip r:embed="rId3" cstate="print"/>
          <a:stretch>
            <a:fillRect/>
          </a:stretch>
        </p:blipFill>
        <p:spPr>
          <a:xfrm>
            <a:off x="990600" y="4267200"/>
            <a:ext cx="2888055" cy="1676400"/>
          </a:xfrm>
          <a:prstGeom prst="rect">
            <a:avLst/>
          </a:prstGeom>
        </p:spPr>
      </p:pic>
      <p:pic>
        <p:nvPicPr>
          <p:cNvPr id="6" name="Picture 5"/>
          <p:cNvPicPr>
            <a:picLocks noChangeAspect="1"/>
          </p:cNvPicPr>
          <p:nvPr/>
        </p:nvPicPr>
        <p:blipFill>
          <a:blip r:embed="rId4" cstate="print"/>
          <a:stretch>
            <a:fillRect/>
          </a:stretch>
        </p:blipFill>
        <p:spPr>
          <a:xfrm>
            <a:off x="4114800" y="3886200"/>
            <a:ext cx="4584700" cy="2349500"/>
          </a:xfrm>
          <a:prstGeom prst="rect">
            <a:avLst/>
          </a:prstGeom>
        </p:spPr>
      </p:pic>
      <p:pic>
        <p:nvPicPr>
          <p:cNvPr id="7" name="Picture 6"/>
          <p:cNvPicPr>
            <a:picLocks noChangeAspect="1"/>
          </p:cNvPicPr>
          <p:nvPr/>
        </p:nvPicPr>
        <p:blipFill>
          <a:blip r:embed="rId5" cstate="print"/>
          <a:stretch>
            <a:fillRect/>
          </a:stretch>
        </p:blipFill>
        <p:spPr>
          <a:xfrm>
            <a:off x="3276599" y="1600200"/>
            <a:ext cx="5326879" cy="16764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524000" y="886239"/>
            <a:ext cx="6172200" cy="5149091"/>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smtClean="0"/>
              <a:t>Total area =1; symmetric around µ</a:t>
            </a:r>
          </a:p>
        </p:txBody>
      </p:sp>
      <p:pic>
        <p:nvPicPr>
          <p:cNvPr id="19459" name="Picture 2"/>
          <p:cNvPicPr>
            <a:picLocks noChangeAspect="1" noChangeArrowheads="1"/>
          </p:cNvPicPr>
          <p:nvPr/>
        </p:nvPicPr>
        <p:blipFill>
          <a:blip r:embed="rId3" cstate="print"/>
          <a:srcRect/>
          <a:stretch>
            <a:fillRect/>
          </a:stretch>
        </p:blipFill>
        <p:spPr bwMode="auto">
          <a:xfrm>
            <a:off x="1219200" y="1905000"/>
            <a:ext cx="6657975" cy="3343275"/>
          </a:xfrm>
          <a:prstGeom prst="rect">
            <a:avLst/>
          </a:prstGeom>
          <a:noFill/>
          <a:ln w="12700">
            <a:noFill/>
            <a:miter lim="800000"/>
            <a:headEnd/>
            <a:tailEnd/>
          </a:ln>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609600" y="533400"/>
            <a:ext cx="8001000" cy="838200"/>
          </a:xfrm>
          <a:prstGeom prst="rect">
            <a:avLst/>
          </a:prstGeom>
          <a:noFill/>
          <a:ln w="9525">
            <a:noFill/>
            <a:miter lim="800000"/>
            <a:headEnd/>
            <a:tailEnd/>
          </a:ln>
          <a:effectLst/>
        </p:spPr>
        <p:txBody>
          <a:bodyPr anchor="ctr"/>
          <a:lstStyle/>
          <a:p>
            <a:pPr>
              <a:defRPr/>
            </a:pPr>
            <a:r>
              <a:rPr lang="en-US" sz="4000" b="1" dirty="0">
                <a:solidFill>
                  <a:schemeClr val="tx2"/>
                </a:solidFill>
                <a:effectLst>
                  <a:outerShdw blurRad="38100" dist="38100" dir="2700000" algn="tl">
                    <a:srgbClr val="000000"/>
                  </a:outerShdw>
                </a:effectLst>
                <a:latin typeface="Arial Narrow" pitchFamily="34" charset="0"/>
              </a:rPr>
              <a:t>The effects of </a:t>
            </a:r>
            <a:r>
              <a:rPr lang="en-US" sz="4000" b="1" dirty="0">
                <a:solidFill>
                  <a:schemeClr val="tx2"/>
                </a:solidFill>
                <a:effectLst>
                  <a:outerShdw blurRad="38100" dist="38100" dir="2700000" algn="tl">
                    <a:srgbClr val="000000"/>
                  </a:outerShdw>
                </a:effectLst>
                <a:latin typeface="Symbol" pitchFamily="18" charset="2"/>
              </a:rPr>
              <a:t>m</a:t>
            </a:r>
            <a:r>
              <a:rPr lang="en-US" sz="4000" b="1" dirty="0">
                <a:solidFill>
                  <a:schemeClr val="tx2"/>
                </a:solidFill>
                <a:effectLst>
                  <a:outerShdw blurRad="38100" dist="38100" dir="2700000" algn="tl">
                    <a:srgbClr val="000000"/>
                  </a:outerShdw>
                </a:effectLst>
                <a:latin typeface="Arial Narrow" pitchFamily="34" charset="0"/>
              </a:rPr>
              <a:t> and </a:t>
            </a:r>
            <a:r>
              <a:rPr lang="en-US" sz="4000" b="1" dirty="0">
                <a:solidFill>
                  <a:schemeClr val="tx2"/>
                </a:solidFill>
                <a:effectLst>
                  <a:outerShdw blurRad="38100" dist="38100" dir="2700000" algn="tl">
                    <a:srgbClr val="000000"/>
                  </a:outerShdw>
                </a:effectLst>
                <a:latin typeface="Symbol" pitchFamily="18" charset="2"/>
              </a:rPr>
              <a:t>s</a:t>
            </a:r>
            <a:endParaRPr lang="en-US" sz="4000" b="1" dirty="0">
              <a:solidFill>
                <a:schemeClr val="tx2"/>
              </a:solidFill>
              <a:effectLst>
                <a:outerShdw blurRad="38100" dist="38100" dir="2700000" algn="tl">
                  <a:srgbClr val="000000"/>
                </a:outerShdw>
              </a:effectLst>
              <a:latin typeface="Arial Narrow" pitchFamily="34" charset="0"/>
            </a:endParaRPr>
          </a:p>
        </p:txBody>
      </p:sp>
      <p:sp>
        <p:nvSpPr>
          <p:cNvPr id="20484" name="Rectangle 4"/>
          <p:cNvSpPr>
            <a:spLocks noChangeArrowheads="1"/>
          </p:cNvSpPr>
          <p:nvPr/>
        </p:nvSpPr>
        <p:spPr bwMode="auto">
          <a:xfrm>
            <a:off x="1447800" y="1933575"/>
            <a:ext cx="5791200" cy="2590800"/>
          </a:xfrm>
          <a:prstGeom prst="rect">
            <a:avLst/>
          </a:prstGeom>
          <a:solidFill>
            <a:srgbClr val="C6C6C6"/>
          </a:solidFill>
          <a:ln w="9525">
            <a:solidFill>
              <a:schemeClr val="tx1"/>
            </a:solidFill>
            <a:miter lim="800000"/>
            <a:headEnd/>
            <a:tailEnd/>
          </a:ln>
        </p:spPr>
        <p:txBody>
          <a:bodyPr wrap="none" anchor="ctr"/>
          <a:lstStyle/>
          <a:p>
            <a:pPr algn="ctr"/>
            <a:endParaRPr lang="en-US" sz="2000">
              <a:latin typeface="Arial Narrow" pitchFamily="34" charset="0"/>
            </a:endParaRPr>
          </a:p>
        </p:txBody>
      </p:sp>
      <p:sp>
        <p:nvSpPr>
          <p:cNvPr id="20485" name="Rectangle 5"/>
          <p:cNvSpPr>
            <a:spLocks noChangeArrowheads="1"/>
          </p:cNvSpPr>
          <p:nvPr/>
        </p:nvSpPr>
        <p:spPr bwMode="auto">
          <a:xfrm>
            <a:off x="3200400" y="3962400"/>
            <a:ext cx="5638800" cy="2590800"/>
          </a:xfrm>
          <a:prstGeom prst="rect">
            <a:avLst/>
          </a:prstGeom>
          <a:solidFill>
            <a:srgbClr val="C6C6C6"/>
          </a:solidFill>
          <a:ln w="9525">
            <a:solidFill>
              <a:schemeClr val="tx1"/>
            </a:solidFill>
            <a:miter lim="800000"/>
            <a:headEnd/>
            <a:tailEnd/>
          </a:ln>
        </p:spPr>
        <p:txBody>
          <a:bodyPr wrap="none" anchor="ctr"/>
          <a:lstStyle/>
          <a:p>
            <a:pPr algn="ctr"/>
            <a:endParaRPr lang="en-US" sz="2000">
              <a:latin typeface="Arial Narrow" pitchFamily="34" charset="0"/>
            </a:endParaRPr>
          </a:p>
        </p:txBody>
      </p:sp>
      <p:sp>
        <p:nvSpPr>
          <p:cNvPr id="20486" name="Line 6"/>
          <p:cNvSpPr>
            <a:spLocks noChangeShapeType="1"/>
          </p:cNvSpPr>
          <p:nvPr/>
        </p:nvSpPr>
        <p:spPr bwMode="auto">
          <a:xfrm>
            <a:off x="1447800" y="3990975"/>
            <a:ext cx="5791200" cy="0"/>
          </a:xfrm>
          <a:prstGeom prst="line">
            <a:avLst/>
          </a:prstGeom>
          <a:noFill/>
          <a:ln w="57150">
            <a:solidFill>
              <a:schemeClr val="tx1"/>
            </a:solidFill>
            <a:round/>
            <a:headEnd/>
            <a:tailEnd/>
          </a:ln>
        </p:spPr>
        <p:txBody>
          <a:bodyPr wrap="none" anchor="ctr"/>
          <a:lstStyle/>
          <a:p>
            <a:endParaRPr lang="en-US"/>
          </a:p>
        </p:txBody>
      </p:sp>
      <p:grpSp>
        <p:nvGrpSpPr>
          <p:cNvPr id="2" name="Group 7"/>
          <p:cNvGrpSpPr>
            <a:grpSpLocks/>
          </p:cNvGrpSpPr>
          <p:nvPr/>
        </p:nvGrpSpPr>
        <p:grpSpPr bwMode="auto">
          <a:xfrm>
            <a:off x="2554288" y="2668588"/>
            <a:ext cx="3389312" cy="1322387"/>
            <a:chOff x="2160" y="672"/>
            <a:chExt cx="2135" cy="833"/>
          </a:xfrm>
        </p:grpSpPr>
        <p:sp>
          <p:nvSpPr>
            <p:cNvPr id="20513" name="Freeform 8"/>
            <p:cNvSpPr>
              <a:spLocks/>
            </p:cNvSpPr>
            <p:nvPr/>
          </p:nvSpPr>
          <p:spPr bwMode="auto">
            <a:xfrm>
              <a:off x="2160" y="672"/>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p:spPr>
          <p:txBody>
            <a:bodyPr wrap="none" anchor="ctr"/>
            <a:lstStyle/>
            <a:p>
              <a:endParaRPr lang="en-US"/>
            </a:p>
          </p:txBody>
        </p:sp>
        <p:sp>
          <p:nvSpPr>
            <p:cNvPr id="20514" name="Freeform 9"/>
            <p:cNvSpPr>
              <a:spLocks/>
            </p:cNvSpPr>
            <p:nvPr/>
          </p:nvSpPr>
          <p:spPr bwMode="auto">
            <a:xfrm flipH="1">
              <a:off x="3191" y="673"/>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p:spPr>
          <p:txBody>
            <a:bodyPr wrap="none" anchor="ctr"/>
            <a:lstStyle/>
            <a:p>
              <a:endParaRPr lang="en-US"/>
            </a:p>
          </p:txBody>
        </p:sp>
      </p:grpSp>
      <p:grpSp>
        <p:nvGrpSpPr>
          <p:cNvPr id="3" name="Group 10"/>
          <p:cNvGrpSpPr>
            <a:grpSpLocks/>
          </p:cNvGrpSpPr>
          <p:nvPr/>
        </p:nvGrpSpPr>
        <p:grpSpPr bwMode="auto">
          <a:xfrm>
            <a:off x="2130425" y="3000375"/>
            <a:ext cx="4270375" cy="990600"/>
            <a:chOff x="1870" y="720"/>
            <a:chExt cx="2690" cy="624"/>
          </a:xfrm>
        </p:grpSpPr>
        <p:sp>
          <p:nvSpPr>
            <p:cNvPr id="20511" name="Freeform 11"/>
            <p:cNvSpPr>
              <a:spLocks/>
            </p:cNvSpPr>
            <p:nvPr/>
          </p:nvSpPr>
          <p:spPr bwMode="auto">
            <a:xfrm>
              <a:off x="1870" y="720"/>
              <a:ext cx="1368" cy="624"/>
            </a:xfrm>
            <a:custGeom>
              <a:avLst/>
              <a:gdLst>
                <a:gd name="T0" fmla="*/ 0 w 1104"/>
                <a:gd name="T1" fmla="*/ 17063 h 432"/>
                <a:gd name="T2" fmla="*/ 2457 w 1104"/>
                <a:gd name="T3" fmla="*/ 13285 h 432"/>
                <a:gd name="T4" fmla="*/ 4919 w 1104"/>
                <a:gd name="T5" fmla="*/ 5677 h 432"/>
                <a:gd name="T6" fmla="*/ 6963 w 1104"/>
                <a:gd name="T7" fmla="*/ 1884 h 432"/>
                <a:gd name="T8" fmla="*/ 9419 w 1104"/>
                <a:gd name="T9" fmla="*/ 0 h 432"/>
                <a:gd name="T10" fmla="*/ 0 60000 65536"/>
                <a:gd name="T11" fmla="*/ 0 60000 65536"/>
                <a:gd name="T12" fmla="*/ 0 60000 65536"/>
                <a:gd name="T13" fmla="*/ 0 60000 65536"/>
                <a:gd name="T14" fmla="*/ 0 60000 65536"/>
                <a:gd name="T15" fmla="*/ 0 w 1104"/>
                <a:gd name="T16" fmla="*/ 0 h 432"/>
                <a:gd name="T17" fmla="*/ 1104 w 1104"/>
                <a:gd name="T18" fmla="*/ 432 h 432"/>
              </a:gdLst>
              <a:ahLst/>
              <a:cxnLst>
                <a:cxn ang="T10">
                  <a:pos x="T0" y="T1"/>
                </a:cxn>
                <a:cxn ang="T11">
                  <a:pos x="T2" y="T3"/>
                </a:cxn>
                <a:cxn ang="T12">
                  <a:pos x="T4" y="T5"/>
                </a:cxn>
                <a:cxn ang="T13">
                  <a:pos x="T6" y="T7"/>
                </a:cxn>
                <a:cxn ang="T14">
                  <a:pos x="T8" y="T9"/>
                </a:cxn>
              </a:cxnLst>
              <a:rect l="T15" t="T16" r="T17" b="T18"/>
              <a:pathLst>
                <a:path w="1104" h="432">
                  <a:moveTo>
                    <a:pt x="0" y="432"/>
                  </a:moveTo>
                  <a:cubicBezTo>
                    <a:pt x="96" y="408"/>
                    <a:pt x="192" y="384"/>
                    <a:pt x="288" y="336"/>
                  </a:cubicBezTo>
                  <a:cubicBezTo>
                    <a:pt x="384" y="288"/>
                    <a:pt x="488" y="192"/>
                    <a:pt x="576" y="144"/>
                  </a:cubicBezTo>
                  <a:cubicBezTo>
                    <a:pt x="664" y="96"/>
                    <a:pt x="728" y="72"/>
                    <a:pt x="816" y="48"/>
                  </a:cubicBezTo>
                  <a:cubicBezTo>
                    <a:pt x="904" y="24"/>
                    <a:pt x="1004" y="12"/>
                    <a:pt x="1104" y="0"/>
                  </a:cubicBezTo>
                </a:path>
              </a:pathLst>
            </a:custGeom>
            <a:noFill/>
            <a:ln w="28575">
              <a:solidFill>
                <a:srgbClr val="FF00FF"/>
              </a:solidFill>
              <a:round/>
              <a:headEnd/>
              <a:tailEnd/>
            </a:ln>
          </p:spPr>
          <p:txBody>
            <a:bodyPr wrap="none" anchor="ctr"/>
            <a:lstStyle/>
            <a:p>
              <a:endParaRPr lang="en-US"/>
            </a:p>
          </p:txBody>
        </p:sp>
        <p:sp>
          <p:nvSpPr>
            <p:cNvPr id="20512" name="Freeform 12"/>
            <p:cNvSpPr>
              <a:spLocks/>
            </p:cNvSpPr>
            <p:nvPr/>
          </p:nvSpPr>
          <p:spPr bwMode="auto">
            <a:xfrm flipH="1">
              <a:off x="3192" y="720"/>
              <a:ext cx="1368" cy="624"/>
            </a:xfrm>
            <a:custGeom>
              <a:avLst/>
              <a:gdLst>
                <a:gd name="T0" fmla="*/ 0 w 1104"/>
                <a:gd name="T1" fmla="*/ 17063 h 432"/>
                <a:gd name="T2" fmla="*/ 2457 w 1104"/>
                <a:gd name="T3" fmla="*/ 13285 h 432"/>
                <a:gd name="T4" fmla="*/ 4919 w 1104"/>
                <a:gd name="T5" fmla="*/ 5677 h 432"/>
                <a:gd name="T6" fmla="*/ 6963 w 1104"/>
                <a:gd name="T7" fmla="*/ 1884 h 432"/>
                <a:gd name="T8" fmla="*/ 9419 w 1104"/>
                <a:gd name="T9" fmla="*/ 0 h 432"/>
                <a:gd name="T10" fmla="*/ 0 60000 65536"/>
                <a:gd name="T11" fmla="*/ 0 60000 65536"/>
                <a:gd name="T12" fmla="*/ 0 60000 65536"/>
                <a:gd name="T13" fmla="*/ 0 60000 65536"/>
                <a:gd name="T14" fmla="*/ 0 60000 65536"/>
                <a:gd name="T15" fmla="*/ 0 w 1104"/>
                <a:gd name="T16" fmla="*/ 0 h 432"/>
                <a:gd name="T17" fmla="*/ 1104 w 1104"/>
                <a:gd name="T18" fmla="*/ 432 h 432"/>
              </a:gdLst>
              <a:ahLst/>
              <a:cxnLst>
                <a:cxn ang="T10">
                  <a:pos x="T0" y="T1"/>
                </a:cxn>
                <a:cxn ang="T11">
                  <a:pos x="T2" y="T3"/>
                </a:cxn>
                <a:cxn ang="T12">
                  <a:pos x="T4" y="T5"/>
                </a:cxn>
                <a:cxn ang="T13">
                  <a:pos x="T6" y="T7"/>
                </a:cxn>
                <a:cxn ang="T14">
                  <a:pos x="T8" y="T9"/>
                </a:cxn>
              </a:cxnLst>
              <a:rect l="T15" t="T16" r="T17" b="T18"/>
              <a:pathLst>
                <a:path w="1104" h="432">
                  <a:moveTo>
                    <a:pt x="0" y="432"/>
                  </a:moveTo>
                  <a:cubicBezTo>
                    <a:pt x="96" y="408"/>
                    <a:pt x="192" y="384"/>
                    <a:pt x="288" y="336"/>
                  </a:cubicBezTo>
                  <a:cubicBezTo>
                    <a:pt x="384" y="288"/>
                    <a:pt x="488" y="192"/>
                    <a:pt x="576" y="144"/>
                  </a:cubicBezTo>
                  <a:cubicBezTo>
                    <a:pt x="664" y="96"/>
                    <a:pt x="728" y="72"/>
                    <a:pt x="816" y="48"/>
                  </a:cubicBezTo>
                  <a:cubicBezTo>
                    <a:pt x="904" y="24"/>
                    <a:pt x="1004" y="12"/>
                    <a:pt x="1104" y="0"/>
                  </a:cubicBezTo>
                </a:path>
              </a:pathLst>
            </a:custGeom>
            <a:noFill/>
            <a:ln w="28575">
              <a:solidFill>
                <a:srgbClr val="FF00FF"/>
              </a:solidFill>
              <a:round/>
              <a:headEnd/>
              <a:tailEnd/>
            </a:ln>
          </p:spPr>
          <p:txBody>
            <a:bodyPr wrap="none" anchor="ctr"/>
            <a:lstStyle/>
            <a:p>
              <a:endParaRPr lang="en-US"/>
            </a:p>
          </p:txBody>
        </p:sp>
      </p:grpSp>
      <p:grpSp>
        <p:nvGrpSpPr>
          <p:cNvPr id="4" name="Group 13"/>
          <p:cNvGrpSpPr>
            <a:grpSpLocks/>
          </p:cNvGrpSpPr>
          <p:nvPr/>
        </p:nvGrpSpPr>
        <p:grpSpPr bwMode="auto">
          <a:xfrm>
            <a:off x="1524000" y="3305175"/>
            <a:ext cx="5410200" cy="685800"/>
            <a:chOff x="1680" y="288"/>
            <a:chExt cx="2064" cy="248"/>
          </a:xfrm>
        </p:grpSpPr>
        <p:sp>
          <p:nvSpPr>
            <p:cNvPr id="20509" name="Freeform 14"/>
            <p:cNvSpPr>
              <a:spLocks/>
            </p:cNvSpPr>
            <p:nvPr/>
          </p:nvSpPr>
          <p:spPr bwMode="auto">
            <a:xfrm>
              <a:off x="1680" y="288"/>
              <a:ext cx="1104" cy="248"/>
            </a:xfrm>
            <a:custGeom>
              <a:avLst/>
              <a:gdLst>
                <a:gd name="T0" fmla="*/ 0 w 1104"/>
                <a:gd name="T1" fmla="*/ 248 h 248"/>
                <a:gd name="T2" fmla="*/ 336 w 1104"/>
                <a:gd name="T3" fmla="*/ 152 h 248"/>
                <a:gd name="T4" fmla="*/ 624 w 1104"/>
                <a:gd name="T5" fmla="*/ 56 h 248"/>
                <a:gd name="T6" fmla="*/ 912 w 1104"/>
                <a:gd name="T7" fmla="*/ 8 h 248"/>
                <a:gd name="T8" fmla="*/ 1104 w 1104"/>
                <a:gd name="T9" fmla="*/ 8 h 248"/>
                <a:gd name="T10" fmla="*/ 0 60000 65536"/>
                <a:gd name="T11" fmla="*/ 0 60000 65536"/>
                <a:gd name="T12" fmla="*/ 0 60000 65536"/>
                <a:gd name="T13" fmla="*/ 0 60000 65536"/>
                <a:gd name="T14" fmla="*/ 0 60000 65536"/>
                <a:gd name="T15" fmla="*/ 0 w 1104"/>
                <a:gd name="T16" fmla="*/ 0 h 248"/>
                <a:gd name="T17" fmla="*/ 1104 w 1104"/>
                <a:gd name="T18" fmla="*/ 248 h 248"/>
              </a:gdLst>
              <a:ahLst/>
              <a:cxnLst>
                <a:cxn ang="T10">
                  <a:pos x="T0" y="T1"/>
                </a:cxn>
                <a:cxn ang="T11">
                  <a:pos x="T2" y="T3"/>
                </a:cxn>
                <a:cxn ang="T12">
                  <a:pos x="T4" y="T5"/>
                </a:cxn>
                <a:cxn ang="T13">
                  <a:pos x="T6" y="T7"/>
                </a:cxn>
                <a:cxn ang="T14">
                  <a:pos x="T8" y="T9"/>
                </a:cxn>
              </a:cxnLst>
              <a:rect l="T15" t="T16" r="T17" b="T18"/>
              <a:pathLst>
                <a:path w="1104" h="248">
                  <a:moveTo>
                    <a:pt x="0" y="248"/>
                  </a:moveTo>
                  <a:cubicBezTo>
                    <a:pt x="116" y="216"/>
                    <a:pt x="232" y="184"/>
                    <a:pt x="336" y="152"/>
                  </a:cubicBezTo>
                  <a:cubicBezTo>
                    <a:pt x="440" y="120"/>
                    <a:pt x="528" y="80"/>
                    <a:pt x="624" y="56"/>
                  </a:cubicBezTo>
                  <a:cubicBezTo>
                    <a:pt x="720" y="32"/>
                    <a:pt x="832" y="16"/>
                    <a:pt x="912" y="8"/>
                  </a:cubicBezTo>
                  <a:cubicBezTo>
                    <a:pt x="992" y="0"/>
                    <a:pt x="1048" y="4"/>
                    <a:pt x="1104" y="8"/>
                  </a:cubicBezTo>
                </a:path>
              </a:pathLst>
            </a:custGeom>
            <a:noFill/>
            <a:ln w="28575">
              <a:solidFill>
                <a:srgbClr val="FFFF00"/>
              </a:solidFill>
              <a:round/>
              <a:headEnd/>
              <a:tailEnd/>
            </a:ln>
          </p:spPr>
          <p:txBody>
            <a:bodyPr wrap="none" anchor="ctr"/>
            <a:lstStyle/>
            <a:p>
              <a:endParaRPr lang="en-US"/>
            </a:p>
          </p:txBody>
        </p:sp>
        <p:sp>
          <p:nvSpPr>
            <p:cNvPr id="20510" name="Freeform 15"/>
            <p:cNvSpPr>
              <a:spLocks/>
            </p:cNvSpPr>
            <p:nvPr/>
          </p:nvSpPr>
          <p:spPr bwMode="auto">
            <a:xfrm flipH="1">
              <a:off x="2640" y="288"/>
              <a:ext cx="1104" cy="248"/>
            </a:xfrm>
            <a:custGeom>
              <a:avLst/>
              <a:gdLst>
                <a:gd name="T0" fmla="*/ 0 w 1104"/>
                <a:gd name="T1" fmla="*/ 248 h 248"/>
                <a:gd name="T2" fmla="*/ 336 w 1104"/>
                <a:gd name="T3" fmla="*/ 152 h 248"/>
                <a:gd name="T4" fmla="*/ 624 w 1104"/>
                <a:gd name="T5" fmla="*/ 56 h 248"/>
                <a:gd name="T6" fmla="*/ 912 w 1104"/>
                <a:gd name="T7" fmla="*/ 8 h 248"/>
                <a:gd name="T8" fmla="*/ 1104 w 1104"/>
                <a:gd name="T9" fmla="*/ 8 h 248"/>
                <a:gd name="T10" fmla="*/ 0 60000 65536"/>
                <a:gd name="T11" fmla="*/ 0 60000 65536"/>
                <a:gd name="T12" fmla="*/ 0 60000 65536"/>
                <a:gd name="T13" fmla="*/ 0 60000 65536"/>
                <a:gd name="T14" fmla="*/ 0 60000 65536"/>
                <a:gd name="T15" fmla="*/ 0 w 1104"/>
                <a:gd name="T16" fmla="*/ 0 h 248"/>
                <a:gd name="T17" fmla="*/ 1104 w 1104"/>
                <a:gd name="T18" fmla="*/ 248 h 248"/>
              </a:gdLst>
              <a:ahLst/>
              <a:cxnLst>
                <a:cxn ang="T10">
                  <a:pos x="T0" y="T1"/>
                </a:cxn>
                <a:cxn ang="T11">
                  <a:pos x="T2" y="T3"/>
                </a:cxn>
                <a:cxn ang="T12">
                  <a:pos x="T4" y="T5"/>
                </a:cxn>
                <a:cxn ang="T13">
                  <a:pos x="T6" y="T7"/>
                </a:cxn>
                <a:cxn ang="T14">
                  <a:pos x="T8" y="T9"/>
                </a:cxn>
              </a:cxnLst>
              <a:rect l="T15" t="T16" r="T17" b="T18"/>
              <a:pathLst>
                <a:path w="1104" h="248">
                  <a:moveTo>
                    <a:pt x="0" y="248"/>
                  </a:moveTo>
                  <a:cubicBezTo>
                    <a:pt x="116" y="216"/>
                    <a:pt x="232" y="184"/>
                    <a:pt x="336" y="152"/>
                  </a:cubicBezTo>
                  <a:cubicBezTo>
                    <a:pt x="440" y="120"/>
                    <a:pt x="528" y="80"/>
                    <a:pt x="624" y="56"/>
                  </a:cubicBezTo>
                  <a:cubicBezTo>
                    <a:pt x="720" y="32"/>
                    <a:pt x="832" y="16"/>
                    <a:pt x="912" y="8"/>
                  </a:cubicBezTo>
                  <a:cubicBezTo>
                    <a:pt x="992" y="0"/>
                    <a:pt x="1048" y="4"/>
                    <a:pt x="1104" y="8"/>
                  </a:cubicBezTo>
                </a:path>
              </a:pathLst>
            </a:custGeom>
            <a:noFill/>
            <a:ln w="28575">
              <a:solidFill>
                <a:srgbClr val="FFFF00"/>
              </a:solidFill>
              <a:round/>
              <a:headEnd/>
              <a:tailEnd/>
            </a:ln>
          </p:spPr>
          <p:txBody>
            <a:bodyPr wrap="none" anchor="ctr"/>
            <a:lstStyle/>
            <a:p>
              <a:endParaRPr lang="en-US"/>
            </a:p>
          </p:txBody>
        </p:sp>
      </p:grpSp>
      <p:sp>
        <p:nvSpPr>
          <p:cNvPr id="20490" name="Text Box 16"/>
          <p:cNvSpPr txBox="1">
            <a:spLocks noChangeArrowheads="1"/>
          </p:cNvSpPr>
          <p:nvPr/>
        </p:nvSpPr>
        <p:spPr bwMode="auto">
          <a:xfrm>
            <a:off x="1704975" y="2070100"/>
            <a:ext cx="5457825" cy="396875"/>
          </a:xfrm>
          <a:prstGeom prst="rect">
            <a:avLst/>
          </a:prstGeom>
          <a:noFill/>
          <a:ln w="9525">
            <a:noFill/>
            <a:miter lim="800000"/>
            <a:headEnd/>
            <a:tailEnd/>
          </a:ln>
        </p:spPr>
        <p:txBody>
          <a:bodyPr wrap="none" anchor="ctr">
            <a:spAutoFit/>
          </a:bodyPr>
          <a:lstStyle/>
          <a:p>
            <a:pPr algn="ctr"/>
            <a:r>
              <a:rPr lang="en-US" sz="2000">
                <a:latin typeface="Arial Narrow" pitchFamily="34" charset="0"/>
              </a:rPr>
              <a:t>How does the standard deviation affect the shape of f(x)?</a:t>
            </a:r>
          </a:p>
        </p:txBody>
      </p:sp>
      <p:sp>
        <p:nvSpPr>
          <p:cNvPr id="71697" name="Text Box 17"/>
          <p:cNvSpPr txBox="1">
            <a:spLocks noChangeArrowheads="1"/>
          </p:cNvSpPr>
          <p:nvPr/>
        </p:nvSpPr>
        <p:spPr bwMode="auto">
          <a:xfrm>
            <a:off x="4670425" y="2466975"/>
            <a:ext cx="641350" cy="406400"/>
          </a:xfrm>
          <a:prstGeom prst="rect">
            <a:avLst/>
          </a:prstGeom>
          <a:noFill/>
          <a:ln w="9525">
            <a:solidFill>
              <a:schemeClr val="accent2"/>
            </a:solidFill>
            <a:miter lim="800000"/>
            <a:headEnd/>
            <a:tailEnd/>
          </a:ln>
        </p:spPr>
        <p:txBody>
          <a:bodyPr wrap="none" anchor="ctr">
            <a:spAutoFit/>
          </a:bodyPr>
          <a:lstStyle/>
          <a:p>
            <a:pPr algn="ctr"/>
            <a:r>
              <a:rPr lang="en-US" sz="2000">
                <a:solidFill>
                  <a:schemeClr val="accent2"/>
                </a:solidFill>
                <a:latin typeface="Symbol" pitchFamily="18" charset="2"/>
              </a:rPr>
              <a:t>s</a:t>
            </a:r>
            <a:r>
              <a:rPr lang="en-US" sz="2000">
                <a:solidFill>
                  <a:schemeClr val="accent2"/>
                </a:solidFill>
                <a:latin typeface="Arial Narrow" pitchFamily="34" charset="0"/>
              </a:rPr>
              <a:t>= 2</a:t>
            </a:r>
          </a:p>
        </p:txBody>
      </p:sp>
      <p:sp>
        <p:nvSpPr>
          <p:cNvPr id="71698" name="Text Box 18"/>
          <p:cNvSpPr txBox="1">
            <a:spLocks noChangeArrowheads="1"/>
          </p:cNvSpPr>
          <p:nvPr/>
        </p:nvSpPr>
        <p:spPr bwMode="auto">
          <a:xfrm>
            <a:off x="5356225" y="2924175"/>
            <a:ext cx="641350" cy="406400"/>
          </a:xfrm>
          <a:prstGeom prst="rect">
            <a:avLst/>
          </a:prstGeom>
          <a:noFill/>
          <a:ln w="9525">
            <a:solidFill>
              <a:srgbClr val="FF00FF"/>
            </a:solidFill>
            <a:miter lim="800000"/>
            <a:headEnd/>
            <a:tailEnd/>
          </a:ln>
        </p:spPr>
        <p:txBody>
          <a:bodyPr wrap="none" anchor="ctr">
            <a:spAutoFit/>
          </a:bodyPr>
          <a:lstStyle/>
          <a:p>
            <a:pPr algn="ctr"/>
            <a:r>
              <a:rPr lang="en-US" sz="2000">
                <a:solidFill>
                  <a:srgbClr val="FF00FF"/>
                </a:solidFill>
                <a:latin typeface="Symbol" pitchFamily="18" charset="2"/>
              </a:rPr>
              <a:t>s</a:t>
            </a:r>
            <a:r>
              <a:rPr lang="en-US" sz="2000">
                <a:solidFill>
                  <a:srgbClr val="FF00FF"/>
                </a:solidFill>
                <a:latin typeface="Arial Narrow" pitchFamily="34" charset="0"/>
              </a:rPr>
              <a:t> =3</a:t>
            </a:r>
          </a:p>
        </p:txBody>
      </p:sp>
      <p:sp>
        <p:nvSpPr>
          <p:cNvPr id="71699" name="Text Box 19"/>
          <p:cNvSpPr txBox="1">
            <a:spLocks noChangeArrowheads="1"/>
          </p:cNvSpPr>
          <p:nvPr/>
        </p:nvSpPr>
        <p:spPr bwMode="auto">
          <a:xfrm>
            <a:off x="6194425" y="3305175"/>
            <a:ext cx="641350" cy="406400"/>
          </a:xfrm>
          <a:prstGeom prst="rect">
            <a:avLst/>
          </a:prstGeom>
          <a:noFill/>
          <a:ln w="9525">
            <a:solidFill>
              <a:srgbClr val="FFFF00"/>
            </a:solidFill>
            <a:miter lim="800000"/>
            <a:headEnd/>
            <a:tailEnd/>
          </a:ln>
        </p:spPr>
        <p:txBody>
          <a:bodyPr wrap="none" anchor="ctr">
            <a:spAutoFit/>
          </a:bodyPr>
          <a:lstStyle/>
          <a:p>
            <a:pPr algn="ctr"/>
            <a:r>
              <a:rPr lang="en-US" sz="2000">
                <a:solidFill>
                  <a:srgbClr val="FFFF00"/>
                </a:solidFill>
                <a:latin typeface="Symbol" pitchFamily="18" charset="2"/>
              </a:rPr>
              <a:t>s</a:t>
            </a:r>
            <a:r>
              <a:rPr lang="en-US" sz="2000">
                <a:solidFill>
                  <a:srgbClr val="FFFF00"/>
                </a:solidFill>
                <a:latin typeface="Arial Narrow" pitchFamily="34" charset="0"/>
              </a:rPr>
              <a:t> =4</a:t>
            </a:r>
          </a:p>
        </p:txBody>
      </p:sp>
      <p:grpSp>
        <p:nvGrpSpPr>
          <p:cNvPr id="5" name="Group 20"/>
          <p:cNvGrpSpPr>
            <a:grpSpLocks/>
          </p:cNvGrpSpPr>
          <p:nvPr/>
        </p:nvGrpSpPr>
        <p:grpSpPr bwMode="auto">
          <a:xfrm>
            <a:off x="5068888" y="4800600"/>
            <a:ext cx="3389312" cy="1371600"/>
            <a:chOff x="2160" y="672"/>
            <a:chExt cx="2135" cy="833"/>
          </a:xfrm>
        </p:grpSpPr>
        <p:sp>
          <p:nvSpPr>
            <p:cNvPr id="20507" name="Freeform 21"/>
            <p:cNvSpPr>
              <a:spLocks/>
            </p:cNvSpPr>
            <p:nvPr/>
          </p:nvSpPr>
          <p:spPr bwMode="auto">
            <a:xfrm>
              <a:off x="2160" y="672"/>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rgbClr val="FFFF00"/>
              </a:solidFill>
              <a:round/>
              <a:headEnd/>
              <a:tailEnd/>
            </a:ln>
          </p:spPr>
          <p:txBody>
            <a:bodyPr wrap="none" anchor="ctr"/>
            <a:lstStyle/>
            <a:p>
              <a:endParaRPr lang="en-US"/>
            </a:p>
          </p:txBody>
        </p:sp>
        <p:sp>
          <p:nvSpPr>
            <p:cNvPr id="20508" name="Freeform 22"/>
            <p:cNvSpPr>
              <a:spLocks/>
            </p:cNvSpPr>
            <p:nvPr/>
          </p:nvSpPr>
          <p:spPr bwMode="auto">
            <a:xfrm flipH="1">
              <a:off x="3191" y="673"/>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rgbClr val="FFFF00"/>
              </a:solidFill>
              <a:round/>
              <a:headEnd/>
              <a:tailEnd/>
            </a:ln>
          </p:spPr>
          <p:txBody>
            <a:bodyPr wrap="none" anchor="ctr"/>
            <a:lstStyle/>
            <a:p>
              <a:endParaRPr lang="en-US"/>
            </a:p>
          </p:txBody>
        </p:sp>
      </p:grpSp>
      <p:grpSp>
        <p:nvGrpSpPr>
          <p:cNvPr id="6" name="Group 23"/>
          <p:cNvGrpSpPr>
            <a:grpSpLocks/>
          </p:cNvGrpSpPr>
          <p:nvPr/>
        </p:nvGrpSpPr>
        <p:grpSpPr bwMode="auto">
          <a:xfrm>
            <a:off x="4419600" y="4800600"/>
            <a:ext cx="3389313" cy="1322388"/>
            <a:chOff x="2160" y="672"/>
            <a:chExt cx="2135" cy="833"/>
          </a:xfrm>
        </p:grpSpPr>
        <p:sp>
          <p:nvSpPr>
            <p:cNvPr id="20505" name="Freeform 24"/>
            <p:cNvSpPr>
              <a:spLocks/>
            </p:cNvSpPr>
            <p:nvPr/>
          </p:nvSpPr>
          <p:spPr bwMode="auto">
            <a:xfrm>
              <a:off x="2160" y="672"/>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rgbClr val="FF00FF"/>
              </a:solidFill>
              <a:round/>
              <a:headEnd/>
              <a:tailEnd/>
            </a:ln>
          </p:spPr>
          <p:txBody>
            <a:bodyPr wrap="none" anchor="ctr"/>
            <a:lstStyle/>
            <a:p>
              <a:endParaRPr lang="en-US"/>
            </a:p>
          </p:txBody>
        </p:sp>
        <p:sp>
          <p:nvSpPr>
            <p:cNvPr id="20506" name="Freeform 25"/>
            <p:cNvSpPr>
              <a:spLocks/>
            </p:cNvSpPr>
            <p:nvPr/>
          </p:nvSpPr>
          <p:spPr bwMode="auto">
            <a:xfrm flipH="1">
              <a:off x="3191" y="673"/>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rgbClr val="FF00FF"/>
              </a:solidFill>
              <a:round/>
              <a:headEnd/>
              <a:tailEnd/>
            </a:ln>
          </p:spPr>
          <p:txBody>
            <a:bodyPr wrap="none" anchor="ctr"/>
            <a:lstStyle/>
            <a:p>
              <a:endParaRPr lang="en-US"/>
            </a:p>
          </p:txBody>
        </p:sp>
      </p:grpSp>
      <p:grpSp>
        <p:nvGrpSpPr>
          <p:cNvPr id="7" name="Group 26"/>
          <p:cNvGrpSpPr>
            <a:grpSpLocks/>
          </p:cNvGrpSpPr>
          <p:nvPr/>
        </p:nvGrpSpPr>
        <p:grpSpPr bwMode="auto">
          <a:xfrm>
            <a:off x="3657600" y="4814888"/>
            <a:ext cx="3389313" cy="1322387"/>
            <a:chOff x="2160" y="672"/>
            <a:chExt cx="2135" cy="833"/>
          </a:xfrm>
        </p:grpSpPr>
        <p:sp>
          <p:nvSpPr>
            <p:cNvPr id="20503" name="Freeform 27"/>
            <p:cNvSpPr>
              <a:spLocks/>
            </p:cNvSpPr>
            <p:nvPr/>
          </p:nvSpPr>
          <p:spPr bwMode="auto">
            <a:xfrm>
              <a:off x="2160" y="672"/>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p:spPr>
          <p:txBody>
            <a:bodyPr wrap="none" anchor="ctr"/>
            <a:lstStyle/>
            <a:p>
              <a:endParaRPr lang="en-US"/>
            </a:p>
          </p:txBody>
        </p:sp>
        <p:sp>
          <p:nvSpPr>
            <p:cNvPr id="20504" name="Freeform 28"/>
            <p:cNvSpPr>
              <a:spLocks/>
            </p:cNvSpPr>
            <p:nvPr/>
          </p:nvSpPr>
          <p:spPr bwMode="auto">
            <a:xfrm flipH="1">
              <a:off x="3191" y="673"/>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p:spPr>
          <p:txBody>
            <a:bodyPr wrap="none" anchor="ctr"/>
            <a:lstStyle/>
            <a:p>
              <a:endParaRPr lang="en-US"/>
            </a:p>
          </p:txBody>
        </p:sp>
      </p:grpSp>
      <p:sp>
        <p:nvSpPr>
          <p:cNvPr id="20497" name="Line 29"/>
          <p:cNvSpPr>
            <a:spLocks noChangeShapeType="1"/>
          </p:cNvSpPr>
          <p:nvPr/>
        </p:nvSpPr>
        <p:spPr bwMode="auto">
          <a:xfrm>
            <a:off x="3560763" y="6151563"/>
            <a:ext cx="5105400" cy="0"/>
          </a:xfrm>
          <a:prstGeom prst="line">
            <a:avLst/>
          </a:prstGeom>
          <a:noFill/>
          <a:ln w="57150">
            <a:solidFill>
              <a:schemeClr val="tx1"/>
            </a:solidFill>
            <a:round/>
            <a:headEnd/>
            <a:tailEnd/>
          </a:ln>
        </p:spPr>
        <p:txBody>
          <a:bodyPr wrap="none" anchor="ctr"/>
          <a:lstStyle/>
          <a:p>
            <a:endParaRPr lang="en-US"/>
          </a:p>
        </p:txBody>
      </p:sp>
      <p:sp>
        <p:nvSpPr>
          <p:cNvPr id="71710" name="Text Box 30"/>
          <p:cNvSpPr txBox="1">
            <a:spLocks noChangeArrowheads="1"/>
          </p:cNvSpPr>
          <p:nvPr/>
        </p:nvSpPr>
        <p:spPr bwMode="auto">
          <a:xfrm>
            <a:off x="4876800" y="4419600"/>
            <a:ext cx="798513" cy="396875"/>
          </a:xfrm>
          <a:prstGeom prst="rect">
            <a:avLst/>
          </a:prstGeom>
          <a:noFill/>
          <a:ln w="9525">
            <a:noFill/>
            <a:miter lim="800000"/>
            <a:headEnd/>
            <a:tailEnd/>
          </a:ln>
        </p:spPr>
        <p:txBody>
          <a:bodyPr wrap="none" anchor="ctr">
            <a:spAutoFit/>
          </a:bodyPr>
          <a:lstStyle/>
          <a:p>
            <a:pPr algn="ctr"/>
            <a:r>
              <a:rPr lang="en-US" sz="2000">
                <a:solidFill>
                  <a:schemeClr val="accent2"/>
                </a:solidFill>
                <a:latin typeface="Symbol" pitchFamily="18" charset="2"/>
              </a:rPr>
              <a:t>m</a:t>
            </a:r>
            <a:r>
              <a:rPr lang="en-US" sz="2000">
                <a:solidFill>
                  <a:schemeClr val="accent2"/>
                </a:solidFill>
                <a:latin typeface="Arial Narrow" pitchFamily="34" charset="0"/>
              </a:rPr>
              <a:t> = 10</a:t>
            </a:r>
          </a:p>
        </p:txBody>
      </p:sp>
      <p:sp>
        <p:nvSpPr>
          <p:cNvPr id="71711" name="Text Box 31"/>
          <p:cNvSpPr txBox="1">
            <a:spLocks noChangeArrowheads="1"/>
          </p:cNvSpPr>
          <p:nvPr/>
        </p:nvSpPr>
        <p:spPr bwMode="auto">
          <a:xfrm>
            <a:off x="5715000" y="4419600"/>
            <a:ext cx="798513" cy="396875"/>
          </a:xfrm>
          <a:prstGeom prst="rect">
            <a:avLst/>
          </a:prstGeom>
          <a:noFill/>
          <a:ln w="9525">
            <a:noFill/>
            <a:miter lim="800000"/>
            <a:headEnd/>
            <a:tailEnd/>
          </a:ln>
        </p:spPr>
        <p:txBody>
          <a:bodyPr wrap="none" anchor="ctr">
            <a:spAutoFit/>
          </a:bodyPr>
          <a:lstStyle/>
          <a:p>
            <a:pPr algn="ctr"/>
            <a:r>
              <a:rPr lang="en-US" sz="2000">
                <a:solidFill>
                  <a:srgbClr val="FF00FF"/>
                </a:solidFill>
                <a:latin typeface="Symbol" pitchFamily="18" charset="2"/>
              </a:rPr>
              <a:t>m</a:t>
            </a:r>
            <a:r>
              <a:rPr lang="en-US" sz="2000">
                <a:solidFill>
                  <a:srgbClr val="FF00FF"/>
                </a:solidFill>
                <a:latin typeface="Arial Narrow" pitchFamily="34" charset="0"/>
              </a:rPr>
              <a:t> = 11</a:t>
            </a:r>
          </a:p>
        </p:txBody>
      </p:sp>
      <p:sp>
        <p:nvSpPr>
          <p:cNvPr id="71712" name="Text Box 32"/>
          <p:cNvSpPr txBox="1">
            <a:spLocks noChangeArrowheads="1"/>
          </p:cNvSpPr>
          <p:nvPr/>
        </p:nvSpPr>
        <p:spPr bwMode="auto">
          <a:xfrm>
            <a:off x="6440488" y="4419600"/>
            <a:ext cx="798512" cy="396875"/>
          </a:xfrm>
          <a:prstGeom prst="rect">
            <a:avLst/>
          </a:prstGeom>
          <a:noFill/>
          <a:ln w="9525">
            <a:noFill/>
            <a:miter lim="800000"/>
            <a:headEnd/>
            <a:tailEnd/>
          </a:ln>
        </p:spPr>
        <p:txBody>
          <a:bodyPr wrap="none" anchor="ctr">
            <a:spAutoFit/>
          </a:bodyPr>
          <a:lstStyle/>
          <a:p>
            <a:pPr algn="ctr"/>
            <a:r>
              <a:rPr lang="en-US" sz="2000">
                <a:solidFill>
                  <a:srgbClr val="FFFF00"/>
                </a:solidFill>
                <a:latin typeface="Symbol" pitchFamily="18" charset="2"/>
              </a:rPr>
              <a:t>m</a:t>
            </a:r>
            <a:r>
              <a:rPr lang="en-US" sz="2000">
                <a:solidFill>
                  <a:srgbClr val="FFFF00"/>
                </a:solidFill>
                <a:latin typeface="Arial Narrow" pitchFamily="34" charset="0"/>
              </a:rPr>
              <a:t> = 12</a:t>
            </a:r>
          </a:p>
        </p:txBody>
      </p:sp>
      <p:sp>
        <p:nvSpPr>
          <p:cNvPr id="71713" name="Line 33"/>
          <p:cNvSpPr>
            <a:spLocks noChangeShapeType="1"/>
          </p:cNvSpPr>
          <p:nvPr/>
        </p:nvSpPr>
        <p:spPr bwMode="auto">
          <a:xfrm>
            <a:off x="4246563" y="2619375"/>
            <a:ext cx="0" cy="1371600"/>
          </a:xfrm>
          <a:prstGeom prst="line">
            <a:avLst/>
          </a:prstGeom>
          <a:noFill/>
          <a:ln w="9525">
            <a:solidFill>
              <a:schemeClr val="tx1"/>
            </a:solidFill>
            <a:round/>
            <a:headEnd/>
            <a:tailEnd/>
          </a:ln>
        </p:spPr>
        <p:txBody>
          <a:bodyPr wrap="none" anchor="ctr"/>
          <a:lstStyle/>
          <a:p>
            <a:endParaRPr lang="en-US"/>
          </a:p>
        </p:txBody>
      </p:sp>
      <p:sp>
        <p:nvSpPr>
          <p:cNvPr id="20502" name="Text Box 34"/>
          <p:cNvSpPr txBox="1">
            <a:spLocks noChangeArrowheads="1"/>
          </p:cNvSpPr>
          <p:nvPr/>
        </p:nvSpPr>
        <p:spPr bwMode="auto">
          <a:xfrm>
            <a:off x="3276600" y="4038600"/>
            <a:ext cx="5307013" cy="396875"/>
          </a:xfrm>
          <a:prstGeom prst="rect">
            <a:avLst/>
          </a:prstGeom>
          <a:noFill/>
          <a:ln w="9525">
            <a:noFill/>
            <a:miter lim="800000"/>
            <a:headEnd/>
            <a:tailEnd/>
          </a:ln>
        </p:spPr>
        <p:txBody>
          <a:bodyPr wrap="none" anchor="ctr">
            <a:spAutoFit/>
          </a:bodyPr>
          <a:lstStyle/>
          <a:p>
            <a:pPr algn="ctr"/>
            <a:r>
              <a:rPr lang="en-US" sz="2000">
                <a:latin typeface="Arial Narrow" pitchFamily="34" charset="0"/>
              </a:rPr>
              <a:t>How does the expected value affect the location of f(x)?</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71713"/>
                                        </p:tgtEl>
                                        <p:attrNameLst>
                                          <p:attrName>style.visibility</p:attrName>
                                        </p:attrNameLst>
                                      </p:cBhvr>
                                      <p:to>
                                        <p:strVal val="visible"/>
                                      </p:to>
                                    </p:set>
                                    <p:anim calcmode="lin" valueType="num">
                                      <p:cBhvr>
                                        <p:cTn id="11" dur="500" fill="hold"/>
                                        <p:tgtEl>
                                          <p:spTgt spid="71713"/>
                                        </p:tgtEl>
                                        <p:attrNameLst>
                                          <p:attrName>ppt_x</p:attrName>
                                        </p:attrNameLst>
                                      </p:cBhvr>
                                      <p:tavLst>
                                        <p:tav tm="0">
                                          <p:val>
                                            <p:strVal val="#ppt_x"/>
                                          </p:val>
                                        </p:tav>
                                        <p:tav tm="100000">
                                          <p:val>
                                            <p:strVal val="#ppt_x"/>
                                          </p:val>
                                        </p:tav>
                                      </p:tavLst>
                                    </p:anim>
                                    <p:anim calcmode="lin" valueType="num">
                                      <p:cBhvr>
                                        <p:cTn id="12" dur="500" fill="hold"/>
                                        <p:tgtEl>
                                          <p:spTgt spid="71713"/>
                                        </p:tgtEl>
                                        <p:attrNameLst>
                                          <p:attrName>ppt_y</p:attrName>
                                        </p:attrNameLst>
                                      </p:cBhvr>
                                      <p:tavLst>
                                        <p:tav tm="0">
                                          <p:val>
                                            <p:strVal val="#ppt_y-#ppt_h/2"/>
                                          </p:val>
                                        </p:tav>
                                        <p:tav tm="100000">
                                          <p:val>
                                            <p:strVal val="#ppt_y"/>
                                          </p:val>
                                        </p:tav>
                                      </p:tavLst>
                                    </p:anim>
                                    <p:anim calcmode="lin" valueType="num">
                                      <p:cBhvr>
                                        <p:cTn id="13" dur="500" fill="hold"/>
                                        <p:tgtEl>
                                          <p:spTgt spid="71713"/>
                                        </p:tgtEl>
                                        <p:attrNameLst>
                                          <p:attrName>ppt_w</p:attrName>
                                        </p:attrNameLst>
                                      </p:cBhvr>
                                      <p:tavLst>
                                        <p:tav tm="0">
                                          <p:val>
                                            <p:strVal val="#ppt_w"/>
                                          </p:val>
                                        </p:tav>
                                        <p:tav tm="100000">
                                          <p:val>
                                            <p:strVal val="#ppt_w"/>
                                          </p:val>
                                        </p:tav>
                                      </p:tavLst>
                                    </p:anim>
                                    <p:anim calcmode="lin" valueType="num">
                                      <p:cBhvr>
                                        <p:cTn id="14" dur="500" fill="hold"/>
                                        <p:tgtEl>
                                          <p:spTgt spid="71713"/>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7169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71698"/>
                                        </p:tgtEl>
                                        <p:attrNameLst>
                                          <p:attrName>style.visibility</p:attrName>
                                        </p:attrNameLst>
                                      </p:cBhvr>
                                      <p:to>
                                        <p:strVal val="visible"/>
                                      </p:to>
                                    </p:set>
                                    <p:animEffect transition="in" filter="wipe(down)">
                                      <p:cBhvr>
                                        <p:cTn id="26" dur="500"/>
                                        <p:tgtEl>
                                          <p:spTgt spid="716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71699"/>
                                        </p:tgtEl>
                                        <p:attrNameLst>
                                          <p:attrName>style.visibility</p:attrName>
                                        </p:attrNameLst>
                                      </p:cBhvr>
                                      <p:to>
                                        <p:strVal val="visible"/>
                                      </p:to>
                                    </p:set>
                                    <p:animEffect transition="in" filter="wipe(down)">
                                      <p:cBhvr>
                                        <p:cTn id="35" dur="500"/>
                                        <p:tgtEl>
                                          <p:spTgt spid="7169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71710"/>
                                        </p:tgtEl>
                                        <p:attrNameLst>
                                          <p:attrName>style.visibility</p:attrName>
                                        </p:attrNameLst>
                                      </p:cBhvr>
                                      <p:to>
                                        <p:strVal val="visible"/>
                                      </p:to>
                                    </p:set>
                                    <p:animEffect transition="in" filter="wipe(down)">
                                      <p:cBhvr>
                                        <p:cTn id="44" dur="500"/>
                                        <p:tgtEl>
                                          <p:spTgt spid="717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71711"/>
                                        </p:tgtEl>
                                        <p:attrNameLst>
                                          <p:attrName>style.visibility</p:attrName>
                                        </p:attrNameLst>
                                      </p:cBhvr>
                                      <p:to>
                                        <p:strVal val="visible"/>
                                      </p:to>
                                    </p:set>
                                    <p:animEffect transition="in" filter="wipe(down)">
                                      <p:cBhvr>
                                        <p:cTn id="53" dur="500"/>
                                        <p:tgtEl>
                                          <p:spTgt spid="717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71712"/>
                                        </p:tgtEl>
                                        <p:attrNameLst>
                                          <p:attrName>style.visibility</p:attrName>
                                        </p:attrNameLst>
                                      </p:cBhvr>
                                      <p:to>
                                        <p:strVal val="visible"/>
                                      </p:to>
                                    </p:set>
                                    <p:animEffect transition="in" filter="wipe(down)">
                                      <p:cBhvr>
                                        <p:cTn id="62" dur="500"/>
                                        <p:tgtEl>
                                          <p:spTgt spid="7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nimBg="1" autoUpdateAnimBg="0"/>
      <p:bldP spid="71698" grpId="0" animBg="1" autoUpdateAnimBg="0"/>
      <p:bldP spid="71699" grpId="0" animBg="1" autoUpdateAnimBg="0"/>
      <p:bldP spid="71710" grpId="0" autoUpdateAnimBg="0"/>
      <p:bldP spid="71711" grpId="0" autoUpdateAnimBg="0"/>
      <p:bldP spid="71712" grpId="0" autoUpdateAnimBg="0"/>
      <p:bldP spid="717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66800" y="304800"/>
            <a:ext cx="7229475" cy="2949575"/>
            <a:chOff x="664" y="184"/>
            <a:chExt cx="4554" cy="1858"/>
          </a:xfrm>
        </p:grpSpPr>
        <p:sp>
          <p:nvSpPr>
            <p:cNvPr id="21510" name="Rectangle 3"/>
            <p:cNvSpPr>
              <a:spLocks noChangeArrowheads="1"/>
            </p:cNvSpPr>
            <p:nvPr/>
          </p:nvSpPr>
          <p:spPr bwMode="auto">
            <a:xfrm>
              <a:off x="664" y="184"/>
              <a:ext cx="4554" cy="1858"/>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1511" name="Rectangle 4"/>
            <p:cNvSpPr>
              <a:spLocks noChangeArrowheads="1"/>
            </p:cNvSpPr>
            <p:nvPr/>
          </p:nvSpPr>
          <p:spPr bwMode="auto">
            <a:xfrm>
              <a:off x="702" y="238"/>
              <a:ext cx="4464" cy="1761"/>
            </a:xfrm>
            <a:prstGeom prst="rect">
              <a:avLst/>
            </a:prstGeom>
            <a:solidFill>
              <a:srgbClr val="FFFFFF"/>
            </a:solidFill>
            <a:ln w="127000">
              <a:noFill/>
              <a:miter lim="800000"/>
              <a:headEnd/>
              <a:tailEnd/>
            </a:ln>
          </p:spPr>
          <p:txBody>
            <a:bodyPr wrap="none" anchor="ctr"/>
            <a:lstStyle/>
            <a:p>
              <a:endParaRPr lang="en-US"/>
            </a:p>
          </p:txBody>
        </p:sp>
        <p:sp>
          <p:nvSpPr>
            <p:cNvPr id="21512" name="Rectangle 5"/>
            <p:cNvSpPr>
              <a:spLocks noChangeArrowheads="1"/>
            </p:cNvSpPr>
            <p:nvPr/>
          </p:nvSpPr>
          <p:spPr bwMode="auto">
            <a:xfrm>
              <a:off x="4858" y="1278"/>
              <a:ext cx="299"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1513" name="Rectangle 6"/>
            <p:cNvSpPr>
              <a:spLocks noChangeArrowheads="1"/>
            </p:cNvSpPr>
            <p:nvPr/>
          </p:nvSpPr>
          <p:spPr bwMode="auto">
            <a:xfrm>
              <a:off x="3480" y="1529"/>
              <a:ext cx="178" cy="210"/>
            </a:xfrm>
            <a:prstGeom prst="rect">
              <a:avLst/>
            </a:prstGeom>
            <a:noFill/>
            <a:ln w="76200">
              <a:noFill/>
              <a:miter lim="800000"/>
              <a:headEnd/>
              <a:tailEnd/>
            </a:ln>
          </p:spPr>
          <p:txBody>
            <a:bodyPr wrap="none" lIns="90488" tIns="44450" rIns="90488" bIns="44450">
              <a:spAutoFit/>
            </a:bodyPr>
            <a:lstStyle/>
            <a:p>
              <a:r>
                <a:rPr lang="en-US" sz="1600" b="1">
                  <a:solidFill>
                    <a:schemeClr val="bg2"/>
                  </a:solidFill>
                </a:rPr>
                <a:t>8</a:t>
              </a:r>
            </a:p>
          </p:txBody>
        </p:sp>
        <p:sp>
          <p:nvSpPr>
            <p:cNvPr id="21514" name="Rectangle 7"/>
            <p:cNvSpPr>
              <a:spLocks noChangeArrowheads="1"/>
            </p:cNvSpPr>
            <p:nvPr/>
          </p:nvSpPr>
          <p:spPr bwMode="auto">
            <a:xfrm>
              <a:off x="936" y="1586"/>
              <a:ext cx="3984" cy="144"/>
            </a:xfrm>
            <a:prstGeom prst="rect">
              <a:avLst/>
            </a:prstGeom>
            <a:solidFill>
              <a:schemeClr val="tx1"/>
            </a:solidFill>
            <a:ln w="76200">
              <a:solidFill>
                <a:schemeClr val="tx1"/>
              </a:solidFill>
              <a:miter lim="800000"/>
              <a:headEnd/>
              <a:tailEnd/>
            </a:ln>
          </p:spPr>
          <p:txBody>
            <a:bodyPr wrap="none" anchor="ctr"/>
            <a:lstStyle/>
            <a:p>
              <a:endParaRPr lang="en-US"/>
            </a:p>
          </p:txBody>
        </p:sp>
        <p:sp>
          <p:nvSpPr>
            <p:cNvPr id="21515" name="Rectangle 8"/>
            <p:cNvSpPr>
              <a:spLocks noChangeArrowheads="1"/>
            </p:cNvSpPr>
            <p:nvPr/>
          </p:nvSpPr>
          <p:spPr bwMode="auto">
            <a:xfrm>
              <a:off x="1878"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3</a:t>
              </a:r>
              <a:endParaRPr lang="en-US" sz="3200">
                <a:solidFill>
                  <a:schemeClr val="bg2"/>
                </a:solidFill>
              </a:endParaRPr>
            </a:p>
          </p:txBody>
        </p:sp>
        <p:sp>
          <p:nvSpPr>
            <p:cNvPr id="21516" name="Rectangle 9"/>
            <p:cNvSpPr>
              <a:spLocks noChangeArrowheads="1"/>
            </p:cNvSpPr>
            <p:nvPr/>
          </p:nvSpPr>
          <p:spPr bwMode="auto">
            <a:xfrm>
              <a:off x="2798"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6</a:t>
              </a:r>
              <a:endParaRPr lang="en-US" sz="3200">
                <a:solidFill>
                  <a:schemeClr val="bg2"/>
                </a:solidFill>
              </a:endParaRPr>
            </a:p>
          </p:txBody>
        </p:sp>
        <p:sp>
          <p:nvSpPr>
            <p:cNvPr id="21517" name="Rectangle 10"/>
            <p:cNvSpPr>
              <a:spLocks noChangeArrowheads="1"/>
            </p:cNvSpPr>
            <p:nvPr/>
          </p:nvSpPr>
          <p:spPr bwMode="auto">
            <a:xfrm>
              <a:off x="3743"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9</a:t>
              </a:r>
              <a:endParaRPr lang="en-US" sz="3200">
                <a:solidFill>
                  <a:schemeClr val="bg2"/>
                </a:solidFill>
              </a:endParaRPr>
            </a:p>
          </p:txBody>
        </p:sp>
        <p:sp>
          <p:nvSpPr>
            <p:cNvPr id="21518" name="Rectangle 11"/>
            <p:cNvSpPr>
              <a:spLocks noChangeArrowheads="1"/>
            </p:cNvSpPr>
            <p:nvPr/>
          </p:nvSpPr>
          <p:spPr bwMode="auto">
            <a:xfrm>
              <a:off x="4559" y="1411"/>
              <a:ext cx="370"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12</a:t>
              </a:r>
              <a:endParaRPr lang="en-US" sz="3200">
                <a:solidFill>
                  <a:schemeClr val="bg2"/>
                </a:solidFill>
              </a:endParaRPr>
            </a:p>
          </p:txBody>
        </p:sp>
        <p:sp>
          <p:nvSpPr>
            <p:cNvPr id="21519" name="Freeform 12"/>
            <p:cNvSpPr>
              <a:spLocks/>
            </p:cNvSpPr>
            <p:nvPr/>
          </p:nvSpPr>
          <p:spPr bwMode="auto">
            <a:xfrm>
              <a:off x="1068" y="329"/>
              <a:ext cx="3727" cy="1114"/>
            </a:xfrm>
            <a:custGeom>
              <a:avLst/>
              <a:gdLst>
                <a:gd name="T0" fmla="*/ 98 w 3727"/>
                <a:gd name="T1" fmla="*/ 1113 h 1114"/>
                <a:gd name="T2" fmla="*/ 220 w 3727"/>
                <a:gd name="T3" fmla="*/ 1113 h 1114"/>
                <a:gd name="T4" fmla="*/ 342 w 3727"/>
                <a:gd name="T5" fmla="*/ 1113 h 1114"/>
                <a:gd name="T6" fmla="*/ 465 w 3727"/>
                <a:gd name="T7" fmla="*/ 1113 h 1114"/>
                <a:gd name="T8" fmla="*/ 587 w 3727"/>
                <a:gd name="T9" fmla="*/ 1113 h 1114"/>
                <a:gd name="T10" fmla="*/ 709 w 3727"/>
                <a:gd name="T11" fmla="*/ 1113 h 1114"/>
                <a:gd name="T12" fmla="*/ 843 w 3727"/>
                <a:gd name="T13" fmla="*/ 1113 h 1114"/>
                <a:gd name="T14" fmla="*/ 965 w 3727"/>
                <a:gd name="T15" fmla="*/ 1113 h 1114"/>
                <a:gd name="T16" fmla="*/ 1087 w 3727"/>
                <a:gd name="T17" fmla="*/ 1113 h 1114"/>
                <a:gd name="T18" fmla="*/ 1210 w 3727"/>
                <a:gd name="T19" fmla="*/ 1113 h 1114"/>
                <a:gd name="T20" fmla="*/ 1332 w 3727"/>
                <a:gd name="T21" fmla="*/ 1113 h 1114"/>
                <a:gd name="T22" fmla="*/ 1454 w 3727"/>
                <a:gd name="T23" fmla="*/ 1113 h 1114"/>
                <a:gd name="T24" fmla="*/ 1588 w 3727"/>
                <a:gd name="T25" fmla="*/ 1113 h 1114"/>
                <a:gd name="T26" fmla="*/ 1710 w 3727"/>
                <a:gd name="T27" fmla="*/ 1113 h 1114"/>
                <a:gd name="T28" fmla="*/ 1832 w 3727"/>
                <a:gd name="T29" fmla="*/ 1113 h 1114"/>
                <a:gd name="T30" fmla="*/ 1955 w 3727"/>
                <a:gd name="T31" fmla="*/ 18 h 1114"/>
                <a:gd name="T32" fmla="*/ 2077 w 3727"/>
                <a:gd name="T33" fmla="*/ 66 h 1114"/>
                <a:gd name="T34" fmla="*/ 2199 w 3727"/>
                <a:gd name="T35" fmla="*/ 157 h 1114"/>
                <a:gd name="T36" fmla="*/ 2333 w 3727"/>
                <a:gd name="T37" fmla="*/ 272 h 1114"/>
                <a:gd name="T38" fmla="*/ 2455 w 3727"/>
                <a:gd name="T39" fmla="*/ 405 h 1114"/>
                <a:gd name="T40" fmla="*/ 2578 w 3727"/>
                <a:gd name="T41" fmla="*/ 1113 h 1114"/>
                <a:gd name="T42" fmla="*/ 2700 w 3727"/>
                <a:gd name="T43" fmla="*/ 1113 h 1114"/>
                <a:gd name="T44" fmla="*/ 2822 w 3727"/>
                <a:gd name="T45" fmla="*/ 1113 h 1114"/>
                <a:gd name="T46" fmla="*/ 2944 w 3727"/>
                <a:gd name="T47" fmla="*/ 1113 h 1114"/>
                <a:gd name="T48" fmla="*/ 3078 w 3727"/>
                <a:gd name="T49" fmla="*/ 1113 h 1114"/>
                <a:gd name="T50" fmla="*/ 3200 w 3727"/>
                <a:gd name="T51" fmla="*/ 1113 h 1114"/>
                <a:gd name="T52" fmla="*/ 3323 w 3727"/>
                <a:gd name="T53" fmla="*/ 1113 h 1114"/>
                <a:gd name="T54" fmla="*/ 3445 w 3727"/>
                <a:gd name="T55" fmla="*/ 1113 h 1114"/>
                <a:gd name="T56" fmla="*/ 3567 w 3727"/>
                <a:gd name="T57" fmla="*/ 1113 h 1114"/>
                <a:gd name="T58" fmla="*/ 3689 w 3727"/>
                <a:gd name="T59" fmla="*/ 1113 h 1114"/>
                <a:gd name="T60" fmla="*/ 3628 w 3727"/>
                <a:gd name="T61" fmla="*/ 1113 h 1114"/>
                <a:gd name="T62" fmla="*/ 3506 w 3727"/>
                <a:gd name="T63" fmla="*/ 1113 h 1114"/>
                <a:gd name="T64" fmla="*/ 3384 w 3727"/>
                <a:gd name="T65" fmla="*/ 1113 h 1114"/>
                <a:gd name="T66" fmla="*/ 3261 w 3727"/>
                <a:gd name="T67" fmla="*/ 1113 h 1114"/>
                <a:gd name="T68" fmla="*/ 3139 w 3727"/>
                <a:gd name="T69" fmla="*/ 1113 h 1114"/>
                <a:gd name="T70" fmla="*/ 3017 w 3727"/>
                <a:gd name="T71" fmla="*/ 1113 h 1114"/>
                <a:gd name="T72" fmla="*/ 2883 w 3727"/>
                <a:gd name="T73" fmla="*/ 1113 h 1114"/>
                <a:gd name="T74" fmla="*/ 2761 w 3727"/>
                <a:gd name="T75" fmla="*/ 1113 h 1114"/>
                <a:gd name="T76" fmla="*/ 2639 w 3727"/>
                <a:gd name="T77" fmla="*/ 1113 h 1114"/>
                <a:gd name="T78" fmla="*/ 2516 w 3727"/>
                <a:gd name="T79" fmla="*/ 1113 h 1114"/>
                <a:gd name="T80" fmla="*/ 2394 w 3727"/>
                <a:gd name="T81" fmla="*/ 1113 h 1114"/>
                <a:gd name="T82" fmla="*/ 2272 w 3727"/>
                <a:gd name="T83" fmla="*/ 1113 h 1114"/>
                <a:gd name="T84" fmla="*/ 2138 w 3727"/>
                <a:gd name="T85" fmla="*/ 1113 h 1114"/>
                <a:gd name="T86" fmla="*/ 2016 w 3727"/>
                <a:gd name="T87" fmla="*/ 1113 h 1114"/>
                <a:gd name="T88" fmla="*/ 1894 w 3727"/>
                <a:gd name="T89" fmla="*/ 1113 h 1114"/>
                <a:gd name="T90" fmla="*/ 1771 w 3727"/>
                <a:gd name="T91" fmla="*/ 1113 h 1114"/>
                <a:gd name="T92" fmla="*/ 1649 w 3727"/>
                <a:gd name="T93" fmla="*/ 1113 h 1114"/>
                <a:gd name="T94" fmla="*/ 1527 w 3727"/>
                <a:gd name="T95" fmla="*/ 1113 h 1114"/>
                <a:gd name="T96" fmla="*/ 1393 w 3727"/>
                <a:gd name="T97" fmla="*/ 1113 h 1114"/>
                <a:gd name="T98" fmla="*/ 1271 w 3727"/>
                <a:gd name="T99" fmla="*/ 1113 h 1114"/>
                <a:gd name="T100" fmla="*/ 1148 w 3727"/>
                <a:gd name="T101" fmla="*/ 1113 h 1114"/>
                <a:gd name="T102" fmla="*/ 1026 w 3727"/>
                <a:gd name="T103" fmla="*/ 1113 h 1114"/>
                <a:gd name="T104" fmla="*/ 904 w 3727"/>
                <a:gd name="T105" fmla="*/ 1113 h 1114"/>
                <a:gd name="T106" fmla="*/ 782 w 3727"/>
                <a:gd name="T107" fmla="*/ 1113 h 1114"/>
                <a:gd name="T108" fmla="*/ 648 w 3727"/>
                <a:gd name="T109" fmla="*/ 1113 h 1114"/>
                <a:gd name="T110" fmla="*/ 526 w 3727"/>
                <a:gd name="T111" fmla="*/ 1113 h 1114"/>
                <a:gd name="T112" fmla="*/ 403 w 3727"/>
                <a:gd name="T113" fmla="*/ 1113 h 1114"/>
                <a:gd name="T114" fmla="*/ 281 w 3727"/>
                <a:gd name="T115" fmla="*/ 1113 h 1114"/>
                <a:gd name="T116" fmla="*/ 159 w 3727"/>
                <a:gd name="T117" fmla="*/ 1113 h 1114"/>
                <a:gd name="T118" fmla="*/ 37 w 3727"/>
                <a:gd name="T119" fmla="*/ 1113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1520" name="Line 13"/>
            <p:cNvSpPr>
              <a:spLocks noChangeShapeType="1"/>
            </p:cNvSpPr>
            <p:nvPr/>
          </p:nvSpPr>
          <p:spPr bwMode="auto">
            <a:xfrm>
              <a:off x="1072" y="1442"/>
              <a:ext cx="3718" cy="0"/>
            </a:xfrm>
            <a:prstGeom prst="line">
              <a:avLst/>
            </a:prstGeom>
            <a:noFill/>
            <a:ln w="12700">
              <a:solidFill>
                <a:srgbClr val="000000"/>
              </a:solidFill>
              <a:round/>
              <a:headEnd/>
              <a:tailEnd/>
            </a:ln>
          </p:spPr>
          <p:txBody>
            <a:bodyPr wrap="none" anchor="ctr"/>
            <a:lstStyle/>
            <a:p>
              <a:endParaRPr lang="en-US"/>
            </a:p>
          </p:txBody>
        </p:sp>
        <p:sp>
          <p:nvSpPr>
            <p:cNvPr id="21521" name="Line 14"/>
            <p:cNvSpPr>
              <a:spLocks noChangeShapeType="1"/>
            </p:cNvSpPr>
            <p:nvPr/>
          </p:nvSpPr>
          <p:spPr bwMode="auto">
            <a:xfrm flipV="1">
              <a:off x="1068" y="1396"/>
              <a:ext cx="0" cy="93"/>
            </a:xfrm>
            <a:prstGeom prst="line">
              <a:avLst/>
            </a:prstGeom>
            <a:noFill/>
            <a:ln w="12700">
              <a:solidFill>
                <a:srgbClr val="000000"/>
              </a:solidFill>
              <a:round/>
              <a:headEnd/>
              <a:tailEnd/>
            </a:ln>
          </p:spPr>
          <p:txBody>
            <a:bodyPr wrap="none" anchor="ctr"/>
            <a:lstStyle/>
            <a:p>
              <a:endParaRPr lang="en-US"/>
            </a:p>
          </p:txBody>
        </p:sp>
        <p:sp>
          <p:nvSpPr>
            <p:cNvPr id="21522" name="Line 15"/>
            <p:cNvSpPr>
              <a:spLocks noChangeShapeType="1"/>
            </p:cNvSpPr>
            <p:nvPr/>
          </p:nvSpPr>
          <p:spPr bwMode="auto">
            <a:xfrm flipV="1">
              <a:off x="1997" y="1396"/>
              <a:ext cx="0" cy="93"/>
            </a:xfrm>
            <a:prstGeom prst="line">
              <a:avLst/>
            </a:prstGeom>
            <a:noFill/>
            <a:ln w="12700">
              <a:solidFill>
                <a:srgbClr val="000000"/>
              </a:solidFill>
              <a:round/>
              <a:headEnd/>
              <a:tailEnd/>
            </a:ln>
          </p:spPr>
          <p:txBody>
            <a:bodyPr wrap="none" anchor="ctr"/>
            <a:lstStyle/>
            <a:p>
              <a:endParaRPr lang="en-US"/>
            </a:p>
          </p:txBody>
        </p:sp>
        <p:sp>
          <p:nvSpPr>
            <p:cNvPr id="21523" name="Line 16"/>
            <p:cNvSpPr>
              <a:spLocks noChangeShapeType="1"/>
            </p:cNvSpPr>
            <p:nvPr/>
          </p:nvSpPr>
          <p:spPr bwMode="auto">
            <a:xfrm flipV="1">
              <a:off x="2937" y="1396"/>
              <a:ext cx="0" cy="93"/>
            </a:xfrm>
            <a:prstGeom prst="line">
              <a:avLst/>
            </a:prstGeom>
            <a:noFill/>
            <a:ln w="12700">
              <a:solidFill>
                <a:srgbClr val="000000"/>
              </a:solidFill>
              <a:round/>
              <a:headEnd/>
              <a:tailEnd/>
            </a:ln>
          </p:spPr>
          <p:txBody>
            <a:bodyPr wrap="none" anchor="ctr"/>
            <a:lstStyle/>
            <a:p>
              <a:endParaRPr lang="en-US"/>
            </a:p>
          </p:txBody>
        </p:sp>
        <p:sp>
          <p:nvSpPr>
            <p:cNvPr id="21524" name="Line 17"/>
            <p:cNvSpPr>
              <a:spLocks noChangeShapeType="1"/>
            </p:cNvSpPr>
            <p:nvPr/>
          </p:nvSpPr>
          <p:spPr bwMode="auto">
            <a:xfrm flipV="1">
              <a:off x="3865" y="1396"/>
              <a:ext cx="0" cy="93"/>
            </a:xfrm>
            <a:prstGeom prst="line">
              <a:avLst/>
            </a:prstGeom>
            <a:noFill/>
            <a:ln w="12700">
              <a:solidFill>
                <a:srgbClr val="000000"/>
              </a:solidFill>
              <a:round/>
              <a:headEnd/>
              <a:tailEnd/>
            </a:ln>
          </p:spPr>
          <p:txBody>
            <a:bodyPr wrap="none" anchor="ctr"/>
            <a:lstStyle/>
            <a:p>
              <a:endParaRPr lang="en-US"/>
            </a:p>
          </p:txBody>
        </p:sp>
        <p:sp>
          <p:nvSpPr>
            <p:cNvPr id="21525" name="Line 18"/>
            <p:cNvSpPr>
              <a:spLocks noChangeShapeType="1"/>
            </p:cNvSpPr>
            <p:nvPr/>
          </p:nvSpPr>
          <p:spPr bwMode="auto">
            <a:xfrm flipV="1">
              <a:off x="4794" y="1396"/>
              <a:ext cx="0" cy="93"/>
            </a:xfrm>
            <a:prstGeom prst="line">
              <a:avLst/>
            </a:prstGeom>
            <a:noFill/>
            <a:ln w="12700">
              <a:solidFill>
                <a:srgbClr val="000000"/>
              </a:solidFill>
              <a:round/>
              <a:headEnd/>
              <a:tailEnd/>
            </a:ln>
          </p:spPr>
          <p:txBody>
            <a:bodyPr wrap="none" anchor="ctr"/>
            <a:lstStyle/>
            <a:p>
              <a:endParaRPr lang="en-US"/>
            </a:p>
          </p:txBody>
        </p:sp>
        <p:sp>
          <p:nvSpPr>
            <p:cNvPr id="21526" name="Rectangle 19"/>
            <p:cNvSpPr>
              <a:spLocks noChangeArrowheads="1"/>
            </p:cNvSpPr>
            <p:nvPr/>
          </p:nvSpPr>
          <p:spPr bwMode="auto">
            <a:xfrm>
              <a:off x="966"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0</a:t>
              </a:r>
              <a:endParaRPr lang="en-US" sz="3200"/>
            </a:p>
          </p:txBody>
        </p:sp>
        <p:sp>
          <p:nvSpPr>
            <p:cNvPr id="21527" name="Freeform 20"/>
            <p:cNvSpPr>
              <a:spLocks/>
            </p:cNvSpPr>
            <p:nvPr/>
          </p:nvSpPr>
          <p:spPr bwMode="auto">
            <a:xfrm>
              <a:off x="972" y="288"/>
              <a:ext cx="2053" cy="1155"/>
            </a:xfrm>
            <a:custGeom>
              <a:avLst/>
              <a:gdLst>
                <a:gd name="T0" fmla="*/ 54 w 2053"/>
                <a:gd name="T1" fmla="*/ 1135 h 1155"/>
                <a:gd name="T2" fmla="*/ 121 w 2053"/>
                <a:gd name="T3" fmla="*/ 1123 h 1155"/>
                <a:gd name="T4" fmla="*/ 188 w 2053"/>
                <a:gd name="T5" fmla="*/ 1098 h 1155"/>
                <a:gd name="T6" fmla="*/ 256 w 2053"/>
                <a:gd name="T7" fmla="*/ 1060 h 1155"/>
                <a:gd name="T8" fmla="*/ 323 w 2053"/>
                <a:gd name="T9" fmla="*/ 1016 h 1155"/>
                <a:gd name="T10" fmla="*/ 390 w 2053"/>
                <a:gd name="T11" fmla="*/ 948 h 1155"/>
                <a:gd name="T12" fmla="*/ 464 w 2053"/>
                <a:gd name="T13" fmla="*/ 860 h 1155"/>
                <a:gd name="T14" fmla="*/ 531 w 2053"/>
                <a:gd name="T15" fmla="*/ 753 h 1155"/>
                <a:gd name="T16" fmla="*/ 599 w 2053"/>
                <a:gd name="T17" fmla="*/ 627 h 1155"/>
                <a:gd name="T18" fmla="*/ 666 w 2053"/>
                <a:gd name="T19" fmla="*/ 489 h 1155"/>
                <a:gd name="T20" fmla="*/ 734 w 2053"/>
                <a:gd name="T21" fmla="*/ 351 h 1155"/>
                <a:gd name="T22" fmla="*/ 801 w 2053"/>
                <a:gd name="T23" fmla="*/ 220 h 1155"/>
                <a:gd name="T24" fmla="*/ 875 w 2053"/>
                <a:gd name="T25" fmla="*/ 113 h 1155"/>
                <a:gd name="T26" fmla="*/ 942 w 2053"/>
                <a:gd name="T27" fmla="*/ 37 h 1155"/>
                <a:gd name="T28" fmla="*/ 1009 w 2053"/>
                <a:gd name="T29" fmla="*/ 6 h 1155"/>
                <a:gd name="T30" fmla="*/ 1077 w 2053"/>
                <a:gd name="T31" fmla="*/ 19 h 1155"/>
                <a:gd name="T32" fmla="*/ 1144 w 2053"/>
                <a:gd name="T33" fmla="*/ 68 h 1155"/>
                <a:gd name="T34" fmla="*/ 1211 w 2053"/>
                <a:gd name="T35" fmla="*/ 163 h 1155"/>
                <a:gd name="T36" fmla="*/ 1285 w 2053"/>
                <a:gd name="T37" fmla="*/ 282 h 1155"/>
                <a:gd name="T38" fmla="*/ 1352 w 2053"/>
                <a:gd name="T39" fmla="*/ 420 h 1155"/>
                <a:gd name="T40" fmla="*/ 1420 w 2053"/>
                <a:gd name="T41" fmla="*/ 558 h 1155"/>
                <a:gd name="T42" fmla="*/ 1487 w 2053"/>
                <a:gd name="T43" fmla="*/ 689 h 1155"/>
                <a:gd name="T44" fmla="*/ 1554 w 2053"/>
                <a:gd name="T45" fmla="*/ 809 h 1155"/>
                <a:gd name="T46" fmla="*/ 1621 w 2053"/>
                <a:gd name="T47" fmla="*/ 903 h 1155"/>
                <a:gd name="T48" fmla="*/ 1695 w 2053"/>
                <a:gd name="T49" fmla="*/ 985 h 1155"/>
                <a:gd name="T50" fmla="*/ 1762 w 2053"/>
                <a:gd name="T51" fmla="*/ 1041 h 1155"/>
                <a:gd name="T52" fmla="*/ 1830 w 2053"/>
                <a:gd name="T53" fmla="*/ 1079 h 1155"/>
                <a:gd name="T54" fmla="*/ 1897 w 2053"/>
                <a:gd name="T55" fmla="*/ 1110 h 1155"/>
                <a:gd name="T56" fmla="*/ 1964 w 2053"/>
                <a:gd name="T57" fmla="*/ 1129 h 1155"/>
                <a:gd name="T58" fmla="*/ 2032 w 2053"/>
                <a:gd name="T59" fmla="*/ 1142 h 1155"/>
                <a:gd name="T60" fmla="*/ 2018 w 2053"/>
                <a:gd name="T61" fmla="*/ 1154 h 1155"/>
                <a:gd name="T62" fmla="*/ 1951 w 2053"/>
                <a:gd name="T63" fmla="*/ 1154 h 1155"/>
                <a:gd name="T64" fmla="*/ 1883 w 2053"/>
                <a:gd name="T65" fmla="*/ 1154 h 1155"/>
                <a:gd name="T66" fmla="*/ 1810 w 2053"/>
                <a:gd name="T67" fmla="*/ 1154 h 1155"/>
                <a:gd name="T68" fmla="*/ 1742 w 2053"/>
                <a:gd name="T69" fmla="*/ 1154 h 1155"/>
                <a:gd name="T70" fmla="*/ 1675 w 2053"/>
                <a:gd name="T71" fmla="*/ 1154 h 1155"/>
                <a:gd name="T72" fmla="*/ 1608 w 2053"/>
                <a:gd name="T73" fmla="*/ 1154 h 1155"/>
                <a:gd name="T74" fmla="*/ 1540 w 2053"/>
                <a:gd name="T75" fmla="*/ 1154 h 1155"/>
                <a:gd name="T76" fmla="*/ 1473 w 2053"/>
                <a:gd name="T77" fmla="*/ 1154 h 1155"/>
                <a:gd name="T78" fmla="*/ 1399 w 2053"/>
                <a:gd name="T79" fmla="*/ 1154 h 1155"/>
                <a:gd name="T80" fmla="*/ 1332 w 2053"/>
                <a:gd name="T81" fmla="*/ 1154 h 1155"/>
                <a:gd name="T82" fmla="*/ 1265 w 2053"/>
                <a:gd name="T83" fmla="*/ 1154 h 1155"/>
                <a:gd name="T84" fmla="*/ 1197 w 2053"/>
                <a:gd name="T85" fmla="*/ 1154 h 1155"/>
                <a:gd name="T86" fmla="*/ 1130 w 2053"/>
                <a:gd name="T87" fmla="*/ 1154 h 1155"/>
                <a:gd name="T88" fmla="*/ 1063 w 2053"/>
                <a:gd name="T89" fmla="*/ 1154 h 1155"/>
                <a:gd name="T90" fmla="*/ 989 w 2053"/>
                <a:gd name="T91" fmla="*/ 1154 h 1155"/>
                <a:gd name="T92" fmla="*/ 922 w 2053"/>
                <a:gd name="T93" fmla="*/ 1154 h 1155"/>
                <a:gd name="T94" fmla="*/ 855 w 2053"/>
                <a:gd name="T95" fmla="*/ 1154 h 1155"/>
                <a:gd name="T96" fmla="*/ 787 w 2053"/>
                <a:gd name="T97" fmla="*/ 1154 h 1155"/>
                <a:gd name="T98" fmla="*/ 720 w 2053"/>
                <a:gd name="T99" fmla="*/ 1154 h 1155"/>
                <a:gd name="T100" fmla="*/ 653 w 2053"/>
                <a:gd name="T101" fmla="*/ 1154 h 1155"/>
                <a:gd name="T102" fmla="*/ 579 w 2053"/>
                <a:gd name="T103" fmla="*/ 1154 h 1155"/>
                <a:gd name="T104" fmla="*/ 512 w 2053"/>
                <a:gd name="T105" fmla="*/ 1154 h 1155"/>
                <a:gd name="T106" fmla="*/ 444 w 2053"/>
                <a:gd name="T107" fmla="*/ 1154 h 1155"/>
                <a:gd name="T108" fmla="*/ 377 w 2053"/>
                <a:gd name="T109" fmla="*/ 1154 h 1155"/>
                <a:gd name="T110" fmla="*/ 310 w 2053"/>
                <a:gd name="T111" fmla="*/ 1154 h 1155"/>
                <a:gd name="T112" fmla="*/ 242 w 2053"/>
                <a:gd name="T113" fmla="*/ 1154 h 1155"/>
                <a:gd name="T114" fmla="*/ 169 w 2053"/>
                <a:gd name="T115" fmla="*/ 1154 h 1155"/>
                <a:gd name="T116" fmla="*/ 101 w 2053"/>
                <a:gd name="T117" fmla="*/ 1154 h 1155"/>
                <a:gd name="T118" fmla="*/ 34 w 2053"/>
                <a:gd name="T119" fmla="*/ 1154 h 11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53"/>
                <a:gd name="T181" fmla="*/ 0 h 1155"/>
                <a:gd name="T182" fmla="*/ 2053 w 2053"/>
                <a:gd name="T183" fmla="*/ 1155 h 115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53" h="1155">
                  <a:moveTo>
                    <a:pt x="0" y="1142"/>
                  </a:moveTo>
                  <a:lnTo>
                    <a:pt x="20" y="1142"/>
                  </a:lnTo>
                  <a:lnTo>
                    <a:pt x="34" y="1135"/>
                  </a:lnTo>
                  <a:lnTo>
                    <a:pt x="54" y="1135"/>
                  </a:lnTo>
                  <a:lnTo>
                    <a:pt x="68" y="1129"/>
                  </a:lnTo>
                  <a:lnTo>
                    <a:pt x="88" y="1129"/>
                  </a:lnTo>
                  <a:lnTo>
                    <a:pt x="101" y="1123"/>
                  </a:lnTo>
                  <a:lnTo>
                    <a:pt x="121" y="1123"/>
                  </a:lnTo>
                  <a:lnTo>
                    <a:pt x="135" y="1117"/>
                  </a:lnTo>
                  <a:lnTo>
                    <a:pt x="155" y="1110"/>
                  </a:lnTo>
                  <a:lnTo>
                    <a:pt x="169" y="1104"/>
                  </a:lnTo>
                  <a:lnTo>
                    <a:pt x="188" y="1098"/>
                  </a:lnTo>
                  <a:lnTo>
                    <a:pt x="209" y="1092"/>
                  </a:lnTo>
                  <a:lnTo>
                    <a:pt x="222" y="1079"/>
                  </a:lnTo>
                  <a:lnTo>
                    <a:pt x="242" y="1073"/>
                  </a:lnTo>
                  <a:lnTo>
                    <a:pt x="256" y="1060"/>
                  </a:lnTo>
                  <a:lnTo>
                    <a:pt x="276" y="1053"/>
                  </a:lnTo>
                  <a:lnTo>
                    <a:pt x="290" y="1041"/>
                  </a:lnTo>
                  <a:lnTo>
                    <a:pt x="310" y="1029"/>
                  </a:lnTo>
                  <a:lnTo>
                    <a:pt x="323" y="1016"/>
                  </a:lnTo>
                  <a:lnTo>
                    <a:pt x="343" y="997"/>
                  </a:lnTo>
                  <a:lnTo>
                    <a:pt x="357" y="985"/>
                  </a:lnTo>
                  <a:lnTo>
                    <a:pt x="377" y="966"/>
                  </a:lnTo>
                  <a:lnTo>
                    <a:pt x="390" y="948"/>
                  </a:lnTo>
                  <a:lnTo>
                    <a:pt x="410" y="928"/>
                  </a:lnTo>
                  <a:lnTo>
                    <a:pt x="431" y="903"/>
                  </a:lnTo>
                  <a:lnTo>
                    <a:pt x="444" y="884"/>
                  </a:lnTo>
                  <a:lnTo>
                    <a:pt x="464" y="860"/>
                  </a:lnTo>
                  <a:lnTo>
                    <a:pt x="478" y="835"/>
                  </a:lnTo>
                  <a:lnTo>
                    <a:pt x="498" y="809"/>
                  </a:lnTo>
                  <a:lnTo>
                    <a:pt x="512" y="778"/>
                  </a:lnTo>
                  <a:lnTo>
                    <a:pt x="531" y="753"/>
                  </a:lnTo>
                  <a:lnTo>
                    <a:pt x="545" y="722"/>
                  </a:lnTo>
                  <a:lnTo>
                    <a:pt x="565" y="689"/>
                  </a:lnTo>
                  <a:lnTo>
                    <a:pt x="579" y="658"/>
                  </a:lnTo>
                  <a:lnTo>
                    <a:pt x="599" y="627"/>
                  </a:lnTo>
                  <a:lnTo>
                    <a:pt x="619" y="596"/>
                  </a:lnTo>
                  <a:lnTo>
                    <a:pt x="632" y="558"/>
                  </a:lnTo>
                  <a:lnTo>
                    <a:pt x="653" y="527"/>
                  </a:lnTo>
                  <a:lnTo>
                    <a:pt x="666" y="489"/>
                  </a:lnTo>
                  <a:lnTo>
                    <a:pt x="686" y="458"/>
                  </a:lnTo>
                  <a:lnTo>
                    <a:pt x="700" y="420"/>
                  </a:lnTo>
                  <a:lnTo>
                    <a:pt x="720" y="389"/>
                  </a:lnTo>
                  <a:lnTo>
                    <a:pt x="734" y="351"/>
                  </a:lnTo>
                  <a:lnTo>
                    <a:pt x="753" y="319"/>
                  </a:lnTo>
                  <a:lnTo>
                    <a:pt x="767" y="282"/>
                  </a:lnTo>
                  <a:lnTo>
                    <a:pt x="787" y="251"/>
                  </a:lnTo>
                  <a:lnTo>
                    <a:pt x="801" y="220"/>
                  </a:lnTo>
                  <a:lnTo>
                    <a:pt x="821" y="194"/>
                  </a:lnTo>
                  <a:lnTo>
                    <a:pt x="841" y="163"/>
                  </a:lnTo>
                  <a:lnTo>
                    <a:pt x="855" y="138"/>
                  </a:lnTo>
                  <a:lnTo>
                    <a:pt x="875" y="113"/>
                  </a:lnTo>
                  <a:lnTo>
                    <a:pt x="888" y="94"/>
                  </a:lnTo>
                  <a:lnTo>
                    <a:pt x="908" y="68"/>
                  </a:lnTo>
                  <a:lnTo>
                    <a:pt x="922" y="56"/>
                  </a:lnTo>
                  <a:lnTo>
                    <a:pt x="942" y="37"/>
                  </a:lnTo>
                  <a:lnTo>
                    <a:pt x="956" y="25"/>
                  </a:lnTo>
                  <a:lnTo>
                    <a:pt x="975" y="19"/>
                  </a:lnTo>
                  <a:lnTo>
                    <a:pt x="989" y="6"/>
                  </a:lnTo>
                  <a:lnTo>
                    <a:pt x="1009" y="6"/>
                  </a:lnTo>
                  <a:lnTo>
                    <a:pt x="1029" y="0"/>
                  </a:lnTo>
                  <a:lnTo>
                    <a:pt x="1043" y="6"/>
                  </a:lnTo>
                  <a:lnTo>
                    <a:pt x="1063" y="6"/>
                  </a:lnTo>
                  <a:lnTo>
                    <a:pt x="1077" y="19"/>
                  </a:lnTo>
                  <a:lnTo>
                    <a:pt x="1096" y="25"/>
                  </a:lnTo>
                  <a:lnTo>
                    <a:pt x="1110" y="37"/>
                  </a:lnTo>
                  <a:lnTo>
                    <a:pt x="1130" y="56"/>
                  </a:lnTo>
                  <a:lnTo>
                    <a:pt x="1144" y="68"/>
                  </a:lnTo>
                  <a:lnTo>
                    <a:pt x="1164" y="94"/>
                  </a:lnTo>
                  <a:lnTo>
                    <a:pt x="1177" y="113"/>
                  </a:lnTo>
                  <a:lnTo>
                    <a:pt x="1197" y="138"/>
                  </a:lnTo>
                  <a:lnTo>
                    <a:pt x="1211" y="163"/>
                  </a:lnTo>
                  <a:lnTo>
                    <a:pt x="1231" y="194"/>
                  </a:lnTo>
                  <a:lnTo>
                    <a:pt x="1251" y="220"/>
                  </a:lnTo>
                  <a:lnTo>
                    <a:pt x="1265" y="251"/>
                  </a:lnTo>
                  <a:lnTo>
                    <a:pt x="1285" y="282"/>
                  </a:lnTo>
                  <a:lnTo>
                    <a:pt x="1299" y="319"/>
                  </a:lnTo>
                  <a:lnTo>
                    <a:pt x="1318" y="351"/>
                  </a:lnTo>
                  <a:lnTo>
                    <a:pt x="1332" y="389"/>
                  </a:lnTo>
                  <a:lnTo>
                    <a:pt x="1352" y="420"/>
                  </a:lnTo>
                  <a:lnTo>
                    <a:pt x="1366" y="458"/>
                  </a:lnTo>
                  <a:lnTo>
                    <a:pt x="1386" y="489"/>
                  </a:lnTo>
                  <a:lnTo>
                    <a:pt x="1399" y="527"/>
                  </a:lnTo>
                  <a:lnTo>
                    <a:pt x="1420" y="558"/>
                  </a:lnTo>
                  <a:lnTo>
                    <a:pt x="1440" y="596"/>
                  </a:lnTo>
                  <a:lnTo>
                    <a:pt x="1453" y="627"/>
                  </a:lnTo>
                  <a:lnTo>
                    <a:pt x="1473" y="658"/>
                  </a:lnTo>
                  <a:lnTo>
                    <a:pt x="1487" y="689"/>
                  </a:lnTo>
                  <a:lnTo>
                    <a:pt x="1507" y="722"/>
                  </a:lnTo>
                  <a:lnTo>
                    <a:pt x="1521" y="753"/>
                  </a:lnTo>
                  <a:lnTo>
                    <a:pt x="1540" y="778"/>
                  </a:lnTo>
                  <a:lnTo>
                    <a:pt x="1554" y="809"/>
                  </a:lnTo>
                  <a:lnTo>
                    <a:pt x="1574" y="835"/>
                  </a:lnTo>
                  <a:lnTo>
                    <a:pt x="1588" y="860"/>
                  </a:lnTo>
                  <a:lnTo>
                    <a:pt x="1608" y="884"/>
                  </a:lnTo>
                  <a:lnTo>
                    <a:pt x="1621" y="903"/>
                  </a:lnTo>
                  <a:lnTo>
                    <a:pt x="1642" y="928"/>
                  </a:lnTo>
                  <a:lnTo>
                    <a:pt x="1662" y="948"/>
                  </a:lnTo>
                  <a:lnTo>
                    <a:pt x="1675" y="966"/>
                  </a:lnTo>
                  <a:lnTo>
                    <a:pt x="1695" y="985"/>
                  </a:lnTo>
                  <a:lnTo>
                    <a:pt x="1709" y="997"/>
                  </a:lnTo>
                  <a:lnTo>
                    <a:pt x="1729" y="1016"/>
                  </a:lnTo>
                  <a:lnTo>
                    <a:pt x="1742" y="1029"/>
                  </a:lnTo>
                  <a:lnTo>
                    <a:pt x="1762" y="1041"/>
                  </a:lnTo>
                  <a:lnTo>
                    <a:pt x="1776" y="1053"/>
                  </a:lnTo>
                  <a:lnTo>
                    <a:pt x="1796" y="1060"/>
                  </a:lnTo>
                  <a:lnTo>
                    <a:pt x="1810" y="1073"/>
                  </a:lnTo>
                  <a:lnTo>
                    <a:pt x="1830" y="1079"/>
                  </a:lnTo>
                  <a:lnTo>
                    <a:pt x="1850" y="1092"/>
                  </a:lnTo>
                  <a:lnTo>
                    <a:pt x="1864" y="1098"/>
                  </a:lnTo>
                  <a:lnTo>
                    <a:pt x="1883" y="1104"/>
                  </a:lnTo>
                  <a:lnTo>
                    <a:pt x="1897" y="1110"/>
                  </a:lnTo>
                  <a:lnTo>
                    <a:pt x="1917" y="1117"/>
                  </a:lnTo>
                  <a:lnTo>
                    <a:pt x="1931" y="1123"/>
                  </a:lnTo>
                  <a:lnTo>
                    <a:pt x="1951" y="1123"/>
                  </a:lnTo>
                  <a:lnTo>
                    <a:pt x="1964" y="1129"/>
                  </a:lnTo>
                  <a:lnTo>
                    <a:pt x="1984" y="1129"/>
                  </a:lnTo>
                  <a:lnTo>
                    <a:pt x="1998" y="1135"/>
                  </a:lnTo>
                  <a:lnTo>
                    <a:pt x="2018" y="1135"/>
                  </a:lnTo>
                  <a:lnTo>
                    <a:pt x="2032" y="1142"/>
                  </a:lnTo>
                  <a:lnTo>
                    <a:pt x="2052" y="1142"/>
                  </a:lnTo>
                  <a:lnTo>
                    <a:pt x="2052" y="1154"/>
                  </a:lnTo>
                  <a:lnTo>
                    <a:pt x="2032" y="1154"/>
                  </a:lnTo>
                  <a:lnTo>
                    <a:pt x="2018" y="1154"/>
                  </a:lnTo>
                  <a:lnTo>
                    <a:pt x="1998" y="1154"/>
                  </a:lnTo>
                  <a:lnTo>
                    <a:pt x="1984" y="1154"/>
                  </a:lnTo>
                  <a:lnTo>
                    <a:pt x="1964" y="1154"/>
                  </a:lnTo>
                  <a:lnTo>
                    <a:pt x="1951" y="1154"/>
                  </a:lnTo>
                  <a:lnTo>
                    <a:pt x="1931" y="1154"/>
                  </a:lnTo>
                  <a:lnTo>
                    <a:pt x="1917" y="1154"/>
                  </a:lnTo>
                  <a:lnTo>
                    <a:pt x="1897" y="1154"/>
                  </a:lnTo>
                  <a:lnTo>
                    <a:pt x="1883" y="1154"/>
                  </a:lnTo>
                  <a:lnTo>
                    <a:pt x="1864" y="1154"/>
                  </a:lnTo>
                  <a:lnTo>
                    <a:pt x="1850" y="1154"/>
                  </a:lnTo>
                  <a:lnTo>
                    <a:pt x="1830" y="1154"/>
                  </a:lnTo>
                  <a:lnTo>
                    <a:pt x="1810" y="1154"/>
                  </a:lnTo>
                  <a:lnTo>
                    <a:pt x="1796" y="1154"/>
                  </a:lnTo>
                  <a:lnTo>
                    <a:pt x="1776" y="1154"/>
                  </a:lnTo>
                  <a:lnTo>
                    <a:pt x="1762" y="1154"/>
                  </a:lnTo>
                  <a:lnTo>
                    <a:pt x="1742" y="1154"/>
                  </a:lnTo>
                  <a:lnTo>
                    <a:pt x="1729" y="1154"/>
                  </a:lnTo>
                  <a:lnTo>
                    <a:pt x="1709" y="1154"/>
                  </a:lnTo>
                  <a:lnTo>
                    <a:pt x="1695" y="1154"/>
                  </a:lnTo>
                  <a:lnTo>
                    <a:pt x="1675" y="1154"/>
                  </a:lnTo>
                  <a:lnTo>
                    <a:pt x="1662" y="1154"/>
                  </a:lnTo>
                  <a:lnTo>
                    <a:pt x="1642" y="1154"/>
                  </a:lnTo>
                  <a:lnTo>
                    <a:pt x="1621" y="1154"/>
                  </a:lnTo>
                  <a:lnTo>
                    <a:pt x="1608" y="1154"/>
                  </a:lnTo>
                  <a:lnTo>
                    <a:pt x="1588" y="1154"/>
                  </a:lnTo>
                  <a:lnTo>
                    <a:pt x="1574" y="1154"/>
                  </a:lnTo>
                  <a:lnTo>
                    <a:pt x="1554" y="1154"/>
                  </a:lnTo>
                  <a:lnTo>
                    <a:pt x="1540" y="1154"/>
                  </a:lnTo>
                  <a:lnTo>
                    <a:pt x="1521" y="1154"/>
                  </a:lnTo>
                  <a:lnTo>
                    <a:pt x="1507" y="1154"/>
                  </a:lnTo>
                  <a:lnTo>
                    <a:pt x="1487" y="1154"/>
                  </a:lnTo>
                  <a:lnTo>
                    <a:pt x="1473" y="1154"/>
                  </a:lnTo>
                  <a:lnTo>
                    <a:pt x="1453" y="1154"/>
                  </a:lnTo>
                  <a:lnTo>
                    <a:pt x="1440" y="1154"/>
                  </a:lnTo>
                  <a:lnTo>
                    <a:pt x="1420" y="1154"/>
                  </a:lnTo>
                  <a:lnTo>
                    <a:pt x="1399" y="1154"/>
                  </a:lnTo>
                  <a:lnTo>
                    <a:pt x="1386" y="1154"/>
                  </a:lnTo>
                  <a:lnTo>
                    <a:pt x="1366" y="1154"/>
                  </a:lnTo>
                  <a:lnTo>
                    <a:pt x="1352" y="1154"/>
                  </a:lnTo>
                  <a:lnTo>
                    <a:pt x="1332" y="1154"/>
                  </a:lnTo>
                  <a:lnTo>
                    <a:pt x="1318" y="1154"/>
                  </a:lnTo>
                  <a:lnTo>
                    <a:pt x="1299" y="1154"/>
                  </a:lnTo>
                  <a:lnTo>
                    <a:pt x="1285" y="1154"/>
                  </a:lnTo>
                  <a:lnTo>
                    <a:pt x="1265" y="1154"/>
                  </a:lnTo>
                  <a:lnTo>
                    <a:pt x="1251" y="1154"/>
                  </a:lnTo>
                  <a:lnTo>
                    <a:pt x="1231" y="1154"/>
                  </a:lnTo>
                  <a:lnTo>
                    <a:pt x="1211" y="1154"/>
                  </a:lnTo>
                  <a:lnTo>
                    <a:pt x="1197" y="1154"/>
                  </a:lnTo>
                  <a:lnTo>
                    <a:pt x="1177" y="1154"/>
                  </a:lnTo>
                  <a:lnTo>
                    <a:pt x="1164" y="1154"/>
                  </a:lnTo>
                  <a:lnTo>
                    <a:pt x="1144" y="1154"/>
                  </a:lnTo>
                  <a:lnTo>
                    <a:pt x="1130" y="1154"/>
                  </a:lnTo>
                  <a:lnTo>
                    <a:pt x="1110" y="1154"/>
                  </a:lnTo>
                  <a:lnTo>
                    <a:pt x="1096" y="1154"/>
                  </a:lnTo>
                  <a:lnTo>
                    <a:pt x="1077" y="1154"/>
                  </a:lnTo>
                  <a:lnTo>
                    <a:pt x="1063" y="1154"/>
                  </a:lnTo>
                  <a:lnTo>
                    <a:pt x="1043" y="1154"/>
                  </a:lnTo>
                  <a:lnTo>
                    <a:pt x="1029" y="1154"/>
                  </a:lnTo>
                  <a:lnTo>
                    <a:pt x="1009" y="1154"/>
                  </a:lnTo>
                  <a:lnTo>
                    <a:pt x="989" y="1154"/>
                  </a:lnTo>
                  <a:lnTo>
                    <a:pt x="975" y="1154"/>
                  </a:lnTo>
                  <a:lnTo>
                    <a:pt x="956" y="1154"/>
                  </a:lnTo>
                  <a:lnTo>
                    <a:pt x="942" y="1154"/>
                  </a:lnTo>
                  <a:lnTo>
                    <a:pt x="922" y="1154"/>
                  </a:lnTo>
                  <a:lnTo>
                    <a:pt x="908" y="1154"/>
                  </a:lnTo>
                  <a:lnTo>
                    <a:pt x="888" y="1154"/>
                  </a:lnTo>
                  <a:lnTo>
                    <a:pt x="875" y="1154"/>
                  </a:lnTo>
                  <a:lnTo>
                    <a:pt x="855" y="1154"/>
                  </a:lnTo>
                  <a:lnTo>
                    <a:pt x="841" y="1154"/>
                  </a:lnTo>
                  <a:lnTo>
                    <a:pt x="821" y="1154"/>
                  </a:lnTo>
                  <a:lnTo>
                    <a:pt x="801" y="1154"/>
                  </a:lnTo>
                  <a:lnTo>
                    <a:pt x="787" y="1154"/>
                  </a:lnTo>
                  <a:lnTo>
                    <a:pt x="767" y="1154"/>
                  </a:lnTo>
                  <a:lnTo>
                    <a:pt x="753" y="1154"/>
                  </a:lnTo>
                  <a:lnTo>
                    <a:pt x="734" y="1154"/>
                  </a:lnTo>
                  <a:lnTo>
                    <a:pt x="720" y="1154"/>
                  </a:lnTo>
                  <a:lnTo>
                    <a:pt x="700" y="1154"/>
                  </a:lnTo>
                  <a:lnTo>
                    <a:pt x="686" y="1154"/>
                  </a:lnTo>
                  <a:lnTo>
                    <a:pt x="666" y="1154"/>
                  </a:lnTo>
                  <a:lnTo>
                    <a:pt x="653" y="1154"/>
                  </a:lnTo>
                  <a:lnTo>
                    <a:pt x="632" y="1154"/>
                  </a:lnTo>
                  <a:lnTo>
                    <a:pt x="619" y="1154"/>
                  </a:lnTo>
                  <a:lnTo>
                    <a:pt x="599" y="1154"/>
                  </a:lnTo>
                  <a:lnTo>
                    <a:pt x="579" y="1154"/>
                  </a:lnTo>
                  <a:lnTo>
                    <a:pt x="565" y="1154"/>
                  </a:lnTo>
                  <a:lnTo>
                    <a:pt x="545" y="1154"/>
                  </a:lnTo>
                  <a:lnTo>
                    <a:pt x="531" y="1154"/>
                  </a:lnTo>
                  <a:lnTo>
                    <a:pt x="512" y="1154"/>
                  </a:lnTo>
                  <a:lnTo>
                    <a:pt x="498" y="1154"/>
                  </a:lnTo>
                  <a:lnTo>
                    <a:pt x="478" y="1154"/>
                  </a:lnTo>
                  <a:lnTo>
                    <a:pt x="464" y="1154"/>
                  </a:lnTo>
                  <a:lnTo>
                    <a:pt x="444" y="1154"/>
                  </a:lnTo>
                  <a:lnTo>
                    <a:pt x="431" y="1154"/>
                  </a:lnTo>
                  <a:lnTo>
                    <a:pt x="410" y="1154"/>
                  </a:lnTo>
                  <a:lnTo>
                    <a:pt x="390" y="1154"/>
                  </a:lnTo>
                  <a:lnTo>
                    <a:pt x="377" y="1154"/>
                  </a:lnTo>
                  <a:lnTo>
                    <a:pt x="357" y="1154"/>
                  </a:lnTo>
                  <a:lnTo>
                    <a:pt x="343" y="1154"/>
                  </a:lnTo>
                  <a:lnTo>
                    <a:pt x="323" y="1154"/>
                  </a:lnTo>
                  <a:lnTo>
                    <a:pt x="310" y="1154"/>
                  </a:lnTo>
                  <a:lnTo>
                    <a:pt x="290" y="1154"/>
                  </a:lnTo>
                  <a:lnTo>
                    <a:pt x="276" y="1154"/>
                  </a:lnTo>
                  <a:lnTo>
                    <a:pt x="256" y="1154"/>
                  </a:lnTo>
                  <a:lnTo>
                    <a:pt x="242" y="1154"/>
                  </a:lnTo>
                  <a:lnTo>
                    <a:pt x="222" y="1154"/>
                  </a:lnTo>
                  <a:lnTo>
                    <a:pt x="209" y="1154"/>
                  </a:lnTo>
                  <a:lnTo>
                    <a:pt x="188" y="1154"/>
                  </a:lnTo>
                  <a:lnTo>
                    <a:pt x="169" y="1154"/>
                  </a:lnTo>
                  <a:lnTo>
                    <a:pt x="155" y="1154"/>
                  </a:lnTo>
                  <a:lnTo>
                    <a:pt x="135" y="1154"/>
                  </a:lnTo>
                  <a:lnTo>
                    <a:pt x="121" y="1154"/>
                  </a:lnTo>
                  <a:lnTo>
                    <a:pt x="101" y="1154"/>
                  </a:lnTo>
                  <a:lnTo>
                    <a:pt x="88" y="1154"/>
                  </a:lnTo>
                  <a:lnTo>
                    <a:pt x="68" y="1154"/>
                  </a:lnTo>
                  <a:lnTo>
                    <a:pt x="54" y="1154"/>
                  </a:lnTo>
                  <a:lnTo>
                    <a:pt x="34" y="1154"/>
                  </a:lnTo>
                  <a:lnTo>
                    <a:pt x="20" y="1154"/>
                  </a:lnTo>
                  <a:lnTo>
                    <a:pt x="0" y="1154"/>
                  </a:lnTo>
                  <a:lnTo>
                    <a:pt x="0" y="1142"/>
                  </a:lnTo>
                </a:path>
              </a:pathLst>
            </a:custGeom>
            <a:noFill/>
            <a:ln w="50800" cap="rnd">
              <a:solidFill>
                <a:srgbClr val="000080"/>
              </a:solidFill>
              <a:round/>
              <a:headEnd/>
              <a:tailEnd/>
            </a:ln>
          </p:spPr>
          <p:txBody>
            <a:bodyPr/>
            <a:lstStyle/>
            <a:p>
              <a:endParaRPr lang="en-US"/>
            </a:p>
          </p:txBody>
        </p:sp>
        <p:sp>
          <p:nvSpPr>
            <p:cNvPr id="21528" name="Rectangle 21"/>
            <p:cNvSpPr>
              <a:spLocks noChangeArrowheads="1"/>
            </p:cNvSpPr>
            <p:nvPr/>
          </p:nvSpPr>
          <p:spPr bwMode="auto">
            <a:xfrm>
              <a:off x="2583" y="606"/>
              <a:ext cx="262"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latin typeface="Symbol" pitchFamily="18" charset="2"/>
                </a:rPr>
                <a:t></a:t>
              </a:r>
            </a:p>
          </p:txBody>
        </p:sp>
        <p:sp>
          <p:nvSpPr>
            <p:cNvPr id="21529" name="Arc 22"/>
            <p:cNvSpPr>
              <a:spLocks/>
            </p:cNvSpPr>
            <p:nvPr/>
          </p:nvSpPr>
          <p:spPr bwMode="auto">
            <a:xfrm>
              <a:off x="1981" y="833"/>
              <a:ext cx="608" cy="2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8" y="19"/>
                    <a:pt x="21564" y="0"/>
                  </a:cubicBezTo>
                </a:path>
                <a:path w="21600" h="21600" stroke="0" extrusionOk="0">
                  <a:moveTo>
                    <a:pt x="0" y="21600"/>
                  </a:moveTo>
                  <a:cubicBezTo>
                    <a:pt x="0" y="9684"/>
                    <a:pt x="9648" y="19"/>
                    <a:pt x="21564" y="0"/>
                  </a:cubicBezTo>
                  <a:lnTo>
                    <a:pt x="21600" y="21600"/>
                  </a:lnTo>
                  <a:close/>
                </a:path>
              </a:pathLst>
            </a:custGeom>
            <a:noFill/>
            <a:ln w="50800" cap="rnd">
              <a:solidFill>
                <a:schemeClr val="bg2"/>
              </a:solidFill>
              <a:round/>
              <a:headEnd type="triangle" w="med" len="med"/>
              <a:tailEnd/>
            </a:ln>
          </p:spPr>
          <p:txBody>
            <a:bodyPr wrap="none" anchor="ctr"/>
            <a:lstStyle/>
            <a:p>
              <a:endParaRPr lang="en-US"/>
            </a:p>
          </p:txBody>
        </p:sp>
        <p:sp>
          <p:nvSpPr>
            <p:cNvPr id="21530" name="Line 23"/>
            <p:cNvSpPr>
              <a:spLocks noChangeShapeType="1"/>
            </p:cNvSpPr>
            <p:nvPr/>
          </p:nvSpPr>
          <p:spPr bwMode="auto">
            <a:xfrm>
              <a:off x="1990" y="330"/>
              <a:ext cx="0" cy="1072"/>
            </a:xfrm>
            <a:prstGeom prst="line">
              <a:avLst/>
            </a:prstGeom>
            <a:noFill/>
            <a:ln w="50800">
              <a:solidFill>
                <a:schemeClr val="bg2"/>
              </a:solidFill>
              <a:round/>
              <a:headEnd/>
              <a:tailEnd/>
            </a:ln>
          </p:spPr>
          <p:txBody>
            <a:bodyPr wrap="none" anchor="ctr"/>
            <a:lstStyle/>
            <a:p>
              <a:endParaRPr lang="en-US"/>
            </a:p>
          </p:txBody>
        </p:sp>
      </p:grpSp>
      <p:sp>
        <p:nvSpPr>
          <p:cNvPr id="21507" name="Rectangle 24"/>
          <p:cNvSpPr>
            <a:spLocks noChangeArrowheads="1"/>
          </p:cNvSpPr>
          <p:nvPr/>
        </p:nvSpPr>
        <p:spPr bwMode="auto">
          <a:xfrm>
            <a:off x="749300" y="3503613"/>
            <a:ext cx="7645400" cy="2921000"/>
          </a:xfrm>
          <a:prstGeom prst="rect">
            <a:avLst/>
          </a:prstGeom>
          <a:solidFill>
            <a:srgbClr val="F9F9F9"/>
          </a:solidFill>
          <a:ln w="127000">
            <a:solidFill>
              <a:schemeClr val="tx2"/>
            </a:solidFill>
            <a:miter lim="800000"/>
            <a:headEnd/>
            <a:tailEnd/>
          </a:ln>
        </p:spPr>
        <p:txBody>
          <a:bodyPr lIns="90488" tIns="44450" rIns="90488" bIns="44450"/>
          <a:lstStyle/>
          <a:p>
            <a:pPr marL="342900" indent="-342900">
              <a:spcBef>
                <a:spcPct val="20000"/>
              </a:spcBef>
            </a:pPr>
            <a:r>
              <a:rPr lang="en-US" sz="3200"/>
              <a:t>A family of bell-shaped curves that differ only in their means and standard deviations.</a:t>
            </a:r>
          </a:p>
          <a:p>
            <a:pPr marL="342900" indent="-342900">
              <a:spcBef>
                <a:spcPct val="20000"/>
              </a:spcBef>
            </a:pPr>
            <a:r>
              <a:rPr lang="en-US" sz="3200"/>
              <a:t>	µ = the mean of the distribution</a:t>
            </a:r>
          </a:p>
          <a:p>
            <a:pPr marL="342900" indent="-342900">
              <a:spcBef>
                <a:spcPct val="20000"/>
              </a:spcBef>
            </a:pPr>
            <a:r>
              <a:rPr lang="en-US" sz="3200"/>
              <a:t>	</a:t>
            </a:r>
            <a:r>
              <a:rPr lang="en-US" sz="3200">
                <a:latin typeface="Symbol" pitchFamily="18" charset="2"/>
              </a:rPr>
              <a:t></a:t>
            </a:r>
            <a:r>
              <a:rPr lang="en-US" sz="3200"/>
              <a:t> = the standard deviation</a:t>
            </a:r>
            <a:endParaRPr lang="en-US" sz="3200">
              <a:solidFill>
                <a:schemeClr val="bg2"/>
              </a:solidFill>
            </a:endParaRPr>
          </a:p>
        </p:txBody>
      </p:sp>
      <p:sp>
        <p:nvSpPr>
          <p:cNvPr id="21508" name="Rectangle 25"/>
          <p:cNvSpPr>
            <a:spLocks noChangeArrowheads="1"/>
          </p:cNvSpPr>
          <p:nvPr/>
        </p:nvSpPr>
        <p:spPr bwMode="auto">
          <a:xfrm>
            <a:off x="6919913" y="6542088"/>
            <a:ext cx="180975" cy="301625"/>
          </a:xfrm>
          <a:prstGeom prst="rect">
            <a:avLst/>
          </a:prstGeom>
          <a:noFill/>
          <a:ln w="76200">
            <a:noFill/>
            <a:miter lim="800000"/>
            <a:headEnd/>
            <a:tailEnd/>
          </a:ln>
        </p:spPr>
        <p:txBody>
          <a:bodyPr wrap="none" lIns="90488" tIns="44450" rIns="90488" bIns="44450">
            <a:spAutoFit/>
          </a:bodyPr>
          <a:lstStyle/>
          <a:p>
            <a:endParaRPr lang="en-US" sz="1400"/>
          </a:p>
        </p:txBody>
      </p:sp>
      <p:sp>
        <p:nvSpPr>
          <p:cNvPr id="21509" name="Rectangle 26"/>
          <p:cNvSpPr>
            <a:spLocks noChangeArrowheads="1"/>
          </p:cNvSpPr>
          <p:nvPr/>
        </p:nvSpPr>
        <p:spPr bwMode="auto">
          <a:xfrm>
            <a:off x="6102350" y="6921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a:t>µ = 3 and </a:t>
            </a:r>
            <a:r>
              <a:rPr lang="en-US" sz="3200">
                <a:latin typeface="Symbol" pitchFamily="18" charset="2"/>
              </a:rPr>
              <a:t></a:t>
            </a:r>
            <a:r>
              <a:rPr lang="en-US" sz="3200"/>
              <a:t> = 1</a:t>
            </a:r>
            <a:endParaRPr lang="en-US" sz="3200">
              <a:solidFill>
                <a:schemeClr val="bg2"/>
              </a:solidFill>
            </a:endParaRPr>
          </a:p>
        </p:txBody>
      </p:sp>
    </p:spTree>
    <p:custDataLst>
      <p:tags r:id="rId1"/>
    </p:custData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054100" y="3492500"/>
            <a:ext cx="7229475" cy="2949575"/>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2531" name="Rectangle 3"/>
          <p:cNvSpPr>
            <a:spLocks noChangeArrowheads="1"/>
          </p:cNvSpPr>
          <p:nvPr/>
        </p:nvSpPr>
        <p:spPr bwMode="auto">
          <a:xfrm>
            <a:off x="1114425" y="3578225"/>
            <a:ext cx="7086600" cy="2795588"/>
          </a:xfrm>
          <a:prstGeom prst="rect">
            <a:avLst/>
          </a:prstGeom>
          <a:solidFill>
            <a:srgbClr val="FFFFFF"/>
          </a:solidFill>
          <a:ln w="127000">
            <a:noFill/>
            <a:miter lim="800000"/>
            <a:headEnd/>
            <a:tailEnd/>
          </a:ln>
        </p:spPr>
        <p:txBody>
          <a:bodyPr wrap="none" anchor="ctr"/>
          <a:lstStyle/>
          <a:p>
            <a:endParaRPr lang="en-US"/>
          </a:p>
        </p:txBody>
      </p:sp>
      <p:sp>
        <p:nvSpPr>
          <p:cNvPr id="22532" name="Rectangle 4"/>
          <p:cNvSpPr>
            <a:spLocks noChangeArrowheads="1"/>
          </p:cNvSpPr>
          <p:nvPr/>
        </p:nvSpPr>
        <p:spPr bwMode="auto">
          <a:xfrm>
            <a:off x="7712075" y="5229225"/>
            <a:ext cx="474663"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2533" name="Line 5"/>
          <p:cNvSpPr>
            <a:spLocks noChangeShapeType="1"/>
          </p:cNvSpPr>
          <p:nvPr/>
        </p:nvSpPr>
        <p:spPr bwMode="auto">
          <a:xfrm>
            <a:off x="4630738" y="3759200"/>
            <a:ext cx="0" cy="1701800"/>
          </a:xfrm>
          <a:prstGeom prst="line">
            <a:avLst/>
          </a:prstGeom>
          <a:noFill/>
          <a:ln w="50800">
            <a:solidFill>
              <a:schemeClr val="bg2"/>
            </a:solidFill>
            <a:round/>
            <a:headEnd/>
            <a:tailEnd/>
          </a:ln>
        </p:spPr>
        <p:txBody>
          <a:bodyPr wrap="none" anchor="ctr"/>
          <a:lstStyle/>
          <a:p>
            <a:endParaRPr lang="en-US"/>
          </a:p>
        </p:txBody>
      </p:sp>
      <p:sp>
        <p:nvSpPr>
          <p:cNvPr id="22534" name="Rectangle 6"/>
          <p:cNvSpPr>
            <a:spLocks noChangeArrowheads="1"/>
          </p:cNvSpPr>
          <p:nvPr/>
        </p:nvSpPr>
        <p:spPr bwMode="auto">
          <a:xfrm>
            <a:off x="2981325" y="54403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3</a:t>
            </a:r>
            <a:endParaRPr lang="en-US" sz="3200">
              <a:solidFill>
                <a:schemeClr val="bg2"/>
              </a:solidFill>
            </a:endParaRPr>
          </a:p>
        </p:txBody>
      </p:sp>
      <p:sp>
        <p:nvSpPr>
          <p:cNvPr id="22535" name="Rectangle 7"/>
          <p:cNvSpPr>
            <a:spLocks noChangeArrowheads="1"/>
          </p:cNvSpPr>
          <p:nvPr/>
        </p:nvSpPr>
        <p:spPr bwMode="auto">
          <a:xfrm>
            <a:off x="4441825" y="54403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6</a:t>
            </a:r>
            <a:endParaRPr lang="en-US" sz="3200">
              <a:solidFill>
                <a:schemeClr val="bg2"/>
              </a:solidFill>
            </a:endParaRPr>
          </a:p>
        </p:txBody>
      </p:sp>
      <p:sp>
        <p:nvSpPr>
          <p:cNvPr id="22536" name="Rectangle 8"/>
          <p:cNvSpPr>
            <a:spLocks noChangeArrowheads="1"/>
          </p:cNvSpPr>
          <p:nvPr/>
        </p:nvSpPr>
        <p:spPr bwMode="auto">
          <a:xfrm>
            <a:off x="5942013" y="54403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9</a:t>
            </a:r>
            <a:endParaRPr lang="en-US" sz="3200">
              <a:solidFill>
                <a:schemeClr val="bg2"/>
              </a:solidFill>
            </a:endParaRPr>
          </a:p>
        </p:txBody>
      </p:sp>
      <p:sp>
        <p:nvSpPr>
          <p:cNvPr id="22537" name="Rectangle 9"/>
          <p:cNvSpPr>
            <a:spLocks noChangeArrowheads="1"/>
          </p:cNvSpPr>
          <p:nvPr/>
        </p:nvSpPr>
        <p:spPr bwMode="auto">
          <a:xfrm>
            <a:off x="7237413" y="5440363"/>
            <a:ext cx="5873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12</a:t>
            </a:r>
            <a:endParaRPr lang="en-US" sz="3200">
              <a:solidFill>
                <a:schemeClr val="bg2"/>
              </a:solidFill>
            </a:endParaRPr>
          </a:p>
        </p:txBody>
      </p:sp>
      <p:sp>
        <p:nvSpPr>
          <p:cNvPr id="22538" name="Line 10"/>
          <p:cNvSpPr>
            <a:spLocks noChangeShapeType="1"/>
          </p:cNvSpPr>
          <p:nvPr/>
        </p:nvSpPr>
        <p:spPr bwMode="auto">
          <a:xfrm>
            <a:off x="5673725" y="4521200"/>
            <a:ext cx="0" cy="939800"/>
          </a:xfrm>
          <a:prstGeom prst="line">
            <a:avLst/>
          </a:prstGeom>
          <a:noFill/>
          <a:ln w="50800">
            <a:solidFill>
              <a:schemeClr val="bg2"/>
            </a:solidFill>
            <a:round/>
            <a:headEnd/>
            <a:tailEnd/>
          </a:ln>
        </p:spPr>
        <p:txBody>
          <a:bodyPr wrap="none" anchor="ctr"/>
          <a:lstStyle/>
          <a:p>
            <a:endParaRPr lang="en-US"/>
          </a:p>
        </p:txBody>
      </p:sp>
      <p:sp>
        <p:nvSpPr>
          <p:cNvPr id="22539" name="Freeform 11"/>
          <p:cNvSpPr>
            <a:spLocks/>
          </p:cNvSpPr>
          <p:nvPr/>
        </p:nvSpPr>
        <p:spPr bwMode="auto">
          <a:xfrm>
            <a:off x="1695450" y="3722688"/>
            <a:ext cx="5907088" cy="1758950"/>
          </a:xfrm>
          <a:custGeom>
            <a:avLst/>
            <a:gdLst>
              <a:gd name="T0" fmla="*/ 0 w 3721"/>
              <a:gd name="T1" fmla="*/ 0 h 1108"/>
              <a:gd name="T2" fmla="*/ 2147483647 w 3721"/>
              <a:gd name="T3" fmla="*/ 0 h 1108"/>
              <a:gd name="T4" fmla="*/ 2147483647 w 3721"/>
              <a:gd name="T5" fmla="*/ 2147483647 h 1108"/>
              <a:gd name="T6" fmla="*/ 0 w 3721"/>
              <a:gd name="T7" fmla="*/ 2147483647 h 1108"/>
              <a:gd name="T8" fmla="*/ 0 w 3721"/>
              <a:gd name="T9" fmla="*/ 0 h 1108"/>
              <a:gd name="T10" fmla="*/ 0 60000 65536"/>
              <a:gd name="T11" fmla="*/ 0 60000 65536"/>
              <a:gd name="T12" fmla="*/ 0 60000 65536"/>
              <a:gd name="T13" fmla="*/ 0 60000 65536"/>
              <a:gd name="T14" fmla="*/ 0 60000 65536"/>
              <a:gd name="T15" fmla="*/ 0 w 3721"/>
              <a:gd name="T16" fmla="*/ 0 h 1108"/>
              <a:gd name="T17" fmla="*/ 3721 w 3721"/>
              <a:gd name="T18" fmla="*/ 1108 h 1108"/>
            </a:gdLst>
            <a:ahLst/>
            <a:cxnLst>
              <a:cxn ang="T10">
                <a:pos x="T0" y="T1"/>
              </a:cxn>
              <a:cxn ang="T11">
                <a:pos x="T2" y="T3"/>
              </a:cxn>
              <a:cxn ang="T12">
                <a:pos x="T4" y="T5"/>
              </a:cxn>
              <a:cxn ang="T13">
                <a:pos x="T6" y="T7"/>
              </a:cxn>
              <a:cxn ang="T14">
                <a:pos x="T8" y="T9"/>
              </a:cxn>
            </a:cxnLst>
            <a:rect l="T15" t="T16" r="T17" b="T18"/>
            <a:pathLst>
              <a:path w="3721" h="1108">
                <a:moveTo>
                  <a:pt x="0" y="0"/>
                </a:moveTo>
                <a:lnTo>
                  <a:pt x="3720" y="0"/>
                </a:lnTo>
                <a:lnTo>
                  <a:pt x="3720" y="1107"/>
                </a:lnTo>
                <a:lnTo>
                  <a:pt x="0" y="1107"/>
                </a:lnTo>
                <a:lnTo>
                  <a:pt x="0" y="0"/>
                </a:lnTo>
              </a:path>
            </a:pathLst>
          </a:custGeom>
          <a:solidFill>
            <a:srgbClr val="FFFFFF"/>
          </a:solidFill>
          <a:ln w="12700" cap="rnd">
            <a:noFill/>
            <a:round/>
            <a:headEnd/>
            <a:tailEnd/>
          </a:ln>
        </p:spPr>
        <p:txBody>
          <a:bodyPr/>
          <a:lstStyle/>
          <a:p>
            <a:endParaRPr lang="en-US"/>
          </a:p>
        </p:txBody>
      </p:sp>
      <p:sp>
        <p:nvSpPr>
          <p:cNvPr id="22540" name="Freeform 12"/>
          <p:cNvSpPr>
            <a:spLocks/>
          </p:cNvSpPr>
          <p:nvPr/>
        </p:nvSpPr>
        <p:spPr bwMode="auto">
          <a:xfrm>
            <a:off x="1695450" y="3722688"/>
            <a:ext cx="5916613" cy="1768475"/>
          </a:xfrm>
          <a:custGeom>
            <a:avLst/>
            <a:gdLst>
              <a:gd name="T0" fmla="*/ 2147483647 w 3727"/>
              <a:gd name="T1" fmla="*/ 2147483647 h 1114"/>
              <a:gd name="T2" fmla="*/ 2147483647 w 3727"/>
              <a:gd name="T3" fmla="*/ 2147483647 h 1114"/>
              <a:gd name="T4" fmla="*/ 2147483647 w 3727"/>
              <a:gd name="T5" fmla="*/ 2147483647 h 1114"/>
              <a:gd name="T6" fmla="*/ 2147483647 w 3727"/>
              <a:gd name="T7" fmla="*/ 2147483647 h 1114"/>
              <a:gd name="T8" fmla="*/ 2147483647 w 3727"/>
              <a:gd name="T9" fmla="*/ 2147483647 h 1114"/>
              <a:gd name="T10" fmla="*/ 2147483647 w 3727"/>
              <a:gd name="T11" fmla="*/ 2147483647 h 1114"/>
              <a:gd name="T12" fmla="*/ 2147483647 w 3727"/>
              <a:gd name="T13" fmla="*/ 2147483647 h 1114"/>
              <a:gd name="T14" fmla="*/ 2147483647 w 3727"/>
              <a:gd name="T15" fmla="*/ 2147483647 h 1114"/>
              <a:gd name="T16" fmla="*/ 2147483647 w 3727"/>
              <a:gd name="T17" fmla="*/ 2147483647 h 1114"/>
              <a:gd name="T18" fmla="*/ 2147483647 w 3727"/>
              <a:gd name="T19" fmla="*/ 2147483647 h 1114"/>
              <a:gd name="T20" fmla="*/ 2147483647 w 3727"/>
              <a:gd name="T21" fmla="*/ 2147483647 h 1114"/>
              <a:gd name="T22" fmla="*/ 2147483647 w 3727"/>
              <a:gd name="T23" fmla="*/ 2147483647 h 1114"/>
              <a:gd name="T24" fmla="*/ 2147483647 w 3727"/>
              <a:gd name="T25" fmla="*/ 2147483647 h 1114"/>
              <a:gd name="T26" fmla="*/ 2147483647 w 3727"/>
              <a:gd name="T27" fmla="*/ 2147483647 h 1114"/>
              <a:gd name="T28" fmla="*/ 2147483647 w 3727"/>
              <a:gd name="T29" fmla="*/ 2147483647 h 1114"/>
              <a:gd name="T30" fmla="*/ 2147483647 w 3727"/>
              <a:gd name="T31" fmla="*/ 2147483647 h 1114"/>
              <a:gd name="T32" fmla="*/ 2147483647 w 3727"/>
              <a:gd name="T33" fmla="*/ 2147483647 h 1114"/>
              <a:gd name="T34" fmla="*/ 2147483647 w 3727"/>
              <a:gd name="T35" fmla="*/ 2147483647 h 1114"/>
              <a:gd name="T36" fmla="*/ 2147483647 w 3727"/>
              <a:gd name="T37" fmla="*/ 2147483647 h 1114"/>
              <a:gd name="T38" fmla="*/ 2147483647 w 3727"/>
              <a:gd name="T39" fmla="*/ 2147483647 h 1114"/>
              <a:gd name="T40" fmla="*/ 2147483647 w 3727"/>
              <a:gd name="T41" fmla="*/ 2147483647 h 1114"/>
              <a:gd name="T42" fmla="*/ 2147483647 w 3727"/>
              <a:gd name="T43" fmla="*/ 2147483647 h 1114"/>
              <a:gd name="T44" fmla="*/ 2147483647 w 3727"/>
              <a:gd name="T45" fmla="*/ 2147483647 h 1114"/>
              <a:gd name="T46" fmla="*/ 2147483647 w 3727"/>
              <a:gd name="T47" fmla="*/ 2147483647 h 1114"/>
              <a:gd name="T48" fmla="*/ 2147483647 w 3727"/>
              <a:gd name="T49" fmla="*/ 2147483647 h 1114"/>
              <a:gd name="T50" fmla="*/ 2147483647 w 3727"/>
              <a:gd name="T51" fmla="*/ 2147483647 h 1114"/>
              <a:gd name="T52" fmla="*/ 2147483647 w 3727"/>
              <a:gd name="T53" fmla="*/ 2147483647 h 1114"/>
              <a:gd name="T54" fmla="*/ 2147483647 w 3727"/>
              <a:gd name="T55" fmla="*/ 2147483647 h 1114"/>
              <a:gd name="T56" fmla="*/ 2147483647 w 3727"/>
              <a:gd name="T57" fmla="*/ 2147483647 h 1114"/>
              <a:gd name="T58" fmla="*/ 2147483647 w 3727"/>
              <a:gd name="T59" fmla="*/ 2147483647 h 1114"/>
              <a:gd name="T60" fmla="*/ 2147483647 w 3727"/>
              <a:gd name="T61" fmla="*/ 2147483647 h 1114"/>
              <a:gd name="T62" fmla="*/ 2147483647 w 3727"/>
              <a:gd name="T63" fmla="*/ 2147483647 h 1114"/>
              <a:gd name="T64" fmla="*/ 2147483647 w 3727"/>
              <a:gd name="T65" fmla="*/ 2147483647 h 1114"/>
              <a:gd name="T66" fmla="*/ 2147483647 w 3727"/>
              <a:gd name="T67" fmla="*/ 2147483647 h 1114"/>
              <a:gd name="T68" fmla="*/ 2147483647 w 3727"/>
              <a:gd name="T69" fmla="*/ 2147483647 h 1114"/>
              <a:gd name="T70" fmla="*/ 2147483647 w 3727"/>
              <a:gd name="T71" fmla="*/ 2147483647 h 1114"/>
              <a:gd name="T72" fmla="*/ 2147483647 w 3727"/>
              <a:gd name="T73" fmla="*/ 2147483647 h 1114"/>
              <a:gd name="T74" fmla="*/ 2147483647 w 3727"/>
              <a:gd name="T75" fmla="*/ 2147483647 h 1114"/>
              <a:gd name="T76" fmla="*/ 2147483647 w 3727"/>
              <a:gd name="T77" fmla="*/ 2147483647 h 1114"/>
              <a:gd name="T78" fmla="*/ 2147483647 w 3727"/>
              <a:gd name="T79" fmla="*/ 2147483647 h 1114"/>
              <a:gd name="T80" fmla="*/ 2147483647 w 3727"/>
              <a:gd name="T81" fmla="*/ 2147483647 h 1114"/>
              <a:gd name="T82" fmla="*/ 2147483647 w 3727"/>
              <a:gd name="T83" fmla="*/ 2147483647 h 1114"/>
              <a:gd name="T84" fmla="*/ 2147483647 w 3727"/>
              <a:gd name="T85" fmla="*/ 2147483647 h 1114"/>
              <a:gd name="T86" fmla="*/ 2147483647 w 3727"/>
              <a:gd name="T87" fmla="*/ 2147483647 h 1114"/>
              <a:gd name="T88" fmla="*/ 2147483647 w 3727"/>
              <a:gd name="T89" fmla="*/ 2147483647 h 1114"/>
              <a:gd name="T90" fmla="*/ 2147483647 w 3727"/>
              <a:gd name="T91" fmla="*/ 2147483647 h 1114"/>
              <a:gd name="T92" fmla="*/ 2147483647 w 3727"/>
              <a:gd name="T93" fmla="*/ 2147483647 h 1114"/>
              <a:gd name="T94" fmla="*/ 2147483647 w 3727"/>
              <a:gd name="T95" fmla="*/ 2147483647 h 1114"/>
              <a:gd name="T96" fmla="*/ 2147483647 w 3727"/>
              <a:gd name="T97" fmla="*/ 2147483647 h 1114"/>
              <a:gd name="T98" fmla="*/ 2147483647 w 3727"/>
              <a:gd name="T99" fmla="*/ 2147483647 h 1114"/>
              <a:gd name="T100" fmla="*/ 2147483647 w 3727"/>
              <a:gd name="T101" fmla="*/ 2147483647 h 1114"/>
              <a:gd name="T102" fmla="*/ 2147483647 w 3727"/>
              <a:gd name="T103" fmla="*/ 2147483647 h 1114"/>
              <a:gd name="T104" fmla="*/ 2147483647 w 3727"/>
              <a:gd name="T105" fmla="*/ 2147483647 h 1114"/>
              <a:gd name="T106" fmla="*/ 2147483647 w 3727"/>
              <a:gd name="T107" fmla="*/ 2147483647 h 1114"/>
              <a:gd name="T108" fmla="*/ 2147483647 w 3727"/>
              <a:gd name="T109" fmla="*/ 2147483647 h 1114"/>
              <a:gd name="T110" fmla="*/ 2147483647 w 3727"/>
              <a:gd name="T111" fmla="*/ 2147483647 h 1114"/>
              <a:gd name="T112" fmla="*/ 2147483647 w 3727"/>
              <a:gd name="T113" fmla="*/ 2147483647 h 1114"/>
              <a:gd name="T114" fmla="*/ 2147483647 w 3727"/>
              <a:gd name="T115" fmla="*/ 2147483647 h 1114"/>
              <a:gd name="T116" fmla="*/ 2147483647 w 3727"/>
              <a:gd name="T117" fmla="*/ 2147483647 h 1114"/>
              <a:gd name="T118" fmla="*/ 2147483647 w 3727"/>
              <a:gd name="T119" fmla="*/ 2147483647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2541" name="Line 13"/>
          <p:cNvSpPr>
            <a:spLocks noChangeShapeType="1"/>
          </p:cNvSpPr>
          <p:nvPr/>
        </p:nvSpPr>
        <p:spPr bwMode="auto">
          <a:xfrm>
            <a:off x="1701800" y="5489575"/>
            <a:ext cx="5902325" cy="0"/>
          </a:xfrm>
          <a:prstGeom prst="line">
            <a:avLst/>
          </a:prstGeom>
          <a:noFill/>
          <a:ln w="12700">
            <a:solidFill>
              <a:srgbClr val="000000"/>
            </a:solidFill>
            <a:round/>
            <a:headEnd/>
            <a:tailEnd/>
          </a:ln>
        </p:spPr>
        <p:txBody>
          <a:bodyPr wrap="none" anchor="ctr"/>
          <a:lstStyle/>
          <a:p>
            <a:endParaRPr lang="en-US"/>
          </a:p>
        </p:txBody>
      </p:sp>
      <p:sp>
        <p:nvSpPr>
          <p:cNvPr id="22542" name="Line 14"/>
          <p:cNvSpPr>
            <a:spLocks noChangeShapeType="1"/>
          </p:cNvSpPr>
          <p:nvPr/>
        </p:nvSpPr>
        <p:spPr bwMode="auto">
          <a:xfrm flipV="1">
            <a:off x="1695450" y="5416550"/>
            <a:ext cx="0" cy="147638"/>
          </a:xfrm>
          <a:prstGeom prst="line">
            <a:avLst/>
          </a:prstGeom>
          <a:noFill/>
          <a:ln w="12700">
            <a:solidFill>
              <a:srgbClr val="000000"/>
            </a:solidFill>
            <a:round/>
            <a:headEnd/>
            <a:tailEnd/>
          </a:ln>
        </p:spPr>
        <p:txBody>
          <a:bodyPr wrap="none" anchor="ctr"/>
          <a:lstStyle/>
          <a:p>
            <a:endParaRPr lang="en-US"/>
          </a:p>
        </p:txBody>
      </p:sp>
      <p:sp>
        <p:nvSpPr>
          <p:cNvPr id="22543" name="Line 15"/>
          <p:cNvSpPr>
            <a:spLocks noChangeShapeType="1"/>
          </p:cNvSpPr>
          <p:nvPr/>
        </p:nvSpPr>
        <p:spPr bwMode="auto">
          <a:xfrm flipV="1">
            <a:off x="3170238" y="5416550"/>
            <a:ext cx="0" cy="147638"/>
          </a:xfrm>
          <a:prstGeom prst="line">
            <a:avLst/>
          </a:prstGeom>
          <a:noFill/>
          <a:ln w="12700">
            <a:solidFill>
              <a:srgbClr val="000000"/>
            </a:solidFill>
            <a:round/>
            <a:headEnd/>
            <a:tailEnd/>
          </a:ln>
        </p:spPr>
        <p:txBody>
          <a:bodyPr wrap="none" anchor="ctr"/>
          <a:lstStyle/>
          <a:p>
            <a:endParaRPr lang="en-US"/>
          </a:p>
        </p:txBody>
      </p:sp>
      <p:sp>
        <p:nvSpPr>
          <p:cNvPr id="22544" name="Line 16"/>
          <p:cNvSpPr>
            <a:spLocks noChangeShapeType="1"/>
          </p:cNvSpPr>
          <p:nvPr/>
        </p:nvSpPr>
        <p:spPr bwMode="auto">
          <a:xfrm flipV="1">
            <a:off x="4662488" y="5416550"/>
            <a:ext cx="0" cy="147638"/>
          </a:xfrm>
          <a:prstGeom prst="line">
            <a:avLst/>
          </a:prstGeom>
          <a:noFill/>
          <a:ln w="12700">
            <a:solidFill>
              <a:srgbClr val="000000"/>
            </a:solidFill>
            <a:round/>
            <a:headEnd/>
            <a:tailEnd/>
          </a:ln>
        </p:spPr>
        <p:txBody>
          <a:bodyPr wrap="none" anchor="ctr"/>
          <a:lstStyle/>
          <a:p>
            <a:endParaRPr lang="en-US"/>
          </a:p>
        </p:txBody>
      </p:sp>
      <p:sp>
        <p:nvSpPr>
          <p:cNvPr id="22545" name="Line 17"/>
          <p:cNvSpPr>
            <a:spLocks noChangeShapeType="1"/>
          </p:cNvSpPr>
          <p:nvPr/>
        </p:nvSpPr>
        <p:spPr bwMode="auto">
          <a:xfrm flipV="1">
            <a:off x="6135688" y="5416550"/>
            <a:ext cx="0" cy="147638"/>
          </a:xfrm>
          <a:prstGeom prst="line">
            <a:avLst/>
          </a:prstGeom>
          <a:noFill/>
          <a:ln w="12700">
            <a:solidFill>
              <a:srgbClr val="000000"/>
            </a:solidFill>
            <a:round/>
            <a:headEnd/>
            <a:tailEnd/>
          </a:ln>
        </p:spPr>
        <p:txBody>
          <a:bodyPr wrap="none" anchor="ctr"/>
          <a:lstStyle/>
          <a:p>
            <a:endParaRPr lang="en-US"/>
          </a:p>
        </p:txBody>
      </p:sp>
      <p:sp>
        <p:nvSpPr>
          <p:cNvPr id="22546" name="Line 18"/>
          <p:cNvSpPr>
            <a:spLocks noChangeShapeType="1"/>
          </p:cNvSpPr>
          <p:nvPr/>
        </p:nvSpPr>
        <p:spPr bwMode="auto">
          <a:xfrm flipV="1">
            <a:off x="7610475" y="5416550"/>
            <a:ext cx="0" cy="147638"/>
          </a:xfrm>
          <a:prstGeom prst="line">
            <a:avLst/>
          </a:prstGeom>
          <a:noFill/>
          <a:ln w="12700">
            <a:solidFill>
              <a:srgbClr val="000000"/>
            </a:solidFill>
            <a:round/>
            <a:headEnd/>
            <a:tailEnd/>
          </a:ln>
        </p:spPr>
        <p:txBody>
          <a:bodyPr wrap="none" anchor="ctr"/>
          <a:lstStyle/>
          <a:p>
            <a:endParaRPr lang="en-US"/>
          </a:p>
        </p:txBody>
      </p:sp>
      <p:sp>
        <p:nvSpPr>
          <p:cNvPr id="22547" name="Rectangle 19"/>
          <p:cNvSpPr>
            <a:spLocks noChangeArrowheads="1"/>
          </p:cNvSpPr>
          <p:nvPr/>
        </p:nvSpPr>
        <p:spPr bwMode="auto">
          <a:xfrm>
            <a:off x="1533525" y="54403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0</a:t>
            </a:r>
            <a:endParaRPr lang="en-US" sz="3200">
              <a:solidFill>
                <a:schemeClr val="bg2"/>
              </a:solidFill>
            </a:endParaRPr>
          </a:p>
        </p:txBody>
      </p:sp>
      <p:sp>
        <p:nvSpPr>
          <p:cNvPr id="22548" name="Line 20"/>
          <p:cNvSpPr>
            <a:spLocks noChangeShapeType="1"/>
          </p:cNvSpPr>
          <p:nvPr/>
        </p:nvSpPr>
        <p:spPr bwMode="auto">
          <a:xfrm>
            <a:off x="4643438" y="3736975"/>
            <a:ext cx="0" cy="1701800"/>
          </a:xfrm>
          <a:prstGeom prst="line">
            <a:avLst/>
          </a:prstGeom>
          <a:noFill/>
          <a:ln w="50800">
            <a:solidFill>
              <a:schemeClr val="bg2"/>
            </a:solidFill>
            <a:round/>
            <a:headEnd/>
            <a:tailEnd/>
          </a:ln>
        </p:spPr>
        <p:txBody>
          <a:bodyPr wrap="none" anchor="ctr"/>
          <a:lstStyle/>
          <a:p>
            <a:endParaRPr lang="en-US"/>
          </a:p>
        </p:txBody>
      </p:sp>
      <p:sp>
        <p:nvSpPr>
          <p:cNvPr id="22549" name="Rectangle 21"/>
          <p:cNvSpPr>
            <a:spLocks noChangeArrowheads="1"/>
          </p:cNvSpPr>
          <p:nvPr/>
        </p:nvSpPr>
        <p:spPr bwMode="auto">
          <a:xfrm>
            <a:off x="1054100" y="292100"/>
            <a:ext cx="7229475" cy="2949575"/>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2550" name="Rectangle 22"/>
          <p:cNvSpPr>
            <a:spLocks noChangeArrowheads="1"/>
          </p:cNvSpPr>
          <p:nvPr/>
        </p:nvSpPr>
        <p:spPr bwMode="auto">
          <a:xfrm>
            <a:off x="1143000" y="381000"/>
            <a:ext cx="7086600" cy="2795588"/>
          </a:xfrm>
          <a:prstGeom prst="rect">
            <a:avLst/>
          </a:prstGeom>
          <a:solidFill>
            <a:srgbClr val="FFFFFF"/>
          </a:solidFill>
          <a:ln w="127000">
            <a:noFill/>
            <a:miter lim="800000"/>
            <a:headEnd/>
            <a:tailEnd/>
          </a:ln>
        </p:spPr>
        <p:txBody>
          <a:bodyPr wrap="none" anchor="ctr"/>
          <a:lstStyle/>
          <a:p>
            <a:endParaRPr lang="en-US"/>
          </a:p>
        </p:txBody>
      </p:sp>
      <p:sp>
        <p:nvSpPr>
          <p:cNvPr id="22551" name="Rectangle 23"/>
          <p:cNvSpPr>
            <a:spLocks noChangeArrowheads="1"/>
          </p:cNvSpPr>
          <p:nvPr/>
        </p:nvSpPr>
        <p:spPr bwMode="auto">
          <a:xfrm>
            <a:off x="7712075" y="2028825"/>
            <a:ext cx="474663"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2552" name="Rectangle 24"/>
          <p:cNvSpPr>
            <a:spLocks noChangeArrowheads="1"/>
          </p:cNvSpPr>
          <p:nvPr/>
        </p:nvSpPr>
        <p:spPr bwMode="auto">
          <a:xfrm>
            <a:off x="2981325" y="22399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3</a:t>
            </a:r>
            <a:endParaRPr lang="en-US" sz="3200">
              <a:solidFill>
                <a:schemeClr val="bg2"/>
              </a:solidFill>
            </a:endParaRPr>
          </a:p>
        </p:txBody>
      </p:sp>
      <p:sp>
        <p:nvSpPr>
          <p:cNvPr id="22553" name="Rectangle 25"/>
          <p:cNvSpPr>
            <a:spLocks noChangeArrowheads="1"/>
          </p:cNvSpPr>
          <p:nvPr/>
        </p:nvSpPr>
        <p:spPr bwMode="auto">
          <a:xfrm>
            <a:off x="4441825" y="22399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6</a:t>
            </a:r>
            <a:endParaRPr lang="en-US" sz="3200">
              <a:solidFill>
                <a:schemeClr val="bg2"/>
              </a:solidFill>
            </a:endParaRPr>
          </a:p>
        </p:txBody>
      </p:sp>
      <p:sp>
        <p:nvSpPr>
          <p:cNvPr id="22554" name="Rectangle 26"/>
          <p:cNvSpPr>
            <a:spLocks noChangeArrowheads="1"/>
          </p:cNvSpPr>
          <p:nvPr/>
        </p:nvSpPr>
        <p:spPr bwMode="auto">
          <a:xfrm>
            <a:off x="5942013" y="22399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9</a:t>
            </a:r>
            <a:endParaRPr lang="en-US" sz="3200">
              <a:solidFill>
                <a:schemeClr val="bg2"/>
              </a:solidFill>
            </a:endParaRPr>
          </a:p>
        </p:txBody>
      </p:sp>
      <p:sp>
        <p:nvSpPr>
          <p:cNvPr id="22555" name="Rectangle 27"/>
          <p:cNvSpPr>
            <a:spLocks noChangeArrowheads="1"/>
          </p:cNvSpPr>
          <p:nvPr/>
        </p:nvSpPr>
        <p:spPr bwMode="auto">
          <a:xfrm>
            <a:off x="7237413" y="2239963"/>
            <a:ext cx="5873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12</a:t>
            </a:r>
            <a:endParaRPr lang="en-US" sz="3200">
              <a:solidFill>
                <a:schemeClr val="bg2"/>
              </a:solidFill>
            </a:endParaRPr>
          </a:p>
        </p:txBody>
      </p:sp>
      <p:sp>
        <p:nvSpPr>
          <p:cNvPr id="22556" name="Freeform 28"/>
          <p:cNvSpPr>
            <a:spLocks/>
          </p:cNvSpPr>
          <p:nvPr/>
        </p:nvSpPr>
        <p:spPr bwMode="auto">
          <a:xfrm>
            <a:off x="1695450" y="522288"/>
            <a:ext cx="5916613" cy="1768475"/>
          </a:xfrm>
          <a:custGeom>
            <a:avLst/>
            <a:gdLst>
              <a:gd name="T0" fmla="*/ 2147483647 w 3727"/>
              <a:gd name="T1" fmla="*/ 2147483647 h 1114"/>
              <a:gd name="T2" fmla="*/ 2147483647 w 3727"/>
              <a:gd name="T3" fmla="*/ 2147483647 h 1114"/>
              <a:gd name="T4" fmla="*/ 2147483647 w 3727"/>
              <a:gd name="T5" fmla="*/ 2147483647 h 1114"/>
              <a:gd name="T6" fmla="*/ 2147483647 w 3727"/>
              <a:gd name="T7" fmla="*/ 2147483647 h 1114"/>
              <a:gd name="T8" fmla="*/ 2147483647 w 3727"/>
              <a:gd name="T9" fmla="*/ 2147483647 h 1114"/>
              <a:gd name="T10" fmla="*/ 2147483647 w 3727"/>
              <a:gd name="T11" fmla="*/ 2147483647 h 1114"/>
              <a:gd name="T12" fmla="*/ 2147483647 w 3727"/>
              <a:gd name="T13" fmla="*/ 2147483647 h 1114"/>
              <a:gd name="T14" fmla="*/ 2147483647 w 3727"/>
              <a:gd name="T15" fmla="*/ 2147483647 h 1114"/>
              <a:gd name="T16" fmla="*/ 2147483647 w 3727"/>
              <a:gd name="T17" fmla="*/ 2147483647 h 1114"/>
              <a:gd name="T18" fmla="*/ 2147483647 w 3727"/>
              <a:gd name="T19" fmla="*/ 2147483647 h 1114"/>
              <a:gd name="T20" fmla="*/ 2147483647 w 3727"/>
              <a:gd name="T21" fmla="*/ 2147483647 h 1114"/>
              <a:gd name="T22" fmla="*/ 2147483647 w 3727"/>
              <a:gd name="T23" fmla="*/ 2147483647 h 1114"/>
              <a:gd name="T24" fmla="*/ 2147483647 w 3727"/>
              <a:gd name="T25" fmla="*/ 2147483647 h 1114"/>
              <a:gd name="T26" fmla="*/ 2147483647 w 3727"/>
              <a:gd name="T27" fmla="*/ 2147483647 h 1114"/>
              <a:gd name="T28" fmla="*/ 2147483647 w 3727"/>
              <a:gd name="T29" fmla="*/ 2147483647 h 1114"/>
              <a:gd name="T30" fmla="*/ 2147483647 w 3727"/>
              <a:gd name="T31" fmla="*/ 2147483647 h 1114"/>
              <a:gd name="T32" fmla="*/ 2147483647 w 3727"/>
              <a:gd name="T33" fmla="*/ 2147483647 h 1114"/>
              <a:gd name="T34" fmla="*/ 2147483647 w 3727"/>
              <a:gd name="T35" fmla="*/ 2147483647 h 1114"/>
              <a:gd name="T36" fmla="*/ 2147483647 w 3727"/>
              <a:gd name="T37" fmla="*/ 2147483647 h 1114"/>
              <a:gd name="T38" fmla="*/ 2147483647 w 3727"/>
              <a:gd name="T39" fmla="*/ 2147483647 h 1114"/>
              <a:gd name="T40" fmla="*/ 2147483647 w 3727"/>
              <a:gd name="T41" fmla="*/ 2147483647 h 1114"/>
              <a:gd name="T42" fmla="*/ 2147483647 w 3727"/>
              <a:gd name="T43" fmla="*/ 2147483647 h 1114"/>
              <a:gd name="T44" fmla="*/ 2147483647 w 3727"/>
              <a:gd name="T45" fmla="*/ 2147483647 h 1114"/>
              <a:gd name="T46" fmla="*/ 2147483647 w 3727"/>
              <a:gd name="T47" fmla="*/ 2147483647 h 1114"/>
              <a:gd name="T48" fmla="*/ 2147483647 w 3727"/>
              <a:gd name="T49" fmla="*/ 2147483647 h 1114"/>
              <a:gd name="T50" fmla="*/ 2147483647 w 3727"/>
              <a:gd name="T51" fmla="*/ 2147483647 h 1114"/>
              <a:gd name="T52" fmla="*/ 2147483647 w 3727"/>
              <a:gd name="T53" fmla="*/ 2147483647 h 1114"/>
              <a:gd name="T54" fmla="*/ 2147483647 w 3727"/>
              <a:gd name="T55" fmla="*/ 2147483647 h 1114"/>
              <a:gd name="T56" fmla="*/ 2147483647 w 3727"/>
              <a:gd name="T57" fmla="*/ 2147483647 h 1114"/>
              <a:gd name="T58" fmla="*/ 2147483647 w 3727"/>
              <a:gd name="T59" fmla="*/ 2147483647 h 1114"/>
              <a:gd name="T60" fmla="*/ 2147483647 w 3727"/>
              <a:gd name="T61" fmla="*/ 2147483647 h 1114"/>
              <a:gd name="T62" fmla="*/ 2147483647 w 3727"/>
              <a:gd name="T63" fmla="*/ 2147483647 h 1114"/>
              <a:gd name="T64" fmla="*/ 2147483647 w 3727"/>
              <a:gd name="T65" fmla="*/ 2147483647 h 1114"/>
              <a:gd name="T66" fmla="*/ 2147483647 w 3727"/>
              <a:gd name="T67" fmla="*/ 2147483647 h 1114"/>
              <a:gd name="T68" fmla="*/ 2147483647 w 3727"/>
              <a:gd name="T69" fmla="*/ 2147483647 h 1114"/>
              <a:gd name="T70" fmla="*/ 2147483647 w 3727"/>
              <a:gd name="T71" fmla="*/ 2147483647 h 1114"/>
              <a:gd name="T72" fmla="*/ 2147483647 w 3727"/>
              <a:gd name="T73" fmla="*/ 2147483647 h 1114"/>
              <a:gd name="T74" fmla="*/ 2147483647 w 3727"/>
              <a:gd name="T75" fmla="*/ 2147483647 h 1114"/>
              <a:gd name="T76" fmla="*/ 2147483647 w 3727"/>
              <a:gd name="T77" fmla="*/ 2147483647 h 1114"/>
              <a:gd name="T78" fmla="*/ 2147483647 w 3727"/>
              <a:gd name="T79" fmla="*/ 2147483647 h 1114"/>
              <a:gd name="T80" fmla="*/ 2147483647 w 3727"/>
              <a:gd name="T81" fmla="*/ 2147483647 h 1114"/>
              <a:gd name="T82" fmla="*/ 2147483647 w 3727"/>
              <a:gd name="T83" fmla="*/ 2147483647 h 1114"/>
              <a:gd name="T84" fmla="*/ 2147483647 w 3727"/>
              <a:gd name="T85" fmla="*/ 2147483647 h 1114"/>
              <a:gd name="T86" fmla="*/ 2147483647 w 3727"/>
              <a:gd name="T87" fmla="*/ 2147483647 h 1114"/>
              <a:gd name="T88" fmla="*/ 2147483647 w 3727"/>
              <a:gd name="T89" fmla="*/ 2147483647 h 1114"/>
              <a:gd name="T90" fmla="*/ 2147483647 w 3727"/>
              <a:gd name="T91" fmla="*/ 2147483647 h 1114"/>
              <a:gd name="T92" fmla="*/ 2147483647 w 3727"/>
              <a:gd name="T93" fmla="*/ 2147483647 h 1114"/>
              <a:gd name="T94" fmla="*/ 2147483647 w 3727"/>
              <a:gd name="T95" fmla="*/ 2147483647 h 1114"/>
              <a:gd name="T96" fmla="*/ 2147483647 w 3727"/>
              <a:gd name="T97" fmla="*/ 2147483647 h 1114"/>
              <a:gd name="T98" fmla="*/ 2147483647 w 3727"/>
              <a:gd name="T99" fmla="*/ 2147483647 h 1114"/>
              <a:gd name="T100" fmla="*/ 2147483647 w 3727"/>
              <a:gd name="T101" fmla="*/ 2147483647 h 1114"/>
              <a:gd name="T102" fmla="*/ 2147483647 w 3727"/>
              <a:gd name="T103" fmla="*/ 2147483647 h 1114"/>
              <a:gd name="T104" fmla="*/ 2147483647 w 3727"/>
              <a:gd name="T105" fmla="*/ 2147483647 h 1114"/>
              <a:gd name="T106" fmla="*/ 2147483647 w 3727"/>
              <a:gd name="T107" fmla="*/ 2147483647 h 1114"/>
              <a:gd name="T108" fmla="*/ 2147483647 w 3727"/>
              <a:gd name="T109" fmla="*/ 2147483647 h 1114"/>
              <a:gd name="T110" fmla="*/ 2147483647 w 3727"/>
              <a:gd name="T111" fmla="*/ 2147483647 h 1114"/>
              <a:gd name="T112" fmla="*/ 2147483647 w 3727"/>
              <a:gd name="T113" fmla="*/ 2147483647 h 1114"/>
              <a:gd name="T114" fmla="*/ 2147483647 w 3727"/>
              <a:gd name="T115" fmla="*/ 2147483647 h 1114"/>
              <a:gd name="T116" fmla="*/ 2147483647 w 3727"/>
              <a:gd name="T117" fmla="*/ 2147483647 h 1114"/>
              <a:gd name="T118" fmla="*/ 2147483647 w 3727"/>
              <a:gd name="T119" fmla="*/ 2147483647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2557" name="Line 29"/>
          <p:cNvSpPr>
            <a:spLocks noChangeShapeType="1"/>
          </p:cNvSpPr>
          <p:nvPr/>
        </p:nvSpPr>
        <p:spPr bwMode="auto">
          <a:xfrm>
            <a:off x="1701800" y="2289175"/>
            <a:ext cx="5902325" cy="0"/>
          </a:xfrm>
          <a:prstGeom prst="line">
            <a:avLst/>
          </a:prstGeom>
          <a:noFill/>
          <a:ln w="12700">
            <a:solidFill>
              <a:srgbClr val="000000"/>
            </a:solidFill>
            <a:round/>
            <a:headEnd/>
            <a:tailEnd/>
          </a:ln>
        </p:spPr>
        <p:txBody>
          <a:bodyPr wrap="none" anchor="ctr"/>
          <a:lstStyle/>
          <a:p>
            <a:endParaRPr lang="en-US"/>
          </a:p>
        </p:txBody>
      </p:sp>
      <p:sp>
        <p:nvSpPr>
          <p:cNvPr id="22558" name="Line 30"/>
          <p:cNvSpPr>
            <a:spLocks noChangeShapeType="1"/>
          </p:cNvSpPr>
          <p:nvPr/>
        </p:nvSpPr>
        <p:spPr bwMode="auto">
          <a:xfrm flipV="1">
            <a:off x="1695450" y="2216150"/>
            <a:ext cx="0" cy="147638"/>
          </a:xfrm>
          <a:prstGeom prst="line">
            <a:avLst/>
          </a:prstGeom>
          <a:noFill/>
          <a:ln w="12700">
            <a:solidFill>
              <a:srgbClr val="000000"/>
            </a:solidFill>
            <a:round/>
            <a:headEnd/>
            <a:tailEnd/>
          </a:ln>
        </p:spPr>
        <p:txBody>
          <a:bodyPr wrap="none" anchor="ctr"/>
          <a:lstStyle/>
          <a:p>
            <a:endParaRPr lang="en-US"/>
          </a:p>
        </p:txBody>
      </p:sp>
      <p:sp>
        <p:nvSpPr>
          <p:cNvPr id="22559" name="Line 31"/>
          <p:cNvSpPr>
            <a:spLocks noChangeShapeType="1"/>
          </p:cNvSpPr>
          <p:nvPr/>
        </p:nvSpPr>
        <p:spPr bwMode="auto">
          <a:xfrm flipV="1">
            <a:off x="3170238" y="2216150"/>
            <a:ext cx="0" cy="147638"/>
          </a:xfrm>
          <a:prstGeom prst="line">
            <a:avLst/>
          </a:prstGeom>
          <a:noFill/>
          <a:ln w="12700">
            <a:solidFill>
              <a:srgbClr val="000000"/>
            </a:solidFill>
            <a:round/>
            <a:headEnd/>
            <a:tailEnd/>
          </a:ln>
        </p:spPr>
        <p:txBody>
          <a:bodyPr wrap="none" anchor="ctr"/>
          <a:lstStyle/>
          <a:p>
            <a:endParaRPr lang="en-US"/>
          </a:p>
        </p:txBody>
      </p:sp>
      <p:sp>
        <p:nvSpPr>
          <p:cNvPr id="22560" name="Line 32"/>
          <p:cNvSpPr>
            <a:spLocks noChangeShapeType="1"/>
          </p:cNvSpPr>
          <p:nvPr/>
        </p:nvSpPr>
        <p:spPr bwMode="auto">
          <a:xfrm flipV="1">
            <a:off x="4662488" y="2216150"/>
            <a:ext cx="0" cy="147638"/>
          </a:xfrm>
          <a:prstGeom prst="line">
            <a:avLst/>
          </a:prstGeom>
          <a:noFill/>
          <a:ln w="12700">
            <a:solidFill>
              <a:srgbClr val="000000"/>
            </a:solidFill>
            <a:round/>
            <a:headEnd/>
            <a:tailEnd/>
          </a:ln>
        </p:spPr>
        <p:txBody>
          <a:bodyPr wrap="none" anchor="ctr"/>
          <a:lstStyle/>
          <a:p>
            <a:endParaRPr lang="en-US"/>
          </a:p>
        </p:txBody>
      </p:sp>
      <p:sp>
        <p:nvSpPr>
          <p:cNvPr id="22561" name="Line 33"/>
          <p:cNvSpPr>
            <a:spLocks noChangeShapeType="1"/>
          </p:cNvSpPr>
          <p:nvPr/>
        </p:nvSpPr>
        <p:spPr bwMode="auto">
          <a:xfrm flipV="1">
            <a:off x="6135688" y="2216150"/>
            <a:ext cx="0" cy="147638"/>
          </a:xfrm>
          <a:prstGeom prst="line">
            <a:avLst/>
          </a:prstGeom>
          <a:noFill/>
          <a:ln w="12700">
            <a:solidFill>
              <a:srgbClr val="000000"/>
            </a:solidFill>
            <a:round/>
            <a:headEnd/>
            <a:tailEnd/>
          </a:ln>
        </p:spPr>
        <p:txBody>
          <a:bodyPr wrap="none" anchor="ctr"/>
          <a:lstStyle/>
          <a:p>
            <a:endParaRPr lang="en-US"/>
          </a:p>
        </p:txBody>
      </p:sp>
      <p:sp>
        <p:nvSpPr>
          <p:cNvPr id="22562" name="Line 34"/>
          <p:cNvSpPr>
            <a:spLocks noChangeShapeType="1"/>
          </p:cNvSpPr>
          <p:nvPr/>
        </p:nvSpPr>
        <p:spPr bwMode="auto">
          <a:xfrm flipV="1">
            <a:off x="7610475" y="2216150"/>
            <a:ext cx="0" cy="147638"/>
          </a:xfrm>
          <a:prstGeom prst="line">
            <a:avLst/>
          </a:prstGeom>
          <a:noFill/>
          <a:ln w="12700">
            <a:solidFill>
              <a:srgbClr val="000000"/>
            </a:solidFill>
            <a:round/>
            <a:headEnd/>
            <a:tailEnd/>
          </a:ln>
        </p:spPr>
        <p:txBody>
          <a:bodyPr wrap="none" anchor="ctr"/>
          <a:lstStyle/>
          <a:p>
            <a:endParaRPr lang="en-US"/>
          </a:p>
        </p:txBody>
      </p:sp>
      <p:sp>
        <p:nvSpPr>
          <p:cNvPr id="22563" name="Rectangle 35"/>
          <p:cNvSpPr>
            <a:spLocks noChangeArrowheads="1"/>
          </p:cNvSpPr>
          <p:nvPr/>
        </p:nvSpPr>
        <p:spPr bwMode="auto">
          <a:xfrm>
            <a:off x="1533525" y="2239963"/>
            <a:ext cx="384175" cy="576262"/>
          </a:xfrm>
          <a:prstGeom prst="rect">
            <a:avLst/>
          </a:prstGeom>
          <a:noFill/>
          <a:ln w="76200">
            <a:noFill/>
            <a:miter lim="800000"/>
            <a:headEnd/>
            <a:tailEnd/>
          </a:ln>
        </p:spPr>
        <p:txBody>
          <a:bodyPr wrap="none" lIns="90488" tIns="44450" rIns="90488" bIns="44450">
            <a:spAutoFit/>
          </a:bodyPr>
          <a:lstStyle/>
          <a:p>
            <a:r>
              <a:rPr lang="en-US" sz="3200" b="1">
                <a:solidFill>
                  <a:schemeClr val="bg2"/>
                </a:solidFill>
              </a:rPr>
              <a:t>0</a:t>
            </a:r>
            <a:endParaRPr lang="en-US" sz="3200">
              <a:solidFill>
                <a:schemeClr val="bg2"/>
              </a:solidFill>
            </a:endParaRPr>
          </a:p>
        </p:txBody>
      </p:sp>
      <p:sp>
        <p:nvSpPr>
          <p:cNvPr id="22564" name="Rectangle 36"/>
          <p:cNvSpPr>
            <a:spLocks noChangeArrowheads="1"/>
          </p:cNvSpPr>
          <p:nvPr/>
        </p:nvSpPr>
        <p:spPr bwMode="auto">
          <a:xfrm>
            <a:off x="3154363" y="4314825"/>
            <a:ext cx="415925"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latin typeface="Symbol" pitchFamily="18" charset="2"/>
              </a:rPr>
              <a:t></a:t>
            </a:r>
          </a:p>
        </p:txBody>
      </p:sp>
      <p:sp>
        <p:nvSpPr>
          <p:cNvPr id="22565" name="Arc 37"/>
          <p:cNvSpPr>
            <a:spLocks/>
          </p:cNvSpPr>
          <p:nvPr/>
        </p:nvSpPr>
        <p:spPr bwMode="auto">
          <a:xfrm>
            <a:off x="3557588" y="4598988"/>
            <a:ext cx="1041400" cy="35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bg2"/>
            </a:solidFill>
            <a:round/>
            <a:headEnd/>
            <a:tailEnd type="triangle" w="med" len="med"/>
          </a:ln>
        </p:spPr>
        <p:txBody>
          <a:bodyPr wrap="none" anchor="ctr"/>
          <a:lstStyle/>
          <a:p>
            <a:endParaRPr lang="en-US"/>
          </a:p>
        </p:txBody>
      </p:sp>
      <p:sp>
        <p:nvSpPr>
          <p:cNvPr id="22566" name="Rectangle 38"/>
          <p:cNvSpPr>
            <a:spLocks noChangeArrowheads="1"/>
          </p:cNvSpPr>
          <p:nvPr/>
        </p:nvSpPr>
        <p:spPr bwMode="auto">
          <a:xfrm>
            <a:off x="6919913" y="6542088"/>
            <a:ext cx="180975" cy="301625"/>
          </a:xfrm>
          <a:prstGeom prst="rect">
            <a:avLst/>
          </a:prstGeom>
          <a:noFill/>
          <a:ln w="76200">
            <a:noFill/>
            <a:miter lim="800000"/>
            <a:headEnd/>
            <a:tailEnd/>
          </a:ln>
        </p:spPr>
        <p:txBody>
          <a:bodyPr wrap="none" lIns="90488" tIns="44450" rIns="90488" bIns="44450">
            <a:spAutoFit/>
          </a:bodyPr>
          <a:lstStyle/>
          <a:p>
            <a:endParaRPr lang="en-US" sz="1400"/>
          </a:p>
        </p:txBody>
      </p:sp>
      <p:sp>
        <p:nvSpPr>
          <p:cNvPr id="22567" name="Freeform 39"/>
          <p:cNvSpPr>
            <a:spLocks/>
          </p:cNvSpPr>
          <p:nvPr/>
        </p:nvSpPr>
        <p:spPr bwMode="auto">
          <a:xfrm>
            <a:off x="1543050" y="457200"/>
            <a:ext cx="3259138" cy="1833563"/>
          </a:xfrm>
          <a:custGeom>
            <a:avLst/>
            <a:gdLst>
              <a:gd name="T0" fmla="*/ 2147483647 w 2053"/>
              <a:gd name="T1" fmla="*/ 2147483647 h 1155"/>
              <a:gd name="T2" fmla="*/ 2147483647 w 2053"/>
              <a:gd name="T3" fmla="*/ 2147483647 h 1155"/>
              <a:gd name="T4" fmla="*/ 2147483647 w 2053"/>
              <a:gd name="T5" fmla="*/ 2147483647 h 1155"/>
              <a:gd name="T6" fmla="*/ 2147483647 w 2053"/>
              <a:gd name="T7" fmla="*/ 2147483647 h 1155"/>
              <a:gd name="T8" fmla="*/ 2147483647 w 2053"/>
              <a:gd name="T9" fmla="*/ 2147483647 h 1155"/>
              <a:gd name="T10" fmla="*/ 2147483647 w 2053"/>
              <a:gd name="T11" fmla="*/ 2147483647 h 1155"/>
              <a:gd name="T12" fmla="*/ 2147483647 w 2053"/>
              <a:gd name="T13" fmla="*/ 2147483647 h 1155"/>
              <a:gd name="T14" fmla="*/ 2147483647 w 2053"/>
              <a:gd name="T15" fmla="*/ 2147483647 h 1155"/>
              <a:gd name="T16" fmla="*/ 2147483647 w 2053"/>
              <a:gd name="T17" fmla="*/ 2147483647 h 1155"/>
              <a:gd name="T18" fmla="*/ 2147483647 w 2053"/>
              <a:gd name="T19" fmla="*/ 2147483647 h 1155"/>
              <a:gd name="T20" fmla="*/ 2147483647 w 2053"/>
              <a:gd name="T21" fmla="*/ 2147483647 h 1155"/>
              <a:gd name="T22" fmla="*/ 2147483647 w 2053"/>
              <a:gd name="T23" fmla="*/ 2147483647 h 1155"/>
              <a:gd name="T24" fmla="*/ 2147483647 w 2053"/>
              <a:gd name="T25" fmla="*/ 2147483647 h 1155"/>
              <a:gd name="T26" fmla="*/ 2147483647 w 2053"/>
              <a:gd name="T27" fmla="*/ 2147483647 h 1155"/>
              <a:gd name="T28" fmla="*/ 2147483647 w 2053"/>
              <a:gd name="T29" fmla="*/ 2147483647 h 1155"/>
              <a:gd name="T30" fmla="*/ 2147483647 w 2053"/>
              <a:gd name="T31" fmla="*/ 2147483647 h 1155"/>
              <a:gd name="T32" fmla="*/ 2147483647 w 2053"/>
              <a:gd name="T33" fmla="*/ 2147483647 h 1155"/>
              <a:gd name="T34" fmla="*/ 2147483647 w 2053"/>
              <a:gd name="T35" fmla="*/ 2147483647 h 1155"/>
              <a:gd name="T36" fmla="*/ 2147483647 w 2053"/>
              <a:gd name="T37" fmla="*/ 2147483647 h 1155"/>
              <a:gd name="T38" fmla="*/ 2147483647 w 2053"/>
              <a:gd name="T39" fmla="*/ 2147483647 h 1155"/>
              <a:gd name="T40" fmla="*/ 2147483647 w 2053"/>
              <a:gd name="T41" fmla="*/ 2147483647 h 1155"/>
              <a:gd name="T42" fmla="*/ 2147483647 w 2053"/>
              <a:gd name="T43" fmla="*/ 2147483647 h 1155"/>
              <a:gd name="T44" fmla="*/ 2147483647 w 2053"/>
              <a:gd name="T45" fmla="*/ 2147483647 h 1155"/>
              <a:gd name="T46" fmla="*/ 2147483647 w 2053"/>
              <a:gd name="T47" fmla="*/ 2147483647 h 1155"/>
              <a:gd name="T48" fmla="*/ 2147483647 w 2053"/>
              <a:gd name="T49" fmla="*/ 2147483647 h 1155"/>
              <a:gd name="T50" fmla="*/ 2147483647 w 2053"/>
              <a:gd name="T51" fmla="*/ 2147483647 h 1155"/>
              <a:gd name="T52" fmla="*/ 2147483647 w 2053"/>
              <a:gd name="T53" fmla="*/ 2147483647 h 1155"/>
              <a:gd name="T54" fmla="*/ 2147483647 w 2053"/>
              <a:gd name="T55" fmla="*/ 2147483647 h 1155"/>
              <a:gd name="T56" fmla="*/ 2147483647 w 2053"/>
              <a:gd name="T57" fmla="*/ 2147483647 h 1155"/>
              <a:gd name="T58" fmla="*/ 2147483647 w 2053"/>
              <a:gd name="T59" fmla="*/ 2147483647 h 1155"/>
              <a:gd name="T60" fmla="*/ 2147483647 w 2053"/>
              <a:gd name="T61" fmla="*/ 2147483647 h 1155"/>
              <a:gd name="T62" fmla="*/ 2147483647 w 2053"/>
              <a:gd name="T63" fmla="*/ 2147483647 h 1155"/>
              <a:gd name="T64" fmla="*/ 2147483647 w 2053"/>
              <a:gd name="T65" fmla="*/ 2147483647 h 1155"/>
              <a:gd name="T66" fmla="*/ 2147483647 w 2053"/>
              <a:gd name="T67" fmla="*/ 2147483647 h 1155"/>
              <a:gd name="T68" fmla="*/ 2147483647 w 2053"/>
              <a:gd name="T69" fmla="*/ 2147483647 h 1155"/>
              <a:gd name="T70" fmla="*/ 2147483647 w 2053"/>
              <a:gd name="T71" fmla="*/ 2147483647 h 1155"/>
              <a:gd name="T72" fmla="*/ 2147483647 w 2053"/>
              <a:gd name="T73" fmla="*/ 2147483647 h 1155"/>
              <a:gd name="T74" fmla="*/ 2147483647 w 2053"/>
              <a:gd name="T75" fmla="*/ 2147483647 h 1155"/>
              <a:gd name="T76" fmla="*/ 2147483647 w 2053"/>
              <a:gd name="T77" fmla="*/ 2147483647 h 1155"/>
              <a:gd name="T78" fmla="*/ 2147483647 w 2053"/>
              <a:gd name="T79" fmla="*/ 2147483647 h 1155"/>
              <a:gd name="T80" fmla="*/ 2147483647 w 2053"/>
              <a:gd name="T81" fmla="*/ 2147483647 h 1155"/>
              <a:gd name="T82" fmla="*/ 2147483647 w 2053"/>
              <a:gd name="T83" fmla="*/ 2147483647 h 1155"/>
              <a:gd name="T84" fmla="*/ 2147483647 w 2053"/>
              <a:gd name="T85" fmla="*/ 2147483647 h 1155"/>
              <a:gd name="T86" fmla="*/ 2147483647 w 2053"/>
              <a:gd name="T87" fmla="*/ 2147483647 h 1155"/>
              <a:gd name="T88" fmla="*/ 2147483647 w 2053"/>
              <a:gd name="T89" fmla="*/ 2147483647 h 1155"/>
              <a:gd name="T90" fmla="*/ 2147483647 w 2053"/>
              <a:gd name="T91" fmla="*/ 2147483647 h 1155"/>
              <a:gd name="T92" fmla="*/ 2147483647 w 2053"/>
              <a:gd name="T93" fmla="*/ 2147483647 h 1155"/>
              <a:gd name="T94" fmla="*/ 2147483647 w 2053"/>
              <a:gd name="T95" fmla="*/ 2147483647 h 1155"/>
              <a:gd name="T96" fmla="*/ 2147483647 w 2053"/>
              <a:gd name="T97" fmla="*/ 2147483647 h 1155"/>
              <a:gd name="T98" fmla="*/ 2147483647 w 2053"/>
              <a:gd name="T99" fmla="*/ 2147483647 h 1155"/>
              <a:gd name="T100" fmla="*/ 2147483647 w 2053"/>
              <a:gd name="T101" fmla="*/ 2147483647 h 1155"/>
              <a:gd name="T102" fmla="*/ 2147483647 w 2053"/>
              <a:gd name="T103" fmla="*/ 2147483647 h 1155"/>
              <a:gd name="T104" fmla="*/ 2147483647 w 2053"/>
              <a:gd name="T105" fmla="*/ 2147483647 h 1155"/>
              <a:gd name="T106" fmla="*/ 2147483647 w 2053"/>
              <a:gd name="T107" fmla="*/ 2147483647 h 1155"/>
              <a:gd name="T108" fmla="*/ 2147483647 w 2053"/>
              <a:gd name="T109" fmla="*/ 2147483647 h 1155"/>
              <a:gd name="T110" fmla="*/ 2147483647 w 2053"/>
              <a:gd name="T111" fmla="*/ 2147483647 h 1155"/>
              <a:gd name="T112" fmla="*/ 2147483647 w 2053"/>
              <a:gd name="T113" fmla="*/ 2147483647 h 1155"/>
              <a:gd name="T114" fmla="*/ 2147483647 w 2053"/>
              <a:gd name="T115" fmla="*/ 2147483647 h 1155"/>
              <a:gd name="T116" fmla="*/ 2147483647 w 2053"/>
              <a:gd name="T117" fmla="*/ 2147483647 h 1155"/>
              <a:gd name="T118" fmla="*/ 2147483647 w 2053"/>
              <a:gd name="T119" fmla="*/ 2147483647 h 11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53"/>
              <a:gd name="T181" fmla="*/ 0 h 1155"/>
              <a:gd name="T182" fmla="*/ 2053 w 2053"/>
              <a:gd name="T183" fmla="*/ 1155 h 115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53" h="1155">
                <a:moveTo>
                  <a:pt x="0" y="1142"/>
                </a:moveTo>
                <a:lnTo>
                  <a:pt x="20" y="1142"/>
                </a:lnTo>
                <a:lnTo>
                  <a:pt x="34" y="1135"/>
                </a:lnTo>
                <a:lnTo>
                  <a:pt x="54" y="1135"/>
                </a:lnTo>
                <a:lnTo>
                  <a:pt x="68" y="1129"/>
                </a:lnTo>
                <a:lnTo>
                  <a:pt x="88" y="1129"/>
                </a:lnTo>
                <a:lnTo>
                  <a:pt x="101" y="1123"/>
                </a:lnTo>
                <a:lnTo>
                  <a:pt x="121" y="1123"/>
                </a:lnTo>
                <a:lnTo>
                  <a:pt x="135" y="1117"/>
                </a:lnTo>
                <a:lnTo>
                  <a:pt x="155" y="1110"/>
                </a:lnTo>
                <a:lnTo>
                  <a:pt x="169" y="1104"/>
                </a:lnTo>
                <a:lnTo>
                  <a:pt x="188" y="1098"/>
                </a:lnTo>
                <a:lnTo>
                  <a:pt x="209" y="1092"/>
                </a:lnTo>
                <a:lnTo>
                  <a:pt x="222" y="1079"/>
                </a:lnTo>
                <a:lnTo>
                  <a:pt x="242" y="1073"/>
                </a:lnTo>
                <a:lnTo>
                  <a:pt x="256" y="1060"/>
                </a:lnTo>
                <a:lnTo>
                  <a:pt x="276" y="1053"/>
                </a:lnTo>
                <a:lnTo>
                  <a:pt x="290" y="1041"/>
                </a:lnTo>
                <a:lnTo>
                  <a:pt x="310" y="1029"/>
                </a:lnTo>
                <a:lnTo>
                  <a:pt x="323" y="1016"/>
                </a:lnTo>
                <a:lnTo>
                  <a:pt x="343" y="997"/>
                </a:lnTo>
                <a:lnTo>
                  <a:pt x="357" y="985"/>
                </a:lnTo>
                <a:lnTo>
                  <a:pt x="377" y="966"/>
                </a:lnTo>
                <a:lnTo>
                  <a:pt x="390" y="948"/>
                </a:lnTo>
                <a:lnTo>
                  <a:pt x="410" y="928"/>
                </a:lnTo>
                <a:lnTo>
                  <a:pt x="431" y="903"/>
                </a:lnTo>
                <a:lnTo>
                  <a:pt x="444" y="884"/>
                </a:lnTo>
                <a:lnTo>
                  <a:pt x="464" y="860"/>
                </a:lnTo>
                <a:lnTo>
                  <a:pt x="478" y="835"/>
                </a:lnTo>
                <a:lnTo>
                  <a:pt x="498" y="809"/>
                </a:lnTo>
                <a:lnTo>
                  <a:pt x="512" y="778"/>
                </a:lnTo>
                <a:lnTo>
                  <a:pt x="531" y="753"/>
                </a:lnTo>
                <a:lnTo>
                  <a:pt x="545" y="722"/>
                </a:lnTo>
                <a:lnTo>
                  <a:pt x="565" y="689"/>
                </a:lnTo>
                <a:lnTo>
                  <a:pt x="579" y="658"/>
                </a:lnTo>
                <a:lnTo>
                  <a:pt x="599" y="627"/>
                </a:lnTo>
                <a:lnTo>
                  <a:pt x="619" y="596"/>
                </a:lnTo>
                <a:lnTo>
                  <a:pt x="632" y="558"/>
                </a:lnTo>
                <a:lnTo>
                  <a:pt x="653" y="527"/>
                </a:lnTo>
                <a:lnTo>
                  <a:pt x="666" y="489"/>
                </a:lnTo>
                <a:lnTo>
                  <a:pt x="686" y="458"/>
                </a:lnTo>
                <a:lnTo>
                  <a:pt x="700" y="420"/>
                </a:lnTo>
                <a:lnTo>
                  <a:pt x="720" y="389"/>
                </a:lnTo>
                <a:lnTo>
                  <a:pt x="734" y="351"/>
                </a:lnTo>
                <a:lnTo>
                  <a:pt x="753" y="319"/>
                </a:lnTo>
                <a:lnTo>
                  <a:pt x="767" y="282"/>
                </a:lnTo>
                <a:lnTo>
                  <a:pt x="787" y="251"/>
                </a:lnTo>
                <a:lnTo>
                  <a:pt x="801" y="220"/>
                </a:lnTo>
                <a:lnTo>
                  <a:pt x="821" y="194"/>
                </a:lnTo>
                <a:lnTo>
                  <a:pt x="841" y="163"/>
                </a:lnTo>
                <a:lnTo>
                  <a:pt x="855" y="138"/>
                </a:lnTo>
                <a:lnTo>
                  <a:pt x="875" y="113"/>
                </a:lnTo>
                <a:lnTo>
                  <a:pt x="888" y="94"/>
                </a:lnTo>
                <a:lnTo>
                  <a:pt x="908" y="68"/>
                </a:lnTo>
                <a:lnTo>
                  <a:pt x="922" y="56"/>
                </a:lnTo>
                <a:lnTo>
                  <a:pt x="942" y="37"/>
                </a:lnTo>
                <a:lnTo>
                  <a:pt x="956" y="25"/>
                </a:lnTo>
                <a:lnTo>
                  <a:pt x="975" y="19"/>
                </a:lnTo>
                <a:lnTo>
                  <a:pt x="989" y="6"/>
                </a:lnTo>
                <a:lnTo>
                  <a:pt x="1009" y="6"/>
                </a:lnTo>
                <a:lnTo>
                  <a:pt x="1029" y="0"/>
                </a:lnTo>
                <a:lnTo>
                  <a:pt x="1043" y="6"/>
                </a:lnTo>
                <a:lnTo>
                  <a:pt x="1063" y="6"/>
                </a:lnTo>
                <a:lnTo>
                  <a:pt x="1077" y="19"/>
                </a:lnTo>
                <a:lnTo>
                  <a:pt x="1096" y="25"/>
                </a:lnTo>
                <a:lnTo>
                  <a:pt x="1110" y="37"/>
                </a:lnTo>
                <a:lnTo>
                  <a:pt x="1130" y="56"/>
                </a:lnTo>
                <a:lnTo>
                  <a:pt x="1144" y="68"/>
                </a:lnTo>
                <a:lnTo>
                  <a:pt x="1164" y="94"/>
                </a:lnTo>
                <a:lnTo>
                  <a:pt x="1177" y="113"/>
                </a:lnTo>
                <a:lnTo>
                  <a:pt x="1197" y="138"/>
                </a:lnTo>
                <a:lnTo>
                  <a:pt x="1211" y="163"/>
                </a:lnTo>
                <a:lnTo>
                  <a:pt x="1231" y="194"/>
                </a:lnTo>
                <a:lnTo>
                  <a:pt x="1251" y="220"/>
                </a:lnTo>
                <a:lnTo>
                  <a:pt x="1265" y="251"/>
                </a:lnTo>
                <a:lnTo>
                  <a:pt x="1285" y="282"/>
                </a:lnTo>
                <a:lnTo>
                  <a:pt x="1299" y="319"/>
                </a:lnTo>
                <a:lnTo>
                  <a:pt x="1318" y="351"/>
                </a:lnTo>
                <a:lnTo>
                  <a:pt x="1332" y="389"/>
                </a:lnTo>
                <a:lnTo>
                  <a:pt x="1352" y="420"/>
                </a:lnTo>
                <a:lnTo>
                  <a:pt x="1366" y="458"/>
                </a:lnTo>
                <a:lnTo>
                  <a:pt x="1386" y="489"/>
                </a:lnTo>
                <a:lnTo>
                  <a:pt x="1399" y="527"/>
                </a:lnTo>
                <a:lnTo>
                  <a:pt x="1420" y="558"/>
                </a:lnTo>
                <a:lnTo>
                  <a:pt x="1440" y="596"/>
                </a:lnTo>
                <a:lnTo>
                  <a:pt x="1453" y="627"/>
                </a:lnTo>
                <a:lnTo>
                  <a:pt x="1473" y="658"/>
                </a:lnTo>
                <a:lnTo>
                  <a:pt x="1487" y="689"/>
                </a:lnTo>
                <a:lnTo>
                  <a:pt x="1507" y="722"/>
                </a:lnTo>
                <a:lnTo>
                  <a:pt x="1521" y="753"/>
                </a:lnTo>
                <a:lnTo>
                  <a:pt x="1540" y="778"/>
                </a:lnTo>
                <a:lnTo>
                  <a:pt x="1554" y="809"/>
                </a:lnTo>
                <a:lnTo>
                  <a:pt x="1574" y="835"/>
                </a:lnTo>
                <a:lnTo>
                  <a:pt x="1588" y="860"/>
                </a:lnTo>
                <a:lnTo>
                  <a:pt x="1608" y="884"/>
                </a:lnTo>
                <a:lnTo>
                  <a:pt x="1621" y="903"/>
                </a:lnTo>
                <a:lnTo>
                  <a:pt x="1642" y="928"/>
                </a:lnTo>
                <a:lnTo>
                  <a:pt x="1662" y="948"/>
                </a:lnTo>
                <a:lnTo>
                  <a:pt x="1675" y="966"/>
                </a:lnTo>
                <a:lnTo>
                  <a:pt x="1695" y="985"/>
                </a:lnTo>
                <a:lnTo>
                  <a:pt x="1709" y="997"/>
                </a:lnTo>
                <a:lnTo>
                  <a:pt x="1729" y="1016"/>
                </a:lnTo>
                <a:lnTo>
                  <a:pt x="1742" y="1029"/>
                </a:lnTo>
                <a:lnTo>
                  <a:pt x="1762" y="1041"/>
                </a:lnTo>
                <a:lnTo>
                  <a:pt x="1776" y="1053"/>
                </a:lnTo>
                <a:lnTo>
                  <a:pt x="1796" y="1060"/>
                </a:lnTo>
                <a:lnTo>
                  <a:pt x="1810" y="1073"/>
                </a:lnTo>
                <a:lnTo>
                  <a:pt x="1830" y="1079"/>
                </a:lnTo>
                <a:lnTo>
                  <a:pt x="1850" y="1092"/>
                </a:lnTo>
                <a:lnTo>
                  <a:pt x="1864" y="1098"/>
                </a:lnTo>
                <a:lnTo>
                  <a:pt x="1883" y="1104"/>
                </a:lnTo>
                <a:lnTo>
                  <a:pt x="1897" y="1110"/>
                </a:lnTo>
                <a:lnTo>
                  <a:pt x="1917" y="1117"/>
                </a:lnTo>
                <a:lnTo>
                  <a:pt x="1931" y="1123"/>
                </a:lnTo>
                <a:lnTo>
                  <a:pt x="1951" y="1123"/>
                </a:lnTo>
                <a:lnTo>
                  <a:pt x="1964" y="1129"/>
                </a:lnTo>
                <a:lnTo>
                  <a:pt x="1984" y="1129"/>
                </a:lnTo>
                <a:lnTo>
                  <a:pt x="1998" y="1135"/>
                </a:lnTo>
                <a:lnTo>
                  <a:pt x="2018" y="1135"/>
                </a:lnTo>
                <a:lnTo>
                  <a:pt x="2032" y="1142"/>
                </a:lnTo>
                <a:lnTo>
                  <a:pt x="2052" y="1142"/>
                </a:lnTo>
                <a:lnTo>
                  <a:pt x="2052" y="1154"/>
                </a:lnTo>
                <a:lnTo>
                  <a:pt x="2032" y="1154"/>
                </a:lnTo>
                <a:lnTo>
                  <a:pt x="2018" y="1154"/>
                </a:lnTo>
                <a:lnTo>
                  <a:pt x="1998" y="1154"/>
                </a:lnTo>
                <a:lnTo>
                  <a:pt x="1984" y="1154"/>
                </a:lnTo>
                <a:lnTo>
                  <a:pt x="1964" y="1154"/>
                </a:lnTo>
                <a:lnTo>
                  <a:pt x="1951" y="1154"/>
                </a:lnTo>
                <a:lnTo>
                  <a:pt x="1931" y="1154"/>
                </a:lnTo>
                <a:lnTo>
                  <a:pt x="1917" y="1154"/>
                </a:lnTo>
                <a:lnTo>
                  <a:pt x="1897" y="1154"/>
                </a:lnTo>
                <a:lnTo>
                  <a:pt x="1883" y="1154"/>
                </a:lnTo>
                <a:lnTo>
                  <a:pt x="1864" y="1154"/>
                </a:lnTo>
                <a:lnTo>
                  <a:pt x="1850" y="1154"/>
                </a:lnTo>
                <a:lnTo>
                  <a:pt x="1830" y="1154"/>
                </a:lnTo>
                <a:lnTo>
                  <a:pt x="1810" y="1154"/>
                </a:lnTo>
                <a:lnTo>
                  <a:pt x="1796" y="1154"/>
                </a:lnTo>
                <a:lnTo>
                  <a:pt x="1776" y="1154"/>
                </a:lnTo>
                <a:lnTo>
                  <a:pt x="1762" y="1154"/>
                </a:lnTo>
                <a:lnTo>
                  <a:pt x="1742" y="1154"/>
                </a:lnTo>
                <a:lnTo>
                  <a:pt x="1729" y="1154"/>
                </a:lnTo>
                <a:lnTo>
                  <a:pt x="1709" y="1154"/>
                </a:lnTo>
                <a:lnTo>
                  <a:pt x="1695" y="1154"/>
                </a:lnTo>
                <a:lnTo>
                  <a:pt x="1675" y="1154"/>
                </a:lnTo>
                <a:lnTo>
                  <a:pt x="1662" y="1154"/>
                </a:lnTo>
                <a:lnTo>
                  <a:pt x="1642" y="1154"/>
                </a:lnTo>
                <a:lnTo>
                  <a:pt x="1621" y="1154"/>
                </a:lnTo>
                <a:lnTo>
                  <a:pt x="1608" y="1154"/>
                </a:lnTo>
                <a:lnTo>
                  <a:pt x="1588" y="1154"/>
                </a:lnTo>
                <a:lnTo>
                  <a:pt x="1574" y="1154"/>
                </a:lnTo>
                <a:lnTo>
                  <a:pt x="1554" y="1154"/>
                </a:lnTo>
                <a:lnTo>
                  <a:pt x="1540" y="1154"/>
                </a:lnTo>
                <a:lnTo>
                  <a:pt x="1521" y="1154"/>
                </a:lnTo>
                <a:lnTo>
                  <a:pt x="1507" y="1154"/>
                </a:lnTo>
                <a:lnTo>
                  <a:pt x="1487" y="1154"/>
                </a:lnTo>
                <a:lnTo>
                  <a:pt x="1473" y="1154"/>
                </a:lnTo>
                <a:lnTo>
                  <a:pt x="1453" y="1154"/>
                </a:lnTo>
                <a:lnTo>
                  <a:pt x="1440" y="1154"/>
                </a:lnTo>
                <a:lnTo>
                  <a:pt x="1420" y="1154"/>
                </a:lnTo>
                <a:lnTo>
                  <a:pt x="1399" y="1154"/>
                </a:lnTo>
                <a:lnTo>
                  <a:pt x="1386" y="1154"/>
                </a:lnTo>
                <a:lnTo>
                  <a:pt x="1366" y="1154"/>
                </a:lnTo>
                <a:lnTo>
                  <a:pt x="1352" y="1154"/>
                </a:lnTo>
                <a:lnTo>
                  <a:pt x="1332" y="1154"/>
                </a:lnTo>
                <a:lnTo>
                  <a:pt x="1318" y="1154"/>
                </a:lnTo>
                <a:lnTo>
                  <a:pt x="1299" y="1154"/>
                </a:lnTo>
                <a:lnTo>
                  <a:pt x="1285" y="1154"/>
                </a:lnTo>
                <a:lnTo>
                  <a:pt x="1265" y="1154"/>
                </a:lnTo>
                <a:lnTo>
                  <a:pt x="1251" y="1154"/>
                </a:lnTo>
                <a:lnTo>
                  <a:pt x="1231" y="1154"/>
                </a:lnTo>
                <a:lnTo>
                  <a:pt x="1211" y="1154"/>
                </a:lnTo>
                <a:lnTo>
                  <a:pt x="1197" y="1154"/>
                </a:lnTo>
                <a:lnTo>
                  <a:pt x="1177" y="1154"/>
                </a:lnTo>
                <a:lnTo>
                  <a:pt x="1164" y="1154"/>
                </a:lnTo>
                <a:lnTo>
                  <a:pt x="1144" y="1154"/>
                </a:lnTo>
                <a:lnTo>
                  <a:pt x="1130" y="1154"/>
                </a:lnTo>
                <a:lnTo>
                  <a:pt x="1110" y="1154"/>
                </a:lnTo>
                <a:lnTo>
                  <a:pt x="1096" y="1154"/>
                </a:lnTo>
                <a:lnTo>
                  <a:pt x="1077" y="1154"/>
                </a:lnTo>
                <a:lnTo>
                  <a:pt x="1063" y="1154"/>
                </a:lnTo>
                <a:lnTo>
                  <a:pt x="1043" y="1154"/>
                </a:lnTo>
                <a:lnTo>
                  <a:pt x="1029" y="1154"/>
                </a:lnTo>
                <a:lnTo>
                  <a:pt x="1009" y="1154"/>
                </a:lnTo>
                <a:lnTo>
                  <a:pt x="989" y="1154"/>
                </a:lnTo>
                <a:lnTo>
                  <a:pt x="975" y="1154"/>
                </a:lnTo>
                <a:lnTo>
                  <a:pt x="956" y="1154"/>
                </a:lnTo>
                <a:lnTo>
                  <a:pt x="942" y="1154"/>
                </a:lnTo>
                <a:lnTo>
                  <a:pt x="922" y="1154"/>
                </a:lnTo>
                <a:lnTo>
                  <a:pt x="908" y="1154"/>
                </a:lnTo>
                <a:lnTo>
                  <a:pt x="888" y="1154"/>
                </a:lnTo>
                <a:lnTo>
                  <a:pt x="875" y="1154"/>
                </a:lnTo>
                <a:lnTo>
                  <a:pt x="855" y="1154"/>
                </a:lnTo>
                <a:lnTo>
                  <a:pt x="841" y="1154"/>
                </a:lnTo>
                <a:lnTo>
                  <a:pt x="821" y="1154"/>
                </a:lnTo>
                <a:lnTo>
                  <a:pt x="801" y="1154"/>
                </a:lnTo>
                <a:lnTo>
                  <a:pt x="787" y="1154"/>
                </a:lnTo>
                <a:lnTo>
                  <a:pt x="767" y="1154"/>
                </a:lnTo>
                <a:lnTo>
                  <a:pt x="753" y="1154"/>
                </a:lnTo>
                <a:lnTo>
                  <a:pt x="734" y="1154"/>
                </a:lnTo>
                <a:lnTo>
                  <a:pt x="720" y="1154"/>
                </a:lnTo>
                <a:lnTo>
                  <a:pt x="700" y="1154"/>
                </a:lnTo>
                <a:lnTo>
                  <a:pt x="686" y="1154"/>
                </a:lnTo>
                <a:lnTo>
                  <a:pt x="666" y="1154"/>
                </a:lnTo>
                <a:lnTo>
                  <a:pt x="653" y="1154"/>
                </a:lnTo>
                <a:lnTo>
                  <a:pt x="632" y="1154"/>
                </a:lnTo>
                <a:lnTo>
                  <a:pt x="619" y="1154"/>
                </a:lnTo>
                <a:lnTo>
                  <a:pt x="599" y="1154"/>
                </a:lnTo>
                <a:lnTo>
                  <a:pt x="579" y="1154"/>
                </a:lnTo>
                <a:lnTo>
                  <a:pt x="565" y="1154"/>
                </a:lnTo>
                <a:lnTo>
                  <a:pt x="545" y="1154"/>
                </a:lnTo>
                <a:lnTo>
                  <a:pt x="531" y="1154"/>
                </a:lnTo>
                <a:lnTo>
                  <a:pt x="512" y="1154"/>
                </a:lnTo>
                <a:lnTo>
                  <a:pt x="498" y="1154"/>
                </a:lnTo>
                <a:lnTo>
                  <a:pt x="478" y="1154"/>
                </a:lnTo>
                <a:lnTo>
                  <a:pt x="464" y="1154"/>
                </a:lnTo>
                <a:lnTo>
                  <a:pt x="444" y="1154"/>
                </a:lnTo>
                <a:lnTo>
                  <a:pt x="431" y="1154"/>
                </a:lnTo>
                <a:lnTo>
                  <a:pt x="410" y="1154"/>
                </a:lnTo>
                <a:lnTo>
                  <a:pt x="390" y="1154"/>
                </a:lnTo>
                <a:lnTo>
                  <a:pt x="377" y="1154"/>
                </a:lnTo>
                <a:lnTo>
                  <a:pt x="357" y="1154"/>
                </a:lnTo>
                <a:lnTo>
                  <a:pt x="343" y="1154"/>
                </a:lnTo>
                <a:lnTo>
                  <a:pt x="323" y="1154"/>
                </a:lnTo>
                <a:lnTo>
                  <a:pt x="310" y="1154"/>
                </a:lnTo>
                <a:lnTo>
                  <a:pt x="290" y="1154"/>
                </a:lnTo>
                <a:lnTo>
                  <a:pt x="276" y="1154"/>
                </a:lnTo>
                <a:lnTo>
                  <a:pt x="256" y="1154"/>
                </a:lnTo>
                <a:lnTo>
                  <a:pt x="242" y="1154"/>
                </a:lnTo>
                <a:lnTo>
                  <a:pt x="222" y="1154"/>
                </a:lnTo>
                <a:lnTo>
                  <a:pt x="209" y="1154"/>
                </a:lnTo>
                <a:lnTo>
                  <a:pt x="188" y="1154"/>
                </a:lnTo>
                <a:lnTo>
                  <a:pt x="169" y="1154"/>
                </a:lnTo>
                <a:lnTo>
                  <a:pt x="155" y="1154"/>
                </a:lnTo>
                <a:lnTo>
                  <a:pt x="135" y="1154"/>
                </a:lnTo>
                <a:lnTo>
                  <a:pt x="121" y="1154"/>
                </a:lnTo>
                <a:lnTo>
                  <a:pt x="101" y="1154"/>
                </a:lnTo>
                <a:lnTo>
                  <a:pt x="88" y="1154"/>
                </a:lnTo>
                <a:lnTo>
                  <a:pt x="68" y="1154"/>
                </a:lnTo>
                <a:lnTo>
                  <a:pt x="54" y="1154"/>
                </a:lnTo>
                <a:lnTo>
                  <a:pt x="34" y="1154"/>
                </a:lnTo>
                <a:lnTo>
                  <a:pt x="20" y="1154"/>
                </a:lnTo>
                <a:lnTo>
                  <a:pt x="0" y="1154"/>
                </a:lnTo>
                <a:lnTo>
                  <a:pt x="0" y="1142"/>
                </a:lnTo>
              </a:path>
            </a:pathLst>
          </a:custGeom>
          <a:noFill/>
          <a:ln w="50800" cap="rnd">
            <a:solidFill>
              <a:srgbClr val="000080"/>
            </a:solidFill>
            <a:round/>
            <a:headEnd/>
            <a:tailEnd/>
          </a:ln>
        </p:spPr>
        <p:txBody>
          <a:bodyPr/>
          <a:lstStyle/>
          <a:p>
            <a:endParaRPr lang="en-US"/>
          </a:p>
        </p:txBody>
      </p:sp>
      <p:sp>
        <p:nvSpPr>
          <p:cNvPr id="22568" name="Rectangle 40"/>
          <p:cNvSpPr>
            <a:spLocks noChangeArrowheads="1"/>
          </p:cNvSpPr>
          <p:nvPr/>
        </p:nvSpPr>
        <p:spPr bwMode="auto">
          <a:xfrm>
            <a:off x="6102350" y="6921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a:t>µ = 3 and </a:t>
            </a:r>
            <a:r>
              <a:rPr lang="en-US" sz="3200">
                <a:latin typeface="Symbol" pitchFamily="18" charset="2"/>
              </a:rPr>
              <a:t></a:t>
            </a:r>
            <a:r>
              <a:rPr lang="en-US" sz="3200"/>
              <a:t> = 1</a:t>
            </a:r>
            <a:endParaRPr lang="en-US" sz="3200">
              <a:solidFill>
                <a:schemeClr val="bg2"/>
              </a:solidFill>
            </a:endParaRPr>
          </a:p>
        </p:txBody>
      </p:sp>
      <p:sp>
        <p:nvSpPr>
          <p:cNvPr id="22569" name="Rectangle 41"/>
          <p:cNvSpPr>
            <a:spLocks noChangeArrowheads="1"/>
          </p:cNvSpPr>
          <p:nvPr/>
        </p:nvSpPr>
        <p:spPr bwMode="auto">
          <a:xfrm>
            <a:off x="4100513" y="962025"/>
            <a:ext cx="415925" cy="576263"/>
          </a:xfrm>
          <a:prstGeom prst="rect">
            <a:avLst/>
          </a:prstGeom>
          <a:noFill/>
          <a:ln w="76200">
            <a:noFill/>
            <a:miter lim="800000"/>
            <a:headEnd/>
            <a:tailEnd/>
          </a:ln>
        </p:spPr>
        <p:txBody>
          <a:bodyPr wrap="none" lIns="90488" tIns="44450" rIns="90488" bIns="44450">
            <a:spAutoFit/>
          </a:bodyPr>
          <a:lstStyle/>
          <a:p>
            <a:r>
              <a:rPr lang="en-US" sz="3200">
                <a:solidFill>
                  <a:schemeClr val="bg2"/>
                </a:solidFill>
                <a:latin typeface="Symbol" pitchFamily="18" charset="2"/>
              </a:rPr>
              <a:t></a:t>
            </a:r>
          </a:p>
        </p:txBody>
      </p:sp>
      <p:sp>
        <p:nvSpPr>
          <p:cNvPr id="22570" name="Arc 42"/>
          <p:cNvSpPr>
            <a:spLocks/>
          </p:cNvSpPr>
          <p:nvPr/>
        </p:nvSpPr>
        <p:spPr bwMode="auto">
          <a:xfrm>
            <a:off x="3144838" y="1322388"/>
            <a:ext cx="965200" cy="355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8" y="19"/>
                  <a:pt x="21564" y="0"/>
                </a:cubicBezTo>
              </a:path>
              <a:path w="21600" h="21600" stroke="0" extrusionOk="0">
                <a:moveTo>
                  <a:pt x="0" y="21600"/>
                </a:moveTo>
                <a:cubicBezTo>
                  <a:pt x="0" y="9684"/>
                  <a:pt x="9648" y="19"/>
                  <a:pt x="21564" y="0"/>
                </a:cubicBezTo>
                <a:lnTo>
                  <a:pt x="21600" y="21600"/>
                </a:lnTo>
                <a:close/>
              </a:path>
            </a:pathLst>
          </a:custGeom>
          <a:noFill/>
          <a:ln w="50800" cap="rnd">
            <a:solidFill>
              <a:schemeClr val="bg2"/>
            </a:solidFill>
            <a:round/>
            <a:headEnd type="triangle" w="med" len="med"/>
            <a:tailEnd/>
          </a:ln>
        </p:spPr>
        <p:txBody>
          <a:bodyPr wrap="none" anchor="ctr"/>
          <a:lstStyle/>
          <a:p>
            <a:endParaRPr lang="en-US"/>
          </a:p>
        </p:txBody>
      </p:sp>
      <p:sp>
        <p:nvSpPr>
          <p:cNvPr id="22571" name="Line 43"/>
          <p:cNvSpPr>
            <a:spLocks noChangeShapeType="1"/>
          </p:cNvSpPr>
          <p:nvPr/>
        </p:nvSpPr>
        <p:spPr bwMode="auto">
          <a:xfrm>
            <a:off x="3159125" y="523875"/>
            <a:ext cx="0" cy="1701800"/>
          </a:xfrm>
          <a:prstGeom prst="line">
            <a:avLst/>
          </a:prstGeom>
          <a:noFill/>
          <a:ln w="50800">
            <a:solidFill>
              <a:schemeClr val="bg2"/>
            </a:solidFill>
            <a:round/>
            <a:headEnd/>
            <a:tailEnd/>
          </a:ln>
        </p:spPr>
        <p:txBody>
          <a:bodyPr wrap="none" anchor="ctr"/>
          <a:lstStyle/>
          <a:p>
            <a:endParaRPr lang="en-US"/>
          </a:p>
        </p:txBody>
      </p:sp>
      <p:sp>
        <p:nvSpPr>
          <p:cNvPr id="22572" name="Rectangle 44"/>
          <p:cNvSpPr>
            <a:spLocks noChangeArrowheads="1"/>
          </p:cNvSpPr>
          <p:nvPr/>
        </p:nvSpPr>
        <p:spPr bwMode="auto">
          <a:xfrm>
            <a:off x="6102350" y="38925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a:t>µ = 6 and </a:t>
            </a:r>
            <a:r>
              <a:rPr lang="en-US" sz="3200">
                <a:latin typeface="Symbol" pitchFamily="18" charset="2"/>
              </a:rPr>
              <a:t></a:t>
            </a:r>
            <a:r>
              <a:rPr lang="en-US" sz="3200"/>
              <a:t> = 1</a:t>
            </a:r>
            <a:endParaRPr lang="en-US" sz="3200">
              <a:solidFill>
                <a:schemeClr val="bg2"/>
              </a:solidFill>
            </a:endParaRPr>
          </a:p>
        </p:txBody>
      </p:sp>
      <p:sp>
        <p:nvSpPr>
          <p:cNvPr id="22573" name="Freeform 45"/>
          <p:cNvSpPr>
            <a:spLocks/>
          </p:cNvSpPr>
          <p:nvPr/>
        </p:nvSpPr>
        <p:spPr bwMode="auto">
          <a:xfrm>
            <a:off x="3008313" y="3667125"/>
            <a:ext cx="3259137" cy="1833563"/>
          </a:xfrm>
          <a:custGeom>
            <a:avLst/>
            <a:gdLst>
              <a:gd name="T0" fmla="*/ 2147483647 w 2053"/>
              <a:gd name="T1" fmla="*/ 2147483647 h 1155"/>
              <a:gd name="T2" fmla="*/ 2147483647 w 2053"/>
              <a:gd name="T3" fmla="*/ 2147483647 h 1155"/>
              <a:gd name="T4" fmla="*/ 2147483647 w 2053"/>
              <a:gd name="T5" fmla="*/ 2147483647 h 1155"/>
              <a:gd name="T6" fmla="*/ 2147483647 w 2053"/>
              <a:gd name="T7" fmla="*/ 2147483647 h 1155"/>
              <a:gd name="T8" fmla="*/ 2147483647 w 2053"/>
              <a:gd name="T9" fmla="*/ 2147483647 h 1155"/>
              <a:gd name="T10" fmla="*/ 2147483647 w 2053"/>
              <a:gd name="T11" fmla="*/ 2147483647 h 1155"/>
              <a:gd name="T12" fmla="*/ 2147483647 w 2053"/>
              <a:gd name="T13" fmla="*/ 2147483647 h 1155"/>
              <a:gd name="T14" fmla="*/ 2147483647 w 2053"/>
              <a:gd name="T15" fmla="*/ 2147483647 h 1155"/>
              <a:gd name="T16" fmla="*/ 2147483647 w 2053"/>
              <a:gd name="T17" fmla="*/ 2147483647 h 1155"/>
              <a:gd name="T18" fmla="*/ 2147483647 w 2053"/>
              <a:gd name="T19" fmla="*/ 2147483647 h 1155"/>
              <a:gd name="T20" fmla="*/ 2147483647 w 2053"/>
              <a:gd name="T21" fmla="*/ 2147483647 h 1155"/>
              <a:gd name="T22" fmla="*/ 2147483647 w 2053"/>
              <a:gd name="T23" fmla="*/ 2147483647 h 1155"/>
              <a:gd name="T24" fmla="*/ 2147483647 w 2053"/>
              <a:gd name="T25" fmla="*/ 2147483647 h 1155"/>
              <a:gd name="T26" fmla="*/ 2147483647 w 2053"/>
              <a:gd name="T27" fmla="*/ 2147483647 h 1155"/>
              <a:gd name="T28" fmla="*/ 2147483647 w 2053"/>
              <a:gd name="T29" fmla="*/ 2147483647 h 1155"/>
              <a:gd name="T30" fmla="*/ 2147483647 w 2053"/>
              <a:gd name="T31" fmla="*/ 2147483647 h 1155"/>
              <a:gd name="T32" fmla="*/ 2147483647 w 2053"/>
              <a:gd name="T33" fmla="*/ 2147483647 h 1155"/>
              <a:gd name="T34" fmla="*/ 2147483647 w 2053"/>
              <a:gd name="T35" fmla="*/ 2147483647 h 1155"/>
              <a:gd name="T36" fmla="*/ 2147483647 w 2053"/>
              <a:gd name="T37" fmla="*/ 2147483647 h 1155"/>
              <a:gd name="T38" fmla="*/ 2147483647 w 2053"/>
              <a:gd name="T39" fmla="*/ 2147483647 h 1155"/>
              <a:gd name="T40" fmla="*/ 2147483647 w 2053"/>
              <a:gd name="T41" fmla="*/ 2147483647 h 1155"/>
              <a:gd name="T42" fmla="*/ 2147483647 w 2053"/>
              <a:gd name="T43" fmla="*/ 2147483647 h 1155"/>
              <a:gd name="T44" fmla="*/ 2147483647 w 2053"/>
              <a:gd name="T45" fmla="*/ 2147483647 h 1155"/>
              <a:gd name="T46" fmla="*/ 2147483647 w 2053"/>
              <a:gd name="T47" fmla="*/ 2147483647 h 1155"/>
              <a:gd name="T48" fmla="*/ 2147483647 w 2053"/>
              <a:gd name="T49" fmla="*/ 2147483647 h 1155"/>
              <a:gd name="T50" fmla="*/ 2147483647 w 2053"/>
              <a:gd name="T51" fmla="*/ 2147483647 h 1155"/>
              <a:gd name="T52" fmla="*/ 2147483647 w 2053"/>
              <a:gd name="T53" fmla="*/ 2147483647 h 1155"/>
              <a:gd name="T54" fmla="*/ 2147483647 w 2053"/>
              <a:gd name="T55" fmla="*/ 2147483647 h 1155"/>
              <a:gd name="T56" fmla="*/ 2147483647 w 2053"/>
              <a:gd name="T57" fmla="*/ 2147483647 h 1155"/>
              <a:gd name="T58" fmla="*/ 2147483647 w 2053"/>
              <a:gd name="T59" fmla="*/ 2147483647 h 1155"/>
              <a:gd name="T60" fmla="*/ 2147483647 w 2053"/>
              <a:gd name="T61" fmla="*/ 2147483647 h 1155"/>
              <a:gd name="T62" fmla="*/ 2147483647 w 2053"/>
              <a:gd name="T63" fmla="*/ 2147483647 h 1155"/>
              <a:gd name="T64" fmla="*/ 2147483647 w 2053"/>
              <a:gd name="T65" fmla="*/ 2147483647 h 1155"/>
              <a:gd name="T66" fmla="*/ 2147483647 w 2053"/>
              <a:gd name="T67" fmla="*/ 2147483647 h 1155"/>
              <a:gd name="T68" fmla="*/ 2147483647 w 2053"/>
              <a:gd name="T69" fmla="*/ 2147483647 h 1155"/>
              <a:gd name="T70" fmla="*/ 2147483647 w 2053"/>
              <a:gd name="T71" fmla="*/ 2147483647 h 1155"/>
              <a:gd name="T72" fmla="*/ 2147483647 w 2053"/>
              <a:gd name="T73" fmla="*/ 2147483647 h 1155"/>
              <a:gd name="T74" fmla="*/ 2147483647 w 2053"/>
              <a:gd name="T75" fmla="*/ 2147483647 h 1155"/>
              <a:gd name="T76" fmla="*/ 2147483647 w 2053"/>
              <a:gd name="T77" fmla="*/ 2147483647 h 1155"/>
              <a:gd name="T78" fmla="*/ 2147483647 w 2053"/>
              <a:gd name="T79" fmla="*/ 2147483647 h 1155"/>
              <a:gd name="T80" fmla="*/ 2147483647 w 2053"/>
              <a:gd name="T81" fmla="*/ 2147483647 h 1155"/>
              <a:gd name="T82" fmla="*/ 2147483647 w 2053"/>
              <a:gd name="T83" fmla="*/ 2147483647 h 1155"/>
              <a:gd name="T84" fmla="*/ 2147483647 w 2053"/>
              <a:gd name="T85" fmla="*/ 2147483647 h 1155"/>
              <a:gd name="T86" fmla="*/ 2147483647 w 2053"/>
              <a:gd name="T87" fmla="*/ 2147483647 h 1155"/>
              <a:gd name="T88" fmla="*/ 2147483647 w 2053"/>
              <a:gd name="T89" fmla="*/ 2147483647 h 1155"/>
              <a:gd name="T90" fmla="*/ 2147483647 w 2053"/>
              <a:gd name="T91" fmla="*/ 2147483647 h 1155"/>
              <a:gd name="T92" fmla="*/ 2147483647 w 2053"/>
              <a:gd name="T93" fmla="*/ 2147483647 h 1155"/>
              <a:gd name="T94" fmla="*/ 2147483647 w 2053"/>
              <a:gd name="T95" fmla="*/ 2147483647 h 1155"/>
              <a:gd name="T96" fmla="*/ 2147483647 w 2053"/>
              <a:gd name="T97" fmla="*/ 2147483647 h 1155"/>
              <a:gd name="T98" fmla="*/ 2147483647 w 2053"/>
              <a:gd name="T99" fmla="*/ 2147483647 h 1155"/>
              <a:gd name="T100" fmla="*/ 2147483647 w 2053"/>
              <a:gd name="T101" fmla="*/ 2147483647 h 1155"/>
              <a:gd name="T102" fmla="*/ 2147483647 w 2053"/>
              <a:gd name="T103" fmla="*/ 2147483647 h 1155"/>
              <a:gd name="T104" fmla="*/ 2147483647 w 2053"/>
              <a:gd name="T105" fmla="*/ 2147483647 h 1155"/>
              <a:gd name="T106" fmla="*/ 2147483647 w 2053"/>
              <a:gd name="T107" fmla="*/ 2147483647 h 1155"/>
              <a:gd name="T108" fmla="*/ 2147483647 w 2053"/>
              <a:gd name="T109" fmla="*/ 2147483647 h 1155"/>
              <a:gd name="T110" fmla="*/ 2147483647 w 2053"/>
              <a:gd name="T111" fmla="*/ 2147483647 h 1155"/>
              <a:gd name="T112" fmla="*/ 2147483647 w 2053"/>
              <a:gd name="T113" fmla="*/ 2147483647 h 1155"/>
              <a:gd name="T114" fmla="*/ 2147483647 w 2053"/>
              <a:gd name="T115" fmla="*/ 2147483647 h 1155"/>
              <a:gd name="T116" fmla="*/ 2147483647 w 2053"/>
              <a:gd name="T117" fmla="*/ 2147483647 h 1155"/>
              <a:gd name="T118" fmla="*/ 2147483647 w 2053"/>
              <a:gd name="T119" fmla="*/ 2147483647 h 11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53"/>
              <a:gd name="T181" fmla="*/ 0 h 1155"/>
              <a:gd name="T182" fmla="*/ 2053 w 2053"/>
              <a:gd name="T183" fmla="*/ 1155 h 115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53" h="1155">
                <a:moveTo>
                  <a:pt x="0" y="1142"/>
                </a:moveTo>
                <a:lnTo>
                  <a:pt x="20" y="1142"/>
                </a:lnTo>
                <a:lnTo>
                  <a:pt x="34" y="1135"/>
                </a:lnTo>
                <a:lnTo>
                  <a:pt x="54" y="1135"/>
                </a:lnTo>
                <a:lnTo>
                  <a:pt x="68" y="1129"/>
                </a:lnTo>
                <a:lnTo>
                  <a:pt x="88" y="1129"/>
                </a:lnTo>
                <a:lnTo>
                  <a:pt x="101" y="1123"/>
                </a:lnTo>
                <a:lnTo>
                  <a:pt x="121" y="1123"/>
                </a:lnTo>
                <a:lnTo>
                  <a:pt x="135" y="1117"/>
                </a:lnTo>
                <a:lnTo>
                  <a:pt x="155" y="1110"/>
                </a:lnTo>
                <a:lnTo>
                  <a:pt x="169" y="1104"/>
                </a:lnTo>
                <a:lnTo>
                  <a:pt x="188" y="1098"/>
                </a:lnTo>
                <a:lnTo>
                  <a:pt x="209" y="1092"/>
                </a:lnTo>
                <a:lnTo>
                  <a:pt x="222" y="1079"/>
                </a:lnTo>
                <a:lnTo>
                  <a:pt x="242" y="1073"/>
                </a:lnTo>
                <a:lnTo>
                  <a:pt x="256" y="1060"/>
                </a:lnTo>
                <a:lnTo>
                  <a:pt x="276" y="1053"/>
                </a:lnTo>
                <a:lnTo>
                  <a:pt x="290" y="1041"/>
                </a:lnTo>
                <a:lnTo>
                  <a:pt x="310" y="1029"/>
                </a:lnTo>
                <a:lnTo>
                  <a:pt x="323" y="1016"/>
                </a:lnTo>
                <a:lnTo>
                  <a:pt x="343" y="997"/>
                </a:lnTo>
                <a:lnTo>
                  <a:pt x="357" y="985"/>
                </a:lnTo>
                <a:lnTo>
                  <a:pt x="377" y="966"/>
                </a:lnTo>
                <a:lnTo>
                  <a:pt x="390" y="948"/>
                </a:lnTo>
                <a:lnTo>
                  <a:pt x="410" y="928"/>
                </a:lnTo>
                <a:lnTo>
                  <a:pt x="431" y="903"/>
                </a:lnTo>
                <a:lnTo>
                  <a:pt x="444" y="884"/>
                </a:lnTo>
                <a:lnTo>
                  <a:pt x="464" y="860"/>
                </a:lnTo>
                <a:lnTo>
                  <a:pt x="478" y="835"/>
                </a:lnTo>
                <a:lnTo>
                  <a:pt x="498" y="809"/>
                </a:lnTo>
                <a:lnTo>
                  <a:pt x="512" y="778"/>
                </a:lnTo>
                <a:lnTo>
                  <a:pt x="531" y="753"/>
                </a:lnTo>
                <a:lnTo>
                  <a:pt x="545" y="722"/>
                </a:lnTo>
                <a:lnTo>
                  <a:pt x="565" y="689"/>
                </a:lnTo>
                <a:lnTo>
                  <a:pt x="579" y="658"/>
                </a:lnTo>
                <a:lnTo>
                  <a:pt x="599" y="627"/>
                </a:lnTo>
                <a:lnTo>
                  <a:pt x="619" y="596"/>
                </a:lnTo>
                <a:lnTo>
                  <a:pt x="632" y="558"/>
                </a:lnTo>
                <a:lnTo>
                  <a:pt x="653" y="527"/>
                </a:lnTo>
                <a:lnTo>
                  <a:pt x="666" y="489"/>
                </a:lnTo>
                <a:lnTo>
                  <a:pt x="686" y="458"/>
                </a:lnTo>
                <a:lnTo>
                  <a:pt x="700" y="420"/>
                </a:lnTo>
                <a:lnTo>
                  <a:pt x="720" y="389"/>
                </a:lnTo>
                <a:lnTo>
                  <a:pt x="734" y="351"/>
                </a:lnTo>
                <a:lnTo>
                  <a:pt x="753" y="319"/>
                </a:lnTo>
                <a:lnTo>
                  <a:pt x="767" y="282"/>
                </a:lnTo>
                <a:lnTo>
                  <a:pt x="787" y="251"/>
                </a:lnTo>
                <a:lnTo>
                  <a:pt x="801" y="220"/>
                </a:lnTo>
                <a:lnTo>
                  <a:pt x="821" y="194"/>
                </a:lnTo>
                <a:lnTo>
                  <a:pt x="841" y="163"/>
                </a:lnTo>
                <a:lnTo>
                  <a:pt x="855" y="138"/>
                </a:lnTo>
                <a:lnTo>
                  <a:pt x="875" y="113"/>
                </a:lnTo>
                <a:lnTo>
                  <a:pt x="888" y="94"/>
                </a:lnTo>
                <a:lnTo>
                  <a:pt x="908" y="68"/>
                </a:lnTo>
                <a:lnTo>
                  <a:pt x="922" y="56"/>
                </a:lnTo>
                <a:lnTo>
                  <a:pt x="942" y="37"/>
                </a:lnTo>
                <a:lnTo>
                  <a:pt x="956" y="25"/>
                </a:lnTo>
                <a:lnTo>
                  <a:pt x="975" y="19"/>
                </a:lnTo>
                <a:lnTo>
                  <a:pt x="989" y="6"/>
                </a:lnTo>
                <a:lnTo>
                  <a:pt x="1009" y="6"/>
                </a:lnTo>
                <a:lnTo>
                  <a:pt x="1029" y="0"/>
                </a:lnTo>
                <a:lnTo>
                  <a:pt x="1043" y="6"/>
                </a:lnTo>
                <a:lnTo>
                  <a:pt x="1063" y="6"/>
                </a:lnTo>
                <a:lnTo>
                  <a:pt x="1077" y="19"/>
                </a:lnTo>
                <a:lnTo>
                  <a:pt x="1096" y="25"/>
                </a:lnTo>
                <a:lnTo>
                  <a:pt x="1110" y="37"/>
                </a:lnTo>
                <a:lnTo>
                  <a:pt x="1130" y="56"/>
                </a:lnTo>
                <a:lnTo>
                  <a:pt x="1144" y="68"/>
                </a:lnTo>
                <a:lnTo>
                  <a:pt x="1164" y="94"/>
                </a:lnTo>
                <a:lnTo>
                  <a:pt x="1177" y="113"/>
                </a:lnTo>
                <a:lnTo>
                  <a:pt x="1197" y="138"/>
                </a:lnTo>
                <a:lnTo>
                  <a:pt x="1211" y="163"/>
                </a:lnTo>
                <a:lnTo>
                  <a:pt x="1231" y="194"/>
                </a:lnTo>
                <a:lnTo>
                  <a:pt x="1251" y="220"/>
                </a:lnTo>
                <a:lnTo>
                  <a:pt x="1265" y="251"/>
                </a:lnTo>
                <a:lnTo>
                  <a:pt x="1285" y="282"/>
                </a:lnTo>
                <a:lnTo>
                  <a:pt x="1299" y="319"/>
                </a:lnTo>
                <a:lnTo>
                  <a:pt x="1318" y="351"/>
                </a:lnTo>
                <a:lnTo>
                  <a:pt x="1332" y="389"/>
                </a:lnTo>
                <a:lnTo>
                  <a:pt x="1352" y="420"/>
                </a:lnTo>
                <a:lnTo>
                  <a:pt x="1366" y="458"/>
                </a:lnTo>
                <a:lnTo>
                  <a:pt x="1386" y="489"/>
                </a:lnTo>
                <a:lnTo>
                  <a:pt x="1399" y="527"/>
                </a:lnTo>
                <a:lnTo>
                  <a:pt x="1420" y="558"/>
                </a:lnTo>
                <a:lnTo>
                  <a:pt x="1440" y="596"/>
                </a:lnTo>
                <a:lnTo>
                  <a:pt x="1453" y="627"/>
                </a:lnTo>
                <a:lnTo>
                  <a:pt x="1473" y="658"/>
                </a:lnTo>
                <a:lnTo>
                  <a:pt x="1487" y="689"/>
                </a:lnTo>
                <a:lnTo>
                  <a:pt x="1507" y="722"/>
                </a:lnTo>
                <a:lnTo>
                  <a:pt x="1521" y="753"/>
                </a:lnTo>
                <a:lnTo>
                  <a:pt x="1540" y="778"/>
                </a:lnTo>
                <a:lnTo>
                  <a:pt x="1554" y="809"/>
                </a:lnTo>
                <a:lnTo>
                  <a:pt x="1574" y="835"/>
                </a:lnTo>
                <a:lnTo>
                  <a:pt x="1588" y="860"/>
                </a:lnTo>
                <a:lnTo>
                  <a:pt x="1608" y="884"/>
                </a:lnTo>
                <a:lnTo>
                  <a:pt x="1621" y="903"/>
                </a:lnTo>
                <a:lnTo>
                  <a:pt x="1642" y="928"/>
                </a:lnTo>
                <a:lnTo>
                  <a:pt x="1662" y="948"/>
                </a:lnTo>
                <a:lnTo>
                  <a:pt x="1675" y="966"/>
                </a:lnTo>
                <a:lnTo>
                  <a:pt x="1695" y="985"/>
                </a:lnTo>
                <a:lnTo>
                  <a:pt x="1709" y="997"/>
                </a:lnTo>
                <a:lnTo>
                  <a:pt x="1729" y="1016"/>
                </a:lnTo>
                <a:lnTo>
                  <a:pt x="1742" y="1029"/>
                </a:lnTo>
                <a:lnTo>
                  <a:pt x="1762" y="1041"/>
                </a:lnTo>
                <a:lnTo>
                  <a:pt x="1776" y="1053"/>
                </a:lnTo>
                <a:lnTo>
                  <a:pt x="1796" y="1060"/>
                </a:lnTo>
                <a:lnTo>
                  <a:pt x="1810" y="1073"/>
                </a:lnTo>
                <a:lnTo>
                  <a:pt x="1830" y="1079"/>
                </a:lnTo>
                <a:lnTo>
                  <a:pt x="1850" y="1092"/>
                </a:lnTo>
                <a:lnTo>
                  <a:pt x="1864" y="1098"/>
                </a:lnTo>
                <a:lnTo>
                  <a:pt x="1883" y="1104"/>
                </a:lnTo>
                <a:lnTo>
                  <a:pt x="1897" y="1110"/>
                </a:lnTo>
                <a:lnTo>
                  <a:pt x="1917" y="1117"/>
                </a:lnTo>
                <a:lnTo>
                  <a:pt x="1931" y="1123"/>
                </a:lnTo>
                <a:lnTo>
                  <a:pt x="1951" y="1123"/>
                </a:lnTo>
                <a:lnTo>
                  <a:pt x="1964" y="1129"/>
                </a:lnTo>
                <a:lnTo>
                  <a:pt x="1984" y="1129"/>
                </a:lnTo>
                <a:lnTo>
                  <a:pt x="1998" y="1135"/>
                </a:lnTo>
                <a:lnTo>
                  <a:pt x="2018" y="1135"/>
                </a:lnTo>
                <a:lnTo>
                  <a:pt x="2032" y="1142"/>
                </a:lnTo>
                <a:lnTo>
                  <a:pt x="2052" y="1142"/>
                </a:lnTo>
                <a:lnTo>
                  <a:pt x="2052" y="1154"/>
                </a:lnTo>
                <a:lnTo>
                  <a:pt x="2032" y="1154"/>
                </a:lnTo>
                <a:lnTo>
                  <a:pt x="2018" y="1154"/>
                </a:lnTo>
                <a:lnTo>
                  <a:pt x="1998" y="1154"/>
                </a:lnTo>
                <a:lnTo>
                  <a:pt x="1984" y="1154"/>
                </a:lnTo>
                <a:lnTo>
                  <a:pt x="1964" y="1154"/>
                </a:lnTo>
                <a:lnTo>
                  <a:pt x="1951" y="1154"/>
                </a:lnTo>
                <a:lnTo>
                  <a:pt x="1931" y="1154"/>
                </a:lnTo>
                <a:lnTo>
                  <a:pt x="1917" y="1154"/>
                </a:lnTo>
                <a:lnTo>
                  <a:pt x="1897" y="1154"/>
                </a:lnTo>
                <a:lnTo>
                  <a:pt x="1883" y="1154"/>
                </a:lnTo>
                <a:lnTo>
                  <a:pt x="1864" y="1154"/>
                </a:lnTo>
                <a:lnTo>
                  <a:pt x="1850" y="1154"/>
                </a:lnTo>
                <a:lnTo>
                  <a:pt x="1830" y="1154"/>
                </a:lnTo>
                <a:lnTo>
                  <a:pt x="1810" y="1154"/>
                </a:lnTo>
                <a:lnTo>
                  <a:pt x="1796" y="1154"/>
                </a:lnTo>
                <a:lnTo>
                  <a:pt x="1776" y="1154"/>
                </a:lnTo>
                <a:lnTo>
                  <a:pt x="1762" y="1154"/>
                </a:lnTo>
                <a:lnTo>
                  <a:pt x="1742" y="1154"/>
                </a:lnTo>
                <a:lnTo>
                  <a:pt x="1729" y="1154"/>
                </a:lnTo>
                <a:lnTo>
                  <a:pt x="1709" y="1154"/>
                </a:lnTo>
                <a:lnTo>
                  <a:pt x="1695" y="1154"/>
                </a:lnTo>
                <a:lnTo>
                  <a:pt x="1675" y="1154"/>
                </a:lnTo>
                <a:lnTo>
                  <a:pt x="1662" y="1154"/>
                </a:lnTo>
                <a:lnTo>
                  <a:pt x="1642" y="1154"/>
                </a:lnTo>
                <a:lnTo>
                  <a:pt x="1621" y="1154"/>
                </a:lnTo>
                <a:lnTo>
                  <a:pt x="1608" y="1154"/>
                </a:lnTo>
                <a:lnTo>
                  <a:pt x="1588" y="1154"/>
                </a:lnTo>
                <a:lnTo>
                  <a:pt x="1574" y="1154"/>
                </a:lnTo>
                <a:lnTo>
                  <a:pt x="1554" y="1154"/>
                </a:lnTo>
                <a:lnTo>
                  <a:pt x="1540" y="1154"/>
                </a:lnTo>
                <a:lnTo>
                  <a:pt x="1521" y="1154"/>
                </a:lnTo>
                <a:lnTo>
                  <a:pt x="1507" y="1154"/>
                </a:lnTo>
                <a:lnTo>
                  <a:pt x="1487" y="1154"/>
                </a:lnTo>
                <a:lnTo>
                  <a:pt x="1473" y="1154"/>
                </a:lnTo>
                <a:lnTo>
                  <a:pt x="1453" y="1154"/>
                </a:lnTo>
                <a:lnTo>
                  <a:pt x="1440" y="1154"/>
                </a:lnTo>
                <a:lnTo>
                  <a:pt x="1420" y="1154"/>
                </a:lnTo>
                <a:lnTo>
                  <a:pt x="1399" y="1154"/>
                </a:lnTo>
                <a:lnTo>
                  <a:pt x="1386" y="1154"/>
                </a:lnTo>
                <a:lnTo>
                  <a:pt x="1366" y="1154"/>
                </a:lnTo>
                <a:lnTo>
                  <a:pt x="1352" y="1154"/>
                </a:lnTo>
                <a:lnTo>
                  <a:pt x="1332" y="1154"/>
                </a:lnTo>
                <a:lnTo>
                  <a:pt x="1318" y="1154"/>
                </a:lnTo>
                <a:lnTo>
                  <a:pt x="1299" y="1154"/>
                </a:lnTo>
                <a:lnTo>
                  <a:pt x="1285" y="1154"/>
                </a:lnTo>
                <a:lnTo>
                  <a:pt x="1265" y="1154"/>
                </a:lnTo>
                <a:lnTo>
                  <a:pt x="1251" y="1154"/>
                </a:lnTo>
                <a:lnTo>
                  <a:pt x="1231" y="1154"/>
                </a:lnTo>
                <a:lnTo>
                  <a:pt x="1211" y="1154"/>
                </a:lnTo>
                <a:lnTo>
                  <a:pt x="1197" y="1154"/>
                </a:lnTo>
                <a:lnTo>
                  <a:pt x="1177" y="1154"/>
                </a:lnTo>
                <a:lnTo>
                  <a:pt x="1164" y="1154"/>
                </a:lnTo>
                <a:lnTo>
                  <a:pt x="1144" y="1154"/>
                </a:lnTo>
                <a:lnTo>
                  <a:pt x="1130" y="1154"/>
                </a:lnTo>
                <a:lnTo>
                  <a:pt x="1110" y="1154"/>
                </a:lnTo>
                <a:lnTo>
                  <a:pt x="1096" y="1154"/>
                </a:lnTo>
                <a:lnTo>
                  <a:pt x="1077" y="1154"/>
                </a:lnTo>
                <a:lnTo>
                  <a:pt x="1063" y="1154"/>
                </a:lnTo>
                <a:lnTo>
                  <a:pt x="1043" y="1154"/>
                </a:lnTo>
                <a:lnTo>
                  <a:pt x="1029" y="1154"/>
                </a:lnTo>
                <a:lnTo>
                  <a:pt x="1009" y="1154"/>
                </a:lnTo>
                <a:lnTo>
                  <a:pt x="989" y="1154"/>
                </a:lnTo>
                <a:lnTo>
                  <a:pt x="975" y="1154"/>
                </a:lnTo>
                <a:lnTo>
                  <a:pt x="956" y="1154"/>
                </a:lnTo>
                <a:lnTo>
                  <a:pt x="942" y="1154"/>
                </a:lnTo>
                <a:lnTo>
                  <a:pt x="922" y="1154"/>
                </a:lnTo>
                <a:lnTo>
                  <a:pt x="908" y="1154"/>
                </a:lnTo>
                <a:lnTo>
                  <a:pt x="888" y="1154"/>
                </a:lnTo>
                <a:lnTo>
                  <a:pt x="875" y="1154"/>
                </a:lnTo>
                <a:lnTo>
                  <a:pt x="855" y="1154"/>
                </a:lnTo>
                <a:lnTo>
                  <a:pt x="841" y="1154"/>
                </a:lnTo>
                <a:lnTo>
                  <a:pt x="821" y="1154"/>
                </a:lnTo>
                <a:lnTo>
                  <a:pt x="801" y="1154"/>
                </a:lnTo>
                <a:lnTo>
                  <a:pt x="787" y="1154"/>
                </a:lnTo>
                <a:lnTo>
                  <a:pt x="767" y="1154"/>
                </a:lnTo>
                <a:lnTo>
                  <a:pt x="753" y="1154"/>
                </a:lnTo>
                <a:lnTo>
                  <a:pt x="734" y="1154"/>
                </a:lnTo>
                <a:lnTo>
                  <a:pt x="720" y="1154"/>
                </a:lnTo>
                <a:lnTo>
                  <a:pt x="700" y="1154"/>
                </a:lnTo>
                <a:lnTo>
                  <a:pt x="686" y="1154"/>
                </a:lnTo>
                <a:lnTo>
                  <a:pt x="666" y="1154"/>
                </a:lnTo>
                <a:lnTo>
                  <a:pt x="653" y="1154"/>
                </a:lnTo>
                <a:lnTo>
                  <a:pt x="632" y="1154"/>
                </a:lnTo>
                <a:lnTo>
                  <a:pt x="619" y="1154"/>
                </a:lnTo>
                <a:lnTo>
                  <a:pt x="599" y="1154"/>
                </a:lnTo>
                <a:lnTo>
                  <a:pt x="579" y="1154"/>
                </a:lnTo>
                <a:lnTo>
                  <a:pt x="565" y="1154"/>
                </a:lnTo>
                <a:lnTo>
                  <a:pt x="545" y="1154"/>
                </a:lnTo>
                <a:lnTo>
                  <a:pt x="531" y="1154"/>
                </a:lnTo>
                <a:lnTo>
                  <a:pt x="512" y="1154"/>
                </a:lnTo>
                <a:lnTo>
                  <a:pt x="498" y="1154"/>
                </a:lnTo>
                <a:lnTo>
                  <a:pt x="478" y="1154"/>
                </a:lnTo>
                <a:lnTo>
                  <a:pt x="464" y="1154"/>
                </a:lnTo>
                <a:lnTo>
                  <a:pt x="444" y="1154"/>
                </a:lnTo>
                <a:lnTo>
                  <a:pt x="431" y="1154"/>
                </a:lnTo>
                <a:lnTo>
                  <a:pt x="410" y="1154"/>
                </a:lnTo>
                <a:lnTo>
                  <a:pt x="390" y="1154"/>
                </a:lnTo>
                <a:lnTo>
                  <a:pt x="377" y="1154"/>
                </a:lnTo>
                <a:lnTo>
                  <a:pt x="357" y="1154"/>
                </a:lnTo>
                <a:lnTo>
                  <a:pt x="343" y="1154"/>
                </a:lnTo>
                <a:lnTo>
                  <a:pt x="323" y="1154"/>
                </a:lnTo>
                <a:lnTo>
                  <a:pt x="310" y="1154"/>
                </a:lnTo>
                <a:lnTo>
                  <a:pt x="290" y="1154"/>
                </a:lnTo>
                <a:lnTo>
                  <a:pt x="276" y="1154"/>
                </a:lnTo>
                <a:lnTo>
                  <a:pt x="256" y="1154"/>
                </a:lnTo>
                <a:lnTo>
                  <a:pt x="242" y="1154"/>
                </a:lnTo>
                <a:lnTo>
                  <a:pt x="222" y="1154"/>
                </a:lnTo>
                <a:lnTo>
                  <a:pt x="209" y="1154"/>
                </a:lnTo>
                <a:lnTo>
                  <a:pt x="188" y="1154"/>
                </a:lnTo>
                <a:lnTo>
                  <a:pt x="169" y="1154"/>
                </a:lnTo>
                <a:lnTo>
                  <a:pt x="155" y="1154"/>
                </a:lnTo>
                <a:lnTo>
                  <a:pt x="135" y="1154"/>
                </a:lnTo>
                <a:lnTo>
                  <a:pt x="121" y="1154"/>
                </a:lnTo>
                <a:lnTo>
                  <a:pt x="101" y="1154"/>
                </a:lnTo>
                <a:lnTo>
                  <a:pt x="88" y="1154"/>
                </a:lnTo>
                <a:lnTo>
                  <a:pt x="68" y="1154"/>
                </a:lnTo>
                <a:lnTo>
                  <a:pt x="54" y="1154"/>
                </a:lnTo>
                <a:lnTo>
                  <a:pt x="34" y="1154"/>
                </a:lnTo>
                <a:lnTo>
                  <a:pt x="20" y="1154"/>
                </a:lnTo>
                <a:lnTo>
                  <a:pt x="0" y="1154"/>
                </a:lnTo>
                <a:lnTo>
                  <a:pt x="0" y="1142"/>
                </a:lnTo>
              </a:path>
            </a:pathLst>
          </a:custGeom>
          <a:noFill/>
          <a:ln w="50800" cap="rnd">
            <a:solidFill>
              <a:srgbClr val="000080"/>
            </a:solidFill>
            <a:round/>
            <a:headEnd/>
            <a:tailEnd/>
          </a:ln>
        </p:spPr>
        <p:txBody>
          <a:bodyPr/>
          <a:lstStyle/>
          <a:p>
            <a:endParaRPr lang="en-US"/>
          </a:p>
        </p:txBody>
      </p:sp>
    </p:spTree>
    <p:custDataLst>
      <p:tags r:id="rId1"/>
    </p:custData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4100" y="3492500"/>
            <a:ext cx="7229475" cy="2949575"/>
            <a:chOff x="664" y="2200"/>
            <a:chExt cx="4554" cy="1858"/>
          </a:xfrm>
        </p:grpSpPr>
        <p:sp>
          <p:nvSpPr>
            <p:cNvPr id="23583" name="Rectangle 3"/>
            <p:cNvSpPr>
              <a:spLocks noChangeArrowheads="1"/>
            </p:cNvSpPr>
            <p:nvPr/>
          </p:nvSpPr>
          <p:spPr bwMode="auto">
            <a:xfrm>
              <a:off x="664" y="2200"/>
              <a:ext cx="4554" cy="1858"/>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3584" name="Rectangle 4"/>
            <p:cNvSpPr>
              <a:spLocks noChangeArrowheads="1"/>
            </p:cNvSpPr>
            <p:nvPr/>
          </p:nvSpPr>
          <p:spPr bwMode="auto">
            <a:xfrm>
              <a:off x="702" y="2254"/>
              <a:ext cx="4464" cy="1761"/>
            </a:xfrm>
            <a:prstGeom prst="rect">
              <a:avLst/>
            </a:prstGeom>
            <a:solidFill>
              <a:srgbClr val="FFFFFF"/>
            </a:solidFill>
            <a:ln w="127000">
              <a:noFill/>
              <a:miter lim="800000"/>
              <a:headEnd/>
              <a:tailEnd/>
            </a:ln>
          </p:spPr>
          <p:txBody>
            <a:bodyPr wrap="none" anchor="ctr"/>
            <a:lstStyle/>
            <a:p>
              <a:endParaRPr lang="en-US"/>
            </a:p>
          </p:txBody>
        </p:sp>
        <p:sp>
          <p:nvSpPr>
            <p:cNvPr id="23585" name="Rectangle 5"/>
            <p:cNvSpPr>
              <a:spLocks noChangeArrowheads="1"/>
            </p:cNvSpPr>
            <p:nvPr/>
          </p:nvSpPr>
          <p:spPr bwMode="auto">
            <a:xfrm>
              <a:off x="4858" y="3294"/>
              <a:ext cx="299"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3586" name="Line 6"/>
            <p:cNvSpPr>
              <a:spLocks noChangeShapeType="1"/>
            </p:cNvSpPr>
            <p:nvPr/>
          </p:nvSpPr>
          <p:spPr bwMode="auto">
            <a:xfrm>
              <a:off x="2917" y="2368"/>
              <a:ext cx="0" cy="1072"/>
            </a:xfrm>
            <a:prstGeom prst="line">
              <a:avLst/>
            </a:prstGeom>
            <a:noFill/>
            <a:ln w="50800">
              <a:solidFill>
                <a:schemeClr val="bg2"/>
              </a:solidFill>
              <a:round/>
              <a:headEnd/>
              <a:tailEnd/>
            </a:ln>
          </p:spPr>
          <p:txBody>
            <a:bodyPr wrap="none" anchor="ctr"/>
            <a:lstStyle/>
            <a:p>
              <a:endParaRPr lang="en-US"/>
            </a:p>
          </p:txBody>
        </p:sp>
        <p:sp>
          <p:nvSpPr>
            <p:cNvPr id="23587" name="Rectangle 7"/>
            <p:cNvSpPr>
              <a:spLocks noChangeArrowheads="1"/>
            </p:cNvSpPr>
            <p:nvPr/>
          </p:nvSpPr>
          <p:spPr bwMode="auto">
            <a:xfrm>
              <a:off x="3480" y="3545"/>
              <a:ext cx="178" cy="210"/>
            </a:xfrm>
            <a:prstGeom prst="rect">
              <a:avLst/>
            </a:prstGeom>
            <a:noFill/>
            <a:ln w="76200">
              <a:noFill/>
              <a:miter lim="800000"/>
              <a:headEnd/>
              <a:tailEnd/>
            </a:ln>
          </p:spPr>
          <p:txBody>
            <a:bodyPr wrap="none" lIns="90488" tIns="44450" rIns="90488" bIns="44450">
              <a:spAutoFit/>
            </a:bodyPr>
            <a:lstStyle/>
            <a:p>
              <a:r>
                <a:rPr lang="en-US" sz="1600" b="1">
                  <a:solidFill>
                    <a:schemeClr val="bg2"/>
                  </a:solidFill>
                </a:rPr>
                <a:t>8</a:t>
              </a:r>
            </a:p>
          </p:txBody>
        </p:sp>
        <p:sp>
          <p:nvSpPr>
            <p:cNvPr id="23588" name="Rectangle 8"/>
            <p:cNvSpPr>
              <a:spLocks noChangeArrowheads="1"/>
            </p:cNvSpPr>
            <p:nvPr/>
          </p:nvSpPr>
          <p:spPr bwMode="auto">
            <a:xfrm>
              <a:off x="936" y="3602"/>
              <a:ext cx="3984" cy="144"/>
            </a:xfrm>
            <a:prstGeom prst="rect">
              <a:avLst/>
            </a:prstGeom>
            <a:solidFill>
              <a:schemeClr val="tx1"/>
            </a:solidFill>
            <a:ln w="76200">
              <a:solidFill>
                <a:schemeClr val="tx1"/>
              </a:solidFill>
              <a:miter lim="800000"/>
              <a:headEnd/>
              <a:tailEnd/>
            </a:ln>
          </p:spPr>
          <p:txBody>
            <a:bodyPr wrap="none" anchor="ctr"/>
            <a:lstStyle/>
            <a:p>
              <a:endParaRPr lang="en-US"/>
            </a:p>
          </p:txBody>
        </p:sp>
        <p:sp>
          <p:nvSpPr>
            <p:cNvPr id="23589" name="Rectangle 9"/>
            <p:cNvSpPr>
              <a:spLocks noChangeArrowheads="1"/>
            </p:cNvSpPr>
            <p:nvPr/>
          </p:nvSpPr>
          <p:spPr bwMode="auto">
            <a:xfrm>
              <a:off x="1878" y="3427"/>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3</a:t>
              </a:r>
              <a:endParaRPr lang="en-US" sz="3200">
                <a:solidFill>
                  <a:schemeClr val="bg2"/>
                </a:solidFill>
              </a:endParaRPr>
            </a:p>
          </p:txBody>
        </p:sp>
        <p:sp>
          <p:nvSpPr>
            <p:cNvPr id="23590" name="Rectangle 10"/>
            <p:cNvSpPr>
              <a:spLocks noChangeArrowheads="1"/>
            </p:cNvSpPr>
            <p:nvPr/>
          </p:nvSpPr>
          <p:spPr bwMode="auto">
            <a:xfrm>
              <a:off x="2798" y="3427"/>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6</a:t>
              </a:r>
              <a:endParaRPr lang="en-US" sz="3200">
                <a:solidFill>
                  <a:schemeClr val="bg2"/>
                </a:solidFill>
              </a:endParaRPr>
            </a:p>
          </p:txBody>
        </p:sp>
        <p:sp>
          <p:nvSpPr>
            <p:cNvPr id="23591" name="Rectangle 11"/>
            <p:cNvSpPr>
              <a:spLocks noChangeArrowheads="1"/>
            </p:cNvSpPr>
            <p:nvPr/>
          </p:nvSpPr>
          <p:spPr bwMode="auto">
            <a:xfrm>
              <a:off x="3743" y="3427"/>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9</a:t>
              </a:r>
              <a:endParaRPr lang="en-US" sz="3200">
                <a:solidFill>
                  <a:schemeClr val="bg2"/>
                </a:solidFill>
              </a:endParaRPr>
            </a:p>
          </p:txBody>
        </p:sp>
        <p:sp>
          <p:nvSpPr>
            <p:cNvPr id="23592" name="Rectangle 12"/>
            <p:cNvSpPr>
              <a:spLocks noChangeArrowheads="1"/>
            </p:cNvSpPr>
            <p:nvPr/>
          </p:nvSpPr>
          <p:spPr bwMode="auto">
            <a:xfrm>
              <a:off x="4559" y="3427"/>
              <a:ext cx="370"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12</a:t>
              </a:r>
              <a:endParaRPr lang="en-US" sz="3200">
                <a:solidFill>
                  <a:schemeClr val="bg2"/>
                </a:solidFill>
              </a:endParaRPr>
            </a:p>
          </p:txBody>
        </p:sp>
        <p:sp>
          <p:nvSpPr>
            <p:cNvPr id="23593" name="Line 13"/>
            <p:cNvSpPr>
              <a:spLocks noChangeShapeType="1"/>
            </p:cNvSpPr>
            <p:nvPr/>
          </p:nvSpPr>
          <p:spPr bwMode="auto">
            <a:xfrm>
              <a:off x="3574" y="2848"/>
              <a:ext cx="0" cy="592"/>
            </a:xfrm>
            <a:prstGeom prst="line">
              <a:avLst/>
            </a:prstGeom>
            <a:noFill/>
            <a:ln w="50800">
              <a:solidFill>
                <a:schemeClr val="bg2"/>
              </a:solidFill>
              <a:round/>
              <a:headEnd/>
              <a:tailEnd/>
            </a:ln>
          </p:spPr>
          <p:txBody>
            <a:bodyPr wrap="none" anchor="ctr"/>
            <a:lstStyle/>
            <a:p>
              <a:endParaRPr lang="en-US"/>
            </a:p>
          </p:txBody>
        </p:sp>
        <p:sp>
          <p:nvSpPr>
            <p:cNvPr id="23594" name="Freeform 14"/>
            <p:cNvSpPr>
              <a:spLocks/>
            </p:cNvSpPr>
            <p:nvPr/>
          </p:nvSpPr>
          <p:spPr bwMode="auto">
            <a:xfrm>
              <a:off x="1068" y="2345"/>
              <a:ext cx="3721" cy="1108"/>
            </a:xfrm>
            <a:custGeom>
              <a:avLst/>
              <a:gdLst>
                <a:gd name="T0" fmla="*/ 0 w 3721"/>
                <a:gd name="T1" fmla="*/ 0 h 1108"/>
                <a:gd name="T2" fmla="*/ 3720 w 3721"/>
                <a:gd name="T3" fmla="*/ 0 h 1108"/>
                <a:gd name="T4" fmla="*/ 3720 w 3721"/>
                <a:gd name="T5" fmla="*/ 1107 h 1108"/>
                <a:gd name="T6" fmla="*/ 0 w 3721"/>
                <a:gd name="T7" fmla="*/ 1107 h 1108"/>
                <a:gd name="T8" fmla="*/ 0 w 3721"/>
                <a:gd name="T9" fmla="*/ 0 h 1108"/>
                <a:gd name="T10" fmla="*/ 0 60000 65536"/>
                <a:gd name="T11" fmla="*/ 0 60000 65536"/>
                <a:gd name="T12" fmla="*/ 0 60000 65536"/>
                <a:gd name="T13" fmla="*/ 0 60000 65536"/>
                <a:gd name="T14" fmla="*/ 0 60000 65536"/>
                <a:gd name="T15" fmla="*/ 0 w 3721"/>
                <a:gd name="T16" fmla="*/ 0 h 1108"/>
                <a:gd name="T17" fmla="*/ 3721 w 3721"/>
                <a:gd name="T18" fmla="*/ 1108 h 1108"/>
              </a:gdLst>
              <a:ahLst/>
              <a:cxnLst>
                <a:cxn ang="T10">
                  <a:pos x="T0" y="T1"/>
                </a:cxn>
                <a:cxn ang="T11">
                  <a:pos x="T2" y="T3"/>
                </a:cxn>
                <a:cxn ang="T12">
                  <a:pos x="T4" y="T5"/>
                </a:cxn>
                <a:cxn ang="T13">
                  <a:pos x="T6" y="T7"/>
                </a:cxn>
                <a:cxn ang="T14">
                  <a:pos x="T8" y="T9"/>
                </a:cxn>
              </a:cxnLst>
              <a:rect l="T15" t="T16" r="T17" b="T18"/>
              <a:pathLst>
                <a:path w="3721" h="1108">
                  <a:moveTo>
                    <a:pt x="0" y="0"/>
                  </a:moveTo>
                  <a:lnTo>
                    <a:pt x="3720" y="0"/>
                  </a:lnTo>
                  <a:lnTo>
                    <a:pt x="3720" y="1107"/>
                  </a:lnTo>
                  <a:lnTo>
                    <a:pt x="0" y="1107"/>
                  </a:lnTo>
                  <a:lnTo>
                    <a:pt x="0" y="0"/>
                  </a:lnTo>
                </a:path>
              </a:pathLst>
            </a:custGeom>
            <a:solidFill>
              <a:srgbClr val="FFFFFF"/>
            </a:solidFill>
            <a:ln w="12700" cap="rnd">
              <a:noFill/>
              <a:round/>
              <a:headEnd/>
              <a:tailEnd/>
            </a:ln>
          </p:spPr>
          <p:txBody>
            <a:bodyPr/>
            <a:lstStyle/>
            <a:p>
              <a:endParaRPr lang="en-US"/>
            </a:p>
          </p:txBody>
        </p:sp>
        <p:sp>
          <p:nvSpPr>
            <p:cNvPr id="23595" name="Freeform 15"/>
            <p:cNvSpPr>
              <a:spLocks/>
            </p:cNvSpPr>
            <p:nvPr/>
          </p:nvSpPr>
          <p:spPr bwMode="auto">
            <a:xfrm>
              <a:off x="1068" y="2345"/>
              <a:ext cx="3727" cy="1114"/>
            </a:xfrm>
            <a:custGeom>
              <a:avLst/>
              <a:gdLst>
                <a:gd name="T0" fmla="*/ 98 w 3727"/>
                <a:gd name="T1" fmla="*/ 1113 h 1114"/>
                <a:gd name="T2" fmla="*/ 220 w 3727"/>
                <a:gd name="T3" fmla="*/ 1113 h 1114"/>
                <a:gd name="T4" fmla="*/ 342 w 3727"/>
                <a:gd name="T5" fmla="*/ 1113 h 1114"/>
                <a:gd name="T6" fmla="*/ 465 w 3727"/>
                <a:gd name="T7" fmla="*/ 1113 h 1114"/>
                <a:gd name="T8" fmla="*/ 587 w 3727"/>
                <a:gd name="T9" fmla="*/ 1113 h 1114"/>
                <a:gd name="T10" fmla="*/ 709 w 3727"/>
                <a:gd name="T11" fmla="*/ 1113 h 1114"/>
                <a:gd name="T12" fmla="*/ 843 w 3727"/>
                <a:gd name="T13" fmla="*/ 1113 h 1114"/>
                <a:gd name="T14" fmla="*/ 965 w 3727"/>
                <a:gd name="T15" fmla="*/ 1113 h 1114"/>
                <a:gd name="T16" fmla="*/ 1087 w 3727"/>
                <a:gd name="T17" fmla="*/ 1113 h 1114"/>
                <a:gd name="T18" fmla="*/ 1210 w 3727"/>
                <a:gd name="T19" fmla="*/ 1113 h 1114"/>
                <a:gd name="T20" fmla="*/ 1332 w 3727"/>
                <a:gd name="T21" fmla="*/ 1113 h 1114"/>
                <a:gd name="T22" fmla="*/ 1454 w 3727"/>
                <a:gd name="T23" fmla="*/ 1113 h 1114"/>
                <a:gd name="T24" fmla="*/ 1588 w 3727"/>
                <a:gd name="T25" fmla="*/ 1113 h 1114"/>
                <a:gd name="T26" fmla="*/ 1710 w 3727"/>
                <a:gd name="T27" fmla="*/ 1113 h 1114"/>
                <a:gd name="T28" fmla="*/ 1832 w 3727"/>
                <a:gd name="T29" fmla="*/ 1113 h 1114"/>
                <a:gd name="T30" fmla="*/ 1955 w 3727"/>
                <a:gd name="T31" fmla="*/ 18 h 1114"/>
                <a:gd name="T32" fmla="*/ 2077 w 3727"/>
                <a:gd name="T33" fmla="*/ 66 h 1114"/>
                <a:gd name="T34" fmla="*/ 2199 w 3727"/>
                <a:gd name="T35" fmla="*/ 157 h 1114"/>
                <a:gd name="T36" fmla="*/ 2333 w 3727"/>
                <a:gd name="T37" fmla="*/ 272 h 1114"/>
                <a:gd name="T38" fmla="*/ 2455 w 3727"/>
                <a:gd name="T39" fmla="*/ 405 h 1114"/>
                <a:gd name="T40" fmla="*/ 2578 w 3727"/>
                <a:gd name="T41" fmla="*/ 1113 h 1114"/>
                <a:gd name="T42" fmla="*/ 2700 w 3727"/>
                <a:gd name="T43" fmla="*/ 1113 h 1114"/>
                <a:gd name="T44" fmla="*/ 2822 w 3727"/>
                <a:gd name="T45" fmla="*/ 1113 h 1114"/>
                <a:gd name="T46" fmla="*/ 2944 w 3727"/>
                <a:gd name="T47" fmla="*/ 1113 h 1114"/>
                <a:gd name="T48" fmla="*/ 3078 w 3727"/>
                <a:gd name="T49" fmla="*/ 1113 h 1114"/>
                <a:gd name="T50" fmla="*/ 3200 w 3727"/>
                <a:gd name="T51" fmla="*/ 1113 h 1114"/>
                <a:gd name="T52" fmla="*/ 3323 w 3727"/>
                <a:gd name="T53" fmla="*/ 1113 h 1114"/>
                <a:gd name="T54" fmla="*/ 3445 w 3727"/>
                <a:gd name="T55" fmla="*/ 1113 h 1114"/>
                <a:gd name="T56" fmla="*/ 3567 w 3727"/>
                <a:gd name="T57" fmla="*/ 1113 h 1114"/>
                <a:gd name="T58" fmla="*/ 3689 w 3727"/>
                <a:gd name="T59" fmla="*/ 1113 h 1114"/>
                <a:gd name="T60" fmla="*/ 3628 w 3727"/>
                <a:gd name="T61" fmla="*/ 1113 h 1114"/>
                <a:gd name="T62" fmla="*/ 3506 w 3727"/>
                <a:gd name="T63" fmla="*/ 1113 h 1114"/>
                <a:gd name="T64" fmla="*/ 3384 w 3727"/>
                <a:gd name="T65" fmla="*/ 1113 h 1114"/>
                <a:gd name="T66" fmla="*/ 3261 w 3727"/>
                <a:gd name="T67" fmla="*/ 1113 h 1114"/>
                <a:gd name="T68" fmla="*/ 3139 w 3727"/>
                <a:gd name="T69" fmla="*/ 1113 h 1114"/>
                <a:gd name="T70" fmla="*/ 3017 w 3727"/>
                <a:gd name="T71" fmla="*/ 1113 h 1114"/>
                <a:gd name="T72" fmla="*/ 2883 w 3727"/>
                <a:gd name="T73" fmla="*/ 1113 h 1114"/>
                <a:gd name="T74" fmla="*/ 2761 w 3727"/>
                <a:gd name="T75" fmla="*/ 1113 h 1114"/>
                <a:gd name="T76" fmla="*/ 2639 w 3727"/>
                <a:gd name="T77" fmla="*/ 1113 h 1114"/>
                <a:gd name="T78" fmla="*/ 2516 w 3727"/>
                <a:gd name="T79" fmla="*/ 1113 h 1114"/>
                <a:gd name="T80" fmla="*/ 2394 w 3727"/>
                <a:gd name="T81" fmla="*/ 1113 h 1114"/>
                <a:gd name="T82" fmla="*/ 2272 w 3727"/>
                <a:gd name="T83" fmla="*/ 1113 h 1114"/>
                <a:gd name="T84" fmla="*/ 2138 w 3727"/>
                <a:gd name="T85" fmla="*/ 1113 h 1114"/>
                <a:gd name="T86" fmla="*/ 2016 w 3727"/>
                <a:gd name="T87" fmla="*/ 1113 h 1114"/>
                <a:gd name="T88" fmla="*/ 1894 w 3727"/>
                <a:gd name="T89" fmla="*/ 1113 h 1114"/>
                <a:gd name="T90" fmla="*/ 1771 w 3727"/>
                <a:gd name="T91" fmla="*/ 1113 h 1114"/>
                <a:gd name="T92" fmla="*/ 1649 w 3727"/>
                <a:gd name="T93" fmla="*/ 1113 h 1114"/>
                <a:gd name="T94" fmla="*/ 1527 w 3727"/>
                <a:gd name="T95" fmla="*/ 1113 h 1114"/>
                <a:gd name="T96" fmla="*/ 1393 w 3727"/>
                <a:gd name="T97" fmla="*/ 1113 h 1114"/>
                <a:gd name="T98" fmla="*/ 1271 w 3727"/>
                <a:gd name="T99" fmla="*/ 1113 h 1114"/>
                <a:gd name="T100" fmla="*/ 1148 w 3727"/>
                <a:gd name="T101" fmla="*/ 1113 h 1114"/>
                <a:gd name="T102" fmla="*/ 1026 w 3727"/>
                <a:gd name="T103" fmla="*/ 1113 h 1114"/>
                <a:gd name="T104" fmla="*/ 904 w 3727"/>
                <a:gd name="T105" fmla="*/ 1113 h 1114"/>
                <a:gd name="T106" fmla="*/ 782 w 3727"/>
                <a:gd name="T107" fmla="*/ 1113 h 1114"/>
                <a:gd name="T108" fmla="*/ 648 w 3727"/>
                <a:gd name="T109" fmla="*/ 1113 h 1114"/>
                <a:gd name="T110" fmla="*/ 526 w 3727"/>
                <a:gd name="T111" fmla="*/ 1113 h 1114"/>
                <a:gd name="T112" fmla="*/ 403 w 3727"/>
                <a:gd name="T113" fmla="*/ 1113 h 1114"/>
                <a:gd name="T114" fmla="*/ 281 w 3727"/>
                <a:gd name="T115" fmla="*/ 1113 h 1114"/>
                <a:gd name="T116" fmla="*/ 159 w 3727"/>
                <a:gd name="T117" fmla="*/ 1113 h 1114"/>
                <a:gd name="T118" fmla="*/ 37 w 3727"/>
                <a:gd name="T119" fmla="*/ 1113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3596" name="Line 16"/>
            <p:cNvSpPr>
              <a:spLocks noChangeShapeType="1"/>
            </p:cNvSpPr>
            <p:nvPr/>
          </p:nvSpPr>
          <p:spPr bwMode="auto">
            <a:xfrm>
              <a:off x="1072" y="3458"/>
              <a:ext cx="3718" cy="0"/>
            </a:xfrm>
            <a:prstGeom prst="line">
              <a:avLst/>
            </a:prstGeom>
            <a:noFill/>
            <a:ln w="12700">
              <a:solidFill>
                <a:srgbClr val="000000"/>
              </a:solidFill>
              <a:round/>
              <a:headEnd/>
              <a:tailEnd/>
            </a:ln>
          </p:spPr>
          <p:txBody>
            <a:bodyPr wrap="none" anchor="ctr"/>
            <a:lstStyle/>
            <a:p>
              <a:endParaRPr lang="en-US"/>
            </a:p>
          </p:txBody>
        </p:sp>
        <p:sp>
          <p:nvSpPr>
            <p:cNvPr id="23597" name="Line 17"/>
            <p:cNvSpPr>
              <a:spLocks noChangeShapeType="1"/>
            </p:cNvSpPr>
            <p:nvPr/>
          </p:nvSpPr>
          <p:spPr bwMode="auto">
            <a:xfrm flipV="1">
              <a:off x="1068" y="3412"/>
              <a:ext cx="0" cy="93"/>
            </a:xfrm>
            <a:prstGeom prst="line">
              <a:avLst/>
            </a:prstGeom>
            <a:noFill/>
            <a:ln w="12700">
              <a:solidFill>
                <a:srgbClr val="000000"/>
              </a:solidFill>
              <a:round/>
              <a:headEnd/>
              <a:tailEnd/>
            </a:ln>
          </p:spPr>
          <p:txBody>
            <a:bodyPr wrap="none" anchor="ctr"/>
            <a:lstStyle/>
            <a:p>
              <a:endParaRPr lang="en-US"/>
            </a:p>
          </p:txBody>
        </p:sp>
        <p:sp>
          <p:nvSpPr>
            <p:cNvPr id="23598" name="Line 18"/>
            <p:cNvSpPr>
              <a:spLocks noChangeShapeType="1"/>
            </p:cNvSpPr>
            <p:nvPr/>
          </p:nvSpPr>
          <p:spPr bwMode="auto">
            <a:xfrm flipV="1">
              <a:off x="1997" y="3412"/>
              <a:ext cx="0" cy="93"/>
            </a:xfrm>
            <a:prstGeom prst="line">
              <a:avLst/>
            </a:prstGeom>
            <a:noFill/>
            <a:ln w="12700">
              <a:solidFill>
                <a:srgbClr val="000000"/>
              </a:solidFill>
              <a:round/>
              <a:headEnd/>
              <a:tailEnd/>
            </a:ln>
          </p:spPr>
          <p:txBody>
            <a:bodyPr wrap="none" anchor="ctr"/>
            <a:lstStyle/>
            <a:p>
              <a:endParaRPr lang="en-US"/>
            </a:p>
          </p:txBody>
        </p:sp>
        <p:sp>
          <p:nvSpPr>
            <p:cNvPr id="23599" name="Line 19"/>
            <p:cNvSpPr>
              <a:spLocks noChangeShapeType="1"/>
            </p:cNvSpPr>
            <p:nvPr/>
          </p:nvSpPr>
          <p:spPr bwMode="auto">
            <a:xfrm flipV="1">
              <a:off x="2937" y="3412"/>
              <a:ext cx="0" cy="93"/>
            </a:xfrm>
            <a:prstGeom prst="line">
              <a:avLst/>
            </a:prstGeom>
            <a:noFill/>
            <a:ln w="12700">
              <a:solidFill>
                <a:srgbClr val="000000"/>
              </a:solidFill>
              <a:round/>
              <a:headEnd/>
              <a:tailEnd/>
            </a:ln>
          </p:spPr>
          <p:txBody>
            <a:bodyPr wrap="none" anchor="ctr"/>
            <a:lstStyle/>
            <a:p>
              <a:endParaRPr lang="en-US"/>
            </a:p>
          </p:txBody>
        </p:sp>
        <p:sp>
          <p:nvSpPr>
            <p:cNvPr id="23600" name="Line 20"/>
            <p:cNvSpPr>
              <a:spLocks noChangeShapeType="1"/>
            </p:cNvSpPr>
            <p:nvPr/>
          </p:nvSpPr>
          <p:spPr bwMode="auto">
            <a:xfrm flipV="1">
              <a:off x="3865" y="3412"/>
              <a:ext cx="0" cy="93"/>
            </a:xfrm>
            <a:prstGeom prst="line">
              <a:avLst/>
            </a:prstGeom>
            <a:noFill/>
            <a:ln w="12700">
              <a:solidFill>
                <a:srgbClr val="000000"/>
              </a:solidFill>
              <a:round/>
              <a:headEnd/>
              <a:tailEnd/>
            </a:ln>
          </p:spPr>
          <p:txBody>
            <a:bodyPr wrap="none" anchor="ctr"/>
            <a:lstStyle/>
            <a:p>
              <a:endParaRPr lang="en-US"/>
            </a:p>
          </p:txBody>
        </p:sp>
        <p:sp>
          <p:nvSpPr>
            <p:cNvPr id="23601" name="Line 21"/>
            <p:cNvSpPr>
              <a:spLocks noChangeShapeType="1"/>
            </p:cNvSpPr>
            <p:nvPr/>
          </p:nvSpPr>
          <p:spPr bwMode="auto">
            <a:xfrm flipV="1">
              <a:off x="4794" y="3412"/>
              <a:ext cx="0" cy="93"/>
            </a:xfrm>
            <a:prstGeom prst="line">
              <a:avLst/>
            </a:prstGeom>
            <a:noFill/>
            <a:ln w="12700">
              <a:solidFill>
                <a:srgbClr val="000000"/>
              </a:solidFill>
              <a:round/>
              <a:headEnd/>
              <a:tailEnd/>
            </a:ln>
          </p:spPr>
          <p:txBody>
            <a:bodyPr wrap="none" anchor="ctr"/>
            <a:lstStyle/>
            <a:p>
              <a:endParaRPr lang="en-US"/>
            </a:p>
          </p:txBody>
        </p:sp>
        <p:sp>
          <p:nvSpPr>
            <p:cNvPr id="23602" name="Rectangle 22"/>
            <p:cNvSpPr>
              <a:spLocks noChangeArrowheads="1"/>
            </p:cNvSpPr>
            <p:nvPr/>
          </p:nvSpPr>
          <p:spPr bwMode="auto">
            <a:xfrm>
              <a:off x="966" y="3427"/>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0</a:t>
              </a:r>
              <a:endParaRPr lang="en-US" sz="3200">
                <a:solidFill>
                  <a:schemeClr val="bg2"/>
                </a:solidFill>
              </a:endParaRPr>
            </a:p>
          </p:txBody>
        </p:sp>
        <p:sp>
          <p:nvSpPr>
            <p:cNvPr id="23603" name="Line 23"/>
            <p:cNvSpPr>
              <a:spLocks noChangeShapeType="1"/>
            </p:cNvSpPr>
            <p:nvPr/>
          </p:nvSpPr>
          <p:spPr bwMode="auto">
            <a:xfrm>
              <a:off x="2925" y="2354"/>
              <a:ext cx="0" cy="1072"/>
            </a:xfrm>
            <a:prstGeom prst="line">
              <a:avLst/>
            </a:prstGeom>
            <a:noFill/>
            <a:ln w="50800">
              <a:solidFill>
                <a:schemeClr val="bg2"/>
              </a:solidFill>
              <a:round/>
              <a:headEnd/>
              <a:tailEnd/>
            </a:ln>
          </p:spPr>
          <p:txBody>
            <a:bodyPr wrap="none" anchor="ctr"/>
            <a:lstStyle/>
            <a:p>
              <a:endParaRPr lang="en-US"/>
            </a:p>
          </p:txBody>
        </p:sp>
        <p:sp>
          <p:nvSpPr>
            <p:cNvPr id="23604" name="Rectangle 24"/>
            <p:cNvSpPr>
              <a:spLocks noChangeArrowheads="1"/>
            </p:cNvSpPr>
            <p:nvPr/>
          </p:nvSpPr>
          <p:spPr bwMode="auto">
            <a:xfrm>
              <a:off x="1987" y="2718"/>
              <a:ext cx="262"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latin typeface="Symbol" pitchFamily="18" charset="2"/>
                </a:rPr>
                <a:t></a:t>
              </a:r>
            </a:p>
          </p:txBody>
        </p:sp>
        <p:sp>
          <p:nvSpPr>
            <p:cNvPr id="23605" name="Arc 25"/>
            <p:cNvSpPr>
              <a:spLocks/>
            </p:cNvSpPr>
            <p:nvPr/>
          </p:nvSpPr>
          <p:spPr bwMode="auto">
            <a:xfrm>
              <a:off x="2241" y="2897"/>
              <a:ext cx="656" cy="2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bg2"/>
              </a:solidFill>
              <a:round/>
              <a:headEnd/>
              <a:tailEnd type="triangle" w="med" len="med"/>
            </a:ln>
          </p:spPr>
          <p:txBody>
            <a:bodyPr wrap="none" anchor="ctr"/>
            <a:lstStyle/>
            <a:p>
              <a:endParaRPr lang="en-US"/>
            </a:p>
          </p:txBody>
        </p:sp>
        <p:sp>
          <p:nvSpPr>
            <p:cNvPr id="23606" name="Freeform 26"/>
            <p:cNvSpPr>
              <a:spLocks/>
            </p:cNvSpPr>
            <p:nvPr/>
          </p:nvSpPr>
          <p:spPr bwMode="auto">
            <a:xfrm>
              <a:off x="1895" y="2310"/>
              <a:ext cx="2053" cy="1155"/>
            </a:xfrm>
            <a:custGeom>
              <a:avLst/>
              <a:gdLst>
                <a:gd name="T0" fmla="*/ 54 w 2053"/>
                <a:gd name="T1" fmla="*/ 1135 h 1155"/>
                <a:gd name="T2" fmla="*/ 121 w 2053"/>
                <a:gd name="T3" fmla="*/ 1123 h 1155"/>
                <a:gd name="T4" fmla="*/ 188 w 2053"/>
                <a:gd name="T5" fmla="*/ 1098 h 1155"/>
                <a:gd name="T6" fmla="*/ 256 w 2053"/>
                <a:gd name="T7" fmla="*/ 1060 h 1155"/>
                <a:gd name="T8" fmla="*/ 323 w 2053"/>
                <a:gd name="T9" fmla="*/ 1016 h 1155"/>
                <a:gd name="T10" fmla="*/ 390 w 2053"/>
                <a:gd name="T11" fmla="*/ 948 h 1155"/>
                <a:gd name="T12" fmla="*/ 464 w 2053"/>
                <a:gd name="T13" fmla="*/ 860 h 1155"/>
                <a:gd name="T14" fmla="*/ 531 w 2053"/>
                <a:gd name="T15" fmla="*/ 753 h 1155"/>
                <a:gd name="T16" fmla="*/ 599 w 2053"/>
                <a:gd name="T17" fmla="*/ 627 h 1155"/>
                <a:gd name="T18" fmla="*/ 666 w 2053"/>
                <a:gd name="T19" fmla="*/ 489 h 1155"/>
                <a:gd name="T20" fmla="*/ 734 w 2053"/>
                <a:gd name="T21" fmla="*/ 351 h 1155"/>
                <a:gd name="T22" fmla="*/ 801 w 2053"/>
                <a:gd name="T23" fmla="*/ 220 h 1155"/>
                <a:gd name="T24" fmla="*/ 875 w 2053"/>
                <a:gd name="T25" fmla="*/ 113 h 1155"/>
                <a:gd name="T26" fmla="*/ 942 w 2053"/>
                <a:gd name="T27" fmla="*/ 37 h 1155"/>
                <a:gd name="T28" fmla="*/ 1009 w 2053"/>
                <a:gd name="T29" fmla="*/ 6 h 1155"/>
                <a:gd name="T30" fmla="*/ 1077 w 2053"/>
                <a:gd name="T31" fmla="*/ 19 h 1155"/>
                <a:gd name="T32" fmla="*/ 1144 w 2053"/>
                <a:gd name="T33" fmla="*/ 68 h 1155"/>
                <a:gd name="T34" fmla="*/ 1211 w 2053"/>
                <a:gd name="T35" fmla="*/ 163 h 1155"/>
                <a:gd name="T36" fmla="*/ 1285 w 2053"/>
                <a:gd name="T37" fmla="*/ 282 h 1155"/>
                <a:gd name="T38" fmla="*/ 1352 w 2053"/>
                <a:gd name="T39" fmla="*/ 420 h 1155"/>
                <a:gd name="T40" fmla="*/ 1420 w 2053"/>
                <a:gd name="T41" fmla="*/ 558 h 1155"/>
                <a:gd name="T42" fmla="*/ 1487 w 2053"/>
                <a:gd name="T43" fmla="*/ 689 h 1155"/>
                <a:gd name="T44" fmla="*/ 1554 w 2053"/>
                <a:gd name="T45" fmla="*/ 809 h 1155"/>
                <a:gd name="T46" fmla="*/ 1621 w 2053"/>
                <a:gd name="T47" fmla="*/ 903 h 1155"/>
                <a:gd name="T48" fmla="*/ 1695 w 2053"/>
                <a:gd name="T49" fmla="*/ 985 h 1155"/>
                <a:gd name="T50" fmla="*/ 1762 w 2053"/>
                <a:gd name="T51" fmla="*/ 1041 h 1155"/>
                <a:gd name="T52" fmla="*/ 1830 w 2053"/>
                <a:gd name="T53" fmla="*/ 1079 h 1155"/>
                <a:gd name="T54" fmla="*/ 1897 w 2053"/>
                <a:gd name="T55" fmla="*/ 1110 h 1155"/>
                <a:gd name="T56" fmla="*/ 1964 w 2053"/>
                <a:gd name="T57" fmla="*/ 1129 h 1155"/>
                <a:gd name="T58" fmla="*/ 2032 w 2053"/>
                <a:gd name="T59" fmla="*/ 1142 h 1155"/>
                <a:gd name="T60" fmla="*/ 2018 w 2053"/>
                <a:gd name="T61" fmla="*/ 1154 h 1155"/>
                <a:gd name="T62" fmla="*/ 1951 w 2053"/>
                <a:gd name="T63" fmla="*/ 1154 h 1155"/>
                <a:gd name="T64" fmla="*/ 1883 w 2053"/>
                <a:gd name="T65" fmla="*/ 1154 h 1155"/>
                <a:gd name="T66" fmla="*/ 1810 w 2053"/>
                <a:gd name="T67" fmla="*/ 1154 h 1155"/>
                <a:gd name="T68" fmla="*/ 1742 w 2053"/>
                <a:gd name="T69" fmla="*/ 1154 h 1155"/>
                <a:gd name="T70" fmla="*/ 1675 w 2053"/>
                <a:gd name="T71" fmla="*/ 1154 h 1155"/>
                <a:gd name="T72" fmla="*/ 1608 w 2053"/>
                <a:gd name="T73" fmla="*/ 1154 h 1155"/>
                <a:gd name="T74" fmla="*/ 1540 w 2053"/>
                <a:gd name="T75" fmla="*/ 1154 h 1155"/>
                <a:gd name="T76" fmla="*/ 1473 w 2053"/>
                <a:gd name="T77" fmla="*/ 1154 h 1155"/>
                <a:gd name="T78" fmla="*/ 1399 w 2053"/>
                <a:gd name="T79" fmla="*/ 1154 h 1155"/>
                <a:gd name="T80" fmla="*/ 1332 w 2053"/>
                <a:gd name="T81" fmla="*/ 1154 h 1155"/>
                <a:gd name="T82" fmla="*/ 1265 w 2053"/>
                <a:gd name="T83" fmla="*/ 1154 h 1155"/>
                <a:gd name="T84" fmla="*/ 1197 w 2053"/>
                <a:gd name="T85" fmla="*/ 1154 h 1155"/>
                <a:gd name="T86" fmla="*/ 1130 w 2053"/>
                <a:gd name="T87" fmla="*/ 1154 h 1155"/>
                <a:gd name="T88" fmla="*/ 1063 w 2053"/>
                <a:gd name="T89" fmla="*/ 1154 h 1155"/>
                <a:gd name="T90" fmla="*/ 989 w 2053"/>
                <a:gd name="T91" fmla="*/ 1154 h 1155"/>
                <a:gd name="T92" fmla="*/ 922 w 2053"/>
                <a:gd name="T93" fmla="*/ 1154 h 1155"/>
                <a:gd name="T94" fmla="*/ 855 w 2053"/>
                <a:gd name="T95" fmla="*/ 1154 h 1155"/>
                <a:gd name="T96" fmla="*/ 787 w 2053"/>
                <a:gd name="T97" fmla="*/ 1154 h 1155"/>
                <a:gd name="T98" fmla="*/ 720 w 2053"/>
                <a:gd name="T99" fmla="*/ 1154 h 1155"/>
                <a:gd name="T100" fmla="*/ 653 w 2053"/>
                <a:gd name="T101" fmla="*/ 1154 h 1155"/>
                <a:gd name="T102" fmla="*/ 579 w 2053"/>
                <a:gd name="T103" fmla="*/ 1154 h 1155"/>
                <a:gd name="T104" fmla="*/ 512 w 2053"/>
                <a:gd name="T105" fmla="*/ 1154 h 1155"/>
                <a:gd name="T106" fmla="*/ 444 w 2053"/>
                <a:gd name="T107" fmla="*/ 1154 h 1155"/>
                <a:gd name="T108" fmla="*/ 377 w 2053"/>
                <a:gd name="T109" fmla="*/ 1154 h 1155"/>
                <a:gd name="T110" fmla="*/ 310 w 2053"/>
                <a:gd name="T111" fmla="*/ 1154 h 1155"/>
                <a:gd name="T112" fmla="*/ 242 w 2053"/>
                <a:gd name="T113" fmla="*/ 1154 h 1155"/>
                <a:gd name="T114" fmla="*/ 169 w 2053"/>
                <a:gd name="T115" fmla="*/ 1154 h 1155"/>
                <a:gd name="T116" fmla="*/ 101 w 2053"/>
                <a:gd name="T117" fmla="*/ 1154 h 1155"/>
                <a:gd name="T118" fmla="*/ 34 w 2053"/>
                <a:gd name="T119" fmla="*/ 1154 h 11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53"/>
                <a:gd name="T181" fmla="*/ 0 h 1155"/>
                <a:gd name="T182" fmla="*/ 2053 w 2053"/>
                <a:gd name="T183" fmla="*/ 1155 h 115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53" h="1155">
                  <a:moveTo>
                    <a:pt x="0" y="1142"/>
                  </a:moveTo>
                  <a:lnTo>
                    <a:pt x="20" y="1142"/>
                  </a:lnTo>
                  <a:lnTo>
                    <a:pt x="34" y="1135"/>
                  </a:lnTo>
                  <a:lnTo>
                    <a:pt x="54" y="1135"/>
                  </a:lnTo>
                  <a:lnTo>
                    <a:pt x="68" y="1129"/>
                  </a:lnTo>
                  <a:lnTo>
                    <a:pt x="88" y="1129"/>
                  </a:lnTo>
                  <a:lnTo>
                    <a:pt x="101" y="1123"/>
                  </a:lnTo>
                  <a:lnTo>
                    <a:pt x="121" y="1123"/>
                  </a:lnTo>
                  <a:lnTo>
                    <a:pt x="135" y="1117"/>
                  </a:lnTo>
                  <a:lnTo>
                    <a:pt x="155" y="1110"/>
                  </a:lnTo>
                  <a:lnTo>
                    <a:pt x="169" y="1104"/>
                  </a:lnTo>
                  <a:lnTo>
                    <a:pt x="188" y="1098"/>
                  </a:lnTo>
                  <a:lnTo>
                    <a:pt x="209" y="1092"/>
                  </a:lnTo>
                  <a:lnTo>
                    <a:pt x="222" y="1079"/>
                  </a:lnTo>
                  <a:lnTo>
                    <a:pt x="242" y="1073"/>
                  </a:lnTo>
                  <a:lnTo>
                    <a:pt x="256" y="1060"/>
                  </a:lnTo>
                  <a:lnTo>
                    <a:pt x="276" y="1053"/>
                  </a:lnTo>
                  <a:lnTo>
                    <a:pt x="290" y="1041"/>
                  </a:lnTo>
                  <a:lnTo>
                    <a:pt x="310" y="1029"/>
                  </a:lnTo>
                  <a:lnTo>
                    <a:pt x="323" y="1016"/>
                  </a:lnTo>
                  <a:lnTo>
                    <a:pt x="343" y="997"/>
                  </a:lnTo>
                  <a:lnTo>
                    <a:pt x="357" y="985"/>
                  </a:lnTo>
                  <a:lnTo>
                    <a:pt x="377" y="966"/>
                  </a:lnTo>
                  <a:lnTo>
                    <a:pt x="390" y="948"/>
                  </a:lnTo>
                  <a:lnTo>
                    <a:pt x="410" y="928"/>
                  </a:lnTo>
                  <a:lnTo>
                    <a:pt x="431" y="903"/>
                  </a:lnTo>
                  <a:lnTo>
                    <a:pt x="444" y="884"/>
                  </a:lnTo>
                  <a:lnTo>
                    <a:pt x="464" y="860"/>
                  </a:lnTo>
                  <a:lnTo>
                    <a:pt x="478" y="835"/>
                  </a:lnTo>
                  <a:lnTo>
                    <a:pt x="498" y="809"/>
                  </a:lnTo>
                  <a:lnTo>
                    <a:pt x="512" y="778"/>
                  </a:lnTo>
                  <a:lnTo>
                    <a:pt x="531" y="753"/>
                  </a:lnTo>
                  <a:lnTo>
                    <a:pt x="545" y="722"/>
                  </a:lnTo>
                  <a:lnTo>
                    <a:pt x="565" y="689"/>
                  </a:lnTo>
                  <a:lnTo>
                    <a:pt x="579" y="658"/>
                  </a:lnTo>
                  <a:lnTo>
                    <a:pt x="599" y="627"/>
                  </a:lnTo>
                  <a:lnTo>
                    <a:pt x="619" y="596"/>
                  </a:lnTo>
                  <a:lnTo>
                    <a:pt x="632" y="558"/>
                  </a:lnTo>
                  <a:lnTo>
                    <a:pt x="653" y="527"/>
                  </a:lnTo>
                  <a:lnTo>
                    <a:pt x="666" y="489"/>
                  </a:lnTo>
                  <a:lnTo>
                    <a:pt x="686" y="458"/>
                  </a:lnTo>
                  <a:lnTo>
                    <a:pt x="700" y="420"/>
                  </a:lnTo>
                  <a:lnTo>
                    <a:pt x="720" y="389"/>
                  </a:lnTo>
                  <a:lnTo>
                    <a:pt x="734" y="351"/>
                  </a:lnTo>
                  <a:lnTo>
                    <a:pt x="753" y="319"/>
                  </a:lnTo>
                  <a:lnTo>
                    <a:pt x="767" y="282"/>
                  </a:lnTo>
                  <a:lnTo>
                    <a:pt x="787" y="251"/>
                  </a:lnTo>
                  <a:lnTo>
                    <a:pt x="801" y="220"/>
                  </a:lnTo>
                  <a:lnTo>
                    <a:pt x="821" y="194"/>
                  </a:lnTo>
                  <a:lnTo>
                    <a:pt x="841" y="163"/>
                  </a:lnTo>
                  <a:lnTo>
                    <a:pt x="855" y="138"/>
                  </a:lnTo>
                  <a:lnTo>
                    <a:pt x="875" y="113"/>
                  </a:lnTo>
                  <a:lnTo>
                    <a:pt x="888" y="94"/>
                  </a:lnTo>
                  <a:lnTo>
                    <a:pt x="908" y="68"/>
                  </a:lnTo>
                  <a:lnTo>
                    <a:pt x="922" y="56"/>
                  </a:lnTo>
                  <a:lnTo>
                    <a:pt x="942" y="37"/>
                  </a:lnTo>
                  <a:lnTo>
                    <a:pt x="956" y="25"/>
                  </a:lnTo>
                  <a:lnTo>
                    <a:pt x="975" y="19"/>
                  </a:lnTo>
                  <a:lnTo>
                    <a:pt x="989" y="6"/>
                  </a:lnTo>
                  <a:lnTo>
                    <a:pt x="1009" y="6"/>
                  </a:lnTo>
                  <a:lnTo>
                    <a:pt x="1029" y="0"/>
                  </a:lnTo>
                  <a:lnTo>
                    <a:pt x="1043" y="6"/>
                  </a:lnTo>
                  <a:lnTo>
                    <a:pt x="1063" y="6"/>
                  </a:lnTo>
                  <a:lnTo>
                    <a:pt x="1077" y="19"/>
                  </a:lnTo>
                  <a:lnTo>
                    <a:pt x="1096" y="25"/>
                  </a:lnTo>
                  <a:lnTo>
                    <a:pt x="1110" y="37"/>
                  </a:lnTo>
                  <a:lnTo>
                    <a:pt x="1130" y="56"/>
                  </a:lnTo>
                  <a:lnTo>
                    <a:pt x="1144" y="68"/>
                  </a:lnTo>
                  <a:lnTo>
                    <a:pt x="1164" y="94"/>
                  </a:lnTo>
                  <a:lnTo>
                    <a:pt x="1177" y="113"/>
                  </a:lnTo>
                  <a:lnTo>
                    <a:pt x="1197" y="138"/>
                  </a:lnTo>
                  <a:lnTo>
                    <a:pt x="1211" y="163"/>
                  </a:lnTo>
                  <a:lnTo>
                    <a:pt x="1231" y="194"/>
                  </a:lnTo>
                  <a:lnTo>
                    <a:pt x="1251" y="220"/>
                  </a:lnTo>
                  <a:lnTo>
                    <a:pt x="1265" y="251"/>
                  </a:lnTo>
                  <a:lnTo>
                    <a:pt x="1285" y="282"/>
                  </a:lnTo>
                  <a:lnTo>
                    <a:pt x="1299" y="319"/>
                  </a:lnTo>
                  <a:lnTo>
                    <a:pt x="1318" y="351"/>
                  </a:lnTo>
                  <a:lnTo>
                    <a:pt x="1332" y="389"/>
                  </a:lnTo>
                  <a:lnTo>
                    <a:pt x="1352" y="420"/>
                  </a:lnTo>
                  <a:lnTo>
                    <a:pt x="1366" y="458"/>
                  </a:lnTo>
                  <a:lnTo>
                    <a:pt x="1386" y="489"/>
                  </a:lnTo>
                  <a:lnTo>
                    <a:pt x="1399" y="527"/>
                  </a:lnTo>
                  <a:lnTo>
                    <a:pt x="1420" y="558"/>
                  </a:lnTo>
                  <a:lnTo>
                    <a:pt x="1440" y="596"/>
                  </a:lnTo>
                  <a:lnTo>
                    <a:pt x="1453" y="627"/>
                  </a:lnTo>
                  <a:lnTo>
                    <a:pt x="1473" y="658"/>
                  </a:lnTo>
                  <a:lnTo>
                    <a:pt x="1487" y="689"/>
                  </a:lnTo>
                  <a:lnTo>
                    <a:pt x="1507" y="722"/>
                  </a:lnTo>
                  <a:lnTo>
                    <a:pt x="1521" y="753"/>
                  </a:lnTo>
                  <a:lnTo>
                    <a:pt x="1540" y="778"/>
                  </a:lnTo>
                  <a:lnTo>
                    <a:pt x="1554" y="809"/>
                  </a:lnTo>
                  <a:lnTo>
                    <a:pt x="1574" y="835"/>
                  </a:lnTo>
                  <a:lnTo>
                    <a:pt x="1588" y="860"/>
                  </a:lnTo>
                  <a:lnTo>
                    <a:pt x="1608" y="884"/>
                  </a:lnTo>
                  <a:lnTo>
                    <a:pt x="1621" y="903"/>
                  </a:lnTo>
                  <a:lnTo>
                    <a:pt x="1642" y="928"/>
                  </a:lnTo>
                  <a:lnTo>
                    <a:pt x="1662" y="948"/>
                  </a:lnTo>
                  <a:lnTo>
                    <a:pt x="1675" y="966"/>
                  </a:lnTo>
                  <a:lnTo>
                    <a:pt x="1695" y="985"/>
                  </a:lnTo>
                  <a:lnTo>
                    <a:pt x="1709" y="997"/>
                  </a:lnTo>
                  <a:lnTo>
                    <a:pt x="1729" y="1016"/>
                  </a:lnTo>
                  <a:lnTo>
                    <a:pt x="1742" y="1029"/>
                  </a:lnTo>
                  <a:lnTo>
                    <a:pt x="1762" y="1041"/>
                  </a:lnTo>
                  <a:lnTo>
                    <a:pt x="1776" y="1053"/>
                  </a:lnTo>
                  <a:lnTo>
                    <a:pt x="1796" y="1060"/>
                  </a:lnTo>
                  <a:lnTo>
                    <a:pt x="1810" y="1073"/>
                  </a:lnTo>
                  <a:lnTo>
                    <a:pt x="1830" y="1079"/>
                  </a:lnTo>
                  <a:lnTo>
                    <a:pt x="1850" y="1092"/>
                  </a:lnTo>
                  <a:lnTo>
                    <a:pt x="1864" y="1098"/>
                  </a:lnTo>
                  <a:lnTo>
                    <a:pt x="1883" y="1104"/>
                  </a:lnTo>
                  <a:lnTo>
                    <a:pt x="1897" y="1110"/>
                  </a:lnTo>
                  <a:lnTo>
                    <a:pt x="1917" y="1117"/>
                  </a:lnTo>
                  <a:lnTo>
                    <a:pt x="1931" y="1123"/>
                  </a:lnTo>
                  <a:lnTo>
                    <a:pt x="1951" y="1123"/>
                  </a:lnTo>
                  <a:lnTo>
                    <a:pt x="1964" y="1129"/>
                  </a:lnTo>
                  <a:lnTo>
                    <a:pt x="1984" y="1129"/>
                  </a:lnTo>
                  <a:lnTo>
                    <a:pt x="1998" y="1135"/>
                  </a:lnTo>
                  <a:lnTo>
                    <a:pt x="2018" y="1135"/>
                  </a:lnTo>
                  <a:lnTo>
                    <a:pt x="2032" y="1142"/>
                  </a:lnTo>
                  <a:lnTo>
                    <a:pt x="2052" y="1142"/>
                  </a:lnTo>
                  <a:lnTo>
                    <a:pt x="2052" y="1154"/>
                  </a:lnTo>
                  <a:lnTo>
                    <a:pt x="2032" y="1154"/>
                  </a:lnTo>
                  <a:lnTo>
                    <a:pt x="2018" y="1154"/>
                  </a:lnTo>
                  <a:lnTo>
                    <a:pt x="1998" y="1154"/>
                  </a:lnTo>
                  <a:lnTo>
                    <a:pt x="1984" y="1154"/>
                  </a:lnTo>
                  <a:lnTo>
                    <a:pt x="1964" y="1154"/>
                  </a:lnTo>
                  <a:lnTo>
                    <a:pt x="1951" y="1154"/>
                  </a:lnTo>
                  <a:lnTo>
                    <a:pt x="1931" y="1154"/>
                  </a:lnTo>
                  <a:lnTo>
                    <a:pt x="1917" y="1154"/>
                  </a:lnTo>
                  <a:lnTo>
                    <a:pt x="1897" y="1154"/>
                  </a:lnTo>
                  <a:lnTo>
                    <a:pt x="1883" y="1154"/>
                  </a:lnTo>
                  <a:lnTo>
                    <a:pt x="1864" y="1154"/>
                  </a:lnTo>
                  <a:lnTo>
                    <a:pt x="1850" y="1154"/>
                  </a:lnTo>
                  <a:lnTo>
                    <a:pt x="1830" y="1154"/>
                  </a:lnTo>
                  <a:lnTo>
                    <a:pt x="1810" y="1154"/>
                  </a:lnTo>
                  <a:lnTo>
                    <a:pt x="1796" y="1154"/>
                  </a:lnTo>
                  <a:lnTo>
                    <a:pt x="1776" y="1154"/>
                  </a:lnTo>
                  <a:lnTo>
                    <a:pt x="1762" y="1154"/>
                  </a:lnTo>
                  <a:lnTo>
                    <a:pt x="1742" y="1154"/>
                  </a:lnTo>
                  <a:lnTo>
                    <a:pt x="1729" y="1154"/>
                  </a:lnTo>
                  <a:lnTo>
                    <a:pt x="1709" y="1154"/>
                  </a:lnTo>
                  <a:lnTo>
                    <a:pt x="1695" y="1154"/>
                  </a:lnTo>
                  <a:lnTo>
                    <a:pt x="1675" y="1154"/>
                  </a:lnTo>
                  <a:lnTo>
                    <a:pt x="1662" y="1154"/>
                  </a:lnTo>
                  <a:lnTo>
                    <a:pt x="1642" y="1154"/>
                  </a:lnTo>
                  <a:lnTo>
                    <a:pt x="1621" y="1154"/>
                  </a:lnTo>
                  <a:lnTo>
                    <a:pt x="1608" y="1154"/>
                  </a:lnTo>
                  <a:lnTo>
                    <a:pt x="1588" y="1154"/>
                  </a:lnTo>
                  <a:lnTo>
                    <a:pt x="1574" y="1154"/>
                  </a:lnTo>
                  <a:lnTo>
                    <a:pt x="1554" y="1154"/>
                  </a:lnTo>
                  <a:lnTo>
                    <a:pt x="1540" y="1154"/>
                  </a:lnTo>
                  <a:lnTo>
                    <a:pt x="1521" y="1154"/>
                  </a:lnTo>
                  <a:lnTo>
                    <a:pt x="1507" y="1154"/>
                  </a:lnTo>
                  <a:lnTo>
                    <a:pt x="1487" y="1154"/>
                  </a:lnTo>
                  <a:lnTo>
                    <a:pt x="1473" y="1154"/>
                  </a:lnTo>
                  <a:lnTo>
                    <a:pt x="1453" y="1154"/>
                  </a:lnTo>
                  <a:lnTo>
                    <a:pt x="1440" y="1154"/>
                  </a:lnTo>
                  <a:lnTo>
                    <a:pt x="1420" y="1154"/>
                  </a:lnTo>
                  <a:lnTo>
                    <a:pt x="1399" y="1154"/>
                  </a:lnTo>
                  <a:lnTo>
                    <a:pt x="1386" y="1154"/>
                  </a:lnTo>
                  <a:lnTo>
                    <a:pt x="1366" y="1154"/>
                  </a:lnTo>
                  <a:lnTo>
                    <a:pt x="1352" y="1154"/>
                  </a:lnTo>
                  <a:lnTo>
                    <a:pt x="1332" y="1154"/>
                  </a:lnTo>
                  <a:lnTo>
                    <a:pt x="1318" y="1154"/>
                  </a:lnTo>
                  <a:lnTo>
                    <a:pt x="1299" y="1154"/>
                  </a:lnTo>
                  <a:lnTo>
                    <a:pt x="1285" y="1154"/>
                  </a:lnTo>
                  <a:lnTo>
                    <a:pt x="1265" y="1154"/>
                  </a:lnTo>
                  <a:lnTo>
                    <a:pt x="1251" y="1154"/>
                  </a:lnTo>
                  <a:lnTo>
                    <a:pt x="1231" y="1154"/>
                  </a:lnTo>
                  <a:lnTo>
                    <a:pt x="1211" y="1154"/>
                  </a:lnTo>
                  <a:lnTo>
                    <a:pt x="1197" y="1154"/>
                  </a:lnTo>
                  <a:lnTo>
                    <a:pt x="1177" y="1154"/>
                  </a:lnTo>
                  <a:lnTo>
                    <a:pt x="1164" y="1154"/>
                  </a:lnTo>
                  <a:lnTo>
                    <a:pt x="1144" y="1154"/>
                  </a:lnTo>
                  <a:lnTo>
                    <a:pt x="1130" y="1154"/>
                  </a:lnTo>
                  <a:lnTo>
                    <a:pt x="1110" y="1154"/>
                  </a:lnTo>
                  <a:lnTo>
                    <a:pt x="1096" y="1154"/>
                  </a:lnTo>
                  <a:lnTo>
                    <a:pt x="1077" y="1154"/>
                  </a:lnTo>
                  <a:lnTo>
                    <a:pt x="1063" y="1154"/>
                  </a:lnTo>
                  <a:lnTo>
                    <a:pt x="1043" y="1154"/>
                  </a:lnTo>
                  <a:lnTo>
                    <a:pt x="1029" y="1154"/>
                  </a:lnTo>
                  <a:lnTo>
                    <a:pt x="1009" y="1154"/>
                  </a:lnTo>
                  <a:lnTo>
                    <a:pt x="989" y="1154"/>
                  </a:lnTo>
                  <a:lnTo>
                    <a:pt x="975" y="1154"/>
                  </a:lnTo>
                  <a:lnTo>
                    <a:pt x="956" y="1154"/>
                  </a:lnTo>
                  <a:lnTo>
                    <a:pt x="942" y="1154"/>
                  </a:lnTo>
                  <a:lnTo>
                    <a:pt x="922" y="1154"/>
                  </a:lnTo>
                  <a:lnTo>
                    <a:pt x="908" y="1154"/>
                  </a:lnTo>
                  <a:lnTo>
                    <a:pt x="888" y="1154"/>
                  </a:lnTo>
                  <a:lnTo>
                    <a:pt x="875" y="1154"/>
                  </a:lnTo>
                  <a:lnTo>
                    <a:pt x="855" y="1154"/>
                  </a:lnTo>
                  <a:lnTo>
                    <a:pt x="841" y="1154"/>
                  </a:lnTo>
                  <a:lnTo>
                    <a:pt x="821" y="1154"/>
                  </a:lnTo>
                  <a:lnTo>
                    <a:pt x="801" y="1154"/>
                  </a:lnTo>
                  <a:lnTo>
                    <a:pt x="787" y="1154"/>
                  </a:lnTo>
                  <a:lnTo>
                    <a:pt x="767" y="1154"/>
                  </a:lnTo>
                  <a:lnTo>
                    <a:pt x="753" y="1154"/>
                  </a:lnTo>
                  <a:lnTo>
                    <a:pt x="734" y="1154"/>
                  </a:lnTo>
                  <a:lnTo>
                    <a:pt x="720" y="1154"/>
                  </a:lnTo>
                  <a:lnTo>
                    <a:pt x="700" y="1154"/>
                  </a:lnTo>
                  <a:lnTo>
                    <a:pt x="686" y="1154"/>
                  </a:lnTo>
                  <a:lnTo>
                    <a:pt x="666" y="1154"/>
                  </a:lnTo>
                  <a:lnTo>
                    <a:pt x="653" y="1154"/>
                  </a:lnTo>
                  <a:lnTo>
                    <a:pt x="632" y="1154"/>
                  </a:lnTo>
                  <a:lnTo>
                    <a:pt x="619" y="1154"/>
                  </a:lnTo>
                  <a:lnTo>
                    <a:pt x="599" y="1154"/>
                  </a:lnTo>
                  <a:lnTo>
                    <a:pt x="579" y="1154"/>
                  </a:lnTo>
                  <a:lnTo>
                    <a:pt x="565" y="1154"/>
                  </a:lnTo>
                  <a:lnTo>
                    <a:pt x="545" y="1154"/>
                  </a:lnTo>
                  <a:lnTo>
                    <a:pt x="531" y="1154"/>
                  </a:lnTo>
                  <a:lnTo>
                    <a:pt x="512" y="1154"/>
                  </a:lnTo>
                  <a:lnTo>
                    <a:pt x="498" y="1154"/>
                  </a:lnTo>
                  <a:lnTo>
                    <a:pt x="478" y="1154"/>
                  </a:lnTo>
                  <a:lnTo>
                    <a:pt x="464" y="1154"/>
                  </a:lnTo>
                  <a:lnTo>
                    <a:pt x="444" y="1154"/>
                  </a:lnTo>
                  <a:lnTo>
                    <a:pt x="431" y="1154"/>
                  </a:lnTo>
                  <a:lnTo>
                    <a:pt x="410" y="1154"/>
                  </a:lnTo>
                  <a:lnTo>
                    <a:pt x="390" y="1154"/>
                  </a:lnTo>
                  <a:lnTo>
                    <a:pt x="377" y="1154"/>
                  </a:lnTo>
                  <a:lnTo>
                    <a:pt x="357" y="1154"/>
                  </a:lnTo>
                  <a:lnTo>
                    <a:pt x="343" y="1154"/>
                  </a:lnTo>
                  <a:lnTo>
                    <a:pt x="323" y="1154"/>
                  </a:lnTo>
                  <a:lnTo>
                    <a:pt x="310" y="1154"/>
                  </a:lnTo>
                  <a:lnTo>
                    <a:pt x="290" y="1154"/>
                  </a:lnTo>
                  <a:lnTo>
                    <a:pt x="276" y="1154"/>
                  </a:lnTo>
                  <a:lnTo>
                    <a:pt x="256" y="1154"/>
                  </a:lnTo>
                  <a:lnTo>
                    <a:pt x="242" y="1154"/>
                  </a:lnTo>
                  <a:lnTo>
                    <a:pt x="222" y="1154"/>
                  </a:lnTo>
                  <a:lnTo>
                    <a:pt x="209" y="1154"/>
                  </a:lnTo>
                  <a:lnTo>
                    <a:pt x="188" y="1154"/>
                  </a:lnTo>
                  <a:lnTo>
                    <a:pt x="169" y="1154"/>
                  </a:lnTo>
                  <a:lnTo>
                    <a:pt x="155" y="1154"/>
                  </a:lnTo>
                  <a:lnTo>
                    <a:pt x="135" y="1154"/>
                  </a:lnTo>
                  <a:lnTo>
                    <a:pt x="121" y="1154"/>
                  </a:lnTo>
                  <a:lnTo>
                    <a:pt x="101" y="1154"/>
                  </a:lnTo>
                  <a:lnTo>
                    <a:pt x="88" y="1154"/>
                  </a:lnTo>
                  <a:lnTo>
                    <a:pt x="68" y="1154"/>
                  </a:lnTo>
                  <a:lnTo>
                    <a:pt x="54" y="1154"/>
                  </a:lnTo>
                  <a:lnTo>
                    <a:pt x="34" y="1154"/>
                  </a:lnTo>
                  <a:lnTo>
                    <a:pt x="20" y="1154"/>
                  </a:lnTo>
                  <a:lnTo>
                    <a:pt x="0" y="1154"/>
                  </a:lnTo>
                  <a:lnTo>
                    <a:pt x="0" y="1142"/>
                  </a:lnTo>
                </a:path>
              </a:pathLst>
            </a:custGeom>
            <a:noFill/>
            <a:ln w="50800" cap="rnd">
              <a:solidFill>
                <a:srgbClr val="000080"/>
              </a:solidFill>
              <a:round/>
              <a:headEnd/>
              <a:tailEnd/>
            </a:ln>
          </p:spPr>
          <p:txBody>
            <a:bodyPr/>
            <a:lstStyle/>
            <a:p>
              <a:endParaRPr lang="en-US"/>
            </a:p>
          </p:txBody>
        </p:sp>
      </p:grpSp>
      <p:grpSp>
        <p:nvGrpSpPr>
          <p:cNvPr id="3" name="Group 27"/>
          <p:cNvGrpSpPr>
            <a:grpSpLocks/>
          </p:cNvGrpSpPr>
          <p:nvPr/>
        </p:nvGrpSpPr>
        <p:grpSpPr bwMode="auto">
          <a:xfrm>
            <a:off x="1066800" y="304800"/>
            <a:ext cx="7229475" cy="2949575"/>
            <a:chOff x="664" y="184"/>
            <a:chExt cx="4554" cy="1858"/>
          </a:xfrm>
        </p:grpSpPr>
        <p:sp>
          <p:nvSpPr>
            <p:cNvPr id="23561" name="Rectangle 28"/>
            <p:cNvSpPr>
              <a:spLocks noChangeArrowheads="1"/>
            </p:cNvSpPr>
            <p:nvPr/>
          </p:nvSpPr>
          <p:spPr bwMode="auto">
            <a:xfrm>
              <a:off x="664" y="184"/>
              <a:ext cx="4554" cy="1858"/>
            </a:xfrm>
            <a:prstGeom prst="rect">
              <a:avLst/>
            </a:prstGeom>
            <a:solidFill>
              <a:schemeClr val="tx1"/>
            </a:solidFill>
            <a:ln w="127000">
              <a:solidFill>
                <a:schemeClr val="tx2"/>
              </a:solidFill>
              <a:miter lim="800000"/>
              <a:headEnd/>
              <a:tailEnd/>
            </a:ln>
          </p:spPr>
          <p:txBody>
            <a:bodyPr wrap="none" anchor="ctr"/>
            <a:lstStyle/>
            <a:p>
              <a:endParaRPr lang="en-US"/>
            </a:p>
          </p:txBody>
        </p:sp>
        <p:sp>
          <p:nvSpPr>
            <p:cNvPr id="23562" name="Rectangle 29"/>
            <p:cNvSpPr>
              <a:spLocks noChangeArrowheads="1"/>
            </p:cNvSpPr>
            <p:nvPr/>
          </p:nvSpPr>
          <p:spPr bwMode="auto">
            <a:xfrm>
              <a:off x="702" y="238"/>
              <a:ext cx="4464" cy="1761"/>
            </a:xfrm>
            <a:prstGeom prst="rect">
              <a:avLst/>
            </a:prstGeom>
            <a:solidFill>
              <a:srgbClr val="FFFFFF"/>
            </a:solidFill>
            <a:ln w="127000">
              <a:noFill/>
              <a:miter lim="800000"/>
              <a:headEnd/>
              <a:tailEnd/>
            </a:ln>
          </p:spPr>
          <p:txBody>
            <a:bodyPr wrap="none" anchor="ctr"/>
            <a:lstStyle/>
            <a:p>
              <a:endParaRPr lang="en-US"/>
            </a:p>
          </p:txBody>
        </p:sp>
        <p:sp>
          <p:nvSpPr>
            <p:cNvPr id="23563" name="Rectangle 30"/>
            <p:cNvSpPr>
              <a:spLocks noChangeArrowheads="1"/>
            </p:cNvSpPr>
            <p:nvPr/>
          </p:nvSpPr>
          <p:spPr bwMode="auto">
            <a:xfrm>
              <a:off x="4858" y="1278"/>
              <a:ext cx="299" cy="363"/>
            </a:xfrm>
            <a:prstGeom prst="rect">
              <a:avLst/>
            </a:prstGeom>
            <a:noFill/>
            <a:ln w="76200">
              <a:noFill/>
              <a:miter lim="800000"/>
              <a:headEnd/>
              <a:tailEnd/>
            </a:ln>
          </p:spPr>
          <p:txBody>
            <a:bodyPr wrap="none" lIns="90488" tIns="44450" rIns="90488" bIns="44450">
              <a:spAutoFit/>
            </a:bodyPr>
            <a:lstStyle/>
            <a:p>
              <a:r>
                <a:rPr lang="en-US" sz="3200">
                  <a:solidFill>
                    <a:schemeClr val="bg2"/>
                  </a:solidFill>
                </a:rPr>
                <a:t>X</a:t>
              </a:r>
            </a:p>
          </p:txBody>
        </p:sp>
        <p:sp>
          <p:nvSpPr>
            <p:cNvPr id="23564" name="Line 31"/>
            <p:cNvSpPr>
              <a:spLocks noChangeShapeType="1"/>
            </p:cNvSpPr>
            <p:nvPr/>
          </p:nvSpPr>
          <p:spPr bwMode="auto">
            <a:xfrm>
              <a:off x="2917" y="352"/>
              <a:ext cx="0" cy="1072"/>
            </a:xfrm>
            <a:prstGeom prst="line">
              <a:avLst/>
            </a:prstGeom>
            <a:noFill/>
            <a:ln w="50800">
              <a:solidFill>
                <a:schemeClr val="bg2"/>
              </a:solidFill>
              <a:round/>
              <a:headEnd/>
              <a:tailEnd/>
            </a:ln>
          </p:spPr>
          <p:txBody>
            <a:bodyPr wrap="none" anchor="ctr"/>
            <a:lstStyle/>
            <a:p>
              <a:endParaRPr lang="en-US"/>
            </a:p>
          </p:txBody>
        </p:sp>
        <p:sp>
          <p:nvSpPr>
            <p:cNvPr id="23565" name="Rectangle 32"/>
            <p:cNvSpPr>
              <a:spLocks noChangeArrowheads="1"/>
            </p:cNvSpPr>
            <p:nvPr/>
          </p:nvSpPr>
          <p:spPr bwMode="auto">
            <a:xfrm>
              <a:off x="3480" y="1529"/>
              <a:ext cx="178" cy="210"/>
            </a:xfrm>
            <a:prstGeom prst="rect">
              <a:avLst/>
            </a:prstGeom>
            <a:noFill/>
            <a:ln w="76200">
              <a:noFill/>
              <a:miter lim="800000"/>
              <a:headEnd/>
              <a:tailEnd/>
            </a:ln>
          </p:spPr>
          <p:txBody>
            <a:bodyPr wrap="none" lIns="90488" tIns="44450" rIns="90488" bIns="44450">
              <a:spAutoFit/>
            </a:bodyPr>
            <a:lstStyle/>
            <a:p>
              <a:r>
                <a:rPr lang="en-US" sz="1600" b="1">
                  <a:solidFill>
                    <a:schemeClr val="bg2"/>
                  </a:solidFill>
                </a:rPr>
                <a:t>8</a:t>
              </a:r>
            </a:p>
          </p:txBody>
        </p:sp>
        <p:sp>
          <p:nvSpPr>
            <p:cNvPr id="23566" name="Rectangle 33"/>
            <p:cNvSpPr>
              <a:spLocks noChangeArrowheads="1"/>
            </p:cNvSpPr>
            <p:nvPr/>
          </p:nvSpPr>
          <p:spPr bwMode="auto">
            <a:xfrm>
              <a:off x="936" y="1586"/>
              <a:ext cx="3984" cy="144"/>
            </a:xfrm>
            <a:prstGeom prst="rect">
              <a:avLst/>
            </a:prstGeom>
            <a:solidFill>
              <a:schemeClr val="tx1"/>
            </a:solidFill>
            <a:ln w="76200">
              <a:solidFill>
                <a:schemeClr val="tx1"/>
              </a:solidFill>
              <a:miter lim="800000"/>
              <a:headEnd/>
              <a:tailEnd/>
            </a:ln>
          </p:spPr>
          <p:txBody>
            <a:bodyPr wrap="none" anchor="ctr"/>
            <a:lstStyle/>
            <a:p>
              <a:endParaRPr lang="en-US"/>
            </a:p>
          </p:txBody>
        </p:sp>
        <p:sp>
          <p:nvSpPr>
            <p:cNvPr id="23567" name="Rectangle 34"/>
            <p:cNvSpPr>
              <a:spLocks noChangeArrowheads="1"/>
            </p:cNvSpPr>
            <p:nvPr/>
          </p:nvSpPr>
          <p:spPr bwMode="auto">
            <a:xfrm>
              <a:off x="1878"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3</a:t>
              </a:r>
              <a:endParaRPr lang="en-US" sz="3200">
                <a:solidFill>
                  <a:schemeClr val="bg2"/>
                </a:solidFill>
              </a:endParaRPr>
            </a:p>
          </p:txBody>
        </p:sp>
        <p:sp>
          <p:nvSpPr>
            <p:cNvPr id="23568" name="Rectangle 35"/>
            <p:cNvSpPr>
              <a:spLocks noChangeArrowheads="1"/>
            </p:cNvSpPr>
            <p:nvPr/>
          </p:nvSpPr>
          <p:spPr bwMode="auto">
            <a:xfrm>
              <a:off x="2798" y="1411"/>
              <a:ext cx="242" cy="363"/>
            </a:xfrm>
            <a:prstGeom prst="rect">
              <a:avLst/>
            </a:prstGeom>
            <a:noFill/>
            <a:ln w="76200">
              <a:noFill/>
              <a:miter lim="800000"/>
              <a:headEnd/>
              <a:tailEnd/>
            </a:ln>
          </p:spPr>
          <p:txBody>
            <a:bodyPr wrap="none" lIns="90488" tIns="44450" rIns="90488" bIns="44450">
              <a:spAutoFit/>
            </a:bodyPr>
            <a:lstStyle/>
            <a:p>
              <a:r>
                <a:rPr lang="en-US" sz="3200">
                  <a:solidFill>
                    <a:schemeClr val="accent1"/>
                  </a:solidFill>
                </a:rPr>
                <a:t>6</a:t>
              </a:r>
              <a:endParaRPr lang="en-US" sz="3200">
                <a:solidFill>
                  <a:schemeClr val="bg2"/>
                </a:solidFill>
              </a:endParaRPr>
            </a:p>
          </p:txBody>
        </p:sp>
        <p:sp>
          <p:nvSpPr>
            <p:cNvPr id="23569" name="Rectangle 36"/>
            <p:cNvSpPr>
              <a:spLocks noChangeArrowheads="1"/>
            </p:cNvSpPr>
            <p:nvPr/>
          </p:nvSpPr>
          <p:spPr bwMode="auto">
            <a:xfrm>
              <a:off x="3743"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9</a:t>
              </a:r>
              <a:endParaRPr lang="en-US" sz="3200">
                <a:solidFill>
                  <a:schemeClr val="bg2"/>
                </a:solidFill>
              </a:endParaRPr>
            </a:p>
          </p:txBody>
        </p:sp>
        <p:sp>
          <p:nvSpPr>
            <p:cNvPr id="23570" name="Rectangle 37"/>
            <p:cNvSpPr>
              <a:spLocks noChangeArrowheads="1"/>
            </p:cNvSpPr>
            <p:nvPr/>
          </p:nvSpPr>
          <p:spPr bwMode="auto">
            <a:xfrm>
              <a:off x="4559" y="1411"/>
              <a:ext cx="370"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12</a:t>
              </a:r>
              <a:endParaRPr lang="en-US" sz="3200">
                <a:solidFill>
                  <a:schemeClr val="bg2"/>
                </a:solidFill>
              </a:endParaRPr>
            </a:p>
          </p:txBody>
        </p:sp>
        <p:sp>
          <p:nvSpPr>
            <p:cNvPr id="23571" name="Line 38"/>
            <p:cNvSpPr>
              <a:spLocks noChangeShapeType="1"/>
            </p:cNvSpPr>
            <p:nvPr/>
          </p:nvSpPr>
          <p:spPr bwMode="auto">
            <a:xfrm>
              <a:off x="3574" y="832"/>
              <a:ext cx="0" cy="592"/>
            </a:xfrm>
            <a:prstGeom prst="line">
              <a:avLst/>
            </a:prstGeom>
            <a:noFill/>
            <a:ln w="50800">
              <a:solidFill>
                <a:schemeClr val="bg2"/>
              </a:solidFill>
              <a:round/>
              <a:headEnd/>
              <a:tailEnd/>
            </a:ln>
          </p:spPr>
          <p:txBody>
            <a:bodyPr wrap="none" anchor="ctr"/>
            <a:lstStyle/>
            <a:p>
              <a:endParaRPr lang="en-US"/>
            </a:p>
          </p:txBody>
        </p:sp>
        <p:sp>
          <p:nvSpPr>
            <p:cNvPr id="23572" name="Freeform 39"/>
            <p:cNvSpPr>
              <a:spLocks/>
            </p:cNvSpPr>
            <p:nvPr/>
          </p:nvSpPr>
          <p:spPr bwMode="auto">
            <a:xfrm>
              <a:off x="1068" y="329"/>
              <a:ext cx="3721" cy="1108"/>
            </a:xfrm>
            <a:custGeom>
              <a:avLst/>
              <a:gdLst>
                <a:gd name="T0" fmla="*/ 0 w 3721"/>
                <a:gd name="T1" fmla="*/ 0 h 1108"/>
                <a:gd name="T2" fmla="*/ 3720 w 3721"/>
                <a:gd name="T3" fmla="*/ 0 h 1108"/>
                <a:gd name="T4" fmla="*/ 3720 w 3721"/>
                <a:gd name="T5" fmla="*/ 1107 h 1108"/>
                <a:gd name="T6" fmla="*/ 0 w 3721"/>
                <a:gd name="T7" fmla="*/ 1107 h 1108"/>
                <a:gd name="T8" fmla="*/ 0 w 3721"/>
                <a:gd name="T9" fmla="*/ 0 h 1108"/>
                <a:gd name="T10" fmla="*/ 0 60000 65536"/>
                <a:gd name="T11" fmla="*/ 0 60000 65536"/>
                <a:gd name="T12" fmla="*/ 0 60000 65536"/>
                <a:gd name="T13" fmla="*/ 0 60000 65536"/>
                <a:gd name="T14" fmla="*/ 0 60000 65536"/>
                <a:gd name="T15" fmla="*/ 0 w 3721"/>
                <a:gd name="T16" fmla="*/ 0 h 1108"/>
                <a:gd name="T17" fmla="*/ 3721 w 3721"/>
                <a:gd name="T18" fmla="*/ 1108 h 1108"/>
              </a:gdLst>
              <a:ahLst/>
              <a:cxnLst>
                <a:cxn ang="T10">
                  <a:pos x="T0" y="T1"/>
                </a:cxn>
                <a:cxn ang="T11">
                  <a:pos x="T2" y="T3"/>
                </a:cxn>
                <a:cxn ang="T12">
                  <a:pos x="T4" y="T5"/>
                </a:cxn>
                <a:cxn ang="T13">
                  <a:pos x="T6" y="T7"/>
                </a:cxn>
                <a:cxn ang="T14">
                  <a:pos x="T8" y="T9"/>
                </a:cxn>
              </a:cxnLst>
              <a:rect l="T15" t="T16" r="T17" b="T18"/>
              <a:pathLst>
                <a:path w="3721" h="1108">
                  <a:moveTo>
                    <a:pt x="0" y="0"/>
                  </a:moveTo>
                  <a:lnTo>
                    <a:pt x="3720" y="0"/>
                  </a:lnTo>
                  <a:lnTo>
                    <a:pt x="3720" y="1107"/>
                  </a:lnTo>
                  <a:lnTo>
                    <a:pt x="0" y="1107"/>
                  </a:lnTo>
                  <a:lnTo>
                    <a:pt x="0" y="0"/>
                  </a:lnTo>
                </a:path>
              </a:pathLst>
            </a:custGeom>
            <a:solidFill>
              <a:srgbClr val="FFFFFF"/>
            </a:solidFill>
            <a:ln w="12700" cap="rnd">
              <a:noFill/>
              <a:round/>
              <a:headEnd/>
              <a:tailEnd/>
            </a:ln>
          </p:spPr>
          <p:txBody>
            <a:bodyPr/>
            <a:lstStyle/>
            <a:p>
              <a:endParaRPr lang="en-US"/>
            </a:p>
          </p:txBody>
        </p:sp>
        <p:sp>
          <p:nvSpPr>
            <p:cNvPr id="23573" name="Freeform 40"/>
            <p:cNvSpPr>
              <a:spLocks/>
            </p:cNvSpPr>
            <p:nvPr/>
          </p:nvSpPr>
          <p:spPr bwMode="auto">
            <a:xfrm>
              <a:off x="1068" y="329"/>
              <a:ext cx="3727" cy="1114"/>
            </a:xfrm>
            <a:custGeom>
              <a:avLst/>
              <a:gdLst>
                <a:gd name="T0" fmla="*/ 98 w 3727"/>
                <a:gd name="T1" fmla="*/ 1095 h 1114"/>
                <a:gd name="T2" fmla="*/ 220 w 3727"/>
                <a:gd name="T3" fmla="*/ 1083 h 1114"/>
                <a:gd name="T4" fmla="*/ 342 w 3727"/>
                <a:gd name="T5" fmla="*/ 1059 h 1114"/>
                <a:gd name="T6" fmla="*/ 465 w 3727"/>
                <a:gd name="T7" fmla="*/ 1022 h 1114"/>
                <a:gd name="T8" fmla="*/ 587 w 3727"/>
                <a:gd name="T9" fmla="*/ 980 h 1114"/>
                <a:gd name="T10" fmla="*/ 709 w 3727"/>
                <a:gd name="T11" fmla="*/ 914 h 1114"/>
                <a:gd name="T12" fmla="*/ 843 w 3727"/>
                <a:gd name="T13" fmla="*/ 829 h 1114"/>
                <a:gd name="T14" fmla="*/ 965 w 3727"/>
                <a:gd name="T15" fmla="*/ 726 h 1114"/>
                <a:gd name="T16" fmla="*/ 1087 w 3727"/>
                <a:gd name="T17" fmla="*/ 605 h 1114"/>
                <a:gd name="T18" fmla="*/ 1210 w 3727"/>
                <a:gd name="T19" fmla="*/ 472 h 1114"/>
                <a:gd name="T20" fmla="*/ 1332 w 3727"/>
                <a:gd name="T21" fmla="*/ 339 h 1114"/>
                <a:gd name="T22" fmla="*/ 1454 w 3727"/>
                <a:gd name="T23" fmla="*/ 212 h 1114"/>
                <a:gd name="T24" fmla="*/ 1588 w 3727"/>
                <a:gd name="T25" fmla="*/ 109 h 1114"/>
                <a:gd name="T26" fmla="*/ 1710 w 3727"/>
                <a:gd name="T27" fmla="*/ 36 h 1114"/>
                <a:gd name="T28" fmla="*/ 1832 w 3727"/>
                <a:gd name="T29" fmla="*/ 6 h 1114"/>
                <a:gd name="T30" fmla="*/ 1955 w 3727"/>
                <a:gd name="T31" fmla="*/ 18 h 1114"/>
                <a:gd name="T32" fmla="*/ 2077 w 3727"/>
                <a:gd name="T33" fmla="*/ 66 h 1114"/>
                <a:gd name="T34" fmla="*/ 2199 w 3727"/>
                <a:gd name="T35" fmla="*/ 157 h 1114"/>
                <a:gd name="T36" fmla="*/ 2333 w 3727"/>
                <a:gd name="T37" fmla="*/ 272 h 1114"/>
                <a:gd name="T38" fmla="*/ 2455 w 3727"/>
                <a:gd name="T39" fmla="*/ 405 h 1114"/>
                <a:gd name="T40" fmla="*/ 2578 w 3727"/>
                <a:gd name="T41" fmla="*/ 538 h 1114"/>
                <a:gd name="T42" fmla="*/ 2700 w 3727"/>
                <a:gd name="T43" fmla="*/ 665 h 1114"/>
                <a:gd name="T44" fmla="*/ 2822 w 3727"/>
                <a:gd name="T45" fmla="*/ 780 h 1114"/>
                <a:gd name="T46" fmla="*/ 2944 w 3727"/>
                <a:gd name="T47" fmla="*/ 871 h 1114"/>
                <a:gd name="T48" fmla="*/ 3078 w 3727"/>
                <a:gd name="T49" fmla="*/ 950 h 1114"/>
                <a:gd name="T50" fmla="*/ 3200 w 3727"/>
                <a:gd name="T51" fmla="*/ 1004 h 1114"/>
                <a:gd name="T52" fmla="*/ 3323 w 3727"/>
                <a:gd name="T53" fmla="*/ 1041 h 1114"/>
                <a:gd name="T54" fmla="*/ 3445 w 3727"/>
                <a:gd name="T55" fmla="*/ 1071 h 1114"/>
                <a:gd name="T56" fmla="*/ 3567 w 3727"/>
                <a:gd name="T57" fmla="*/ 1089 h 1114"/>
                <a:gd name="T58" fmla="*/ 3689 w 3727"/>
                <a:gd name="T59" fmla="*/ 1101 h 1114"/>
                <a:gd name="T60" fmla="*/ 3665 w 3727"/>
                <a:gd name="T61" fmla="*/ 1113 h 1114"/>
                <a:gd name="T62" fmla="*/ 3542 w 3727"/>
                <a:gd name="T63" fmla="*/ 1113 h 1114"/>
                <a:gd name="T64" fmla="*/ 3420 w 3727"/>
                <a:gd name="T65" fmla="*/ 1113 h 1114"/>
                <a:gd name="T66" fmla="*/ 3286 w 3727"/>
                <a:gd name="T67" fmla="*/ 1113 h 1114"/>
                <a:gd name="T68" fmla="*/ 3164 w 3727"/>
                <a:gd name="T69" fmla="*/ 1113 h 1114"/>
                <a:gd name="T70" fmla="*/ 3042 w 3727"/>
                <a:gd name="T71" fmla="*/ 1113 h 1114"/>
                <a:gd name="T72" fmla="*/ 2919 w 3727"/>
                <a:gd name="T73" fmla="*/ 1113 h 1114"/>
                <a:gd name="T74" fmla="*/ 2797 w 3727"/>
                <a:gd name="T75" fmla="*/ 1113 h 1114"/>
                <a:gd name="T76" fmla="*/ 2675 w 3727"/>
                <a:gd name="T77" fmla="*/ 1113 h 1114"/>
                <a:gd name="T78" fmla="*/ 2541 w 3727"/>
                <a:gd name="T79" fmla="*/ 1113 h 1114"/>
                <a:gd name="T80" fmla="*/ 2419 w 3727"/>
                <a:gd name="T81" fmla="*/ 1113 h 1114"/>
                <a:gd name="T82" fmla="*/ 2297 w 3727"/>
                <a:gd name="T83" fmla="*/ 1113 h 1114"/>
                <a:gd name="T84" fmla="*/ 2174 w 3727"/>
                <a:gd name="T85" fmla="*/ 1113 h 1114"/>
                <a:gd name="T86" fmla="*/ 2052 w 3727"/>
                <a:gd name="T87" fmla="*/ 1113 h 1114"/>
                <a:gd name="T88" fmla="*/ 1930 w 3727"/>
                <a:gd name="T89" fmla="*/ 1113 h 1114"/>
                <a:gd name="T90" fmla="*/ 1796 w 3727"/>
                <a:gd name="T91" fmla="*/ 1113 h 1114"/>
                <a:gd name="T92" fmla="*/ 1674 w 3727"/>
                <a:gd name="T93" fmla="*/ 1113 h 1114"/>
                <a:gd name="T94" fmla="*/ 1552 w 3727"/>
                <a:gd name="T95" fmla="*/ 1113 h 1114"/>
                <a:gd name="T96" fmla="*/ 1429 w 3727"/>
                <a:gd name="T97" fmla="*/ 1113 h 1114"/>
                <a:gd name="T98" fmla="*/ 1307 w 3727"/>
                <a:gd name="T99" fmla="*/ 1113 h 1114"/>
                <a:gd name="T100" fmla="*/ 1185 w 3727"/>
                <a:gd name="T101" fmla="*/ 1113 h 1114"/>
                <a:gd name="T102" fmla="*/ 1051 w 3727"/>
                <a:gd name="T103" fmla="*/ 1113 h 1114"/>
                <a:gd name="T104" fmla="*/ 929 w 3727"/>
                <a:gd name="T105" fmla="*/ 1113 h 1114"/>
                <a:gd name="T106" fmla="*/ 807 w 3727"/>
                <a:gd name="T107" fmla="*/ 1113 h 1114"/>
                <a:gd name="T108" fmla="*/ 684 w 3727"/>
                <a:gd name="T109" fmla="*/ 1113 h 1114"/>
                <a:gd name="T110" fmla="*/ 562 w 3727"/>
                <a:gd name="T111" fmla="*/ 1113 h 1114"/>
                <a:gd name="T112" fmla="*/ 440 w 3727"/>
                <a:gd name="T113" fmla="*/ 1113 h 1114"/>
                <a:gd name="T114" fmla="*/ 306 w 3727"/>
                <a:gd name="T115" fmla="*/ 1113 h 1114"/>
                <a:gd name="T116" fmla="*/ 184 w 3727"/>
                <a:gd name="T117" fmla="*/ 1113 h 1114"/>
                <a:gd name="T118" fmla="*/ 61 w 3727"/>
                <a:gd name="T119" fmla="*/ 1113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01"/>
                  </a:moveTo>
                  <a:lnTo>
                    <a:pt x="37" y="1101"/>
                  </a:lnTo>
                  <a:lnTo>
                    <a:pt x="61" y="1095"/>
                  </a:lnTo>
                  <a:lnTo>
                    <a:pt x="98" y="1095"/>
                  </a:lnTo>
                  <a:lnTo>
                    <a:pt x="123" y="1089"/>
                  </a:lnTo>
                  <a:lnTo>
                    <a:pt x="159" y="1089"/>
                  </a:lnTo>
                  <a:lnTo>
                    <a:pt x="184" y="1083"/>
                  </a:lnTo>
                  <a:lnTo>
                    <a:pt x="220" y="1083"/>
                  </a:lnTo>
                  <a:lnTo>
                    <a:pt x="245" y="1077"/>
                  </a:lnTo>
                  <a:lnTo>
                    <a:pt x="281" y="1071"/>
                  </a:lnTo>
                  <a:lnTo>
                    <a:pt x="306" y="1065"/>
                  </a:lnTo>
                  <a:lnTo>
                    <a:pt x="342" y="1059"/>
                  </a:lnTo>
                  <a:lnTo>
                    <a:pt x="379" y="1053"/>
                  </a:lnTo>
                  <a:lnTo>
                    <a:pt x="403" y="1041"/>
                  </a:lnTo>
                  <a:lnTo>
                    <a:pt x="440" y="1035"/>
                  </a:lnTo>
                  <a:lnTo>
                    <a:pt x="465" y="1022"/>
                  </a:lnTo>
                  <a:lnTo>
                    <a:pt x="501" y="1016"/>
                  </a:lnTo>
                  <a:lnTo>
                    <a:pt x="526" y="1004"/>
                  </a:lnTo>
                  <a:lnTo>
                    <a:pt x="562" y="992"/>
                  </a:lnTo>
                  <a:lnTo>
                    <a:pt x="587" y="980"/>
                  </a:lnTo>
                  <a:lnTo>
                    <a:pt x="623" y="962"/>
                  </a:lnTo>
                  <a:lnTo>
                    <a:pt x="648" y="950"/>
                  </a:lnTo>
                  <a:lnTo>
                    <a:pt x="684" y="932"/>
                  </a:lnTo>
                  <a:lnTo>
                    <a:pt x="709" y="914"/>
                  </a:lnTo>
                  <a:lnTo>
                    <a:pt x="745" y="895"/>
                  </a:lnTo>
                  <a:lnTo>
                    <a:pt x="782" y="871"/>
                  </a:lnTo>
                  <a:lnTo>
                    <a:pt x="807" y="853"/>
                  </a:lnTo>
                  <a:lnTo>
                    <a:pt x="843" y="829"/>
                  </a:lnTo>
                  <a:lnTo>
                    <a:pt x="868" y="805"/>
                  </a:lnTo>
                  <a:lnTo>
                    <a:pt x="904" y="780"/>
                  </a:lnTo>
                  <a:lnTo>
                    <a:pt x="929" y="750"/>
                  </a:lnTo>
                  <a:lnTo>
                    <a:pt x="965" y="726"/>
                  </a:lnTo>
                  <a:lnTo>
                    <a:pt x="990" y="696"/>
                  </a:lnTo>
                  <a:lnTo>
                    <a:pt x="1026" y="665"/>
                  </a:lnTo>
                  <a:lnTo>
                    <a:pt x="1051" y="635"/>
                  </a:lnTo>
                  <a:lnTo>
                    <a:pt x="1087" y="605"/>
                  </a:lnTo>
                  <a:lnTo>
                    <a:pt x="1124" y="575"/>
                  </a:lnTo>
                  <a:lnTo>
                    <a:pt x="1148" y="538"/>
                  </a:lnTo>
                  <a:lnTo>
                    <a:pt x="1185" y="508"/>
                  </a:lnTo>
                  <a:lnTo>
                    <a:pt x="1210" y="472"/>
                  </a:lnTo>
                  <a:lnTo>
                    <a:pt x="1246" y="442"/>
                  </a:lnTo>
                  <a:lnTo>
                    <a:pt x="1271" y="405"/>
                  </a:lnTo>
                  <a:lnTo>
                    <a:pt x="1307" y="375"/>
                  </a:lnTo>
                  <a:lnTo>
                    <a:pt x="1332" y="339"/>
                  </a:lnTo>
                  <a:lnTo>
                    <a:pt x="1368" y="308"/>
                  </a:lnTo>
                  <a:lnTo>
                    <a:pt x="1393" y="272"/>
                  </a:lnTo>
                  <a:lnTo>
                    <a:pt x="1429" y="242"/>
                  </a:lnTo>
                  <a:lnTo>
                    <a:pt x="1454" y="212"/>
                  </a:lnTo>
                  <a:lnTo>
                    <a:pt x="1490" y="187"/>
                  </a:lnTo>
                  <a:lnTo>
                    <a:pt x="1527" y="157"/>
                  </a:lnTo>
                  <a:lnTo>
                    <a:pt x="1552" y="133"/>
                  </a:lnTo>
                  <a:lnTo>
                    <a:pt x="1588" y="109"/>
                  </a:lnTo>
                  <a:lnTo>
                    <a:pt x="1613" y="91"/>
                  </a:lnTo>
                  <a:lnTo>
                    <a:pt x="1649" y="66"/>
                  </a:lnTo>
                  <a:lnTo>
                    <a:pt x="1674" y="54"/>
                  </a:lnTo>
                  <a:lnTo>
                    <a:pt x="1710" y="36"/>
                  </a:lnTo>
                  <a:lnTo>
                    <a:pt x="1735" y="24"/>
                  </a:lnTo>
                  <a:lnTo>
                    <a:pt x="1771" y="18"/>
                  </a:lnTo>
                  <a:lnTo>
                    <a:pt x="1796" y="6"/>
                  </a:lnTo>
                  <a:lnTo>
                    <a:pt x="1832" y="6"/>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472"/>
                  </a:lnTo>
                  <a:lnTo>
                    <a:pt x="2541" y="508"/>
                  </a:lnTo>
                  <a:lnTo>
                    <a:pt x="2578" y="538"/>
                  </a:lnTo>
                  <a:lnTo>
                    <a:pt x="2614" y="575"/>
                  </a:lnTo>
                  <a:lnTo>
                    <a:pt x="2639" y="605"/>
                  </a:lnTo>
                  <a:lnTo>
                    <a:pt x="2675" y="635"/>
                  </a:lnTo>
                  <a:lnTo>
                    <a:pt x="2700" y="665"/>
                  </a:lnTo>
                  <a:lnTo>
                    <a:pt x="2736" y="696"/>
                  </a:lnTo>
                  <a:lnTo>
                    <a:pt x="2761" y="726"/>
                  </a:lnTo>
                  <a:lnTo>
                    <a:pt x="2797" y="750"/>
                  </a:lnTo>
                  <a:lnTo>
                    <a:pt x="2822" y="780"/>
                  </a:lnTo>
                  <a:lnTo>
                    <a:pt x="2858" y="805"/>
                  </a:lnTo>
                  <a:lnTo>
                    <a:pt x="2883" y="829"/>
                  </a:lnTo>
                  <a:lnTo>
                    <a:pt x="2919" y="853"/>
                  </a:lnTo>
                  <a:lnTo>
                    <a:pt x="2944" y="871"/>
                  </a:lnTo>
                  <a:lnTo>
                    <a:pt x="2981" y="895"/>
                  </a:lnTo>
                  <a:lnTo>
                    <a:pt x="3017" y="914"/>
                  </a:lnTo>
                  <a:lnTo>
                    <a:pt x="3042" y="932"/>
                  </a:lnTo>
                  <a:lnTo>
                    <a:pt x="3078" y="950"/>
                  </a:lnTo>
                  <a:lnTo>
                    <a:pt x="3103" y="962"/>
                  </a:lnTo>
                  <a:lnTo>
                    <a:pt x="3139" y="980"/>
                  </a:lnTo>
                  <a:lnTo>
                    <a:pt x="3164" y="992"/>
                  </a:lnTo>
                  <a:lnTo>
                    <a:pt x="3200" y="1004"/>
                  </a:lnTo>
                  <a:lnTo>
                    <a:pt x="3225" y="1016"/>
                  </a:lnTo>
                  <a:lnTo>
                    <a:pt x="3261" y="1022"/>
                  </a:lnTo>
                  <a:lnTo>
                    <a:pt x="3286" y="1035"/>
                  </a:lnTo>
                  <a:lnTo>
                    <a:pt x="3323" y="1041"/>
                  </a:lnTo>
                  <a:lnTo>
                    <a:pt x="3359" y="1053"/>
                  </a:lnTo>
                  <a:lnTo>
                    <a:pt x="3384" y="1059"/>
                  </a:lnTo>
                  <a:lnTo>
                    <a:pt x="3420" y="1065"/>
                  </a:lnTo>
                  <a:lnTo>
                    <a:pt x="3445" y="1071"/>
                  </a:lnTo>
                  <a:lnTo>
                    <a:pt x="3481" y="1077"/>
                  </a:lnTo>
                  <a:lnTo>
                    <a:pt x="3506" y="1083"/>
                  </a:lnTo>
                  <a:lnTo>
                    <a:pt x="3542" y="1083"/>
                  </a:lnTo>
                  <a:lnTo>
                    <a:pt x="3567" y="1089"/>
                  </a:lnTo>
                  <a:lnTo>
                    <a:pt x="3603" y="1089"/>
                  </a:lnTo>
                  <a:lnTo>
                    <a:pt x="3628" y="1095"/>
                  </a:lnTo>
                  <a:lnTo>
                    <a:pt x="3665" y="1095"/>
                  </a:lnTo>
                  <a:lnTo>
                    <a:pt x="3689" y="1101"/>
                  </a:lnTo>
                  <a:lnTo>
                    <a:pt x="3726" y="1101"/>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lnTo>
                    <a:pt x="0" y="1101"/>
                  </a:lnTo>
                </a:path>
              </a:pathLst>
            </a:custGeom>
            <a:solidFill>
              <a:srgbClr val="FFFFFF"/>
            </a:solidFill>
            <a:ln w="50800" cap="rnd">
              <a:solidFill>
                <a:srgbClr val="000080"/>
              </a:solidFill>
              <a:round/>
              <a:headEnd/>
              <a:tailEnd/>
            </a:ln>
          </p:spPr>
          <p:txBody>
            <a:bodyPr/>
            <a:lstStyle/>
            <a:p>
              <a:endParaRPr lang="en-US"/>
            </a:p>
          </p:txBody>
        </p:sp>
        <p:sp>
          <p:nvSpPr>
            <p:cNvPr id="23574" name="Freeform 41"/>
            <p:cNvSpPr>
              <a:spLocks/>
            </p:cNvSpPr>
            <p:nvPr/>
          </p:nvSpPr>
          <p:spPr bwMode="auto">
            <a:xfrm>
              <a:off x="1068" y="329"/>
              <a:ext cx="3727" cy="1114"/>
            </a:xfrm>
            <a:custGeom>
              <a:avLst/>
              <a:gdLst>
                <a:gd name="T0" fmla="*/ 98 w 3727"/>
                <a:gd name="T1" fmla="*/ 1113 h 1114"/>
                <a:gd name="T2" fmla="*/ 220 w 3727"/>
                <a:gd name="T3" fmla="*/ 1113 h 1114"/>
                <a:gd name="T4" fmla="*/ 342 w 3727"/>
                <a:gd name="T5" fmla="*/ 1113 h 1114"/>
                <a:gd name="T6" fmla="*/ 465 w 3727"/>
                <a:gd name="T7" fmla="*/ 1113 h 1114"/>
                <a:gd name="T8" fmla="*/ 587 w 3727"/>
                <a:gd name="T9" fmla="*/ 1113 h 1114"/>
                <a:gd name="T10" fmla="*/ 709 w 3727"/>
                <a:gd name="T11" fmla="*/ 1113 h 1114"/>
                <a:gd name="T12" fmla="*/ 843 w 3727"/>
                <a:gd name="T13" fmla="*/ 1113 h 1114"/>
                <a:gd name="T14" fmla="*/ 965 w 3727"/>
                <a:gd name="T15" fmla="*/ 1113 h 1114"/>
                <a:gd name="T16" fmla="*/ 1087 w 3727"/>
                <a:gd name="T17" fmla="*/ 1113 h 1114"/>
                <a:gd name="T18" fmla="*/ 1210 w 3727"/>
                <a:gd name="T19" fmla="*/ 1113 h 1114"/>
                <a:gd name="T20" fmla="*/ 1332 w 3727"/>
                <a:gd name="T21" fmla="*/ 1113 h 1114"/>
                <a:gd name="T22" fmla="*/ 1454 w 3727"/>
                <a:gd name="T23" fmla="*/ 1113 h 1114"/>
                <a:gd name="T24" fmla="*/ 1588 w 3727"/>
                <a:gd name="T25" fmla="*/ 1113 h 1114"/>
                <a:gd name="T26" fmla="*/ 1710 w 3727"/>
                <a:gd name="T27" fmla="*/ 1113 h 1114"/>
                <a:gd name="T28" fmla="*/ 1832 w 3727"/>
                <a:gd name="T29" fmla="*/ 1113 h 1114"/>
                <a:gd name="T30" fmla="*/ 1955 w 3727"/>
                <a:gd name="T31" fmla="*/ 18 h 1114"/>
                <a:gd name="T32" fmla="*/ 2077 w 3727"/>
                <a:gd name="T33" fmla="*/ 66 h 1114"/>
                <a:gd name="T34" fmla="*/ 2199 w 3727"/>
                <a:gd name="T35" fmla="*/ 157 h 1114"/>
                <a:gd name="T36" fmla="*/ 2333 w 3727"/>
                <a:gd name="T37" fmla="*/ 272 h 1114"/>
                <a:gd name="T38" fmla="*/ 2455 w 3727"/>
                <a:gd name="T39" fmla="*/ 405 h 1114"/>
                <a:gd name="T40" fmla="*/ 2578 w 3727"/>
                <a:gd name="T41" fmla="*/ 1113 h 1114"/>
                <a:gd name="T42" fmla="*/ 2700 w 3727"/>
                <a:gd name="T43" fmla="*/ 1113 h 1114"/>
                <a:gd name="T44" fmla="*/ 2822 w 3727"/>
                <a:gd name="T45" fmla="*/ 1113 h 1114"/>
                <a:gd name="T46" fmla="*/ 2944 w 3727"/>
                <a:gd name="T47" fmla="*/ 1113 h 1114"/>
                <a:gd name="T48" fmla="*/ 3078 w 3727"/>
                <a:gd name="T49" fmla="*/ 1113 h 1114"/>
                <a:gd name="T50" fmla="*/ 3200 w 3727"/>
                <a:gd name="T51" fmla="*/ 1113 h 1114"/>
                <a:gd name="T52" fmla="*/ 3323 w 3727"/>
                <a:gd name="T53" fmla="*/ 1113 h 1114"/>
                <a:gd name="T54" fmla="*/ 3445 w 3727"/>
                <a:gd name="T55" fmla="*/ 1113 h 1114"/>
                <a:gd name="T56" fmla="*/ 3567 w 3727"/>
                <a:gd name="T57" fmla="*/ 1113 h 1114"/>
                <a:gd name="T58" fmla="*/ 3689 w 3727"/>
                <a:gd name="T59" fmla="*/ 1113 h 1114"/>
                <a:gd name="T60" fmla="*/ 3628 w 3727"/>
                <a:gd name="T61" fmla="*/ 1113 h 1114"/>
                <a:gd name="T62" fmla="*/ 3506 w 3727"/>
                <a:gd name="T63" fmla="*/ 1113 h 1114"/>
                <a:gd name="T64" fmla="*/ 3384 w 3727"/>
                <a:gd name="T65" fmla="*/ 1113 h 1114"/>
                <a:gd name="T66" fmla="*/ 3261 w 3727"/>
                <a:gd name="T67" fmla="*/ 1113 h 1114"/>
                <a:gd name="T68" fmla="*/ 3139 w 3727"/>
                <a:gd name="T69" fmla="*/ 1113 h 1114"/>
                <a:gd name="T70" fmla="*/ 3017 w 3727"/>
                <a:gd name="T71" fmla="*/ 1113 h 1114"/>
                <a:gd name="T72" fmla="*/ 2883 w 3727"/>
                <a:gd name="T73" fmla="*/ 1113 h 1114"/>
                <a:gd name="T74" fmla="*/ 2761 w 3727"/>
                <a:gd name="T75" fmla="*/ 1113 h 1114"/>
                <a:gd name="T76" fmla="*/ 2639 w 3727"/>
                <a:gd name="T77" fmla="*/ 1113 h 1114"/>
                <a:gd name="T78" fmla="*/ 2516 w 3727"/>
                <a:gd name="T79" fmla="*/ 1113 h 1114"/>
                <a:gd name="T80" fmla="*/ 2394 w 3727"/>
                <a:gd name="T81" fmla="*/ 1113 h 1114"/>
                <a:gd name="T82" fmla="*/ 2272 w 3727"/>
                <a:gd name="T83" fmla="*/ 1113 h 1114"/>
                <a:gd name="T84" fmla="*/ 2138 w 3727"/>
                <a:gd name="T85" fmla="*/ 1113 h 1114"/>
                <a:gd name="T86" fmla="*/ 2016 w 3727"/>
                <a:gd name="T87" fmla="*/ 1113 h 1114"/>
                <a:gd name="T88" fmla="*/ 1894 w 3727"/>
                <a:gd name="T89" fmla="*/ 1113 h 1114"/>
                <a:gd name="T90" fmla="*/ 1771 w 3727"/>
                <a:gd name="T91" fmla="*/ 1113 h 1114"/>
                <a:gd name="T92" fmla="*/ 1649 w 3727"/>
                <a:gd name="T93" fmla="*/ 1113 h 1114"/>
                <a:gd name="T94" fmla="*/ 1527 w 3727"/>
                <a:gd name="T95" fmla="*/ 1113 h 1114"/>
                <a:gd name="T96" fmla="*/ 1393 w 3727"/>
                <a:gd name="T97" fmla="*/ 1113 h 1114"/>
                <a:gd name="T98" fmla="*/ 1271 w 3727"/>
                <a:gd name="T99" fmla="*/ 1113 h 1114"/>
                <a:gd name="T100" fmla="*/ 1148 w 3727"/>
                <a:gd name="T101" fmla="*/ 1113 h 1114"/>
                <a:gd name="T102" fmla="*/ 1026 w 3727"/>
                <a:gd name="T103" fmla="*/ 1113 h 1114"/>
                <a:gd name="T104" fmla="*/ 904 w 3727"/>
                <a:gd name="T105" fmla="*/ 1113 h 1114"/>
                <a:gd name="T106" fmla="*/ 782 w 3727"/>
                <a:gd name="T107" fmla="*/ 1113 h 1114"/>
                <a:gd name="T108" fmla="*/ 648 w 3727"/>
                <a:gd name="T109" fmla="*/ 1113 h 1114"/>
                <a:gd name="T110" fmla="*/ 526 w 3727"/>
                <a:gd name="T111" fmla="*/ 1113 h 1114"/>
                <a:gd name="T112" fmla="*/ 403 w 3727"/>
                <a:gd name="T113" fmla="*/ 1113 h 1114"/>
                <a:gd name="T114" fmla="*/ 281 w 3727"/>
                <a:gd name="T115" fmla="*/ 1113 h 1114"/>
                <a:gd name="T116" fmla="*/ 159 w 3727"/>
                <a:gd name="T117" fmla="*/ 1113 h 1114"/>
                <a:gd name="T118" fmla="*/ 37 w 3727"/>
                <a:gd name="T119" fmla="*/ 1113 h 1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27"/>
                <a:gd name="T181" fmla="*/ 0 h 1114"/>
                <a:gd name="T182" fmla="*/ 3727 w 3727"/>
                <a:gd name="T183" fmla="*/ 1114 h 1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27" h="1114">
                  <a:moveTo>
                    <a:pt x="0" y="1113"/>
                  </a:moveTo>
                  <a:lnTo>
                    <a:pt x="37" y="1113"/>
                  </a:lnTo>
                  <a:lnTo>
                    <a:pt x="61" y="1113"/>
                  </a:lnTo>
                  <a:lnTo>
                    <a:pt x="98" y="1113"/>
                  </a:lnTo>
                  <a:lnTo>
                    <a:pt x="123" y="1113"/>
                  </a:lnTo>
                  <a:lnTo>
                    <a:pt x="159" y="1113"/>
                  </a:lnTo>
                  <a:lnTo>
                    <a:pt x="184" y="1113"/>
                  </a:lnTo>
                  <a:lnTo>
                    <a:pt x="220" y="1113"/>
                  </a:lnTo>
                  <a:lnTo>
                    <a:pt x="245" y="1113"/>
                  </a:lnTo>
                  <a:lnTo>
                    <a:pt x="281" y="1113"/>
                  </a:lnTo>
                  <a:lnTo>
                    <a:pt x="306" y="1113"/>
                  </a:lnTo>
                  <a:lnTo>
                    <a:pt x="342" y="1113"/>
                  </a:lnTo>
                  <a:lnTo>
                    <a:pt x="379" y="1113"/>
                  </a:lnTo>
                  <a:lnTo>
                    <a:pt x="403" y="1113"/>
                  </a:lnTo>
                  <a:lnTo>
                    <a:pt x="440" y="1113"/>
                  </a:lnTo>
                  <a:lnTo>
                    <a:pt x="465" y="1113"/>
                  </a:lnTo>
                  <a:lnTo>
                    <a:pt x="501" y="1113"/>
                  </a:lnTo>
                  <a:lnTo>
                    <a:pt x="526" y="1113"/>
                  </a:lnTo>
                  <a:lnTo>
                    <a:pt x="562" y="1113"/>
                  </a:lnTo>
                  <a:lnTo>
                    <a:pt x="587" y="1113"/>
                  </a:lnTo>
                  <a:lnTo>
                    <a:pt x="623" y="1113"/>
                  </a:lnTo>
                  <a:lnTo>
                    <a:pt x="648" y="1113"/>
                  </a:lnTo>
                  <a:lnTo>
                    <a:pt x="684" y="1113"/>
                  </a:lnTo>
                  <a:lnTo>
                    <a:pt x="709" y="1113"/>
                  </a:lnTo>
                  <a:lnTo>
                    <a:pt x="745" y="1113"/>
                  </a:lnTo>
                  <a:lnTo>
                    <a:pt x="782" y="1113"/>
                  </a:lnTo>
                  <a:lnTo>
                    <a:pt x="807" y="1113"/>
                  </a:lnTo>
                  <a:lnTo>
                    <a:pt x="843" y="1113"/>
                  </a:lnTo>
                  <a:lnTo>
                    <a:pt x="868" y="1113"/>
                  </a:lnTo>
                  <a:lnTo>
                    <a:pt x="904" y="1113"/>
                  </a:lnTo>
                  <a:lnTo>
                    <a:pt x="929" y="1113"/>
                  </a:lnTo>
                  <a:lnTo>
                    <a:pt x="965" y="1113"/>
                  </a:lnTo>
                  <a:lnTo>
                    <a:pt x="990" y="1113"/>
                  </a:lnTo>
                  <a:lnTo>
                    <a:pt x="1026" y="1113"/>
                  </a:lnTo>
                  <a:lnTo>
                    <a:pt x="1051" y="1113"/>
                  </a:lnTo>
                  <a:lnTo>
                    <a:pt x="1087" y="1113"/>
                  </a:lnTo>
                  <a:lnTo>
                    <a:pt x="1124" y="1113"/>
                  </a:lnTo>
                  <a:lnTo>
                    <a:pt x="1148" y="1113"/>
                  </a:lnTo>
                  <a:lnTo>
                    <a:pt x="1185" y="1113"/>
                  </a:lnTo>
                  <a:lnTo>
                    <a:pt x="1210" y="1113"/>
                  </a:lnTo>
                  <a:lnTo>
                    <a:pt x="1246" y="1113"/>
                  </a:lnTo>
                  <a:lnTo>
                    <a:pt x="1271" y="1113"/>
                  </a:lnTo>
                  <a:lnTo>
                    <a:pt x="1307" y="1113"/>
                  </a:lnTo>
                  <a:lnTo>
                    <a:pt x="1332" y="1113"/>
                  </a:lnTo>
                  <a:lnTo>
                    <a:pt x="1368" y="1113"/>
                  </a:lnTo>
                  <a:lnTo>
                    <a:pt x="1393" y="1113"/>
                  </a:lnTo>
                  <a:lnTo>
                    <a:pt x="1429" y="1113"/>
                  </a:lnTo>
                  <a:lnTo>
                    <a:pt x="1454" y="1113"/>
                  </a:lnTo>
                  <a:lnTo>
                    <a:pt x="1490" y="1113"/>
                  </a:lnTo>
                  <a:lnTo>
                    <a:pt x="1527" y="1113"/>
                  </a:lnTo>
                  <a:lnTo>
                    <a:pt x="1552" y="1113"/>
                  </a:lnTo>
                  <a:lnTo>
                    <a:pt x="1588" y="1113"/>
                  </a:lnTo>
                  <a:lnTo>
                    <a:pt x="1613" y="1113"/>
                  </a:lnTo>
                  <a:lnTo>
                    <a:pt x="1649" y="1113"/>
                  </a:lnTo>
                  <a:lnTo>
                    <a:pt x="1674" y="1113"/>
                  </a:lnTo>
                  <a:lnTo>
                    <a:pt x="1710" y="1113"/>
                  </a:lnTo>
                  <a:lnTo>
                    <a:pt x="1735" y="1113"/>
                  </a:lnTo>
                  <a:lnTo>
                    <a:pt x="1771" y="1113"/>
                  </a:lnTo>
                  <a:lnTo>
                    <a:pt x="1796" y="1113"/>
                  </a:lnTo>
                  <a:lnTo>
                    <a:pt x="1832" y="1113"/>
                  </a:lnTo>
                  <a:lnTo>
                    <a:pt x="1869" y="0"/>
                  </a:lnTo>
                  <a:lnTo>
                    <a:pt x="1894" y="6"/>
                  </a:lnTo>
                  <a:lnTo>
                    <a:pt x="1930" y="6"/>
                  </a:lnTo>
                  <a:lnTo>
                    <a:pt x="1955" y="18"/>
                  </a:lnTo>
                  <a:lnTo>
                    <a:pt x="1991" y="24"/>
                  </a:lnTo>
                  <a:lnTo>
                    <a:pt x="2016" y="36"/>
                  </a:lnTo>
                  <a:lnTo>
                    <a:pt x="2052" y="54"/>
                  </a:lnTo>
                  <a:lnTo>
                    <a:pt x="2077" y="66"/>
                  </a:lnTo>
                  <a:lnTo>
                    <a:pt x="2113" y="91"/>
                  </a:lnTo>
                  <a:lnTo>
                    <a:pt x="2138" y="109"/>
                  </a:lnTo>
                  <a:lnTo>
                    <a:pt x="2174" y="133"/>
                  </a:lnTo>
                  <a:lnTo>
                    <a:pt x="2199" y="157"/>
                  </a:lnTo>
                  <a:lnTo>
                    <a:pt x="2236" y="187"/>
                  </a:lnTo>
                  <a:lnTo>
                    <a:pt x="2272" y="212"/>
                  </a:lnTo>
                  <a:lnTo>
                    <a:pt x="2297" y="242"/>
                  </a:lnTo>
                  <a:lnTo>
                    <a:pt x="2333" y="272"/>
                  </a:lnTo>
                  <a:lnTo>
                    <a:pt x="2358" y="308"/>
                  </a:lnTo>
                  <a:lnTo>
                    <a:pt x="2394" y="339"/>
                  </a:lnTo>
                  <a:lnTo>
                    <a:pt x="2419" y="375"/>
                  </a:lnTo>
                  <a:lnTo>
                    <a:pt x="2455" y="405"/>
                  </a:lnTo>
                  <a:lnTo>
                    <a:pt x="2480" y="442"/>
                  </a:lnTo>
                  <a:lnTo>
                    <a:pt x="2516" y="1113"/>
                  </a:lnTo>
                  <a:lnTo>
                    <a:pt x="2541" y="1113"/>
                  </a:lnTo>
                  <a:lnTo>
                    <a:pt x="2578" y="1113"/>
                  </a:lnTo>
                  <a:lnTo>
                    <a:pt x="2614" y="1113"/>
                  </a:lnTo>
                  <a:lnTo>
                    <a:pt x="2639" y="1113"/>
                  </a:lnTo>
                  <a:lnTo>
                    <a:pt x="2675" y="1113"/>
                  </a:lnTo>
                  <a:lnTo>
                    <a:pt x="2700" y="1113"/>
                  </a:lnTo>
                  <a:lnTo>
                    <a:pt x="2736" y="1113"/>
                  </a:lnTo>
                  <a:lnTo>
                    <a:pt x="2761" y="1113"/>
                  </a:lnTo>
                  <a:lnTo>
                    <a:pt x="2797" y="1113"/>
                  </a:lnTo>
                  <a:lnTo>
                    <a:pt x="2822" y="1113"/>
                  </a:lnTo>
                  <a:lnTo>
                    <a:pt x="2858" y="1113"/>
                  </a:lnTo>
                  <a:lnTo>
                    <a:pt x="2883" y="1113"/>
                  </a:lnTo>
                  <a:lnTo>
                    <a:pt x="2919" y="1113"/>
                  </a:lnTo>
                  <a:lnTo>
                    <a:pt x="2944" y="1113"/>
                  </a:lnTo>
                  <a:lnTo>
                    <a:pt x="2981" y="1113"/>
                  </a:lnTo>
                  <a:lnTo>
                    <a:pt x="3017" y="1113"/>
                  </a:lnTo>
                  <a:lnTo>
                    <a:pt x="3042" y="1113"/>
                  </a:lnTo>
                  <a:lnTo>
                    <a:pt x="3078" y="1113"/>
                  </a:lnTo>
                  <a:lnTo>
                    <a:pt x="3103" y="1113"/>
                  </a:lnTo>
                  <a:lnTo>
                    <a:pt x="3139" y="1113"/>
                  </a:lnTo>
                  <a:lnTo>
                    <a:pt x="3164" y="1113"/>
                  </a:lnTo>
                  <a:lnTo>
                    <a:pt x="3200" y="1113"/>
                  </a:lnTo>
                  <a:lnTo>
                    <a:pt x="3225" y="1113"/>
                  </a:lnTo>
                  <a:lnTo>
                    <a:pt x="3261" y="1113"/>
                  </a:lnTo>
                  <a:lnTo>
                    <a:pt x="3286" y="1113"/>
                  </a:lnTo>
                  <a:lnTo>
                    <a:pt x="3323" y="1113"/>
                  </a:lnTo>
                  <a:lnTo>
                    <a:pt x="3359" y="1113"/>
                  </a:lnTo>
                  <a:lnTo>
                    <a:pt x="3384" y="1113"/>
                  </a:lnTo>
                  <a:lnTo>
                    <a:pt x="3420" y="1113"/>
                  </a:lnTo>
                  <a:lnTo>
                    <a:pt x="3445" y="1113"/>
                  </a:lnTo>
                  <a:lnTo>
                    <a:pt x="3481" y="1113"/>
                  </a:lnTo>
                  <a:lnTo>
                    <a:pt x="3506" y="1113"/>
                  </a:lnTo>
                  <a:lnTo>
                    <a:pt x="3542" y="1113"/>
                  </a:lnTo>
                  <a:lnTo>
                    <a:pt x="3567" y="1113"/>
                  </a:lnTo>
                  <a:lnTo>
                    <a:pt x="3603" y="1113"/>
                  </a:lnTo>
                  <a:lnTo>
                    <a:pt x="3628" y="1113"/>
                  </a:lnTo>
                  <a:lnTo>
                    <a:pt x="3665" y="1113"/>
                  </a:lnTo>
                  <a:lnTo>
                    <a:pt x="3689" y="1113"/>
                  </a:lnTo>
                  <a:lnTo>
                    <a:pt x="3726" y="1113"/>
                  </a:lnTo>
                  <a:lnTo>
                    <a:pt x="3689" y="1113"/>
                  </a:lnTo>
                  <a:lnTo>
                    <a:pt x="3665" y="1113"/>
                  </a:lnTo>
                  <a:lnTo>
                    <a:pt x="3628" y="1113"/>
                  </a:lnTo>
                  <a:lnTo>
                    <a:pt x="3603" y="1113"/>
                  </a:lnTo>
                  <a:lnTo>
                    <a:pt x="3567" y="1113"/>
                  </a:lnTo>
                  <a:lnTo>
                    <a:pt x="3542" y="1113"/>
                  </a:lnTo>
                  <a:lnTo>
                    <a:pt x="3506" y="1113"/>
                  </a:lnTo>
                  <a:lnTo>
                    <a:pt x="3481" y="1113"/>
                  </a:lnTo>
                  <a:lnTo>
                    <a:pt x="3445" y="1113"/>
                  </a:lnTo>
                  <a:lnTo>
                    <a:pt x="3420" y="1113"/>
                  </a:lnTo>
                  <a:lnTo>
                    <a:pt x="3384" y="1113"/>
                  </a:lnTo>
                  <a:lnTo>
                    <a:pt x="3359" y="1113"/>
                  </a:lnTo>
                  <a:lnTo>
                    <a:pt x="3323" y="1113"/>
                  </a:lnTo>
                  <a:lnTo>
                    <a:pt x="3286" y="1113"/>
                  </a:lnTo>
                  <a:lnTo>
                    <a:pt x="3261" y="1113"/>
                  </a:lnTo>
                  <a:lnTo>
                    <a:pt x="3225" y="1113"/>
                  </a:lnTo>
                  <a:lnTo>
                    <a:pt x="3200" y="1113"/>
                  </a:lnTo>
                  <a:lnTo>
                    <a:pt x="3164" y="1113"/>
                  </a:lnTo>
                  <a:lnTo>
                    <a:pt x="3139" y="1113"/>
                  </a:lnTo>
                  <a:lnTo>
                    <a:pt x="3103" y="1113"/>
                  </a:lnTo>
                  <a:lnTo>
                    <a:pt x="3078" y="1113"/>
                  </a:lnTo>
                  <a:lnTo>
                    <a:pt x="3042" y="1113"/>
                  </a:lnTo>
                  <a:lnTo>
                    <a:pt x="3017" y="1113"/>
                  </a:lnTo>
                  <a:lnTo>
                    <a:pt x="2981" y="1113"/>
                  </a:lnTo>
                  <a:lnTo>
                    <a:pt x="2944" y="1113"/>
                  </a:lnTo>
                  <a:lnTo>
                    <a:pt x="2919" y="1113"/>
                  </a:lnTo>
                  <a:lnTo>
                    <a:pt x="2883" y="1113"/>
                  </a:lnTo>
                  <a:lnTo>
                    <a:pt x="2858" y="1113"/>
                  </a:lnTo>
                  <a:lnTo>
                    <a:pt x="2822" y="1113"/>
                  </a:lnTo>
                  <a:lnTo>
                    <a:pt x="2797" y="1113"/>
                  </a:lnTo>
                  <a:lnTo>
                    <a:pt x="2761" y="1113"/>
                  </a:lnTo>
                  <a:lnTo>
                    <a:pt x="2736" y="1113"/>
                  </a:lnTo>
                  <a:lnTo>
                    <a:pt x="2700" y="1113"/>
                  </a:lnTo>
                  <a:lnTo>
                    <a:pt x="2675" y="1113"/>
                  </a:lnTo>
                  <a:lnTo>
                    <a:pt x="2639" y="1113"/>
                  </a:lnTo>
                  <a:lnTo>
                    <a:pt x="2614" y="1113"/>
                  </a:lnTo>
                  <a:lnTo>
                    <a:pt x="2578" y="1113"/>
                  </a:lnTo>
                  <a:lnTo>
                    <a:pt x="2541" y="1113"/>
                  </a:lnTo>
                  <a:lnTo>
                    <a:pt x="2516" y="1113"/>
                  </a:lnTo>
                  <a:lnTo>
                    <a:pt x="2480" y="1113"/>
                  </a:lnTo>
                  <a:lnTo>
                    <a:pt x="2455" y="1113"/>
                  </a:lnTo>
                  <a:lnTo>
                    <a:pt x="2419" y="1113"/>
                  </a:lnTo>
                  <a:lnTo>
                    <a:pt x="2394" y="1113"/>
                  </a:lnTo>
                  <a:lnTo>
                    <a:pt x="2358" y="1113"/>
                  </a:lnTo>
                  <a:lnTo>
                    <a:pt x="2333" y="1113"/>
                  </a:lnTo>
                  <a:lnTo>
                    <a:pt x="2297" y="1113"/>
                  </a:lnTo>
                  <a:lnTo>
                    <a:pt x="2272" y="1113"/>
                  </a:lnTo>
                  <a:lnTo>
                    <a:pt x="2236" y="1113"/>
                  </a:lnTo>
                  <a:lnTo>
                    <a:pt x="2199" y="1113"/>
                  </a:lnTo>
                  <a:lnTo>
                    <a:pt x="2174" y="1113"/>
                  </a:lnTo>
                  <a:lnTo>
                    <a:pt x="2138" y="1113"/>
                  </a:lnTo>
                  <a:lnTo>
                    <a:pt x="2113" y="1113"/>
                  </a:lnTo>
                  <a:lnTo>
                    <a:pt x="2077" y="1113"/>
                  </a:lnTo>
                  <a:lnTo>
                    <a:pt x="2052" y="1113"/>
                  </a:lnTo>
                  <a:lnTo>
                    <a:pt x="2016" y="1113"/>
                  </a:lnTo>
                  <a:lnTo>
                    <a:pt x="1991" y="1113"/>
                  </a:lnTo>
                  <a:lnTo>
                    <a:pt x="1955" y="1113"/>
                  </a:lnTo>
                  <a:lnTo>
                    <a:pt x="1930" y="1113"/>
                  </a:lnTo>
                  <a:lnTo>
                    <a:pt x="1894" y="1113"/>
                  </a:lnTo>
                  <a:lnTo>
                    <a:pt x="1869" y="1113"/>
                  </a:lnTo>
                  <a:lnTo>
                    <a:pt x="1832" y="1113"/>
                  </a:lnTo>
                  <a:lnTo>
                    <a:pt x="1796" y="1113"/>
                  </a:lnTo>
                  <a:lnTo>
                    <a:pt x="1771" y="1113"/>
                  </a:lnTo>
                  <a:lnTo>
                    <a:pt x="1735" y="1113"/>
                  </a:lnTo>
                  <a:lnTo>
                    <a:pt x="1710" y="1113"/>
                  </a:lnTo>
                  <a:lnTo>
                    <a:pt x="1674" y="1113"/>
                  </a:lnTo>
                  <a:lnTo>
                    <a:pt x="1649" y="1113"/>
                  </a:lnTo>
                  <a:lnTo>
                    <a:pt x="1613" y="1113"/>
                  </a:lnTo>
                  <a:lnTo>
                    <a:pt x="1588" y="1113"/>
                  </a:lnTo>
                  <a:lnTo>
                    <a:pt x="1552" y="1113"/>
                  </a:lnTo>
                  <a:lnTo>
                    <a:pt x="1527" y="1113"/>
                  </a:lnTo>
                  <a:lnTo>
                    <a:pt x="1490" y="1113"/>
                  </a:lnTo>
                  <a:lnTo>
                    <a:pt x="1454" y="1113"/>
                  </a:lnTo>
                  <a:lnTo>
                    <a:pt x="1429" y="1113"/>
                  </a:lnTo>
                  <a:lnTo>
                    <a:pt x="1393" y="1113"/>
                  </a:lnTo>
                  <a:lnTo>
                    <a:pt x="1368" y="1113"/>
                  </a:lnTo>
                  <a:lnTo>
                    <a:pt x="1332" y="1113"/>
                  </a:lnTo>
                  <a:lnTo>
                    <a:pt x="1307" y="1113"/>
                  </a:lnTo>
                  <a:lnTo>
                    <a:pt x="1271" y="1113"/>
                  </a:lnTo>
                  <a:lnTo>
                    <a:pt x="1246" y="1113"/>
                  </a:lnTo>
                  <a:lnTo>
                    <a:pt x="1210" y="1113"/>
                  </a:lnTo>
                  <a:lnTo>
                    <a:pt x="1185" y="1113"/>
                  </a:lnTo>
                  <a:lnTo>
                    <a:pt x="1148" y="1113"/>
                  </a:lnTo>
                  <a:lnTo>
                    <a:pt x="1124" y="1113"/>
                  </a:lnTo>
                  <a:lnTo>
                    <a:pt x="1087" y="1113"/>
                  </a:lnTo>
                  <a:lnTo>
                    <a:pt x="1051" y="1113"/>
                  </a:lnTo>
                  <a:lnTo>
                    <a:pt x="1026" y="1113"/>
                  </a:lnTo>
                  <a:lnTo>
                    <a:pt x="990" y="1113"/>
                  </a:lnTo>
                  <a:lnTo>
                    <a:pt x="965" y="1113"/>
                  </a:lnTo>
                  <a:lnTo>
                    <a:pt x="929" y="1113"/>
                  </a:lnTo>
                  <a:lnTo>
                    <a:pt x="904" y="1113"/>
                  </a:lnTo>
                  <a:lnTo>
                    <a:pt x="868" y="1113"/>
                  </a:lnTo>
                  <a:lnTo>
                    <a:pt x="843" y="1113"/>
                  </a:lnTo>
                  <a:lnTo>
                    <a:pt x="807" y="1113"/>
                  </a:lnTo>
                  <a:lnTo>
                    <a:pt x="782" y="1113"/>
                  </a:lnTo>
                  <a:lnTo>
                    <a:pt x="745" y="1113"/>
                  </a:lnTo>
                  <a:lnTo>
                    <a:pt x="709" y="1113"/>
                  </a:lnTo>
                  <a:lnTo>
                    <a:pt x="684" y="1113"/>
                  </a:lnTo>
                  <a:lnTo>
                    <a:pt x="648" y="1113"/>
                  </a:lnTo>
                  <a:lnTo>
                    <a:pt x="623" y="1113"/>
                  </a:lnTo>
                  <a:lnTo>
                    <a:pt x="587" y="1113"/>
                  </a:lnTo>
                  <a:lnTo>
                    <a:pt x="562" y="1113"/>
                  </a:lnTo>
                  <a:lnTo>
                    <a:pt x="526" y="1113"/>
                  </a:lnTo>
                  <a:lnTo>
                    <a:pt x="501" y="1113"/>
                  </a:lnTo>
                  <a:lnTo>
                    <a:pt x="465" y="1113"/>
                  </a:lnTo>
                  <a:lnTo>
                    <a:pt x="440" y="1113"/>
                  </a:lnTo>
                  <a:lnTo>
                    <a:pt x="403" y="1113"/>
                  </a:lnTo>
                  <a:lnTo>
                    <a:pt x="379" y="1113"/>
                  </a:lnTo>
                  <a:lnTo>
                    <a:pt x="342" y="1113"/>
                  </a:lnTo>
                  <a:lnTo>
                    <a:pt x="306" y="1113"/>
                  </a:lnTo>
                  <a:lnTo>
                    <a:pt x="281" y="1113"/>
                  </a:lnTo>
                  <a:lnTo>
                    <a:pt x="245" y="1113"/>
                  </a:lnTo>
                  <a:lnTo>
                    <a:pt x="220" y="1113"/>
                  </a:lnTo>
                  <a:lnTo>
                    <a:pt x="184" y="1113"/>
                  </a:lnTo>
                  <a:lnTo>
                    <a:pt x="159" y="1113"/>
                  </a:lnTo>
                  <a:lnTo>
                    <a:pt x="123" y="1113"/>
                  </a:lnTo>
                  <a:lnTo>
                    <a:pt x="98" y="1113"/>
                  </a:lnTo>
                  <a:lnTo>
                    <a:pt x="61" y="1113"/>
                  </a:lnTo>
                  <a:lnTo>
                    <a:pt x="37" y="1113"/>
                  </a:lnTo>
                  <a:lnTo>
                    <a:pt x="0" y="1113"/>
                  </a:lnTo>
                </a:path>
              </a:pathLst>
            </a:custGeom>
            <a:noFill/>
            <a:ln w="25400" cap="rnd">
              <a:noFill/>
              <a:round/>
              <a:headEnd/>
              <a:tailEnd/>
            </a:ln>
          </p:spPr>
          <p:txBody>
            <a:bodyPr/>
            <a:lstStyle/>
            <a:p>
              <a:endParaRPr lang="en-US"/>
            </a:p>
          </p:txBody>
        </p:sp>
        <p:sp>
          <p:nvSpPr>
            <p:cNvPr id="23575" name="Line 42"/>
            <p:cNvSpPr>
              <a:spLocks noChangeShapeType="1"/>
            </p:cNvSpPr>
            <p:nvPr/>
          </p:nvSpPr>
          <p:spPr bwMode="auto">
            <a:xfrm>
              <a:off x="1072" y="1442"/>
              <a:ext cx="3718" cy="0"/>
            </a:xfrm>
            <a:prstGeom prst="line">
              <a:avLst/>
            </a:prstGeom>
            <a:noFill/>
            <a:ln w="12700">
              <a:solidFill>
                <a:srgbClr val="000000"/>
              </a:solidFill>
              <a:round/>
              <a:headEnd/>
              <a:tailEnd/>
            </a:ln>
          </p:spPr>
          <p:txBody>
            <a:bodyPr wrap="none" anchor="ctr"/>
            <a:lstStyle/>
            <a:p>
              <a:endParaRPr lang="en-US"/>
            </a:p>
          </p:txBody>
        </p:sp>
        <p:sp>
          <p:nvSpPr>
            <p:cNvPr id="23576" name="Line 43"/>
            <p:cNvSpPr>
              <a:spLocks noChangeShapeType="1"/>
            </p:cNvSpPr>
            <p:nvPr/>
          </p:nvSpPr>
          <p:spPr bwMode="auto">
            <a:xfrm flipV="1">
              <a:off x="1068" y="1396"/>
              <a:ext cx="0" cy="93"/>
            </a:xfrm>
            <a:prstGeom prst="line">
              <a:avLst/>
            </a:prstGeom>
            <a:noFill/>
            <a:ln w="12700">
              <a:solidFill>
                <a:srgbClr val="000000"/>
              </a:solidFill>
              <a:round/>
              <a:headEnd/>
              <a:tailEnd/>
            </a:ln>
          </p:spPr>
          <p:txBody>
            <a:bodyPr wrap="none" anchor="ctr"/>
            <a:lstStyle/>
            <a:p>
              <a:endParaRPr lang="en-US"/>
            </a:p>
          </p:txBody>
        </p:sp>
        <p:sp>
          <p:nvSpPr>
            <p:cNvPr id="23577" name="Line 44"/>
            <p:cNvSpPr>
              <a:spLocks noChangeShapeType="1"/>
            </p:cNvSpPr>
            <p:nvPr/>
          </p:nvSpPr>
          <p:spPr bwMode="auto">
            <a:xfrm flipV="1">
              <a:off x="1997" y="1396"/>
              <a:ext cx="0" cy="93"/>
            </a:xfrm>
            <a:prstGeom prst="line">
              <a:avLst/>
            </a:prstGeom>
            <a:noFill/>
            <a:ln w="12700">
              <a:solidFill>
                <a:srgbClr val="000000"/>
              </a:solidFill>
              <a:round/>
              <a:headEnd/>
              <a:tailEnd/>
            </a:ln>
          </p:spPr>
          <p:txBody>
            <a:bodyPr wrap="none" anchor="ctr"/>
            <a:lstStyle/>
            <a:p>
              <a:endParaRPr lang="en-US"/>
            </a:p>
          </p:txBody>
        </p:sp>
        <p:sp>
          <p:nvSpPr>
            <p:cNvPr id="23578" name="Line 45"/>
            <p:cNvSpPr>
              <a:spLocks noChangeShapeType="1"/>
            </p:cNvSpPr>
            <p:nvPr/>
          </p:nvSpPr>
          <p:spPr bwMode="auto">
            <a:xfrm flipV="1">
              <a:off x="2937" y="1396"/>
              <a:ext cx="0" cy="93"/>
            </a:xfrm>
            <a:prstGeom prst="line">
              <a:avLst/>
            </a:prstGeom>
            <a:noFill/>
            <a:ln w="12700">
              <a:solidFill>
                <a:srgbClr val="000000"/>
              </a:solidFill>
              <a:round/>
              <a:headEnd/>
              <a:tailEnd/>
            </a:ln>
          </p:spPr>
          <p:txBody>
            <a:bodyPr wrap="none" anchor="ctr"/>
            <a:lstStyle/>
            <a:p>
              <a:endParaRPr lang="en-US"/>
            </a:p>
          </p:txBody>
        </p:sp>
        <p:sp>
          <p:nvSpPr>
            <p:cNvPr id="23579" name="Line 46"/>
            <p:cNvSpPr>
              <a:spLocks noChangeShapeType="1"/>
            </p:cNvSpPr>
            <p:nvPr/>
          </p:nvSpPr>
          <p:spPr bwMode="auto">
            <a:xfrm flipV="1">
              <a:off x="3865" y="1396"/>
              <a:ext cx="0" cy="93"/>
            </a:xfrm>
            <a:prstGeom prst="line">
              <a:avLst/>
            </a:prstGeom>
            <a:noFill/>
            <a:ln w="12700">
              <a:solidFill>
                <a:srgbClr val="000000"/>
              </a:solidFill>
              <a:round/>
              <a:headEnd/>
              <a:tailEnd/>
            </a:ln>
          </p:spPr>
          <p:txBody>
            <a:bodyPr wrap="none" anchor="ctr"/>
            <a:lstStyle/>
            <a:p>
              <a:endParaRPr lang="en-US"/>
            </a:p>
          </p:txBody>
        </p:sp>
        <p:sp>
          <p:nvSpPr>
            <p:cNvPr id="23580" name="Line 47"/>
            <p:cNvSpPr>
              <a:spLocks noChangeShapeType="1"/>
            </p:cNvSpPr>
            <p:nvPr/>
          </p:nvSpPr>
          <p:spPr bwMode="auto">
            <a:xfrm flipV="1">
              <a:off x="4794" y="1396"/>
              <a:ext cx="0" cy="93"/>
            </a:xfrm>
            <a:prstGeom prst="line">
              <a:avLst/>
            </a:prstGeom>
            <a:noFill/>
            <a:ln w="12700">
              <a:solidFill>
                <a:srgbClr val="000000"/>
              </a:solidFill>
              <a:round/>
              <a:headEnd/>
              <a:tailEnd/>
            </a:ln>
          </p:spPr>
          <p:txBody>
            <a:bodyPr wrap="none" anchor="ctr"/>
            <a:lstStyle/>
            <a:p>
              <a:endParaRPr lang="en-US"/>
            </a:p>
          </p:txBody>
        </p:sp>
        <p:sp>
          <p:nvSpPr>
            <p:cNvPr id="23581" name="Rectangle 48"/>
            <p:cNvSpPr>
              <a:spLocks noChangeArrowheads="1"/>
            </p:cNvSpPr>
            <p:nvPr/>
          </p:nvSpPr>
          <p:spPr bwMode="auto">
            <a:xfrm>
              <a:off x="966" y="1411"/>
              <a:ext cx="242" cy="363"/>
            </a:xfrm>
            <a:prstGeom prst="rect">
              <a:avLst/>
            </a:prstGeom>
            <a:noFill/>
            <a:ln w="76200">
              <a:noFill/>
              <a:miter lim="800000"/>
              <a:headEnd/>
              <a:tailEnd/>
            </a:ln>
          </p:spPr>
          <p:txBody>
            <a:bodyPr wrap="none" lIns="90488" tIns="44450" rIns="90488" bIns="44450">
              <a:spAutoFit/>
            </a:bodyPr>
            <a:lstStyle/>
            <a:p>
              <a:r>
                <a:rPr lang="en-US" sz="3200" b="1">
                  <a:solidFill>
                    <a:schemeClr val="accent1"/>
                  </a:solidFill>
                </a:rPr>
                <a:t>0</a:t>
              </a:r>
              <a:endParaRPr lang="en-US" sz="3200">
                <a:solidFill>
                  <a:schemeClr val="bg2"/>
                </a:solidFill>
              </a:endParaRPr>
            </a:p>
          </p:txBody>
        </p:sp>
        <p:sp>
          <p:nvSpPr>
            <p:cNvPr id="23582" name="Line 49"/>
            <p:cNvSpPr>
              <a:spLocks noChangeShapeType="1"/>
            </p:cNvSpPr>
            <p:nvPr/>
          </p:nvSpPr>
          <p:spPr bwMode="auto">
            <a:xfrm>
              <a:off x="2914" y="349"/>
              <a:ext cx="0" cy="1072"/>
            </a:xfrm>
            <a:prstGeom prst="line">
              <a:avLst/>
            </a:prstGeom>
            <a:noFill/>
            <a:ln w="50800">
              <a:solidFill>
                <a:schemeClr val="bg2"/>
              </a:solidFill>
              <a:round/>
              <a:headEnd/>
              <a:tailEnd/>
            </a:ln>
          </p:spPr>
          <p:txBody>
            <a:bodyPr wrap="none" anchor="ctr"/>
            <a:lstStyle/>
            <a:p>
              <a:endParaRPr lang="en-US"/>
            </a:p>
          </p:txBody>
        </p:sp>
      </p:grpSp>
      <p:sp>
        <p:nvSpPr>
          <p:cNvPr id="23556" name="Rectangle 50"/>
          <p:cNvSpPr>
            <a:spLocks noChangeArrowheads="1"/>
          </p:cNvSpPr>
          <p:nvPr/>
        </p:nvSpPr>
        <p:spPr bwMode="auto">
          <a:xfrm>
            <a:off x="3251200" y="417513"/>
            <a:ext cx="415925" cy="576262"/>
          </a:xfrm>
          <a:prstGeom prst="rect">
            <a:avLst/>
          </a:prstGeom>
          <a:noFill/>
          <a:ln w="76200">
            <a:noFill/>
            <a:miter lim="800000"/>
            <a:headEnd/>
            <a:tailEnd/>
          </a:ln>
        </p:spPr>
        <p:txBody>
          <a:bodyPr wrap="none" lIns="90488" tIns="44450" rIns="90488" bIns="44450">
            <a:spAutoFit/>
          </a:bodyPr>
          <a:lstStyle/>
          <a:p>
            <a:r>
              <a:rPr lang="en-US" sz="3200">
                <a:solidFill>
                  <a:schemeClr val="bg2"/>
                </a:solidFill>
                <a:latin typeface="Symbol" pitchFamily="18" charset="2"/>
              </a:rPr>
              <a:t></a:t>
            </a:r>
          </a:p>
        </p:txBody>
      </p:sp>
      <p:sp>
        <p:nvSpPr>
          <p:cNvPr id="23557" name="Arc 51"/>
          <p:cNvSpPr>
            <a:spLocks/>
          </p:cNvSpPr>
          <p:nvPr/>
        </p:nvSpPr>
        <p:spPr bwMode="auto">
          <a:xfrm>
            <a:off x="3633788" y="754063"/>
            <a:ext cx="966787" cy="355600"/>
          </a:xfrm>
          <a:custGeom>
            <a:avLst/>
            <a:gdLst>
              <a:gd name="T0" fmla="*/ 0 w 21636"/>
              <a:gd name="T1" fmla="*/ 0 h 21600"/>
              <a:gd name="T2" fmla="*/ 2147483647 w 21636"/>
              <a:gd name="T3" fmla="*/ 2147483647 h 21600"/>
              <a:gd name="T4" fmla="*/ 2147483647 w 21636"/>
              <a:gd name="T5" fmla="*/ 2147483647 h 21600"/>
              <a:gd name="T6" fmla="*/ 0 60000 65536"/>
              <a:gd name="T7" fmla="*/ 0 60000 65536"/>
              <a:gd name="T8" fmla="*/ 0 60000 65536"/>
              <a:gd name="T9" fmla="*/ 0 w 21636"/>
              <a:gd name="T10" fmla="*/ 0 h 21600"/>
              <a:gd name="T11" fmla="*/ 21636 w 21636"/>
              <a:gd name="T12" fmla="*/ 21600 h 21600"/>
            </a:gdLst>
            <a:ahLst/>
            <a:cxnLst>
              <a:cxn ang="T6">
                <a:pos x="T0" y="T1"/>
              </a:cxn>
              <a:cxn ang="T7">
                <a:pos x="T2" y="T3"/>
              </a:cxn>
              <a:cxn ang="T8">
                <a:pos x="T4" y="T5"/>
              </a:cxn>
            </a:cxnLst>
            <a:rect l="T9" t="T10" r="T11" b="T12"/>
            <a:pathLst>
              <a:path w="21636" h="21600" fill="none" extrusionOk="0">
                <a:moveTo>
                  <a:pt x="0" y="0"/>
                </a:moveTo>
                <a:cubicBezTo>
                  <a:pt x="12" y="0"/>
                  <a:pt x="24" y="-1"/>
                  <a:pt x="36" y="0"/>
                </a:cubicBezTo>
                <a:cubicBezTo>
                  <a:pt x="11965" y="0"/>
                  <a:pt x="21636" y="9670"/>
                  <a:pt x="21636" y="21600"/>
                </a:cubicBezTo>
              </a:path>
              <a:path w="21636" h="21600" stroke="0" extrusionOk="0">
                <a:moveTo>
                  <a:pt x="0" y="0"/>
                </a:moveTo>
                <a:cubicBezTo>
                  <a:pt x="12" y="0"/>
                  <a:pt x="24" y="-1"/>
                  <a:pt x="36" y="0"/>
                </a:cubicBezTo>
                <a:cubicBezTo>
                  <a:pt x="11965" y="0"/>
                  <a:pt x="21636" y="9670"/>
                  <a:pt x="21636" y="21600"/>
                </a:cubicBezTo>
                <a:lnTo>
                  <a:pt x="36" y="21600"/>
                </a:lnTo>
                <a:close/>
              </a:path>
            </a:pathLst>
          </a:custGeom>
          <a:noFill/>
          <a:ln w="50800" cap="rnd">
            <a:solidFill>
              <a:schemeClr val="bg2"/>
            </a:solidFill>
            <a:round/>
            <a:headEnd/>
            <a:tailEnd type="triangle" w="med" len="med"/>
          </a:ln>
        </p:spPr>
        <p:txBody>
          <a:bodyPr wrap="none" anchor="ctr"/>
          <a:lstStyle/>
          <a:p>
            <a:endParaRPr lang="en-US"/>
          </a:p>
        </p:txBody>
      </p:sp>
      <p:sp>
        <p:nvSpPr>
          <p:cNvPr id="23558" name="Rectangle 52"/>
          <p:cNvSpPr>
            <a:spLocks noChangeArrowheads="1"/>
          </p:cNvSpPr>
          <p:nvPr/>
        </p:nvSpPr>
        <p:spPr bwMode="auto">
          <a:xfrm>
            <a:off x="6919913" y="6542088"/>
            <a:ext cx="180975" cy="301625"/>
          </a:xfrm>
          <a:prstGeom prst="rect">
            <a:avLst/>
          </a:prstGeom>
          <a:noFill/>
          <a:ln w="76200">
            <a:noFill/>
            <a:miter lim="800000"/>
            <a:headEnd/>
            <a:tailEnd/>
          </a:ln>
        </p:spPr>
        <p:txBody>
          <a:bodyPr wrap="none" lIns="90488" tIns="44450" rIns="90488" bIns="44450">
            <a:spAutoFit/>
          </a:bodyPr>
          <a:lstStyle/>
          <a:p>
            <a:endParaRPr lang="en-US" sz="1400"/>
          </a:p>
        </p:txBody>
      </p:sp>
      <p:sp>
        <p:nvSpPr>
          <p:cNvPr id="23559" name="Rectangle 53"/>
          <p:cNvSpPr>
            <a:spLocks noChangeArrowheads="1"/>
          </p:cNvSpPr>
          <p:nvPr/>
        </p:nvSpPr>
        <p:spPr bwMode="auto">
          <a:xfrm>
            <a:off x="6102350" y="6921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b="1"/>
              <a:t>µ = 6 and </a:t>
            </a:r>
            <a:r>
              <a:rPr lang="en-US" sz="3200" b="1">
                <a:latin typeface="Symbol" pitchFamily="18" charset="2"/>
              </a:rPr>
              <a:t></a:t>
            </a:r>
            <a:r>
              <a:rPr lang="en-US" sz="3200" b="1"/>
              <a:t> = 2</a:t>
            </a:r>
            <a:endParaRPr lang="en-US" sz="3200">
              <a:solidFill>
                <a:schemeClr val="bg2"/>
              </a:solidFill>
            </a:endParaRPr>
          </a:p>
        </p:txBody>
      </p:sp>
      <p:sp>
        <p:nvSpPr>
          <p:cNvPr id="23560" name="Rectangle 54"/>
          <p:cNvSpPr>
            <a:spLocks noChangeArrowheads="1"/>
          </p:cNvSpPr>
          <p:nvPr/>
        </p:nvSpPr>
        <p:spPr bwMode="auto">
          <a:xfrm>
            <a:off x="6102350" y="3892550"/>
            <a:ext cx="2882900" cy="749300"/>
          </a:xfrm>
          <a:prstGeom prst="rect">
            <a:avLst/>
          </a:prstGeom>
          <a:solidFill>
            <a:srgbClr val="FDE3BA"/>
          </a:solidFill>
          <a:ln w="12700">
            <a:solidFill>
              <a:schemeClr val="tx2"/>
            </a:solidFill>
            <a:miter lim="800000"/>
            <a:headEnd/>
            <a:tailEnd/>
          </a:ln>
        </p:spPr>
        <p:txBody>
          <a:bodyPr lIns="90488" tIns="44450" rIns="90488" bIns="44450" anchor="ctr"/>
          <a:lstStyle/>
          <a:p>
            <a:pPr marL="342900" indent="-342900">
              <a:spcBef>
                <a:spcPct val="20000"/>
              </a:spcBef>
            </a:pPr>
            <a:r>
              <a:rPr lang="en-US" sz="3200" b="1"/>
              <a:t>µ = 6 and </a:t>
            </a:r>
            <a:r>
              <a:rPr lang="en-US" sz="3200" b="1">
                <a:latin typeface="Symbol" pitchFamily="18" charset="2"/>
              </a:rPr>
              <a:t></a:t>
            </a:r>
            <a:r>
              <a:rPr lang="en-US" sz="3200" b="1"/>
              <a:t> = 1</a:t>
            </a:r>
            <a:endParaRPr lang="en-US" sz="3200">
              <a:solidFill>
                <a:schemeClr val="bg2"/>
              </a:solidFill>
            </a:endParaRPr>
          </a:p>
        </p:txBody>
      </p:sp>
    </p:spTree>
    <p:custDataLst>
      <p:tags r:id="rId1"/>
    </p:custData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1205</TotalTime>
  <Words>1681</Words>
  <Application>Microsoft Office PowerPoint</Application>
  <PresentationFormat>On-screen Show (4:3)</PresentationFormat>
  <Paragraphs>492</Paragraphs>
  <Slides>42</Slides>
  <Notes>23</Notes>
  <HiddenSlides>21</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42</vt:i4>
      </vt:variant>
    </vt:vector>
  </HeadingPairs>
  <TitlesOfParts>
    <vt:vector size="47" baseType="lpstr">
      <vt:lpstr>Equity</vt:lpstr>
      <vt:lpstr>Equation</vt:lpstr>
      <vt:lpstr>Worksheet</vt:lpstr>
      <vt:lpstr>Bitmap Image</vt:lpstr>
      <vt:lpstr>Chart</vt:lpstr>
      <vt:lpstr>Basic Statistics Normal Distribution</vt:lpstr>
      <vt:lpstr>Normal Distributions </vt:lpstr>
      <vt:lpstr>Normal Distribution</vt:lpstr>
      <vt:lpstr>The Shape of Normal Distributions</vt:lpstr>
      <vt:lpstr>Total area =1; symmetric around µ</vt:lpstr>
      <vt:lpstr>Slide 6</vt:lpstr>
      <vt:lpstr>Slide 7</vt:lpstr>
      <vt:lpstr>Slide 8</vt:lpstr>
      <vt:lpstr>Slide 9</vt:lpstr>
      <vt:lpstr>Slide 10</vt:lpstr>
      <vt:lpstr>Slide 11</vt:lpstr>
      <vt:lpstr>Slide 12</vt:lpstr>
      <vt:lpstr>Slide 13</vt:lpstr>
      <vt:lpstr>Standardizing</vt:lpstr>
      <vt:lpstr>Standardizing (cont.)</vt:lpstr>
      <vt:lpstr>Standardizing (cont.)</vt:lpstr>
      <vt:lpstr>Slide 17</vt:lpstr>
      <vt:lpstr>Pdf of a standard normal rv</vt:lpstr>
      <vt:lpstr>Standard Normal Distribution</vt:lpstr>
      <vt:lpstr>Standard Normal  Distribution</vt:lpstr>
      <vt:lpstr>Important Properties of Z</vt:lpstr>
      <vt:lpstr>Finding Normal Percentiles by Hand (cont.)</vt:lpstr>
      <vt:lpstr>Areas Under the Z Curve: Using the Table</vt:lpstr>
      <vt:lpstr>Slide 24</vt:lpstr>
      <vt:lpstr>Slide 25</vt:lpstr>
      <vt:lpstr>Examples</vt:lpstr>
      <vt:lpstr>Slide 27</vt:lpstr>
      <vt:lpstr>Examples</vt:lpstr>
      <vt:lpstr>Slide 29</vt:lpstr>
      <vt:lpstr>Examples (cont.)</vt:lpstr>
      <vt:lpstr>P(-1 ≤ Z ≤ 1) = .8413 - .1587 =.6826</vt:lpstr>
      <vt:lpstr>Slide 32</vt:lpstr>
      <vt:lpstr>Examples (cont.) viii)</vt:lpstr>
      <vt:lpstr>Examples (cont.) ix)</vt:lpstr>
      <vt:lpstr>X~N(275, 43) find k so that P(x&lt;k)=.9846</vt:lpstr>
      <vt:lpstr>Slide 36</vt:lpstr>
      <vt:lpstr>Example</vt:lpstr>
      <vt:lpstr>Solution</vt:lpstr>
      <vt:lpstr>Assignments</vt:lpstr>
      <vt:lpstr>Assignments</vt:lpstr>
      <vt:lpstr>Slide 41</vt:lpstr>
      <vt:lpstr>Slide 42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dc:title>
  <dc:creator>Deepak.Mishra</dc:creator>
  <cp:lastModifiedBy>Deepak.Mishra</cp:lastModifiedBy>
  <cp:revision>145</cp:revision>
  <dcterms:created xsi:type="dcterms:W3CDTF">2010-11-14T03:05:38Z</dcterms:created>
  <dcterms:modified xsi:type="dcterms:W3CDTF">2015-09-29T08:20:52Z</dcterms:modified>
</cp:coreProperties>
</file>