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sldIdLst>
    <p:sldId id="256" r:id="rId2"/>
    <p:sldId id="257" r:id="rId3"/>
    <p:sldId id="259" r:id="rId4"/>
    <p:sldId id="261" r:id="rId5"/>
    <p:sldId id="287" r:id="rId6"/>
    <p:sldId id="299"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296" r:id="rId33"/>
    <p:sldId id="297" r:id="rId34"/>
    <p:sldId id="288" r:id="rId35"/>
    <p:sldId id="292" r:id="rId36"/>
    <p:sldId id="293" r:id="rId37"/>
    <p:sldId id="294" r:id="rId38"/>
    <p:sldId id="295" r:id="rId39"/>
    <p:sldId id="289" r:id="rId40"/>
    <p:sldId id="290" r:id="rId41"/>
    <p:sldId id="291" r:id="rId42"/>
    <p:sldId id="328" r:id="rId43"/>
    <p:sldId id="329" r:id="rId44"/>
    <p:sldId id="260" r:id="rId45"/>
    <p:sldId id="270" r:id="rId46"/>
    <p:sldId id="263" r:id="rId47"/>
    <p:sldId id="264" r:id="rId48"/>
    <p:sldId id="265" r:id="rId49"/>
    <p:sldId id="269" r:id="rId50"/>
    <p:sldId id="330" r:id="rId51"/>
    <p:sldId id="331" r:id="rId52"/>
    <p:sldId id="334" r:id="rId53"/>
    <p:sldId id="335" r:id="rId54"/>
    <p:sldId id="336" r:id="rId55"/>
    <p:sldId id="337" r:id="rId56"/>
    <p:sldId id="338" r:id="rId57"/>
    <p:sldId id="266" r:id="rId58"/>
    <p:sldId id="275" r:id="rId59"/>
    <p:sldId id="276" r:id="rId60"/>
    <p:sldId id="277" r:id="rId61"/>
    <p:sldId id="278" r:id="rId62"/>
    <p:sldId id="279" r:id="rId63"/>
    <p:sldId id="280" r:id="rId64"/>
    <p:sldId id="281" r:id="rId65"/>
    <p:sldId id="282" r:id="rId66"/>
    <p:sldId id="283" r:id="rId67"/>
    <p:sldId id="284" r:id="rId68"/>
    <p:sldId id="285" r:id="rId69"/>
    <p:sldId id="286"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121"/>
    <a:srgbClr val="B2B2B2"/>
    <a:srgbClr val="969696"/>
    <a:srgbClr val="777777"/>
    <a:srgbClr val="FF3300"/>
    <a:srgbClr val="FC8604"/>
    <a:srgbClr val="FEA40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2" autoAdjust="0"/>
    <p:restoredTop sz="97830" autoAdjust="0"/>
  </p:normalViewPr>
  <p:slideViewPr>
    <p:cSldViewPr>
      <p:cViewPr>
        <p:scale>
          <a:sx n="70" d="100"/>
          <a:sy n="70" d="100"/>
        </p:scale>
        <p:origin x="-1362"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E3D00D-8F75-4DE8-B0F8-34CE5C08CA2E}" type="datetimeFigureOut">
              <a:rPr lang="en-US" smtClean="0"/>
              <a:pPr/>
              <a:t>01-10-2015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4BE36-0D09-4670-9930-605FF93C1E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56323"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27</a:t>
            </a:r>
          </a:p>
        </p:txBody>
      </p:sp>
      <p:sp>
        <p:nvSpPr>
          <p:cNvPr id="56324"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56325"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56326" name="Rectangle 6"/>
          <p:cNvSpPr>
            <a:spLocks noGrp="1" noChangeArrowheads="1"/>
          </p:cNvSpPr>
          <p:nvPr>
            <p:ph type="body" idx="1"/>
          </p:nvPr>
        </p:nvSpPr>
        <p:spPr>
          <a:noFill/>
          <a:ln/>
        </p:spPr>
        <p:txBody>
          <a:bodyPr/>
          <a:lstStyle/>
          <a:p>
            <a:endParaRPr lang="en-US" dirty="0"/>
          </a:p>
        </p:txBody>
      </p:sp>
      <p:sp>
        <p:nvSpPr>
          <p:cNvPr id="56327" name="Rectangle 7"/>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03427"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52</a:t>
            </a:r>
          </a:p>
        </p:txBody>
      </p:sp>
      <p:sp>
        <p:nvSpPr>
          <p:cNvPr id="103428"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103429"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03430" name="Rectangle 6"/>
          <p:cNvSpPr>
            <a:spLocks noGrp="1" noChangeArrowheads="1"/>
          </p:cNvSpPr>
          <p:nvPr>
            <p:ph type="body" idx="1"/>
          </p:nvPr>
        </p:nvSpPr>
        <p:spPr>
          <a:ln/>
        </p:spPr>
        <p:txBody>
          <a:bodyPr/>
          <a:lstStyle/>
          <a:p>
            <a:endParaRPr lang="en-US"/>
          </a:p>
        </p:txBody>
      </p:sp>
      <p:sp>
        <p:nvSpPr>
          <p:cNvPr id="103431" name="Rectangle 7"/>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07523"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54</a:t>
            </a:r>
          </a:p>
        </p:txBody>
      </p:sp>
      <p:sp>
        <p:nvSpPr>
          <p:cNvPr id="107524"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107525"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07526" name="Rectangle 6"/>
          <p:cNvSpPr>
            <a:spLocks noGrp="1" noChangeArrowheads="1"/>
          </p:cNvSpPr>
          <p:nvPr>
            <p:ph type="body" idx="1"/>
          </p:nvPr>
        </p:nvSpPr>
        <p:spPr>
          <a:ln/>
        </p:spPr>
        <p:txBody>
          <a:bodyPr/>
          <a:lstStyle/>
          <a:p>
            <a:endParaRPr lang="en-US"/>
          </a:p>
        </p:txBody>
      </p:sp>
      <p:sp>
        <p:nvSpPr>
          <p:cNvPr id="107527" name="Rectangle 7"/>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ln/>
        </p:spPr>
        <p:txBody>
          <a:bodyPr/>
          <a:lstStyle/>
          <a:p>
            <a:endParaRPr lang="en-US"/>
          </a:p>
        </p:txBody>
      </p:sp>
      <p:sp>
        <p:nvSpPr>
          <p:cNvPr id="109571"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ln/>
        </p:spPr>
        <p:txBody>
          <a:bodyPr/>
          <a:lstStyle/>
          <a:p>
            <a:endParaRPr lang="en-US"/>
          </a:p>
        </p:txBody>
      </p:sp>
      <p:sp>
        <p:nvSpPr>
          <p:cNvPr id="111619"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ln/>
        </p:spPr>
        <p:txBody>
          <a:bodyPr/>
          <a:lstStyle/>
          <a:p>
            <a:endParaRPr lang="en-US"/>
          </a:p>
        </p:txBody>
      </p:sp>
      <p:sp>
        <p:nvSpPr>
          <p:cNvPr id="113667"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ln/>
        </p:spPr>
        <p:txBody>
          <a:bodyPr/>
          <a:lstStyle/>
          <a:p>
            <a:endParaRPr lang="en-US"/>
          </a:p>
        </p:txBody>
      </p:sp>
      <p:sp>
        <p:nvSpPr>
          <p:cNvPr id="130051"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32099"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62</a:t>
            </a:r>
          </a:p>
        </p:txBody>
      </p:sp>
      <p:sp>
        <p:nvSpPr>
          <p:cNvPr id="132100"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132101"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32102" name="Rectangle 6"/>
          <p:cNvSpPr>
            <a:spLocks noGrp="1" noChangeArrowheads="1"/>
          </p:cNvSpPr>
          <p:nvPr>
            <p:ph type="body" idx="1"/>
          </p:nvPr>
        </p:nvSpPr>
        <p:spPr>
          <a:ln/>
        </p:spPr>
        <p:txBody>
          <a:bodyPr/>
          <a:lstStyle/>
          <a:p>
            <a:endParaRPr lang="en-US"/>
          </a:p>
        </p:txBody>
      </p:sp>
      <p:sp>
        <p:nvSpPr>
          <p:cNvPr id="132103" name="Rectangle 7"/>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34147"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65</a:t>
            </a:r>
          </a:p>
        </p:txBody>
      </p:sp>
      <p:sp>
        <p:nvSpPr>
          <p:cNvPr id="134148"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134149"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34150" name="Rectangle 6"/>
          <p:cNvSpPr>
            <a:spLocks noGrp="1" noChangeArrowheads="1"/>
          </p:cNvSpPr>
          <p:nvPr>
            <p:ph type="body" idx="1"/>
          </p:nvPr>
        </p:nvSpPr>
        <p:spPr>
          <a:ln/>
        </p:spPr>
        <p:txBody>
          <a:bodyPr/>
          <a:lstStyle/>
          <a:p>
            <a:endParaRPr lang="en-US"/>
          </a:p>
        </p:txBody>
      </p:sp>
      <p:sp>
        <p:nvSpPr>
          <p:cNvPr id="134151" name="Rectangle 7"/>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36195"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66</a:t>
            </a:r>
          </a:p>
        </p:txBody>
      </p:sp>
      <p:sp>
        <p:nvSpPr>
          <p:cNvPr id="136196"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136197"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36198" name="Rectangle 6"/>
          <p:cNvSpPr>
            <a:spLocks noGrp="1" noChangeArrowheads="1"/>
          </p:cNvSpPr>
          <p:nvPr>
            <p:ph type="body" idx="1"/>
          </p:nvPr>
        </p:nvSpPr>
        <p:spPr>
          <a:ln/>
        </p:spPr>
        <p:txBody>
          <a:bodyPr/>
          <a:lstStyle/>
          <a:p>
            <a:endParaRPr lang="en-US"/>
          </a:p>
        </p:txBody>
      </p:sp>
      <p:sp>
        <p:nvSpPr>
          <p:cNvPr id="136199" name="Rectangle 7"/>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38243"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67</a:t>
            </a:r>
          </a:p>
        </p:txBody>
      </p:sp>
      <p:sp>
        <p:nvSpPr>
          <p:cNvPr id="138244"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138245"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38246" name="Rectangle 6"/>
          <p:cNvSpPr>
            <a:spLocks noGrp="1" noChangeArrowheads="1"/>
          </p:cNvSpPr>
          <p:nvPr>
            <p:ph type="body" idx="1"/>
          </p:nvPr>
        </p:nvSpPr>
        <p:spPr>
          <a:ln/>
        </p:spPr>
        <p:txBody>
          <a:bodyPr/>
          <a:lstStyle/>
          <a:p>
            <a:endParaRPr lang="en-US"/>
          </a:p>
        </p:txBody>
      </p:sp>
      <p:sp>
        <p:nvSpPr>
          <p:cNvPr id="138247" name="Rectangle 7"/>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ln/>
        </p:spPr>
        <p:txBody>
          <a:bodyPr/>
          <a:lstStyle/>
          <a:p>
            <a:endParaRPr lang="en-US"/>
          </a:p>
        </p:txBody>
      </p:sp>
      <p:sp>
        <p:nvSpPr>
          <p:cNvPr id="80899" name="Rectangle 3"/>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ln/>
        </p:spPr>
        <p:txBody>
          <a:bodyPr/>
          <a:lstStyle/>
          <a:p>
            <a:endParaRPr lang="en-US"/>
          </a:p>
        </p:txBody>
      </p:sp>
      <p:sp>
        <p:nvSpPr>
          <p:cNvPr id="140291"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a:ln/>
        </p:spPr>
        <p:txBody>
          <a:bodyPr/>
          <a:lstStyle/>
          <a:p>
            <a:endParaRPr lang="en-US"/>
          </a:p>
        </p:txBody>
      </p:sp>
      <p:sp>
        <p:nvSpPr>
          <p:cNvPr id="142339" name="Rectangle 3"/>
          <p:cNvSpPr>
            <a:spLocks noGrp="1" noRot="1" noChangeAspect="1"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ln/>
        </p:spPr>
        <p:txBody>
          <a:bodyPr/>
          <a:lstStyle/>
          <a:p>
            <a:endParaRPr lang="en-US"/>
          </a:p>
        </p:txBody>
      </p:sp>
      <p:sp>
        <p:nvSpPr>
          <p:cNvPr id="14438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82947"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42</a:t>
            </a:r>
          </a:p>
        </p:txBody>
      </p:sp>
      <p:sp>
        <p:nvSpPr>
          <p:cNvPr id="82948"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82949"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82950" name="Rectangle 6"/>
          <p:cNvSpPr>
            <a:spLocks noGrp="1" noChangeArrowheads="1"/>
          </p:cNvSpPr>
          <p:nvPr>
            <p:ph type="body" idx="1"/>
          </p:nvPr>
        </p:nvSpPr>
        <p:spPr>
          <a:ln/>
        </p:spPr>
        <p:txBody>
          <a:bodyPr/>
          <a:lstStyle/>
          <a:p>
            <a:endParaRPr lang="en-US"/>
          </a:p>
        </p:txBody>
      </p:sp>
      <p:sp>
        <p:nvSpPr>
          <p:cNvPr id="82951" name="Rectangle 7"/>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84995"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43</a:t>
            </a:r>
          </a:p>
        </p:txBody>
      </p:sp>
      <p:sp>
        <p:nvSpPr>
          <p:cNvPr id="84996"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84997"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84998" name="Rectangle 6"/>
          <p:cNvSpPr>
            <a:spLocks noGrp="1" noChangeArrowheads="1"/>
          </p:cNvSpPr>
          <p:nvPr>
            <p:ph type="body" idx="1"/>
          </p:nvPr>
        </p:nvSpPr>
        <p:spPr>
          <a:ln/>
        </p:spPr>
        <p:txBody>
          <a:bodyPr/>
          <a:lstStyle/>
          <a:p>
            <a:endParaRPr lang="en-US"/>
          </a:p>
        </p:txBody>
      </p:sp>
      <p:sp>
        <p:nvSpPr>
          <p:cNvPr id="84999" name="Rectangle 7"/>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87043"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44</a:t>
            </a:r>
          </a:p>
        </p:txBody>
      </p:sp>
      <p:sp>
        <p:nvSpPr>
          <p:cNvPr id="87044"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87045"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87046" name="Rectangle 6"/>
          <p:cNvSpPr>
            <a:spLocks noGrp="1" noChangeArrowheads="1"/>
          </p:cNvSpPr>
          <p:nvPr>
            <p:ph type="body" idx="1"/>
          </p:nvPr>
        </p:nvSpPr>
        <p:spPr>
          <a:ln/>
        </p:spPr>
        <p:txBody>
          <a:bodyPr/>
          <a:lstStyle/>
          <a:p>
            <a:endParaRPr lang="en-US"/>
          </a:p>
        </p:txBody>
      </p:sp>
      <p:sp>
        <p:nvSpPr>
          <p:cNvPr id="87047" name="Rectangle 7"/>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89091"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45</a:t>
            </a:r>
          </a:p>
        </p:txBody>
      </p:sp>
      <p:sp>
        <p:nvSpPr>
          <p:cNvPr id="89092"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89093"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89094" name="Rectangle 6"/>
          <p:cNvSpPr>
            <a:spLocks noGrp="1" noChangeArrowheads="1"/>
          </p:cNvSpPr>
          <p:nvPr>
            <p:ph type="body" idx="1"/>
          </p:nvPr>
        </p:nvSpPr>
        <p:spPr>
          <a:ln/>
        </p:spPr>
        <p:txBody>
          <a:bodyPr/>
          <a:lstStyle/>
          <a:p>
            <a:endParaRPr lang="en-US"/>
          </a:p>
        </p:txBody>
      </p:sp>
      <p:sp>
        <p:nvSpPr>
          <p:cNvPr id="89095" name="Rectangle 7"/>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97283"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49</a:t>
            </a:r>
          </a:p>
        </p:txBody>
      </p:sp>
      <p:sp>
        <p:nvSpPr>
          <p:cNvPr id="97284"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97285"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97286" name="Rectangle 6"/>
          <p:cNvSpPr>
            <a:spLocks noGrp="1" noChangeArrowheads="1"/>
          </p:cNvSpPr>
          <p:nvPr>
            <p:ph type="body" idx="1"/>
          </p:nvPr>
        </p:nvSpPr>
        <p:spPr>
          <a:ln/>
        </p:spPr>
        <p:txBody>
          <a:bodyPr/>
          <a:lstStyle/>
          <a:p>
            <a:endParaRPr lang="en-US"/>
          </a:p>
        </p:txBody>
      </p:sp>
      <p:sp>
        <p:nvSpPr>
          <p:cNvPr id="97287" name="Rectangle 7"/>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99331"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50</a:t>
            </a:r>
          </a:p>
        </p:txBody>
      </p:sp>
      <p:sp>
        <p:nvSpPr>
          <p:cNvPr id="99332"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99333"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99334" name="Rectangle 6"/>
          <p:cNvSpPr>
            <a:spLocks noGrp="1" noChangeArrowheads="1"/>
          </p:cNvSpPr>
          <p:nvPr>
            <p:ph type="body" idx="1"/>
          </p:nvPr>
        </p:nvSpPr>
        <p:spPr>
          <a:ln/>
        </p:spPr>
        <p:txBody>
          <a:bodyPr/>
          <a:lstStyle/>
          <a:p>
            <a:endParaRPr lang="en-US"/>
          </a:p>
        </p:txBody>
      </p:sp>
      <p:sp>
        <p:nvSpPr>
          <p:cNvPr id="99335" name="Rectangle 7"/>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85579"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01379" name="Rectangle 3"/>
          <p:cNvSpPr>
            <a:spLocks noChangeArrowheads="1"/>
          </p:cNvSpPr>
          <p:nvPr/>
        </p:nvSpPr>
        <p:spPr bwMode="auto">
          <a:xfrm>
            <a:off x="3885579" y="8686489"/>
            <a:ext cx="2972421" cy="457512"/>
          </a:xfrm>
          <a:prstGeom prst="rect">
            <a:avLst/>
          </a:prstGeom>
          <a:noFill/>
          <a:ln w="12700">
            <a:noFill/>
            <a:miter lim="800000"/>
            <a:headEnd/>
            <a:tailEnd/>
          </a:ln>
          <a:effectLst/>
        </p:spPr>
        <p:txBody>
          <a:bodyPr lIns="19049" tIns="0" rIns="19049" bIns="0" anchor="b"/>
          <a:lstStyle/>
          <a:p>
            <a:pPr algn="r" defTabSz="914437"/>
            <a:r>
              <a:rPr lang="en-US" sz="1000" i="1" dirty="0">
                <a:latin typeface="Times New Roman" pitchFamily="18" charset="0"/>
              </a:rPr>
              <a:t>51</a:t>
            </a:r>
          </a:p>
        </p:txBody>
      </p:sp>
      <p:sp>
        <p:nvSpPr>
          <p:cNvPr id="101380" name="Rectangle 4"/>
          <p:cNvSpPr>
            <a:spLocks noChangeArrowheads="1"/>
          </p:cNvSpPr>
          <p:nvPr/>
        </p:nvSpPr>
        <p:spPr bwMode="auto">
          <a:xfrm>
            <a:off x="1" y="8686489"/>
            <a:ext cx="2972421" cy="457512"/>
          </a:xfrm>
          <a:prstGeom prst="rect">
            <a:avLst/>
          </a:prstGeom>
          <a:noFill/>
          <a:ln w="12700">
            <a:noFill/>
            <a:miter lim="800000"/>
            <a:headEnd/>
            <a:tailEnd/>
          </a:ln>
          <a:effectLst/>
        </p:spPr>
        <p:txBody>
          <a:bodyPr wrap="none" lIns="89730" tIns="44865" rIns="89730" bIns="44865" anchor="ctr"/>
          <a:lstStyle/>
          <a:p>
            <a:endParaRPr lang="en-US"/>
          </a:p>
        </p:txBody>
      </p:sp>
      <p:sp>
        <p:nvSpPr>
          <p:cNvPr id="101381" name="Rectangle 5"/>
          <p:cNvSpPr>
            <a:spLocks noChangeArrowheads="1"/>
          </p:cNvSpPr>
          <p:nvPr/>
        </p:nvSpPr>
        <p:spPr bwMode="auto">
          <a:xfrm>
            <a:off x="1" y="0"/>
            <a:ext cx="2972421" cy="457513"/>
          </a:xfrm>
          <a:prstGeom prst="rect">
            <a:avLst/>
          </a:prstGeom>
          <a:noFill/>
          <a:ln w="12700">
            <a:noFill/>
            <a:miter lim="800000"/>
            <a:headEnd/>
            <a:tailEnd/>
          </a:ln>
          <a:effectLst/>
        </p:spPr>
        <p:txBody>
          <a:bodyPr wrap="none" lIns="89730" tIns="44865" rIns="89730" bIns="44865" anchor="ctr"/>
          <a:lstStyle/>
          <a:p>
            <a:endParaRPr lang="en-US"/>
          </a:p>
        </p:txBody>
      </p:sp>
      <p:sp>
        <p:nvSpPr>
          <p:cNvPr id="101382" name="Rectangle 6"/>
          <p:cNvSpPr>
            <a:spLocks noGrp="1" noChangeArrowheads="1"/>
          </p:cNvSpPr>
          <p:nvPr>
            <p:ph type="body" idx="1"/>
          </p:nvPr>
        </p:nvSpPr>
        <p:spPr>
          <a:ln/>
        </p:spPr>
        <p:txBody>
          <a:bodyPr/>
          <a:lstStyle/>
          <a:p>
            <a:endParaRPr lang="en-US"/>
          </a:p>
        </p:txBody>
      </p:sp>
      <p:sp>
        <p:nvSpPr>
          <p:cNvPr id="101383" name="Rectangle 7"/>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2B2BFB0-47D6-4502-A5AA-D81B00A2A2BF}" type="datetime1">
              <a:rPr lang="en-US" smtClean="0"/>
              <a:pPr/>
              <a:t>01-10-2015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96C3238-9A63-424B-8F87-95567200655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597AA-4285-41B3-9384-2ADA09B1ECAA}" type="datetime1">
              <a:rPr lang="en-US" smtClean="0"/>
              <a:pPr/>
              <a:t>01-10-2015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AD4954-5E29-4B48-8F90-8FB887D546E4}" type="datetime1">
              <a:rPr lang="en-US" smtClean="0"/>
              <a:pPr/>
              <a:t>01-10-2015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B664742F-2223-4789-9799-77B9BAA152E4}" type="datetime1">
              <a:rPr lang="en-US" smtClean="0"/>
              <a:pPr/>
              <a:t>01-10-2015</a:t>
            </a:fld>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B640D485-9DA6-43F1-ACA9-ED2E27E031E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DAF4CC6A-0685-42B3-AF8F-F1ED0DF6FDEE}" type="datetime1">
              <a:rPr lang="en-US" smtClean="0"/>
              <a:pPr/>
              <a:t>01-10-2015</a:t>
            </a:fld>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03712EAF-CCBE-442A-8A19-9F3A3DB489B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022CF6A0-C088-4695-BFD2-85C4A710EBF0}" type="datetime1">
              <a:rPr lang="en-US" smtClean="0"/>
              <a:pPr/>
              <a:t>01-10-2015</a:t>
            </a:fld>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4E1B45D1-1764-4C74-946D-97838711D26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FAAB72-F002-40C5-9420-05F7E225AA03}" type="datetime1">
              <a:rPr lang="en-US" smtClean="0"/>
              <a:pPr/>
              <a:t>01-10-2015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22350F-5239-4DF4-B170-D4722EA12063}" type="datetime1">
              <a:rPr lang="en-US" smtClean="0"/>
              <a:pPr/>
              <a:t>01-10-2015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0946365-3D22-4020-BB4A-29BD49AD4519}" type="datetime1">
              <a:rPr lang="en-US" smtClean="0"/>
              <a:pPr/>
              <a:t>01-10-2015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73D31D8-4B8B-4391-AAD8-384F40E56F12}" type="datetime1">
              <a:rPr lang="en-US" smtClean="0"/>
              <a:pPr/>
              <a:t>01-10-2015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6BA382A-F91B-4C73-A3E3-8B0F2519D5EB}" type="datetime1">
              <a:rPr lang="en-US" smtClean="0"/>
              <a:pPr/>
              <a:t>01-10-2015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EC1B3-269C-4250-A74D-6889B1615E95}" type="datetime1">
              <a:rPr lang="en-US" smtClean="0"/>
              <a:pPr/>
              <a:t>01-10-2015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B0E139-E5DE-4CCD-B548-6F8FACDF4137}" type="datetime1">
              <a:rPr lang="en-US" smtClean="0"/>
              <a:pPr/>
              <a:t>01-10-2015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BC3DF6D-627A-4FFD-AA07-0CB9BCD49FAC}" type="datetime1">
              <a:rPr lang="en-US" smtClean="0"/>
              <a:pPr/>
              <a:t>01-10-2015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002A473-ADE4-4661-AAC3-34CC6B934483}" type="datetime1">
              <a:rPr lang="en-US" smtClean="0"/>
              <a:pPr/>
              <a:t>01-10-2015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96C3238-9A63-424B-8F87-9556720065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vmlDrawing" Target="../drawings/vmlDrawing10.vml"/><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en.wikipedia.org/wiki/File:Logistic-curve.svg" TargetMode="Externa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77.emf"/><Relationship Id="rId4" Type="http://schemas.openxmlformats.org/officeDocument/2006/relationships/oleObject" Target="../embeddings/oleObject23.bin"/></Relationships>
</file>

<file path=ppt/slides/_rels/slide5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emf"/><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6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6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6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6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6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5" Type="http://schemas.openxmlformats.org/officeDocument/2006/relationships/image" Target="../media/image119.png"/><Relationship Id="rId4" Type="http://schemas.openxmlformats.org/officeDocument/2006/relationships/image" Target="../media/image1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Analytical Methods : Regression Methods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2D733E0E-E5D9-4D58-B1D9-455B8EE1997B}" type="slidenum">
              <a:rPr lang="en-US"/>
              <a:pPr/>
              <a:t>10</a:t>
            </a:fld>
            <a:endParaRPr lang="en-US"/>
          </a:p>
        </p:txBody>
      </p:sp>
      <p:sp>
        <p:nvSpPr>
          <p:cNvPr id="86020" name="Rectangle 4"/>
          <p:cNvSpPr>
            <a:spLocks noGrp="1" noChangeArrowheads="1"/>
          </p:cNvSpPr>
          <p:nvPr>
            <p:ph type="title"/>
          </p:nvPr>
        </p:nvSpPr>
        <p:spPr>
          <a:xfrm>
            <a:off x="1752600" y="171450"/>
            <a:ext cx="7086600" cy="1123950"/>
          </a:xfrm>
          <a:noFill/>
          <a:ln/>
        </p:spPr>
        <p:txBody>
          <a:bodyPr lIns="90488" tIns="44450" rIns="90488" bIns="44450"/>
          <a:lstStyle/>
          <a:p>
            <a:r>
              <a:rPr lang="en-US"/>
              <a:t>Thinking Challenge</a:t>
            </a:r>
          </a:p>
        </p:txBody>
      </p:sp>
      <p:sp>
        <p:nvSpPr>
          <p:cNvPr id="86021" name="Rectangle 5"/>
          <p:cNvSpPr>
            <a:spLocks noChangeArrowheads="1"/>
          </p:cNvSpPr>
          <p:nvPr/>
        </p:nvSpPr>
        <p:spPr bwMode="auto">
          <a:xfrm>
            <a:off x="685800" y="1371600"/>
            <a:ext cx="7826375" cy="1370013"/>
          </a:xfrm>
          <a:prstGeom prst="rect">
            <a:avLst/>
          </a:prstGeom>
          <a:noFill/>
          <a:ln w="12700">
            <a:noFill/>
            <a:miter lim="800000"/>
            <a:headEnd/>
            <a:tailEnd/>
          </a:ln>
          <a:effectLst/>
        </p:spPr>
        <p:txBody>
          <a:bodyPr lIns="90488" tIns="44450" rIns="90488" bIns="44450">
            <a:spAutoFit/>
          </a:bodyPr>
          <a:lstStyle/>
          <a:p>
            <a:pPr>
              <a:spcBef>
                <a:spcPct val="20000"/>
              </a:spcBef>
            </a:pPr>
            <a:r>
              <a:rPr lang="en-US" sz="2800" b="1">
                <a:effectLst>
                  <a:outerShdw blurRad="38100" dist="38100" dir="2700000" algn="tl">
                    <a:srgbClr val="000000"/>
                  </a:outerShdw>
                </a:effectLst>
              </a:rPr>
              <a:t>How would you draw a line through the points?   How do you determine which line ‘fits best’?</a:t>
            </a:r>
          </a:p>
        </p:txBody>
      </p:sp>
      <p:sp>
        <p:nvSpPr>
          <p:cNvPr id="86071" name="Rectangle 55"/>
          <p:cNvSpPr>
            <a:spLocks noChangeArrowheads="1"/>
          </p:cNvSpPr>
          <p:nvPr/>
        </p:nvSpPr>
        <p:spPr bwMode="auto">
          <a:xfrm>
            <a:off x="1828800" y="3124200"/>
            <a:ext cx="5657850" cy="2911475"/>
          </a:xfrm>
          <a:prstGeom prst="rect">
            <a:avLst/>
          </a:prstGeom>
          <a:solidFill>
            <a:schemeClr val="bg2"/>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pPr algn="ctr"/>
            <a:endParaRPr lang="en-US"/>
          </a:p>
        </p:txBody>
      </p:sp>
      <p:sp>
        <p:nvSpPr>
          <p:cNvPr id="86072" name="Line 56"/>
          <p:cNvSpPr>
            <a:spLocks noChangeShapeType="1"/>
          </p:cNvSpPr>
          <p:nvPr/>
        </p:nvSpPr>
        <p:spPr bwMode="auto">
          <a:xfrm>
            <a:off x="2571750" y="3894138"/>
            <a:ext cx="0" cy="1377950"/>
          </a:xfrm>
          <a:prstGeom prst="line">
            <a:avLst/>
          </a:prstGeom>
          <a:noFill/>
          <a:ln w="25400">
            <a:solidFill>
              <a:srgbClr val="FFFFFF"/>
            </a:solidFill>
            <a:round/>
            <a:headEnd/>
            <a:tailEnd/>
          </a:ln>
          <a:effectLst/>
        </p:spPr>
        <p:txBody>
          <a:bodyPr wrap="none" anchor="ctr"/>
          <a:lstStyle/>
          <a:p>
            <a:endParaRPr lang="en-US"/>
          </a:p>
        </p:txBody>
      </p:sp>
      <p:sp>
        <p:nvSpPr>
          <p:cNvPr id="86073" name="Line 57"/>
          <p:cNvSpPr>
            <a:spLocks noChangeShapeType="1"/>
          </p:cNvSpPr>
          <p:nvPr/>
        </p:nvSpPr>
        <p:spPr bwMode="auto">
          <a:xfrm>
            <a:off x="2474913" y="5284788"/>
            <a:ext cx="193675" cy="0"/>
          </a:xfrm>
          <a:prstGeom prst="line">
            <a:avLst/>
          </a:prstGeom>
          <a:noFill/>
          <a:ln w="25400">
            <a:solidFill>
              <a:srgbClr val="FFFFFF"/>
            </a:solidFill>
            <a:round/>
            <a:headEnd/>
            <a:tailEnd/>
          </a:ln>
          <a:effectLst/>
        </p:spPr>
        <p:txBody>
          <a:bodyPr wrap="none" anchor="ctr"/>
          <a:lstStyle/>
          <a:p>
            <a:endParaRPr lang="en-US"/>
          </a:p>
        </p:txBody>
      </p:sp>
      <p:sp>
        <p:nvSpPr>
          <p:cNvPr id="86074" name="Line 58"/>
          <p:cNvSpPr>
            <a:spLocks noChangeShapeType="1"/>
          </p:cNvSpPr>
          <p:nvPr/>
        </p:nvSpPr>
        <p:spPr bwMode="auto">
          <a:xfrm>
            <a:off x="2474913" y="4818063"/>
            <a:ext cx="193675" cy="0"/>
          </a:xfrm>
          <a:prstGeom prst="line">
            <a:avLst/>
          </a:prstGeom>
          <a:noFill/>
          <a:ln w="25400">
            <a:solidFill>
              <a:srgbClr val="FFFFFF"/>
            </a:solidFill>
            <a:round/>
            <a:headEnd/>
            <a:tailEnd/>
          </a:ln>
          <a:effectLst/>
        </p:spPr>
        <p:txBody>
          <a:bodyPr wrap="none" anchor="ctr"/>
          <a:lstStyle/>
          <a:p>
            <a:endParaRPr lang="en-US"/>
          </a:p>
        </p:txBody>
      </p:sp>
      <p:sp>
        <p:nvSpPr>
          <p:cNvPr id="86075" name="Line 59"/>
          <p:cNvSpPr>
            <a:spLocks noChangeShapeType="1"/>
          </p:cNvSpPr>
          <p:nvPr/>
        </p:nvSpPr>
        <p:spPr bwMode="auto">
          <a:xfrm>
            <a:off x="2474913" y="4348163"/>
            <a:ext cx="193675" cy="0"/>
          </a:xfrm>
          <a:prstGeom prst="line">
            <a:avLst/>
          </a:prstGeom>
          <a:noFill/>
          <a:ln w="25400">
            <a:solidFill>
              <a:srgbClr val="FFFFFF"/>
            </a:solidFill>
            <a:round/>
            <a:headEnd/>
            <a:tailEnd/>
          </a:ln>
          <a:effectLst/>
        </p:spPr>
        <p:txBody>
          <a:bodyPr wrap="none" anchor="ctr"/>
          <a:lstStyle/>
          <a:p>
            <a:endParaRPr lang="en-US"/>
          </a:p>
        </p:txBody>
      </p:sp>
      <p:sp>
        <p:nvSpPr>
          <p:cNvPr id="86076" name="Line 60"/>
          <p:cNvSpPr>
            <a:spLocks noChangeShapeType="1"/>
          </p:cNvSpPr>
          <p:nvPr/>
        </p:nvSpPr>
        <p:spPr bwMode="auto">
          <a:xfrm>
            <a:off x="2474913" y="3881438"/>
            <a:ext cx="193675" cy="0"/>
          </a:xfrm>
          <a:prstGeom prst="line">
            <a:avLst/>
          </a:prstGeom>
          <a:noFill/>
          <a:ln w="25400">
            <a:solidFill>
              <a:srgbClr val="FFFFFF"/>
            </a:solidFill>
            <a:round/>
            <a:headEnd/>
            <a:tailEnd/>
          </a:ln>
          <a:effectLst/>
        </p:spPr>
        <p:txBody>
          <a:bodyPr wrap="none" anchor="ctr"/>
          <a:lstStyle/>
          <a:p>
            <a:endParaRPr lang="en-US"/>
          </a:p>
        </p:txBody>
      </p:sp>
      <p:sp>
        <p:nvSpPr>
          <p:cNvPr id="86077" name="Line 61"/>
          <p:cNvSpPr>
            <a:spLocks noChangeShapeType="1"/>
          </p:cNvSpPr>
          <p:nvPr/>
        </p:nvSpPr>
        <p:spPr bwMode="auto">
          <a:xfrm>
            <a:off x="2584450" y="5284788"/>
            <a:ext cx="4435475" cy="0"/>
          </a:xfrm>
          <a:prstGeom prst="line">
            <a:avLst/>
          </a:prstGeom>
          <a:noFill/>
          <a:ln w="25400">
            <a:solidFill>
              <a:srgbClr val="FFFFFF"/>
            </a:solidFill>
            <a:round/>
            <a:headEnd/>
            <a:tailEnd/>
          </a:ln>
          <a:effectLst/>
        </p:spPr>
        <p:txBody>
          <a:bodyPr wrap="none" anchor="ctr"/>
          <a:lstStyle/>
          <a:p>
            <a:endParaRPr lang="en-US"/>
          </a:p>
        </p:txBody>
      </p:sp>
      <p:sp>
        <p:nvSpPr>
          <p:cNvPr id="86078" name="Line 62"/>
          <p:cNvSpPr>
            <a:spLocks noChangeShapeType="1"/>
          </p:cNvSpPr>
          <p:nvPr/>
        </p:nvSpPr>
        <p:spPr bwMode="auto">
          <a:xfrm flipV="1">
            <a:off x="2571750"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6079" name="Line 63"/>
          <p:cNvSpPr>
            <a:spLocks noChangeShapeType="1"/>
          </p:cNvSpPr>
          <p:nvPr/>
        </p:nvSpPr>
        <p:spPr bwMode="auto">
          <a:xfrm flipV="1">
            <a:off x="3317875"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6080" name="Line 64"/>
          <p:cNvSpPr>
            <a:spLocks noChangeShapeType="1"/>
          </p:cNvSpPr>
          <p:nvPr/>
        </p:nvSpPr>
        <p:spPr bwMode="auto">
          <a:xfrm flipV="1">
            <a:off x="4057650"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6081" name="Line 65"/>
          <p:cNvSpPr>
            <a:spLocks noChangeShapeType="1"/>
          </p:cNvSpPr>
          <p:nvPr/>
        </p:nvSpPr>
        <p:spPr bwMode="auto">
          <a:xfrm flipV="1">
            <a:off x="4802188"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6082" name="Line 66"/>
          <p:cNvSpPr>
            <a:spLocks noChangeShapeType="1"/>
          </p:cNvSpPr>
          <p:nvPr/>
        </p:nvSpPr>
        <p:spPr bwMode="auto">
          <a:xfrm flipV="1">
            <a:off x="5548313"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6083" name="Line 67"/>
          <p:cNvSpPr>
            <a:spLocks noChangeShapeType="1"/>
          </p:cNvSpPr>
          <p:nvPr/>
        </p:nvSpPr>
        <p:spPr bwMode="auto">
          <a:xfrm flipV="1">
            <a:off x="6288088"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6084" name="Line 68"/>
          <p:cNvSpPr>
            <a:spLocks noChangeShapeType="1"/>
          </p:cNvSpPr>
          <p:nvPr/>
        </p:nvSpPr>
        <p:spPr bwMode="auto">
          <a:xfrm flipV="1">
            <a:off x="7032625"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6085" name="Line 69"/>
          <p:cNvSpPr>
            <a:spLocks noChangeShapeType="1"/>
          </p:cNvSpPr>
          <p:nvPr/>
        </p:nvSpPr>
        <p:spPr bwMode="auto">
          <a:xfrm flipV="1">
            <a:off x="2571750"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6086" name="Line 70"/>
          <p:cNvSpPr>
            <a:spLocks noChangeShapeType="1"/>
          </p:cNvSpPr>
          <p:nvPr/>
        </p:nvSpPr>
        <p:spPr bwMode="auto">
          <a:xfrm flipV="1">
            <a:off x="4057650"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6087" name="Line 71"/>
          <p:cNvSpPr>
            <a:spLocks noChangeShapeType="1"/>
          </p:cNvSpPr>
          <p:nvPr/>
        </p:nvSpPr>
        <p:spPr bwMode="auto">
          <a:xfrm flipV="1">
            <a:off x="5548313"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6088" name="Line 72"/>
          <p:cNvSpPr>
            <a:spLocks noChangeShapeType="1"/>
          </p:cNvSpPr>
          <p:nvPr/>
        </p:nvSpPr>
        <p:spPr bwMode="auto">
          <a:xfrm flipV="1">
            <a:off x="7032625"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6089" name="Oval 73"/>
          <p:cNvSpPr>
            <a:spLocks noChangeArrowheads="1"/>
          </p:cNvSpPr>
          <p:nvPr/>
        </p:nvSpPr>
        <p:spPr bwMode="auto">
          <a:xfrm>
            <a:off x="5208588" y="4775200"/>
            <a:ext cx="74612"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6090" name="Oval 74"/>
          <p:cNvSpPr>
            <a:spLocks noChangeArrowheads="1"/>
          </p:cNvSpPr>
          <p:nvPr/>
        </p:nvSpPr>
        <p:spPr bwMode="auto">
          <a:xfrm>
            <a:off x="4462463" y="5008563"/>
            <a:ext cx="76200"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6091" name="Oval 75"/>
          <p:cNvSpPr>
            <a:spLocks noChangeArrowheads="1"/>
          </p:cNvSpPr>
          <p:nvPr/>
        </p:nvSpPr>
        <p:spPr bwMode="auto">
          <a:xfrm>
            <a:off x="3421063" y="4725988"/>
            <a:ext cx="76200" cy="74612"/>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6092" name="Oval 76"/>
          <p:cNvSpPr>
            <a:spLocks noChangeArrowheads="1"/>
          </p:cNvSpPr>
          <p:nvPr/>
        </p:nvSpPr>
        <p:spPr bwMode="auto">
          <a:xfrm>
            <a:off x="5505450" y="3884613"/>
            <a:ext cx="74613"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6093" name="Oval 77"/>
          <p:cNvSpPr>
            <a:spLocks noChangeArrowheads="1"/>
          </p:cNvSpPr>
          <p:nvPr/>
        </p:nvSpPr>
        <p:spPr bwMode="auto">
          <a:xfrm>
            <a:off x="6245225" y="3838575"/>
            <a:ext cx="76200"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6094" name="Oval 78"/>
          <p:cNvSpPr>
            <a:spLocks noChangeArrowheads="1"/>
          </p:cNvSpPr>
          <p:nvPr/>
        </p:nvSpPr>
        <p:spPr bwMode="auto">
          <a:xfrm>
            <a:off x="4014788" y="4305300"/>
            <a:ext cx="76200" cy="74613"/>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6095" name="Rectangle 79"/>
          <p:cNvSpPr>
            <a:spLocks noChangeArrowheads="1"/>
          </p:cNvSpPr>
          <p:nvPr/>
        </p:nvSpPr>
        <p:spPr bwMode="auto">
          <a:xfrm>
            <a:off x="2020888" y="5045075"/>
            <a:ext cx="3714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0</a:t>
            </a:r>
          </a:p>
        </p:txBody>
      </p:sp>
      <p:sp>
        <p:nvSpPr>
          <p:cNvPr id="86096" name="Rectangle 80"/>
          <p:cNvSpPr>
            <a:spLocks noChangeArrowheads="1"/>
          </p:cNvSpPr>
          <p:nvPr/>
        </p:nvSpPr>
        <p:spPr bwMode="auto">
          <a:xfrm>
            <a:off x="1828800" y="4579938"/>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20</a:t>
            </a:r>
          </a:p>
        </p:txBody>
      </p:sp>
      <p:sp>
        <p:nvSpPr>
          <p:cNvPr id="86097" name="Rectangle 81"/>
          <p:cNvSpPr>
            <a:spLocks noChangeArrowheads="1"/>
          </p:cNvSpPr>
          <p:nvPr/>
        </p:nvSpPr>
        <p:spPr bwMode="auto">
          <a:xfrm>
            <a:off x="1828800" y="4108450"/>
            <a:ext cx="5619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40</a:t>
            </a:r>
          </a:p>
        </p:txBody>
      </p:sp>
      <p:sp>
        <p:nvSpPr>
          <p:cNvPr id="86098" name="Rectangle 82"/>
          <p:cNvSpPr>
            <a:spLocks noChangeArrowheads="1"/>
          </p:cNvSpPr>
          <p:nvPr/>
        </p:nvSpPr>
        <p:spPr bwMode="auto">
          <a:xfrm>
            <a:off x="1828800" y="3641725"/>
            <a:ext cx="5619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60</a:t>
            </a:r>
          </a:p>
        </p:txBody>
      </p:sp>
      <p:sp>
        <p:nvSpPr>
          <p:cNvPr id="86099" name="Rectangle 83"/>
          <p:cNvSpPr>
            <a:spLocks noChangeArrowheads="1"/>
          </p:cNvSpPr>
          <p:nvPr/>
        </p:nvSpPr>
        <p:spPr bwMode="auto">
          <a:xfrm>
            <a:off x="2386013" y="5561013"/>
            <a:ext cx="3714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0</a:t>
            </a:r>
          </a:p>
        </p:txBody>
      </p:sp>
      <p:sp>
        <p:nvSpPr>
          <p:cNvPr id="86100" name="Rectangle 84"/>
          <p:cNvSpPr>
            <a:spLocks noChangeArrowheads="1"/>
          </p:cNvSpPr>
          <p:nvPr/>
        </p:nvSpPr>
        <p:spPr bwMode="auto">
          <a:xfrm>
            <a:off x="3775075"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20</a:t>
            </a:r>
          </a:p>
        </p:txBody>
      </p:sp>
      <p:sp>
        <p:nvSpPr>
          <p:cNvPr id="86101" name="Rectangle 85"/>
          <p:cNvSpPr>
            <a:spLocks noChangeArrowheads="1"/>
          </p:cNvSpPr>
          <p:nvPr/>
        </p:nvSpPr>
        <p:spPr bwMode="auto">
          <a:xfrm>
            <a:off x="5265738"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40</a:t>
            </a:r>
          </a:p>
        </p:txBody>
      </p:sp>
      <p:sp>
        <p:nvSpPr>
          <p:cNvPr id="86102" name="Rectangle 86"/>
          <p:cNvSpPr>
            <a:spLocks noChangeArrowheads="1"/>
          </p:cNvSpPr>
          <p:nvPr/>
        </p:nvSpPr>
        <p:spPr bwMode="auto">
          <a:xfrm>
            <a:off x="6751638"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60</a:t>
            </a:r>
          </a:p>
        </p:txBody>
      </p:sp>
      <p:sp>
        <p:nvSpPr>
          <p:cNvPr id="86103" name="Rectangle 87"/>
          <p:cNvSpPr>
            <a:spLocks noChangeArrowheads="1"/>
          </p:cNvSpPr>
          <p:nvPr/>
        </p:nvSpPr>
        <p:spPr bwMode="auto">
          <a:xfrm>
            <a:off x="7056438" y="5054600"/>
            <a:ext cx="4095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X</a:t>
            </a:r>
          </a:p>
        </p:txBody>
      </p:sp>
      <p:sp>
        <p:nvSpPr>
          <p:cNvPr id="86104" name="Rectangle 88"/>
          <p:cNvSpPr>
            <a:spLocks noChangeArrowheads="1"/>
          </p:cNvSpPr>
          <p:nvPr/>
        </p:nvSpPr>
        <p:spPr bwMode="auto">
          <a:xfrm>
            <a:off x="2381250" y="3349625"/>
            <a:ext cx="4095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Y</a:t>
            </a:r>
          </a:p>
        </p:txBody>
      </p:sp>
      <p:sp>
        <p:nvSpPr>
          <p:cNvPr id="86105" name="Oval 89"/>
          <p:cNvSpPr>
            <a:spLocks noChangeArrowheads="1"/>
          </p:cNvSpPr>
          <p:nvPr/>
        </p:nvSpPr>
        <p:spPr bwMode="auto">
          <a:xfrm>
            <a:off x="4349750" y="49561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6106" name="Oval 90"/>
          <p:cNvSpPr>
            <a:spLocks noChangeArrowheads="1"/>
          </p:cNvSpPr>
          <p:nvPr/>
        </p:nvSpPr>
        <p:spPr bwMode="auto">
          <a:xfrm>
            <a:off x="6178550" y="37369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6107" name="Oval 91"/>
          <p:cNvSpPr>
            <a:spLocks noChangeArrowheads="1"/>
          </p:cNvSpPr>
          <p:nvPr/>
        </p:nvSpPr>
        <p:spPr bwMode="auto">
          <a:xfrm>
            <a:off x="3968750" y="42703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6108" name="Oval 92"/>
          <p:cNvSpPr>
            <a:spLocks noChangeArrowheads="1"/>
          </p:cNvSpPr>
          <p:nvPr/>
        </p:nvSpPr>
        <p:spPr bwMode="auto">
          <a:xfrm>
            <a:off x="5416550" y="38131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6109" name="Oval 93"/>
          <p:cNvSpPr>
            <a:spLocks noChangeArrowheads="1"/>
          </p:cNvSpPr>
          <p:nvPr/>
        </p:nvSpPr>
        <p:spPr bwMode="auto">
          <a:xfrm>
            <a:off x="5111750" y="47275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6110" name="Oval 94"/>
          <p:cNvSpPr>
            <a:spLocks noChangeArrowheads="1"/>
          </p:cNvSpPr>
          <p:nvPr/>
        </p:nvSpPr>
        <p:spPr bwMode="auto">
          <a:xfrm>
            <a:off x="3359150" y="46513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6112" name="Line 96"/>
          <p:cNvSpPr>
            <a:spLocks noChangeShapeType="1"/>
          </p:cNvSpPr>
          <p:nvPr/>
        </p:nvSpPr>
        <p:spPr bwMode="auto">
          <a:xfrm>
            <a:off x="6248400" y="3048000"/>
            <a:ext cx="152400" cy="609600"/>
          </a:xfrm>
          <a:prstGeom prst="line">
            <a:avLst/>
          </a:prstGeom>
          <a:noFill/>
          <a:ln w="38100">
            <a:solidFill>
              <a:schemeClr val="tx1"/>
            </a:solidFill>
            <a:round/>
            <a:headEnd/>
            <a:tailEnd type="triangle" w="med" len="med"/>
          </a:ln>
          <a:effectLst/>
        </p:spPr>
        <p:txBody>
          <a:bodyPr/>
          <a:lstStyle/>
          <a:p>
            <a:endParaRPr lang="en-US"/>
          </a:p>
        </p:txBody>
      </p:sp>
      <p:sp>
        <p:nvSpPr>
          <p:cNvPr id="86113" name="Text Box 97"/>
          <p:cNvSpPr txBox="1">
            <a:spLocks noChangeArrowheads="1"/>
          </p:cNvSpPr>
          <p:nvPr/>
        </p:nvSpPr>
        <p:spPr bwMode="auto">
          <a:xfrm>
            <a:off x="5334000" y="2681288"/>
            <a:ext cx="1962150" cy="366712"/>
          </a:xfrm>
          <a:prstGeom prst="rect">
            <a:avLst/>
          </a:prstGeom>
          <a:noFill/>
          <a:ln w="12700">
            <a:noFill/>
            <a:miter lim="800000"/>
            <a:headEnd/>
            <a:tailEnd/>
          </a:ln>
          <a:effectLst/>
        </p:spPr>
        <p:txBody>
          <a:bodyPr wrap="none">
            <a:spAutoFit/>
          </a:bodyPr>
          <a:lstStyle/>
          <a:p>
            <a:r>
              <a:rPr lang="en-US"/>
              <a:t>Slope unchanged</a:t>
            </a:r>
          </a:p>
        </p:txBody>
      </p:sp>
      <p:sp>
        <p:nvSpPr>
          <p:cNvPr id="86114" name="Text Box 98"/>
          <p:cNvSpPr txBox="1">
            <a:spLocks noChangeArrowheads="1"/>
          </p:cNvSpPr>
          <p:nvPr/>
        </p:nvSpPr>
        <p:spPr bwMode="auto">
          <a:xfrm>
            <a:off x="1009650" y="5957888"/>
            <a:ext cx="2012950" cy="366712"/>
          </a:xfrm>
          <a:prstGeom prst="rect">
            <a:avLst/>
          </a:prstGeom>
          <a:noFill/>
          <a:ln w="12700">
            <a:noFill/>
            <a:miter lim="800000"/>
            <a:headEnd/>
            <a:tailEnd/>
          </a:ln>
          <a:effectLst/>
        </p:spPr>
        <p:txBody>
          <a:bodyPr wrap="none">
            <a:spAutoFit/>
          </a:bodyPr>
          <a:lstStyle/>
          <a:p>
            <a:r>
              <a:rPr lang="en-US"/>
              <a:t>Intercept changed</a:t>
            </a:r>
          </a:p>
        </p:txBody>
      </p:sp>
      <p:sp>
        <p:nvSpPr>
          <p:cNvPr id="86115" name="Line 99"/>
          <p:cNvSpPr>
            <a:spLocks noChangeShapeType="1"/>
          </p:cNvSpPr>
          <p:nvPr/>
        </p:nvSpPr>
        <p:spPr bwMode="auto">
          <a:xfrm>
            <a:off x="2590800" y="5181600"/>
            <a:ext cx="0" cy="0"/>
          </a:xfrm>
          <a:prstGeom prst="line">
            <a:avLst/>
          </a:prstGeom>
          <a:noFill/>
          <a:ln w="12700">
            <a:solidFill>
              <a:schemeClr val="tx1"/>
            </a:solidFill>
            <a:round/>
            <a:headEnd/>
            <a:tailEnd type="triangle" w="med" len="med"/>
          </a:ln>
          <a:effectLst/>
        </p:spPr>
        <p:txBody>
          <a:bodyPr/>
          <a:lstStyle/>
          <a:p>
            <a:endParaRPr lang="en-US"/>
          </a:p>
        </p:txBody>
      </p:sp>
      <p:sp>
        <p:nvSpPr>
          <p:cNvPr id="86116" name="Line 100"/>
          <p:cNvSpPr>
            <a:spLocks noChangeShapeType="1"/>
          </p:cNvSpPr>
          <p:nvPr/>
        </p:nvSpPr>
        <p:spPr bwMode="auto">
          <a:xfrm flipV="1">
            <a:off x="2209800" y="4953000"/>
            <a:ext cx="381000" cy="990600"/>
          </a:xfrm>
          <a:prstGeom prst="line">
            <a:avLst/>
          </a:prstGeom>
          <a:noFill/>
          <a:ln w="38100">
            <a:solidFill>
              <a:schemeClr val="tx1"/>
            </a:solidFill>
            <a:round/>
            <a:headEnd/>
            <a:tailEnd type="triangle" w="med" len="med"/>
          </a:ln>
          <a:effectLst/>
        </p:spPr>
        <p:txBody>
          <a:bodyPr/>
          <a:lstStyle/>
          <a:p>
            <a:endParaRPr lang="en-US"/>
          </a:p>
        </p:txBody>
      </p:sp>
      <p:sp>
        <p:nvSpPr>
          <p:cNvPr id="86117" name="Line 101"/>
          <p:cNvSpPr>
            <a:spLocks noChangeShapeType="1"/>
          </p:cNvSpPr>
          <p:nvPr/>
        </p:nvSpPr>
        <p:spPr bwMode="auto">
          <a:xfrm flipV="1">
            <a:off x="2590800" y="3505200"/>
            <a:ext cx="4343400" cy="1447800"/>
          </a:xfrm>
          <a:prstGeom prst="line">
            <a:avLst/>
          </a:prstGeom>
          <a:noFill/>
          <a:ln w="50800">
            <a:solidFill>
              <a:srgbClr val="A2C1FE"/>
            </a:solidFill>
            <a:round/>
            <a:headEnd/>
            <a:tailEnd/>
          </a:ln>
          <a:effectLst/>
        </p:spPr>
        <p:txBody>
          <a:bodyPr wrap="none" anchor="ctr"/>
          <a:lstStyle/>
          <a:p>
            <a:endParaRPr lang="en-US"/>
          </a:p>
        </p:txBody>
      </p:sp>
      <p:sp>
        <p:nvSpPr>
          <p:cNvPr id="86118" name="Line 102"/>
          <p:cNvSpPr>
            <a:spLocks noChangeShapeType="1"/>
          </p:cNvSpPr>
          <p:nvPr/>
        </p:nvSpPr>
        <p:spPr bwMode="auto">
          <a:xfrm flipV="1">
            <a:off x="2590800" y="3733800"/>
            <a:ext cx="4343400" cy="1447800"/>
          </a:xfrm>
          <a:prstGeom prst="line">
            <a:avLst/>
          </a:prstGeom>
          <a:noFill/>
          <a:ln w="50800">
            <a:solidFill>
              <a:srgbClr val="FC0128"/>
            </a:solidFill>
            <a:round/>
            <a:headEnd/>
            <a:tailEnd/>
          </a:ln>
          <a:effectLst/>
        </p:spPr>
        <p:txBody>
          <a:bodyPr wrap="none" anchor="ctr"/>
          <a:lstStyle/>
          <a:p>
            <a:endParaRPr lang="en-US"/>
          </a:p>
        </p:txBody>
      </p:sp>
    </p:spTree>
  </p:cSld>
  <p:clrMapOvr>
    <a:masterClrMapping/>
  </p:clrMapOvr>
  <p:transition advTm="1000">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55903337-AC42-4E19-B532-F640D691756D}" type="slidenum">
              <a:rPr lang="en-US"/>
              <a:pPr/>
              <a:t>11</a:t>
            </a:fld>
            <a:endParaRPr lang="en-US"/>
          </a:p>
        </p:txBody>
      </p:sp>
      <p:sp>
        <p:nvSpPr>
          <p:cNvPr id="88068" name="Rectangle 4"/>
          <p:cNvSpPr>
            <a:spLocks noGrp="1" noChangeArrowheads="1"/>
          </p:cNvSpPr>
          <p:nvPr>
            <p:ph type="title"/>
          </p:nvPr>
        </p:nvSpPr>
        <p:spPr>
          <a:xfrm>
            <a:off x="1752600" y="171450"/>
            <a:ext cx="7086600" cy="1123950"/>
          </a:xfrm>
          <a:noFill/>
          <a:ln/>
        </p:spPr>
        <p:txBody>
          <a:bodyPr lIns="90488" tIns="44450" rIns="90488" bIns="44450"/>
          <a:lstStyle/>
          <a:p>
            <a:r>
              <a:rPr lang="en-US"/>
              <a:t>Thinking Challenge</a:t>
            </a:r>
          </a:p>
        </p:txBody>
      </p:sp>
      <p:sp>
        <p:nvSpPr>
          <p:cNvPr id="88069" name="Rectangle 5"/>
          <p:cNvSpPr>
            <a:spLocks noChangeArrowheads="1"/>
          </p:cNvSpPr>
          <p:nvPr/>
        </p:nvSpPr>
        <p:spPr bwMode="auto">
          <a:xfrm>
            <a:off x="685800" y="1295400"/>
            <a:ext cx="7826375" cy="1370013"/>
          </a:xfrm>
          <a:prstGeom prst="rect">
            <a:avLst/>
          </a:prstGeom>
          <a:noFill/>
          <a:ln w="12700">
            <a:noFill/>
            <a:miter lim="800000"/>
            <a:headEnd/>
            <a:tailEnd/>
          </a:ln>
          <a:effectLst/>
        </p:spPr>
        <p:txBody>
          <a:bodyPr lIns="90488" tIns="44450" rIns="90488" bIns="44450">
            <a:spAutoFit/>
          </a:bodyPr>
          <a:lstStyle/>
          <a:p>
            <a:pPr>
              <a:spcBef>
                <a:spcPct val="20000"/>
              </a:spcBef>
            </a:pPr>
            <a:r>
              <a:rPr lang="en-US" sz="2800" b="1">
                <a:effectLst>
                  <a:outerShdw blurRad="38100" dist="38100" dir="2700000" algn="tl">
                    <a:srgbClr val="000000"/>
                  </a:outerShdw>
                </a:effectLst>
              </a:rPr>
              <a:t>How would you draw a line through the points?   How do you determine which line ‘fits best’?</a:t>
            </a:r>
          </a:p>
        </p:txBody>
      </p:sp>
      <p:sp>
        <p:nvSpPr>
          <p:cNvPr id="88078" name="Rectangle 14"/>
          <p:cNvSpPr>
            <a:spLocks noChangeArrowheads="1"/>
          </p:cNvSpPr>
          <p:nvPr/>
        </p:nvSpPr>
        <p:spPr bwMode="auto">
          <a:xfrm>
            <a:off x="1828800" y="3124200"/>
            <a:ext cx="5657850" cy="2911475"/>
          </a:xfrm>
          <a:prstGeom prst="rect">
            <a:avLst/>
          </a:prstGeom>
          <a:solidFill>
            <a:schemeClr val="bg2"/>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pPr algn="ctr"/>
            <a:endParaRPr lang="en-US"/>
          </a:p>
        </p:txBody>
      </p:sp>
      <p:sp>
        <p:nvSpPr>
          <p:cNvPr id="88079" name="Line 15"/>
          <p:cNvSpPr>
            <a:spLocks noChangeShapeType="1"/>
          </p:cNvSpPr>
          <p:nvPr/>
        </p:nvSpPr>
        <p:spPr bwMode="auto">
          <a:xfrm>
            <a:off x="2571750" y="3894138"/>
            <a:ext cx="0" cy="1377950"/>
          </a:xfrm>
          <a:prstGeom prst="line">
            <a:avLst/>
          </a:prstGeom>
          <a:noFill/>
          <a:ln w="25400">
            <a:solidFill>
              <a:srgbClr val="FFFFFF"/>
            </a:solidFill>
            <a:round/>
            <a:headEnd/>
            <a:tailEnd/>
          </a:ln>
          <a:effectLst/>
        </p:spPr>
        <p:txBody>
          <a:bodyPr wrap="none" anchor="ctr"/>
          <a:lstStyle/>
          <a:p>
            <a:endParaRPr lang="en-US"/>
          </a:p>
        </p:txBody>
      </p:sp>
      <p:sp>
        <p:nvSpPr>
          <p:cNvPr id="88080" name="Line 16"/>
          <p:cNvSpPr>
            <a:spLocks noChangeShapeType="1"/>
          </p:cNvSpPr>
          <p:nvPr/>
        </p:nvSpPr>
        <p:spPr bwMode="auto">
          <a:xfrm>
            <a:off x="2474913" y="5284788"/>
            <a:ext cx="193675" cy="0"/>
          </a:xfrm>
          <a:prstGeom prst="line">
            <a:avLst/>
          </a:prstGeom>
          <a:noFill/>
          <a:ln w="25400">
            <a:solidFill>
              <a:srgbClr val="FFFFFF"/>
            </a:solidFill>
            <a:round/>
            <a:headEnd/>
            <a:tailEnd/>
          </a:ln>
          <a:effectLst/>
        </p:spPr>
        <p:txBody>
          <a:bodyPr wrap="none" anchor="ctr"/>
          <a:lstStyle/>
          <a:p>
            <a:endParaRPr lang="en-US"/>
          </a:p>
        </p:txBody>
      </p:sp>
      <p:sp>
        <p:nvSpPr>
          <p:cNvPr id="88081" name="Line 17"/>
          <p:cNvSpPr>
            <a:spLocks noChangeShapeType="1"/>
          </p:cNvSpPr>
          <p:nvPr/>
        </p:nvSpPr>
        <p:spPr bwMode="auto">
          <a:xfrm>
            <a:off x="2474913" y="4818063"/>
            <a:ext cx="193675" cy="0"/>
          </a:xfrm>
          <a:prstGeom prst="line">
            <a:avLst/>
          </a:prstGeom>
          <a:noFill/>
          <a:ln w="25400">
            <a:solidFill>
              <a:srgbClr val="FFFFFF"/>
            </a:solidFill>
            <a:round/>
            <a:headEnd/>
            <a:tailEnd/>
          </a:ln>
          <a:effectLst/>
        </p:spPr>
        <p:txBody>
          <a:bodyPr wrap="none" anchor="ctr"/>
          <a:lstStyle/>
          <a:p>
            <a:endParaRPr lang="en-US"/>
          </a:p>
        </p:txBody>
      </p:sp>
      <p:sp>
        <p:nvSpPr>
          <p:cNvPr id="88082" name="Line 18"/>
          <p:cNvSpPr>
            <a:spLocks noChangeShapeType="1"/>
          </p:cNvSpPr>
          <p:nvPr/>
        </p:nvSpPr>
        <p:spPr bwMode="auto">
          <a:xfrm>
            <a:off x="2474913" y="4348163"/>
            <a:ext cx="193675" cy="0"/>
          </a:xfrm>
          <a:prstGeom prst="line">
            <a:avLst/>
          </a:prstGeom>
          <a:noFill/>
          <a:ln w="25400">
            <a:solidFill>
              <a:srgbClr val="FFFFFF"/>
            </a:solidFill>
            <a:round/>
            <a:headEnd/>
            <a:tailEnd/>
          </a:ln>
          <a:effectLst/>
        </p:spPr>
        <p:txBody>
          <a:bodyPr wrap="none" anchor="ctr"/>
          <a:lstStyle/>
          <a:p>
            <a:endParaRPr lang="en-US"/>
          </a:p>
        </p:txBody>
      </p:sp>
      <p:sp>
        <p:nvSpPr>
          <p:cNvPr id="88083" name="Line 19"/>
          <p:cNvSpPr>
            <a:spLocks noChangeShapeType="1"/>
          </p:cNvSpPr>
          <p:nvPr/>
        </p:nvSpPr>
        <p:spPr bwMode="auto">
          <a:xfrm>
            <a:off x="2474913" y="3881438"/>
            <a:ext cx="193675" cy="0"/>
          </a:xfrm>
          <a:prstGeom prst="line">
            <a:avLst/>
          </a:prstGeom>
          <a:noFill/>
          <a:ln w="25400">
            <a:solidFill>
              <a:srgbClr val="FFFFFF"/>
            </a:solidFill>
            <a:round/>
            <a:headEnd/>
            <a:tailEnd/>
          </a:ln>
          <a:effectLst/>
        </p:spPr>
        <p:txBody>
          <a:bodyPr wrap="none" anchor="ctr"/>
          <a:lstStyle/>
          <a:p>
            <a:endParaRPr lang="en-US"/>
          </a:p>
        </p:txBody>
      </p:sp>
      <p:sp>
        <p:nvSpPr>
          <p:cNvPr id="88084" name="Line 20"/>
          <p:cNvSpPr>
            <a:spLocks noChangeShapeType="1"/>
          </p:cNvSpPr>
          <p:nvPr/>
        </p:nvSpPr>
        <p:spPr bwMode="auto">
          <a:xfrm>
            <a:off x="2584450" y="5284788"/>
            <a:ext cx="4435475" cy="0"/>
          </a:xfrm>
          <a:prstGeom prst="line">
            <a:avLst/>
          </a:prstGeom>
          <a:noFill/>
          <a:ln w="25400">
            <a:solidFill>
              <a:srgbClr val="FFFFFF"/>
            </a:solidFill>
            <a:round/>
            <a:headEnd/>
            <a:tailEnd/>
          </a:ln>
          <a:effectLst/>
        </p:spPr>
        <p:txBody>
          <a:bodyPr wrap="none" anchor="ctr"/>
          <a:lstStyle/>
          <a:p>
            <a:endParaRPr lang="en-US"/>
          </a:p>
        </p:txBody>
      </p:sp>
      <p:sp>
        <p:nvSpPr>
          <p:cNvPr id="88085" name="Line 21"/>
          <p:cNvSpPr>
            <a:spLocks noChangeShapeType="1"/>
          </p:cNvSpPr>
          <p:nvPr/>
        </p:nvSpPr>
        <p:spPr bwMode="auto">
          <a:xfrm flipV="1">
            <a:off x="2571750"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8086" name="Line 22"/>
          <p:cNvSpPr>
            <a:spLocks noChangeShapeType="1"/>
          </p:cNvSpPr>
          <p:nvPr/>
        </p:nvSpPr>
        <p:spPr bwMode="auto">
          <a:xfrm flipV="1">
            <a:off x="3317875"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8087" name="Line 23"/>
          <p:cNvSpPr>
            <a:spLocks noChangeShapeType="1"/>
          </p:cNvSpPr>
          <p:nvPr/>
        </p:nvSpPr>
        <p:spPr bwMode="auto">
          <a:xfrm flipV="1">
            <a:off x="4057650"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8088" name="Line 24"/>
          <p:cNvSpPr>
            <a:spLocks noChangeShapeType="1"/>
          </p:cNvSpPr>
          <p:nvPr/>
        </p:nvSpPr>
        <p:spPr bwMode="auto">
          <a:xfrm flipV="1">
            <a:off x="4802188"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8089" name="Line 25"/>
          <p:cNvSpPr>
            <a:spLocks noChangeShapeType="1"/>
          </p:cNvSpPr>
          <p:nvPr/>
        </p:nvSpPr>
        <p:spPr bwMode="auto">
          <a:xfrm flipV="1">
            <a:off x="5548313"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8090" name="Line 26"/>
          <p:cNvSpPr>
            <a:spLocks noChangeShapeType="1"/>
          </p:cNvSpPr>
          <p:nvPr/>
        </p:nvSpPr>
        <p:spPr bwMode="auto">
          <a:xfrm flipV="1">
            <a:off x="6288088"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8091" name="Line 27"/>
          <p:cNvSpPr>
            <a:spLocks noChangeShapeType="1"/>
          </p:cNvSpPr>
          <p:nvPr/>
        </p:nvSpPr>
        <p:spPr bwMode="auto">
          <a:xfrm flipV="1">
            <a:off x="7032625"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8092" name="Line 28"/>
          <p:cNvSpPr>
            <a:spLocks noChangeShapeType="1"/>
          </p:cNvSpPr>
          <p:nvPr/>
        </p:nvSpPr>
        <p:spPr bwMode="auto">
          <a:xfrm flipV="1">
            <a:off x="2571750"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8093" name="Line 29"/>
          <p:cNvSpPr>
            <a:spLocks noChangeShapeType="1"/>
          </p:cNvSpPr>
          <p:nvPr/>
        </p:nvSpPr>
        <p:spPr bwMode="auto">
          <a:xfrm flipV="1">
            <a:off x="4057650"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8094" name="Line 30"/>
          <p:cNvSpPr>
            <a:spLocks noChangeShapeType="1"/>
          </p:cNvSpPr>
          <p:nvPr/>
        </p:nvSpPr>
        <p:spPr bwMode="auto">
          <a:xfrm flipV="1">
            <a:off x="5548313"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8095" name="Line 31"/>
          <p:cNvSpPr>
            <a:spLocks noChangeShapeType="1"/>
          </p:cNvSpPr>
          <p:nvPr/>
        </p:nvSpPr>
        <p:spPr bwMode="auto">
          <a:xfrm flipV="1">
            <a:off x="7032625"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8096" name="Oval 32"/>
          <p:cNvSpPr>
            <a:spLocks noChangeArrowheads="1"/>
          </p:cNvSpPr>
          <p:nvPr/>
        </p:nvSpPr>
        <p:spPr bwMode="auto">
          <a:xfrm>
            <a:off x="5208588" y="4775200"/>
            <a:ext cx="74612"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8097" name="Oval 33"/>
          <p:cNvSpPr>
            <a:spLocks noChangeArrowheads="1"/>
          </p:cNvSpPr>
          <p:nvPr/>
        </p:nvSpPr>
        <p:spPr bwMode="auto">
          <a:xfrm>
            <a:off x="4462463" y="5008563"/>
            <a:ext cx="76200"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8098" name="Oval 34"/>
          <p:cNvSpPr>
            <a:spLocks noChangeArrowheads="1"/>
          </p:cNvSpPr>
          <p:nvPr/>
        </p:nvSpPr>
        <p:spPr bwMode="auto">
          <a:xfrm>
            <a:off x="3421063" y="4725988"/>
            <a:ext cx="76200" cy="74612"/>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8099" name="Oval 35"/>
          <p:cNvSpPr>
            <a:spLocks noChangeArrowheads="1"/>
          </p:cNvSpPr>
          <p:nvPr/>
        </p:nvSpPr>
        <p:spPr bwMode="auto">
          <a:xfrm>
            <a:off x="5505450" y="3884613"/>
            <a:ext cx="74613"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8100" name="Oval 36"/>
          <p:cNvSpPr>
            <a:spLocks noChangeArrowheads="1"/>
          </p:cNvSpPr>
          <p:nvPr/>
        </p:nvSpPr>
        <p:spPr bwMode="auto">
          <a:xfrm>
            <a:off x="6245225" y="3838575"/>
            <a:ext cx="76200"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8101" name="Oval 37"/>
          <p:cNvSpPr>
            <a:spLocks noChangeArrowheads="1"/>
          </p:cNvSpPr>
          <p:nvPr/>
        </p:nvSpPr>
        <p:spPr bwMode="auto">
          <a:xfrm>
            <a:off x="4014788" y="4305300"/>
            <a:ext cx="76200" cy="74613"/>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8102" name="Rectangle 38"/>
          <p:cNvSpPr>
            <a:spLocks noChangeArrowheads="1"/>
          </p:cNvSpPr>
          <p:nvPr/>
        </p:nvSpPr>
        <p:spPr bwMode="auto">
          <a:xfrm>
            <a:off x="2020888" y="5045075"/>
            <a:ext cx="3714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0</a:t>
            </a:r>
          </a:p>
        </p:txBody>
      </p:sp>
      <p:sp>
        <p:nvSpPr>
          <p:cNvPr id="88103" name="Rectangle 39"/>
          <p:cNvSpPr>
            <a:spLocks noChangeArrowheads="1"/>
          </p:cNvSpPr>
          <p:nvPr/>
        </p:nvSpPr>
        <p:spPr bwMode="auto">
          <a:xfrm>
            <a:off x="1828800" y="4579938"/>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20</a:t>
            </a:r>
          </a:p>
        </p:txBody>
      </p:sp>
      <p:sp>
        <p:nvSpPr>
          <p:cNvPr id="88104" name="Rectangle 40"/>
          <p:cNvSpPr>
            <a:spLocks noChangeArrowheads="1"/>
          </p:cNvSpPr>
          <p:nvPr/>
        </p:nvSpPr>
        <p:spPr bwMode="auto">
          <a:xfrm>
            <a:off x="1828800" y="4108450"/>
            <a:ext cx="5619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40</a:t>
            </a:r>
          </a:p>
        </p:txBody>
      </p:sp>
      <p:sp>
        <p:nvSpPr>
          <p:cNvPr id="88105" name="Rectangle 41"/>
          <p:cNvSpPr>
            <a:spLocks noChangeArrowheads="1"/>
          </p:cNvSpPr>
          <p:nvPr/>
        </p:nvSpPr>
        <p:spPr bwMode="auto">
          <a:xfrm>
            <a:off x="1828800" y="3641725"/>
            <a:ext cx="5619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60</a:t>
            </a:r>
          </a:p>
        </p:txBody>
      </p:sp>
      <p:sp>
        <p:nvSpPr>
          <p:cNvPr id="88106" name="Rectangle 42"/>
          <p:cNvSpPr>
            <a:spLocks noChangeArrowheads="1"/>
          </p:cNvSpPr>
          <p:nvPr/>
        </p:nvSpPr>
        <p:spPr bwMode="auto">
          <a:xfrm>
            <a:off x="2386013" y="5561013"/>
            <a:ext cx="3714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0</a:t>
            </a:r>
          </a:p>
        </p:txBody>
      </p:sp>
      <p:sp>
        <p:nvSpPr>
          <p:cNvPr id="88107" name="Rectangle 43"/>
          <p:cNvSpPr>
            <a:spLocks noChangeArrowheads="1"/>
          </p:cNvSpPr>
          <p:nvPr/>
        </p:nvSpPr>
        <p:spPr bwMode="auto">
          <a:xfrm>
            <a:off x="3775075"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20</a:t>
            </a:r>
          </a:p>
        </p:txBody>
      </p:sp>
      <p:sp>
        <p:nvSpPr>
          <p:cNvPr id="88108" name="Rectangle 44"/>
          <p:cNvSpPr>
            <a:spLocks noChangeArrowheads="1"/>
          </p:cNvSpPr>
          <p:nvPr/>
        </p:nvSpPr>
        <p:spPr bwMode="auto">
          <a:xfrm>
            <a:off x="5265738"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40</a:t>
            </a:r>
          </a:p>
        </p:txBody>
      </p:sp>
      <p:sp>
        <p:nvSpPr>
          <p:cNvPr id="88109" name="Rectangle 45"/>
          <p:cNvSpPr>
            <a:spLocks noChangeArrowheads="1"/>
          </p:cNvSpPr>
          <p:nvPr/>
        </p:nvSpPr>
        <p:spPr bwMode="auto">
          <a:xfrm>
            <a:off x="6751638"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60</a:t>
            </a:r>
          </a:p>
        </p:txBody>
      </p:sp>
      <p:sp>
        <p:nvSpPr>
          <p:cNvPr id="88110" name="Rectangle 46"/>
          <p:cNvSpPr>
            <a:spLocks noChangeArrowheads="1"/>
          </p:cNvSpPr>
          <p:nvPr/>
        </p:nvSpPr>
        <p:spPr bwMode="auto">
          <a:xfrm>
            <a:off x="7056438" y="5054600"/>
            <a:ext cx="4095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X</a:t>
            </a:r>
          </a:p>
        </p:txBody>
      </p:sp>
      <p:sp>
        <p:nvSpPr>
          <p:cNvPr id="88111" name="Rectangle 47"/>
          <p:cNvSpPr>
            <a:spLocks noChangeArrowheads="1"/>
          </p:cNvSpPr>
          <p:nvPr/>
        </p:nvSpPr>
        <p:spPr bwMode="auto">
          <a:xfrm>
            <a:off x="2381250" y="3349625"/>
            <a:ext cx="4095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Y</a:t>
            </a:r>
          </a:p>
        </p:txBody>
      </p:sp>
      <p:sp>
        <p:nvSpPr>
          <p:cNvPr id="88112" name="Oval 48"/>
          <p:cNvSpPr>
            <a:spLocks noChangeArrowheads="1"/>
          </p:cNvSpPr>
          <p:nvPr/>
        </p:nvSpPr>
        <p:spPr bwMode="auto">
          <a:xfrm>
            <a:off x="4349750" y="49561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8113" name="Oval 49"/>
          <p:cNvSpPr>
            <a:spLocks noChangeArrowheads="1"/>
          </p:cNvSpPr>
          <p:nvPr/>
        </p:nvSpPr>
        <p:spPr bwMode="auto">
          <a:xfrm>
            <a:off x="6178550" y="37369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8114" name="Oval 50"/>
          <p:cNvSpPr>
            <a:spLocks noChangeArrowheads="1"/>
          </p:cNvSpPr>
          <p:nvPr/>
        </p:nvSpPr>
        <p:spPr bwMode="auto">
          <a:xfrm>
            <a:off x="3968750" y="42703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8115" name="Oval 51"/>
          <p:cNvSpPr>
            <a:spLocks noChangeArrowheads="1"/>
          </p:cNvSpPr>
          <p:nvPr/>
        </p:nvSpPr>
        <p:spPr bwMode="auto">
          <a:xfrm>
            <a:off x="5416550" y="38131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8116" name="Oval 52"/>
          <p:cNvSpPr>
            <a:spLocks noChangeArrowheads="1"/>
          </p:cNvSpPr>
          <p:nvPr/>
        </p:nvSpPr>
        <p:spPr bwMode="auto">
          <a:xfrm>
            <a:off x="5111750" y="47275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8117" name="Oval 53"/>
          <p:cNvSpPr>
            <a:spLocks noChangeArrowheads="1"/>
          </p:cNvSpPr>
          <p:nvPr/>
        </p:nvSpPr>
        <p:spPr bwMode="auto">
          <a:xfrm>
            <a:off x="3359150" y="46513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8118" name="Line 54"/>
          <p:cNvSpPr>
            <a:spLocks noChangeShapeType="1"/>
          </p:cNvSpPr>
          <p:nvPr/>
        </p:nvSpPr>
        <p:spPr bwMode="auto">
          <a:xfrm flipV="1">
            <a:off x="2590800" y="4191000"/>
            <a:ext cx="4419600" cy="609600"/>
          </a:xfrm>
          <a:prstGeom prst="line">
            <a:avLst/>
          </a:prstGeom>
          <a:noFill/>
          <a:ln w="50800">
            <a:solidFill>
              <a:srgbClr val="A2C1FE"/>
            </a:solidFill>
            <a:round/>
            <a:headEnd/>
            <a:tailEnd/>
          </a:ln>
          <a:effectLst/>
        </p:spPr>
        <p:txBody>
          <a:bodyPr wrap="none" anchor="ctr"/>
          <a:lstStyle/>
          <a:p>
            <a:endParaRPr lang="en-US"/>
          </a:p>
        </p:txBody>
      </p:sp>
      <p:sp>
        <p:nvSpPr>
          <p:cNvPr id="88119" name="Line 55"/>
          <p:cNvSpPr>
            <a:spLocks noChangeShapeType="1"/>
          </p:cNvSpPr>
          <p:nvPr/>
        </p:nvSpPr>
        <p:spPr bwMode="auto">
          <a:xfrm>
            <a:off x="6477000" y="3429000"/>
            <a:ext cx="304800" cy="762000"/>
          </a:xfrm>
          <a:prstGeom prst="line">
            <a:avLst/>
          </a:prstGeom>
          <a:noFill/>
          <a:ln w="38100">
            <a:solidFill>
              <a:schemeClr val="tx1"/>
            </a:solidFill>
            <a:round/>
            <a:headEnd/>
            <a:tailEnd type="triangle" w="med" len="med"/>
          </a:ln>
          <a:effectLst/>
        </p:spPr>
        <p:txBody>
          <a:bodyPr/>
          <a:lstStyle/>
          <a:p>
            <a:endParaRPr lang="en-US"/>
          </a:p>
        </p:txBody>
      </p:sp>
      <p:sp>
        <p:nvSpPr>
          <p:cNvPr id="88120" name="Text Box 56"/>
          <p:cNvSpPr txBox="1">
            <a:spLocks noChangeArrowheads="1"/>
          </p:cNvSpPr>
          <p:nvPr/>
        </p:nvSpPr>
        <p:spPr bwMode="auto">
          <a:xfrm>
            <a:off x="5638800" y="3048000"/>
            <a:ext cx="1708150" cy="366713"/>
          </a:xfrm>
          <a:prstGeom prst="rect">
            <a:avLst/>
          </a:prstGeom>
          <a:noFill/>
          <a:ln w="12700">
            <a:noFill/>
            <a:miter lim="800000"/>
            <a:headEnd/>
            <a:tailEnd/>
          </a:ln>
          <a:effectLst/>
        </p:spPr>
        <p:txBody>
          <a:bodyPr wrap="none">
            <a:spAutoFit/>
          </a:bodyPr>
          <a:lstStyle/>
          <a:p>
            <a:r>
              <a:rPr lang="en-US"/>
              <a:t>Slope changed</a:t>
            </a:r>
          </a:p>
        </p:txBody>
      </p:sp>
      <p:sp>
        <p:nvSpPr>
          <p:cNvPr id="88121" name="Text Box 57"/>
          <p:cNvSpPr txBox="1">
            <a:spLocks noChangeArrowheads="1"/>
          </p:cNvSpPr>
          <p:nvPr/>
        </p:nvSpPr>
        <p:spPr bwMode="auto">
          <a:xfrm>
            <a:off x="1009650" y="5957888"/>
            <a:ext cx="2012950" cy="366712"/>
          </a:xfrm>
          <a:prstGeom prst="rect">
            <a:avLst/>
          </a:prstGeom>
          <a:noFill/>
          <a:ln w="12700">
            <a:noFill/>
            <a:miter lim="800000"/>
            <a:headEnd/>
            <a:tailEnd/>
          </a:ln>
          <a:effectLst/>
        </p:spPr>
        <p:txBody>
          <a:bodyPr wrap="none">
            <a:spAutoFit/>
          </a:bodyPr>
          <a:lstStyle/>
          <a:p>
            <a:r>
              <a:rPr lang="en-US"/>
              <a:t>Intercept changed</a:t>
            </a:r>
          </a:p>
        </p:txBody>
      </p:sp>
      <p:sp>
        <p:nvSpPr>
          <p:cNvPr id="88122" name="Line 58"/>
          <p:cNvSpPr>
            <a:spLocks noChangeShapeType="1"/>
          </p:cNvSpPr>
          <p:nvPr/>
        </p:nvSpPr>
        <p:spPr bwMode="auto">
          <a:xfrm>
            <a:off x="2590800" y="5181600"/>
            <a:ext cx="0" cy="0"/>
          </a:xfrm>
          <a:prstGeom prst="line">
            <a:avLst/>
          </a:prstGeom>
          <a:noFill/>
          <a:ln w="12700">
            <a:solidFill>
              <a:schemeClr val="tx1"/>
            </a:solidFill>
            <a:round/>
            <a:headEnd/>
            <a:tailEnd type="triangle" w="med" len="med"/>
          </a:ln>
          <a:effectLst/>
        </p:spPr>
        <p:txBody>
          <a:bodyPr/>
          <a:lstStyle/>
          <a:p>
            <a:endParaRPr lang="en-US"/>
          </a:p>
        </p:txBody>
      </p:sp>
      <p:sp>
        <p:nvSpPr>
          <p:cNvPr id="88123" name="Line 59"/>
          <p:cNvSpPr>
            <a:spLocks noChangeShapeType="1"/>
          </p:cNvSpPr>
          <p:nvPr/>
        </p:nvSpPr>
        <p:spPr bwMode="auto">
          <a:xfrm flipV="1">
            <a:off x="2209800" y="4800600"/>
            <a:ext cx="381000" cy="1219200"/>
          </a:xfrm>
          <a:prstGeom prst="line">
            <a:avLst/>
          </a:prstGeom>
          <a:noFill/>
          <a:ln w="38100">
            <a:solidFill>
              <a:schemeClr val="tx1"/>
            </a:solidFill>
            <a:round/>
            <a:headEnd/>
            <a:tailEnd type="triangle" w="med" len="med"/>
          </a:ln>
          <a:effectLst/>
        </p:spPr>
        <p:txBody>
          <a:bodyPr/>
          <a:lstStyle/>
          <a:p>
            <a:endParaRPr lang="en-US"/>
          </a:p>
        </p:txBody>
      </p:sp>
      <p:sp>
        <p:nvSpPr>
          <p:cNvPr id="88124" name="Line 60"/>
          <p:cNvSpPr>
            <a:spLocks noChangeShapeType="1"/>
          </p:cNvSpPr>
          <p:nvPr/>
        </p:nvSpPr>
        <p:spPr bwMode="auto">
          <a:xfrm flipV="1">
            <a:off x="2590800" y="3733800"/>
            <a:ext cx="4343400" cy="1447800"/>
          </a:xfrm>
          <a:prstGeom prst="line">
            <a:avLst/>
          </a:prstGeom>
          <a:noFill/>
          <a:ln w="50800">
            <a:solidFill>
              <a:srgbClr val="FC0128"/>
            </a:solidFill>
            <a:round/>
            <a:headEnd/>
            <a:tailEnd/>
          </a:ln>
          <a:effectLst/>
        </p:spPr>
        <p:txBody>
          <a:bodyPr wrap="none" anchor="ctr"/>
          <a:lstStyle/>
          <a:p>
            <a:endParaRPr lang="en-US"/>
          </a:p>
        </p:txBody>
      </p:sp>
    </p:spTree>
  </p:cSld>
  <p:clrMapOvr>
    <a:masterClrMapping/>
  </p:clrMapOvr>
  <p:transition advTm="1000">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2FCC4-36EA-44B4-83A7-F84829229C0F}" type="slidenum">
              <a:rPr lang="en-US"/>
              <a:pPr/>
              <a:t>12</a:t>
            </a:fld>
            <a:endParaRPr lang="en-US"/>
          </a:p>
        </p:txBody>
      </p:sp>
      <p:sp>
        <p:nvSpPr>
          <p:cNvPr id="96258" name="Rectangle 2"/>
          <p:cNvSpPr>
            <a:spLocks noGrp="1" noChangeArrowheads="1"/>
          </p:cNvSpPr>
          <p:nvPr>
            <p:ph type="title"/>
          </p:nvPr>
        </p:nvSpPr>
        <p:spPr>
          <a:noFill/>
          <a:ln/>
        </p:spPr>
        <p:txBody>
          <a:bodyPr lIns="90488" tIns="44450" rIns="90488" bIns="44450"/>
          <a:lstStyle/>
          <a:p>
            <a:r>
              <a:rPr lang="en-US"/>
              <a:t>  Least Squares</a:t>
            </a:r>
          </a:p>
        </p:txBody>
      </p:sp>
      <p:sp>
        <p:nvSpPr>
          <p:cNvPr id="96259" name="Rectangle 3"/>
          <p:cNvSpPr>
            <a:spLocks noGrp="1" noChangeArrowheads="1"/>
          </p:cNvSpPr>
          <p:nvPr>
            <p:ph type="body" idx="1"/>
          </p:nvPr>
        </p:nvSpPr>
        <p:spPr>
          <a:noFill/>
          <a:ln/>
        </p:spPr>
        <p:txBody>
          <a:bodyPr lIns="90488" tIns="44450" rIns="90488" bIns="44450"/>
          <a:lstStyle/>
          <a:p>
            <a:r>
              <a:rPr lang="en-US"/>
              <a:t>1.	‘Best Fit’ Means Difference Between Actual Y Values &amp; Predicted Y Values Are a Minimum. </a:t>
            </a:r>
            <a:r>
              <a:rPr lang="en-US" i="1"/>
              <a:t>But</a:t>
            </a:r>
            <a:r>
              <a:rPr lang="en-US"/>
              <a:t> Positive Differences Off-Set Negative ones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subTnLst>
                                    <p:animClr>
                                      <p:cBhvr override="childStyle">
                                        <p:cTn dur="1" fill="hold" display="0" masterRel="nextClick" afterEffect="1"/>
                                        <p:tgtEl>
                                          <p:spTgt spid="96259">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F5FF548-61D1-4421-A332-FDA1007494F9}" type="slidenum">
              <a:rPr lang="en-US"/>
              <a:pPr/>
              <a:t>13</a:t>
            </a:fld>
            <a:endParaRPr lang="en-US"/>
          </a:p>
        </p:txBody>
      </p:sp>
      <p:sp>
        <p:nvSpPr>
          <p:cNvPr id="98306" name="Rectangle 2"/>
          <p:cNvSpPr>
            <a:spLocks noGrp="1" noChangeArrowheads="1"/>
          </p:cNvSpPr>
          <p:nvPr>
            <p:ph type="title"/>
          </p:nvPr>
        </p:nvSpPr>
        <p:spPr>
          <a:noFill/>
          <a:ln/>
        </p:spPr>
        <p:txBody>
          <a:bodyPr lIns="90488" tIns="44450" rIns="90488" bIns="44450"/>
          <a:lstStyle/>
          <a:p>
            <a:r>
              <a:rPr lang="en-US"/>
              <a:t>  Least Squares</a:t>
            </a:r>
          </a:p>
        </p:txBody>
      </p:sp>
      <p:sp>
        <p:nvSpPr>
          <p:cNvPr id="98307" name="Rectangle 3"/>
          <p:cNvSpPr>
            <a:spLocks noGrp="1" noChangeArrowheads="1"/>
          </p:cNvSpPr>
          <p:nvPr>
            <p:ph type="body" idx="1"/>
          </p:nvPr>
        </p:nvSpPr>
        <p:spPr>
          <a:noFill/>
          <a:ln/>
        </p:spPr>
        <p:txBody>
          <a:bodyPr lIns="90488" tIns="44450" rIns="90488" bIns="44450"/>
          <a:lstStyle/>
          <a:p>
            <a:r>
              <a:rPr lang="en-US"/>
              <a:t>1.	‘Best Fit’ Means Difference Between Actual Y Values &amp; Predicted Y Values is a Minimum. </a:t>
            </a:r>
            <a:r>
              <a:rPr lang="en-US" i="1"/>
              <a:t>But</a:t>
            </a:r>
            <a:r>
              <a:rPr lang="en-US"/>
              <a:t> Positive Differences Off-Set Negative ones. </a:t>
            </a:r>
            <a:r>
              <a:rPr lang="en-US">
                <a:solidFill>
                  <a:srgbClr val="FC0128"/>
                </a:solidFill>
              </a:rPr>
              <a:t>So square errors!</a:t>
            </a:r>
          </a:p>
          <a:p>
            <a:endParaRPr lang="en-US">
              <a:solidFill>
                <a:srgbClr val="FC0128"/>
              </a:solidFill>
            </a:endParaRPr>
          </a:p>
          <a:p>
            <a:pPr lvl="1">
              <a:spcBef>
                <a:spcPct val="79000"/>
              </a:spcBef>
            </a:pPr>
            <a:endParaRPr lang="en-US"/>
          </a:p>
        </p:txBody>
      </p:sp>
      <p:graphicFrame>
        <p:nvGraphicFramePr>
          <p:cNvPr id="98308" name="Object 4">
            <a:hlinkClick r:id="" action="ppaction://ole?verb=0"/>
          </p:cNvPr>
          <p:cNvGraphicFramePr>
            <a:graphicFrameLocks/>
          </p:cNvGraphicFramePr>
          <p:nvPr/>
        </p:nvGraphicFramePr>
        <p:xfrm>
          <a:off x="1905000" y="3962400"/>
          <a:ext cx="3810000" cy="1295400"/>
        </p:xfrm>
        <a:graphic>
          <a:graphicData uri="http://schemas.openxmlformats.org/presentationml/2006/ole">
            <p:oleObj spid="_x0000_s3074" name="Equation" r:id="rId4" imgW="1193760" imgH="431640" progId="Equation.3">
              <p:embed/>
            </p:oleObj>
          </a:graphicData>
        </a:graphic>
      </p:graphicFrame>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660B257-F4EC-4B67-99BC-EEC10C9F373A}" type="slidenum">
              <a:rPr lang="en-US"/>
              <a:pPr/>
              <a:t>14</a:t>
            </a:fld>
            <a:endParaRPr lang="en-US"/>
          </a:p>
        </p:txBody>
      </p:sp>
      <p:sp>
        <p:nvSpPr>
          <p:cNvPr id="100354" name="Rectangle 2"/>
          <p:cNvSpPr>
            <a:spLocks noGrp="1" noChangeArrowheads="1"/>
          </p:cNvSpPr>
          <p:nvPr>
            <p:ph type="title"/>
          </p:nvPr>
        </p:nvSpPr>
        <p:spPr>
          <a:noFill/>
          <a:ln/>
        </p:spPr>
        <p:txBody>
          <a:bodyPr lIns="90488" tIns="44450" rIns="90488" bIns="44450"/>
          <a:lstStyle/>
          <a:p>
            <a:r>
              <a:rPr lang="en-US"/>
              <a:t>  Least Squares</a:t>
            </a:r>
          </a:p>
        </p:txBody>
      </p:sp>
      <p:sp>
        <p:nvSpPr>
          <p:cNvPr id="100355" name="Rectangle 3"/>
          <p:cNvSpPr>
            <a:spLocks noGrp="1" noChangeArrowheads="1"/>
          </p:cNvSpPr>
          <p:nvPr>
            <p:ph type="body" idx="1"/>
          </p:nvPr>
        </p:nvSpPr>
        <p:spPr>
          <a:xfrm>
            <a:off x="914400" y="1447800"/>
            <a:ext cx="7772400" cy="4724400"/>
          </a:xfrm>
          <a:noFill/>
          <a:ln/>
        </p:spPr>
        <p:txBody>
          <a:bodyPr lIns="90488" tIns="44450" rIns="90488" bIns="44450">
            <a:normAutofit/>
          </a:bodyPr>
          <a:lstStyle/>
          <a:p>
            <a:r>
              <a:rPr lang="en-US" dirty="0">
                <a:solidFill>
                  <a:schemeClr val="folHlink"/>
                </a:solidFill>
              </a:rPr>
              <a:t>1.	‘Best Fit’ Means Difference Between Actual Y Values &amp; Predicted Y Values Are a Minimum. </a:t>
            </a:r>
            <a:r>
              <a:rPr lang="en-US" i="1" dirty="0">
                <a:solidFill>
                  <a:schemeClr val="folHlink"/>
                </a:solidFill>
              </a:rPr>
              <a:t>But</a:t>
            </a:r>
            <a:r>
              <a:rPr lang="en-US" dirty="0">
                <a:solidFill>
                  <a:schemeClr val="folHlink"/>
                </a:solidFill>
              </a:rPr>
              <a:t> Positive Differences Off-Set Negative. So square errors!</a:t>
            </a:r>
          </a:p>
          <a:p>
            <a:pPr lvl="1">
              <a:spcBef>
                <a:spcPct val="80000"/>
              </a:spcBef>
              <a:buClr>
                <a:schemeClr val="folHlink"/>
              </a:buClr>
            </a:pPr>
            <a:endParaRPr lang="en-US" dirty="0">
              <a:solidFill>
                <a:schemeClr val="folHlink"/>
              </a:solidFill>
            </a:endParaRPr>
          </a:p>
          <a:p>
            <a:pPr>
              <a:spcBef>
                <a:spcPct val="151000"/>
              </a:spcBef>
            </a:pPr>
            <a:endParaRPr lang="en-US" dirty="0" smtClean="0"/>
          </a:p>
          <a:p>
            <a:pPr>
              <a:spcBef>
                <a:spcPct val="151000"/>
              </a:spcBef>
            </a:pPr>
            <a:r>
              <a:rPr lang="en-US" dirty="0" smtClean="0"/>
              <a:t>2</a:t>
            </a:r>
            <a:r>
              <a:rPr lang="en-US" dirty="0"/>
              <a:t>.	LS Minimizes the Sum of the Squared Differences (errors) (SSE)</a:t>
            </a:r>
          </a:p>
        </p:txBody>
      </p:sp>
      <p:graphicFrame>
        <p:nvGraphicFramePr>
          <p:cNvPr id="100356" name="Object 4">
            <a:hlinkClick r:id="" action="ppaction://ole?verb=0"/>
          </p:cNvPr>
          <p:cNvGraphicFramePr>
            <a:graphicFrameLocks/>
          </p:cNvGraphicFramePr>
          <p:nvPr/>
        </p:nvGraphicFramePr>
        <p:xfrm>
          <a:off x="2209800" y="3657600"/>
          <a:ext cx="3886200" cy="1295400"/>
        </p:xfrm>
        <a:graphic>
          <a:graphicData uri="http://schemas.openxmlformats.org/presentationml/2006/ole">
            <p:oleObj spid="_x0000_s4098" name="Equation" r:id="rId4" imgW="1193760" imgH="431640" progId="Equation.3">
              <p:embed/>
            </p:oleObj>
          </a:graphicData>
        </a:graphic>
      </p:graphicFrame>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3" name="Object 3">
            <a:hlinkClick r:id="" action="ppaction://ole?verb=0"/>
          </p:cNvPr>
          <p:cNvGraphicFramePr>
            <a:graphicFrameLocks/>
          </p:cNvGraphicFramePr>
          <p:nvPr>
            <p:ph idx="1"/>
          </p:nvPr>
        </p:nvGraphicFramePr>
        <p:xfrm>
          <a:off x="938213" y="2930525"/>
          <a:ext cx="6877050" cy="3660775"/>
        </p:xfrm>
        <a:graphic>
          <a:graphicData uri="http://schemas.openxmlformats.org/presentationml/2006/ole">
            <p:oleObj spid="_x0000_s5122" name="VISIO" r:id="rId4" imgW="3995640" imgH="2131920" progId="">
              <p:embed/>
            </p:oleObj>
          </a:graphicData>
        </a:graphic>
      </p:graphicFrame>
      <p:sp>
        <p:nvSpPr>
          <p:cNvPr id="11" name="Slide Number Placeholder 5"/>
          <p:cNvSpPr>
            <a:spLocks noGrp="1"/>
          </p:cNvSpPr>
          <p:nvPr>
            <p:ph type="sldNum" sz="quarter" idx="12"/>
          </p:nvPr>
        </p:nvSpPr>
        <p:spPr/>
        <p:txBody>
          <a:bodyPr/>
          <a:lstStyle/>
          <a:p>
            <a:fld id="{A98BBCA5-0CA9-4630-B87C-49A162C2EECA}" type="slidenum">
              <a:rPr lang="en-US"/>
              <a:pPr/>
              <a:t>15</a:t>
            </a:fld>
            <a:endParaRPr lang="en-US"/>
          </a:p>
        </p:txBody>
      </p:sp>
      <p:sp>
        <p:nvSpPr>
          <p:cNvPr id="102402" name="Rectangle 2"/>
          <p:cNvSpPr>
            <a:spLocks noGrp="1" noChangeArrowheads="1"/>
          </p:cNvSpPr>
          <p:nvPr>
            <p:ph type="title"/>
          </p:nvPr>
        </p:nvSpPr>
        <p:spPr>
          <a:noFill/>
          <a:ln/>
        </p:spPr>
        <p:txBody>
          <a:bodyPr lIns="90488" tIns="44450" rIns="90488" bIns="44450"/>
          <a:lstStyle/>
          <a:p>
            <a:r>
              <a:rPr lang="en-US"/>
              <a:t>Least Squares Graphically</a:t>
            </a:r>
          </a:p>
        </p:txBody>
      </p:sp>
      <p:graphicFrame>
        <p:nvGraphicFramePr>
          <p:cNvPr id="102404" name="Object 4">
            <a:hlinkClick r:id="" action="ppaction://ole?verb=0"/>
          </p:cNvPr>
          <p:cNvGraphicFramePr>
            <a:graphicFrameLocks/>
          </p:cNvGraphicFramePr>
          <p:nvPr/>
        </p:nvGraphicFramePr>
        <p:xfrm>
          <a:off x="3810000" y="2952750"/>
          <a:ext cx="3649663" cy="714375"/>
        </p:xfrm>
        <a:graphic>
          <a:graphicData uri="http://schemas.openxmlformats.org/presentationml/2006/ole">
            <p:oleObj spid="_x0000_s5123" name="MathType Equation" r:id="rId5" imgW="3657600" imgH="722160" progId="Equation">
              <p:embed/>
            </p:oleObj>
          </a:graphicData>
        </a:graphic>
      </p:graphicFrame>
      <p:graphicFrame>
        <p:nvGraphicFramePr>
          <p:cNvPr id="102405" name="Object 5">
            <a:hlinkClick r:id="" action="ppaction://ole?verb=0"/>
          </p:cNvPr>
          <p:cNvGraphicFramePr>
            <a:graphicFrameLocks/>
          </p:cNvGraphicFramePr>
          <p:nvPr/>
        </p:nvGraphicFramePr>
        <p:xfrm>
          <a:off x="5880100" y="5010150"/>
          <a:ext cx="2708275" cy="714375"/>
        </p:xfrm>
        <a:graphic>
          <a:graphicData uri="http://schemas.openxmlformats.org/presentationml/2006/ole">
            <p:oleObj spid="_x0000_s5124" name="MathType Equation" r:id="rId6" imgW="2716200" imgH="722160" progId="Equation">
              <p:embed/>
            </p:oleObj>
          </a:graphicData>
        </a:graphic>
      </p:graphicFrame>
      <p:sp>
        <p:nvSpPr>
          <p:cNvPr id="102406" name="Arc 6"/>
          <p:cNvSpPr>
            <a:spLocks/>
          </p:cNvSpPr>
          <p:nvPr/>
        </p:nvSpPr>
        <p:spPr bwMode="auto">
          <a:xfrm>
            <a:off x="5424488" y="4343400"/>
            <a:ext cx="520700" cy="10541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102407" name="Arc 7"/>
          <p:cNvSpPr>
            <a:spLocks/>
          </p:cNvSpPr>
          <p:nvPr/>
        </p:nvSpPr>
        <p:spPr bwMode="auto">
          <a:xfrm>
            <a:off x="3290888" y="3287713"/>
            <a:ext cx="485775" cy="219075"/>
          </a:xfrm>
          <a:custGeom>
            <a:avLst/>
            <a:gdLst>
              <a:gd name="G0" fmla="+- 21600 0 0"/>
              <a:gd name="G1" fmla="+- 21600 0 0"/>
              <a:gd name="G2" fmla="+- 21600 0 0"/>
              <a:gd name="T0" fmla="*/ 0 w 21600"/>
              <a:gd name="T1" fmla="*/ 21600 h 21600"/>
              <a:gd name="T2" fmla="*/ 2152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8"/>
                  <a:pt x="9627" y="39"/>
                  <a:pt x="21529" y="0"/>
                </a:cubicBezTo>
              </a:path>
              <a:path w="21600" h="21600" stroke="0" extrusionOk="0">
                <a:moveTo>
                  <a:pt x="0" y="21600"/>
                </a:moveTo>
                <a:cubicBezTo>
                  <a:pt x="0" y="9698"/>
                  <a:pt x="9627" y="39"/>
                  <a:pt x="21529" y="0"/>
                </a:cubicBezTo>
                <a:lnTo>
                  <a:pt x="21600" y="21600"/>
                </a:lnTo>
                <a:close/>
              </a:path>
            </a:pathLst>
          </a:custGeom>
          <a:noFill/>
          <a:ln w="25400" cap="rnd">
            <a:solidFill>
              <a:schemeClr val="folHlink"/>
            </a:solidFill>
            <a:round/>
            <a:headEnd type="triangle" w="med" len="med"/>
            <a:tailEnd/>
          </a:ln>
          <a:effectLst>
            <a:outerShdw dist="35921" dir="2700000" algn="ctr" rotWithShape="0">
              <a:schemeClr val="bg2"/>
            </a:outerShdw>
          </a:effectLst>
        </p:spPr>
        <p:txBody>
          <a:bodyPr wrap="none" anchor="ctr"/>
          <a:lstStyle/>
          <a:p>
            <a:endParaRPr lang="en-US"/>
          </a:p>
        </p:txBody>
      </p:sp>
      <p:graphicFrame>
        <p:nvGraphicFramePr>
          <p:cNvPr id="102408" name="Object 8">
            <a:hlinkClick r:id="" action="ppaction://ole?verb=0"/>
          </p:cNvPr>
          <p:cNvGraphicFramePr>
            <a:graphicFrameLocks/>
          </p:cNvGraphicFramePr>
          <p:nvPr/>
        </p:nvGraphicFramePr>
        <p:xfrm>
          <a:off x="1004888" y="1608138"/>
          <a:ext cx="7269162" cy="1262062"/>
        </p:xfrm>
        <a:graphic>
          <a:graphicData uri="http://schemas.openxmlformats.org/presentationml/2006/ole">
            <p:oleObj spid="_x0000_s5125" name="MathType Equation" r:id="rId7" imgW="7288200" imgH="1280880" progId="Equation">
              <p:embed/>
            </p:oleObj>
          </a:graphicData>
        </a:graphic>
      </p:graphicFrame>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a:xfrm>
            <a:off x="228600" y="6324600"/>
            <a:ext cx="381000" cy="400050"/>
          </a:xfrm>
        </p:spPr>
        <p:txBody>
          <a:bodyPr/>
          <a:lstStyle/>
          <a:p>
            <a:fld id="{9532880B-1624-4F62-94C3-2CF44852C038}" type="slidenum">
              <a:rPr lang="en-US"/>
              <a:pPr/>
              <a:t>16</a:t>
            </a:fld>
            <a:endParaRPr lang="en-US"/>
          </a:p>
        </p:txBody>
      </p:sp>
      <p:sp>
        <p:nvSpPr>
          <p:cNvPr id="352258" name="Rectangle 2"/>
          <p:cNvSpPr>
            <a:spLocks noGrp="1" noChangeArrowheads="1"/>
          </p:cNvSpPr>
          <p:nvPr>
            <p:ph type="title"/>
          </p:nvPr>
        </p:nvSpPr>
        <p:spPr/>
        <p:txBody>
          <a:bodyPr/>
          <a:lstStyle/>
          <a:p>
            <a:r>
              <a:rPr lang="en-US"/>
              <a:t>Coefficient Equations</a:t>
            </a:r>
          </a:p>
        </p:txBody>
      </p:sp>
      <p:sp>
        <p:nvSpPr>
          <p:cNvPr id="352259" name="Rectangle 3"/>
          <p:cNvSpPr>
            <a:spLocks noGrp="1" noChangeArrowheads="1"/>
          </p:cNvSpPr>
          <p:nvPr>
            <p:ph type="body" sz="half" idx="1"/>
          </p:nvPr>
        </p:nvSpPr>
        <p:spPr>
          <a:xfrm>
            <a:off x="457200" y="1600200"/>
            <a:ext cx="7391400" cy="4525963"/>
          </a:xfrm>
        </p:spPr>
        <p:style>
          <a:lnRef idx="2">
            <a:schemeClr val="accent1"/>
          </a:lnRef>
          <a:fillRef idx="1">
            <a:schemeClr val="lt1"/>
          </a:fillRef>
          <a:effectRef idx="0">
            <a:schemeClr val="accent1"/>
          </a:effectRef>
          <a:fontRef idx="minor">
            <a:schemeClr val="dk1"/>
          </a:fontRef>
        </p:style>
        <p:txBody>
          <a:bodyPr/>
          <a:lstStyle/>
          <a:p>
            <a:r>
              <a:rPr lang="en-US" sz="2800">
                <a:solidFill>
                  <a:schemeClr val="accent2"/>
                </a:solidFill>
              </a:rPr>
              <a:t>Prediction equation</a:t>
            </a:r>
          </a:p>
          <a:p>
            <a:pPr lvl="1">
              <a:buFont typeface="Wingdings" pitchFamily="2" charset="2"/>
              <a:buNone/>
            </a:pPr>
            <a:endParaRPr lang="en-US" sz="2400">
              <a:solidFill>
                <a:schemeClr val="accent2"/>
              </a:solidFill>
            </a:endParaRPr>
          </a:p>
          <a:p>
            <a:endParaRPr lang="en-US" sz="2800">
              <a:solidFill>
                <a:schemeClr val="accent2"/>
              </a:solidFill>
            </a:endParaRPr>
          </a:p>
          <a:p>
            <a:r>
              <a:rPr lang="en-US" sz="2800">
                <a:solidFill>
                  <a:schemeClr val="accent2"/>
                </a:solidFill>
              </a:rPr>
              <a:t>Sample slope</a:t>
            </a:r>
          </a:p>
          <a:p>
            <a:endParaRPr lang="en-US" sz="2800">
              <a:solidFill>
                <a:schemeClr val="accent2"/>
              </a:solidFill>
            </a:endParaRPr>
          </a:p>
          <a:p>
            <a:endParaRPr lang="en-US" sz="2800">
              <a:solidFill>
                <a:schemeClr val="accent2"/>
              </a:solidFill>
            </a:endParaRPr>
          </a:p>
          <a:p>
            <a:r>
              <a:rPr lang="en-US" sz="2800">
                <a:solidFill>
                  <a:schemeClr val="accent2"/>
                </a:solidFill>
              </a:rPr>
              <a:t>Sample Y - intercept</a:t>
            </a:r>
          </a:p>
          <a:p>
            <a:endParaRPr lang="en-US" sz="2800"/>
          </a:p>
        </p:txBody>
      </p:sp>
      <p:graphicFrame>
        <p:nvGraphicFramePr>
          <p:cNvPr id="352260" name="Object 4"/>
          <p:cNvGraphicFramePr>
            <a:graphicFrameLocks noChangeAspect="1"/>
          </p:cNvGraphicFramePr>
          <p:nvPr>
            <p:ph sz="quarter" idx="2"/>
          </p:nvPr>
        </p:nvGraphicFramePr>
        <p:xfrm>
          <a:off x="2514600" y="2209800"/>
          <a:ext cx="2159000" cy="533400"/>
        </p:xfrm>
        <a:graphic>
          <a:graphicData uri="http://schemas.openxmlformats.org/presentationml/2006/ole">
            <p:oleObj spid="_x0000_s6146" name="Equation" r:id="rId3" imgW="2158920" imgH="533160" progId="">
              <p:embed/>
            </p:oleObj>
          </a:graphicData>
        </a:graphic>
      </p:graphicFrame>
      <p:graphicFrame>
        <p:nvGraphicFramePr>
          <p:cNvPr id="352262" name="Object 6"/>
          <p:cNvGraphicFramePr>
            <a:graphicFrameLocks noChangeAspect="1"/>
          </p:cNvGraphicFramePr>
          <p:nvPr>
            <p:ph sz="quarter" idx="3"/>
          </p:nvPr>
        </p:nvGraphicFramePr>
        <p:xfrm>
          <a:off x="1905000" y="3581400"/>
          <a:ext cx="4038600" cy="1001713"/>
        </p:xfrm>
        <a:graphic>
          <a:graphicData uri="http://schemas.openxmlformats.org/presentationml/2006/ole">
            <p:oleObj spid="_x0000_s6147" name="Equation" r:id="rId4" imgW="4813200" imgH="1193760" progId="Equation.3">
              <p:embed/>
            </p:oleObj>
          </a:graphicData>
        </a:graphic>
      </p:graphicFrame>
      <p:graphicFrame>
        <p:nvGraphicFramePr>
          <p:cNvPr id="352264" name="Object 8"/>
          <p:cNvGraphicFramePr>
            <a:graphicFrameLocks noChangeAspect="1"/>
          </p:cNvGraphicFramePr>
          <p:nvPr/>
        </p:nvGraphicFramePr>
        <p:xfrm>
          <a:off x="2057400" y="5410200"/>
          <a:ext cx="2108200" cy="533400"/>
        </p:xfrm>
        <a:graphic>
          <a:graphicData uri="http://schemas.openxmlformats.org/presentationml/2006/ole">
            <p:oleObj spid="_x0000_s6148" name="Equation" r:id="rId5" imgW="2108160" imgH="533160" progId="Equation.3">
              <p:embed/>
            </p:oleObj>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a:xfrm>
            <a:off x="304800" y="6245225"/>
            <a:ext cx="457200" cy="476250"/>
          </a:xfrm>
        </p:spPr>
        <p:txBody>
          <a:bodyPr/>
          <a:lstStyle/>
          <a:p>
            <a:fld id="{2F84775E-BBA8-4B81-B519-78767D513383}" type="slidenum">
              <a:rPr lang="en-US"/>
              <a:pPr/>
              <a:t>17</a:t>
            </a:fld>
            <a:endParaRPr lang="en-US" dirty="0"/>
          </a:p>
        </p:txBody>
      </p:sp>
      <p:sp>
        <p:nvSpPr>
          <p:cNvPr id="355330" name="Rectangle 2"/>
          <p:cNvSpPr>
            <a:spLocks noGrp="1" noChangeArrowheads="1"/>
          </p:cNvSpPr>
          <p:nvPr>
            <p:ph type="title"/>
          </p:nvPr>
        </p:nvSpPr>
        <p:spPr/>
        <p:txBody>
          <a:bodyPr/>
          <a:lstStyle/>
          <a:p>
            <a:r>
              <a:rPr lang="en-US"/>
              <a:t>Derivation of Parameters (1)</a:t>
            </a:r>
          </a:p>
        </p:txBody>
      </p:sp>
      <p:sp>
        <p:nvSpPr>
          <p:cNvPr id="355331" name="Rectangle 3"/>
          <p:cNvSpPr>
            <a:spLocks noGrp="1" noChangeArrowheads="1"/>
          </p:cNvSpPr>
          <p:nvPr>
            <p:ph type="body" sz="half" idx="1"/>
          </p:nvPr>
        </p:nvSpPr>
        <p:spPr>
          <a:xfrm>
            <a:off x="457200" y="1600200"/>
            <a:ext cx="7391400" cy="4724400"/>
          </a:xfrm>
        </p:spPr>
        <p:style>
          <a:lnRef idx="2">
            <a:schemeClr val="accent1"/>
          </a:lnRef>
          <a:fillRef idx="1">
            <a:schemeClr val="lt1"/>
          </a:fillRef>
          <a:effectRef idx="0">
            <a:schemeClr val="accent1"/>
          </a:effectRef>
          <a:fontRef idx="minor">
            <a:schemeClr val="dk1"/>
          </a:fontRef>
        </p:style>
        <p:txBody>
          <a:bodyPr/>
          <a:lstStyle/>
          <a:p>
            <a:r>
              <a:rPr lang="en-US" sz="2800" dirty="0">
                <a:solidFill>
                  <a:schemeClr val="accent2"/>
                </a:solidFill>
              </a:rPr>
              <a:t>Least Squares (L-S): </a:t>
            </a:r>
          </a:p>
          <a:p>
            <a:pPr>
              <a:buFont typeface="Wingdings" pitchFamily="2" charset="2"/>
              <a:buNone/>
            </a:pPr>
            <a:r>
              <a:rPr lang="en-US" sz="2800" dirty="0">
                <a:solidFill>
                  <a:schemeClr val="accent2"/>
                </a:solidFill>
              </a:rPr>
              <a:t>	Minimize squared error</a:t>
            </a:r>
          </a:p>
          <a:p>
            <a:pPr lvl="1">
              <a:buFont typeface="Wingdings" pitchFamily="2" charset="2"/>
              <a:buNone/>
            </a:pPr>
            <a:endParaRPr lang="en-US" sz="2400" dirty="0">
              <a:solidFill>
                <a:schemeClr val="accent2"/>
              </a:solidFill>
            </a:endParaRPr>
          </a:p>
          <a:p>
            <a:endParaRPr lang="en-US" sz="2800" dirty="0">
              <a:solidFill>
                <a:schemeClr val="accent2"/>
              </a:solidFill>
            </a:endParaRPr>
          </a:p>
          <a:p>
            <a:endParaRPr lang="en-US" sz="2800" dirty="0">
              <a:solidFill>
                <a:schemeClr val="accent2"/>
              </a:solidFill>
            </a:endParaRPr>
          </a:p>
          <a:p>
            <a:endParaRPr lang="en-US" sz="2800" dirty="0">
              <a:solidFill>
                <a:schemeClr val="accent2"/>
              </a:solidFill>
            </a:endParaRPr>
          </a:p>
          <a:p>
            <a:endParaRPr lang="en-US" sz="2800" dirty="0">
              <a:solidFill>
                <a:schemeClr val="accent2"/>
              </a:solidFill>
            </a:endParaRPr>
          </a:p>
          <a:p>
            <a:pPr>
              <a:buFont typeface="Wingdings" pitchFamily="2" charset="2"/>
              <a:buNone/>
            </a:pPr>
            <a:endParaRPr lang="en-US" sz="2800" dirty="0">
              <a:solidFill>
                <a:schemeClr val="accent2"/>
              </a:solidFill>
            </a:endParaRPr>
          </a:p>
          <a:p>
            <a:endParaRPr lang="en-US" sz="2800" dirty="0"/>
          </a:p>
        </p:txBody>
      </p:sp>
      <p:graphicFrame>
        <p:nvGraphicFramePr>
          <p:cNvPr id="355334" name="Object 6"/>
          <p:cNvGraphicFramePr>
            <a:graphicFrameLocks noChangeAspect="1"/>
          </p:cNvGraphicFramePr>
          <p:nvPr/>
        </p:nvGraphicFramePr>
        <p:xfrm>
          <a:off x="2057400" y="5410200"/>
          <a:ext cx="2108200" cy="533400"/>
        </p:xfrm>
        <a:graphic>
          <a:graphicData uri="http://schemas.openxmlformats.org/presentationml/2006/ole">
            <p:oleObj spid="_x0000_s7170" name="Equation" r:id="rId3" imgW="2108160" imgH="533160" progId="Equation.3">
              <p:embed/>
            </p:oleObj>
          </a:graphicData>
        </a:graphic>
      </p:graphicFrame>
      <p:graphicFrame>
        <p:nvGraphicFramePr>
          <p:cNvPr id="355338" name="Object 10"/>
          <p:cNvGraphicFramePr>
            <a:graphicFrameLocks noGrp="1" noChangeAspect="1"/>
          </p:cNvGraphicFramePr>
          <p:nvPr>
            <p:ph sz="quarter" idx="3"/>
          </p:nvPr>
        </p:nvGraphicFramePr>
        <p:xfrm>
          <a:off x="1447800" y="3505200"/>
          <a:ext cx="4419600" cy="1589088"/>
        </p:xfrm>
        <a:graphic>
          <a:graphicData uri="http://schemas.openxmlformats.org/presentationml/2006/ole">
            <p:oleObj spid="_x0000_s7171" name="Equation" r:id="rId4" imgW="2120760" imgH="761760" progId="">
              <p:embed/>
            </p:oleObj>
          </a:graphicData>
        </a:graphic>
      </p:graphicFrame>
      <p:graphicFrame>
        <p:nvGraphicFramePr>
          <p:cNvPr id="355339" name="Object 11"/>
          <p:cNvGraphicFramePr>
            <a:graphicFrameLocks noChangeAspect="1"/>
          </p:cNvGraphicFramePr>
          <p:nvPr>
            <p:ph sz="quarter" idx="2"/>
          </p:nvPr>
        </p:nvGraphicFramePr>
        <p:xfrm>
          <a:off x="2514600" y="2514600"/>
          <a:ext cx="3124200" cy="817563"/>
        </p:xfrm>
        <a:graphic>
          <a:graphicData uri="http://schemas.openxmlformats.org/presentationml/2006/ole">
            <p:oleObj spid="_x0000_s7172" name="Equation" r:id="rId5" imgW="1650960" imgH="431640" progId="">
              <p:embed/>
            </p:oleObj>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228600" y="6245225"/>
            <a:ext cx="457200" cy="476250"/>
          </a:xfrm>
        </p:spPr>
        <p:txBody>
          <a:bodyPr/>
          <a:lstStyle/>
          <a:p>
            <a:fld id="{1E5EB886-ED25-4C89-AF47-F310E3CDA3A5}" type="slidenum">
              <a:rPr lang="en-US"/>
              <a:pPr/>
              <a:t>18</a:t>
            </a:fld>
            <a:endParaRPr lang="en-US"/>
          </a:p>
        </p:txBody>
      </p:sp>
      <p:sp>
        <p:nvSpPr>
          <p:cNvPr id="356354" name="Rectangle 2"/>
          <p:cNvSpPr>
            <a:spLocks noGrp="1" noChangeArrowheads="1"/>
          </p:cNvSpPr>
          <p:nvPr>
            <p:ph type="title"/>
          </p:nvPr>
        </p:nvSpPr>
        <p:spPr/>
        <p:txBody>
          <a:bodyPr/>
          <a:lstStyle/>
          <a:p>
            <a:r>
              <a:rPr lang="en-US"/>
              <a:t>Derivation of Parameters (1)</a:t>
            </a:r>
          </a:p>
        </p:txBody>
      </p:sp>
      <p:sp>
        <p:nvSpPr>
          <p:cNvPr id="356355" name="Rectangle 3"/>
          <p:cNvSpPr>
            <a:spLocks noGrp="1" noChangeArrowheads="1"/>
          </p:cNvSpPr>
          <p:nvPr>
            <p:ph type="body" sz="half" idx="1"/>
          </p:nvPr>
        </p:nvSpPr>
        <p:spPr>
          <a:xfrm>
            <a:off x="457200" y="1600200"/>
            <a:ext cx="7391400" cy="4724400"/>
          </a:xfrm>
        </p:spPr>
        <p:style>
          <a:lnRef idx="2">
            <a:schemeClr val="accent1"/>
          </a:lnRef>
          <a:fillRef idx="1">
            <a:schemeClr val="lt1"/>
          </a:fillRef>
          <a:effectRef idx="0">
            <a:schemeClr val="accent1"/>
          </a:effectRef>
          <a:fontRef idx="minor">
            <a:schemeClr val="dk1"/>
          </a:fontRef>
        </p:style>
        <p:txBody>
          <a:bodyPr/>
          <a:lstStyle/>
          <a:p>
            <a:r>
              <a:rPr lang="en-US" sz="2800">
                <a:solidFill>
                  <a:schemeClr val="accent2"/>
                </a:solidFill>
              </a:rPr>
              <a:t>Least Squares (L-S): </a:t>
            </a:r>
          </a:p>
          <a:p>
            <a:pPr>
              <a:buFont typeface="Wingdings" pitchFamily="2" charset="2"/>
              <a:buNone/>
            </a:pPr>
            <a:r>
              <a:rPr lang="en-US" sz="2800">
                <a:solidFill>
                  <a:schemeClr val="accent2"/>
                </a:solidFill>
              </a:rPr>
              <a:t>	Minimize squared error</a:t>
            </a:r>
          </a:p>
          <a:p>
            <a:pPr lvl="1">
              <a:buFont typeface="Wingdings" pitchFamily="2" charset="2"/>
              <a:buNone/>
            </a:pPr>
            <a:endParaRPr lang="en-US" sz="2400">
              <a:solidFill>
                <a:schemeClr val="accent2"/>
              </a:solidFill>
            </a:endParaRPr>
          </a:p>
          <a:p>
            <a:endParaRPr lang="en-US" sz="2800">
              <a:solidFill>
                <a:schemeClr val="accent2"/>
              </a:solidFill>
            </a:endParaRPr>
          </a:p>
          <a:p>
            <a:endParaRPr lang="en-US" sz="2800">
              <a:solidFill>
                <a:schemeClr val="accent2"/>
              </a:solidFill>
            </a:endParaRPr>
          </a:p>
          <a:p>
            <a:endParaRPr lang="en-US" sz="2800">
              <a:solidFill>
                <a:schemeClr val="accent2"/>
              </a:solidFill>
            </a:endParaRPr>
          </a:p>
          <a:p>
            <a:endParaRPr lang="en-US" sz="2800">
              <a:solidFill>
                <a:schemeClr val="accent2"/>
              </a:solidFill>
            </a:endParaRPr>
          </a:p>
          <a:p>
            <a:pPr>
              <a:buFont typeface="Wingdings" pitchFamily="2" charset="2"/>
              <a:buNone/>
            </a:pPr>
            <a:endParaRPr lang="en-US" sz="2800">
              <a:solidFill>
                <a:schemeClr val="accent2"/>
              </a:solidFill>
            </a:endParaRPr>
          </a:p>
          <a:p>
            <a:endParaRPr lang="en-US" sz="2800"/>
          </a:p>
        </p:txBody>
      </p:sp>
      <p:graphicFrame>
        <p:nvGraphicFramePr>
          <p:cNvPr id="356362" name="Object 10"/>
          <p:cNvGraphicFramePr>
            <a:graphicFrameLocks noGrp="1" noChangeAspect="1"/>
          </p:cNvGraphicFramePr>
          <p:nvPr>
            <p:ph sz="quarter" idx="3"/>
          </p:nvPr>
        </p:nvGraphicFramePr>
        <p:xfrm>
          <a:off x="1295400" y="2667000"/>
          <a:ext cx="4572000" cy="1752600"/>
        </p:xfrm>
        <a:graphic>
          <a:graphicData uri="http://schemas.openxmlformats.org/presentationml/2006/ole">
            <p:oleObj spid="_x0000_s8194" name="Equation" r:id="rId3" imgW="2120760" imgH="1028520" progId="">
              <p:embed/>
            </p:oleObj>
          </a:graphicData>
        </a:graphic>
      </p:graphicFrame>
      <p:graphicFrame>
        <p:nvGraphicFramePr>
          <p:cNvPr id="356365" name="Object 13"/>
          <p:cNvGraphicFramePr>
            <a:graphicFrameLocks noChangeAspect="1"/>
          </p:cNvGraphicFramePr>
          <p:nvPr>
            <p:ph sz="quarter" idx="2"/>
          </p:nvPr>
        </p:nvGraphicFramePr>
        <p:xfrm>
          <a:off x="3048000" y="4648200"/>
          <a:ext cx="4038600" cy="1550988"/>
        </p:xfrm>
        <a:graphic>
          <a:graphicData uri="http://schemas.openxmlformats.org/presentationml/2006/ole">
            <p:oleObj spid="_x0000_s8195" name="Equation" r:id="rId4" imgW="2577960" imgH="990360" progId="">
              <p:embed/>
            </p:oleObj>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306663-2757-4732-AA3D-3DD2B3934015}" type="slidenum">
              <a:rPr lang="en-US"/>
              <a:pPr/>
              <a:t>19</a:t>
            </a:fld>
            <a:endParaRPr lang="en-US"/>
          </a:p>
        </p:txBody>
      </p:sp>
      <p:sp>
        <p:nvSpPr>
          <p:cNvPr id="106498" name="Rectangle 2"/>
          <p:cNvSpPr>
            <a:spLocks noGrp="1" noChangeArrowheads="1"/>
          </p:cNvSpPr>
          <p:nvPr>
            <p:ph type="title"/>
          </p:nvPr>
        </p:nvSpPr>
        <p:spPr>
          <a:noFill/>
          <a:ln/>
        </p:spPr>
        <p:txBody>
          <a:bodyPr lIns="90488" tIns="44450" rIns="90488" bIns="44450"/>
          <a:lstStyle/>
          <a:p>
            <a:r>
              <a:rPr lang="en-US"/>
              <a:t>Computation Table</a:t>
            </a:r>
          </a:p>
        </p:txBody>
      </p:sp>
      <p:graphicFrame>
        <p:nvGraphicFramePr>
          <p:cNvPr id="106499" name="Object 3">
            <a:hlinkClick r:id="" action="ppaction://ole?verb=0"/>
          </p:cNvPr>
          <p:cNvGraphicFramePr>
            <a:graphicFrameLocks/>
          </p:cNvGraphicFramePr>
          <p:nvPr>
            <p:ph type="tbl" idx="1"/>
          </p:nvPr>
        </p:nvGraphicFramePr>
        <p:xfrm>
          <a:off x="996950" y="1809750"/>
          <a:ext cx="7048500" cy="4294188"/>
        </p:xfrm>
        <a:graphic>
          <a:graphicData uri="http://schemas.openxmlformats.org/presentationml/2006/ole">
            <p:oleObj spid="_x0000_s9218" name="Document" r:id="rId4" imgW="7824600" imgH="4547880" progId="Word.Document.8">
              <p:embed/>
            </p:oleObj>
          </a:graphicData>
        </a:graphic>
      </p:graphicFrame>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quarter" idx="1"/>
          </p:nvPr>
        </p:nvSpPr>
        <p:spPr>
          <a:xfrm>
            <a:off x="914400" y="1447800"/>
            <a:ext cx="7086600" cy="4343400"/>
          </a:xfrm>
        </p:spPr>
        <p:txBody>
          <a:bodyPr>
            <a:normAutofit/>
          </a:bodyPr>
          <a:lstStyle/>
          <a:p>
            <a:r>
              <a:rPr lang="en-US" dirty="0" smtClean="0"/>
              <a:t>Regression Basics</a:t>
            </a:r>
          </a:p>
          <a:p>
            <a:r>
              <a:rPr lang="en-US" dirty="0" smtClean="0"/>
              <a:t>Linear </a:t>
            </a:r>
            <a:r>
              <a:rPr lang="en-US" dirty="0" smtClean="0"/>
              <a:t>Regression</a:t>
            </a:r>
            <a:endParaRPr lang="en-US" dirty="0" smtClean="0"/>
          </a:p>
          <a:p>
            <a:r>
              <a:rPr lang="en-US" dirty="0" smtClean="0"/>
              <a:t>Logistic </a:t>
            </a:r>
            <a:r>
              <a:rPr lang="en-US" dirty="0" smtClean="0"/>
              <a:t>Regression</a:t>
            </a:r>
          </a:p>
          <a:p>
            <a:r>
              <a:rPr lang="en-US" dirty="0" smtClean="0"/>
              <a:t>PROC LOGISTIC</a:t>
            </a:r>
          </a:p>
          <a:p>
            <a:r>
              <a:rPr lang="en-US" dirty="0" smtClean="0"/>
              <a:t>PROC </a:t>
            </a:r>
            <a:r>
              <a:rPr lang="en-US" dirty="0" smtClean="0"/>
              <a:t>REG</a:t>
            </a:r>
          </a:p>
          <a:p>
            <a:r>
              <a:rPr lang="en-US" dirty="0" smtClean="0"/>
              <a:t>Non Linear Estimation</a:t>
            </a:r>
          </a:p>
          <a:p>
            <a:r>
              <a:rPr lang="en-US" dirty="0" smtClean="0"/>
              <a:t>PROC NLIN</a:t>
            </a:r>
          </a:p>
          <a:p>
            <a:r>
              <a:rPr lang="en-US" dirty="0" smtClean="0"/>
              <a:t>Mixed Regression</a:t>
            </a:r>
          </a:p>
          <a:p>
            <a:r>
              <a:rPr lang="en-US" dirty="0" smtClean="0"/>
              <a:t>PROC MIXED</a:t>
            </a:r>
          </a:p>
          <a:p>
            <a:pPr lvl="1"/>
            <a:endParaRPr lang="en-US" dirty="0" smtClean="0"/>
          </a:p>
        </p:txBody>
      </p:sp>
      <p:sp>
        <p:nvSpPr>
          <p:cNvPr id="4" name="Slide Number Placeholder 3"/>
          <p:cNvSpPr>
            <a:spLocks noGrp="1"/>
          </p:cNvSpPr>
          <p:nvPr>
            <p:ph type="sldNum" sz="quarter" idx="12"/>
          </p:nvPr>
        </p:nvSpPr>
        <p:spPr/>
        <p:txBody>
          <a:bodyPr/>
          <a:lstStyle/>
          <a:p>
            <a:fld id="{396C3238-9A63-424B-8F87-95567200655E}"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077F914-E688-49FD-A9B0-CDAD1B7FF566}" type="slidenum">
              <a:rPr lang="en-US"/>
              <a:pPr/>
              <a:t>20</a:t>
            </a:fld>
            <a:endParaRPr lang="en-US"/>
          </a:p>
        </p:txBody>
      </p:sp>
      <p:sp>
        <p:nvSpPr>
          <p:cNvPr id="108546" name="Rectangle 2"/>
          <p:cNvSpPr>
            <a:spLocks noGrp="1" noChangeArrowheads="1"/>
          </p:cNvSpPr>
          <p:nvPr>
            <p:ph type="title"/>
          </p:nvPr>
        </p:nvSpPr>
        <p:spPr>
          <a:noFill/>
          <a:ln/>
        </p:spPr>
        <p:txBody>
          <a:bodyPr lIns="90488" tIns="44450" rIns="90488" bIns="44450"/>
          <a:lstStyle/>
          <a:p>
            <a:r>
              <a:rPr lang="en-US"/>
              <a:t>Interpretation of Coefficients</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6B1E8527-D2AE-4226-9630-F0676B5114F3}" type="slidenum">
              <a:rPr lang="en-US"/>
              <a:pPr/>
              <a:t>21</a:t>
            </a:fld>
            <a:endParaRPr lang="en-US"/>
          </a:p>
        </p:txBody>
      </p:sp>
      <p:sp>
        <p:nvSpPr>
          <p:cNvPr id="110594" name="Rectangle 2"/>
          <p:cNvSpPr>
            <a:spLocks noGrp="1" noChangeArrowheads="1"/>
          </p:cNvSpPr>
          <p:nvPr>
            <p:ph type="title"/>
          </p:nvPr>
        </p:nvSpPr>
        <p:spPr>
          <a:noFill/>
          <a:ln/>
        </p:spPr>
        <p:txBody>
          <a:bodyPr lIns="90488" tIns="44450" rIns="90488" bIns="44450"/>
          <a:lstStyle/>
          <a:p>
            <a:r>
              <a:rPr lang="en-US"/>
              <a:t>Interpretation of Coefficients</a:t>
            </a:r>
          </a:p>
        </p:txBody>
      </p:sp>
      <p:sp>
        <p:nvSpPr>
          <p:cNvPr id="110595" name="Rectangle 3"/>
          <p:cNvSpPr>
            <a:spLocks noGrp="1" noChangeArrowheads="1"/>
          </p:cNvSpPr>
          <p:nvPr>
            <p:ph type="body" idx="1"/>
          </p:nvPr>
        </p:nvSpPr>
        <p:spPr>
          <a:noFill/>
          <a:ln/>
        </p:spPr>
        <p:txBody>
          <a:bodyPr lIns="90488" tIns="44450" rIns="90488" bIns="44450"/>
          <a:lstStyle/>
          <a:p>
            <a:r>
              <a:rPr lang="en-US"/>
              <a:t>1.	Slope (</a:t>
            </a:r>
            <a:r>
              <a:rPr lang="en-US" i="1">
                <a:latin typeface="Symbol" pitchFamily="18" charset="2"/>
              </a:rPr>
              <a:t></a:t>
            </a:r>
            <a:r>
              <a:rPr lang="en-US" baseline="-25000"/>
              <a:t>1</a:t>
            </a:r>
            <a:r>
              <a:rPr lang="en-US"/>
              <a:t>)</a:t>
            </a:r>
          </a:p>
          <a:p>
            <a:pPr lvl="1"/>
            <a:r>
              <a:rPr lang="en-US"/>
              <a:t>Estimated </a:t>
            </a:r>
            <a:r>
              <a:rPr lang="en-US" i="1"/>
              <a:t>Y</a:t>
            </a:r>
            <a:r>
              <a:rPr lang="en-US"/>
              <a:t> Changes by </a:t>
            </a:r>
            <a:r>
              <a:rPr lang="en-US" i="1">
                <a:latin typeface="Symbol" pitchFamily="18" charset="2"/>
              </a:rPr>
              <a:t></a:t>
            </a:r>
            <a:r>
              <a:rPr lang="en-US" sz="3200" baseline="-25000"/>
              <a:t>1</a:t>
            </a:r>
            <a:r>
              <a:rPr lang="en-US"/>
              <a:t> for Each 1 Unit Increase in </a:t>
            </a:r>
            <a:r>
              <a:rPr lang="en-US" i="1"/>
              <a:t>X</a:t>
            </a:r>
            <a:endParaRPr lang="en-US"/>
          </a:p>
          <a:p>
            <a:pPr lvl="2"/>
            <a:r>
              <a:rPr lang="en-US"/>
              <a:t>If </a:t>
            </a:r>
            <a:r>
              <a:rPr lang="en-US" i="1">
                <a:latin typeface="Symbol" pitchFamily="18" charset="2"/>
              </a:rPr>
              <a:t></a:t>
            </a:r>
            <a:r>
              <a:rPr lang="en-US" baseline="-25000"/>
              <a:t>1</a:t>
            </a:r>
            <a:r>
              <a:rPr lang="en-US"/>
              <a:t> = 2, then </a:t>
            </a:r>
            <a:r>
              <a:rPr lang="en-US" i="1"/>
              <a:t>Y</a:t>
            </a:r>
            <a:r>
              <a:rPr lang="en-US"/>
              <a:t> Is Expected to Increase by 2 for Each 1 Unit Increase in </a:t>
            </a:r>
            <a:r>
              <a:rPr lang="en-US" i="1"/>
              <a:t>X</a:t>
            </a:r>
            <a:endParaRPr lang="en-US"/>
          </a:p>
        </p:txBody>
      </p:sp>
      <p:sp>
        <p:nvSpPr>
          <p:cNvPr id="110596" name="Rectangle 4"/>
          <p:cNvSpPr>
            <a:spLocks noChangeArrowheads="1"/>
          </p:cNvSpPr>
          <p:nvPr/>
        </p:nvSpPr>
        <p:spPr bwMode="auto">
          <a:xfrm>
            <a:off x="1905000" y="2974975"/>
            <a:ext cx="528638" cy="454025"/>
          </a:xfrm>
          <a:prstGeom prst="rect">
            <a:avLst/>
          </a:prstGeom>
          <a:noFill/>
          <a:ln w="12700">
            <a:noFill/>
            <a:miter lim="800000"/>
            <a:headEnd/>
            <a:tailEnd/>
          </a:ln>
          <a:effectLst/>
        </p:spPr>
        <p:txBody>
          <a:bodyPr lIns="90488" tIns="44450" rIns="90488" bIns="44450">
            <a:spAutoFit/>
          </a:bodyPr>
          <a:lstStyle/>
          <a:p>
            <a:pPr>
              <a:spcBef>
                <a:spcPct val="50000"/>
              </a:spcBef>
            </a:pPr>
            <a:r>
              <a:rPr lang="en-US" sz="2400">
                <a:effectLst>
                  <a:outerShdw blurRad="38100" dist="38100" dir="2700000" algn="tl">
                    <a:srgbClr val="000000"/>
                  </a:outerShdw>
                </a:effectLst>
              </a:rPr>
              <a:t>^</a:t>
            </a:r>
          </a:p>
        </p:txBody>
      </p:sp>
      <p:sp>
        <p:nvSpPr>
          <p:cNvPr id="110597" name="Rectangle 5"/>
          <p:cNvSpPr>
            <a:spLocks noChangeArrowheads="1"/>
          </p:cNvSpPr>
          <p:nvPr/>
        </p:nvSpPr>
        <p:spPr bwMode="auto">
          <a:xfrm>
            <a:off x="4953000" y="1676400"/>
            <a:ext cx="528638" cy="515938"/>
          </a:xfrm>
          <a:prstGeom prst="rect">
            <a:avLst/>
          </a:prstGeom>
          <a:noFill/>
          <a:ln w="12700">
            <a:noFill/>
            <a:miter lim="800000"/>
            <a:headEnd/>
            <a:tailEnd/>
          </a:ln>
          <a:effectLst/>
        </p:spPr>
        <p:txBody>
          <a:bodyPr lIns="90488" tIns="44450" rIns="90488" bIns="44450">
            <a:spAutoFit/>
          </a:bodyPr>
          <a:lstStyle/>
          <a:p>
            <a:pPr>
              <a:spcBef>
                <a:spcPct val="50000"/>
              </a:spcBef>
            </a:pPr>
            <a:r>
              <a:rPr lang="en-US" sz="2800" dirty="0">
                <a:effectLst>
                  <a:outerShdw blurRad="38100" dist="38100" dir="2700000" algn="tl">
                    <a:srgbClr val="000000"/>
                  </a:outerShdw>
                </a:effectLst>
              </a:rPr>
              <a:t>^</a:t>
            </a:r>
          </a:p>
        </p:txBody>
      </p:sp>
      <p:sp>
        <p:nvSpPr>
          <p:cNvPr id="110598" name="Rectangle 6"/>
          <p:cNvSpPr>
            <a:spLocks noChangeArrowheads="1"/>
          </p:cNvSpPr>
          <p:nvPr/>
        </p:nvSpPr>
        <p:spPr bwMode="auto">
          <a:xfrm>
            <a:off x="2895600" y="1295400"/>
            <a:ext cx="528637" cy="515938"/>
          </a:xfrm>
          <a:prstGeom prst="rect">
            <a:avLst/>
          </a:prstGeom>
          <a:noFill/>
          <a:ln w="12700">
            <a:noFill/>
            <a:miter lim="800000"/>
            <a:headEnd/>
            <a:tailEnd/>
          </a:ln>
          <a:effectLst/>
        </p:spPr>
        <p:txBody>
          <a:bodyPr lIns="90488" tIns="44450" rIns="90488" bIns="44450">
            <a:spAutoFit/>
          </a:bodyPr>
          <a:lstStyle/>
          <a:p>
            <a:pPr>
              <a:spcBef>
                <a:spcPct val="50000"/>
              </a:spcBef>
            </a:pPr>
            <a:r>
              <a:rPr lang="en-US" sz="2800" dirty="0">
                <a:effectLst>
                  <a:outerShdw blurRad="38100" dist="38100" dir="2700000" algn="tl">
                    <a:srgbClr val="000000"/>
                  </a:outerShdw>
                </a:effectLst>
              </a:rPr>
              <a:t>^</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17FAF319-4801-41F8-A292-636E3A79BCE0}" type="slidenum">
              <a:rPr lang="en-US"/>
              <a:pPr/>
              <a:t>22</a:t>
            </a:fld>
            <a:endParaRPr lang="en-US"/>
          </a:p>
        </p:txBody>
      </p:sp>
      <p:sp>
        <p:nvSpPr>
          <p:cNvPr id="112642" name="Rectangle 2"/>
          <p:cNvSpPr>
            <a:spLocks noGrp="1" noChangeArrowheads="1"/>
          </p:cNvSpPr>
          <p:nvPr>
            <p:ph type="title"/>
          </p:nvPr>
        </p:nvSpPr>
        <p:spPr>
          <a:noFill/>
          <a:ln/>
        </p:spPr>
        <p:txBody>
          <a:bodyPr lIns="90488" tIns="44450" rIns="90488" bIns="44450"/>
          <a:lstStyle/>
          <a:p>
            <a:r>
              <a:rPr lang="en-US"/>
              <a:t>Interpretation of Coefficients</a:t>
            </a:r>
          </a:p>
        </p:txBody>
      </p:sp>
      <p:sp>
        <p:nvSpPr>
          <p:cNvPr id="112643" name="Rectangle 3"/>
          <p:cNvSpPr>
            <a:spLocks noGrp="1" noChangeArrowheads="1"/>
          </p:cNvSpPr>
          <p:nvPr>
            <p:ph type="body" idx="1"/>
          </p:nvPr>
        </p:nvSpPr>
        <p:spPr>
          <a:noFill/>
          <a:ln/>
        </p:spPr>
        <p:txBody>
          <a:bodyPr lIns="90488" tIns="44450" rIns="90488" bIns="44450"/>
          <a:lstStyle/>
          <a:p>
            <a:r>
              <a:rPr lang="en-US">
                <a:solidFill>
                  <a:schemeClr val="folHlink"/>
                </a:solidFill>
              </a:rPr>
              <a:t>1.	Slope (</a:t>
            </a:r>
            <a:r>
              <a:rPr lang="en-US" i="1">
                <a:solidFill>
                  <a:schemeClr val="folHlink"/>
                </a:solidFill>
                <a:latin typeface="Symbol" pitchFamily="18" charset="2"/>
              </a:rPr>
              <a:t></a:t>
            </a:r>
            <a:r>
              <a:rPr lang="en-US" baseline="-25000">
                <a:solidFill>
                  <a:schemeClr val="folHlink"/>
                </a:solidFill>
              </a:rPr>
              <a:t>1</a:t>
            </a:r>
            <a:r>
              <a:rPr lang="en-US">
                <a:solidFill>
                  <a:schemeClr val="folHlink"/>
                </a:solidFill>
              </a:rPr>
              <a:t>)</a:t>
            </a:r>
          </a:p>
          <a:p>
            <a:pPr lvl="1">
              <a:buClr>
                <a:schemeClr val="folHlink"/>
              </a:buClr>
            </a:pPr>
            <a:r>
              <a:rPr lang="en-US">
                <a:solidFill>
                  <a:schemeClr val="folHlink"/>
                </a:solidFill>
              </a:rPr>
              <a:t>Estimated </a:t>
            </a:r>
            <a:r>
              <a:rPr lang="en-US" i="1">
                <a:solidFill>
                  <a:schemeClr val="folHlink"/>
                </a:solidFill>
              </a:rPr>
              <a:t>Y</a:t>
            </a:r>
            <a:r>
              <a:rPr lang="en-US">
                <a:solidFill>
                  <a:schemeClr val="folHlink"/>
                </a:solidFill>
              </a:rPr>
              <a:t> Changes by </a:t>
            </a:r>
            <a:r>
              <a:rPr lang="en-US" i="1">
                <a:solidFill>
                  <a:schemeClr val="folHlink"/>
                </a:solidFill>
                <a:latin typeface="Symbol" pitchFamily="18" charset="2"/>
              </a:rPr>
              <a:t></a:t>
            </a:r>
            <a:r>
              <a:rPr lang="en-US" sz="3200" baseline="-25000">
                <a:solidFill>
                  <a:schemeClr val="folHlink"/>
                </a:solidFill>
              </a:rPr>
              <a:t>1</a:t>
            </a:r>
            <a:r>
              <a:rPr lang="en-US">
                <a:solidFill>
                  <a:schemeClr val="folHlink"/>
                </a:solidFill>
              </a:rPr>
              <a:t> for Each 1 Unit Increase in </a:t>
            </a:r>
            <a:r>
              <a:rPr lang="en-US" i="1">
                <a:solidFill>
                  <a:schemeClr val="folHlink"/>
                </a:solidFill>
              </a:rPr>
              <a:t>X</a:t>
            </a:r>
            <a:endParaRPr lang="en-US">
              <a:solidFill>
                <a:schemeClr val="folHlink"/>
              </a:solidFill>
            </a:endParaRPr>
          </a:p>
          <a:p>
            <a:pPr lvl="2">
              <a:buClr>
                <a:schemeClr val="folHlink"/>
              </a:buClr>
            </a:pPr>
            <a:r>
              <a:rPr lang="en-US">
                <a:solidFill>
                  <a:schemeClr val="folHlink"/>
                </a:solidFill>
              </a:rPr>
              <a:t>If </a:t>
            </a:r>
            <a:r>
              <a:rPr lang="en-US" i="1">
                <a:solidFill>
                  <a:schemeClr val="folHlink"/>
                </a:solidFill>
                <a:latin typeface="Symbol" pitchFamily="18" charset="2"/>
              </a:rPr>
              <a:t></a:t>
            </a:r>
            <a:r>
              <a:rPr lang="en-US" baseline="-25000">
                <a:solidFill>
                  <a:schemeClr val="folHlink"/>
                </a:solidFill>
              </a:rPr>
              <a:t>1</a:t>
            </a:r>
            <a:r>
              <a:rPr lang="en-US">
                <a:solidFill>
                  <a:schemeClr val="folHlink"/>
                </a:solidFill>
              </a:rPr>
              <a:t> = 2, then </a:t>
            </a:r>
            <a:r>
              <a:rPr lang="en-US" i="1">
                <a:solidFill>
                  <a:schemeClr val="folHlink"/>
                </a:solidFill>
              </a:rPr>
              <a:t>Y</a:t>
            </a:r>
            <a:r>
              <a:rPr lang="en-US">
                <a:solidFill>
                  <a:schemeClr val="folHlink"/>
                </a:solidFill>
              </a:rPr>
              <a:t> Is Expected to Increase by 2 for Each 1 Unit Increase in </a:t>
            </a:r>
            <a:r>
              <a:rPr lang="en-US" i="1">
                <a:solidFill>
                  <a:schemeClr val="folHlink"/>
                </a:solidFill>
              </a:rPr>
              <a:t>X</a:t>
            </a:r>
            <a:endParaRPr lang="en-US">
              <a:solidFill>
                <a:schemeClr val="folHlink"/>
              </a:solidFill>
            </a:endParaRPr>
          </a:p>
          <a:p>
            <a:r>
              <a:rPr lang="en-US"/>
              <a:t>2.	Y-Intercept (</a:t>
            </a:r>
            <a:r>
              <a:rPr lang="en-US" i="1">
                <a:latin typeface="Symbol" pitchFamily="18" charset="2"/>
              </a:rPr>
              <a:t></a:t>
            </a:r>
            <a:r>
              <a:rPr lang="en-US" baseline="-25000"/>
              <a:t>0</a:t>
            </a:r>
            <a:r>
              <a:rPr lang="en-US"/>
              <a:t>)</a:t>
            </a:r>
          </a:p>
          <a:p>
            <a:pPr lvl="1"/>
            <a:r>
              <a:rPr lang="en-US"/>
              <a:t>Average Value of </a:t>
            </a:r>
            <a:r>
              <a:rPr lang="en-US" i="1"/>
              <a:t>Y</a:t>
            </a:r>
            <a:r>
              <a:rPr lang="en-US"/>
              <a:t> When </a:t>
            </a:r>
            <a:r>
              <a:rPr lang="en-US" i="1"/>
              <a:t>X</a:t>
            </a:r>
            <a:r>
              <a:rPr lang="en-US"/>
              <a:t> = 0</a:t>
            </a:r>
          </a:p>
          <a:p>
            <a:pPr lvl="2"/>
            <a:r>
              <a:rPr lang="en-US" sz="2800"/>
              <a:t>If </a:t>
            </a:r>
            <a:r>
              <a:rPr lang="en-US" sz="2800" i="1">
                <a:latin typeface="Symbol" pitchFamily="18" charset="2"/>
              </a:rPr>
              <a:t></a:t>
            </a:r>
            <a:r>
              <a:rPr lang="en-US" sz="2800" baseline="-25000"/>
              <a:t>0</a:t>
            </a:r>
            <a:r>
              <a:rPr lang="en-US" sz="2800"/>
              <a:t> = 4, then Average </a:t>
            </a:r>
            <a:r>
              <a:rPr lang="en-US" sz="2800" i="1"/>
              <a:t>Y</a:t>
            </a:r>
            <a:r>
              <a:rPr lang="en-US" sz="2800"/>
              <a:t> Is Expected to Be 4 When </a:t>
            </a:r>
            <a:r>
              <a:rPr lang="en-US" sz="2800" i="1"/>
              <a:t>X</a:t>
            </a:r>
            <a:r>
              <a:rPr lang="en-US" sz="2800"/>
              <a:t> Is 0</a:t>
            </a:r>
          </a:p>
        </p:txBody>
      </p:sp>
      <p:sp>
        <p:nvSpPr>
          <p:cNvPr id="112644" name="Rectangle 4"/>
          <p:cNvSpPr>
            <a:spLocks noChangeArrowheads="1"/>
          </p:cNvSpPr>
          <p:nvPr/>
        </p:nvSpPr>
        <p:spPr bwMode="auto">
          <a:xfrm>
            <a:off x="1905000" y="2895600"/>
            <a:ext cx="528638" cy="515938"/>
          </a:xfrm>
          <a:prstGeom prst="rect">
            <a:avLst/>
          </a:prstGeom>
          <a:noFill/>
          <a:ln w="12700">
            <a:noFill/>
            <a:miter lim="800000"/>
            <a:headEnd/>
            <a:tailEnd/>
          </a:ln>
          <a:effectLst/>
        </p:spPr>
        <p:txBody>
          <a:bodyPr lIns="90488" tIns="44450" rIns="90488" bIns="44450">
            <a:spAutoFit/>
          </a:bodyPr>
          <a:lstStyle/>
          <a:p>
            <a:pPr>
              <a:spcBef>
                <a:spcPct val="50000"/>
              </a:spcBef>
            </a:pPr>
            <a:r>
              <a:rPr lang="en-US" sz="2800">
                <a:solidFill>
                  <a:schemeClr val="folHlink"/>
                </a:solidFill>
                <a:effectLst>
                  <a:outerShdw blurRad="38100" dist="38100" dir="2700000" algn="tl">
                    <a:srgbClr val="000000"/>
                  </a:outerShdw>
                </a:effectLst>
              </a:rPr>
              <a:t>^</a:t>
            </a:r>
          </a:p>
        </p:txBody>
      </p:sp>
      <p:sp>
        <p:nvSpPr>
          <p:cNvPr id="112645" name="Rectangle 5"/>
          <p:cNvSpPr>
            <a:spLocks noChangeArrowheads="1"/>
          </p:cNvSpPr>
          <p:nvPr/>
        </p:nvSpPr>
        <p:spPr bwMode="auto">
          <a:xfrm>
            <a:off x="3662363" y="3733800"/>
            <a:ext cx="528637" cy="576263"/>
          </a:xfrm>
          <a:prstGeom prst="rect">
            <a:avLst/>
          </a:prstGeom>
          <a:noFill/>
          <a:ln w="12700">
            <a:noFill/>
            <a:miter lim="800000"/>
            <a:headEnd/>
            <a:tailEnd/>
          </a:ln>
          <a:effectLst/>
        </p:spPr>
        <p:txBody>
          <a:bodyPr lIns="90488" tIns="44450" rIns="90488" bIns="44450">
            <a:spAutoFit/>
          </a:bodyPr>
          <a:lstStyle/>
          <a:p>
            <a:pPr>
              <a:spcBef>
                <a:spcPct val="50000"/>
              </a:spcBef>
            </a:pPr>
            <a:r>
              <a:rPr lang="en-US" sz="3200">
                <a:effectLst>
                  <a:outerShdw blurRad="38100" dist="38100" dir="2700000" algn="tl">
                    <a:srgbClr val="000000"/>
                  </a:outerShdw>
                </a:effectLst>
              </a:rPr>
              <a:t>^</a:t>
            </a:r>
          </a:p>
        </p:txBody>
      </p:sp>
      <p:sp>
        <p:nvSpPr>
          <p:cNvPr id="112646" name="Rectangle 6"/>
          <p:cNvSpPr>
            <a:spLocks noChangeArrowheads="1"/>
          </p:cNvSpPr>
          <p:nvPr/>
        </p:nvSpPr>
        <p:spPr bwMode="auto">
          <a:xfrm>
            <a:off x="5257800" y="1981200"/>
            <a:ext cx="381000" cy="576263"/>
          </a:xfrm>
          <a:prstGeom prst="rect">
            <a:avLst/>
          </a:prstGeom>
          <a:noFill/>
          <a:ln w="12700">
            <a:noFill/>
            <a:miter lim="800000"/>
            <a:headEnd/>
            <a:tailEnd/>
          </a:ln>
          <a:effectLst/>
        </p:spPr>
        <p:txBody>
          <a:bodyPr lIns="90488" tIns="44450" rIns="90488" bIns="44450">
            <a:spAutoFit/>
          </a:bodyPr>
          <a:lstStyle/>
          <a:p>
            <a:pPr>
              <a:spcBef>
                <a:spcPct val="50000"/>
              </a:spcBef>
            </a:pPr>
            <a:r>
              <a:rPr lang="en-US" sz="3200">
                <a:solidFill>
                  <a:schemeClr val="folHlink"/>
                </a:solidFill>
                <a:effectLst>
                  <a:outerShdw blurRad="38100" dist="38100" dir="2700000" algn="tl">
                    <a:srgbClr val="000000"/>
                  </a:outerShdw>
                </a:effectLst>
              </a:rPr>
              <a:t>^</a:t>
            </a:r>
          </a:p>
        </p:txBody>
      </p:sp>
      <p:sp>
        <p:nvSpPr>
          <p:cNvPr id="112647" name="Rectangle 7"/>
          <p:cNvSpPr>
            <a:spLocks noChangeArrowheads="1"/>
          </p:cNvSpPr>
          <p:nvPr/>
        </p:nvSpPr>
        <p:spPr bwMode="auto">
          <a:xfrm>
            <a:off x="2747963" y="1371600"/>
            <a:ext cx="528637" cy="576263"/>
          </a:xfrm>
          <a:prstGeom prst="rect">
            <a:avLst/>
          </a:prstGeom>
          <a:noFill/>
          <a:ln w="12700">
            <a:noFill/>
            <a:miter lim="800000"/>
            <a:headEnd/>
            <a:tailEnd/>
          </a:ln>
          <a:effectLst/>
        </p:spPr>
        <p:txBody>
          <a:bodyPr lIns="90488" tIns="44450" rIns="90488" bIns="44450">
            <a:spAutoFit/>
          </a:bodyPr>
          <a:lstStyle/>
          <a:p>
            <a:pPr>
              <a:spcBef>
                <a:spcPct val="50000"/>
              </a:spcBef>
            </a:pPr>
            <a:r>
              <a:rPr lang="en-US" sz="3200">
                <a:solidFill>
                  <a:schemeClr val="folHlink"/>
                </a:solidFill>
                <a:effectLst>
                  <a:outerShdw blurRad="38100" dist="38100" dir="2700000" algn="tl">
                    <a:srgbClr val="000000"/>
                  </a:outerShdw>
                </a:effectLst>
              </a:rPr>
              <a:t>^</a:t>
            </a:r>
          </a:p>
        </p:txBody>
      </p:sp>
      <p:sp>
        <p:nvSpPr>
          <p:cNvPr id="112648" name="Rectangle 8"/>
          <p:cNvSpPr>
            <a:spLocks noChangeArrowheads="1"/>
          </p:cNvSpPr>
          <p:nvPr/>
        </p:nvSpPr>
        <p:spPr bwMode="auto">
          <a:xfrm>
            <a:off x="1981200" y="4876800"/>
            <a:ext cx="528638" cy="515938"/>
          </a:xfrm>
          <a:prstGeom prst="rect">
            <a:avLst/>
          </a:prstGeom>
          <a:noFill/>
          <a:ln w="12700">
            <a:noFill/>
            <a:miter lim="800000"/>
            <a:headEnd/>
            <a:tailEnd/>
          </a:ln>
          <a:effectLst/>
        </p:spPr>
        <p:txBody>
          <a:bodyPr lIns="90488" tIns="44450" rIns="90488" bIns="44450">
            <a:spAutoFit/>
          </a:bodyPr>
          <a:lstStyle/>
          <a:p>
            <a:pPr>
              <a:spcBef>
                <a:spcPct val="50000"/>
              </a:spcBef>
            </a:pPr>
            <a:r>
              <a:rPr lang="en-US" sz="2800">
                <a:effectLst>
                  <a:outerShdw blurRad="38100" dist="38100" dir="2700000" algn="tl">
                    <a:srgbClr val="000000"/>
                  </a:outerShdw>
                </a:effectLst>
              </a:rPr>
              <a:t>^</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053AE-9F1E-4C11-86BF-9D5EF44C8C05}" type="slidenum">
              <a:rPr lang="en-US"/>
              <a:pPr/>
              <a:t>23</a:t>
            </a:fld>
            <a:endParaRPr lang="en-US"/>
          </a:p>
        </p:txBody>
      </p:sp>
      <p:sp>
        <p:nvSpPr>
          <p:cNvPr id="326658" name="Rectangle 2"/>
          <p:cNvSpPr>
            <a:spLocks noGrp="1" noChangeArrowheads="1"/>
          </p:cNvSpPr>
          <p:nvPr>
            <p:ph type="title"/>
          </p:nvPr>
        </p:nvSpPr>
        <p:spPr/>
        <p:txBody>
          <a:bodyPr>
            <a:normAutofit fontScale="90000"/>
          </a:bodyPr>
          <a:lstStyle/>
          <a:p>
            <a:r>
              <a:rPr lang="en-US" sz="4000"/>
              <a:t>SAS codes for fitting a simple linear regression</a:t>
            </a:r>
          </a:p>
        </p:txBody>
      </p:sp>
      <p:sp>
        <p:nvSpPr>
          <p:cNvPr id="326659" name="Rectangle 3"/>
          <p:cNvSpPr>
            <a:spLocks noGrp="1" noChangeArrowheads="1"/>
          </p:cNvSpPr>
          <p:nvPr>
            <p:ph type="body" idx="1"/>
          </p:nvPr>
        </p:nvSpPr>
        <p:spPr>
          <a:xfrm>
            <a:off x="457200" y="1911350"/>
            <a:ext cx="8229600" cy="4214813"/>
          </a:xfrm>
        </p:spPr>
        <p:txBody>
          <a:bodyPr>
            <a:normAutofit/>
          </a:bodyPr>
          <a:lstStyle/>
          <a:p>
            <a:pPr>
              <a:lnSpc>
                <a:spcPct val="80000"/>
              </a:lnSpc>
            </a:pPr>
            <a:r>
              <a:rPr lang="en-US" sz="2400" b="1"/>
              <a:t>Data</a:t>
            </a:r>
            <a:r>
              <a:rPr lang="en-US" sz="2400"/>
              <a:t> BW;  /*Reading data in SAS*/</a:t>
            </a:r>
          </a:p>
          <a:p>
            <a:pPr>
              <a:lnSpc>
                <a:spcPct val="80000"/>
              </a:lnSpc>
            </a:pPr>
            <a:r>
              <a:rPr lang="en-US" sz="2400"/>
              <a:t>input </a:t>
            </a:r>
            <a:r>
              <a:rPr lang="en-US" sz="2400">
                <a:solidFill>
                  <a:srgbClr val="FC0128"/>
                </a:solidFill>
              </a:rPr>
              <a:t>estriol birthw</a:t>
            </a:r>
            <a:r>
              <a:rPr lang="en-US" sz="2400"/>
              <a:t>@@;</a:t>
            </a:r>
          </a:p>
          <a:p>
            <a:pPr>
              <a:lnSpc>
                <a:spcPct val="80000"/>
              </a:lnSpc>
            </a:pPr>
            <a:r>
              <a:rPr lang="en-US" sz="2400"/>
              <a:t>cards;</a:t>
            </a:r>
          </a:p>
          <a:p>
            <a:pPr>
              <a:lnSpc>
                <a:spcPct val="80000"/>
              </a:lnSpc>
            </a:pPr>
            <a:r>
              <a:rPr lang="en-US" sz="2400"/>
              <a:t>1	1	 2	1  	3	2	 </a:t>
            </a:r>
            <a:br>
              <a:rPr lang="en-US" sz="2400"/>
            </a:br>
            <a:r>
              <a:rPr lang="en-US" sz="2400"/>
              <a:t>4	2 	 5	4</a:t>
            </a:r>
          </a:p>
          <a:p>
            <a:pPr>
              <a:lnSpc>
                <a:spcPct val="80000"/>
              </a:lnSpc>
            </a:pPr>
            <a:r>
              <a:rPr lang="en-US" sz="2400"/>
              <a:t>; </a:t>
            </a:r>
          </a:p>
          <a:p>
            <a:pPr>
              <a:lnSpc>
                <a:spcPct val="80000"/>
              </a:lnSpc>
            </a:pPr>
            <a:r>
              <a:rPr lang="en-US" sz="2400" b="1"/>
              <a:t>run</a:t>
            </a:r>
            <a:r>
              <a:rPr lang="en-US" sz="2400"/>
              <a:t>;</a:t>
            </a:r>
          </a:p>
          <a:p>
            <a:pPr>
              <a:lnSpc>
                <a:spcPct val="80000"/>
              </a:lnSpc>
            </a:pPr>
            <a:endParaRPr lang="en-US" sz="2400"/>
          </a:p>
          <a:p>
            <a:pPr>
              <a:lnSpc>
                <a:spcPct val="80000"/>
              </a:lnSpc>
            </a:pPr>
            <a:r>
              <a:rPr lang="en-US" sz="2400" b="1">
                <a:solidFill>
                  <a:schemeClr val="hlink"/>
                </a:solidFill>
              </a:rPr>
              <a:t>PROC REG</a:t>
            </a:r>
            <a:r>
              <a:rPr lang="en-US" sz="2400" b="1"/>
              <a:t> data=BW</a:t>
            </a:r>
            <a:r>
              <a:rPr lang="en-US" sz="2400"/>
              <a:t>; /*Fitting linear regression models*/</a:t>
            </a:r>
          </a:p>
          <a:p>
            <a:pPr>
              <a:lnSpc>
                <a:spcPct val="80000"/>
              </a:lnSpc>
            </a:pPr>
            <a:r>
              <a:rPr lang="en-US" sz="2400"/>
              <a:t>model </a:t>
            </a:r>
            <a:r>
              <a:rPr lang="en-US" sz="2400">
                <a:solidFill>
                  <a:srgbClr val="FC0128"/>
                </a:solidFill>
              </a:rPr>
              <a:t>birthw</a:t>
            </a:r>
            <a:r>
              <a:rPr lang="en-US" sz="2400"/>
              <a:t>=</a:t>
            </a:r>
            <a:r>
              <a:rPr lang="en-US" sz="2400">
                <a:solidFill>
                  <a:srgbClr val="FC0128"/>
                </a:solidFill>
              </a:rPr>
              <a:t>estriol</a:t>
            </a:r>
            <a:r>
              <a:rPr lang="en-US" sz="2400"/>
              <a:t>;</a:t>
            </a:r>
          </a:p>
          <a:p>
            <a:pPr>
              <a:lnSpc>
                <a:spcPct val="80000"/>
              </a:lnSpc>
            </a:pPr>
            <a:r>
              <a:rPr lang="en-US" sz="2400" b="1"/>
              <a:t>run</a:t>
            </a:r>
            <a:r>
              <a:rPr lang="en-US" sz="2400"/>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6"/>
          <p:cNvSpPr>
            <a:spLocks noGrp="1"/>
          </p:cNvSpPr>
          <p:nvPr>
            <p:ph type="sldNum" sz="quarter" idx="12"/>
          </p:nvPr>
        </p:nvSpPr>
        <p:spPr/>
        <p:txBody>
          <a:bodyPr/>
          <a:lstStyle/>
          <a:p>
            <a:fld id="{BC9E512C-B19B-4ADB-B554-86D6F50DE956}" type="slidenum">
              <a:rPr lang="en-US"/>
              <a:pPr/>
              <a:t>24</a:t>
            </a:fld>
            <a:endParaRPr lang="en-US"/>
          </a:p>
        </p:txBody>
      </p:sp>
      <p:sp>
        <p:nvSpPr>
          <p:cNvPr id="129026" name="Rectangle 2"/>
          <p:cNvSpPr>
            <a:spLocks noChangeArrowheads="1"/>
          </p:cNvSpPr>
          <p:nvPr/>
        </p:nvSpPr>
        <p:spPr bwMode="auto">
          <a:xfrm>
            <a:off x="568325" y="2084388"/>
            <a:ext cx="8029575" cy="4129087"/>
          </a:xfrm>
          <a:prstGeom prst="rect">
            <a:avLst/>
          </a:prstGeom>
          <a:solidFill>
            <a:schemeClr val="bg2"/>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29027" name="Rectangle 3"/>
          <p:cNvSpPr>
            <a:spLocks noGrp="1" noChangeArrowheads="1"/>
          </p:cNvSpPr>
          <p:nvPr>
            <p:ph type="body" sz="half" idx="2"/>
          </p:nvPr>
        </p:nvSpPr>
        <p:spPr>
          <a:xfrm>
            <a:off x="609600" y="2133600"/>
            <a:ext cx="7924800" cy="4114800"/>
          </a:xfrm>
          <a:noFill/>
          <a:ln/>
        </p:spPr>
        <p:txBody>
          <a:bodyPr lIns="90488" tIns="44450" rIns="90488" bIns="44450"/>
          <a:lstStyle/>
          <a:p>
            <a:pPr algn="ctr">
              <a:buFont typeface="Wingdings" pitchFamily="2" charset="2"/>
              <a:buNone/>
            </a:pPr>
            <a:r>
              <a:rPr lang="en-US" sz="2000"/>
              <a:t> </a:t>
            </a:r>
            <a:r>
              <a:rPr lang="en-US" sz="2000" b="1"/>
              <a:t>Parameter Estimates</a:t>
            </a:r>
          </a:p>
          <a:p>
            <a:endParaRPr lang="en-US" sz="2000">
              <a:effectLst/>
            </a:endParaRPr>
          </a:p>
          <a:p>
            <a:pPr>
              <a:buFont typeface="Wingdings" pitchFamily="2" charset="2"/>
              <a:buNone/>
            </a:pPr>
            <a:r>
              <a:rPr lang="en-US" sz="2000">
                <a:effectLst/>
              </a:rPr>
              <a:t>                                        Parameter       Standard</a:t>
            </a:r>
          </a:p>
          <a:p>
            <a:pPr>
              <a:buFont typeface="Wingdings" pitchFamily="2" charset="2"/>
              <a:buNone/>
            </a:pPr>
            <a:r>
              <a:rPr lang="en-US" sz="2000">
                <a:effectLst/>
              </a:rPr>
              <a:t>            Variable     DF       Estimate              Error  t Value       Pr &gt; |t|</a:t>
            </a:r>
          </a:p>
          <a:p>
            <a:pPr>
              <a:buFont typeface="Wingdings" pitchFamily="2" charset="2"/>
              <a:buNone/>
            </a:pPr>
            <a:endParaRPr lang="en-US" sz="2000">
              <a:effectLst/>
            </a:endParaRPr>
          </a:p>
          <a:p>
            <a:pPr>
              <a:buFont typeface="Wingdings" pitchFamily="2" charset="2"/>
              <a:buNone/>
            </a:pPr>
            <a:r>
              <a:rPr lang="en-US" sz="2000">
                <a:effectLst/>
              </a:rPr>
              <a:t>	          Intercept     1       -0.10000        0.63509      -0.16      0.8849</a:t>
            </a:r>
          </a:p>
          <a:p>
            <a:pPr>
              <a:buFont typeface="Wingdings" pitchFamily="2" charset="2"/>
              <a:buNone/>
            </a:pPr>
            <a:r>
              <a:rPr lang="en-US" sz="2000">
                <a:effectLst/>
              </a:rPr>
              <a:t>	              Estriol     1        0.70000        0.19149       3.66      0.0354</a:t>
            </a:r>
          </a:p>
        </p:txBody>
      </p:sp>
      <p:sp>
        <p:nvSpPr>
          <p:cNvPr id="129028" name="Rectangle 4"/>
          <p:cNvSpPr>
            <a:spLocks noGrp="1" noChangeArrowheads="1"/>
          </p:cNvSpPr>
          <p:nvPr>
            <p:ph type="title"/>
          </p:nvPr>
        </p:nvSpPr>
        <p:spPr>
          <a:xfrm>
            <a:off x="1371600" y="171450"/>
            <a:ext cx="6934200" cy="1123950"/>
          </a:xfrm>
          <a:noFill/>
          <a:ln/>
        </p:spPr>
        <p:txBody>
          <a:bodyPr lIns="90488" tIns="44450" rIns="90488" bIns="44450">
            <a:normAutofit fontScale="90000"/>
          </a:bodyPr>
          <a:lstStyle/>
          <a:p>
            <a:r>
              <a:rPr lang="en-US"/>
              <a:t>Parameter Estimation </a:t>
            </a:r>
            <a:br>
              <a:rPr lang="en-US"/>
            </a:br>
            <a:r>
              <a:rPr lang="en-US"/>
              <a:t>SAS Computer Output</a:t>
            </a:r>
          </a:p>
        </p:txBody>
      </p:sp>
      <p:sp>
        <p:nvSpPr>
          <p:cNvPr id="129029" name="Line 5"/>
          <p:cNvSpPr>
            <a:spLocks noChangeShapeType="1"/>
          </p:cNvSpPr>
          <p:nvPr/>
        </p:nvSpPr>
        <p:spPr bwMode="auto">
          <a:xfrm flipV="1">
            <a:off x="2971800" y="4191000"/>
            <a:ext cx="685800" cy="990600"/>
          </a:xfrm>
          <a:prstGeom prst="line">
            <a:avLst/>
          </a:prstGeom>
          <a:noFill/>
          <a:ln w="25400">
            <a:solidFill>
              <a:schemeClr val="folHlink"/>
            </a:solidFill>
            <a:round/>
            <a:headEnd/>
            <a:tailEnd type="triangle" w="med" len="med"/>
          </a:ln>
          <a:effectLst/>
        </p:spPr>
        <p:txBody>
          <a:bodyPr wrap="none" anchor="ctr"/>
          <a:lstStyle/>
          <a:p>
            <a:endParaRPr lang="en-US"/>
          </a:p>
        </p:txBody>
      </p:sp>
      <p:sp>
        <p:nvSpPr>
          <p:cNvPr id="129031" name="Line 7"/>
          <p:cNvSpPr>
            <a:spLocks noChangeShapeType="1"/>
          </p:cNvSpPr>
          <p:nvPr/>
        </p:nvSpPr>
        <p:spPr bwMode="auto">
          <a:xfrm flipH="1" flipV="1">
            <a:off x="4419600" y="4648200"/>
            <a:ext cx="719138" cy="685800"/>
          </a:xfrm>
          <a:prstGeom prst="line">
            <a:avLst/>
          </a:prstGeom>
          <a:noFill/>
          <a:ln w="25400">
            <a:solidFill>
              <a:schemeClr val="folHlink"/>
            </a:solidFill>
            <a:round/>
            <a:headEnd/>
            <a:tailEnd type="triangle" w="med" len="med"/>
          </a:ln>
          <a:effectLst/>
        </p:spPr>
        <p:txBody>
          <a:bodyPr wrap="none" anchor="ctr"/>
          <a:lstStyle/>
          <a:p>
            <a:endParaRPr lang="en-US"/>
          </a:p>
        </p:txBody>
      </p:sp>
      <p:sp>
        <p:nvSpPr>
          <p:cNvPr id="129032" name="AutoShape 8"/>
          <p:cNvSpPr>
            <a:spLocks noChangeArrowheads="1"/>
          </p:cNvSpPr>
          <p:nvPr/>
        </p:nvSpPr>
        <p:spPr bwMode="auto">
          <a:xfrm>
            <a:off x="2374900" y="5181600"/>
            <a:ext cx="901700" cy="633413"/>
          </a:xfrm>
          <a:prstGeom prst="roundRect">
            <a:avLst>
              <a:gd name="adj" fmla="val 46421"/>
            </a:avLst>
          </a:prstGeom>
          <a:solidFill>
            <a:schemeClr val="bg2"/>
          </a:solidFill>
          <a:ln w="12700">
            <a:solidFill>
              <a:schemeClr val="folHlink"/>
            </a:solidFill>
            <a:round/>
            <a:headEnd/>
            <a:tailEnd/>
          </a:ln>
          <a:effectLst/>
        </p:spPr>
        <p:txBody>
          <a:bodyPr wrap="none" anchor="ctr"/>
          <a:lstStyle/>
          <a:p>
            <a:endParaRPr lang="en-US"/>
          </a:p>
        </p:txBody>
      </p:sp>
      <p:sp>
        <p:nvSpPr>
          <p:cNvPr id="129033" name="Rectangle 9"/>
          <p:cNvSpPr>
            <a:spLocks noChangeArrowheads="1"/>
          </p:cNvSpPr>
          <p:nvPr/>
        </p:nvSpPr>
        <p:spPr bwMode="auto">
          <a:xfrm>
            <a:off x="2590800" y="5257800"/>
            <a:ext cx="758825" cy="515938"/>
          </a:xfrm>
          <a:prstGeom prst="rect">
            <a:avLst/>
          </a:prstGeom>
          <a:noFill/>
          <a:ln w="12700">
            <a:noFill/>
            <a:miter lim="800000"/>
            <a:headEnd/>
            <a:tailEnd/>
          </a:ln>
          <a:effectLst/>
        </p:spPr>
        <p:txBody>
          <a:bodyPr lIns="90488" tIns="44450" rIns="90488" bIns="44450">
            <a:spAutoFit/>
          </a:bodyPr>
          <a:lstStyle/>
          <a:p>
            <a:pPr>
              <a:spcBef>
                <a:spcPct val="50000"/>
              </a:spcBef>
            </a:pPr>
            <a:r>
              <a:rPr lang="en-US" sz="2800" b="1" i="1">
                <a:solidFill>
                  <a:srgbClr val="FCFEB9"/>
                </a:solidFill>
                <a:latin typeface="Symbol" pitchFamily="18" charset="2"/>
              </a:rPr>
              <a:t></a:t>
            </a:r>
            <a:r>
              <a:rPr lang="en-US" sz="2800" b="1" baseline="-25000">
                <a:solidFill>
                  <a:srgbClr val="FCFEB9"/>
                </a:solidFill>
              </a:rPr>
              <a:t>0</a:t>
            </a:r>
          </a:p>
        </p:txBody>
      </p:sp>
      <p:sp>
        <p:nvSpPr>
          <p:cNvPr id="129034" name="Rectangle 10"/>
          <p:cNvSpPr>
            <a:spLocks noChangeArrowheads="1"/>
          </p:cNvSpPr>
          <p:nvPr/>
        </p:nvSpPr>
        <p:spPr bwMode="auto">
          <a:xfrm>
            <a:off x="2605088" y="5105400"/>
            <a:ext cx="519112" cy="515938"/>
          </a:xfrm>
          <a:prstGeom prst="rect">
            <a:avLst/>
          </a:prstGeom>
          <a:noFill/>
          <a:ln w="12700">
            <a:noFill/>
            <a:miter lim="800000"/>
            <a:headEnd/>
            <a:tailEnd/>
          </a:ln>
          <a:effectLst/>
        </p:spPr>
        <p:txBody>
          <a:bodyPr lIns="90488" tIns="44450" rIns="90488" bIns="44450">
            <a:spAutoFit/>
          </a:bodyPr>
          <a:lstStyle/>
          <a:p>
            <a:pPr algn="ctr">
              <a:spcBef>
                <a:spcPct val="50000"/>
              </a:spcBef>
            </a:pPr>
            <a:r>
              <a:rPr lang="en-US" sz="2800" b="1">
                <a:solidFill>
                  <a:srgbClr val="FCFEB9"/>
                </a:solidFill>
                <a:effectLst>
                  <a:outerShdw blurRad="38100" dist="38100" dir="2700000" algn="tl">
                    <a:srgbClr val="000000"/>
                  </a:outerShdw>
                </a:effectLst>
              </a:rPr>
              <a:t>^</a:t>
            </a:r>
          </a:p>
        </p:txBody>
      </p:sp>
      <p:sp>
        <p:nvSpPr>
          <p:cNvPr id="129035" name="AutoShape 11"/>
          <p:cNvSpPr>
            <a:spLocks noChangeArrowheads="1"/>
          </p:cNvSpPr>
          <p:nvPr/>
        </p:nvSpPr>
        <p:spPr bwMode="auto">
          <a:xfrm>
            <a:off x="5041900" y="5257800"/>
            <a:ext cx="901700" cy="633413"/>
          </a:xfrm>
          <a:prstGeom prst="roundRect">
            <a:avLst>
              <a:gd name="adj" fmla="val 46421"/>
            </a:avLst>
          </a:prstGeom>
          <a:solidFill>
            <a:schemeClr val="bg2"/>
          </a:solidFill>
          <a:ln w="12700">
            <a:solidFill>
              <a:schemeClr val="folHlink"/>
            </a:solidFill>
            <a:round/>
            <a:headEnd/>
            <a:tailEnd/>
          </a:ln>
          <a:effectLst/>
        </p:spPr>
        <p:txBody>
          <a:bodyPr wrap="none" anchor="ctr"/>
          <a:lstStyle/>
          <a:p>
            <a:endParaRPr lang="en-US"/>
          </a:p>
        </p:txBody>
      </p:sp>
      <p:sp>
        <p:nvSpPr>
          <p:cNvPr id="129036" name="Rectangle 12"/>
          <p:cNvSpPr>
            <a:spLocks noChangeArrowheads="1"/>
          </p:cNvSpPr>
          <p:nvPr/>
        </p:nvSpPr>
        <p:spPr bwMode="auto">
          <a:xfrm>
            <a:off x="5181600" y="5351463"/>
            <a:ext cx="7588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en-US" sz="2800" b="1" i="1">
                <a:solidFill>
                  <a:srgbClr val="FCFEB9"/>
                </a:solidFill>
                <a:latin typeface="Symbol" pitchFamily="18" charset="2"/>
              </a:rPr>
              <a:t></a:t>
            </a:r>
            <a:r>
              <a:rPr lang="en-US" sz="2800" b="1" baseline="-25000">
                <a:solidFill>
                  <a:srgbClr val="FCFEB9"/>
                </a:solidFill>
              </a:rPr>
              <a:t>1</a:t>
            </a:r>
          </a:p>
        </p:txBody>
      </p:sp>
      <p:sp>
        <p:nvSpPr>
          <p:cNvPr id="129037" name="Rectangle 13"/>
          <p:cNvSpPr>
            <a:spLocks noChangeArrowheads="1"/>
          </p:cNvSpPr>
          <p:nvPr/>
        </p:nvSpPr>
        <p:spPr bwMode="auto">
          <a:xfrm>
            <a:off x="5186363" y="5181600"/>
            <a:ext cx="528637" cy="515938"/>
          </a:xfrm>
          <a:prstGeom prst="rect">
            <a:avLst/>
          </a:prstGeom>
          <a:noFill/>
          <a:ln w="12700">
            <a:noFill/>
            <a:miter lim="800000"/>
            <a:headEnd/>
            <a:tailEnd/>
          </a:ln>
          <a:effectLst/>
        </p:spPr>
        <p:txBody>
          <a:bodyPr lIns="90488" tIns="44450" rIns="90488" bIns="44450">
            <a:spAutoFit/>
          </a:bodyPr>
          <a:lstStyle/>
          <a:p>
            <a:pPr algn="ctr">
              <a:spcBef>
                <a:spcPct val="50000"/>
              </a:spcBef>
            </a:pPr>
            <a:r>
              <a:rPr lang="en-US" sz="2800" b="1">
                <a:solidFill>
                  <a:srgbClr val="FCFEB9"/>
                </a:solidFill>
                <a:effectLst>
                  <a:outerShdw blurRad="38100" dist="38100" dir="2700000" algn="tl">
                    <a:srgbClr val="000000"/>
                  </a:outerShdw>
                </a:effectLst>
              </a:rPr>
              <a:t>^</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6E30C837-9907-4C1C-8C5B-6D0602D881E4}" type="slidenum">
              <a:rPr lang="en-US"/>
              <a:pPr/>
              <a:t>25</a:t>
            </a:fld>
            <a:endParaRPr lang="en-US"/>
          </a:p>
        </p:txBody>
      </p:sp>
      <p:sp>
        <p:nvSpPr>
          <p:cNvPr id="131074" name="Rectangle 2"/>
          <p:cNvSpPr>
            <a:spLocks noGrp="1" noChangeArrowheads="1"/>
          </p:cNvSpPr>
          <p:nvPr>
            <p:ph type="title"/>
          </p:nvPr>
        </p:nvSpPr>
        <p:spPr>
          <a:noFill/>
          <a:ln/>
        </p:spPr>
        <p:txBody>
          <a:bodyPr lIns="90488" tIns="44450" rIns="90488" bIns="44450">
            <a:normAutofit fontScale="90000"/>
          </a:bodyPr>
          <a:lstStyle/>
          <a:p>
            <a:r>
              <a:rPr lang="en-US"/>
              <a:t>Parameter Estimation Thinking Challenge</a:t>
            </a:r>
          </a:p>
        </p:txBody>
      </p:sp>
      <p:sp>
        <p:nvSpPr>
          <p:cNvPr id="131075" name="Rectangle 3"/>
          <p:cNvSpPr>
            <a:spLocks noGrp="1" noChangeArrowheads="1"/>
          </p:cNvSpPr>
          <p:nvPr>
            <p:ph type="body" sz="half" idx="1"/>
          </p:nvPr>
        </p:nvSpPr>
        <p:spPr>
          <a:xfrm>
            <a:off x="381000" y="1930400"/>
            <a:ext cx="7620000" cy="4267200"/>
          </a:xfrm>
          <a:noFill/>
          <a:ln/>
        </p:spPr>
        <p:txBody>
          <a:bodyPr lIns="90488" tIns="44450" rIns="90488" bIns="44450"/>
          <a:lstStyle/>
          <a:p>
            <a:pPr>
              <a:tabLst>
                <a:tab pos="908050" algn="ctr"/>
                <a:tab pos="3367088" algn="ctr"/>
              </a:tabLst>
            </a:pPr>
            <a:r>
              <a:rPr lang="en-US" sz="2800"/>
              <a:t>You’re a Vet epidemiologist for the county cooperative.  You gather the following data:</a:t>
            </a:r>
          </a:p>
          <a:p>
            <a:pPr>
              <a:tabLst>
                <a:tab pos="908050" algn="ctr"/>
                <a:tab pos="3367088" algn="ctr"/>
              </a:tabLst>
            </a:pPr>
            <a:r>
              <a:rPr lang="en-US" sz="2800"/>
              <a:t>	</a:t>
            </a:r>
            <a:r>
              <a:rPr lang="en-US" sz="2800" b="1" u="sng">
                <a:solidFill>
                  <a:schemeClr val="tx2"/>
                </a:solidFill>
              </a:rPr>
              <a:t>Food (lb.)</a:t>
            </a:r>
            <a:r>
              <a:rPr lang="en-US" sz="2800" b="1">
                <a:solidFill>
                  <a:schemeClr val="tx2"/>
                </a:solidFill>
              </a:rPr>
              <a:t>	 </a:t>
            </a:r>
            <a:r>
              <a:rPr lang="en-US" sz="2800" b="1" u="sng">
                <a:solidFill>
                  <a:schemeClr val="tx2"/>
                </a:solidFill>
              </a:rPr>
              <a:t>Milk yield (lb.)</a:t>
            </a:r>
            <a:r>
              <a:rPr lang="en-US" sz="2800" b="1">
                <a:solidFill>
                  <a:schemeClr val="tx2"/>
                </a:solidFill>
              </a:rPr>
              <a:t/>
            </a:r>
            <a:br>
              <a:rPr lang="en-US" sz="2800" b="1">
                <a:solidFill>
                  <a:schemeClr val="tx2"/>
                </a:solidFill>
              </a:rPr>
            </a:br>
            <a:r>
              <a:rPr lang="en-US" sz="2800" b="1">
                <a:solidFill>
                  <a:schemeClr val="tx2"/>
                </a:solidFill>
              </a:rPr>
              <a:t>	  4	3.0</a:t>
            </a:r>
            <a:br>
              <a:rPr lang="en-US" sz="2800" b="1">
                <a:solidFill>
                  <a:schemeClr val="tx2"/>
                </a:solidFill>
              </a:rPr>
            </a:br>
            <a:r>
              <a:rPr lang="en-US" sz="2800" b="1">
                <a:solidFill>
                  <a:schemeClr val="tx2"/>
                </a:solidFill>
              </a:rPr>
              <a:t>	  6	5.5</a:t>
            </a:r>
            <a:br>
              <a:rPr lang="en-US" sz="2800" b="1">
                <a:solidFill>
                  <a:schemeClr val="tx2"/>
                </a:solidFill>
              </a:rPr>
            </a:br>
            <a:r>
              <a:rPr lang="en-US" sz="2800" b="1">
                <a:solidFill>
                  <a:schemeClr val="tx2"/>
                </a:solidFill>
              </a:rPr>
              <a:t>	10	6.5</a:t>
            </a:r>
            <a:br>
              <a:rPr lang="en-US" sz="2800" b="1">
                <a:solidFill>
                  <a:schemeClr val="tx2"/>
                </a:solidFill>
              </a:rPr>
            </a:br>
            <a:r>
              <a:rPr lang="en-US" sz="2800" b="1">
                <a:solidFill>
                  <a:schemeClr val="tx2"/>
                </a:solidFill>
              </a:rPr>
              <a:t>	12	9.0</a:t>
            </a:r>
          </a:p>
          <a:p>
            <a:pPr>
              <a:tabLst>
                <a:tab pos="908050" algn="ctr"/>
                <a:tab pos="3367088" algn="ctr"/>
              </a:tabLst>
            </a:pPr>
            <a:r>
              <a:rPr lang="en-US" sz="2800"/>
              <a:t>What is the </a:t>
            </a:r>
            <a:r>
              <a:rPr lang="en-US" sz="2800" b="1">
                <a:solidFill>
                  <a:schemeClr val="tx2"/>
                </a:solidFill>
              </a:rPr>
              <a:t>relationship</a:t>
            </a:r>
            <a:r>
              <a:rPr lang="en-US" sz="2800"/>
              <a:t> </a:t>
            </a:r>
            <a:br>
              <a:rPr lang="en-US" sz="2800"/>
            </a:br>
            <a:r>
              <a:rPr lang="en-US" sz="2800"/>
              <a:t>between cows’ food intake and milk yield?</a:t>
            </a:r>
          </a:p>
        </p:txBody>
      </p:sp>
      <p:graphicFrame>
        <p:nvGraphicFramePr>
          <p:cNvPr id="131076" name="Object 4">
            <a:hlinkClick r:id="" action="ppaction://ole?verb=0"/>
          </p:cNvPr>
          <p:cNvGraphicFramePr>
            <a:graphicFrameLocks/>
          </p:cNvGraphicFramePr>
          <p:nvPr>
            <p:ph type="clipArt" sz="half" idx="2"/>
          </p:nvPr>
        </p:nvGraphicFramePr>
        <p:xfrm>
          <a:off x="5040313" y="3128963"/>
          <a:ext cx="3838575" cy="1860550"/>
        </p:xfrm>
        <a:graphic>
          <a:graphicData uri="http://schemas.openxmlformats.org/presentationml/2006/ole">
            <p:oleObj spid="_x0000_s10242" name="ClipArt" r:id="rId4" imgW="11748960" imgH="5708520" progId="">
              <p:embed/>
            </p:oleObj>
          </a:graphicData>
        </a:graphic>
      </p:graphicFrame>
      <p:sp>
        <p:nvSpPr>
          <p:cNvPr id="131077" name="Rectangle 5"/>
          <p:cNvSpPr>
            <a:spLocks noChangeArrowheads="1"/>
          </p:cNvSpPr>
          <p:nvPr/>
        </p:nvSpPr>
        <p:spPr bwMode="auto">
          <a:xfrm>
            <a:off x="6157913" y="5086350"/>
            <a:ext cx="1643062" cy="241300"/>
          </a:xfrm>
          <a:prstGeom prst="rect">
            <a:avLst/>
          </a:prstGeom>
          <a:noFill/>
          <a:ln w="12700">
            <a:noFill/>
            <a:miter lim="800000"/>
            <a:headEnd/>
            <a:tailEnd/>
          </a:ln>
          <a:effectLst/>
        </p:spPr>
        <p:txBody>
          <a:bodyPr wrap="none" lIns="90488" tIns="44450" rIns="90488" bIns="44450">
            <a:spAutoFit/>
          </a:bodyPr>
          <a:lstStyle/>
          <a:p>
            <a:r>
              <a:rPr lang="en-US" sz="1000">
                <a:solidFill>
                  <a:srgbClr val="CECECE"/>
                </a:solidFill>
              </a:rPr>
              <a:t>© 1984-1994 T/Maker Co.</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04299DF-418A-43D4-A258-AE150DB3A3F8}" type="slidenum">
              <a:rPr lang="en-US"/>
              <a:pPr/>
              <a:t>26</a:t>
            </a:fld>
            <a:endParaRPr lang="en-US"/>
          </a:p>
        </p:txBody>
      </p:sp>
      <p:graphicFrame>
        <p:nvGraphicFramePr>
          <p:cNvPr id="133122" name="Object 2">
            <a:hlinkClick r:id="" action="ppaction://ole?verb=0"/>
          </p:cNvPr>
          <p:cNvGraphicFramePr>
            <a:graphicFrameLocks/>
          </p:cNvGraphicFramePr>
          <p:nvPr>
            <p:ph idx="1"/>
          </p:nvPr>
        </p:nvGraphicFramePr>
        <p:xfrm>
          <a:off x="2020888" y="2344738"/>
          <a:ext cx="5522912" cy="3292475"/>
        </p:xfrm>
        <a:graphic>
          <a:graphicData uri="http://schemas.openxmlformats.org/presentationml/2006/ole">
            <p:oleObj spid="_x0000_s11266" name="Chart" r:id="rId4" imgW="3806640" imgH="2166840" progId="">
              <p:embed/>
            </p:oleObj>
          </a:graphicData>
        </a:graphic>
      </p:graphicFrame>
      <p:sp>
        <p:nvSpPr>
          <p:cNvPr id="133123" name="Rectangle 3"/>
          <p:cNvSpPr>
            <a:spLocks noGrp="1" noChangeArrowheads="1"/>
          </p:cNvSpPr>
          <p:nvPr>
            <p:ph type="title"/>
          </p:nvPr>
        </p:nvSpPr>
        <p:spPr>
          <a:xfrm>
            <a:off x="681038" y="360363"/>
            <a:ext cx="7294562" cy="965200"/>
          </a:xfrm>
          <a:noFill/>
          <a:ln/>
        </p:spPr>
        <p:txBody>
          <a:bodyPr lIns="90488" tIns="44450" rIns="90488" bIns="44450">
            <a:normAutofit fontScale="90000"/>
          </a:bodyPr>
          <a:lstStyle/>
          <a:p>
            <a:r>
              <a:rPr lang="en-US"/>
              <a:t>Scattergram </a:t>
            </a:r>
            <a:br>
              <a:rPr lang="en-US"/>
            </a:br>
            <a:r>
              <a:rPr lang="en-US"/>
              <a:t>Milk Yield vs. Food intake*</a:t>
            </a:r>
          </a:p>
        </p:txBody>
      </p:sp>
      <p:sp>
        <p:nvSpPr>
          <p:cNvPr id="133128" name="Rectangle 8"/>
          <p:cNvSpPr>
            <a:spLocks noChangeArrowheads="1"/>
          </p:cNvSpPr>
          <p:nvPr/>
        </p:nvSpPr>
        <p:spPr bwMode="auto">
          <a:xfrm>
            <a:off x="1600200" y="2212975"/>
            <a:ext cx="2133600" cy="454025"/>
          </a:xfrm>
          <a:prstGeom prst="rect">
            <a:avLst/>
          </a:prstGeom>
          <a:noFill/>
          <a:ln w="12700">
            <a:noFill/>
            <a:miter lim="800000"/>
            <a:headEnd/>
            <a:tailEnd/>
          </a:ln>
          <a:effectLst>
            <a:outerShdw dist="35921" dir="2700000" algn="ctr" rotWithShape="0">
              <a:schemeClr val="bg2"/>
            </a:outerShdw>
          </a:effectLst>
        </p:spPr>
        <p:txBody>
          <a:bodyPr lIns="90488" tIns="44450" rIns="90488" bIns="44450">
            <a:spAutoFit/>
          </a:bodyPr>
          <a:lstStyle/>
          <a:p>
            <a:pPr>
              <a:spcBef>
                <a:spcPct val="50000"/>
              </a:spcBef>
            </a:pPr>
            <a:r>
              <a:rPr lang="en-US" sz="2400" b="1">
                <a:effectLst>
                  <a:outerShdw blurRad="38100" dist="38100" dir="2700000" algn="tl">
                    <a:srgbClr val="000000"/>
                  </a:outerShdw>
                </a:effectLst>
              </a:rPr>
              <a:t>M. Yield (lb.)</a:t>
            </a:r>
          </a:p>
        </p:txBody>
      </p:sp>
      <p:sp>
        <p:nvSpPr>
          <p:cNvPr id="133129" name="Rectangle 9"/>
          <p:cNvSpPr>
            <a:spLocks noChangeArrowheads="1"/>
          </p:cNvSpPr>
          <p:nvPr/>
        </p:nvSpPr>
        <p:spPr bwMode="auto">
          <a:xfrm>
            <a:off x="3816350" y="5510213"/>
            <a:ext cx="2660650" cy="454025"/>
          </a:xfrm>
          <a:prstGeom prst="rect">
            <a:avLst/>
          </a:prstGeom>
          <a:noFill/>
          <a:ln w="12700">
            <a:noFill/>
            <a:miter lim="800000"/>
            <a:headEnd/>
            <a:tailEnd/>
          </a:ln>
          <a:effectLst>
            <a:outerShdw dist="35921" dir="2700000" algn="ctr" rotWithShape="0">
              <a:schemeClr val="bg2"/>
            </a:outerShdw>
          </a:effectLst>
        </p:spPr>
        <p:txBody>
          <a:bodyPr lIns="90488" tIns="44450" rIns="90488" bIns="44450">
            <a:spAutoFit/>
          </a:bodyPr>
          <a:lstStyle/>
          <a:p>
            <a:pPr>
              <a:spcBef>
                <a:spcPct val="50000"/>
              </a:spcBef>
            </a:pPr>
            <a:r>
              <a:rPr lang="en-US" sz="2400" b="1">
                <a:effectLst>
                  <a:outerShdw blurRad="38100" dist="38100" dir="2700000" algn="tl">
                    <a:srgbClr val="000000"/>
                  </a:outerShdw>
                </a:effectLst>
              </a:rPr>
              <a:t>Food intake (lb.)</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D76FD45-B64A-40D3-9767-FBC7F2580C4C}" type="slidenum">
              <a:rPr lang="en-US"/>
              <a:pPr/>
              <a:t>27</a:t>
            </a:fld>
            <a:endParaRPr lang="en-US"/>
          </a:p>
        </p:txBody>
      </p:sp>
      <p:sp>
        <p:nvSpPr>
          <p:cNvPr id="135170" name="Rectangle 2"/>
          <p:cNvSpPr>
            <a:spLocks noGrp="1" noChangeArrowheads="1"/>
          </p:cNvSpPr>
          <p:nvPr>
            <p:ph type="title"/>
          </p:nvPr>
        </p:nvSpPr>
        <p:spPr>
          <a:noFill/>
          <a:ln/>
        </p:spPr>
        <p:txBody>
          <a:bodyPr lIns="90488" tIns="44450" rIns="90488" bIns="44450">
            <a:normAutofit fontScale="90000"/>
          </a:bodyPr>
          <a:lstStyle/>
          <a:p>
            <a:r>
              <a:rPr lang="en-US"/>
              <a:t>Parameter Estimation Solution Table*</a:t>
            </a:r>
          </a:p>
        </p:txBody>
      </p:sp>
      <p:graphicFrame>
        <p:nvGraphicFramePr>
          <p:cNvPr id="135171" name="Object 3">
            <a:hlinkClick r:id="" action="ppaction://ole?verb=0"/>
          </p:cNvPr>
          <p:cNvGraphicFramePr>
            <a:graphicFrameLocks/>
          </p:cNvGraphicFramePr>
          <p:nvPr>
            <p:ph type="tbl" idx="1"/>
          </p:nvPr>
        </p:nvGraphicFramePr>
        <p:xfrm>
          <a:off x="1360488" y="1909763"/>
          <a:ext cx="6408737" cy="3836987"/>
        </p:xfrm>
        <a:graphic>
          <a:graphicData uri="http://schemas.openxmlformats.org/presentationml/2006/ole">
            <p:oleObj spid="_x0000_s12290" name="Document" r:id="rId4" imgW="7930800" imgH="4527360" progId="Word.Document.8">
              <p:embed/>
            </p:oleObj>
          </a:graphicData>
        </a:graphic>
      </p:graphicFrame>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2653BD-0AB2-4155-B275-82F5771128E1}" type="slidenum">
              <a:rPr lang="en-US"/>
              <a:pPr/>
              <a:t>28</a:t>
            </a:fld>
            <a:endParaRPr lang="en-US"/>
          </a:p>
        </p:txBody>
      </p:sp>
      <p:sp>
        <p:nvSpPr>
          <p:cNvPr id="137218" name="Rectangle 2"/>
          <p:cNvSpPr>
            <a:spLocks noGrp="1" noChangeArrowheads="1"/>
          </p:cNvSpPr>
          <p:nvPr>
            <p:ph type="title"/>
          </p:nvPr>
        </p:nvSpPr>
        <p:spPr>
          <a:noFill/>
          <a:ln/>
        </p:spPr>
        <p:txBody>
          <a:bodyPr lIns="90488" tIns="44450" rIns="90488" bIns="44450"/>
          <a:lstStyle/>
          <a:p>
            <a:r>
              <a:rPr lang="en-US"/>
              <a:t>Parameter Estimation Solution*</a:t>
            </a:r>
          </a:p>
        </p:txBody>
      </p:sp>
      <p:graphicFrame>
        <p:nvGraphicFramePr>
          <p:cNvPr id="137219" name="Object 3">
            <a:hlinkClick r:id="" action="ppaction://ole?verb=0"/>
          </p:cNvPr>
          <p:cNvGraphicFramePr>
            <a:graphicFrameLocks/>
          </p:cNvGraphicFramePr>
          <p:nvPr>
            <p:ph type="body" idx="1"/>
          </p:nvPr>
        </p:nvGraphicFramePr>
        <p:xfrm>
          <a:off x="585788" y="1793875"/>
          <a:ext cx="8031162" cy="4284663"/>
        </p:xfrm>
        <a:graphic>
          <a:graphicData uri="http://schemas.openxmlformats.org/presentationml/2006/ole">
            <p:oleObj spid="_x0000_s13314" name="Equation" r:id="rId4" imgW="3377880" imgH="1803240" progId="Equation.3">
              <p:embed/>
            </p:oleObj>
          </a:graphicData>
        </a:graphic>
      </p:graphicFrame>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3BA8B1E-94A9-49CB-B008-36E2999B62D8}" type="slidenum">
              <a:rPr lang="en-US"/>
              <a:pPr/>
              <a:t>29</a:t>
            </a:fld>
            <a:endParaRPr lang="en-US"/>
          </a:p>
        </p:txBody>
      </p:sp>
      <p:sp>
        <p:nvSpPr>
          <p:cNvPr id="139266" name="Rectangle 2"/>
          <p:cNvSpPr>
            <a:spLocks noGrp="1" noChangeArrowheads="1"/>
          </p:cNvSpPr>
          <p:nvPr>
            <p:ph type="title"/>
          </p:nvPr>
        </p:nvSpPr>
        <p:spPr>
          <a:noFill/>
          <a:ln/>
        </p:spPr>
        <p:txBody>
          <a:bodyPr lIns="90488" tIns="44450" rIns="90488" bIns="44450">
            <a:normAutofit fontScale="90000"/>
          </a:bodyPr>
          <a:lstStyle/>
          <a:p>
            <a:r>
              <a:rPr lang="en-US"/>
              <a:t>Coefficient Interpretation Solution*</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Regression</a:t>
            </a:r>
            <a:endParaRPr lang="en-US" dirty="0"/>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smtClean="0"/>
              <a:t>Regression is a common terminology used for establishing a relationship between dependent and independent variables</a:t>
            </a:r>
          </a:p>
          <a:p>
            <a:r>
              <a:rPr lang="en-US" dirty="0" smtClean="0"/>
              <a:t>There are various techniques of regression and the user must be careful in selection of the best suited method for each scenario</a:t>
            </a:r>
          </a:p>
          <a:p>
            <a:r>
              <a:rPr lang="en-US" dirty="0" smtClean="0"/>
              <a:t>Most commonly used methods other than failure-time models are :</a:t>
            </a:r>
          </a:p>
          <a:p>
            <a:pPr lvl="1"/>
            <a:r>
              <a:rPr lang="en-US" dirty="0" smtClean="0"/>
              <a:t>Logistic – Modeling of events which are discrete in nature like Yes, No, Maybe or like/dislike or paid the bill, not paid the bill</a:t>
            </a:r>
          </a:p>
          <a:p>
            <a:pPr lvl="1"/>
            <a:r>
              <a:rPr lang="en-US" dirty="0" smtClean="0"/>
              <a:t>Linear – Modeling of continuous variables like electricity bill, amount financed etc.</a:t>
            </a:r>
          </a:p>
          <a:p>
            <a:pPr lvl="1"/>
            <a:r>
              <a:rPr lang="en-US" dirty="0" smtClean="0"/>
              <a:t>Mixed – Modeling of events where the fixed effects and random effects are significant and present</a:t>
            </a:r>
          </a:p>
          <a:p>
            <a:pPr lvl="1"/>
            <a:r>
              <a:rPr lang="en-US" dirty="0" smtClean="0"/>
              <a:t>Non-Linear – Modeling of parameter estimates of a defined framework</a:t>
            </a:r>
          </a:p>
          <a:p>
            <a:pPr lvl="1"/>
            <a:r>
              <a:rPr lang="en-US" dirty="0" smtClean="0"/>
              <a:t>Other forms are quite similar in nature to one of these and are uncommon</a:t>
            </a:r>
          </a:p>
          <a:p>
            <a:pPr lvl="1">
              <a:buNone/>
            </a:pPr>
            <a:endParaRPr lang="en-US" dirty="0" smtClean="0"/>
          </a:p>
        </p:txBody>
      </p:sp>
      <p:sp>
        <p:nvSpPr>
          <p:cNvPr id="4" name="Slide Number Placeholder 3"/>
          <p:cNvSpPr>
            <a:spLocks noGrp="1"/>
          </p:cNvSpPr>
          <p:nvPr>
            <p:ph type="sldNum" sz="quarter" idx="12"/>
          </p:nvPr>
        </p:nvSpPr>
        <p:spPr/>
        <p:txBody>
          <a:bodyPr/>
          <a:lstStyle/>
          <a:p>
            <a:fld id="{396C3238-9A63-424B-8F87-95567200655E}"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A3611C1-BBE6-4EC7-8467-AEB90D5B9D1C}" type="slidenum">
              <a:rPr lang="en-US"/>
              <a:pPr/>
              <a:t>30</a:t>
            </a:fld>
            <a:endParaRPr lang="en-US"/>
          </a:p>
        </p:txBody>
      </p:sp>
      <p:sp>
        <p:nvSpPr>
          <p:cNvPr id="141314" name="Rectangle 2"/>
          <p:cNvSpPr>
            <a:spLocks noGrp="1" noChangeArrowheads="1"/>
          </p:cNvSpPr>
          <p:nvPr>
            <p:ph type="title"/>
          </p:nvPr>
        </p:nvSpPr>
        <p:spPr>
          <a:noFill/>
          <a:ln/>
        </p:spPr>
        <p:txBody>
          <a:bodyPr lIns="90488" tIns="44450" rIns="90488" bIns="44450">
            <a:normAutofit fontScale="90000"/>
          </a:bodyPr>
          <a:lstStyle/>
          <a:p>
            <a:r>
              <a:rPr lang="en-US"/>
              <a:t>Coefficient Interpretation Solution*</a:t>
            </a:r>
          </a:p>
        </p:txBody>
      </p:sp>
      <p:sp>
        <p:nvSpPr>
          <p:cNvPr id="141315" name="Rectangle 3"/>
          <p:cNvSpPr>
            <a:spLocks noGrp="1" noChangeArrowheads="1"/>
          </p:cNvSpPr>
          <p:nvPr>
            <p:ph type="body" idx="1"/>
          </p:nvPr>
        </p:nvSpPr>
        <p:spPr>
          <a:xfrm>
            <a:off x="754063" y="1909763"/>
            <a:ext cx="7894637" cy="4213225"/>
          </a:xfrm>
          <a:noFill/>
          <a:ln/>
        </p:spPr>
        <p:txBody>
          <a:bodyPr lIns="90488" tIns="44450" rIns="90488" bIns="44450"/>
          <a:lstStyle/>
          <a:p>
            <a:r>
              <a:rPr lang="en-US"/>
              <a:t>1.	Slope (</a:t>
            </a:r>
            <a:r>
              <a:rPr lang="en-US" i="1">
                <a:latin typeface="Symbol" pitchFamily="18" charset="2"/>
              </a:rPr>
              <a:t></a:t>
            </a:r>
            <a:r>
              <a:rPr lang="en-US" baseline="-25000"/>
              <a:t>1</a:t>
            </a:r>
            <a:r>
              <a:rPr lang="en-US"/>
              <a:t>)</a:t>
            </a:r>
          </a:p>
          <a:p>
            <a:pPr lvl="1"/>
            <a:r>
              <a:rPr lang="en-US"/>
              <a:t>Milk Yield (</a:t>
            </a:r>
            <a:r>
              <a:rPr lang="en-US" i="1"/>
              <a:t>Y</a:t>
            </a:r>
            <a:r>
              <a:rPr lang="en-US"/>
              <a:t>) Is Expected to Increase by .65 lb. for Each 1 lb. Increase in Food intake (</a:t>
            </a:r>
            <a:r>
              <a:rPr lang="en-US" i="1"/>
              <a:t>X</a:t>
            </a:r>
            <a:r>
              <a:rPr lang="en-US"/>
              <a:t>)</a:t>
            </a:r>
          </a:p>
        </p:txBody>
      </p:sp>
      <p:sp>
        <p:nvSpPr>
          <p:cNvPr id="141316" name="Rectangle 4"/>
          <p:cNvSpPr>
            <a:spLocks noChangeArrowheads="1"/>
          </p:cNvSpPr>
          <p:nvPr/>
        </p:nvSpPr>
        <p:spPr bwMode="auto">
          <a:xfrm>
            <a:off x="3024188" y="1752600"/>
            <a:ext cx="528637" cy="515938"/>
          </a:xfrm>
          <a:prstGeom prst="rect">
            <a:avLst/>
          </a:prstGeom>
          <a:noFill/>
          <a:ln w="12700">
            <a:noFill/>
            <a:miter lim="800000"/>
            <a:headEnd/>
            <a:tailEnd/>
          </a:ln>
          <a:effectLst/>
        </p:spPr>
        <p:txBody>
          <a:bodyPr lIns="90488" tIns="44450" rIns="90488" bIns="44450">
            <a:spAutoFit/>
          </a:bodyPr>
          <a:lstStyle/>
          <a:p>
            <a:pPr>
              <a:spcBef>
                <a:spcPct val="50000"/>
              </a:spcBef>
            </a:pPr>
            <a:r>
              <a:rPr lang="en-US" sz="2800" b="1">
                <a:effectLst>
                  <a:outerShdw blurRad="38100" dist="38100" dir="2700000" algn="tl">
                    <a:srgbClr val="000000"/>
                  </a:outerShdw>
                </a:effectLst>
              </a:rPr>
              <a:t>^</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FEDB42DE-A6AA-4F76-BC01-2C8F7552901B}" type="slidenum">
              <a:rPr lang="en-US"/>
              <a:pPr/>
              <a:t>31</a:t>
            </a:fld>
            <a:endParaRPr lang="en-US"/>
          </a:p>
        </p:txBody>
      </p:sp>
      <p:sp>
        <p:nvSpPr>
          <p:cNvPr id="143362" name="Rectangle 2"/>
          <p:cNvSpPr>
            <a:spLocks noGrp="1" noChangeArrowheads="1"/>
          </p:cNvSpPr>
          <p:nvPr>
            <p:ph type="title"/>
          </p:nvPr>
        </p:nvSpPr>
        <p:spPr>
          <a:noFill/>
          <a:ln/>
        </p:spPr>
        <p:txBody>
          <a:bodyPr lIns="90488" tIns="44450" rIns="90488" bIns="44450">
            <a:normAutofit fontScale="90000"/>
          </a:bodyPr>
          <a:lstStyle/>
          <a:p>
            <a:r>
              <a:rPr lang="en-US"/>
              <a:t>Coefficient Interpretation Solution*</a:t>
            </a:r>
          </a:p>
        </p:txBody>
      </p:sp>
      <p:sp>
        <p:nvSpPr>
          <p:cNvPr id="143363" name="Rectangle 3"/>
          <p:cNvSpPr>
            <a:spLocks noGrp="1" noChangeArrowheads="1"/>
          </p:cNvSpPr>
          <p:nvPr>
            <p:ph type="body" idx="1"/>
          </p:nvPr>
        </p:nvSpPr>
        <p:spPr>
          <a:xfrm>
            <a:off x="754063" y="1909763"/>
            <a:ext cx="7894637" cy="4213225"/>
          </a:xfrm>
          <a:noFill/>
          <a:ln/>
        </p:spPr>
        <p:txBody>
          <a:bodyPr lIns="90488" tIns="44450" rIns="90488" bIns="44450"/>
          <a:lstStyle/>
          <a:p>
            <a:r>
              <a:rPr lang="en-US">
                <a:solidFill>
                  <a:schemeClr val="folHlink"/>
                </a:solidFill>
              </a:rPr>
              <a:t>1.	Slope (</a:t>
            </a:r>
            <a:r>
              <a:rPr lang="en-US" i="1">
                <a:solidFill>
                  <a:schemeClr val="folHlink"/>
                </a:solidFill>
                <a:latin typeface="Symbol" pitchFamily="18" charset="2"/>
              </a:rPr>
              <a:t></a:t>
            </a:r>
            <a:r>
              <a:rPr lang="en-US" baseline="-25000">
                <a:solidFill>
                  <a:schemeClr val="folHlink"/>
                </a:solidFill>
              </a:rPr>
              <a:t>1</a:t>
            </a:r>
            <a:r>
              <a:rPr lang="en-US">
                <a:solidFill>
                  <a:schemeClr val="folHlink"/>
                </a:solidFill>
              </a:rPr>
              <a:t>)</a:t>
            </a:r>
          </a:p>
          <a:p>
            <a:pPr lvl="1">
              <a:buClr>
                <a:schemeClr val="folHlink"/>
              </a:buClr>
            </a:pPr>
            <a:r>
              <a:rPr lang="en-US">
                <a:solidFill>
                  <a:srgbClr val="EF9100"/>
                </a:solidFill>
              </a:rPr>
              <a:t>Milk </a:t>
            </a:r>
            <a:r>
              <a:rPr lang="en-US">
                <a:solidFill>
                  <a:schemeClr val="folHlink"/>
                </a:solidFill>
              </a:rPr>
              <a:t>Yield (</a:t>
            </a:r>
            <a:r>
              <a:rPr lang="en-US" i="1">
                <a:solidFill>
                  <a:schemeClr val="folHlink"/>
                </a:solidFill>
              </a:rPr>
              <a:t>Y</a:t>
            </a:r>
            <a:r>
              <a:rPr lang="en-US">
                <a:solidFill>
                  <a:schemeClr val="folHlink"/>
                </a:solidFill>
              </a:rPr>
              <a:t>) Is Expected to Increase by .65 lb. for Each 1 lb. Increase in</a:t>
            </a:r>
            <a:r>
              <a:rPr lang="en-US">
                <a:solidFill>
                  <a:srgbClr val="EF9100"/>
                </a:solidFill>
              </a:rPr>
              <a:t> Food intake</a:t>
            </a:r>
            <a:r>
              <a:rPr lang="en-US">
                <a:solidFill>
                  <a:schemeClr val="folHlink"/>
                </a:solidFill>
              </a:rPr>
              <a:t> (</a:t>
            </a:r>
            <a:r>
              <a:rPr lang="en-US" i="1">
                <a:solidFill>
                  <a:schemeClr val="folHlink"/>
                </a:solidFill>
              </a:rPr>
              <a:t>X</a:t>
            </a:r>
            <a:r>
              <a:rPr lang="en-US">
                <a:solidFill>
                  <a:schemeClr val="folHlink"/>
                </a:solidFill>
              </a:rPr>
              <a:t>)</a:t>
            </a:r>
          </a:p>
          <a:p>
            <a:pPr lvl="1">
              <a:buClr>
                <a:schemeClr val="folHlink"/>
              </a:buClr>
              <a:buFont typeface="Wingdings" pitchFamily="2" charset="2"/>
              <a:buNone/>
            </a:pPr>
            <a:endParaRPr lang="en-US"/>
          </a:p>
          <a:p>
            <a:pPr>
              <a:spcBef>
                <a:spcPct val="40000"/>
              </a:spcBef>
            </a:pPr>
            <a:r>
              <a:rPr lang="en-US"/>
              <a:t>2.	Y-Intercept (</a:t>
            </a:r>
            <a:r>
              <a:rPr lang="en-US" i="1">
                <a:latin typeface="Symbol" pitchFamily="18" charset="2"/>
              </a:rPr>
              <a:t></a:t>
            </a:r>
            <a:r>
              <a:rPr lang="en-US" baseline="-25000"/>
              <a:t>0</a:t>
            </a:r>
            <a:r>
              <a:rPr lang="en-US"/>
              <a:t>)</a:t>
            </a:r>
          </a:p>
          <a:p>
            <a:pPr lvl="1"/>
            <a:r>
              <a:rPr lang="en-US"/>
              <a:t>Average Milk yield (</a:t>
            </a:r>
            <a:r>
              <a:rPr lang="en-US" i="1"/>
              <a:t>Y</a:t>
            </a:r>
            <a:r>
              <a:rPr lang="en-US"/>
              <a:t>) Is Expected to Be 0.8 lb. When Food intake (</a:t>
            </a:r>
            <a:r>
              <a:rPr lang="en-US" i="1"/>
              <a:t>X</a:t>
            </a:r>
            <a:r>
              <a:rPr lang="en-US"/>
              <a:t>) Is 0</a:t>
            </a:r>
          </a:p>
        </p:txBody>
      </p:sp>
      <p:sp>
        <p:nvSpPr>
          <p:cNvPr id="143364" name="Rectangle 4"/>
          <p:cNvSpPr>
            <a:spLocks noChangeArrowheads="1"/>
          </p:cNvSpPr>
          <p:nvPr/>
        </p:nvSpPr>
        <p:spPr bwMode="auto">
          <a:xfrm>
            <a:off x="3967163" y="4360863"/>
            <a:ext cx="528637" cy="515937"/>
          </a:xfrm>
          <a:prstGeom prst="rect">
            <a:avLst/>
          </a:prstGeom>
          <a:noFill/>
          <a:ln w="12700">
            <a:noFill/>
            <a:miter lim="800000"/>
            <a:headEnd/>
            <a:tailEnd/>
          </a:ln>
          <a:effectLst/>
        </p:spPr>
        <p:txBody>
          <a:bodyPr lIns="90488" tIns="44450" rIns="90488" bIns="44450">
            <a:spAutoFit/>
          </a:bodyPr>
          <a:lstStyle/>
          <a:p>
            <a:pPr>
              <a:spcBef>
                <a:spcPct val="50000"/>
              </a:spcBef>
            </a:pPr>
            <a:r>
              <a:rPr lang="en-US" sz="2800" b="1">
                <a:effectLst>
                  <a:outerShdw blurRad="38100" dist="38100" dir="2700000" algn="tl">
                    <a:srgbClr val="000000"/>
                  </a:outerShdw>
                </a:effectLst>
              </a:rPr>
              <a:t>^</a:t>
            </a:r>
          </a:p>
        </p:txBody>
      </p:sp>
      <p:sp>
        <p:nvSpPr>
          <p:cNvPr id="143365" name="Rectangle 5"/>
          <p:cNvSpPr>
            <a:spLocks noChangeArrowheads="1"/>
          </p:cNvSpPr>
          <p:nvPr/>
        </p:nvSpPr>
        <p:spPr bwMode="auto">
          <a:xfrm>
            <a:off x="3052763" y="1752600"/>
            <a:ext cx="528637" cy="515938"/>
          </a:xfrm>
          <a:prstGeom prst="rect">
            <a:avLst/>
          </a:prstGeom>
          <a:noFill/>
          <a:ln w="12700">
            <a:noFill/>
            <a:miter lim="800000"/>
            <a:headEnd/>
            <a:tailEnd/>
          </a:ln>
          <a:effectLst/>
        </p:spPr>
        <p:txBody>
          <a:bodyPr lIns="90488" tIns="44450" rIns="90488" bIns="44450">
            <a:spAutoFit/>
          </a:bodyPr>
          <a:lstStyle/>
          <a:p>
            <a:pPr>
              <a:spcBef>
                <a:spcPct val="50000"/>
              </a:spcBef>
            </a:pPr>
            <a:r>
              <a:rPr lang="en-US" sz="2800" b="1">
                <a:solidFill>
                  <a:schemeClr val="folHlink"/>
                </a:solidFill>
                <a:effectLst>
                  <a:outerShdw blurRad="38100" dist="38100" dir="2700000" algn="tl">
                    <a:srgbClr val="000000"/>
                  </a:outerShdw>
                </a:effectLst>
              </a:rPr>
              <a:t>^</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882" name="Rectangle 2"/>
          <p:cNvSpPr>
            <a:spLocks noGrp="1" noChangeArrowheads="1"/>
          </p:cNvSpPr>
          <p:nvPr>
            <p:ph type="title"/>
          </p:nvPr>
        </p:nvSpPr>
        <p:spPr/>
        <p:txBody>
          <a:bodyPr/>
          <a:lstStyle/>
          <a:p>
            <a:r>
              <a:rPr lang="en-US"/>
              <a:t>Assumptions (or the fine print)</a:t>
            </a:r>
          </a:p>
        </p:txBody>
      </p:sp>
      <p:sp>
        <p:nvSpPr>
          <p:cNvPr id="1146883" name="Rectangle 3"/>
          <p:cNvSpPr>
            <a:spLocks noGrp="1" noChangeArrowheads="1"/>
          </p:cNvSpPr>
          <p:nvPr>
            <p:ph type="body" idx="1"/>
          </p:nvPr>
        </p:nvSpPr>
        <p:spPr>
          <a:xfrm>
            <a:off x="1066800" y="1828800"/>
            <a:ext cx="7772400" cy="4114800"/>
          </a:xfrm>
        </p:spPr>
        <p:txBody>
          <a:bodyPr/>
          <a:lstStyle/>
          <a:p>
            <a:pPr>
              <a:lnSpc>
                <a:spcPct val="90000"/>
              </a:lnSpc>
            </a:pPr>
            <a:r>
              <a:rPr lang="en-US" sz="2800"/>
              <a:t>Linear regression assumes that… </a:t>
            </a:r>
          </a:p>
          <a:p>
            <a:pPr lvl="1">
              <a:lnSpc>
                <a:spcPct val="90000"/>
              </a:lnSpc>
            </a:pPr>
            <a:r>
              <a:rPr lang="en-US" sz="2400"/>
              <a:t>1. The relationship between X and Y is linear</a:t>
            </a:r>
          </a:p>
          <a:p>
            <a:pPr lvl="1">
              <a:lnSpc>
                <a:spcPct val="90000"/>
              </a:lnSpc>
            </a:pPr>
            <a:r>
              <a:rPr lang="en-US" sz="2400"/>
              <a:t>2. Y is distributed normally at each value of X</a:t>
            </a:r>
          </a:p>
          <a:p>
            <a:pPr lvl="1">
              <a:lnSpc>
                <a:spcPct val="90000"/>
              </a:lnSpc>
            </a:pPr>
            <a:r>
              <a:rPr lang="en-US" sz="2400"/>
              <a:t>3. The variance of Y at every value of X is the same (homogeneity of variances)</a:t>
            </a:r>
          </a:p>
          <a:p>
            <a:pPr lvl="1">
              <a:lnSpc>
                <a:spcPct val="90000"/>
              </a:lnSpc>
            </a:pPr>
            <a:r>
              <a:rPr lang="en-US" sz="2400"/>
              <a:t>4. The observations are independent</a:t>
            </a:r>
          </a:p>
        </p:txBody>
      </p:sp>
      <p:sp>
        <p:nvSpPr>
          <p:cNvPr id="4" name="Slide Number Placeholder 3"/>
          <p:cNvSpPr>
            <a:spLocks noGrp="1"/>
          </p:cNvSpPr>
          <p:nvPr>
            <p:ph type="sldNum" sz="quarter" idx="12"/>
          </p:nvPr>
        </p:nvSpPr>
        <p:spPr/>
        <p:txBody>
          <a:bodyPr/>
          <a:lstStyle/>
          <a:p>
            <a:fld id="{396C3238-9A63-424B-8F87-95567200655E}" type="slidenum">
              <a:rPr lang="en-US" smtClean="0"/>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5618" name="Line 2"/>
          <p:cNvSpPr>
            <a:spLocks noChangeShapeType="1"/>
          </p:cNvSpPr>
          <p:nvPr/>
        </p:nvSpPr>
        <p:spPr bwMode="auto">
          <a:xfrm>
            <a:off x="2362200" y="2133600"/>
            <a:ext cx="0" cy="4343400"/>
          </a:xfrm>
          <a:prstGeom prst="line">
            <a:avLst/>
          </a:prstGeom>
          <a:noFill/>
          <a:ln w="9525">
            <a:solidFill>
              <a:schemeClr val="tx1"/>
            </a:solidFill>
            <a:round/>
            <a:headEnd/>
            <a:tailEnd/>
          </a:ln>
          <a:effectLst/>
        </p:spPr>
        <p:txBody>
          <a:bodyPr/>
          <a:lstStyle/>
          <a:p>
            <a:endParaRPr lang="en-US"/>
          </a:p>
        </p:txBody>
      </p:sp>
      <p:sp>
        <p:nvSpPr>
          <p:cNvPr id="1135619" name="Line 3"/>
          <p:cNvSpPr>
            <a:spLocks noChangeShapeType="1"/>
          </p:cNvSpPr>
          <p:nvPr/>
        </p:nvSpPr>
        <p:spPr bwMode="auto">
          <a:xfrm flipV="1">
            <a:off x="3124200" y="2209800"/>
            <a:ext cx="3048000" cy="2819400"/>
          </a:xfrm>
          <a:prstGeom prst="line">
            <a:avLst/>
          </a:prstGeom>
          <a:noFill/>
          <a:ln w="12700">
            <a:solidFill>
              <a:srgbClr val="3333FF"/>
            </a:solidFill>
            <a:round/>
            <a:headEnd/>
            <a:tailEnd/>
          </a:ln>
          <a:effectLst/>
        </p:spPr>
        <p:txBody>
          <a:bodyPr/>
          <a:lstStyle/>
          <a:p>
            <a:endParaRPr lang="en-US"/>
          </a:p>
        </p:txBody>
      </p:sp>
      <p:sp>
        <p:nvSpPr>
          <p:cNvPr id="1135620" name="Line 4"/>
          <p:cNvSpPr>
            <a:spLocks noChangeShapeType="1"/>
          </p:cNvSpPr>
          <p:nvPr/>
        </p:nvSpPr>
        <p:spPr bwMode="auto">
          <a:xfrm>
            <a:off x="2209800" y="6019800"/>
            <a:ext cx="4343400" cy="0"/>
          </a:xfrm>
          <a:prstGeom prst="line">
            <a:avLst/>
          </a:prstGeom>
          <a:noFill/>
          <a:ln w="9525">
            <a:solidFill>
              <a:schemeClr val="tx1"/>
            </a:solidFill>
            <a:round/>
            <a:headEnd/>
            <a:tailEnd/>
          </a:ln>
          <a:effectLst/>
        </p:spPr>
        <p:txBody>
          <a:bodyPr/>
          <a:lstStyle/>
          <a:p>
            <a:endParaRPr lang="en-US"/>
          </a:p>
        </p:txBody>
      </p:sp>
      <p:sp>
        <p:nvSpPr>
          <p:cNvPr id="1135621" name="Line 5"/>
          <p:cNvSpPr>
            <a:spLocks noChangeShapeType="1"/>
          </p:cNvSpPr>
          <p:nvPr/>
        </p:nvSpPr>
        <p:spPr bwMode="auto">
          <a:xfrm>
            <a:off x="3505200" y="5867400"/>
            <a:ext cx="0" cy="228600"/>
          </a:xfrm>
          <a:prstGeom prst="line">
            <a:avLst/>
          </a:prstGeom>
          <a:noFill/>
          <a:ln w="9525">
            <a:solidFill>
              <a:schemeClr val="tx1"/>
            </a:solidFill>
            <a:round/>
            <a:headEnd/>
            <a:tailEnd/>
          </a:ln>
          <a:effectLst/>
        </p:spPr>
        <p:txBody>
          <a:bodyPr/>
          <a:lstStyle/>
          <a:p>
            <a:endParaRPr lang="en-US"/>
          </a:p>
        </p:txBody>
      </p:sp>
      <p:sp>
        <p:nvSpPr>
          <p:cNvPr id="1135622" name="Line 6"/>
          <p:cNvSpPr>
            <a:spLocks noChangeShapeType="1"/>
          </p:cNvSpPr>
          <p:nvPr/>
        </p:nvSpPr>
        <p:spPr bwMode="auto">
          <a:xfrm>
            <a:off x="4038600" y="5867400"/>
            <a:ext cx="0" cy="228600"/>
          </a:xfrm>
          <a:prstGeom prst="line">
            <a:avLst/>
          </a:prstGeom>
          <a:noFill/>
          <a:ln w="9525">
            <a:solidFill>
              <a:schemeClr val="tx1"/>
            </a:solidFill>
            <a:round/>
            <a:headEnd/>
            <a:tailEnd/>
          </a:ln>
          <a:effectLst/>
        </p:spPr>
        <p:txBody>
          <a:bodyPr/>
          <a:lstStyle/>
          <a:p>
            <a:endParaRPr lang="en-US"/>
          </a:p>
        </p:txBody>
      </p:sp>
      <p:sp>
        <p:nvSpPr>
          <p:cNvPr id="1135623" name="Line 7"/>
          <p:cNvSpPr>
            <a:spLocks noChangeShapeType="1"/>
          </p:cNvSpPr>
          <p:nvPr/>
        </p:nvSpPr>
        <p:spPr bwMode="auto">
          <a:xfrm>
            <a:off x="4343400" y="5867400"/>
            <a:ext cx="0" cy="228600"/>
          </a:xfrm>
          <a:prstGeom prst="line">
            <a:avLst/>
          </a:prstGeom>
          <a:noFill/>
          <a:ln w="9525">
            <a:solidFill>
              <a:schemeClr val="tx1"/>
            </a:solidFill>
            <a:round/>
            <a:headEnd/>
            <a:tailEnd/>
          </a:ln>
          <a:effectLst/>
        </p:spPr>
        <p:txBody>
          <a:bodyPr/>
          <a:lstStyle/>
          <a:p>
            <a:endParaRPr lang="en-US"/>
          </a:p>
        </p:txBody>
      </p:sp>
      <p:sp>
        <p:nvSpPr>
          <p:cNvPr id="1135624" name="Line 8"/>
          <p:cNvSpPr>
            <a:spLocks noChangeShapeType="1"/>
          </p:cNvSpPr>
          <p:nvPr/>
        </p:nvSpPr>
        <p:spPr bwMode="auto">
          <a:xfrm>
            <a:off x="4648200" y="5867400"/>
            <a:ext cx="0" cy="228600"/>
          </a:xfrm>
          <a:prstGeom prst="line">
            <a:avLst/>
          </a:prstGeom>
          <a:noFill/>
          <a:ln w="9525">
            <a:solidFill>
              <a:schemeClr val="tx1"/>
            </a:solidFill>
            <a:round/>
            <a:headEnd/>
            <a:tailEnd/>
          </a:ln>
          <a:effectLst/>
        </p:spPr>
        <p:txBody>
          <a:bodyPr/>
          <a:lstStyle/>
          <a:p>
            <a:endParaRPr lang="en-US"/>
          </a:p>
        </p:txBody>
      </p:sp>
      <p:sp>
        <p:nvSpPr>
          <p:cNvPr id="1135625" name="Line 9"/>
          <p:cNvSpPr>
            <a:spLocks noChangeShapeType="1"/>
          </p:cNvSpPr>
          <p:nvPr/>
        </p:nvSpPr>
        <p:spPr bwMode="auto">
          <a:xfrm>
            <a:off x="4953000" y="5867400"/>
            <a:ext cx="0" cy="228600"/>
          </a:xfrm>
          <a:prstGeom prst="line">
            <a:avLst/>
          </a:prstGeom>
          <a:noFill/>
          <a:ln w="9525">
            <a:solidFill>
              <a:schemeClr val="tx1"/>
            </a:solidFill>
            <a:round/>
            <a:headEnd/>
            <a:tailEnd/>
          </a:ln>
          <a:effectLst/>
        </p:spPr>
        <p:txBody>
          <a:bodyPr/>
          <a:lstStyle/>
          <a:p>
            <a:endParaRPr lang="en-US"/>
          </a:p>
        </p:txBody>
      </p:sp>
      <p:sp>
        <p:nvSpPr>
          <p:cNvPr id="1135626" name="Line 10"/>
          <p:cNvSpPr>
            <a:spLocks noChangeShapeType="1"/>
          </p:cNvSpPr>
          <p:nvPr/>
        </p:nvSpPr>
        <p:spPr bwMode="auto">
          <a:xfrm>
            <a:off x="5257800" y="5867400"/>
            <a:ext cx="0" cy="228600"/>
          </a:xfrm>
          <a:prstGeom prst="line">
            <a:avLst/>
          </a:prstGeom>
          <a:noFill/>
          <a:ln w="9525">
            <a:solidFill>
              <a:schemeClr val="tx1"/>
            </a:solidFill>
            <a:round/>
            <a:headEnd/>
            <a:tailEnd/>
          </a:ln>
          <a:effectLst/>
        </p:spPr>
        <p:txBody>
          <a:bodyPr/>
          <a:lstStyle/>
          <a:p>
            <a:endParaRPr lang="en-US"/>
          </a:p>
        </p:txBody>
      </p:sp>
      <p:sp>
        <p:nvSpPr>
          <p:cNvPr id="1135627" name="Line 11"/>
          <p:cNvSpPr>
            <a:spLocks noChangeShapeType="1"/>
          </p:cNvSpPr>
          <p:nvPr/>
        </p:nvSpPr>
        <p:spPr bwMode="auto">
          <a:xfrm>
            <a:off x="5562600" y="5867400"/>
            <a:ext cx="0" cy="228600"/>
          </a:xfrm>
          <a:prstGeom prst="line">
            <a:avLst/>
          </a:prstGeom>
          <a:noFill/>
          <a:ln w="9525">
            <a:solidFill>
              <a:schemeClr val="tx1"/>
            </a:solidFill>
            <a:round/>
            <a:headEnd/>
            <a:tailEnd/>
          </a:ln>
          <a:effectLst/>
        </p:spPr>
        <p:txBody>
          <a:bodyPr/>
          <a:lstStyle/>
          <a:p>
            <a:endParaRPr lang="en-US"/>
          </a:p>
        </p:txBody>
      </p:sp>
      <p:sp>
        <p:nvSpPr>
          <p:cNvPr id="1135628" name="Line 12"/>
          <p:cNvSpPr>
            <a:spLocks noChangeShapeType="1"/>
          </p:cNvSpPr>
          <p:nvPr/>
        </p:nvSpPr>
        <p:spPr bwMode="auto">
          <a:xfrm>
            <a:off x="5867400" y="5867400"/>
            <a:ext cx="0" cy="228600"/>
          </a:xfrm>
          <a:prstGeom prst="line">
            <a:avLst/>
          </a:prstGeom>
          <a:noFill/>
          <a:ln w="9525">
            <a:solidFill>
              <a:schemeClr val="tx1"/>
            </a:solidFill>
            <a:round/>
            <a:headEnd/>
            <a:tailEnd/>
          </a:ln>
          <a:effectLst/>
        </p:spPr>
        <p:txBody>
          <a:bodyPr/>
          <a:lstStyle/>
          <a:p>
            <a:endParaRPr lang="en-US"/>
          </a:p>
        </p:txBody>
      </p:sp>
      <p:sp>
        <p:nvSpPr>
          <p:cNvPr id="1135629" name="Line 13"/>
          <p:cNvSpPr>
            <a:spLocks noChangeShapeType="1"/>
          </p:cNvSpPr>
          <p:nvPr/>
        </p:nvSpPr>
        <p:spPr bwMode="auto">
          <a:xfrm>
            <a:off x="6172200" y="5867400"/>
            <a:ext cx="0" cy="228600"/>
          </a:xfrm>
          <a:prstGeom prst="line">
            <a:avLst/>
          </a:prstGeom>
          <a:noFill/>
          <a:ln w="9525">
            <a:solidFill>
              <a:schemeClr val="tx1"/>
            </a:solidFill>
            <a:round/>
            <a:headEnd/>
            <a:tailEnd/>
          </a:ln>
          <a:effectLst/>
        </p:spPr>
        <p:txBody>
          <a:bodyPr/>
          <a:lstStyle/>
          <a:p>
            <a:endParaRPr lang="en-US"/>
          </a:p>
        </p:txBody>
      </p:sp>
      <p:sp>
        <p:nvSpPr>
          <p:cNvPr id="1135630" name="Line 14"/>
          <p:cNvSpPr>
            <a:spLocks noChangeShapeType="1"/>
          </p:cNvSpPr>
          <p:nvPr/>
        </p:nvSpPr>
        <p:spPr bwMode="auto">
          <a:xfrm>
            <a:off x="6477000" y="5867400"/>
            <a:ext cx="0" cy="228600"/>
          </a:xfrm>
          <a:prstGeom prst="line">
            <a:avLst/>
          </a:prstGeom>
          <a:noFill/>
          <a:ln w="9525">
            <a:solidFill>
              <a:schemeClr val="tx1"/>
            </a:solidFill>
            <a:round/>
            <a:headEnd/>
            <a:tailEnd/>
          </a:ln>
          <a:effectLst/>
        </p:spPr>
        <p:txBody>
          <a:bodyPr/>
          <a:lstStyle/>
          <a:p>
            <a:endParaRPr lang="en-US"/>
          </a:p>
        </p:txBody>
      </p:sp>
      <p:sp>
        <p:nvSpPr>
          <p:cNvPr id="1135631" name="Line 15"/>
          <p:cNvSpPr>
            <a:spLocks noChangeShapeType="1"/>
          </p:cNvSpPr>
          <p:nvPr/>
        </p:nvSpPr>
        <p:spPr bwMode="auto">
          <a:xfrm>
            <a:off x="3124200" y="5867400"/>
            <a:ext cx="0" cy="228600"/>
          </a:xfrm>
          <a:prstGeom prst="line">
            <a:avLst/>
          </a:prstGeom>
          <a:noFill/>
          <a:ln w="9525">
            <a:solidFill>
              <a:schemeClr val="tx1"/>
            </a:solidFill>
            <a:round/>
            <a:headEnd/>
            <a:tailEnd/>
          </a:ln>
          <a:effectLst/>
        </p:spPr>
        <p:txBody>
          <a:bodyPr/>
          <a:lstStyle/>
          <a:p>
            <a:endParaRPr lang="en-US"/>
          </a:p>
        </p:txBody>
      </p:sp>
      <p:grpSp>
        <p:nvGrpSpPr>
          <p:cNvPr id="2" name="Group 16"/>
          <p:cNvGrpSpPr>
            <a:grpSpLocks/>
          </p:cNvGrpSpPr>
          <p:nvPr/>
        </p:nvGrpSpPr>
        <p:grpSpPr bwMode="auto">
          <a:xfrm>
            <a:off x="2286000" y="2590800"/>
            <a:ext cx="304800" cy="1600200"/>
            <a:chOff x="1440" y="1632"/>
            <a:chExt cx="192" cy="1008"/>
          </a:xfrm>
        </p:grpSpPr>
        <p:sp>
          <p:nvSpPr>
            <p:cNvPr id="1135633" name="Line 17"/>
            <p:cNvSpPr>
              <a:spLocks noChangeShapeType="1"/>
            </p:cNvSpPr>
            <p:nvPr/>
          </p:nvSpPr>
          <p:spPr bwMode="auto">
            <a:xfrm>
              <a:off x="1440" y="2640"/>
              <a:ext cx="192" cy="0"/>
            </a:xfrm>
            <a:prstGeom prst="line">
              <a:avLst/>
            </a:prstGeom>
            <a:noFill/>
            <a:ln w="9525">
              <a:solidFill>
                <a:schemeClr val="tx1"/>
              </a:solidFill>
              <a:round/>
              <a:headEnd/>
              <a:tailEnd/>
            </a:ln>
            <a:effectLst/>
          </p:spPr>
          <p:txBody>
            <a:bodyPr/>
            <a:lstStyle/>
            <a:p>
              <a:endParaRPr lang="en-US"/>
            </a:p>
          </p:txBody>
        </p:sp>
        <p:sp>
          <p:nvSpPr>
            <p:cNvPr id="1135634" name="Line 18"/>
            <p:cNvSpPr>
              <a:spLocks noChangeShapeType="1"/>
            </p:cNvSpPr>
            <p:nvPr/>
          </p:nvSpPr>
          <p:spPr bwMode="auto">
            <a:xfrm>
              <a:off x="1440" y="2496"/>
              <a:ext cx="192" cy="0"/>
            </a:xfrm>
            <a:prstGeom prst="line">
              <a:avLst/>
            </a:prstGeom>
            <a:noFill/>
            <a:ln w="9525">
              <a:solidFill>
                <a:schemeClr val="tx1"/>
              </a:solidFill>
              <a:round/>
              <a:headEnd/>
              <a:tailEnd/>
            </a:ln>
            <a:effectLst/>
          </p:spPr>
          <p:txBody>
            <a:bodyPr/>
            <a:lstStyle/>
            <a:p>
              <a:endParaRPr lang="en-US"/>
            </a:p>
          </p:txBody>
        </p:sp>
        <p:sp>
          <p:nvSpPr>
            <p:cNvPr id="1135635" name="Line 19"/>
            <p:cNvSpPr>
              <a:spLocks noChangeShapeType="1"/>
            </p:cNvSpPr>
            <p:nvPr/>
          </p:nvSpPr>
          <p:spPr bwMode="auto">
            <a:xfrm>
              <a:off x="1440" y="2304"/>
              <a:ext cx="192" cy="0"/>
            </a:xfrm>
            <a:prstGeom prst="line">
              <a:avLst/>
            </a:prstGeom>
            <a:noFill/>
            <a:ln w="9525">
              <a:solidFill>
                <a:schemeClr val="tx1"/>
              </a:solidFill>
              <a:round/>
              <a:headEnd/>
              <a:tailEnd/>
            </a:ln>
            <a:effectLst/>
          </p:spPr>
          <p:txBody>
            <a:bodyPr/>
            <a:lstStyle/>
            <a:p>
              <a:endParaRPr lang="en-US"/>
            </a:p>
          </p:txBody>
        </p:sp>
        <p:sp>
          <p:nvSpPr>
            <p:cNvPr id="1135636" name="Line 20"/>
            <p:cNvSpPr>
              <a:spLocks noChangeShapeType="1"/>
            </p:cNvSpPr>
            <p:nvPr/>
          </p:nvSpPr>
          <p:spPr bwMode="auto">
            <a:xfrm>
              <a:off x="1440" y="2160"/>
              <a:ext cx="192" cy="0"/>
            </a:xfrm>
            <a:prstGeom prst="line">
              <a:avLst/>
            </a:prstGeom>
            <a:noFill/>
            <a:ln w="9525">
              <a:solidFill>
                <a:schemeClr val="tx1"/>
              </a:solidFill>
              <a:round/>
              <a:headEnd/>
              <a:tailEnd/>
            </a:ln>
            <a:effectLst/>
          </p:spPr>
          <p:txBody>
            <a:bodyPr/>
            <a:lstStyle/>
            <a:p>
              <a:endParaRPr lang="en-US"/>
            </a:p>
          </p:txBody>
        </p:sp>
        <p:sp>
          <p:nvSpPr>
            <p:cNvPr id="1135637" name="Line 21"/>
            <p:cNvSpPr>
              <a:spLocks noChangeShapeType="1"/>
            </p:cNvSpPr>
            <p:nvPr/>
          </p:nvSpPr>
          <p:spPr bwMode="auto">
            <a:xfrm>
              <a:off x="1440" y="1968"/>
              <a:ext cx="192" cy="0"/>
            </a:xfrm>
            <a:prstGeom prst="line">
              <a:avLst/>
            </a:prstGeom>
            <a:noFill/>
            <a:ln w="9525">
              <a:solidFill>
                <a:schemeClr val="tx1"/>
              </a:solidFill>
              <a:round/>
              <a:headEnd/>
              <a:tailEnd/>
            </a:ln>
            <a:effectLst/>
          </p:spPr>
          <p:txBody>
            <a:bodyPr/>
            <a:lstStyle/>
            <a:p>
              <a:endParaRPr lang="en-US"/>
            </a:p>
          </p:txBody>
        </p:sp>
        <p:sp>
          <p:nvSpPr>
            <p:cNvPr id="1135638" name="Line 22"/>
            <p:cNvSpPr>
              <a:spLocks noChangeShapeType="1"/>
            </p:cNvSpPr>
            <p:nvPr/>
          </p:nvSpPr>
          <p:spPr bwMode="auto">
            <a:xfrm>
              <a:off x="1440" y="1824"/>
              <a:ext cx="192" cy="0"/>
            </a:xfrm>
            <a:prstGeom prst="line">
              <a:avLst/>
            </a:prstGeom>
            <a:noFill/>
            <a:ln w="9525">
              <a:solidFill>
                <a:schemeClr val="tx1"/>
              </a:solidFill>
              <a:round/>
              <a:headEnd/>
              <a:tailEnd/>
            </a:ln>
            <a:effectLst/>
          </p:spPr>
          <p:txBody>
            <a:bodyPr/>
            <a:lstStyle/>
            <a:p>
              <a:endParaRPr lang="en-US"/>
            </a:p>
          </p:txBody>
        </p:sp>
        <p:sp>
          <p:nvSpPr>
            <p:cNvPr id="1135639" name="Line 23"/>
            <p:cNvSpPr>
              <a:spLocks noChangeShapeType="1"/>
            </p:cNvSpPr>
            <p:nvPr/>
          </p:nvSpPr>
          <p:spPr bwMode="auto">
            <a:xfrm>
              <a:off x="1440" y="1632"/>
              <a:ext cx="192" cy="0"/>
            </a:xfrm>
            <a:prstGeom prst="line">
              <a:avLst/>
            </a:prstGeom>
            <a:noFill/>
            <a:ln w="9525">
              <a:solidFill>
                <a:schemeClr val="tx1"/>
              </a:solidFill>
              <a:round/>
              <a:headEnd/>
              <a:tailEnd/>
            </a:ln>
            <a:effectLst/>
          </p:spPr>
          <p:txBody>
            <a:bodyPr/>
            <a:lstStyle/>
            <a:p>
              <a:endParaRPr lang="en-US"/>
            </a:p>
          </p:txBody>
        </p:sp>
      </p:grpSp>
      <p:sp>
        <p:nvSpPr>
          <p:cNvPr id="1135640" name="Oval 24"/>
          <p:cNvSpPr>
            <a:spLocks noChangeArrowheads="1"/>
          </p:cNvSpPr>
          <p:nvPr/>
        </p:nvSpPr>
        <p:spPr bwMode="auto">
          <a:xfrm>
            <a:off x="5867400" y="30480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41" name="Oval 25"/>
          <p:cNvSpPr>
            <a:spLocks noChangeArrowheads="1"/>
          </p:cNvSpPr>
          <p:nvPr/>
        </p:nvSpPr>
        <p:spPr bwMode="auto">
          <a:xfrm>
            <a:off x="5867400" y="27432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42" name="Oval 26"/>
          <p:cNvSpPr>
            <a:spLocks noChangeArrowheads="1"/>
          </p:cNvSpPr>
          <p:nvPr/>
        </p:nvSpPr>
        <p:spPr bwMode="auto">
          <a:xfrm>
            <a:off x="4038600" y="42672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43" name="Oval 27"/>
          <p:cNvSpPr>
            <a:spLocks noChangeArrowheads="1"/>
          </p:cNvSpPr>
          <p:nvPr/>
        </p:nvSpPr>
        <p:spPr bwMode="auto">
          <a:xfrm>
            <a:off x="4038600" y="43434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44" name="Oval 28"/>
          <p:cNvSpPr>
            <a:spLocks noChangeArrowheads="1"/>
          </p:cNvSpPr>
          <p:nvPr/>
        </p:nvSpPr>
        <p:spPr bwMode="auto">
          <a:xfrm>
            <a:off x="4038600" y="38862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45" name="Oval 29"/>
          <p:cNvSpPr>
            <a:spLocks noChangeArrowheads="1"/>
          </p:cNvSpPr>
          <p:nvPr/>
        </p:nvSpPr>
        <p:spPr bwMode="auto">
          <a:xfrm>
            <a:off x="4876800" y="30480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46" name="Oval 30"/>
          <p:cNvSpPr>
            <a:spLocks noChangeArrowheads="1"/>
          </p:cNvSpPr>
          <p:nvPr/>
        </p:nvSpPr>
        <p:spPr bwMode="auto">
          <a:xfrm>
            <a:off x="4876800" y="32766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47" name="Oval 31"/>
          <p:cNvSpPr>
            <a:spLocks noChangeArrowheads="1"/>
          </p:cNvSpPr>
          <p:nvPr/>
        </p:nvSpPr>
        <p:spPr bwMode="auto">
          <a:xfrm>
            <a:off x="4876800" y="31242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48" name="Oval 32"/>
          <p:cNvSpPr>
            <a:spLocks noChangeArrowheads="1"/>
          </p:cNvSpPr>
          <p:nvPr/>
        </p:nvSpPr>
        <p:spPr bwMode="auto">
          <a:xfrm>
            <a:off x="4876800" y="33528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grpSp>
        <p:nvGrpSpPr>
          <p:cNvPr id="3" name="Group 33"/>
          <p:cNvGrpSpPr>
            <a:grpSpLocks/>
          </p:cNvGrpSpPr>
          <p:nvPr/>
        </p:nvGrpSpPr>
        <p:grpSpPr bwMode="auto">
          <a:xfrm>
            <a:off x="4876800" y="2895600"/>
            <a:ext cx="76200" cy="990600"/>
            <a:chOff x="3072" y="1920"/>
            <a:chExt cx="48" cy="624"/>
          </a:xfrm>
        </p:grpSpPr>
        <p:sp>
          <p:nvSpPr>
            <p:cNvPr id="1135650" name="Oval 34"/>
            <p:cNvSpPr>
              <a:spLocks noChangeArrowheads="1"/>
            </p:cNvSpPr>
            <p:nvPr/>
          </p:nvSpPr>
          <p:spPr bwMode="auto">
            <a:xfrm>
              <a:off x="3072" y="235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51" name="Oval 35"/>
            <p:cNvSpPr>
              <a:spLocks noChangeArrowheads="1"/>
            </p:cNvSpPr>
            <p:nvPr/>
          </p:nvSpPr>
          <p:spPr bwMode="auto">
            <a:xfrm>
              <a:off x="3072" y="1920"/>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52" name="Oval 36"/>
            <p:cNvSpPr>
              <a:spLocks noChangeArrowheads="1"/>
            </p:cNvSpPr>
            <p:nvPr/>
          </p:nvSpPr>
          <p:spPr bwMode="auto">
            <a:xfrm>
              <a:off x="3072" y="2064"/>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53" name="Oval 37"/>
            <p:cNvSpPr>
              <a:spLocks noChangeArrowheads="1"/>
            </p:cNvSpPr>
            <p:nvPr/>
          </p:nvSpPr>
          <p:spPr bwMode="auto">
            <a:xfrm>
              <a:off x="3072" y="2208"/>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54" name="Oval 38"/>
            <p:cNvSpPr>
              <a:spLocks noChangeArrowheads="1"/>
            </p:cNvSpPr>
            <p:nvPr/>
          </p:nvSpPr>
          <p:spPr bwMode="auto">
            <a:xfrm>
              <a:off x="3072" y="249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4" name="Group 39"/>
          <p:cNvGrpSpPr>
            <a:grpSpLocks/>
          </p:cNvGrpSpPr>
          <p:nvPr/>
        </p:nvGrpSpPr>
        <p:grpSpPr bwMode="auto">
          <a:xfrm>
            <a:off x="5867400" y="2133600"/>
            <a:ext cx="76200" cy="762000"/>
            <a:chOff x="3456" y="1536"/>
            <a:chExt cx="48" cy="480"/>
          </a:xfrm>
        </p:grpSpPr>
        <p:sp>
          <p:nvSpPr>
            <p:cNvPr id="1135656" name="Oval 40"/>
            <p:cNvSpPr>
              <a:spLocks noChangeArrowheads="1"/>
            </p:cNvSpPr>
            <p:nvPr/>
          </p:nvSpPr>
          <p:spPr bwMode="auto">
            <a:xfrm>
              <a:off x="3456" y="177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57" name="Oval 41"/>
            <p:cNvSpPr>
              <a:spLocks noChangeArrowheads="1"/>
            </p:cNvSpPr>
            <p:nvPr/>
          </p:nvSpPr>
          <p:spPr bwMode="auto">
            <a:xfrm>
              <a:off x="3456" y="1968"/>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58" name="Oval 42"/>
            <p:cNvSpPr>
              <a:spLocks noChangeArrowheads="1"/>
            </p:cNvSpPr>
            <p:nvPr/>
          </p:nvSpPr>
          <p:spPr bwMode="auto">
            <a:xfrm>
              <a:off x="3456" y="153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59" name="Oval 43"/>
            <p:cNvSpPr>
              <a:spLocks noChangeArrowheads="1"/>
            </p:cNvSpPr>
            <p:nvPr/>
          </p:nvSpPr>
          <p:spPr bwMode="auto">
            <a:xfrm>
              <a:off x="3456" y="1680"/>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60" name="Oval 44"/>
            <p:cNvSpPr>
              <a:spLocks noChangeArrowheads="1"/>
            </p:cNvSpPr>
            <p:nvPr/>
          </p:nvSpPr>
          <p:spPr bwMode="auto">
            <a:xfrm>
              <a:off x="3456" y="1824"/>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1135661" name="Oval 45"/>
          <p:cNvSpPr>
            <a:spLocks noChangeArrowheads="1"/>
          </p:cNvSpPr>
          <p:nvPr/>
        </p:nvSpPr>
        <p:spPr bwMode="auto">
          <a:xfrm>
            <a:off x="4038600" y="38100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62" name="Oval 46"/>
          <p:cNvSpPr>
            <a:spLocks noChangeArrowheads="1"/>
          </p:cNvSpPr>
          <p:nvPr/>
        </p:nvSpPr>
        <p:spPr bwMode="auto">
          <a:xfrm>
            <a:off x="4038600" y="41910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63" name="Oval 47"/>
          <p:cNvSpPr>
            <a:spLocks noChangeArrowheads="1"/>
          </p:cNvSpPr>
          <p:nvPr/>
        </p:nvSpPr>
        <p:spPr bwMode="auto">
          <a:xfrm>
            <a:off x="4038600" y="44196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5664" name="Oval 48"/>
          <p:cNvSpPr>
            <a:spLocks noChangeArrowheads="1"/>
          </p:cNvSpPr>
          <p:nvPr/>
        </p:nvSpPr>
        <p:spPr bwMode="auto">
          <a:xfrm>
            <a:off x="4038600" y="41148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grpSp>
        <p:nvGrpSpPr>
          <p:cNvPr id="5" name="Group 49"/>
          <p:cNvGrpSpPr>
            <a:grpSpLocks/>
          </p:cNvGrpSpPr>
          <p:nvPr/>
        </p:nvGrpSpPr>
        <p:grpSpPr bwMode="auto">
          <a:xfrm>
            <a:off x="4038600" y="2057400"/>
            <a:ext cx="2514600" cy="2590800"/>
            <a:chOff x="2544" y="1296"/>
            <a:chExt cx="1584" cy="1632"/>
          </a:xfrm>
        </p:grpSpPr>
        <p:grpSp>
          <p:nvGrpSpPr>
            <p:cNvPr id="6" name="Group 50"/>
            <p:cNvGrpSpPr>
              <a:grpSpLocks/>
            </p:cNvGrpSpPr>
            <p:nvPr/>
          </p:nvGrpSpPr>
          <p:grpSpPr bwMode="auto">
            <a:xfrm>
              <a:off x="3744" y="1296"/>
              <a:ext cx="384" cy="672"/>
              <a:chOff x="3744" y="1104"/>
              <a:chExt cx="640" cy="1104"/>
            </a:xfrm>
          </p:grpSpPr>
          <p:sp>
            <p:nvSpPr>
              <p:cNvPr id="1135667" name="Freeform 51"/>
              <p:cNvSpPr>
                <a:spLocks/>
              </p:cNvSpPr>
              <p:nvPr/>
            </p:nvSpPr>
            <p:spPr bwMode="auto">
              <a:xfrm>
                <a:off x="3744" y="1200"/>
                <a:ext cx="640" cy="1008"/>
              </a:xfrm>
              <a:custGeom>
                <a:avLst/>
                <a:gdLst/>
                <a:ahLst/>
                <a:cxnLst>
                  <a:cxn ang="0">
                    <a:pos x="48" y="0"/>
                  </a:cxn>
                  <a:cxn ang="0">
                    <a:pos x="624" y="384"/>
                  </a:cxn>
                  <a:cxn ang="0">
                    <a:pos x="144" y="816"/>
                  </a:cxn>
                  <a:cxn ang="0">
                    <a:pos x="0" y="1008"/>
                  </a:cxn>
                </a:cxnLst>
                <a:rect l="0" t="0" r="r" b="b"/>
                <a:pathLst>
                  <a:path w="640" h="1008">
                    <a:moveTo>
                      <a:pt x="48" y="0"/>
                    </a:moveTo>
                    <a:cubicBezTo>
                      <a:pt x="328" y="124"/>
                      <a:pt x="608" y="248"/>
                      <a:pt x="624" y="384"/>
                    </a:cubicBezTo>
                    <a:cubicBezTo>
                      <a:pt x="640" y="520"/>
                      <a:pt x="248" y="712"/>
                      <a:pt x="144" y="816"/>
                    </a:cubicBezTo>
                    <a:cubicBezTo>
                      <a:pt x="40" y="920"/>
                      <a:pt x="24" y="976"/>
                      <a:pt x="0" y="1008"/>
                    </a:cubicBezTo>
                  </a:path>
                </a:pathLst>
              </a:custGeom>
              <a:noFill/>
              <a:ln w="9525">
                <a:solidFill>
                  <a:srgbClr val="FF66FF"/>
                </a:solidFill>
                <a:round/>
                <a:headEnd/>
                <a:tailEnd/>
              </a:ln>
              <a:effectLst/>
            </p:spPr>
            <p:txBody>
              <a:bodyPr/>
              <a:lstStyle/>
              <a:p>
                <a:endParaRPr lang="en-US"/>
              </a:p>
            </p:txBody>
          </p:sp>
          <p:sp>
            <p:nvSpPr>
              <p:cNvPr id="1135668" name="Freeform 52"/>
              <p:cNvSpPr>
                <a:spLocks/>
              </p:cNvSpPr>
              <p:nvPr/>
            </p:nvSpPr>
            <p:spPr bwMode="auto">
              <a:xfrm>
                <a:off x="3744" y="1104"/>
                <a:ext cx="48" cy="96"/>
              </a:xfrm>
              <a:custGeom>
                <a:avLst/>
                <a:gdLst/>
                <a:ahLst/>
                <a:cxnLst>
                  <a:cxn ang="0">
                    <a:pos x="48" y="96"/>
                  </a:cxn>
                  <a:cxn ang="0">
                    <a:pos x="0" y="0"/>
                  </a:cxn>
                </a:cxnLst>
                <a:rect l="0" t="0" r="r" b="b"/>
                <a:pathLst>
                  <a:path w="48" h="96">
                    <a:moveTo>
                      <a:pt x="48" y="96"/>
                    </a:moveTo>
                    <a:cubicBezTo>
                      <a:pt x="48" y="96"/>
                      <a:pt x="24" y="48"/>
                      <a:pt x="0" y="0"/>
                    </a:cubicBezTo>
                  </a:path>
                </a:pathLst>
              </a:custGeom>
              <a:noFill/>
              <a:ln w="9525">
                <a:solidFill>
                  <a:srgbClr val="FF66FF"/>
                </a:solidFill>
                <a:round/>
                <a:headEnd/>
                <a:tailEnd/>
              </a:ln>
              <a:effectLst/>
            </p:spPr>
            <p:txBody>
              <a:bodyPr/>
              <a:lstStyle/>
              <a:p>
                <a:endParaRPr lang="en-US"/>
              </a:p>
            </p:txBody>
          </p:sp>
        </p:grpSp>
        <p:grpSp>
          <p:nvGrpSpPr>
            <p:cNvPr id="7" name="Group 53"/>
            <p:cNvGrpSpPr>
              <a:grpSpLocks/>
            </p:cNvGrpSpPr>
            <p:nvPr/>
          </p:nvGrpSpPr>
          <p:grpSpPr bwMode="auto">
            <a:xfrm>
              <a:off x="2544" y="2256"/>
              <a:ext cx="384" cy="672"/>
              <a:chOff x="3744" y="1104"/>
              <a:chExt cx="640" cy="1104"/>
            </a:xfrm>
          </p:grpSpPr>
          <p:sp>
            <p:nvSpPr>
              <p:cNvPr id="1135670" name="Freeform 54"/>
              <p:cNvSpPr>
                <a:spLocks/>
              </p:cNvSpPr>
              <p:nvPr/>
            </p:nvSpPr>
            <p:spPr bwMode="auto">
              <a:xfrm>
                <a:off x="3744" y="1200"/>
                <a:ext cx="640" cy="1008"/>
              </a:xfrm>
              <a:custGeom>
                <a:avLst/>
                <a:gdLst/>
                <a:ahLst/>
                <a:cxnLst>
                  <a:cxn ang="0">
                    <a:pos x="48" y="0"/>
                  </a:cxn>
                  <a:cxn ang="0">
                    <a:pos x="624" y="384"/>
                  </a:cxn>
                  <a:cxn ang="0">
                    <a:pos x="144" y="816"/>
                  </a:cxn>
                  <a:cxn ang="0">
                    <a:pos x="0" y="1008"/>
                  </a:cxn>
                </a:cxnLst>
                <a:rect l="0" t="0" r="r" b="b"/>
                <a:pathLst>
                  <a:path w="640" h="1008">
                    <a:moveTo>
                      <a:pt x="48" y="0"/>
                    </a:moveTo>
                    <a:cubicBezTo>
                      <a:pt x="328" y="124"/>
                      <a:pt x="608" y="248"/>
                      <a:pt x="624" y="384"/>
                    </a:cubicBezTo>
                    <a:cubicBezTo>
                      <a:pt x="640" y="520"/>
                      <a:pt x="248" y="712"/>
                      <a:pt x="144" y="816"/>
                    </a:cubicBezTo>
                    <a:cubicBezTo>
                      <a:pt x="40" y="920"/>
                      <a:pt x="24" y="976"/>
                      <a:pt x="0" y="1008"/>
                    </a:cubicBezTo>
                  </a:path>
                </a:pathLst>
              </a:custGeom>
              <a:noFill/>
              <a:ln w="9525">
                <a:solidFill>
                  <a:srgbClr val="FF66FF"/>
                </a:solidFill>
                <a:round/>
                <a:headEnd/>
                <a:tailEnd/>
              </a:ln>
              <a:effectLst/>
            </p:spPr>
            <p:txBody>
              <a:bodyPr/>
              <a:lstStyle/>
              <a:p>
                <a:endParaRPr lang="en-US"/>
              </a:p>
            </p:txBody>
          </p:sp>
          <p:sp>
            <p:nvSpPr>
              <p:cNvPr id="1135671" name="Freeform 55"/>
              <p:cNvSpPr>
                <a:spLocks/>
              </p:cNvSpPr>
              <p:nvPr/>
            </p:nvSpPr>
            <p:spPr bwMode="auto">
              <a:xfrm>
                <a:off x="3744" y="1104"/>
                <a:ext cx="48" cy="96"/>
              </a:xfrm>
              <a:custGeom>
                <a:avLst/>
                <a:gdLst/>
                <a:ahLst/>
                <a:cxnLst>
                  <a:cxn ang="0">
                    <a:pos x="48" y="96"/>
                  </a:cxn>
                  <a:cxn ang="0">
                    <a:pos x="0" y="0"/>
                  </a:cxn>
                </a:cxnLst>
                <a:rect l="0" t="0" r="r" b="b"/>
                <a:pathLst>
                  <a:path w="48" h="96">
                    <a:moveTo>
                      <a:pt x="48" y="96"/>
                    </a:moveTo>
                    <a:cubicBezTo>
                      <a:pt x="48" y="96"/>
                      <a:pt x="24" y="48"/>
                      <a:pt x="0" y="0"/>
                    </a:cubicBezTo>
                  </a:path>
                </a:pathLst>
              </a:custGeom>
              <a:noFill/>
              <a:ln w="9525">
                <a:solidFill>
                  <a:srgbClr val="FF66FF"/>
                </a:solidFill>
                <a:round/>
                <a:headEnd/>
                <a:tailEnd/>
              </a:ln>
              <a:effectLst/>
            </p:spPr>
            <p:txBody>
              <a:bodyPr/>
              <a:lstStyle/>
              <a:p>
                <a:endParaRPr lang="en-US"/>
              </a:p>
            </p:txBody>
          </p:sp>
        </p:grpSp>
        <p:grpSp>
          <p:nvGrpSpPr>
            <p:cNvPr id="8" name="Group 56"/>
            <p:cNvGrpSpPr>
              <a:grpSpLocks/>
            </p:cNvGrpSpPr>
            <p:nvPr/>
          </p:nvGrpSpPr>
          <p:grpSpPr bwMode="auto">
            <a:xfrm>
              <a:off x="3120" y="1776"/>
              <a:ext cx="384" cy="672"/>
              <a:chOff x="3744" y="1104"/>
              <a:chExt cx="640" cy="1104"/>
            </a:xfrm>
          </p:grpSpPr>
          <p:sp>
            <p:nvSpPr>
              <p:cNvPr id="1135673" name="Freeform 57"/>
              <p:cNvSpPr>
                <a:spLocks/>
              </p:cNvSpPr>
              <p:nvPr/>
            </p:nvSpPr>
            <p:spPr bwMode="auto">
              <a:xfrm>
                <a:off x="3744" y="1200"/>
                <a:ext cx="640" cy="1008"/>
              </a:xfrm>
              <a:custGeom>
                <a:avLst/>
                <a:gdLst/>
                <a:ahLst/>
                <a:cxnLst>
                  <a:cxn ang="0">
                    <a:pos x="48" y="0"/>
                  </a:cxn>
                  <a:cxn ang="0">
                    <a:pos x="624" y="384"/>
                  </a:cxn>
                  <a:cxn ang="0">
                    <a:pos x="144" y="816"/>
                  </a:cxn>
                  <a:cxn ang="0">
                    <a:pos x="0" y="1008"/>
                  </a:cxn>
                </a:cxnLst>
                <a:rect l="0" t="0" r="r" b="b"/>
                <a:pathLst>
                  <a:path w="640" h="1008">
                    <a:moveTo>
                      <a:pt x="48" y="0"/>
                    </a:moveTo>
                    <a:cubicBezTo>
                      <a:pt x="328" y="124"/>
                      <a:pt x="608" y="248"/>
                      <a:pt x="624" y="384"/>
                    </a:cubicBezTo>
                    <a:cubicBezTo>
                      <a:pt x="640" y="520"/>
                      <a:pt x="248" y="712"/>
                      <a:pt x="144" y="816"/>
                    </a:cubicBezTo>
                    <a:cubicBezTo>
                      <a:pt x="40" y="920"/>
                      <a:pt x="24" y="976"/>
                      <a:pt x="0" y="1008"/>
                    </a:cubicBezTo>
                  </a:path>
                </a:pathLst>
              </a:custGeom>
              <a:noFill/>
              <a:ln w="9525">
                <a:solidFill>
                  <a:srgbClr val="FF66FF"/>
                </a:solidFill>
                <a:round/>
                <a:headEnd/>
                <a:tailEnd/>
              </a:ln>
              <a:effectLst/>
            </p:spPr>
            <p:txBody>
              <a:bodyPr/>
              <a:lstStyle/>
              <a:p>
                <a:endParaRPr lang="en-US"/>
              </a:p>
            </p:txBody>
          </p:sp>
          <p:sp>
            <p:nvSpPr>
              <p:cNvPr id="1135674" name="Freeform 58"/>
              <p:cNvSpPr>
                <a:spLocks/>
              </p:cNvSpPr>
              <p:nvPr/>
            </p:nvSpPr>
            <p:spPr bwMode="auto">
              <a:xfrm>
                <a:off x="3744" y="1104"/>
                <a:ext cx="48" cy="96"/>
              </a:xfrm>
              <a:custGeom>
                <a:avLst/>
                <a:gdLst/>
                <a:ahLst/>
                <a:cxnLst>
                  <a:cxn ang="0">
                    <a:pos x="48" y="96"/>
                  </a:cxn>
                  <a:cxn ang="0">
                    <a:pos x="0" y="0"/>
                  </a:cxn>
                </a:cxnLst>
                <a:rect l="0" t="0" r="r" b="b"/>
                <a:pathLst>
                  <a:path w="48" h="96">
                    <a:moveTo>
                      <a:pt x="48" y="96"/>
                    </a:moveTo>
                    <a:cubicBezTo>
                      <a:pt x="48" y="96"/>
                      <a:pt x="24" y="48"/>
                      <a:pt x="0" y="0"/>
                    </a:cubicBezTo>
                  </a:path>
                </a:pathLst>
              </a:custGeom>
              <a:noFill/>
              <a:ln w="9525">
                <a:solidFill>
                  <a:srgbClr val="FF66FF"/>
                </a:solidFill>
                <a:round/>
                <a:headEnd/>
                <a:tailEnd/>
              </a:ln>
              <a:effectLst/>
            </p:spPr>
            <p:txBody>
              <a:bodyPr/>
              <a:lstStyle/>
              <a:p>
                <a:endParaRPr lang="en-US"/>
              </a:p>
            </p:txBody>
          </p:sp>
        </p:grpSp>
      </p:grpSp>
      <p:sp>
        <p:nvSpPr>
          <p:cNvPr id="1135675" name="Text Box 59"/>
          <p:cNvSpPr txBox="1">
            <a:spLocks noChangeArrowheads="1"/>
          </p:cNvSpPr>
          <p:nvPr/>
        </p:nvSpPr>
        <p:spPr bwMode="auto">
          <a:xfrm>
            <a:off x="1676400" y="762000"/>
            <a:ext cx="6934200" cy="915988"/>
          </a:xfrm>
          <a:prstGeom prst="rect">
            <a:avLst/>
          </a:prstGeom>
          <a:noFill/>
          <a:ln w="9525">
            <a:noFill/>
            <a:miter lim="800000"/>
            <a:headEnd/>
            <a:tailEnd/>
          </a:ln>
          <a:effectLst/>
        </p:spPr>
        <p:txBody>
          <a:bodyPr>
            <a:spAutoFit/>
          </a:bodyPr>
          <a:lstStyle/>
          <a:p>
            <a:pPr>
              <a:spcBef>
                <a:spcPct val="50000"/>
              </a:spcBef>
            </a:pPr>
            <a:r>
              <a:rPr lang="en-US" baseline="0"/>
              <a:t>The standard error of Y given X is the average variability around the regression line at any given value of X.  It is assumed to be equal at all values of X.</a:t>
            </a:r>
          </a:p>
        </p:txBody>
      </p:sp>
      <p:grpSp>
        <p:nvGrpSpPr>
          <p:cNvPr id="9" name="Group 60"/>
          <p:cNvGrpSpPr>
            <a:grpSpLocks/>
          </p:cNvGrpSpPr>
          <p:nvPr/>
        </p:nvGrpSpPr>
        <p:grpSpPr bwMode="auto">
          <a:xfrm>
            <a:off x="3429000" y="2133600"/>
            <a:ext cx="2590800" cy="2043113"/>
            <a:chOff x="2160" y="1344"/>
            <a:chExt cx="1632" cy="1287"/>
          </a:xfrm>
        </p:grpSpPr>
        <p:grpSp>
          <p:nvGrpSpPr>
            <p:cNvPr id="10" name="Group 61"/>
            <p:cNvGrpSpPr>
              <a:grpSpLocks/>
            </p:cNvGrpSpPr>
            <p:nvPr/>
          </p:nvGrpSpPr>
          <p:grpSpPr bwMode="auto">
            <a:xfrm>
              <a:off x="3312" y="1344"/>
              <a:ext cx="480" cy="279"/>
              <a:chOff x="3312" y="1344"/>
              <a:chExt cx="480" cy="279"/>
            </a:xfrm>
          </p:grpSpPr>
          <p:sp>
            <p:nvSpPr>
              <p:cNvPr id="1135678" name="Line 62"/>
              <p:cNvSpPr>
                <a:spLocks noChangeShapeType="1"/>
              </p:cNvSpPr>
              <p:nvPr/>
            </p:nvSpPr>
            <p:spPr bwMode="auto">
              <a:xfrm flipV="1">
                <a:off x="3648" y="1344"/>
                <a:ext cx="0" cy="240"/>
              </a:xfrm>
              <a:prstGeom prst="line">
                <a:avLst/>
              </a:prstGeom>
              <a:noFill/>
              <a:ln w="9525">
                <a:solidFill>
                  <a:schemeClr val="hlink"/>
                </a:solidFill>
                <a:round/>
                <a:headEnd/>
                <a:tailEnd type="triangle" w="med" len="med"/>
              </a:ln>
              <a:effectLst/>
            </p:spPr>
            <p:txBody>
              <a:bodyPr/>
              <a:lstStyle/>
              <a:p>
                <a:endParaRPr lang="en-US"/>
              </a:p>
            </p:txBody>
          </p:sp>
          <p:sp>
            <p:nvSpPr>
              <p:cNvPr id="1135679" name="Text Box 63"/>
              <p:cNvSpPr txBox="1">
                <a:spLocks noChangeArrowheads="1"/>
              </p:cNvSpPr>
              <p:nvPr/>
            </p:nvSpPr>
            <p:spPr bwMode="auto">
              <a:xfrm>
                <a:off x="3312" y="1392"/>
                <a:ext cx="480" cy="231"/>
              </a:xfrm>
              <a:prstGeom prst="rect">
                <a:avLst/>
              </a:prstGeom>
              <a:noFill/>
              <a:ln w="9525">
                <a:noFill/>
                <a:miter lim="800000"/>
                <a:headEnd/>
                <a:tailEnd/>
              </a:ln>
              <a:effectLst/>
            </p:spPr>
            <p:txBody>
              <a:bodyPr>
                <a:spAutoFit/>
              </a:bodyPr>
              <a:lstStyle/>
              <a:p>
                <a:pPr>
                  <a:spcBef>
                    <a:spcPct val="50000"/>
                  </a:spcBef>
                </a:pPr>
                <a:r>
                  <a:rPr lang="en-US" baseline="0"/>
                  <a:t>S</a:t>
                </a:r>
                <a:r>
                  <a:rPr lang="en-US"/>
                  <a:t>y/x</a:t>
                </a:r>
                <a:endParaRPr lang="en-US" baseline="0"/>
              </a:p>
            </p:txBody>
          </p:sp>
        </p:grpSp>
        <p:grpSp>
          <p:nvGrpSpPr>
            <p:cNvPr id="11" name="Group 64"/>
            <p:cNvGrpSpPr>
              <a:grpSpLocks/>
            </p:cNvGrpSpPr>
            <p:nvPr/>
          </p:nvGrpSpPr>
          <p:grpSpPr bwMode="auto">
            <a:xfrm>
              <a:off x="2688" y="1872"/>
              <a:ext cx="480" cy="279"/>
              <a:chOff x="3312" y="1344"/>
              <a:chExt cx="480" cy="279"/>
            </a:xfrm>
          </p:grpSpPr>
          <p:sp>
            <p:nvSpPr>
              <p:cNvPr id="1135681" name="Line 65"/>
              <p:cNvSpPr>
                <a:spLocks noChangeShapeType="1"/>
              </p:cNvSpPr>
              <p:nvPr/>
            </p:nvSpPr>
            <p:spPr bwMode="auto">
              <a:xfrm flipV="1">
                <a:off x="3648" y="1344"/>
                <a:ext cx="0" cy="240"/>
              </a:xfrm>
              <a:prstGeom prst="line">
                <a:avLst/>
              </a:prstGeom>
              <a:noFill/>
              <a:ln w="9525">
                <a:solidFill>
                  <a:schemeClr val="hlink"/>
                </a:solidFill>
                <a:round/>
                <a:headEnd/>
                <a:tailEnd type="triangle" w="med" len="med"/>
              </a:ln>
              <a:effectLst/>
            </p:spPr>
            <p:txBody>
              <a:bodyPr/>
              <a:lstStyle/>
              <a:p>
                <a:endParaRPr lang="en-US"/>
              </a:p>
            </p:txBody>
          </p:sp>
          <p:sp>
            <p:nvSpPr>
              <p:cNvPr id="1135682" name="Text Box 66"/>
              <p:cNvSpPr txBox="1">
                <a:spLocks noChangeArrowheads="1"/>
              </p:cNvSpPr>
              <p:nvPr/>
            </p:nvSpPr>
            <p:spPr bwMode="auto">
              <a:xfrm>
                <a:off x="3312" y="1392"/>
                <a:ext cx="480" cy="231"/>
              </a:xfrm>
              <a:prstGeom prst="rect">
                <a:avLst/>
              </a:prstGeom>
              <a:noFill/>
              <a:ln w="9525">
                <a:noFill/>
                <a:miter lim="800000"/>
                <a:headEnd/>
                <a:tailEnd/>
              </a:ln>
              <a:effectLst/>
            </p:spPr>
            <p:txBody>
              <a:bodyPr>
                <a:spAutoFit/>
              </a:bodyPr>
              <a:lstStyle/>
              <a:p>
                <a:pPr>
                  <a:spcBef>
                    <a:spcPct val="50000"/>
                  </a:spcBef>
                </a:pPr>
                <a:r>
                  <a:rPr lang="en-US" baseline="0"/>
                  <a:t>S</a:t>
                </a:r>
                <a:r>
                  <a:rPr lang="en-US"/>
                  <a:t>y/x</a:t>
                </a:r>
                <a:endParaRPr lang="en-US" baseline="0"/>
              </a:p>
            </p:txBody>
          </p:sp>
        </p:grpSp>
        <p:grpSp>
          <p:nvGrpSpPr>
            <p:cNvPr id="12" name="Group 67"/>
            <p:cNvGrpSpPr>
              <a:grpSpLocks/>
            </p:cNvGrpSpPr>
            <p:nvPr/>
          </p:nvGrpSpPr>
          <p:grpSpPr bwMode="auto">
            <a:xfrm>
              <a:off x="2160" y="2352"/>
              <a:ext cx="480" cy="279"/>
              <a:chOff x="3312" y="1344"/>
              <a:chExt cx="480" cy="279"/>
            </a:xfrm>
          </p:grpSpPr>
          <p:sp>
            <p:nvSpPr>
              <p:cNvPr id="1135684" name="Line 68"/>
              <p:cNvSpPr>
                <a:spLocks noChangeShapeType="1"/>
              </p:cNvSpPr>
              <p:nvPr/>
            </p:nvSpPr>
            <p:spPr bwMode="auto">
              <a:xfrm flipV="1">
                <a:off x="3648" y="1344"/>
                <a:ext cx="0" cy="240"/>
              </a:xfrm>
              <a:prstGeom prst="line">
                <a:avLst/>
              </a:prstGeom>
              <a:noFill/>
              <a:ln w="9525">
                <a:solidFill>
                  <a:schemeClr val="hlink"/>
                </a:solidFill>
                <a:round/>
                <a:headEnd/>
                <a:tailEnd type="triangle" w="med" len="med"/>
              </a:ln>
              <a:effectLst/>
            </p:spPr>
            <p:txBody>
              <a:bodyPr/>
              <a:lstStyle/>
              <a:p>
                <a:endParaRPr lang="en-US"/>
              </a:p>
            </p:txBody>
          </p:sp>
          <p:sp>
            <p:nvSpPr>
              <p:cNvPr id="1135685" name="Text Box 69"/>
              <p:cNvSpPr txBox="1">
                <a:spLocks noChangeArrowheads="1"/>
              </p:cNvSpPr>
              <p:nvPr/>
            </p:nvSpPr>
            <p:spPr bwMode="auto">
              <a:xfrm>
                <a:off x="3312" y="1392"/>
                <a:ext cx="480" cy="231"/>
              </a:xfrm>
              <a:prstGeom prst="rect">
                <a:avLst/>
              </a:prstGeom>
              <a:noFill/>
              <a:ln w="9525">
                <a:noFill/>
                <a:miter lim="800000"/>
                <a:headEnd/>
                <a:tailEnd/>
              </a:ln>
              <a:effectLst/>
            </p:spPr>
            <p:txBody>
              <a:bodyPr>
                <a:spAutoFit/>
              </a:bodyPr>
              <a:lstStyle/>
              <a:p>
                <a:pPr>
                  <a:spcBef>
                    <a:spcPct val="50000"/>
                  </a:spcBef>
                </a:pPr>
                <a:r>
                  <a:rPr lang="en-US" baseline="0"/>
                  <a:t>S</a:t>
                </a:r>
                <a:r>
                  <a:rPr lang="en-US"/>
                  <a:t>y/x</a:t>
                </a:r>
                <a:endParaRPr lang="en-US" baseline="0"/>
              </a:p>
            </p:txBody>
          </p:sp>
        </p:grpSp>
      </p:grpSp>
      <p:grpSp>
        <p:nvGrpSpPr>
          <p:cNvPr id="13" name="Group 70"/>
          <p:cNvGrpSpPr>
            <a:grpSpLocks/>
          </p:cNvGrpSpPr>
          <p:nvPr/>
        </p:nvGrpSpPr>
        <p:grpSpPr bwMode="auto">
          <a:xfrm>
            <a:off x="3505200" y="2590800"/>
            <a:ext cx="2590800" cy="2043113"/>
            <a:chOff x="2208" y="1632"/>
            <a:chExt cx="1632" cy="1287"/>
          </a:xfrm>
        </p:grpSpPr>
        <p:grpSp>
          <p:nvGrpSpPr>
            <p:cNvPr id="14" name="Group 71"/>
            <p:cNvGrpSpPr>
              <a:grpSpLocks/>
            </p:cNvGrpSpPr>
            <p:nvPr/>
          </p:nvGrpSpPr>
          <p:grpSpPr bwMode="auto">
            <a:xfrm>
              <a:off x="3360" y="1632"/>
              <a:ext cx="480" cy="279"/>
              <a:chOff x="3360" y="1632"/>
              <a:chExt cx="480" cy="279"/>
            </a:xfrm>
          </p:grpSpPr>
          <p:sp>
            <p:nvSpPr>
              <p:cNvPr id="1135688" name="Line 72"/>
              <p:cNvSpPr>
                <a:spLocks noChangeShapeType="1"/>
              </p:cNvSpPr>
              <p:nvPr/>
            </p:nvSpPr>
            <p:spPr bwMode="auto">
              <a:xfrm>
                <a:off x="3648" y="1632"/>
                <a:ext cx="0" cy="240"/>
              </a:xfrm>
              <a:prstGeom prst="line">
                <a:avLst/>
              </a:prstGeom>
              <a:noFill/>
              <a:ln w="9525">
                <a:solidFill>
                  <a:schemeClr val="hlink"/>
                </a:solidFill>
                <a:round/>
                <a:headEnd/>
                <a:tailEnd type="triangle" w="med" len="med"/>
              </a:ln>
              <a:effectLst/>
            </p:spPr>
            <p:txBody>
              <a:bodyPr/>
              <a:lstStyle/>
              <a:p>
                <a:endParaRPr lang="en-US"/>
              </a:p>
            </p:txBody>
          </p:sp>
          <p:sp>
            <p:nvSpPr>
              <p:cNvPr id="1135689" name="Text Box 73"/>
              <p:cNvSpPr txBox="1">
                <a:spLocks noChangeArrowheads="1"/>
              </p:cNvSpPr>
              <p:nvPr/>
            </p:nvSpPr>
            <p:spPr bwMode="auto">
              <a:xfrm>
                <a:off x="3360" y="1680"/>
                <a:ext cx="480" cy="231"/>
              </a:xfrm>
              <a:prstGeom prst="rect">
                <a:avLst/>
              </a:prstGeom>
              <a:noFill/>
              <a:ln w="9525">
                <a:noFill/>
                <a:miter lim="800000"/>
                <a:headEnd/>
                <a:tailEnd/>
              </a:ln>
              <a:effectLst/>
            </p:spPr>
            <p:txBody>
              <a:bodyPr>
                <a:spAutoFit/>
              </a:bodyPr>
              <a:lstStyle/>
              <a:p>
                <a:pPr>
                  <a:spcBef>
                    <a:spcPct val="50000"/>
                  </a:spcBef>
                </a:pPr>
                <a:r>
                  <a:rPr lang="en-US" baseline="0"/>
                  <a:t>S</a:t>
                </a:r>
                <a:r>
                  <a:rPr lang="en-US"/>
                  <a:t>y/x</a:t>
                </a:r>
                <a:endParaRPr lang="en-US" baseline="0"/>
              </a:p>
            </p:txBody>
          </p:sp>
        </p:grpSp>
        <p:grpSp>
          <p:nvGrpSpPr>
            <p:cNvPr id="15" name="Group 74"/>
            <p:cNvGrpSpPr>
              <a:grpSpLocks/>
            </p:cNvGrpSpPr>
            <p:nvPr/>
          </p:nvGrpSpPr>
          <p:grpSpPr bwMode="auto">
            <a:xfrm>
              <a:off x="2736" y="2160"/>
              <a:ext cx="480" cy="279"/>
              <a:chOff x="3360" y="1632"/>
              <a:chExt cx="480" cy="279"/>
            </a:xfrm>
          </p:grpSpPr>
          <p:sp>
            <p:nvSpPr>
              <p:cNvPr id="1135691" name="Line 75"/>
              <p:cNvSpPr>
                <a:spLocks noChangeShapeType="1"/>
              </p:cNvSpPr>
              <p:nvPr/>
            </p:nvSpPr>
            <p:spPr bwMode="auto">
              <a:xfrm>
                <a:off x="3648" y="1632"/>
                <a:ext cx="0" cy="240"/>
              </a:xfrm>
              <a:prstGeom prst="line">
                <a:avLst/>
              </a:prstGeom>
              <a:noFill/>
              <a:ln w="9525">
                <a:solidFill>
                  <a:schemeClr val="hlink"/>
                </a:solidFill>
                <a:round/>
                <a:headEnd/>
                <a:tailEnd type="triangle" w="med" len="med"/>
              </a:ln>
              <a:effectLst/>
            </p:spPr>
            <p:txBody>
              <a:bodyPr/>
              <a:lstStyle/>
              <a:p>
                <a:endParaRPr lang="en-US"/>
              </a:p>
            </p:txBody>
          </p:sp>
          <p:sp>
            <p:nvSpPr>
              <p:cNvPr id="1135692" name="Text Box 76"/>
              <p:cNvSpPr txBox="1">
                <a:spLocks noChangeArrowheads="1"/>
              </p:cNvSpPr>
              <p:nvPr/>
            </p:nvSpPr>
            <p:spPr bwMode="auto">
              <a:xfrm>
                <a:off x="3360" y="1680"/>
                <a:ext cx="480" cy="231"/>
              </a:xfrm>
              <a:prstGeom prst="rect">
                <a:avLst/>
              </a:prstGeom>
              <a:noFill/>
              <a:ln w="9525">
                <a:noFill/>
                <a:miter lim="800000"/>
                <a:headEnd/>
                <a:tailEnd/>
              </a:ln>
              <a:effectLst/>
            </p:spPr>
            <p:txBody>
              <a:bodyPr>
                <a:spAutoFit/>
              </a:bodyPr>
              <a:lstStyle/>
              <a:p>
                <a:pPr>
                  <a:spcBef>
                    <a:spcPct val="50000"/>
                  </a:spcBef>
                </a:pPr>
                <a:r>
                  <a:rPr lang="en-US" baseline="0"/>
                  <a:t>S</a:t>
                </a:r>
                <a:r>
                  <a:rPr lang="en-US"/>
                  <a:t>y/x</a:t>
                </a:r>
                <a:endParaRPr lang="en-US" baseline="0"/>
              </a:p>
            </p:txBody>
          </p:sp>
        </p:grpSp>
        <p:grpSp>
          <p:nvGrpSpPr>
            <p:cNvPr id="16" name="Group 77"/>
            <p:cNvGrpSpPr>
              <a:grpSpLocks/>
            </p:cNvGrpSpPr>
            <p:nvPr/>
          </p:nvGrpSpPr>
          <p:grpSpPr bwMode="auto">
            <a:xfrm>
              <a:off x="2208" y="2640"/>
              <a:ext cx="480" cy="279"/>
              <a:chOff x="3360" y="1632"/>
              <a:chExt cx="480" cy="279"/>
            </a:xfrm>
          </p:grpSpPr>
          <p:sp>
            <p:nvSpPr>
              <p:cNvPr id="1135694" name="Line 78"/>
              <p:cNvSpPr>
                <a:spLocks noChangeShapeType="1"/>
              </p:cNvSpPr>
              <p:nvPr/>
            </p:nvSpPr>
            <p:spPr bwMode="auto">
              <a:xfrm>
                <a:off x="3648" y="1632"/>
                <a:ext cx="0" cy="240"/>
              </a:xfrm>
              <a:prstGeom prst="line">
                <a:avLst/>
              </a:prstGeom>
              <a:noFill/>
              <a:ln w="9525">
                <a:solidFill>
                  <a:schemeClr val="hlink"/>
                </a:solidFill>
                <a:round/>
                <a:headEnd/>
                <a:tailEnd type="triangle" w="med" len="med"/>
              </a:ln>
              <a:effectLst/>
            </p:spPr>
            <p:txBody>
              <a:bodyPr/>
              <a:lstStyle/>
              <a:p>
                <a:endParaRPr lang="en-US"/>
              </a:p>
            </p:txBody>
          </p:sp>
          <p:sp>
            <p:nvSpPr>
              <p:cNvPr id="1135695" name="Text Box 79"/>
              <p:cNvSpPr txBox="1">
                <a:spLocks noChangeArrowheads="1"/>
              </p:cNvSpPr>
              <p:nvPr/>
            </p:nvSpPr>
            <p:spPr bwMode="auto">
              <a:xfrm>
                <a:off x="3360" y="1680"/>
                <a:ext cx="480" cy="231"/>
              </a:xfrm>
              <a:prstGeom prst="rect">
                <a:avLst/>
              </a:prstGeom>
              <a:noFill/>
              <a:ln w="9525">
                <a:noFill/>
                <a:miter lim="800000"/>
                <a:headEnd/>
                <a:tailEnd/>
              </a:ln>
              <a:effectLst/>
            </p:spPr>
            <p:txBody>
              <a:bodyPr>
                <a:spAutoFit/>
              </a:bodyPr>
              <a:lstStyle/>
              <a:p>
                <a:pPr>
                  <a:spcBef>
                    <a:spcPct val="50000"/>
                  </a:spcBef>
                </a:pPr>
                <a:r>
                  <a:rPr lang="en-US" baseline="0"/>
                  <a:t>S</a:t>
                </a:r>
                <a:r>
                  <a:rPr lang="en-US"/>
                  <a:t>y/x</a:t>
                </a:r>
                <a:endParaRPr lang="en-US" baseline="0"/>
              </a:p>
            </p:txBody>
          </p:sp>
        </p:grpSp>
      </p:grpSp>
      <p:grpSp>
        <p:nvGrpSpPr>
          <p:cNvPr id="17" name="Group 80"/>
          <p:cNvGrpSpPr>
            <a:grpSpLocks/>
          </p:cNvGrpSpPr>
          <p:nvPr/>
        </p:nvGrpSpPr>
        <p:grpSpPr bwMode="auto">
          <a:xfrm>
            <a:off x="2895600" y="1600200"/>
            <a:ext cx="2286000" cy="2286000"/>
            <a:chOff x="1824" y="1008"/>
            <a:chExt cx="1440" cy="1440"/>
          </a:xfrm>
        </p:grpSpPr>
        <p:sp>
          <p:nvSpPr>
            <p:cNvPr id="1135697" name="Line 81"/>
            <p:cNvSpPr>
              <a:spLocks noChangeShapeType="1"/>
            </p:cNvSpPr>
            <p:nvPr/>
          </p:nvSpPr>
          <p:spPr bwMode="auto">
            <a:xfrm>
              <a:off x="1824" y="1008"/>
              <a:ext cx="1440" cy="528"/>
            </a:xfrm>
            <a:prstGeom prst="line">
              <a:avLst/>
            </a:prstGeom>
            <a:noFill/>
            <a:ln w="9525">
              <a:solidFill>
                <a:schemeClr val="hlink"/>
              </a:solidFill>
              <a:round/>
              <a:headEnd/>
              <a:tailEnd type="triangle" w="med" len="med"/>
            </a:ln>
            <a:effectLst/>
          </p:spPr>
          <p:txBody>
            <a:bodyPr/>
            <a:lstStyle/>
            <a:p>
              <a:endParaRPr lang="en-US"/>
            </a:p>
          </p:txBody>
        </p:sp>
        <p:sp>
          <p:nvSpPr>
            <p:cNvPr id="1135698" name="Line 82"/>
            <p:cNvSpPr>
              <a:spLocks noChangeShapeType="1"/>
            </p:cNvSpPr>
            <p:nvPr/>
          </p:nvSpPr>
          <p:spPr bwMode="auto">
            <a:xfrm>
              <a:off x="1824" y="1008"/>
              <a:ext cx="1104" cy="912"/>
            </a:xfrm>
            <a:prstGeom prst="line">
              <a:avLst/>
            </a:prstGeom>
            <a:noFill/>
            <a:ln w="9525">
              <a:solidFill>
                <a:schemeClr val="hlink"/>
              </a:solidFill>
              <a:round/>
              <a:headEnd/>
              <a:tailEnd type="triangle" w="med" len="med"/>
            </a:ln>
            <a:effectLst/>
          </p:spPr>
          <p:txBody>
            <a:bodyPr/>
            <a:lstStyle/>
            <a:p>
              <a:endParaRPr lang="en-US"/>
            </a:p>
          </p:txBody>
        </p:sp>
        <p:sp>
          <p:nvSpPr>
            <p:cNvPr id="1135699" name="Line 83"/>
            <p:cNvSpPr>
              <a:spLocks noChangeShapeType="1"/>
            </p:cNvSpPr>
            <p:nvPr/>
          </p:nvSpPr>
          <p:spPr bwMode="auto">
            <a:xfrm>
              <a:off x="1824" y="1008"/>
              <a:ext cx="576" cy="1440"/>
            </a:xfrm>
            <a:prstGeom prst="line">
              <a:avLst/>
            </a:prstGeom>
            <a:noFill/>
            <a:ln w="9525">
              <a:solidFill>
                <a:schemeClr val="hlink"/>
              </a:solidFill>
              <a:round/>
              <a:headEnd/>
              <a:tailEnd type="triangle" w="med" len="med"/>
            </a:ln>
            <a:effectLst/>
          </p:spPr>
          <p:txBody>
            <a:bodyPr/>
            <a:lstStyle/>
            <a:p>
              <a:endParaRPr lang="en-US"/>
            </a:p>
          </p:txBody>
        </p:sp>
      </p:grpSp>
      <p:sp>
        <p:nvSpPr>
          <p:cNvPr id="84" name="Slide Number Placeholder 83"/>
          <p:cNvSpPr>
            <a:spLocks noGrp="1"/>
          </p:cNvSpPr>
          <p:nvPr>
            <p:ph type="sldNum" sz="quarter" idx="12"/>
          </p:nvPr>
        </p:nvSpPr>
        <p:spPr/>
        <p:txBody>
          <a:bodyPr/>
          <a:lstStyle/>
          <a:p>
            <a:fld id="{396C3238-9A63-424B-8F87-95567200655E}" type="slidenum">
              <a:rPr lang="en-US" smtClean="0"/>
              <a:pPr/>
              <a:t>33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5675"/>
                                        </p:tgtEl>
                                        <p:attrNameLst>
                                          <p:attrName>style.visibility</p:attrName>
                                        </p:attrNameLst>
                                      </p:cBhvr>
                                      <p:to>
                                        <p:strVal val="visible"/>
                                      </p:to>
                                    </p:set>
                                    <p:anim calcmode="lin" valueType="num">
                                      <p:cBhvr additive="base">
                                        <p:cTn id="7" dur="500" fill="hold"/>
                                        <p:tgtEl>
                                          <p:spTgt spid="1135675"/>
                                        </p:tgtEl>
                                        <p:attrNameLst>
                                          <p:attrName>ppt_x</p:attrName>
                                        </p:attrNameLst>
                                      </p:cBhvr>
                                      <p:tavLst>
                                        <p:tav tm="0">
                                          <p:val>
                                            <p:strVal val="0-#ppt_w/2"/>
                                          </p:val>
                                        </p:tav>
                                        <p:tav tm="100000">
                                          <p:val>
                                            <p:strVal val="#ppt_x"/>
                                          </p:val>
                                        </p:tav>
                                      </p:tavLst>
                                    </p:anim>
                                    <p:anim calcmode="lin" valueType="num">
                                      <p:cBhvr additive="base">
                                        <p:cTn id="8" dur="500" fill="hold"/>
                                        <p:tgtEl>
                                          <p:spTgt spid="1135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7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REG</a:t>
            </a:r>
            <a:endParaRPr lang="en-US" dirty="0"/>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smtClean="0"/>
              <a:t>Used for a continuous response variable Y which can be predicted by a linear function                              where </a:t>
            </a:r>
            <a:r>
              <a:rPr lang="el-GR" dirty="0" smtClean="0">
                <a:latin typeface="Calibri"/>
              </a:rPr>
              <a:t>β</a:t>
            </a:r>
            <a:r>
              <a:rPr lang="en-US" baseline="-25000" dirty="0" smtClean="0">
                <a:latin typeface="Calibri"/>
              </a:rPr>
              <a:t>0</a:t>
            </a:r>
            <a:r>
              <a:rPr lang="en-US" dirty="0" smtClean="0"/>
              <a:t> is the intercept and </a:t>
            </a:r>
            <a:r>
              <a:rPr lang="el-GR" dirty="0" smtClean="0">
                <a:latin typeface="Calibri"/>
              </a:rPr>
              <a:t>β</a:t>
            </a:r>
            <a:r>
              <a:rPr lang="en-US" baseline="-25000" dirty="0" smtClean="0"/>
              <a:t>1</a:t>
            </a:r>
            <a:r>
              <a:rPr lang="en-US" dirty="0" smtClean="0"/>
              <a:t> is the slope parameter and </a:t>
            </a:r>
            <a:r>
              <a:rPr lang="en-US" dirty="0" err="1" smtClean="0">
                <a:latin typeface="Calibri"/>
              </a:rPr>
              <a:t>ε</a:t>
            </a:r>
            <a:r>
              <a:rPr lang="en-US" baseline="-25000" dirty="0" err="1" smtClean="0"/>
              <a:t>i</a:t>
            </a:r>
            <a:r>
              <a:rPr lang="en-US" dirty="0" smtClean="0"/>
              <a:t> is the error term</a:t>
            </a:r>
          </a:p>
          <a:p>
            <a:r>
              <a:rPr lang="en-US" dirty="0" smtClean="0"/>
              <a:t>Procedure provides the following flexibilities :</a:t>
            </a:r>
          </a:p>
          <a:p>
            <a:pPr lvl="1"/>
            <a:r>
              <a:rPr lang="en-US" dirty="0" smtClean="0"/>
              <a:t>Multiple MODEL statement</a:t>
            </a:r>
          </a:p>
          <a:p>
            <a:pPr lvl="1"/>
            <a:r>
              <a:rPr lang="en-US" dirty="0" smtClean="0"/>
              <a:t>Nine model selection method (None, Forward, Backward, Stepwise,  MAXR, MINR, Rsquare,  AdjRSq, Cp)</a:t>
            </a:r>
          </a:p>
          <a:p>
            <a:pPr lvl="1"/>
            <a:r>
              <a:rPr lang="en-US" dirty="0" smtClean="0"/>
              <a:t>Interactive changes</a:t>
            </a:r>
          </a:p>
        </p:txBody>
      </p:sp>
      <p:pic>
        <p:nvPicPr>
          <p:cNvPr id="3074" name="Picture 2"/>
          <p:cNvPicPr>
            <a:picLocks noChangeAspect="1" noChangeArrowheads="1"/>
          </p:cNvPicPr>
          <p:nvPr/>
        </p:nvPicPr>
        <p:blipFill>
          <a:blip r:embed="rId2" cstate="print"/>
          <a:srcRect/>
          <a:stretch>
            <a:fillRect/>
          </a:stretch>
        </p:blipFill>
        <p:spPr bwMode="auto">
          <a:xfrm>
            <a:off x="2438400" y="1524000"/>
            <a:ext cx="1866900" cy="4191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396C3238-9A63-424B-8F87-95567200655E}" type="slidenum">
              <a:rPr lang="en-US" smtClean="0"/>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Least Square Estimation</a:t>
            </a:r>
            <a:endParaRPr lang="en-US" dirty="0"/>
          </a:p>
        </p:txBody>
      </p:sp>
      <p:pic>
        <p:nvPicPr>
          <p:cNvPr id="4" name="Picture 3"/>
          <p:cNvPicPr>
            <a:picLocks noChangeAspect="1"/>
          </p:cNvPicPr>
          <p:nvPr/>
        </p:nvPicPr>
        <p:blipFill>
          <a:blip r:embed="rId2" cstate="print"/>
          <a:stretch>
            <a:fillRect/>
          </a:stretch>
        </p:blipFill>
        <p:spPr>
          <a:xfrm>
            <a:off x="5943600" y="914400"/>
            <a:ext cx="2806700" cy="1778000"/>
          </a:xfrm>
          <a:prstGeom prst="rect">
            <a:avLst/>
          </a:prstGeom>
        </p:spPr>
      </p:pic>
      <p:pic>
        <p:nvPicPr>
          <p:cNvPr id="5" name="Picture 4"/>
          <p:cNvPicPr>
            <a:picLocks noChangeAspect="1"/>
          </p:cNvPicPr>
          <p:nvPr/>
        </p:nvPicPr>
        <p:blipFill>
          <a:blip r:embed="rId3" cstate="print"/>
          <a:stretch>
            <a:fillRect/>
          </a:stretch>
        </p:blipFill>
        <p:spPr>
          <a:xfrm>
            <a:off x="4855633" y="2667000"/>
            <a:ext cx="3986389" cy="1905000"/>
          </a:xfrm>
          <a:prstGeom prst="rect">
            <a:avLst/>
          </a:prstGeom>
        </p:spPr>
      </p:pic>
      <p:pic>
        <p:nvPicPr>
          <p:cNvPr id="6" name="Picture 5"/>
          <p:cNvPicPr>
            <a:picLocks noChangeAspect="1"/>
          </p:cNvPicPr>
          <p:nvPr/>
        </p:nvPicPr>
        <p:blipFill>
          <a:blip r:embed="rId4" cstate="print"/>
          <a:stretch>
            <a:fillRect/>
          </a:stretch>
        </p:blipFill>
        <p:spPr>
          <a:xfrm>
            <a:off x="228600" y="914400"/>
            <a:ext cx="3733800" cy="2712447"/>
          </a:xfrm>
          <a:prstGeom prst="rect">
            <a:avLst/>
          </a:prstGeom>
        </p:spPr>
      </p:pic>
      <p:pic>
        <p:nvPicPr>
          <p:cNvPr id="7" name="Picture 6"/>
          <p:cNvPicPr>
            <a:picLocks noChangeAspect="1"/>
          </p:cNvPicPr>
          <p:nvPr/>
        </p:nvPicPr>
        <p:blipFill>
          <a:blip r:embed="rId5" cstate="print"/>
          <a:stretch>
            <a:fillRect/>
          </a:stretch>
        </p:blipFill>
        <p:spPr>
          <a:xfrm>
            <a:off x="304800" y="4800599"/>
            <a:ext cx="3276600" cy="1809931"/>
          </a:xfrm>
          <a:prstGeom prst="rect">
            <a:avLst/>
          </a:prstGeom>
        </p:spPr>
      </p:pic>
      <p:pic>
        <p:nvPicPr>
          <p:cNvPr id="8" name="Picture 7"/>
          <p:cNvPicPr>
            <a:picLocks noChangeAspect="1"/>
          </p:cNvPicPr>
          <p:nvPr/>
        </p:nvPicPr>
        <p:blipFill>
          <a:blip r:embed="rId6" cstate="print"/>
          <a:stretch>
            <a:fillRect/>
          </a:stretch>
        </p:blipFill>
        <p:spPr>
          <a:xfrm>
            <a:off x="228600" y="3581400"/>
            <a:ext cx="4664635" cy="1066800"/>
          </a:xfrm>
          <a:prstGeom prst="rect">
            <a:avLst/>
          </a:prstGeom>
        </p:spPr>
      </p:pic>
      <p:pic>
        <p:nvPicPr>
          <p:cNvPr id="9" name="Picture 8"/>
          <p:cNvPicPr>
            <a:picLocks noChangeAspect="1"/>
          </p:cNvPicPr>
          <p:nvPr/>
        </p:nvPicPr>
        <p:blipFill>
          <a:blip r:embed="rId7" cstate="print"/>
          <a:stretch>
            <a:fillRect/>
          </a:stretch>
        </p:blipFill>
        <p:spPr>
          <a:xfrm>
            <a:off x="3733800" y="4724400"/>
            <a:ext cx="3886200" cy="1041400"/>
          </a:xfrm>
          <a:prstGeom prst="rect">
            <a:avLst/>
          </a:prstGeom>
        </p:spPr>
      </p:pic>
      <p:pic>
        <p:nvPicPr>
          <p:cNvPr id="10" name="Picture 9"/>
          <p:cNvPicPr>
            <a:picLocks noChangeAspect="1"/>
          </p:cNvPicPr>
          <p:nvPr/>
        </p:nvPicPr>
        <p:blipFill>
          <a:blip r:embed="rId8" cstate="print"/>
          <a:stretch>
            <a:fillRect/>
          </a:stretch>
        </p:blipFill>
        <p:spPr>
          <a:xfrm>
            <a:off x="3886200" y="5791200"/>
            <a:ext cx="4591538" cy="762000"/>
          </a:xfrm>
          <a:prstGeom prst="rect">
            <a:avLst/>
          </a:prstGeom>
        </p:spPr>
      </p:pic>
      <p:pic>
        <p:nvPicPr>
          <p:cNvPr id="11" name="Picture 10"/>
          <p:cNvPicPr>
            <a:picLocks noChangeAspect="1"/>
          </p:cNvPicPr>
          <p:nvPr/>
        </p:nvPicPr>
        <p:blipFill>
          <a:blip r:embed="rId9" cstate="print"/>
          <a:stretch>
            <a:fillRect/>
          </a:stretch>
        </p:blipFill>
        <p:spPr>
          <a:xfrm>
            <a:off x="7696200" y="4800600"/>
            <a:ext cx="1447800" cy="685800"/>
          </a:xfrm>
          <a:prstGeom prst="rect">
            <a:avLst/>
          </a:prstGeom>
        </p:spPr>
      </p:pic>
      <p:sp>
        <p:nvSpPr>
          <p:cNvPr id="12" name="Slide Number Placeholder 11"/>
          <p:cNvSpPr>
            <a:spLocks noGrp="1"/>
          </p:cNvSpPr>
          <p:nvPr>
            <p:ph type="sldNum" sz="quarter" idx="12"/>
          </p:nvPr>
        </p:nvSpPr>
        <p:spPr/>
        <p:txBody>
          <a:bodyPr/>
          <a:lstStyle/>
          <a:p>
            <a:fld id="{396C3238-9A63-424B-8F87-95567200655E}" type="slidenum">
              <a:rPr lang="en-US" smtClean="0"/>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Example OLS</a:t>
            </a:r>
            <a:endParaRPr lang="en-US" dirty="0"/>
          </a:p>
        </p:txBody>
      </p:sp>
      <p:pic>
        <p:nvPicPr>
          <p:cNvPr id="4" name="Picture 3"/>
          <p:cNvPicPr>
            <a:picLocks noChangeAspect="1"/>
          </p:cNvPicPr>
          <p:nvPr/>
        </p:nvPicPr>
        <p:blipFill>
          <a:blip r:embed="rId2" cstate="print"/>
          <a:stretch>
            <a:fillRect/>
          </a:stretch>
        </p:blipFill>
        <p:spPr>
          <a:xfrm>
            <a:off x="304800" y="685799"/>
            <a:ext cx="6553200" cy="2241384"/>
          </a:xfrm>
          <a:prstGeom prst="rect">
            <a:avLst/>
          </a:prstGeom>
        </p:spPr>
      </p:pic>
      <p:pic>
        <p:nvPicPr>
          <p:cNvPr id="5" name="Picture 4"/>
          <p:cNvPicPr>
            <a:picLocks noChangeAspect="1"/>
          </p:cNvPicPr>
          <p:nvPr/>
        </p:nvPicPr>
        <p:blipFill>
          <a:blip r:embed="rId3" cstate="print"/>
          <a:stretch>
            <a:fillRect/>
          </a:stretch>
        </p:blipFill>
        <p:spPr>
          <a:xfrm>
            <a:off x="304800" y="2845532"/>
            <a:ext cx="7010400" cy="1878868"/>
          </a:xfrm>
          <a:prstGeom prst="rect">
            <a:avLst/>
          </a:prstGeom>
        </p:spPr>
      </p:pic>
      <p:sp>
        <p:nvSpPr>
          <p:cNvPr id="6" name="Slide Number Placeholder 5"/>
          <p:cNvSpPr>
            <a:spLocks noGrp="1"/>
          </p:cNvSpPr>
          <p:nvPr>
            <p:ph type="sldNum" sz="quarter" idx="12"/>
          </p:nvPr>
        </p:nvSpPr>
        <p:spPr/>
        <p:txBody>
          <a:bodyPr/>
          <a:lstStyle/>
          <a:p>
            <a:fld id="{396C3238-9A63-424B-8F87-95567200655E}" type="slidenum">
              <a:rPr lang="en-US" smtClean="0"/>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152400" y="152400"/>
            <a:ext cx="5505450" cy="1371600"/>
          </a:xfrm>
          <a:prstGeom prst="rect">
            <a:avLst/>
          </a:prstGeom>
        </p:spPr>
      </p:pic>
      <p:pic>
        <p:nvPicPr>
          <p:cNvPr id="6" name="Picture 5"/>
          <p:cNvPicPr>
            <a:picLocks noChangeAspect="1"/>
          </p:cNvPicPr>
          <p:nvPr/>
        </p:nvPicPr>
        <p:blipFill>
          <a:blip r:embed="rId3" cstate="print"/>
          <a:stretch>
            <a:fillRect/>
          </a:stretch>
        </p:blipFill>
        <p:spPr>
          <a:xfrm>
            <a:off x="4648200" y="457199"/>
            <a:ext cx="2286000" cy="483577"/>
          </a:xfrm>
          <a:prstGeom prst="rect">
            <a:avLst/>
          </a:prstGeom>
          <a:ln>
            <a:solidFill>
              <a:srgbClr val="FF0000"/>
            </a:solidFill>
          </a:ln>
        </p:spPr>
      </p:pic>
      <p:pic>
        <p:nvPicPr>
          <p:cNvPr id="7" name="Picture 6"/>
          <p:cNvPicPr>
            <a:picLocks noChangeAspect="1"/>
          </p:cNvPicPr>
          <p:nvPr/>
        </p:nvPicPr>
        <p:blipFill>
          <a:blip r:embed="rId4" cstate="print"/>
          <a:stretch>
            <a:fillRect/>
          </a:stretch>
        </p:blipFill>
        <p:spPr>
          <a:xfrm>
            <a:off x="228600" y="1985772"/>
            <a:ext cx="6172200" cy="4567428"/>
          </a:xfrm>
          <a:prstGeom prst="rect">
            <a:avLst/>
          </a:prstGeom>
        </p:spPr>
      </p:pic>
      <p:sp>
        <p:nvSpPr>
          <p:cNvPr id="8" name="Slide Number Placeholder 7"/>
          <p:cNvSpPr>
            <a:spLocks noGrp="1"/>
          </p:cNvSpPr>
          <p:nvPr>
            <p:ph type="sldNum" sz="quarter" idx="12"/>
          </p:nvPr>
        </p:nvSpPr>
        <p:spPr/>
        <p:txBody>
          <a:bodyPr/>
          <a:lstStyle/>
          <a:p>
            <a:fld id="{396C3238-9A63-424B-8F87-95567200655E}"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28599" y="304800"/>
            <a:ext cx="6137031" cy="1143000"/>
          </a:xfrm>
          <a:prstGeom prst="rect">
            <a:avLst/>
          </a:prstGeom>
        </p:spPr>
      </p:pic>
      <p:pic>
        <p:nvPicPr>
          <p:cNvPr id="5" name="Picture 4"/>
          <p:cNvPicPr>
            <a:picLocks noChangeAspect="1"/>
          </p:cNvPicPr>
          <p:nvPr/>
        </p:nvPicPr>
        <p:blipFill>
          <a:blip r:embed="rId3" cstate="print"/>
          <a:stretch>
            <a:fillRect/>
          </a:stretch>
        </p:blipFill>
        <p:spPr>
          <a:xfrm>
            <a:off x="152400" y="1447800"/>
            <a:ext cx="6166558" cy="1600200"/>
          </a:xfrm>
          <a:prstGeom prst="rect">
            <a:avLst/>
          </a:prstGeom>
        </p:spPr>
      </p:pic>
      <p:pic>
        <p:nvPicPr>
          <p:cNvPr id="6" name="Picture 5"/>
          <p:cNvPicPr>
            <a:picLocks noChangeAspect="1"/>
          </p:cNvPicPr>
          <p:nvPr/>
        </p:nvPicPr>
        <p:blipFill>
          <a:blip r:embed="rId4" cstate="print"/>
          <a:stretch>
            <a:fillRect/>
          </a:stretch>
        </p:blipFill>
        <p:spPr>
          <a:xfrm>
            <a:off x="228599" y="4800600"/>
            <a:ext cx="6345621" cy="1600200"/>
          </a:xfrm>
          <a:prstGeom prst="rect">
            <a:avLst/>
          </a:prstGeom>
        </p:spPr>
      </p:pic>
      <p:sp>
        <p:nvSpPr>
          <p:cNvPr id="7" name="Slide Number Placeholder 6"/>
          <p:cNvSpPr>
            <a:spLocks noGrp="1"/>
          </p:cNvSpPr>
          <p:nvPr>
            <p:ph type="sldNum" sz="quarter" idx="12"/>
          </p:nvPr>
        </p:nvSpPr>
        <p:spPr/>
        <p:txBody>
          <a:bodyPr/>
          <a:lstStyle/>
          <a:p>
            <a:fld id="{396C3238-9A63-424B-8F87-95567200655E}"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REG</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6000" y="990600"/>
            <a:ext cx="3513426" cy="3429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52400" y="4495801"/>
            <a:ext cx="5949292" cy="2133600"/>
          </a:xfrm>
          <a:prstGeom prst="rect">
            <a:avLst/>
          </a:prstGeom>
          <a:noFill/>
          <a:ln w="9525">
            <a:noFill/>
            <a:miter lim="800000"/>
            <a:headEnd/>
            <a:tailEnd/>
          </a:ln>
          <a:effectLst/>
        </p:spPr>
      </p:pic>
      <p:sp>
        <p:nvSpPr>
          <p:cNvPr id="8" name="Rounded Rectangle 7"/>
          <p:cNvSpPr/>
          <p:nvPr/>
        </p:nvSpPr>
        <p:spPr>
          <a:xfrm>
            <a:off x="6248400" y="3200400"/>
            <a:ext cx="2743200" cy="3276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You might use regression analysis to find out how well you can predict</a:t>
            </a:r>
          </a:p>
          <a:p>
            <a:r>
              <a:rPr lang="en-US" dirty="0" smtClean="0"/>
              <a:t>a child’s weight if you know that child’s height. The following data are from a study of nineteen children. Height and weight are measured for each child.</a:t>
            </a:r>
          </a:p>
        </p:txBody>
      </p:sp>
      <p:sp>
        <p:nvSpPr>
          <p:cNvPr id="6" name="Slide Number Placeholder 5"/>
          <p:cNvSpPr>
            <a:spLocks noGrp="1"/>
          </p:cNvSpPr>
          <p:nvPr>
            <p:ph type="sldNum" sz="quarter" idx="12"/>
          </p:nvPr>
        </p:nvSpPr>
        <p:spPr/>
        <p:txBody>
          <a:bodyPr/>
          <a:lstStyle/>
          <a:p>
            <a:fld id="{396C3238-9A63-424B-8F87-95567200655E}" type="slidenum">
              <a:rPr lang="en-US" smtClean="0"/>
              <a:pPr/>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SAS Procedures : Regression</a:t>
            </a:r>
            <a:endParaRPr lang="en-US" dirty="0"/>
          </a:p>
        </p:txBody>
      </p:sp>
      <p:sp>
        <p:nvSpPr>
          <p:cNvPr id="3" name="Content Placeholder 2"/>
          <p:cNvSpPr>
            <a:spLocks noGrp="1"/>
          </p:cNvSpPr>
          <p:nvPr>
            <p:ph sz="quarter" idx="1"/>
          </p:nvPr>
        </p:nvSpPr>
        <p:spPr>
          <a:xfrm>
            <a:off x="152400" y="1066800"/>
            <a:ext cx="8991600" cy="990600"/>
          </a:xfrm>
        </p:spPr>
        <p:txBody>
          <a:bodyPr>
            <a:normAutofit/>
          </a:bodyPr>
          <a:lstStyle/>
          <a:p>
            <a:r>
              <a:rPr lang="en-US" dirty="0" smtClean="0"/>
              <a:t>There are a number of SAS Procedures specially designed to handle different types of data and perform related regression</a:t>
            </a:r>
          </a:p>
          <a:p>
            <a:pPr lvl="1">
              <a:buNone/>
            </a:pPr>
            <a:endParaRPr lang="en-US" dirty="0" smtClean="0"/>
          </a:p>
        </p:txBody>
      </p:sp>
      <p:sp>
        <p:nvSpPr>
          <p:cNvPr id="4" name="Content Placeholder 2"/>
          <p:cNvSpPr txBox="1">
            <a:spLocks/>
          </p:cNvSpPr>
          <p:nvPr/>
        </p:nvSpPr>
        <p:spPr>
          <a:xfrm>
            <a:off x="304800" y="2057400"/>
            <a:ext cx="4343400" cy="4572000"/>
          </a:xfrm>
          <a:prstGeom prst="rect">
            <a:avLst/>
          </a:prstGeom>
          <a:ln w="19050">
            <a:solidFill>
              <a:schemeClr val="bg1">
                <a:lumMod val="50000"/>
              </a:schemeClr>
            </a:solidFill>
            <a:prstDash val="dash"/>
          </a:ln>
        </p:spPr>
        <p:txBody>
          <a:bodyPr vert="horz">
            <a:normAutofit fontScale="850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CATMOD : analyzes data that can be expressed in a contingency table</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GENMOD</a:t>
            </a:r>
            <a:r>
              <a:rPr kumimoji="0" lang="en-US" sz="2600" b="0" i="0" u="none" strike="noStrike" kern="1200" cap="none" spc="0" normalizeH="0" noProof="0" dirty="0" smtClean="0">
                <a:ln>
                  <a:noFill/>
                </a:ln>
                <a:solidFill>
                  <a:schemeClr val="tx1"/>
                </a:solidFill>
                <a:effectLst/>
                <a:uLnTx/>
                <a:uFillTx/>
                <a:latin typeface="+mn-lt"/>
                <a:ea typeface="+mn-ea"/>
                <a:cs typeface="+mn-cs"/>
              </a:rPr>
              <a:t> : fits generalized linear models with discrete outcomes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GLM : performs simple, polynomial, multiple and weighted regression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noProof="0" dirty="0" smtClean="0">
                <a:ln>
                  <a:noFill/>
                </a:ln>
                <a:solidFill>
                  <a:schemeClr val="tx1"/>
                </a:solidFill>
                <a:effectLst/>
                <a:uLnTx/>
                <a:uFillTx/>
                <a:latin typeface="+mn-lt"/>
                <a:ea typeface="+mn-ea"/>
                <a:cs typeface="+mn-cs"/>
              </a:rPr>
              <a:t>LIFEREG : fits parametric model to failure time data</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LOGISTIC : Models binomial and ordinal outcomes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noProof="0" dirty="0" smtClean="0">
                <a:ln>
                  <a:noFill/>
                </a:ln>
                <a:solidFill>
                  <a:schemeClr val="tx1"/>
                </a:solidFill>
                <a:effectLst/>
                <a:uLnTx/>
                <a:uFillTx/>
                <a:latin typeface="+mn-lt"/>
                <a:ea typeface="+mn-ea"/>
                <a:cs typeface="+mn-cs"/>
              </a:rPr>
              <a:t>NLIN : Non Linear Regression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ORTHOREG : Uses Gentleman-Givens method – ill conditioned data</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572000" y="2057400"/>
            <a:ext cx="4343400" cy="4572000"/>
          </a:xfrm>
          <a:prstGeom prst="rect">
            <a:avLst/>
          </a:prstGeom>
          <a:ln w="19050">
            <a:solidFill>
              <a:schemeClr val="bg1">
                <a:lumMod val="50000"/>
              </a:schemeClr>
            </a:solidFill>
            <a:prstDash val="dash"/>
          </a:ln>
        </p:spPr>
        <p:txBody>
          <a:bodyPr vert="horz">
            <a:normAutofit fontScale="925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PLS : partial least square, principal component and reduced rank regression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noProof="0" dirty="0" smtClean="0">
                <a:ln>
                  <a:noFill/>
                </a:ln>
                <a:solidFill>
                  <a:schemeClr val="tx1"/>
                </a:solidFill>
                <a:effectLst/>
                <a:uLnTx/>
                <a:uFillTx/>
                <a:latin typeface="+mn-lt"/>
                <a:ea typeface="+mn-ea"/>
                <a:cs typeface="+mn-cs"/>
              </a:rPr>
              <a:t>PROBIT : Used when dependent is dichotomous or polychotomous and independent variables are continuous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REG : Performs linear regression with many capabilities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noProof="0" dirty="0" smtClean="0">
                <a:ln>
                  <a:noFill/>
                </a:ln>
                <a:solidFill>
                  <a:schemeClr val="tx1"/>
                </a:solidFill>
                <a:effectLst/>
                <a:uLnTx/>
                <a:uFillTx/>
                <a:latin typeface="+mn-lt"/>
                <a:ea typeface="+mn-ea"/>
                <a:cs typeface="+mn-cs"/>
              </a:rPr>
              <a:t>RSREG : Performs quadratic response surface regression models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TRANSREG : fits </a:t>
            </a:r>
            <a:r>
              <a:rPr lang="en-US" sz="2600" dirty="0" err="1" smtClean="0"/>
              <a:t>univariate</a:t>
            </a:r>
            <a:r>
              <a:rPr lang="en-US" sz="2600" dirty="0" smtClean="0"/>
              <a:t> and multivariate linear models optionally with </a:t>
            </a:r>
            <a:r>
              <a:rPr lang="en-US" sz="2600" dirty="0" err="1" smtClean="0"/>
              <a:t>spline</a:t>
            </a:r>
            <a:r>
              <a:rPr lang="en-US" sz="2600" dirty="0" smtClean="0"/>
              <a:t>/other </a:t>
            </a:r>
            <a:r>
              <a:rPr lang="en-US" sz="2600" dirty="0" err="1" smtClean="0"/>
              <a:t>trfms</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396C3238-9A63-424B-8F87-95567200655E}"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REG</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04800" y="1066800"/>
            <a:ext cx="2457450" cy="5619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676400" y="1676400"/>
            <a:ext cx="5791200" cy="2774776"/>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1676400" y="4572000"/>
            <a:ext cx="5791200" cy="2002720"/>
          </a:xfrm>
          <a:prstGeom prst="rect">
            <a:avLst/>
          </a:prstGeom>
          <a:noFill/>
          <a:ln w="9525">
            <a:noFill/>
            <a:miter lim="800000"/>
            <a:headEnd/>
            <a:tailEnd/>
          </a:ln>
          <a:effectLst/>
        </p:spPr>
      </p:pic>
      <p:sp>
        <p:nvSpPr>
          <p:cNvPr id="7" name="Rounded Rectangle 6"/>
          <p:cNvSpPr/>
          <p:nvPr/>
        </p:nvSpPr>
        <p:spPr>
          <a:xfrm>
            <a:off x="6019800" y="1524000"/>
            <a:ext cx="2819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Already explained in the ANOVA section</a:t>
            </a:r>
            <a:endParaRPr lang="en-US" dirty="0"/>
          </a:p>
        </p:txBody>
      </p:sp>
      <p:sp>
        <p:nvSpPr>
          <p:cNvPr id="8" name="Rounded Rectangle 7"/>
          <p:cNvSpPr/>
          <p:nvPr/>
        </p:nvSpPr>
        <p:spPr>
          <a:xfrm>
            <a:off x="304800" y="4495800"/>
            <a:ext cx="2819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 estimation is done using least square technique</a:t>
            </a:r>
            <a:endParaRPr lang="en-US" dirty="0"/>
          </a:p>
        </p:txBody>
      </p:sp>
      <p:sp>
        <p:nvSpPr>
          <p:cNvPr id="9" name="Rounded Rectangular Callout 8"/>
          <p:cNvSpPr/>
          <p:nvPr/>
        </p:nvSpPr>
        <p:spPr>
          <a:xfrm>
            <a:off x="6781800" y="4495800"/>
            <a:ext cx="1981200" cy="1066800"/>
          </a:xfrm>
          <a:prstGeom prst="wedgeRoundRectCallout">
            <a:avLst>
              <a:gd name="adj1" fmla="val -96889"/>
              <a:gd name="adj2" fmla="val 721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 Estimate/Standard Error</a:t>
            </a:r>
            <a:endParaRPr lang="en-US" dirty="0"/>
          </a:p>
        </p:txBody>
      </p:sp>
      <p:sp>
        <p:nvSpPr>
          <p:cNvPr id="10" name="Slide Number Placeholder 9"/>
          <p:cNvSpPr>
            <a:spLocks noGrp="1"/>
          </p:cNvSpPr>
          <p:nvPr>
            <p:ph type="sldNum" sz="quarter" idx="12"/>
          </p:nvPr>
        </p:nvSpPr>
        <p:spPr/>
        <p:txBody>
          <a:bodyPr/>
          <a:lstStyle/>
          <a:p>
            <a:fld id="{396C3238-9A63-424B-8F87-95567200655E}"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LOGISTIC/LOGIT REGRESSION</a:t>
            </a:r>
            <a:endParaRPr lang="en-US" dirty="0"/>
          </a:p>
        </p:txBody>
      </p:sp>
      <p:sp>
        <p:nvSpPr>
          <p:cNvPr id="3" name="Content Placeholder 2"/>
          <p:cNvSpPr>
            <a:spLocks noGrp="1"/>
          </p:cNvSpPr>
          <p:nvPr>
            <p:ph sz="quarter" idx="1"/>
          </p:nvPr>
        </p:nvSpPr>
        <p:spPr>
          <a:xfrm>
            <a:off x="152400" y="1066800"/>
            <a:ext cx="8991600" cy="5791200"/>
          </a:xfrm>
        </p:spPr>
        <p:txBody>
          <a:bodyPr>
            <a:normAutofit fontScale="92500" lnSpcReduction="20000"/>
          </a:bodyPr>
          <a:lstStyle/>
          <a:p>
            <a:r>
              <a:rPr lang="en-US" dirty="0" smtClean="0"/>
              <a:t>This regression methods attempts to model the probability of an event by fitting data to a logistic curve</a:t>
            </a:r>
          </a:p>
          <a:p>
            <a:r>
              <a:rPr lang="en-US" dirty="0" smtClean="0"/>
              <a:t>Logistic Curve :</a:t>
            </a:r>
          </a:p>
          <a:p>
            <a:endParaRPr lang="en-US" dirty="0" smtClean="0"/>
          </a:p>
          <a:p>
            <a:endParaRPr lang="en-US" dirty="0" smtClean="0"/>
          </a:p>
          <a:p>
            <a:endParaRPr lang="en-US" dirty="0" smtClean="0"/>
          </a:p>
          <a:p>
            <a:endParaRPr lang="en-US" dirty="0" smtClean="0"/>
          </a:p>
          <a:p>
            <a:endParaRPr lang="en-US" dirty="0" smtClean="0"/>
          </a:p>
          <a:p>
            <a:r>
              <a:rPr lang="en-US" dirty="0" smtClean="0"/>
              <a:t>The model has an equivalent formulation : </a:t>
            </a:r>
          </a:p>
          <a:p>
            <a:endParaRPr lang="en-US" dirty="0" smtClean="0"/>
          </a:p>
          <a:p>
            <a:endParaRPr lang="en-US" dirty="0" smtClean="0"/>
          </a:p>
          <a:p>
            <a:endParaRPr lang="en-US" dirty="0" smtClean="0"/>
          </a:p>
          <a:p>
            <a:pPr>
              <a:buNone/>
            </a:pPr>
            <a:endParaRPr lang="en-US" dirty="0" smtClean="0"/>
          </a:p>
          <a:p>
            <a:pPr>
              <a:buNone/>
            </a:pPr>
            <a:r>
              <a:rPr lang="en-US" dirty="0" smtClean="0"/>
              <a:t>    where </a:t>
            </a:r>
            <a:r>
              <a:rPr lang="el-GR" dirty="0" smtClean="0">
                <a:latin typeface="Calibri"/>
              </a:rPr>
              <a:t>β</a:t>
            </a:r>
            <a:r>
              <a:rPr lang="en-US" baseline="-25000" dirty="0" smtClean="0"/>
              <a:t>0</a:t>
            </a:r>
            <a:r>
              <a:rPr lang="en-US" dirty="0" smtClean="0"/>
              <a:t> is called  an intercept and </a:t>
            </a:r>
            <a:r>
              <a:rPr lang="el-GR" dirty="0" smtClean="0">
                <a:latin typeface="Calibri"/>
              </a:rPr>
              <a:t>β</a:t>
            </a:r>
            <a:r>
              <a:rPr lang="en-US" baseline="-25000" dirty="0" smtClean="0"/>
              <a:t>1</a:t>
            </a:r>
            <a:r>
              <a:rPr lang="en-US" dirty="0" smtClean="0"/>
              <a:t>,</a:t>
            </a:r>
            <a:r>
              <a:rPr lang="el-GR" dirty="0" smtClean="0">
                <a:latin typeface="Calibri"/>
              </a:rPr>
              <a:t> β</a:t>
            </a:r>
            <a:r>
              <a:rPr lang="en-US" baseline="-25000" dirty="0" smtClean="0"/>
              <a:t>2</a:t>
            </a:r>
            <a:r>
              <a:rPr lang="en-US" dirty="0" smtClean="0"/>
              <a:t>,</a:t>
            </a:r>
            <a:r>
              <a:rPr lang="el-GR" dirty="0" smtClean="0">
                <a:latin typeface="Calibri"/>
              </a:rPr>
              <a:t> β</a:t>
            </a:r>
            <a:r>
              <a:rPr lang="en-US" baseline="-25000" dirty="0" smtClean="0"/>
              <a:t>3</a:t>
            </a:r>
            <a:r>
              <a:rPr lang="en-US" dirty="0" smtClean="0"/>
              <a:t> are called regression coefficients of x</a:t>
            </a:r>
            <a:r>
              <a:rPr lang="en-US" baseline="-25000" dirty="0" smtClean="0"/>
              <a:t>1</a:t>
            </a:r>
            <a:r>
              <a:rPr lang="en-US" dirty="0" smtClean="0"/>
              <a:t>,x</a:t>
            </a:r>
            <a:r>
              <a:rPr lang="en-US" baseline="-25000" dirty="0" smtClean="0"/>
              <a:t>2</a:t>
            </a:r>
            <a:r>
              <a:rPr lang="en-US" dirty="0" smtClean="0"/>
              <a:t>,x</a:t>
            </a:r>
            <a:r>
              <a:rPr lang="en-US" baseline="-25000" dirty="0" smtClean="0"/>
              <a:t>3</a:t>
            </a:r>
          </a:p>
        </p:txBody>
      </p:sp>
      <p:pic>
        <p:nvPicPr>
          <p:cNvPr id="2050" name="Picture 2" descr="320px-Logistic-curve">
            <a:hlinkClick r:id="rId2"/>
          </p:cNvPr>
          <p:cNvPicPr>
            <a:picLocks noChangeAspect="1" noChangeArrowheads="1"/>
          </p:cNvPicPr>
          <p:nvPr/>
        </p:nvPicPr>
        <p:blipFill>
          <a:blip r:embed="rId3" cstate="print"/>
          <a:srcRect/>
          <a:stretch>
            <a:fillRect/>
          </a:stretch>
        </p:blipFill>
        <p:spPr bwMode="auto">
          <a:xfrm>
            <a:off x="2590800" y="1905000"/>
            <a:ext cx="3048000" cy="2028825"/>
          </a:xfrm>
          <a:prstGeom prst="rect">
            <a:avLst/>
          </a:prstGeom>
          <a:noFill/>
          <a:ln w="9525">
            <a:noFill/>
            <a:miter lim="800000"/>
            <a:headEnd/>
            <a:tailEnd/>
          </a:ln>
        </p:spPr>
      </p:pic>
      <p:pic>
        <p:nvPicPr>
          <p:cNvPr id="2051" name="Picture 3" descr="p_i = \frac{1}{1+e^{-(\beta_0 + \beta_1 x_{1,i} + \cdots + \beta_k x_{k,i})}}. \,\!"/>
          <p:cNvPicPr>
            <a:picLocks noChangeAspect="1" noChangeArrowheads="1"/>
          </p:cNvPicPr>
          <p:nvPr/>
        </p:nvPicPr>
        <p:blipFill>
          <a:blip r:embed="rId4" cstate="print"/>
          <a:srcRect/>
          <a:stretch>
            <a:fillRect/>
          </a:stretch>
        </p:blipFill>
        <p:spPr bwMode="auto">
          <a:xfrm>
            <a:off x="2057400" y="4495800"/>
            <a:ext cx="2409825" cy="409575"/>
          </a:xfrm>
          <a:prstGeom prst="rect">
            <a:avLst/>
          </a:prstGeom>
          <a:noFill/>
          <a:ln w="9525">
            <a:noFill/>
            <a:miter lim="800000"/>
            <a:headEnd/>
            <a:tailEnd/>
          </a:ln>
        </p:spPr>
      </p:pic>
      <p:pic>
        <p:nvPicPr>
          <p:cNvPr id="2052" name="Picture 4" descr="\operatorname{logit}(p_i)=\ln\left(\frac{p_i}{1-p_i}\right) = \beta_0 + \beta_1 x_{1,i} + \cdots + \beta_k x_{k,i}."/>
          <p:cNvPicPr>
            <a:picLocks noChangeAspect="1" noChangeArrowheads="1"/>
          </p:cNvPicPr>
          <p:nvPr/>
        </p:nvPicPr>
        <p:blipFill>
          <a:blip r:embed="rId5" cstate="print"/>
          <a:srcRect/>
          <a:stretch>
            <a:fillRect/>
          </a:stretch>
        </p:blipFill>
        <p:spPr bwMode="auto">
          <a:xfrm>
            <a:off x="1981200" y="5105400"/>
            <a:ext cx="4152900" cy="457200"/>
          </a:xfrm>
          <a:prstGeom prst="rect">
            <a:avLst/>
          </a:prstGeom>
          <a:noFill/>
          <a:ln w="9525">
            <a:noFill/>
            <a:miter lim="800000"/>
            <a:headEnd/>
            <a:tailEnd/>
          </a:ln>
        </p:spPr>
      </p:pic>
      <p:sp>
        <p:nvSpPr>
          <p:cNvPr id="13" name="Rounded Rectangle 12"/>
          <p:cNvSpPr/>
          <p:nvPr/>
        </p:nvSpPr>
        <p:spPr>
          <a:xfrm>
            <a:off x="5943600" y="2286000"/>
            <a:ext cx="2895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logistic curve also called sigmoid makes sure that the values are bounded</a:t>
            </a:r>
            <a:endParaRPr lang="en-US" dirty="0"/>
          </a:p>
        </p:txBody>
      </p:sp>
      <p:sp>
        <p:nvSpPr>
          <p:cNvPr id="8" name="Slide Number Placeholder 7"/>
          <p:cNvSpPr>
            <a:spLocks noGrp="1"/>
          </p:cNvSpPr>
          <p:nvPr>
            <p:ph type="sldNum" sz="quarter" idx="12"/>
          </p:nvPr>
        </p:nvSpPr>
        <p:spPr/>
        <p:txBody>
          <a:bodyPr/>
          <a:lstStyle/>
          <a:p>
            <a:fld id="{396C3238-9A63-424B-8F87-95567200655E}"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Logistic Regression</a:t>
            </a:r>
            <a:endParaRPr lang="cs-CZ"/>
          </a:p>
        </p:txBody>
      </p:sp>
      <p:sp>
        <p:nvSpPr>
          <p:cNvPr id="39939" name="Rectangle 3"/>
          <p:cNvSpPr>
            <a:spLocks noGrp="1" noChangeArrowheads="1"/>
          </p:cNvSpPr>
          <p:nvPr>
            <p:ph type="body" idx="1"/>
          </p:nvPr>
        </p:nvSpPr>
        <p:spPr>
          <a:xfrm>
            <a:off x="566738" y="1752600"/>
            <a:ext cx="8001000" cy="3836988"/>
          </a:xfrm>
        </p:spPr>
        <p:txBody>
          <a:bodyPr/>
          <a:lstStyle/>
          <a:p>
            <a:pPr>
              <a:lnSpc>
                <a:spcPct val="90000"/>
              </a:lnSpc>
            </a:pPr>
            <a:r>
              <a:rPr lang="en-US"/>
              <a:t>Generalized Linear Model with Logit as a link function</a:t>
            </a:r>
          </a:p>
          <a:p>
            <a:pPr>
              <a:lnSpc>
                <a:spcPct val="90000"/>
              </a:lnSpc>
            </a:pPr>
            <a:r>
              <a:rPr lang="en-US"/>
              <a:t>D</a:t>
            </a:r>
            <a:r>
              <a:rPr lang="cs-CZ"/>
              <a:t>ependent variable assumes on</a:t>
            </a:r>
            <a:r>
              <a:rPr lang="en-US"/>
              <a:t>l</a:t>
            </a:r>
            <a:r>
              <a:rPr lang="cs-CZ"/>
              <a:t>y two states</a:t>
            </a:r>
            <a:endParaRPr lang="en-US"/>
          </a:p>
          <a:p>
            <a:pPr lvl="1">
              <a:lnSpc>
                <a:spcPct val="90000"/>
              </a:lnSpc>
            </a:pPr>
            <a:r>
              <a:rPr lang="en-US"/>
              <a:t>1</a:t>
            </a:r>
            <a:r>
              <a:rPr lang="cs-CZ"/>
              <a:t> </a:t>
            </a:r>
            <a:r>
              <a:rPr lang="en-US"/>
              <a:t>– Default</a:t>
            </a:r>
          </a:p>
          <a:p>
            <a:pPr lvl="1">
              <a:lnSpc>
                <a:spcPct val="90000"/>
              </a:lnSpc>
            </a:pPr>
            <a:r>
              <a:rPr lang="en-US"/>
              <a:t>0 – Non-Default</a:t>
            </a:r>
          </a:p>
          <a:p>
            <a:pPr>
              <a:lnSpc>
                <a:spcPct val="90000"/>
              </a:lnSpc>
            </a:pPr>
            <a:r>
              <a:rPr lang="en-US"/>
              <a:t>Modeling the conditional probability that firm </a:t>
            </a:r>
            <a:r>
              <a:rPr lang="en-US" i="1"/>
              <a:t>i</a:t>
            </a:r>
            <a:r>
              <a:rPr lang="en-US"/>
              <a:t> defaults and vice versa</a:t>
            </a:r>
            <a:endParaRPr lang="cs-CZ"/>
          </a:p>
        </p:txBody>
      </p:sp>
      <p:pic>
        <p:nvPicPr>
          <p:cNvPr id="39940" name="Picture 4"/>
          <p:cNvPicPr>
            <a:picLocks noChangeAspect="1" noChangeArrowheads="1"/>
          </p:cNvPicPr>
          <p:nvPr/>
        </p:nvPicPr>
        <p:blipFill>
          <a:blip r:embed="rId2" cstate="print"/>
          <a:srcRect/>
          <a:stretch>
            <a:fillRect/>
          </a:stretch>
        </p:blipFill>
        <p:spPr bwMode="auto">
          <a:xfrm>
            <a:off x="1619250" y="5445125"/>
            <a:ext cx="2592388" cy="574675"/>
          </a:xfrm>
          <a:prstGeom prst="rect">
            <a:avLst/>
          </a:prstGeom>
          <a:noFill/>
          <a:ln w="9525">
            <a:noFill/>
            <a:miter lim="800000"/>
            <a:headEnd/>
            <a:tailEnd/>
          </a:ln>
          <a:effectLst/>
        </p:spPr>
      </p:pic>
      <p:pic>
        <p:nvPicPr>
          <p:cNvPr id="39941" name="Picture 5"/>
          <p:cNvPicPr>
            <a:picLocks noChangeAspect="1" noChangeArrowheads="1"/>
          </p:cNvPicPr>
          <p:nvPr/>
        </p:nvPicPr>
        <p:blipFill>
          <a:blip r:embed="rId3" cstate="print"/>
          <a:srcRect/>
          <a:stretch>
            <a:fillRect/>
          </a:stretch>
        </p:blipFill>
        <p:spPr bwMode="auto">
          <a:xfrm>
            <a:off x="5148263" y="5445125"/>
            <a:ext cx="2808287" cy="544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Logistic Regression</a:t>
            </a:r>
            <a:endParaRPr lang="cs-CZ"/>
          </a:p>
        </p:txBody>
      </p:sp>
      <p:sp>
        <p:nvSpPr>
          <p:cNvPr id="40963" name="Rectangle 3"/>
          <p:cNvSpPr>
            <a:spLocks noGrp="1" noChangeArrowheads="1"/>
          </p:cNvSpPr>
          <p:nvPr>
            <p:ph type="body" idx="1"/>
          </p:nvPr>
        </p:nvSpPr>
        <p:spPr/>
        <p:txBody>
          <a:bodyPr/>
          <a:lstStyle/>
          <a:p>
            <a:r>
              <a:rPr lang="en-US" sz="2600"/>
              <a:t>The odds that firm </a:t>
            </a:r>
            <a:r>
              <a:rPr lang="en-US" sz="2600" i="1"/>
              <a:t>i</a:t>
            </a:r>
            <a:r>
              <a:rPr lang="en-US" sz="2600"/>
              <a:t> defaults:</a:t>
            </a:r>
          </a:p>
          <a:p>
            <a:endParaRPr lang="en-US" sz="2600"/>
          </a:p>
          <a:p>
            <a:r>
              <a:rPr lang="en-US" sz="2600"/>
              <a:t>Score:</a:t>
            </a:r>
          </a:p>
          <a:p>
            <a:endParaRPr lang="en-US" sz="2600"/>
          </a:p>
          <a:p>
            <a:r>
              <a:rPr lang="en-US" sz="2600"/>
              <a:t>Probability of Default:</a:t>
            </a:r>
          </a:p>
          <a:p>
            <a:endParaRPr lang="en-US" sz="2600"/>
          </a:p>
          <a:p>
            <a:pPr lvl="1"/>
            <a:endParaRPr lang="en-US" sz="2200"/>
          </a:p>
          <a:p>
            <a:r>
              <a:rPr lang="en-US" sz="2600"/>
              <a:t>Estimated by Maximum Likelihood method</a:t>
            </a:r>
            <a:endParaRPr lang="cs-CZ" sz="2600"/>
          </a:p>
        </p:txBody>
      </p:sp>
      <p:pic>
        <p:nvPicPr>
          <p:cNvPr id="40965" name="Picture 5"/>
          <p:cNvPicPr>
            <a:picLocks noChangeAspect="1" noChangeArrowheads="1"/>
          </p:cNvPicPr>
          <p:nvPr/>
        </p:nvPicPr>
        <p:blipFill>
          <a:blip r:embed="rId2" cstate="print"/>
          <a:srcRect/>
          <a:stretch>
            <a:fillRect/>
          </a:stretch>
        </p:blipFill>
        <p:spPr bwMode="auto">
          <a:xfrm>
            <a:off x="6262688" y="1700213"/>
            <a:ext cx="2881312" cy="728662"/>
          </a:xfrm>
          <a:prstGeom prst="rect">
            <a:avLst/>
          </a:prstGeom>
          <a:noFill/>
          <a:ln w="9525">
            <a:noFill/>
            <a:miter lim="800000"/>
            <a:headEnd/>
            <a:tailEnd/>
          </a:ln>
          <a:effectLst/>
        </p:spPr>
      </p:pic>
      <p:pic>
        <p:nvPicPr>
          <p:cNvPr id="40966" name="Picture 6"/>
          <p:cNvPicPr>
            <a:picLocks noChangeAspect="1" noChangeArrowheads="1"/>
          </p:cNvPicPr>
          <p:nvPr/>
        </p:nvPicPr>
        <p:blipFill>
          <a:blip r:embed="rId3" cstate="print"/>
          <a:srcRect/>
          <a:stretch>
            <a:fillRect/>
          </a:stretch>
        </p:blipFill>
        <p:spPr bwMode="auto">
          <a:xfrm>
            <a:off x="2484438" y="2636838"/>
            <a:ext cx="6192837" cy="762000"/>
          </a:xfrm>
          <a:prstGeom prst="rect">
            <a:avLst/>
          </a:prstGeom>
          <a:noFill/>
          <a:ln w="9525">
            <a:noFill/>
            <a:miter lim="800000"/>
            <a:headEnd/>
            <a:tailEnd/>
          </a:ln>
          <a:effectLst/>
        </p:spPr>
      </p:pic>
      <p:pic>
        <p:nvPicPr>
          <p:cNvPr id="40967" name="Picture 7"/>
          <p:cNvPicPr>
            <a:picLocks noChangeAspect="1" noChangeArrowheads="1"/>
          </p:cNvPicPr>
          <p:nvPr/>
        </p:nvPicPr>
        <p:blipFill>
          <a:blip r:embed="rId4" cstate="print"/>
          <a:srcRect/>
          <a:stretch>
            <a:fillRect/>
          </a:stretch>
        </p:blipFill>
        <p:spPr bwMode="auto">
          <a:xfrm>
            <a:off x="2339975" y="3886200"/>
            <a:ext cx="4176713" cy="754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LOGISTIC</a:t>
            </a:r>
            <a:endParaRPr lang="en-US" dirty="0"/>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smtClean="0"/>
              <a:t>Used for a ordered response model with the following form</a:t>
            </a:r>
          </a:p>
          <a:p>
            <a:endParaRPr lang="en-US" dirty="0" smtClean="0"/>
          </a:p>
          <a:p>
            <a:r>
              <a:rPr lang="en-US" dirty="0" smtClean="0"/>
              <a:t>Logistic procedure also enables to choose a link function to model the form</a:t>
            </a:r>
          </a:p>
          <a:p>
            <a:r>
              <a:rPr lang="en-US" dirty="0" smtClean="0"/>
              <a:t>Logistic procedure can also fit a common slope cumulative model for ordinal response variable which is a parallel lines regression model based on cumulative probabilities rather than individual probabilities and has the form </a:t>
            </a:r>
          </a:p>
          <a:p>
            <a:r>
              <a:rPr lang="en-US" dirty="0" smtClean="0"/>
              <a:t>Provides four variable selection methods : Forward, backward, stepwise and best subset</a:t>
            </a:r>
          </a:p>
          <a:p>
            <a:endParaRPr lang="en-US" dirty="0" smtClean="0"/>
          </a:p>
        </p:txBody>
      </p:sp>
      <p:grpSp>
        <p:nvGrpSpPr>
          <p:cNvPr id="9" name="Group 8"/>
          <p:cNvGrpSpPr/>
          <p:nvPr/>
        </p:nvGrpSpPr>
        <p:grpSpPr>
          <a:xfrm>
            <a:off x="1143000" y="1533525"/>
            <a:ext cx="6553200" cy="523875"/>
            <a:chOff x="1143000" y="1533525"/>
            <a:chExt cx="6858000" cy="600075"/>
          </a:xfrm>
        </p:grpSpPr>
        <p:pic>
          <p:nvPicPr>
            <p:cNvPr id="1026" name="Picture 2"/>
            <p:cNvPicPr>
              <a:picLocks noChangeAspect="1" noChangeArrowheads="1"/>
            </p:cNvPicPr>
            <p:nvPr/>
          </p:nvPicPr>
          <p:blipFill>
            <a:blip r:embed="rId2" cstate="print"/>
            <a:srcRect t="19231"/>
            <a:stretch>
              <a:fillRect/>
            </a:stretch>
          </p:blipFill>
          <p:spPr bwMode="auto">
            <a:xfrm>
              <a:off x="1143000" y="1533525"/>
              <a:ext cx="3219450" cy="6000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838700" y="1609725"/>
              <a:ext cx="3162300" cy="238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4838700" y="1838325"/>
              <a:ext cx="2857500" cy="247650"/>
            </a:xfrm>
            <a:prstGeom prst="rect">
              <a:avLst/>
            </a:prstGeom>
            <a:noFill/>
            <a:ln w="9525">
              <a:noFill/>
              <a:miter lim="800000"/>
              <a:headEnd/>
              <a:tailEnd/>
            </a:ln>
            <a:effectLst/>
          </p:spPr>
        </p:pic>
      </p:grpSp>
      <p:pic>
        <p:nvPicPr>
          <p:cNvPr id="1030" name="Picture 6"/>
          <p:cNvPicPr>
            <a:picLocks noChangeAspect="1" noChangeArrowheads="1"/>
          </p:cNvPicPr>
          <p:nvPr/>
        </p:nvPicPr>
        <p:blipFill>
          <a:blip r:embed="rId5" cstate="print"/>
          <a:srcRect/>
          <a:stretch>
            <a:fillRect/>
          </a:stretch>
        </p:blipFill>
        <p:spPr bwMode="auto">
          <a:xfrm>
            <a:off x="1219200" y="2512621"/>
            <a:ext cx="1524000" cy="306779"/>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2667000" y="4191000"/>
            <a:ext cx="3724275" cy="257175"/>
          </a:xfrm>
          <a:prstGeom prst="rect">
            <a:avLst/>
          </a:prstGeom>
          <a:noFill/>
          <a:ln w="9525">
            <a:noFill/>
            <a:miter lim="800000"/>
            <a:headEnd/>
            <a:tailEnd/>
          </a:ln>
          <a:effectLst/>
        </p:spPr>
      </p:pic>
      <p:pic>
        <p:nvPicPr>
          <p:cNvPr id="11" name="Picture 2"/>
          <p:cNvPicPr>
            <a:picLocks noChangeAspect="1" noChangeArrowheads="1"/>
          </p:cNvPicPr>
          <p:nvPr/>
        </p:nvPicPr>
        <p:blipFill>
          <a:blip r:embed="rId2" cstate="print"/>
          <a:srcRect l="29724" t="19231" r="33122"/>
          <a:stretch>
            <a:fillRect/>
          </a:stretch>
        </p:blipFill>
        <p:spPr bwMode="auto">
          <a:xfrm>
            <a:off x="5791200" y="2362200"/>
            <a:ext cx="1143000" cy="523875"/>
          </a:xfrm>
          <a:prstGeom prst="rect">
            <a:avLst/>
          </a:prstGeom>
          <a:noFill/>
          <a:ln w="9525">
            <a:noFill/>
            <a:miter lim="800000"/>
            <a:headEnd/>
            <a:tailEnd/>
          </a:ln>
          <a:effectLst/>
        </p:spPr>
      </p:pic>
      <p:sp>
        <p:nvSpPr>
          <p:cNvPr id="12" name="Slide Number Placeholder 11"/>
          <p:cNvSpPr>
            <a:spLocks noGrp="1"/>
          </p:cNvSpPr>
          <p:nvPr>
            <p:ph type="sldNum" sz="quarter" idx="12"/>
          </p:nvPr>
        </p:nvSpPr>
        <p:spPr/>
        <p:txBody>
          <a:bodyPr/>
          <a:lstStyle/>
          <a:p>
            <a:fld id="{396C3238-9A63-424B-8F87-95567200655E}" type="slidenum">
              <a:rPr lang="en-US" smtClean="0"/>
              <a:pPr/>
              <a:t>44</a:t>
            </a:fld>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715962"/>
          </a:xfrm>
        </p:spPr>
        <p:txBody>
          <a:bodyPr>
            <a:normAutofit/>
          </a:bodyPr>
          <a:lstStyle/>
          <a:p>
            <a:r>
              <a:rPr lang="en-US" sz="2400" dirty="0" smtClean="0"/>
              <a:t>PROC LOGISTIC (Link Function and MLE)</a:t>
            </a:r>
            <a:endParaRPr lang="en-US" sz="2400" dirty="0"/>
          </a:p>
        </p:txBody>
      </p:sp>
      <p:sp>
        <p:nvSpPr>
          <p:cNvPr id="6" name="Content Placeholder 2"/>
          <p:cNvSpPr>
            <a:spLocks noGrp="1"/>
          </p:cNvSpPr>
          <p:nvPr>
            <p:ph sz="quarter" idx="1"/>
          </p:nvPr>
        </p:nvSpPr>
        <p:spPr>
          <a:xfrm>
            <a:off x="152400" y="1066800"/>
            <a:ext cx="8991600" cy="5486400"/>
          </a:xfrm>
        </p:spPr>
        <p:txBody>
          <a:bodyPr>
            <a:normAutofit/>
          </a:bodyPr>
          <a:lstStyle/>
          <a:p>
            <a:r>
              <a:rPr lang="en-US" dirty="0" err="1" smtClean="0"/>
              <a:t>Logit</a:t>
            </a:r>
            <a:r>
              <a:rPr lang="en-US" dirty="0" smtClean="0"/>
              <a:t> Function                              is the inverse of </a:t>
            </a:r>
            <a:r>
              <a:rPr lang="en-US" dirty="0" err="1" smtClean="0"/>
              <a:t>cdf</a:t>
            </a:r>
            <a:r>
              <a:rPr lang="en-US" dirty="0" smtClean="0"/>
              <a:t> </a:t>
            </a:r>
          </a:p>
          <a:p>
            <a:r>
              <a:rPr lang="en-US" dirty="0" err="1" smtClean="0"/>
              <a:t>Probit</a:t>
            </a:r>
            <a:r>
              <a:rPr lang="en-US" dirty="0" smtClean="0"/>
              <a:t>(</a:t>
            </a:r>
            <a:r>
              <a:rPr lang="en-US" dirty="0" err="1" smtClean="0"/>
              <a:t>Normit</a:t>
            </a:r>
            <a:r>
              <a:rPr lang="en-US" dirty="0" smtClean="0"/>
              <a:t>) Function                     is the inverse of cumulative standard normal distribution function </a:t>
            </a:r>
          </a:p>
          <a:p>
            <a:r>
              <a:rPr lang="en-US" dirty="0" smtClean="0"/>
              <a:t>The complementary log-log function                                 is the inverse of the cumulative extreme-value function or </a:t>
            </a:r>
            <a:r>
              <a:rPr lang="en-US" dirty="0" err="1" smtClean="0"/>
              <a:t>Gompertz</a:t>
            </a:r>
            <a:r>
              <a:rPr lang="en-US" dirty="0" smtClean="0"/>
              <a:t> distribution</a:t>
            </a:r>
          </a:p>
          <a:p>
            <a:pPr>
              <a:buNone/>
            </a:pPr>
            <a:endParaRPr lang="en-US" dirty="0" smtClean="0"/>
          </a:p>
          <a:p>
            <a:r>
              <a:rPr lang="en-US" dirty="0" smtClean="0"/>
              <a:t>The likelihood for </a:t>
            </a:r>
            <a:r>
              <a:rPr lang="en-US" dirty="0" err="1" smtClean="0"/>
              <a:t>j</a:t>
            </a:r>
            <a:r>
              <a:rPr lang="en-US" baseline="30000" dirty="0" err="1" smtClean="0"/>
              <a:t>th</a:t>
            </a:r>
            <a:r>
              <a:rPr lang="en-US" dirty="0" smtClean="0"/>
              <a:t> </a:t>
            </a:r>
            <a:r>
              <a:rPr lang="en-US" dirty="0" err="1" smtClean="0"/>
              <a:t>obs.with</a:t>
            </a:r>
            <a:r>
              <a:rPr lang="en-US" dirty="0" smtClean="0"/>
              <a:t> response </a:t>
            </a:r>
            <a:r>
              <a:rPr lang="en-US" dirty="0" err="1" smtClean="0"/>
              <a:t>y</a:t>
            </a:r>
            <a:r>
              <a:rPr lang="en-US" baseline="-25000" dirty="0" err="1" smtClean="0"/>
              <a:t>j</a:t>
            </a:r>
            <a:r>
              <a:rPr lang="en-US" dirty="0" smtClean="0"/>
              <a:t> and independent </a:t>
            </a:r>
            <a:r>
              <a:rPr lang="en-US" dirty="0" err="1" smtClean="0"/>
              <a:t>x</a:t>
            </a:r>
            <a:r>
              <a:rPr lang="en-US" baseline="-25000" dirty="0" err="1" smtClean="0"/>
              <a:t>j</a:t>
            </a:r>
            <a:r>
              <a:rPr lang="en-US" dirty="0" err="1" smtClean="0"/>
              <a:t>’s</a:t>
            </a:r>
            <a:r>
              <a:rPr lang="en-US" dirty="0" smtClean="0"/>
              <a:t> is :</a:t>
            </a:r>
          </a:p>
          <a:p>
            <a:endParaRPr lang="en-US" dirty="0" smtClean="0"/>
          </a:p>
          <a:p>
            <a:endParaRPr lang="en-US" dirty="0" smtClean="0"/>
          </a:p>
          <a:p>
            <a:pPr>
              <a:buNone/>
            </a:pPr>
            <a:r>
              <a:rPr lang="en-US" dirty="0" smtClean="0"/>
              <a:t>     where F is as above, </a:t>
            </a:r>
            <a:r>
              <a:rPr lang="el-GR" dirty="0" smtClean="0">
                <a:latin typeface="Calibri"/>
              </a:rPr>
              <a:t>α</a:t>
            </a:r>
            <a:r>
              <a:rPr lang="en-US" dirty="0" smtClean="0">
                <a:latin typeface="Calibri"/>
              </a:rPr>
              <a:t>’s</a:t>
            </a:r>
            <a:r>
              <a:rPr lang="en-US" dirty="0" smtClean="0"/>
              <a:t> are intercept parameters, </a:t>
            </a:r>
            <a:r>
              <a:rPr lang="el-GR" dirty="0" smtClean="0">
                <a:latin typeface="Calibri"/>
              </a:rPr>
              <a:t>β</a:t>
            </a:r>
            <a:r>
              <a:rPr lang="en-US" dirty="0" smtClean="0">
                <a:latin typeface="Calibri"/>
              </a:rPr>
              <a:t>’s</a:t>
            </a:r>
            <a:r>
              <a:rPr lang="en-US" dirty="0" smtClean="0"/>
              <a:t> are slope parameters and 1to k+1 are ordered response of the event</a:t>
            </a:r>
          </a:p>
        </p:txBody>
      </p:sp>
      <p:pic>
        <p:nvPicPr>
          <p:cNvPr id="1026" name="Picture 2"/>
          <p:cNvPicPr>
            <a:picLocks noChangeAspect="1" noChangeArrowheads="1"/>
          </p:cNvPicPr>
          <p:nvPr/>
        </p:nvPicPr>
        <p:blipFill>
          <a:blip r:embed="rId2" cstate="print"/>
          <a:srcRect/>
          <a:stretch>
            <a:fillRect/>
          </a:stretch>
        </p:blipFill>
        <p:spPr bwMode="auto">
          <a:xfrm>
            <a:off x="2438400" y="1143000"/>
            <a:ext cx="1981200" cy="2381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6943725" y="1066800"/>
            <a:ext cx="2047875" cy="31703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3657600" y="1600200"/>
            <a:ext cx="1352550" cy="2667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5257800" y="1985790"/>
            <a:ext cx="3657600" cy="528810"/>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5029200" y="2514600"/>
            <a:ext cx="2257425" cy="3048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cstate="print"/>
          <a:srcRect/>
          <a:stretch>
            <a:fillRect/>
          </a:stretch>
        </p:blipFill>
        <p:spPr bwMode="auto">
          <a:xfrm>
            <a:off x="533400" y="3271838"/>
            <a:ext cx="2381250" cy="314325"/>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cstate="print"/>
          <a:srcRect/>
          <a:stretch>
            <a:fillRect/>
          </a:stretch>
        </p:blipFill>
        <p:spPr bwMode="auto">
          <a:xfrm>
            <a:off x="1447800" y="4267200"/>
            <a:ext cx="5334000" cy="895350"/>
          </a:xfrm>
          <a:prstGeom prst="rect">
            <a:avLst/>
          </a:prstGeom>
          <a:noFill/>
          <a:ln w="9525">
            <a:noFill/>
            <a:miter lim="800000"/>
            <a:headEnd/>
            <a:tailEnd/>
          </a:ln>
          <a:effectLst/>
        </p:spPr>
      </p:pic>
      <p:sp>
        <p:nvSpPr>
          <p:cNvPr id="11" name="Slide Number Placeholder 10"/>
          <p:cNvSpPr>
            <a:spLocks noGrp="1"/>
          </p:cNvSpPr>
          <p:nvPr>
            <p:ph type="sldNum" sz="quarter" idx="12"/>
          </p:nvPr>
        </p:nvSpPr>
        <p:spPr/>
        <p:txBody>
          <a:bodyPr/>
          <a:lstStyle/>
          <a:p>
            <a:fld id="{396C3238-9A63-424B-8F87-95567200655E}" type="slidenum">
              <a:rPr lang="en-US" smtClean="0"/>
              <a:pPr/>
              <a:t>45</a:t>
            </a:fld>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LOGISTIC (Illustration)</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57201" y="990600"/>
            <a:ext cx="4552950" cy="2286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1447800" y="3886200"/>
            <a:ext cx="5695950" cy="2047875"/>
          </a:xfrm>
          <a:prstGeom prst="rect">
            <a:avLst/>
          </a:prstGeom>
          <a:noFill/>
          <a:ln w="9525">
            <a:noFill/>
            <a:miter lim="800000"/>
            <a:headEnd/>
            <a:tailEnd/>
          </a:ln>
          <a:effectLst/>
        </p:spPr>
      </p:pic>
      <p:sp>
        <p:nvSpPr>
          <p:cNvPr id="13" name="Rounded Rectangle 12"/>
          <p:cNvSpPr/>
          <p:nvPr/>
        </p:nvSpPr>
        <p:spPr>
          <a:xfrm>
            <a:off x="5181600" y="2209800"/>
            <a:ext cx="3733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dirty="0" smtClean="0"/>
              <a:t>The data, taken from Cox and Snell (1989, pp. 10–11), consist of the number, r, of ingots not ready for rolling, out of n tested, for a number of combinations of heating time and soaking time.</a:t>
            </a:r>
          </a:p>
          <a:p>
            <a:pPr algn="ctr"/>
            <a:endParaRPr lang="en-US" dirty="0"/>
          </a:p>
        </p:txBody>
      </p:sp>
      <p:sp>
        <p:nvSpPr>
          <p:cNvPr id="6" name="Slide Number Placeholder 5"/>
          <p:cNvSpPr>
            <a:spLocks noGrp="1"/>
          </p:cNvSpPr>
          <p:nvPr>
            <p:ph type="sldNum" sz="quarter" idx="12"/>
          </p:nvPr>
        </p:nvSpPr>
        <p:spPr/>
        <p:txBody>
          <a:bodyPr/>
          <a:lstStyle/>
          <a:p>
            <a:fld id="{396C3238-9A63-424B-8F87-95567200655E}"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LOGISTIC (Illustration)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57200" y="1219200"/>
            <a:ext cx="3057525" cy="6477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l="18371" t="13889" r="25116" b="8333"/>
          <a:stretch>
            <a:fillRect/>
          </a:stretch>
        </p:blipFill>
        <p:spPr bwMode="auto">
          <a:xfrm>
            <a:off x="3352800" y="1371600"/>
            <a:ext cx="5314950" cy="23622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100" name="Picture 4"/>
          <p:cNvPicPr>
            <a:picLocks noChangeAspect="1" noChangeArrowheads="1"/>
          </p:cNvPicPr>
          <p:nvPr/>
        </p:nvPicPr>
        <p:blipFill>
          <a:blip r:embed="rId4" cstate="print"/>
          <a:srcRect t="12336" b="7969"/>
          <a:stretch>
            <a:fillRect/>
          </a:stretch>
        </p:blipFill>
        <p:spPr bwMode="auto">
          <a:xfrm>
            <a:off x="2286000" y="3962400"/>
            <a:ext cx="4926517" cy="26670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Rounded Rectangular Callout 7"/>
          <p:cNvSpPr/>
          <p:nvPr/>
        </p:nvSpPr>
        <p:spPr>
          <a:xfrm>
            <a:off x="838200" y="4800600"/>
            <a:ext cx="1600200" cy="533400"/>
          </a:xfrm>
          <a:prstGeom prst="wedgeRoundRectCallout">
            <a:avLst>
              <a:gd name="adj1" fmla="val 169107"/>
              <a:gd name="adj2" fmla="val 262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r=12</a:t>
            </a:r>
            <a:endParaRPr lang="en-US" sz="1400" dirty="0"/>
          </a:p>
        </p:txBody>
      </p:sp>
      <p:sp>
        <p:nvSpPr>
          <p:cNvPr id="9" name="Rounded Rectangular Callout 8"/>
          <p:cNvSpPr/>
          <p:nvPr/>
        </p:nvSpPr>
        <p:spPr>
          <a:xfrm>
            <a:off x="381000" y="5410200"/>
            <a:ext cx="2057400" cy="533400"/>
          </a:xfrm>
          <a:prstGeom prst="wedgeRoundRectCallout">
            <a:avLst>
              <a:gd name="adj1" fmla="val 142011"/>
              <a:gd name="adj2" fmla="val -31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n=389 , n-r=389-12=375</a:t>
            </a:r>
            <a:endParaRPr lang="en-US" sz="1400" dirty="0"/>
          </a:p>
        </p:txBody>
      </p:sp>
      <p:pic>
        <p:nvPicPr>
          <p:cNvPr id="10" name="Picture 2"/>
          <p:cNvPicPr>
            <a:picLocks noChangeAspect="1" noChangeArrowheads="1"/>
          </p:cNvPicPr>
          <p:nvPr/>
        </p:nvPicPr>
        <p:blipFill>
          <a:blip r:embed="rId5" cstate="print"/>
          <a:srcRect/>
          <a:stretch>
            <a:fillRect/>
          </a:stretch>
        </p:blipFill>
        <p:spPr bwMode="auto">
          <a:xfrm>
            <a:off x="152400" y="2076450"/>
            <a:ext cx="3220259" cy="666750"/>
          </a:xfrm>
          <a:prstGeom prst="rect">
            <a:avLst/>
          </a:prstGeom>
          <a:noFill/>
          <a:ln w="9525">
            <a:noFill/>
            <a:miter lim="800000"/>
            <a:headEnd/>
            <a:tailEnd/>
          </a:ln>
          <a:effectLst/>
        </p:spPr>
      </p:pic>
      <p:sp>
        <p:nvSpPr>
          <p:cNvPr id="14" name="Curved Right Arrow 13"/>
          <p:cNvSpPr/>
          <p:nvPr/>
        </p:nvSpPr>
        <p:spPr>
          <a:xfrm>
            <a:off x="1219200" y="1981200"/>
            <a:ext cx="838200" cy="3124200"/>
          </a:xfrm>
          <a:prstGeom prst="curvedRightArrow">
            <a:avLst/>
          </a:prstGeom>
          <a:solidFill>
            <a:schemeClr val="accent1">
              <a:alpha val="27000"/>
            </a:schemeClr>
          </a:solidFill>
          <a:scene3d>
            <a:camera prst="orthographicFront">
              <a:rot lat="0" lon="0" rev="2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Right Arrow 11"/>
          <p:cNvSpPr/>
          <p:nvPr/>
        </p:nvSpPr>
        <p:spPr>
          <a:xfrm>
            <a:off x="2362200" y="1676400"/>
            <a:ext cx="457200" cy="1143000"/>
          </a:xfrm>
          <a:prstGeom prst="curvedRightArrow">
            <a:avLst/>
          </a:prstGeom>
          <a:solidFill>
            <a:schemeClr val="accent1">
              <a:alpha val="45000"/>
            </a:schemeClr>
          </a:solidFill>
          <a:scene3d>
            <a:camera prst="orthographicFront">
              <a:rot lat="0" lon="0" rev="2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10"/>
          <p:cNvSpPr>
            <a:spLocks noGrp="1"/>
          </p:cNvSpPr>
          <p:nvPr>
            <p:ph type="sldNum" sz="quarter" idx="12"/>
          </p:nvPr>
        </p:nvSpPr>
        <p:spPr/>
        <p:txBody>
          <a:bodyPr/>
          <a:lstStyle/>
          <a:p>
            <a:fld id="{396C3238-9A63-424B-8F87-95567200655E}"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LOGISTIC (Illustration)</a:t>
            </a:r>
            <a:endParaRPr lang="en-US" dirty="0"/>
          </a:p>
        </p:txBody>
      </p:sp>
      <p:pic>
        <p:nvPicPr>
          <p:cNvPr id="4102" name="Picture 6"/>
          <p:cNvPicPr>
            <a:picLocks noChangeAspect="1" noChangeArrowheads="1"/>
          </p:cNvPicPr>
          <p:nvPr/>
        </p:nvPicPr>
        <p:blipFill>
          <a:blip r:embed="rId2" cstate="print"/>
          <a:srcRect t="9499" b="5171"/>
          <a:stretch>
            <a:fillRect/>
          </a:stretch>
        </p:blipFill>
        <p:spPr bwMode="auto">
          <a:xfrm>
            <a:off x="1524000" y="3682266"/>
            <a:ext cx="5943600" cy="3023334"/>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Picture 5"/>
          <p:cNvPicPr>
            <a:picLocks noChangeAspect="1" noChangeArrowheads="1"/>
          </p:cNvPicPr>
          <p:nvPr/>
        </p:nvPicPr>
        <p:blipFill>
          <a:blip r:embed="rId3" cstate="print"/>
          <a:srcRect t="11104" b="5613"/>
          <a:stretch>
            <a:fillRect/>
          </a:stretch>
        </p:blipFill>
        <p:spPr bwMode="auto">
          <a:xfrm>
            <a:off x="1981200" y="914400"/>
            <a:ext cx="4267200" cy="272374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5" name="Rounded Rectangular Callout 4"/>
          <p:cNvSpPr/>
          <p:nvPr/>
        </p:nvSpPr>
        <p:spPr>
          <a:xfrm>
            <a:off x="381000" y="990600"/>
            <a:ext cx="1600200" cy="533400"/>
          </a:xfrm>
          <a:prstGeom prst="wedgeRoundRectCallout">
            <a:avLst>
              <a:gd name="adj1" fmla="val 91038"/>
              <a:gd name="adj2" fmla="val 120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Akaike</a:t>
            </a:r>
            <a:r>
              <a:rPr lang="en-US" sz="1400" dirty="0" smtClean="0"/>
              <a:t> Information Criterion</a:t>
            </a:r>
            <a:endParaRPr lang="en-US" sz="1400" dirty="0"/>
          </a:p>
        </p:txBody>
      </p:sp>
      <p:sp>
        <p:nvSpPr>
          <p:cNvPr id="6" name="Rounded Rectangular Callout 5"/>
          <p:cNvSpPr/>
          <p:nvPr/>
        </p:nvSpPr>
        <p:spPr>
          <a:xfrm>
            <a:off x="228600" y="1676400"/>
            <a:ext cx="1600200" cy="533400"/>
          </a:xfrm>
          <a:prstGeom prst="wedgeRoundRectCallout">
            <a:avLst>
              <a:gd name="adj1" fmla="val 102306"/>
              <a:gd name="adj2" fmla="val 262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Schwarz Criterion</a:t>
            </a:r>
            <a:endParaRPr lang="en-US" sz="1400" dirty="0"/>
          </a:p>
        </p:txBody>
      </p:sp>
      <p:sp>
        <p:nvSpPr>
          <p:cNvPr id="7" name="Rounded Rectangular Callout 6"/>
          <p:cNvSpPr/>
          <p:nvPr/>
        </p:nvSpPr>
        <p:spPr>
          <a:xfrm>
            <a:off x="228600" y="2286000"/>
            <a:ext cx="1600200" cy="533400"/>
          </a:xfrm>
          <a:prstGeom prst="wedgeRoundRectCallout">
            <a:avLst>
              <a:gd name="adj1" fmla="val 100696"/>
              <a:gd name="adj2" fmla="val -509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 Log Likelihood</a:t>
            </a:r>
            <a:endParaRPr lang="en-US" sz="1400" dirty="0"/>
          </a:p>
        </p:txBody>
      </p:sp>
      <p:sp>
        <p:nvSpPr>
          <p:cNvPr id="9" name="Rounded Rectangular Callout 8"/>
          <p:cNvSpPr/>
          <p:nvPr/>
        </p:nvSpPr>
        <p:spPr>
          <a:xfrm>
            <a:off x="6858000" y="838200"/>
            <a:ext cx="2057400" cy="990600"/>
          </a:xfrm>
          <a:prstGeom prst="wedgeRoundRectCallout">
            <a:avLst>
              <a:gd name="adj1" fmla="val -111219"/>
              <a:gd name="adj2" fmla="val 523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smtClean="0"/>
              <a:t>Value for Intercept only and with Co-</a:t>
            </a:r>
            <a:r>
              <a:rPr lang="en-US" sz="1400" dirty="0" err="1" smtClean="0"/>
              <a:t>variate</a:t>
            </a:r>
            <a:r>
              <a:rPr lang="en-US" sz="1400" dirty="0" smtClean="0"/>
              <a:t> (fitted) Model – The lower the better</a:t>
            </a:r>
          </a:p>
          <a:p>
            <a:pPr algn="ctr"/>
            <a:endParaRPr lang="en-US" dirty="0"/>
          </a:p>
        </p:txBody>
      </p:sp>
      <p:sp>
        <p:nvSpPr>
          <p:cNvPr id="10" name="Rounded Rectangular Callout 9"/>
          <p:cNvSpPr/>
          <p:nvPr/>
        </p:nvSpPr>
        <p:spPr>
          <a:xfrm>
            <a:off x="6324600" y="2209800"/>
            <a:ext cx="2667000" cy="1371600"/>
          </a:xfrm>
          <a:prstGeom prst="wedgeRoundRectCallout">
            <a:avLst>
              <a:gd name="adj1" fmla="val -78474"/>
              <a:gd name="adj2" fmla="val -209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Results of the likelihood ratio test and the efficient score test for testing the joint significance of the explanatory variables (Soak and Heat) are included in this table</a:t>
            </a:r>
          </a:p>
        </p:txBody>
      </p:sp>
      <p:sp>
        <p:nvSpPr>
          <p:cNvPr id="12" name="Rounded Rectangular Callout 11"/>
          <p:cNvSpPr/>
          <p:nvPr/>
        </p:nvSpPr>
        <p:spPr>
          <a:xfrm>
            <a:off x="1371600" y="3733800"/>
            <a:ext cx="6705600" cy="1600200"/>
          </a:xfrm>
          <a:prstGeom prst="wedgeRoundRectCallout">
            <a:avLst>
              <a:gd name="adj1" fmla="val -45033"/>
              <a:gd name="adj2" fmla="val 70548"/>
              <a:gd name="adj3" fmla="val 1666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8600" y="5715000"/>
            <a:ext cx="1981200" cy="646331"/>
          </a:xfrm>
          <a:prstGeom prst="rect">
            <a:avLst/>
          </a:prstGeom>
          <a:noFill/>
        </p:spPr>
        <p:txBody>
          <a:bodyPr wrap="square" rtlCol="0">
            <a:spAutoFit/>
          </a:bodyPr>
          <a:lstStyle/>
          <a:p>
            <a:r>
              <a:rPr lang="en-US" dirty="0" smtClean="0"/>
              <a:t>Maximum Likelihood Estimates</a:t>
            </a:r>
            <a:endParaRPr lang="en-US" dirty="0"/>
          </a:p>
        </p:txBody>
      </p:sp>
      <p:sp>
        <p:nvSpPr>
          <p:cNvPr id="14" name="Slide Number Placeholder 13"/>
          <p:cNvSpPr>
            <a:spLocks noGrp="1"/>
          </p:cNvSpPr>
          <p:nvPr>
            <p:ph type="sldNum" sz="quarter" idx="12"/>
          </p:nvPr>
        </p:nvSpPr>
        <p:spPr/>
        <p:txBody>
          <a:bodyPr/>
          <a:lstStyle/>
          <a:p>
            <a:fld id="{396C3238-9A63-424B-8F87-95567200655E}"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715962"/>
          </a:xfrm>
        </p:spPr>
        <p:txBody>
          <a:bodyPr>
            <a:normAutofit/>
          </a:bodyPr>
          <a:lstStyle/>
          <a:p>
            <a:r>
              <a:rPr lang="en-US" sz="2400" dirty="0" smtClean="0"/>
              <a:t>PROC LOGISTIC (Illustration)</a:t>
            </a: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457200" y="2590800"/>
            <a:ext cx="7934325" cy="1866900"/>
          </a:xfrm>
          <a:prstGeom prst="rect">
            <a:avLst/>
          </a:prstGeom>
          <a:noFill/>
          <a:ln w="9525">
            <a:noFill/>
            <a:miter lim="800000"/>
            <a:headEnd/>
            <a:tailEnd/>
          </a:ln>
          <a:effectLst/>
        </p:spPr>
      </p:pic>
      <p:sp>
        <p:nvSpPr>
          <p:cNvPr id="4" name="Rounded Rectangular Callout 3"/>
          <p:cNvSpPr/>
          <p:nvPr/>
        </p:nvSpPr>
        <p:spPr>
          <a:xfrm>
            <a:off x="1600200" y="5181600"/>
            <a:ext cx="1905000" cy="914400"/>
          </a:xfrm>
          <a:prstGeom prst="wedgeRoundRectCallout">
            <a:avLst>
              <a:gd name="adj1" fmla="val 85984"/>
              <a:gd name="adj2" fmla="val -1600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No of pairs formed by events and non event = r*n</a:t>
            </a:r>
            <a:endParaRPr lang="en-US" sz="1200" dirty="0"/>
          </a:p>
        </p:txBody>
      </p:sp>
      <p:sp>
        <p:nvSpPr>
          <p:cNvPr id="5" name="Rounded Rectangular Callout 4"/>
          <p:cNvSpPr/>
          <p:nvPr/>
        </p:nvSpPr>
        <p:spPr>
          <a:xfrm>
            <a:off x="1752600" y="914400"/>
            <a:ext cx="2133600" cy="990600"/>
          </a:xfrm>
          <a:prstGeom prst="wedgeRoundRectCallout">
            <a:avLst>
              <a:gd name="adj1" fmla="val 72463"/>
              <a:gd name="adj2" fmla="val 235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 of pairs where event and non event probability are in the same order as response levels</a:t>
            </a:r>
            <a:endParaRPr lang="en-US" sz="1200" dirty="0"/>
          </a:p>
        </p:txBody>
      </p:sp>
      <p:sp>
        <p:nvSpPr>
          <p:cNvPr id="6" name="Rounded Rectangular Callout 5"/>
          <p:cNvSpPr/>
          <p:nvPr/>
        </p:nvSpPr>
        <p:spPr>
          <a:xfrm>
            <a:off x="228600" y="1752600"/>
            <a:ext cx="1905000" cy="1066800"/>
          </a:xfrm>
          <a:prstGeom prst="wedgeRoundRectCallout">
            <a:avLst>
              <a:gd name="adj1" fmla="val 150886"/>
              <a:gd name="adj2" fmla="val 1540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 of pairs where event and non event probability are in the reverse order as response levels</a:t>
            </a:r>
            <a:endParaRPr lang="en-US" sz="1200" dirty="0"/>
          </a:p>
        </p:txBody>
      </p:sp>
      <p:sp>
        <p:nvSpPr>
          <p:cNvPr id="7" name="Rounded Rectangular Callout 6"/>
          <p:cNvSpPr/>
          <p:nvPr/>
        </p:nvSpPr>
        <p:spPr>
          <a:xfrm>
            <a:off x="152400" y="4114800"/>
            <a:ext cx="1905000" cy="914400"/>
          </a:xfrm>
          <a:prstGeom prst="wedgeRoundRectCallout">
            <a:avLst>
              <a:gd name="adj1" fmla="val 152238"/>
              <a:gd name="adj2" fmla="val -656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 of pairs which are neither concordant nor discordant</a:t>
            </a:r>
            <a:endParaRPr lang="en-US" sz="1200" dirty="0"/>
          </a:p>
        </p:txBody>
      </p:sp>
      <p:sp>
        <p:nvSpPr>
          <p:cNvPr id="8" name="Rounded Rectangular Callout 7"/>
          <p:cNvSpPr/>
          <p:nvPr/>
        </p:nvSpPr>
        <p:spPr>
          <a:xfrm>
            <a:off x="5334000" y="990600"/>
            <a:ext cx="1905000" cy="914400"/>
          </a:xfrm>
          <a:prstGeom prst="wedgeRoundRectCallout">
            <a:avLst>
              <a:gd name="adj1" fmla="val -9339"/>
              <a:gd name="adj2" fmla="val 2202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(#concordant-#discordant)/Total Pairs</a:t>
            </a:r>
            <a:endParaRPr lang="en-US" sz="1200" dirty="0"/>
          </a:p>
        </p:txBody>
      </p:sp>
      <p:sp>
        <p:nvSpPr>
          <p:cNvPr id="9" name="Rounded Rectangular Callout 8"/>
          <p:cNvSpPr/>
          <p:nvPr/>
        </p:nvSpPr>
        <p:spPr>
          <a:xfrm>
            <a:off x="6629400" y="1981200"/>
            <a:ext cx="2286000" cy="914400"/>
          </a:xfrm>
          <a:prstGeom prst="wedgeRoundRectCallout">
            <a:avLst>
              <a:gd name="adj1" fmla="val -59367"/>
              <a:gd name="adj2" fmla="val 1399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GoodMan</a:t>
            </a:r>
            <a:r>
              <a:rPr lang="en-US" sz="1200" dirty="0" smtClean="0"/>
              <a:t> </a:t>
            </a:r>
            <a:r>
              <a:rPr lang="en-US" sz="1200" dirty="0" err="1" smtClean="0"/>
              <a:t>Kruskal</a:t>
            </a:r>
            <a:r>
              <a:rPr lang="en-US" sz="1200" dirty="0" smtClean="0"/>
              <a:t> Gamma : (#concordant-#discordant)/ (#concordant+#discordant)</a:t>
            </a:r>
            <a:endParaRPr lang="en-US" sz="1200" dirty="0"/>
          </a:p>
        </p:txBody>
      </p:sp>
      <p:sp>
        <p:nvSpPr>
          <p:cNvPr id="10" name="Rounded Rectangular Callout 9"/>
          <p:cNvSpPr/>
          <p:nvPr/>
        </p:nvSpPr>
        <p:spPr>
          <a:xfrm>
            <a:off x="6705600" y="3962400"/>
            <a:ext cx="2286000" cy="914400"/>
          </a:xfrm>
          <a:prstGeom prst="wedgeRoundRectCallout">
            <a:avLst>
              <a:gd name="adj1" fmla="val -61621"/>
              <a:gd name="adj2" fmla="val -52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Kendall’s Tau -a : (#concordant-#discordant)/ (0.5*#</a:t>
            </a:r>
            <a:r>
              <a:rPr lang="en-US" sz="1200" dirty="0" err="1" smtClean="0"/>
              <a:t>Obs</a:t>
            </a:r>
            <a:r>
              <a:rPr lang="en-US" sz="1200" dirty="0" smtClean="0"/>
              <a:t>*(#Obs-1))</a:t>
            </a:r>
            <a:endParaRPr lang="en-US" sz="1200" dirty="0"/>
          </a:p>
        </p:txBody>
      </p:sp>
      <p:sp>
        <p:nvSpPr>
          <p:cNvPr id="11" name="Rounded Rectangular Callout 10"/>
          <p:cNvSpPr/>
          <p:nvPr/>
        </p:nvSpPr>
        <p:spPr>
          <a:xfrm>
            <a:off x="5638800" y="5334000"/>
            <a:ext cx="2286000" cy="914400"/>
          </a:xfrm>
          <a:prstGeom prst="wedgeRoundRectCallout">
            <a:avLst>
              <a:gd name="adj1" fmla="val -27254"/>
              <a:gd name="adj2" fmla="val -172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(#concordant+(0.5*#Tied))/#Pairs</a:t>
            </a:r>
            <a:endParaRPr lang="en-US" sz="1200" dirty="0"/>
          </a:p>
        </p:txBody>
      </p:sp>
      <p:sp>
        <p:nvSpPr>
          <p:cNvPr id="12" name="Slide Number Placeholder 11"/>
          <p:cNvSpPr>
            <a:spLocks noGrp="1"/>
          </p:cNvSpPr>
          <p:nvPr>
            <p:ph type="sldNum" sz="quarter" idx="12"/>
          </p:nvPr>
        </p:nvSpPr>
        <p:spPr/>
        <p:txBody>
          <a:bodyPr/>
          <a:lstStyle/>
          <a:p>
            <a:fld id="{396C3238-9A63-424B-8F87-95567200655E}" type="slidenum">
              <a:rPr lang="en-US" sz="1200" smtClean="0"/>
              <a:pPr/>
              <a:t>49</a:t>
            </a:fld>
            <a:endParaRPr lang="en-US" sz="1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LINEAR REGRESSION</a:t>
            </a:r>
            <a:endParaRPr lang="en-US" dirty="0"/>
          </a:p>
        </p:txBody>
      </p:sp>
      <p:sp>
        <p:nvSpPr>
          <p:cNvPr id="3" name="Content Placeholder 2"/>
          <p:cNvSpPr>
            <a:spLocks noGrp="1"/>
          </p:cNvSpPr>
          <p:nvPr>
            <p:ph sz="quarter" idx="1"/>
          </p:nvPr>
        </p:nvSpPr>
        <p:spPr>
          <a:xfrm>
            <a:off x="152400" y="1066800"/>
            <a:ext cx="8991600" cy="5791200"/>
          </a:xfrm>
        </p:spPr>
        <p:txBody>
          <a:bodyPr>
            <a:normAutofit/>
          </a:bodyPr>
          <a:lstStyle/>
          <a:p>
            <a:r>
              <a:rPr lang="en-US" sz="2000" dirty="0" smtClean="0"/>
              <a:t>This regression methods attempts to model the probability of an event by fitting data to a linear curve</a:t>
            </a:r>
          </a:p>
          <a:p>
            <a:r>
              <a:rPr lang="en-US" sz="2000" dirty="0" smtClean="0"/>
              <a:t>Linear regression models are often fitted using the least squares approach, but they may also be fitted in other ways, such as by minimizing the "lack of fit" in some other norm, or by minimizing a penalized version of the least squares loss function as in ridge regression</a:t>
            </a:r>
          </a:p>
          <a:p>
            <a:r>
              <a:rPr lang="en-US" sz="2000" dirty="0" smtClean="0"/>
              <a:t>Certain assumptions in regards to independent variable distribution, error distribution need to be fulfilled in order to have a significant result</a:t>
            </a:r>
          </a:p>
        </p:txBody>
      </p:sp>
      <p:sp>
        <p:nvSpPr>
          <p:cNvPr id="9" name="Rounded Rectangle 8"/>
          <p:cNvSpPr/>
          <p:nvPr/>
        </p:nvSpPr>
        <p:spPr>
          <a:xfrm>
            <a:off x="6172200" y="3733800"/>
            <a:ext cx="2819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Linear Regression for a single independent variable. </a:t>
            </a:r>
            <a:endParaRPr lang="en-US" sz="1600" dirty="0"/>
          </a:p>
        </p:txBody>
      </p:sp>
      <p:sp>
        <p:nvSpPr>
          <p:cNvPr id="10" name="Slide Number Placeholder 9"/>
          <p:cNvSpPr>
            <a:spLocks noGrp="1"/>
          </p:cNvSpPr>
          <p:nvPr>
            <p:ph type="sldNum" sz="quarter" idx="12"/>
          </p:nvPr>
        </p:nvSpPr>
        <p:spPr/>
        <p:txBody>
          <a:bodyPr/>
          <a:lstStyle/>
          <a:p>
            <a:fld id="{396C3238-9A63-424B-8F87-95567200655E}" type="slidenum">
              <a:rPr lang="en-US" smtClean="0"/>
              <a:pPr/>
              <a:t>5</a:t>
            </a:fld>
            <a:endParaRPr lang="en-US"/>
          </a:p>
        </p:txBody>
      </p:sp>
      <p:graphicFrame>
        <p:nvGraphicFramePr>
          <p:cNvPr id="24577" name="Object 1">
            <a:hlinkClick r:id="" action="ppaction://ole?verb=0"/>
          </p:cNvPr>
          <p:cNvGraphicFramePr>
            <a:graphicFrameLocks/>
          </p:cNvGraphicFramePr>
          <p:nvPr/>
        </p:nvGraphicFramePr>
        <p:xfrm>
          <a:off x="6096000" y="4419600"/>
          <a:ext cx="2895600" cy="2133600"/>
        </p:xfrm>
        <a:graphic>
          <a:graphicData uri="http://schemas.openxmlformats.org/presentationml/2006/ole">
            <p:oleObj spid="_x0000_s24577" name="VISIO" r:id="rId3" imgW="3993840" imgH="2073240" progId="">
              <p:embed/>
            </p:oleObj>
          </a:graphicData>
        </a:graphic>
      </p:graphicFrame>
      <p:sp>
        <p:nvSpPr>
          <p:cNvPr id="12" name="Rectangle 2"/>
          <p:cNvSpPr>
            <a:spLocks noChangeArrowheads="1"/>
          </p:cNvSpPr>
          <p:nvPr/>
        </p:nvSpPr>
        <p:spPr bwMode="auto">
          <a:xfrm>
            <a:off x="914400" y="4880530"/>
            <a:ext cx="336632" cy="366767"/>
          </a:xfrm>
          <a:prstGeom prst="rect">
            <a:avLst/>
          </a:prstGeom>
          <a:noFill/>
          <a:ln w="12700">
            <a:noFill/>
            <a:miter lim="800000"/>
            <a:headEnd/>
            <a:tailEnd/>
          </a:ln>
          <a:effectLst/>
        </p:spPr>
        <p:txBody>
          <a:bodyPr wrap="none" lIns="90488" tIns="44450" rIns="90488" bIns="44450">
            <a:spAutoFit/>
          </a:bodyPr>
          <a:lstStyle/>
          <a:p>
            <a:r>
              <a:rPr lang="en-US" b="1" i="1">
                <a:solidFill>
                  <a:srgbClr val="0070C0"/>
                </a:solidFill>
                <a:effectLst>
                  <a:outerShdw blurRad="38100" dist="38100" dir="2700000" algn="tl">
                    <a:srgbClr val="000000"/>
                  </a:outerShdw>
                </a:effectLst>
              </a:rPr>
              <a:t>Y</a:t>
            </a:r>
          </a:p>
        </p:txBody>
      </p:sp>
      <p:sp>
        <p:nvSpPr>
          <p:cNvPr id="13" name="Rectangle 3"/>
          <p:cNvSpPr>
            <a:spLocks noChangeArrowheads="1"/>
          </p:cNvSpPr>
          <p:nvPr/>
        </p:nvSpPr>
        <p:spPr bwMode="auto">
          <a:xfrm>
            <a:off x="2906713" y="4880530"/>
            <a:ext cx="336632" cy="366767"/>
          </a:xfrm>
          <a:prstGeom prst="rect">
            <a:avLst/>
          </a:prstGeom>
          <a:noFill/>
          <a:ln w="12700">
            <a:noFill/>
            <a:miter lim="800000"/>
            <a:headEnd/>
            <a:tailEnd/>
          </a:ln>
          <a:effectLst/>
        </p:spPr>
        <p:txBody>
          <a:bodyPr wrap="none" lIns="90488" tIns="44450" rIns="90488" bIns="44450">
            <a:spAutoFit/>
          </a:bodyPr>
          <a:lstStyle/>
          <a:p>
            <a:r>
              <a:rPr lang="en-US" b="1" i="1">
                <a:solidFill>
                  <a:srgbClr val="0070C0"/>
                </a:solidFill>
                <a:effectLst>
                  <a:outerShdw blurRad="38100" dist="38100" dir="2700000" algn="tl">
                    <a:srgbClr val="000000"/>
                  </a:outerShdw>
                </a:effectLst>
              </a:rPr>
              <a:t>X</a:t>
            </a:r>
          </a:p>
        </p:txBody>
      </p:sp>
      <p:sp>
        <p:nvSpPr>
          <p:cNvPr id="14" name="Rectangle 4"/>
          <p:cNvSpPr>
            <a:spLocks noChangeArrowheads="1"/>
          </p:cNvSpPr>
          <p:nvPr/>
        </p:nvSpPr>
        <p:spPr bwMode="auto">
          <a:xfrm>
            <a:off x="1152525" y="5096430"/>
            <a:ext cx="246863" cy="366767"/>
          </a:xfrm>
          <a:prstGeom prst="rect">
            <a:avLst/>
          </a:prstGeom>
          <a:noFill/>
          <a:ln w="12700">
            <a:noFill/>
            <a:miter lim="800000"/>
            <a:headEnd/>
            <a:tailEnd/>
          </a:ln>
          <a:effectLst/>
        </p:spPr>
        <p:txBody>
          <a:bodyPr wrap="none" lIns="90488" tIns="44450" rIns="90488" bIns="44450">
            <a:spAutoFit/>
          </a:bodyPr>
          <a:lstStyle/>
          <a:p>
            <a:r>
              <a:rPr lang="en-US" b="1" i="1">
                <a:solidFill>
                  <a:srgbClr val="0070C0"/>
                </a:solidFill>
                <a:effectLst>
                  <a:outerShdw blurRad="38100" dist="38100" dir="2700000" algn="tl">
                    <a:srgbClr val="000000"/>
                  </a:outerShdw>
                </a:effectLst>
              </a:rPr>
              <a:t>i</a:t>
            </a:r>
          </a:p>
        </p:txBody>
      </p:sp>
      <p:sp>
        <p:nvSpPr>
          <p:cNvPr id="15" name="Rectangle 5"/>
          <p:cNvSpPr>
            <a:spLocks noChangeArrowheads="1"/>
          </p:cNvSpPr>
          <p:nvPr/>
        </p:nvSpPr>
        <p:spPr bwMode="auto">
          <a:xfrm>
            <a:off x="3209925" y="5096430"/>
            <a:ext cx="246863" cy="366767"/>
          </a:xfrm>
          <a:prstGeom prst="rect">
            <a:avLst/>
          </a:prstGeom>
          <a:noFill/>
          <a:ln w="12700">
            <a:noFill/>
            <a:miter lim="800000"/>
            <a:headEnd/>
            <a:tailEnd/>
          </a:ln>
          <a:effectLst/>
        </p:spPr>
        <p:txBody>
          <a:bodyPr wrap="none" lIns="90488" tIns="44450" rIns="90488" bIns="44450">
            <a:spAutoFit/>
          </a:bodyPr>
          <a:lstStyle/>
          <a:p>
            <a:r>
              <a:rPr lang="en-US" b="1" i="1">
                <a:solidFill>
                  <a:srgbClr val="0070C0"/>
                </a:solidFill>
                <a:effectLst>
                  <a:outerShdw blurRad="38100" dist="38100" dir="2700000" algn="tl">
                    <a:srgbClr val="000000"/>
                  </a:outerShdw>
                </a:effectLst>
              </a:rPr>
              <a:t>i</a:t>
            </a:r>
          </a:p>
        </p:txBody>
      </p:sp>
      <p:sp>
        <p:nvSpPr>
          <p:cNvPr id="16" name="Rectangle 6"/>
          <p:cNvSpPr>
            <a:spLocks noChangeArrowheads="1"/>
          </p:cNvSpPr>
          <p:nvPr/>
        </p:nvSpPr>
        <p:spPr bwMode="auto">
          <a:xfrm>
            <a:off x="3943350" y="5096430"/>
            <a:ext cx="246863" cy="366767"/>
          </a:xfrm>
          <a:prstGeom prst="rect">
            <a:avLst/>
          </a:prstGeom>
          <a:noFill/>
          <a:ln w="12700">
            <a:noFill/>
            <a:miter lim="800000"/>
            <a:headEnd/>
            <a:tailEnd/>
          </a:ln>
          <a:effectLst/>
        </p:spPr>
        <p:txBody>
          <a:bodyPr wrap="none" lIns="90488" tIns="44450" rIns="90488" bIns="44450">
            <a:spAutoFit/>
          </a:bodyPr>
          <a:lstStyle/>
          <a:p>
            <a:r>
              <a:rPr lang="en-US" b="1" i="1">
                <a:solidFill>
                  <a:srgbClr val="0070C0"/>
                </a:solidFill>
                <a:effectLst>
                  <a:outerShdw blurRad="38100" dist="38100" dir="2700000" algn="tl">
                    <a:srgbClr val="000000"/>
                  </a:outerShdw>
                </a:effectLst>
              </a:rPr>
              <a:t>i</a:t>
            </a:r>
          </a:p>
        </p:txBody>
      </p:sp>
      <p:sp>
        <p:nvSpPr>
          <p:cNvPr id="17" name="Rectangle 7"/>
          <p:cNvSpPr>
            <a:spLocks noChangeArrowheads="1"/>
          </p:cNvSpPr>
          <p:nvPr/>
        </p:nvSpPr>
        <p:spPr bwMode="auto">
          <a:xfrm>
            <a:off x="1389063" y="4880530"/>
            <a:ext cx="309381" cy="366767"/>
          </a:xfrm>
          <a:prstGeom prst="rect">
            <a:avLst/>
          </a:prstGeom>
          <a:noFill/>
          <a:ln w="12700">
            <a:noFill/>
            <a:miter lim="800000"/>
            <a:headEnd/>
            <a:tailEnd/>
          </a:ln>
          <a:effectLst/>
        </p:spPr>
        <p:txBody>
          <a:bodyPr wrap="none" lIns="90488" tIns="44450" rIns="90488" bIns="44450">
            <a:spAutoFit/>
          </a:bodyPr>
          <a:lstStyle/>
          <a:p>
            <a:r>
              <a:rPr lang="en-US" b="1">
                <a:solidFill>
                  <a:srgbClr val="0070C0"/>
                </a:solidFill>
                <a:effectLst>
                  <a:outerShdw blurRad="38100" dist="38100" dir="2700000" algn="tl">
                    <a:srgbClr val="000000"/>
                  </a:outerShdw>
                </a:effectLst>
                <a:latin typeface="Symbol" pitchFamily="18" charset="2"/>
              </a:rPr>
              <a:t></a:t>
            </a:r>
          </a:p>
        </p:txBody>
      </p:sp>
      <p:sp>
        <p:nvSpPr>
          <p:cNvPr id="18" name="Rectangle 8"/>
          <p:cNvSpPr>
            <a:spLocks noChangeArrowheads="1"/>
          </p:cNvSpPr>
          <p:nvPr/>
        </p:nvSpPr>
        <p:spPr bwMode="auto">
          <a:xfrm>
            <a:off x="2232025" y="4880530"/>
            <a:ext cx="309381" cy="366767"/>
          </a:xfrm>
          <a:prstGeom prst="rect">
            <a:avLst/>
          </a:prstGeom>
          <a:noFill/>
          <a:ln w="12700">
            <a:noFill/>
            <a:miter lim="800000"/>
            <a:headEnd/>
            <a:tailEnd/>
          </a:ln>
          <a:effectLst/>
        </p:spPr>
        <p:txBody>
          <a:bodyPr wrap="none" lIns="90488" tIns="44450" rIns="90488" bIns="44450">
            <a:spAutoFit/>
          </a:bodyPr>
          <a:lstStyle/>
          <a:p>
            <a:r>
              <a:rPr lang="en-US" b="1">
                <a:solidFill>
                  <a:srgbClr val="0070C0"/>
                </a:solidFill>
                <a:effectLst>
                  <a:outerShdw blurRad="38100" dist="38100" dir="2700000" algn="tl">
                    <a:srgbClr val="000000"/>
                  </a:outerShdw>
                </a:effectLst>
                <a:latin typeface="Symbol" pitchFamily="18" charset="2"/>
              </a:rPr>
              <a:t></a:t>
            </a:r>
          </a:p>
        </p:txBody>
      </p:sp>
      <p:sp>
        <p:nvSpPr>
          <p:cNvPr id="19" name="Rectangle 9"/>
          <p:cNvSpPr>
            <a:spLocks noChangeArrowheads="1"/>
          </p:cNvSpPr>
          <p:nvPr/>
        </p:nvSpPr>
        <p:spPr bwMode="auto">
          <a:xfrm>
            <a:off x="3425825" y="4880530"/>
            <a:ext cx="309381" cy="366767"/>
          </a:xfrm>
          <a:prstGeom prst="rect">
            <a:avLst/>
          </a:prstGeom>
          <a:noFill/>
          <a:ln w="12700">
            <a:noFill/>
            <a:miter lim="800000"/>
            <a:headEnd/>
            <a:tailEnd/>
          </a:ln>
          <a:effectLst/>
        </p:spPr>
        <p:txBody>
          <a:bodyPr wrap="none" lIns="90488" tIns="44450" rIns="90488" bIns="44450">
            <a:spAutoFit/>
          </a:bodyPr>
          <a:lstStyle/>
          <a:p>
            <a:r>
              <a:rPr lang="en-US" b="1">
                <a:solidFill>
                  <a:srgbClr val="0070C0"/>
                </a:solidFill>
                <a:effectLst>
                  <a:outerShdw blurRad="38100" dist="38100" dir="2700000" algn="tl">
                    <a:srgbClr val="000000"/>
                  </a:outerShdw>
                </a:effectLst>
                <a:latin typeface="Symbol" pitchFamily="18" charset="2"/>
              </a:rPr>
              <a:t></a:t>
            </a:r>
          </a:p>
        </p:txBody>
      </p:sp>
      <p:sp>
        <p:nvSpPr>
          <p:cNvPr id="20" name="Rectangle 10"/>
          <p:cNvSpPr>
            <a:spLocks noChangeArrowheads="1"/>
          </p:cNvSpPr>
          <p:nvPr/>
        </p:nvSpPr>
        <p:spPr bwMode="auto">
          <a:xfrm>
            <a:off x="1706563" y="4880530"/>
            <a:ext cx="309381" cy="366767"/>
          </a:xfrm>
          <a:prstGeom prst="rect">
            <a:avLst/>
          </a:prstGeom>
          <a:noFill/>
          <a:ln w="12700">
            <a:noFill/>
            <a:miter lim="800000"/>
            <a:headEnd/>
            <a:tailEnd/>
          </a:ln>
          <a:effectLst/>
        </p:spPr>
        <p:txBody>
          <a:bodyPr wrap="none" lIns="90488" tIns="44450" rIns="90488" bIns="44450">
            <a:spAutoFit/>
          </a:bodyPr>
          <a:lstStyle/>
          <a:p>
            <a:r>
              <a:rPr lang="en-US" b="1" dirty="0">
                <a:solidFill>
                  <a:srgbClr val="0070C0"/>
                </a:solidFill>
                <a:effectLst>
                  <a:outerShdw blurRad="38100" dist="38100" dir="2700000" algn="tl">
                    <a:srgbClr val="000000"/>
                  </a:outerShdw>
                </a:effectLst>
                <a:latin typeface="Symbol" pitchFamily="18" charset="2"/>
              </a:rPr>
              <a:t></a:t>
            </a:r>
          </a:p>
        </p:txBody>
      </p:sp>
      <p:sp>
        <p:nvSpPr>
          <p:cNvPr id="21" name="Rectangle 11"/>
          <p:cNvSpPr>
            <a:spLocks noChangeArrowheads="1"/>
          </p:cNvSpPr>
          <p:nvPr/>
        </p:nvSpPr>
        <p:spPr bwMode="auto">
          <a:xfrm>
            <a:off x="2530475" y="4880530"/>
            <a:ext cx="309381" cy="366767"/>
          </a:xfrm>
          <a:prstGeom prst="rect">
            <a:avLst/>
          </a:prstGeom>
          <a:noFill/>
          <a:ln w="12700">
            <a:noFill/>
            <a:miter lim="800000"/>
            <a:headEnd/>
            <a:tailEnd/>
          </a:ln>
          <a:effectLst/>
        </p:spPr>
        <p:txBody>
          <a:bodyPr wrap="none" lIns="90488" tIns="44450" rIns="90488" bIns="44450">
            <a:spAutoFit/>
          </a:bodyPr>
          <a:lstStyle/>
          <a:p>
            <a:r>
              <a:rPr lang="en-US" b="1">
                <a:solidFill>
                  <a:srgbClr val="0070C0"/>
                </a:solidFill>
                <a:effectLst>
                  <a:outerShdw blurRad="38100" dist="38100" dir="2700000" algn="tl">
                    <a:srgbClr val="000000"/>
                  </a:outerShdw>
                </a:effectLst>
                <a:latin typeface="Symbol" pitchFamily="18" charset="2"/>
              </a:rPr>
              <a:t></a:t>
            </a:r>
          </a:p>
        </p:txBody>
      </p:sp>
      <p:sp>
        <p:nvSpPr>
          <p:cNvPr id="22" name="Rectangle 12"/>
          <p:cNvSpPr>
            <a:spLocks noChangeArrowheads="1"/>
          </p:cNvSpPr>
          <p:nvPr/>
        </p:nvSpPr>
        <p:spPr bwMode="auto">
          <a:xfrm>
            <a:off x="3741738" y="4880530"/>
            <a:ext cx="283733" cy="366767"/>
          </a:xfrm>
          <a:prstGeom prst="rect">
            <a:avLst/>
          </a:prstGeom>
          <a:noFill/>
          <a:ln w="12700">
            <a:noFill/>
            <a:miter lim="800000"/>
            <a:headEnd/>
            <a:tailEnd/>
          </a:ln>
          <a:effectLst/>
        </p:spPr>
        <p:txBody>
          <a:bodyPr wrap="none" lIns="90488" tIns="44450" rIns="90488" bIns="44450">
            <a:spAutoFit/>
          </a:bodyPr>
          <a:lstStyle/>
          <a:p>
            <a:r>
              <a:rPr lang="en-US" b="1">
                <a:solidFill>
                  <a:srgbClr val="0070C0"/>
                </a:solidFill>
                <a:effectLst>
                  <a:outerShdw blurRad="38100" dist="38100" dir="2700000" algn="tl">
                    <a:srgbClr val="000000"/>
                  </a:outerShdw>
                </a:effectLst>
                <a:latin typeface="Symbol" pitchFamily="18" charset="2"/>
              </a:rPr>
              <a:t></a:t>
            </a:r>
          </a:p>
        </p:txBody>
      </p:sp>
      <p:sp>
        <p:nvSpPr>
          <p:cNvPr id="23" name="Rectangle 13"/>
          <p:cNvSpPr>
            <a:spLocks noChangeArrowheads="1"/>
          </p:cNvSpPr>
          <p:nvPr/>
        </p:nvSpPr>
        <p:spPr bwMode="auto">
          <a:xfrm>
            <a:off x="1944688" y="5096430"/>
            <a:ext cx="310984" cy="366767"/>
          </a:xfrm>
          <a:prstGeom prst="rect">
            <a:avLst/>
          </a:prstGeom>
          <a:noFill/>
          <a:ln w="12700">
            <a:noFill/>
            <a:miter lim="800000"/>
            <a:headEnd/>
            <a:tailEnd/>
          </a:ln>
          <a:effectLst/>
        </p:spPr>
        <p:txBody>
          <a:bodyPr wrap="none" lIns="90488" tIns="44450" rIns="90488" bIns="44450">
            <a:spAutoFit/>
          </a:bodyPr>
          <a:lstStyle/>
          <a:p>
            <a:r>
              <a:rPr lang="en-US" b="1">
                <a:solidFill>
                  <a:srgbClr val="0070C0"/>
                </a:solidFill>
                <a:effectLst>
                  <a:outerShdw blurRad="38100" dist="38100" dir="2700000" algn="tl">
                    <a:srgbClr val="000000"/>
                  </a:outerShdw>
                </a:effectLst>
              </a:rPr>
              <a:t>0</a:t>
            </a:r>
          </a:p>
        </p:txBody>
      </p:sp>
      <p:sp>
        <p:nvSpPr>
          <p:cNvPr id="24" name="Rectangle 14"/>
          <p:cNvSpPr>
            <a:spLocks noChangeArrowheads="1"/>
          </p:cNvSpPr>
          <p:nvPr/>
        </p:nvSpPr>
        <p:spPr bwMode="auto">
          <a:xfrm>
            <a:off x="2751138" y="5096430"/>
            <a:ext cx="310984" cy="366767"/>
          </a:xfrm>
          <a:prstGeom prst="rect">
            <a:avLst/>
          </a:prstGeom>
          <a:noFill/>
          <a:ln w="12700">
            <a:noFill/>
            <a:miter lim="800000"/>
            <a:headEnd/>
            <a:tailEnd/>
          </a:ln>
          <a:effectLst/>
        </p:spPr>
        <p:txBody>
          <a:bodyPr wrap="none" lIns="90488" tIns="44450" rIns="90488" bIns="44450">
            <a:spAutoFit/>
          </a:bodyPr>
          <a:lstStyle/>
          <a:p>
            <a:r>
              <a:rPr lang="en-US" b="1">
                <a:solidFill>
                  <a:srgbClr val="0070C0"/>
                </a:solidFill>
                <a:effectLst>
                  <a:outerShdw blurRad="38100" dist="38100" dir="2700000" algn="tl">
                    <a:srgbClr val="000000"/>
                  </a:outerShdw>
                </a:effectLst>
              </a:rPr>
              <a:t>1</a:t>
            </a:r>
          </a:p>
        </p:txBody>
      </p:sp>
      <p:sp>
        <p:nvSpPr>
          <p:cNvPr id="25" name="Rectangle 17"/>
          <p:cNvSpPr>
            <a:spLocks noChangeArrowheads="1"/>
          </p:cNvSpPr>
          <p:nvPr/>
        </p:nvSpPr>
        <p:spPr bwMode="auto">
          <a:xfrm>
            <a:off x="914400" y="5793100"/>
            <a:ext cx="2208212" cy="643766"/>
          </a:xfrm>
          <a:prstGeom prst="rect">
            <a:avLst/>
          </a:prstGeom>
          <a:noFill/>
          <a:ln w="12700">
            <a:noFill/>
            <a:miter lim="800000"/>
            <a:headEnd/>
            <a:tailEnd/>
          </a:ln>
          <a:effectLst/>
        </p:spPr>
        <p:txBody>
          <a:bodyPr lIns="90488" tIns="44450" rIns="90488" bIns="44450">
            <a:spAutoFit/>
          </a:bodyPr>
          <a:lstStyle/>
          <a:p>
            <a:pPr>
              <a:spcBef>
                <a:spcPct val="50000"/>
              </a:spcBef>
            </a:pPr>
            <a:r>
              <a:rPr lang="en-US" sz="1200" b="1" dirty="0">
                <a:solidFill>
                  <a:srgbClr val="0070C0"/>
                </a:solidFill>
                <a:effectLst>
                  <a:outerShdw blurRad="38100" dist="38100" dir="2700000" algn="tl">
                    <a:srgbClr val="000000"/>
                  </a:outerShdw>
                </a:effectLst>
              </a:rPr>
              <a:t>Dependent (Response) Variable</a:t>
            </a:r>
            <a:br>
              <a:rPr lang="en-US" sz="1200" b="1" dirty="0">
                <a:solidFill>
                  <a:srgbClr val="0070C0"/>
                </a:solidFill>
                <a:effectLst>
                  <a:outerShdw blurRad="38100" dist="38100" dir="2700000" algn="tl">
                    <a:srgbClr val="000000"/>
                  </a:outerShdw>
                </a:effectLst>
              </a:rPr>
            </a:br>
            <a:r>
              <a:rPr lang="en-US" sz="1200" b="1" dirty="0">
                <a:solidFill>
                  <a:srgbClr val="0070C0"/>
                </a:solidFill>
                <a:effectLst>
                  <a:outerShdw blurRad="38100" dist="38100" dir="2700000" algn="tl">
                    <a:srgbClr val="000000"/>
                  </a:outerShdw>
                </a:effectLst>
              </a:rPr>
              <a:t>(</a:t>
            </a:r>
            <a:r>
              <a:rPr lang="en-US" sz="1200" b="1" dirty="0" smtClean="0">
                <a:solidFill>
                  <a:srgbClr val="0070C0"/>
                </a:solidFill>
                <a:effectLst>
                  <a:outerShdw blurRad="38100" dist="38100" dir="2700000" algn="tl">
                    <a:srgbClr val="000000"/>
                  </a:outerShdw>
                </a:effectLst>
              </a:rPr>
              <a:t>e.g., $Cancels, )</a:t>
            </a:r>
            <a:endParaRPr lang="en-US" sz="1200" b="1" dirty="0">
              <a:solidFill>
                <a:srgbClr val="0070C0"/>
              </a:solidFill>
              <a:effectLst>
                <a:outerShdw blurRad="38100" dist="38100" dir="2700000" algn="tl">
                  <a:srgbClr val="000000"/>
                </a:outerShdw>
              </a:effectLst>
            </a:endParaRPr>
          </a:p>
        </p:txBody>
      </p:sp>
      <p:sp>
        <p:nvSpPr>
          <p:cNvPr id="26" name="Rectangle 18"/>
          <p:cNvSpPr>
            <a:spLocks noChangeArrowheads="1"/>
          </p:cNvSpPr>
          <p:nvPr/>
        </p:nvSpPr>
        <p:spPr bwMode="auto">
          <a:xfrm>
            <a:off x="2895600" y="5943600"/>
            <a:ext cx="3733800" cy="459100"/>
          </a:xfrm>
          <a:prstGeom prst="rect">
            <a:avLst/>
          </a:prstGeom>
          <a:noFill/>
          <a:ln w="12700">
            <a:noFill/>
            <a:miter lim="800000"/>
            <a:headEnd/>
            <a:tailEnd/>
          </a:ln>
          <a:effectLst/>
        </p:spPr>
        <p:txBody>
          <a:bodyPr lIns="90488" tIns="44450" rIns="90488" bIns="44450">
            <a:spAutoFit/>
          </a:bodyPr>
          <a:lstStyle/>
          <a:p>
            <a:pPr>
              <a:spcBef>
                <a:spcPct val="50000"/>
              </a:spcBef>
            </a:pPr>
            <a:r>
              <a:rPr lang="en-US" sz="1200" b="1" dirty="0">
                <a:solidFill>
                  <a:srgbClr val="0070C0"/>
                </a:solidFill>
                <a:effectLst>
                  <a:outerShdw blurRad="38100" dist="38100" dir="2700000" algn="tl">
                    <a:srgbClr val="000000"/>
                  </a:outerShdw>
                </a:effectLst>
              </a:rPr>
              <a:t>Independent (Explanatory) Variable </a:t>
            </a:r>
            <a:br>
              <a:rPr lang="en-US" sz="1200" b="1" dirty="0">
                <a:solidFill>
                  <a:srgbClr val="0070C0"/>
                </a:solidFill>
                <a:effectLst>
                  <a:outerShdw blurRad="38100" dist="38100" dir="2700000" algn="tl">
                    <a:srgbClr val="000000"/>
                  </a:outerShdw>
                </a:effectLst>
              </a:rPr>
            </a:br>
            <a:r>
              <a:rPr lang="en-US" sz="1200" b="1" dirty="0">
                <a:solidFill>
                  <a:srgbClr val="0070C0"/>
                </a:solidFill>
                <a:effectLst>
                  <a:outerShdw blurRad="38100" dist="38100" dir="2700000" algn="tl">
                    <a:srgbClr val="000000"/>
                  </a:outerShdw>
                </a:effectLst>
              </a:rPr>
              <a:t>(e.g., </a:t>
            </a:r>
            <a:r>
              <a:rPr lang="en-US" sz="1200" b="1" dirty="0" smtClean="0">
                <a:solidFill>
                  <a:srgbClr val="0070C0"/>
                </a:solidFill>
                <a:effectLst>
                  <a:outerShdw blurRad="38100" dist="38100" dir="2700000" algn="tl">
                    <a:srgbClr val="000000"/>
                  </a:outerShdw>
                </a:effectLst>
              </a:rPr>
              <a:t>Years as customer, Usage)</a:t>
            </a:r>
            <a:endParaRPr lang="en-US" sz="1200" b="1" dirty="0">
              <a:solidFill>
                <a:srgbClr val="0070C0"/>
              </a:solidFill>
              <a:effectLst>
                <a:outerShdw blurRad="38100" dist="38100" dir="2700000" algn="tl">
                  <a:srgbClr val="000000"/>
                </a:outerShdw>
              </a:effectLst>
            </a:endParaRPr>
          </a:p>
        </p:txBody>
      </p:sp>
      <p:sp>
        <p:nvSpPr>
          <p:cNvPr id="27" name="Rectangle 19"/>
          <p:cNvSpPr>
            <a:spLocks noChangeArrowheads="1"/>
          </p:cNvSpPr>
          <p:nvPr/>
        </p:nvSpPr>
        <p:spPr bwMode="auto">
          <a:xfrm>
            <a:off x="2514600" y="4345300"/>
            <a:ext cx="1797050" cy="274434"/>
          </a:xfrm>
          <a:prstGeom prst="rect">
            <a:avLst/>
          </a:prstGeom>
          <a:noFill/>
          <a:ln w="12700">
            <a:noFill/>
            <a:miter lim="800000"/>
            <a:headEnd/>
            <a:tailEnd/>
          </a:ln>
          <a:effectLst/>
        </p:spPr>
        <p:txBody>
          <a:bodyPr lIns="90488" tIns="44450" rIns="90488" bIns="44450">
            <a:spAutoFit/>
          </a:bodyPr>
          <a:lstStyle/>
          <a:p>
            <a:pPr>
              <a:spcBef>
                <a:spcPct val="50000"/>
              </a:spcBef>
            </a:pPr>
            <a:r>
              <a:rPr lang="en-US" sz="1200" b="1" dirty="0">
                <a:solidFill>
                  <a:srgbClr val="0070C0"/>
                </a:solidFill>
                <a:effectLst>
                  <a:outerShdw blurRad="38100" dist="38100" dir="2700000" algn="tl">
                    <a:srgbClr val="000000"/>
                  </a:outerShdw>
                </a:effectLst>
              </a:rPr>
              <a:t>Population Slope</a:t>
            </a:r>
          </a:p>
        </p:txBody>
      </p:sp>
      <p:sp>
        <p:nvSpPr>
          <p:cNvPr id="28" name="Rectangle 20"/>
          <p:cNvSpPr>
            <a:spLocks noChangeArrowheads="1"/>
          </p:cNvSpPr>
          <p:nvPr/>
        </p:nvSpPr>
        <p:spPr bwMode="auto">
          <a:xfrm>
            <a:off x="762000" y="4267200"/>
            <a:ext cx="2206625" cy="459100"/>
          </a:xfrm>
          <a:prstGeom prst="rect">
            <a:avLst/>
          </a:prstGeom>
          <a:noFill/>
          <a:ln w="12700">
            <a:noFill/>
            <a:miter lim="800000"/>
            <a:headEnd/>
            <a:tailEnd/>
          </a:ln>
          <a:effectLst/>
        </p:spPr>
        <p:txBody>
          <a:bodyPr lIns="90488" tIns="44450" rIns="90488" bIns="44450">
            <a:spAutoFit/>
          </a:bodyPr>
          <a:lstStyle/>
          <a:p>
            <a:pPr algn="ctr">
              <a:spcBef>
                <a:spcPct val="50000"/>
              </a:spcBef>
            </a:pPr>
            <a:r>
              <a:rPr lang="en-US" sz="1200" b="1" dirty="0">
                <a:solidFill>
                  <a:srgbClr val="0070C0"/>
                </a:solidFill>
                <a:effectLst>
                  <a:outerShdw blurRad="38100" dist="38100" dir="2700000" algn="tl">
                    <a:srgbClr val="000000"/>
                  </a:outerShdw>
                </a:effectLst>
              </a:rPr>
              <a:t>Population </a:t>
            </a:r>
            <a:br>
              <a:rPr lang="en-US" sz="1200" b="1" dirty="0">
                <a:solidFill>
                  <a:srgbClr val="0070C0"/>
                </a:solidFill>
                <a:effectLst>
                  <a:outerShdw blurRad="38100" dist="38100" dir="2700000" algn="tl">
                    <a:srgbClr val="000000"/>
                  </a:outerShdw>
                </a:effectLst>
              </a:rPr>
            </a:br>
            <a:r>
              <a:rPr lang="en-US" sz="1200" b="1" dirty="0">
                <a:solidFill>
                  <a:srgbClr val="0070C0"/>
                </a:solidFill>
                <a:effectLst>
                  <a:outerShdw blurRad="38100" dist="38100" dir="2700000" algn="tl">
                    <a:srgbClr val="000000"/>
                  </a:outerShdw>
                </a:effectLst>
              </a:rPr>
              <a:t>Y-Intercept</a:t>
            </a:r>
          </a:p>
        </p:txBody>
      </p:sp>
      <p:sp>
        <p:nvSpPr>
          <p:cNvPr id="29" name="Rectangle 21"/>
          <p:cNvSpPr>
            <a:spLocks noChangeArrowheads="1"/>
          </p:cNvSpPr>
          <p:nvPr/>
        </p:nvSpPr>
        <p:spPr bwMode="auto">
          <a:xfrm>
            <a:off x="4267200" y="5183500"/>
            <a:ext cx="1592262" cy="274434"/>
          </a:xfrm>
          <a:prstGeom prst="rect">
            <a:avLst/>
          </a:prstGeom>
          <a:noFill/>
          <a:ln w="12700">
            <a:noFill/>
            <a:miter lim="800000"/>
            <a:headEnd/>
            <a:tailEnd/>
          </a:ln>
          <a:effectLst/>
        </p:spPr>
        <p:txBody>
          <a:bodyPr lIns="90488" tIns="44450" rIns="90488" bIns="44450">
            <a:spAutoFit/>
          </a:bodyPr>
          <a:lstStyle/>
          <a:p>
            <a:pPr>
              <a:spcBef>
                <a:spcPct val="50000"/>
              </a:spcBef>
            </a:pPr>
            <a:r>
              <a:rPr lang="en-US" sz="1200" b="1" dirty="0">
                <a:solidFill>
                  <a:srgbClr val="0070C0"/>
                </a:solidFill>
                <a:effectLst>
                  <a:outerShdw blurRad="38100" dist="38100" dir="2700000" algn="tl">
                    <a:srgbClr val="000000"/>
                  </a:outerShdw>
                </a:effectLst>
              </a:rPr>
              <a:t>Random Error</a:t>
            </a:r>
          </a:p>
        </p:txBody>
      </p:sp>
      <p:sp>
        <p:nvSpPr>
          <p:cNvPr id="30" name="Line 22"/>
          <p:cNvSpPr>
            <a:spLocks noChangeShapeType="1"/>
          </p:cNvSpPr>
          <p:nvPr/>
        </p:nvSpPr>
        <p:spPr bwMode="auto">
          <a:xfrm flipV="1">
            <a:off x="1909762" y="5366305"/>
            <a:ext cx="444500" cy="393700"/>
          </a:xfrm>
          <a:prstGeom prst="line">
            <a:avLst/>
          </a:prstGeom>
          <a:noFill/>
          <a:ln w="12700">
            <a:solidFill>
              <a:schemeClr val="folHlink"/>
            </a:solidFill>
            <a:round/>
            <a:headEnd/>
            <a:tailEnd type="triangle" w="med" len="med"/>
          </a:ln>
          <a:effectLst/>
        </p:spPr>
        <p:txBody>
          <a:bodyPr wrap="none" anchor="ctr"/>
          <a:lstStyle/>
          <a:p>
            <a:endParaRPr lang="en-US" sz="1200">
              <a:solidFill>
                <a:srgbClr val="0070C0"/>
              </a:solidFill>
            </a:endParaRPr>
          </a:p>
        </p:txBody>
      </p:sp>
      <p:sp>
        <p:nvSpPr>
          <p:cNvPr id="31" name="Line 23"/>
          <p:cNvSpPr>
            <a:spLocks noChangeShapeType="1"/>
          </p:cNvSpPr>
          <p:nvPr/>
        </p:nvSpPr>
        <p:spPr bwMode="auto">
          <a:xfrm flipH="1" flipV="1">
            <a:off x="3048000" y="5183499"/>
            <a:ext cx="457200" cy="685800"/>
          </a:xfrm>
          <a:prstGeom prst="line">
            <a:avLst/>
          </a:prstGeom>
          <a:noFill/>
          <a:ln w="12700">
            <a:solidFill>
              <a:schemeClr val="folHlink"/>
            </a:solidFill>
            <a:round/>
            <a:headEnd/>
            <a:tailEnd type="triangle" w="med" len="med"/>
          </a:ln>
          <a:effectLst/>
        </p:spPr>
        <p:txBody>
          <a:bodyPr wrap="none" anchor="ctr"/>
          <a:lstStyle/>
          <a:p>
            <a:endParaRPr lang="en-US" sz="1200">
              <a:solidFill>
                <a:srgbClr val="0070C0"/>
              </a:solidFill>
            </a:endParaRPr>
          </a:p>
        </p:txBody>
      </p:sp>
      <p:sp>
        <p:nvSpPr>
          <p:cNvPr id="32" name="Line 24"/>
          <p:cNvSpPr>
            <a:spLocks noChangeShapeType="1"/>
          </p:cNvSpPr>
          <p:nvPr/>
        </p:nvSpPr>
        <p:spPr bwMode="auto">
          <a:xfrm>
            <a:off x="1828800" y="4726300"/>
            <a:ext cx="0" cy="228600"/>
          </a:xfrm>
          <a:prstGeom prst="line">
            <a:avLst/>
          </a:prstGeom>
          <a:noFill/>
          <a:ln w="12700">
            <a:solidFill>
              <a:schemeClr val="folHlink"/>
            </a:solidFill>
            <a:round/>
            <a:headEnd/>
            <a:tailEnd type="triangle" w="med" len="med"/>
          </a:ln>
          <a:effectLst/>
        </p:spPr>
        <p:txBody>
          <a:bodyPr wrap="none" anchor="ctr"/>
          <a:lstStyle/>
          <a:p>
            <a:endParaRPr lang="en-US" sz="1200">
              <a:solidFill>
                <a:srgbClr val="0070C0"/>
              </a:solidFill>
            </a:endParaRPr>
          </a:p>
        </p:txBody>
      </p:sp>
      <p:sp>
        <p:nvSpPr>
          <p:cNvPr id="33" name="Line 25"/>
          <p:cNvSpPr>
            <a:spLocks noChangeShapeType="1"/>
          </p:cNvSpPr>
          <p:nvPr/>
        </p:nvSpPr>
        <p:spPr bwMode="auto">
          <a:xfrm flipH="1">
            <a:off x="2819400" y="4573900"/>
            <a:ext cx="88900" cy="368300"/>
          </a:xfrm>
          <a:prstGeom prst="line">
            <a:avLst/>
          </a:prstGeom>
          <a:noFill/>
          <a:ln w="12700">
            <a:solidFill>
              <a:schemeClr val="folHlink"/>
            </a:solidFill>
            <a:round/>
            <a:headEnd/>
            <a:tailEnd type="triangle" w="med" len="med"/>
          </a:ln>
          <a:effectLst/>
        </p:spPr>
        <p:txBody>
          <a:bodyPr wrap="none" anchor="ctr"/>
          <a:lstStyle/>
          <a:p>
            <a:endParaRPr lang="en-US" sz="1200">
              <a:solidFill>
                <a:srgbClr val="0070C0"/>
              </a:solidFill>
            </a:endParaRPr>
          </a:p>
        </p:txBody>
      </p:sp>
      <p:sp>
        <p:nvSpPr>
          <p:cNvPr id="34" name="Line 26"/>
          <p:cNvSpPr>
            <a:spLocks noChangeShapeType="1"/>
          </p:cNvSpPr>
          <p:nvPr/>
        </p:nvSpPr>
        <p:spPr bwMode="auto">
          <a:xfrm flipH="1" flipV="1">
            <a:off x="4114800" y="4985304"/>
            <a:ext cx="381000" cy="198196"/>
          </a:xfrm>
          <a:prstGeom prst="line">
            <a:avLst/>
          </a:prstGeom>
          <a:noFill/>
          <a:ln w="12700">
            <a:solidFill>
              <a:schemeClr val="folHlink"/>
            </a:solidFill>
            <a:round/>
            <a:headEnd/>
            <a:tailEnd type="triangle" w="med" len="med"/>
          </a:ln>
          <a:effectLst/>
        </p:spPr>
        <p:txBody>
          <a:bodyPr wrap="none" anchor="ctr"/>
          <a:lstStyle/>
          <a:p>
            <a:endParaRPr lang="en-US" sz="1200">
              <a:solidFill>
                <a:srgbClr val="0070C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sz="3400"/>
              <a:t>Logistic Regression</a:t>
            </a:r>
            <a:br>
              <a:rPr lang="en-US" sz="3400"/>
            </a:br>
            <a:r>
              <a:rPr lang="en-US" sz="3400"/>
              <a:t>Hosmer-Lemeshow test</a:t>
            </a:r>
            <a:endParaRPr lang="cs-CZ" sz="3400"/>
          </a:p>
        </p:txBody>
      </p:sp>
      <p:pic>
        <p:nvPicPr>
          <p:cNvPr id="43012" name="Picture 4"/>
          <p:cNvPicPr>
            <a:picLocks noChangeAspect="1" noChangeArrowheads="1"/>
          </p:cNvPicPr>
          <p:nvPr/>
        </p:nvPicPr>
        <p:blipFill>
          <a:blip r:embed="rId2" cstate="print"/>
          <a:srcRect/>
          <a:stretch>
            <a:fillRect/>
          </a:stretch>
        </p:blipFill>
        <p:spPr bwMode="auto">
          <a:xfrm>
            <a:off x="1187450" y="1700213"/>
            <a:ext cx="6624638"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r>
              <a:rPr lang="cs-CZ" sz="3400"/>
              <a:t>Validation</a:t>
            </a:r>
            <a:br>
              <a:rPr lang="cs-CZ" sz="3400"/>
            </a:br>
            <a:r>
              <a:rPr lang="cs-CZ" sz="3400" i="1"/>
              <a:t>Model Power</a:t>
            </a:r>
          </a:p>
        </p:txBody>
      </p:sp>
      <p:sp>
        <p:nvSpPr>
          <p:cNvPr id="3075" name="Rectangle 3"/>
          <p:cNvSpPr>
            <a:spLocks noGrp="1" noChangeArrowheads="1"/>
          </p:cNvSpPr>
          <p:nvPr>
            <p:ph type="body" idx="1"/>
          </p:nvPr>
        </p:nvSpPr>
        <p:spPr/>
        <p:txBody>
          <a:bodyPr/>
          <a:lstStyle/>
          <a:p>
            <a:r>
              <a:rPr lang="cs-CZ"/>
              <a:t>Measures model</a:t>
            </a:r>
            <a:r>
              <a:rPr lang="en-US"/>
              <a:t>’s discriminative power between defaulting and non-defaulting borrowers</a:t>
            </a:r>
          </a:p>
          <a:p>
            <a:r>
              <a:rPr lang="en-US"/>
              <a:t>Measures used</a:t>
            </a:r>
          </a:p>
          <a:p>
            <a:pPr lvl="1"/>
            <a:r>
              <a:rPr lang="en-US"/>
              <a:t>Cumulative Accuracy Profile (CAP) curve and Gini coefficient</a:t>
            </a:r>
          </a:p>
          <a:p>
            <a:pPr lvl="1"/>
            <a:r>
              <a:rPr lang="en-US"/>
              <a:t>Receiving Operating Characteristics (ROC) and Area Under Curve (AUC)</a:t>
            </a:r>
          </a:p>
          <a:p>
            <a:pPr lvl="1"/>
            <a:r>
              <a:rPr lang="en-US"/>
              <a:t>Kolmogorov-Smirnov (K-S) statistics</a:t>
            </a:r>
            <a:endParaRPr lang="cs-CZ"/>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cs-CZ" sz="3400"/>
              <a:t>Validation</a:t>
            </a:r>
            <a:br>
              <a:rPr lang="cs-CZ" sz="3400"/>
            </a:br>
            <a:r>
              <a:rPr lang="cs-CZ" sz="3400" i="1"/>
              <a:t>Model Power</a:t>
            </a:r>
            <a:r>
              <a:rPr lang="en-US" sz="3400" i="1"/>
              <a:t> – ROC and AUC</a:t>
            </a:r>
            <a:endParaRPr lang="cs-CZ" sz="3400" i="1"/>
          </a:p>
        </p:txBody>
      </p:sp>
      <p:pic>
        <p:nvPicPr>
          <p:cNvPr id="27652" name="Picture 4"/>
          <p:cNvPicPr>
            <a:picLocks noGrp="1" noChangeAspect="1" noChangeArrowheads="1"/>
          </p:cNvPicPr>
          <p:nvPr>
            <p:ph type="body" idx="1"/>
          </p:nvPr>
        </p:nvPicPr>
        <p:blipFill>
          <a:blip r:embed="rId2" cstate="print"/>
          <a:srcRect/>
          <a:stretch>
            <a:fillRect/>
          </a:stretch>
        </p:blipFill>
        <p:spPr>
          <a:xfrm>
            <a:off x="611188" y="1773238"/>
            <a:ext cx="7993062" cy="3529012"/>
          </a:xfrm>
          <a:noFill/>
          <a:ln/>
        </p:spPr>
      </p:pic>
      <p:sp>
        <p:nvSpPr>
          <p:cNvPr id="27653" name="Text Box 5"/>
          <p:cNvSpPr txBox="1">
            <a:spLocks noChangeArrowheads="1"/>
          </p:cNvSpPr>
          <p:nvPr/>
        </p:nvSpPr>
        <p:spPr bwMode="auto">
          <a:xfrm>
            <a:off x="684213" y="5445125"/>
            <a:ext cx="3240087" cy="366713"/>
          </a:xfrm>
          <a:prstGeom prst="rect">
            <a:avLst/>
          </a:prstGeom>
          <a:noFill/>
          <a:ln w="9525">
            <a:noFill/>
            <a:miter lim="800000"/>
            <a:headEnd/>
            <a:tailEnd/>
          </a:ln>
          <a:effectLst/>
        </p:spPr>
        <p:txBody>
          <a:bodyPr>
            <a:spAutoFit/>
          </a:bodyPr>
          <a:lstStyle/>
          <a:p>
            <a:pPr>
              <a:spcBef>
                <a:spcPct val="50000"/>
              </a:spcBef>
            </a:pPr>
            <a:r>
              <a:rPr lang="en-US"/>
              <a:t>Source: BCBS (2005b)</a:t>
            </a:r>
            <a:endParaRPr lang="cs-CZ"/>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cs-CZ" sz="3400"/>
              <a:t>Validation</a:t>
            </a:r>
            <a:br>
              <a:rPr lang="cs-CZ" sz="3400"/>
            </a:br>
            <a:r>
              <a:rPr lang="cs-CZ" sz="3400" i="1"/>
              <a:t>Model Power</a:t>
            </a:r>
            <a:r>
              <a:rPr lang="en-US" sz="3400" i="1"/>
              <a:t> – ROC and AUC</a:t>
            </a:r>
            <a:endParaRPr lang="cs-CZ" sz="3400" i="1"/>
          </a:p>
        </p:txBody>
      </p:sp>
      <p:sp>
        <p:nvSpPr>
          <p:cNvPr id="28677" name="Text Box 5"/>
          <p:cNvSpPr txBox="1">
            <a:spLocks noChangeArrowheads="1"/>
          </p:cNvSpPr>
          <p:nvPr/>
        </p:nvSpPr>
        <p:spPr bwMode="auto">
          <a:xfrm>
            <a:off x="5651500" y="1989138"/>
            <a:ext cx="2449513" cy="366712"/>
          </a:xfrm>
          <a:prstGeom prst="rect">
            <a:avLst/>
          </a:prstGeom>
          <a:noFill/>
          <a:ln w="9525">
            <a:noFill/>
            <a:miter lim="800000"/>
            <a:headEnd/>
            <a:tailEnd/>
          </a:ln>
          <a:effectLst/>
        </p:spPr>
        <p:txBody>
          <a:bodyPr>
            <a:spAutoFit/>
          </a:bodyPr>
          <a:lstStyle/>
          <a:p>
            <a:pPr>
              <a:spcBef>
                <a:spcPct val="50000"/>
              </a:spcBef>
            </a:pPr>
            <a:endParaRPr lang="en-US"/>
          </a:p>
        </p:txBody>
      </p:sp>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8678" name="Object 6"/>
          <p:cNvGraphicFramePr>
            <a:graphicFrameLocks noChangeAspect="1"/>
          </p:cNvGraphicFramePr>
          <p:nvPr/>
        </p:nvGraphicFramePr>
        <p:xfrm>
          <a:off x="1258888" y="3500438"/>
          <a:ext cx="1366837" cy="614362"/>
        </p:xfrm>
        <a:graphic>
          <a:graphicData uri="http://schemas.openxmlformats.org/presentationml/2006/ole">
            <p:oleObj spid="_x0000_s75778" r:id="rId3" imgW="952087" imgH="431613" progId="">
              <p:embed/>
            </p:oleObj>
          </a:graphicData>
        </a:graphic>
      </p:graphicFrame>
      <p:sp>
        <p:nvSpPr>
          <p:cNvPr id="28681"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8680" name="Object 8"/>
          <p:cNvGraphicFramePr>
            <a:graphicFrameLocks noChangeAspect="1"/>
          </p:cNvGraphicFramePr>
          <p:nvPr/>
        </p:nvGraphicFramePr>
        <p:xfrm>
          <a:off x="1258888" y="5013325"/>
          <a:ext cx="1366837" cy="609600"/>
        </p:xfrm>
        <a:graphic>
          <a:graphicData uri="http://schemas.openxmlformats.org/presentationml/2006/ole">
            <p:oleObj spid="_x0000_s75779" r:id="rId4" imgW="965200" imgH="431800" progId="">
              <p:embed/>
            </p:oleObj>
          </a:graphicData>
        </a:graphic>
      </p:graphicFrame>
      <p:sp>
        <p:nvSpPr>
          <p:cNvPr id="28682" name="Text Box 10"/>
          <p:cNvSpPr txBox="1">
            <a:spLocks noChangeArrowheads="1"/>
          </p:cNvSpPr>
          <p:nvPr/>
        </p:nvSpPr>
        <p:spPr bwMode="auto">
          <a:xfrm>
            <a:off x="3132138" y="3213100"/>
            <a:ext cx="5832475" cy="641350"/>
          </a:xfrm>
          <a:prstGeom prst="rect">
            <a:avLst/>
          </a:prstGeom>
          <a:noFill/>
          <a:ln w="9525">
            <a:noFill/>
            <a:miter lim="800000"/>
            <a:headEnd/>
            <a:tailEnd/>
          </a:ln>
          <a:effectLst/>
        </p:spPr>
        <p:txBody>
          <a:bodyPr>
            <a:spAutoFit/>
          </a:bodyPr>
          <a:lstStyle/>
          <a:p>
            <a:pPr>
              <a:spcBef>
                <a:spcPct val="50000"/>
              </a:spcBef>
            </a:pPr>
            <a:r>
              <a:rPr lang="en-US" i="1"/>
              <a:t>H(C)</a:t>
            </a:r>
            <a:r>
              <a:rPr lang="en-US"/>
              <a:t> the number of defaulters classified correctly for a given threshold C</a:t>
            </a:r>
            <a:endParaRPr lang="cs-CZ"/>
          </a:p>
        </p:txBody>
      </p:sp>
      <p:sp>
        <p:nvSpPr>
          <p:cNvPr id="28683" name="Text Box 11"/>
          <p:cNvSpPr txBox="1">
            <a:spLocks noChangeArrowheads="1"/>
          </p:cNvSpPr>
          <p:nvPr/>
        </p:nvSpPr>
        <p:spPr bwMode="auto">
          <a:xfrm>
            <a:off x="3132138" y="3860800"/>
            <a:ext cx="5832475" cy="366713"/>
          </a:xfrm>
          <a:prstGeom prst="rect">
            <a:avLst/>
          </a:prstGeom>
          <a:noFill/>
          <a:ln w="9525">
            <a:noFill/>
            <a:miter lim="800000"/>
            <a:headEnd/>
            <a:tailEnd/>
          </a:ln>
          <a:effectLst/>
        </p:spPr>
        <p:txBody>
          <a:bodyPr>
            <a:spAutoFit/>
          </a:bodyPr>
          <a:lstStyle/>
          <a:p>
            <a:pPr>
              <a:spcBef>
                <a:spcPct val="50000"/>
              </a:spcBef>
            </a:pPr>
            <a:r>
              <a:rPr lang="en-US" i="1"/>
              <a:t>N</a:t>
            </a:r>
            <a:r>
              <a:rPr lang="en-US" i="1" baseline="-25000"/>
              <a:t>D </a:t>
            </a:r>
            <a:r>
              <a:rPr lang="en-US"/>
              <a:t>the total number of defaulters in the sample</a:t>
            </a:r>
            <a:r>
              <a:rPr lang="cs-CZ"/>
              <a:t> </a:t>
            </a:r>
          </a:p>
        </p:txBody>
      </p:sp>
      <p:sp>
        <p:nvSpPr>
          <p:cNvPr id="28684" name="Text Box 12"/>
          <p:cNvSpPr txBox="1">
            <a:spLocks noChangeArrowheads="1"/>
          </p:cNvSpPr>
          <p:nvPr/>
        </p:nvSpPr>
        <p:spPr bwMode="auto">
          <a:xfrm>
            <a:off x="3203575" y="4797425"/>
            <a:ext cx="4824413" cy="366713"/>
          </a:xfrm>
          <a:prstGeom prst="rect">
            <a:avLst/>
          </a:prstGeom>
          <a:noFill/>
          <a:ln w="9525">
            <a:noFill/>
            <a:miter lim="800000"/>
            <a:headEnd/>
            <a:tailEnd/>
          </a:ln>
          <a:effectLst/>
        </p:spPr>
        <p:txBody>
          <a:bodyPr>
            <a:spAutoFit/>
          </a:bodyPr>
          <a:lstStyle/>
          <a:p>
            <a:pPr>
              <a:spcBef>
                <a:spcPct val="50000"/>
              </a:spcBef>
            </a:pPr>
            <a:r>
              <a:rPr lang="en-US" i="1"/>
              <a:t>F(C)</a:t>
            </a:r>
            <a:r>
              <a:rPr lang="en-US"/>
              <a:t> the number of false alarms</a:t>
            </a:r>
            <a:r>
              <a:rPr lang="cs-CZ"/>
              <a:t> </a:t>
            </a:r>
          </a:p>
        </p:txBody>
      </p:sp>
      <p:sp>
        <p:nvSpPr>
          <p:cNvPr id="28685" name="Text Box 13"/>
          <p:cNvSpPr txBox="1">
            <a:spLocks noChangeArrowheads="1"/>
          </p:cNvSpPr>
          <p:nvPr/>
        </p:nvSpPr>
        <p:spPr bwMode="auto">
          <a:xfrm>
            <a:off x="3203575" y="5157788"/>
            <a:ext cx="5616575" cy="641350"/>
          </a:xfrm>
          <a:prstGeom prst="rect">
            <a:avLst/>
          </a:prstGeom>
          <a:noFill/>
          <a:ln w="9525">
            <a:noFill/>
            <a:miter lim="800000"/>
            <a:headEnd/>
            <a:tailEnd/>
          </a:ln>
          <a:effectLst/>
        </p:spPr>
        <p:txBody>
          <a:bodyPr>
            <a:spAutoFit/>
          </a:bodyPr>
          <a:lstStyle/>
          <a:p>
            <a:pPr>
              <a:spcBef>
                <a:spcPct val="50000"/>
              </a:spcBef>
            </a:pPr>
            <a:r>
              <a:rPr lang="en-US" i="1"/>
              <a:t>N</a:t>
            </a:r>
            <a:r>
              <a:rPr lang="en-US" i="1" baseline="-25000"/>
              <a:t>ND</a:t>
            </a:r>
            <a:r>
              <a:rPr lang="en-US"/>
              <a:t> the total number of non defaulters in the sample</a:t>
            </a:r>
            <a:r>
              <a:rPr lang="cs-CZ"/>
              <a:t> </a:t>
            </a:r>
          </a:p>
        </p:txBody>
      </p:sp>
      <p:pic>
        <p:nvPicPr>
          <p:cNvPr id="28687" name="Picture 15"/>
          <p:cNvPicPr>
            <a:picLocks noGrp="1" noChangeAspect="1" noChangeArrowheads="1"/>
          </p:cNvPicPr>
          <p:nvPr>
            <p:ph type="body" idx="1"/>
          </p:nvPr>
        </p:nvPicPr>
        <p:blipFill>
          <a:blip r:embed="rId5" cstate="print"/>
          <a:srcRect/>
          <a:stretch>
            <a:fillRect/>
          </a:stretch>
        </p:blipFill>
        <p:spPr>
          <a:xfrm>
            <a:off x="179388" y="1773238"/>
            <a:ext cx="5424487" cy="1444625"/>
          </a:xfrm>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cs-CZ" sz="3400"/>
              <a:t>Validation</a:t>
            </a:r>
            <a:br>
              <a:rPr lang="cs-CZ" sz="3400"/>
            </a:br>
            <a:r>
              <a:rPr lang="cs-CZ" sz="3400" i="1"/>
              <a:t>Model Power</a:t>
            </a:r>
            <a:r>
              <a:rPr lang="en-US" sz="3400" i="1"/>
              <a:t> – ROC and AUC</a:t>
            </a:r>
            <a:endParaRPr lang="cs-CZ" sz="3400" i="1"/>
          </a:p>
        </p:txBody>
      </p:sp>
      <p:pic>
        <p:nvPicPr>
          <p:cNvPr id="29700" name="Picture 4"/>
          <p:cNvPicPr>
            <a:picLocks noGrp="1" noChangeAspect="1" noChangeArrowheads="1"/>
          </p:cNvPicPr>
          <p:nvPr>
            <p:ph type="body" idx="1"/>
          </p:nvPr>
        </p:nvPicPr>
        <p:blipFill>
          <a:blip r:embed="rId2" cstate="print"/>
          <a:srcRect/>
          <a:stretch>
            <a:fillRect/>
          </a:stretch>
        </p:blipFill>
        <p:spPr>
          <a:xfrm>
            <a:off x="611188" y="1700213"/>
            <a:ext cx="6121400" cy="3840162"/>
          </a:xfrm>
          <a:noFill/>
          <a:ln/>
        </p:spPr>
      </p:pic>
      <p:sp>
        <p:nvSpPr>
          <p:cNvPr id="29701" name="Text Box 5"/>
          <p:cNvSpPr txBox="1">
            <a:spLocks noChangeArrowheads="1"/>
          </p:cNvSpPr>
          <p:nvPr/>
        </p:nvSpPr>
        <p:spPr bwMode="auto">
          <a:xfrm>
            <a:off x="611188" y="5734050"/>
            <a:ext cx="3240087" cy="366713"/>
          </a:xfrm>
          <a:prstGeom prst="rect">
            <a:avLst/>
          </a:prstGeom>
          <a:noFill/>
          <a:ln w="9525">
            <a:noFill/>
            <a:miter lim="800000"/>
            <a:headEnd/>
            <a:tailEnd/>
          </a:ln>
          <a:effectLst/>
        </p:spPr>
        <p:txBody>
          <a:bodyPr>
            <a:spAutoFit/>
          </a:bodyPr>
          <a:lstStyle/>
          <a:p>
            <a:pPr>
              <a:spcBef>
                <a:spcPct val="50000"/>
              </a:spcBef>
            </a:pPr>
            <a:r>
              <a:rPr lang="en-US"/>
              <a:t>Source: BCBS (2005b)</a:t>
            </a:r>
            <a:endParaRPr lang="cs-CZ"/>
          </a:p>
        </p:txBody>
      </p:sp>
      <p:pic>
        <p:nvPicPr>
          <p:cNvPr id="29702" name="Picture 6"/>
          <p:cNvPicPr>
            <a:picLocks noChangeAspect="1" noChangeArrowheads="1"/>
          </p:cNvPicPr>
          <p:nvPr/>
        </p:nvPicPr>
        <p:blipFill>
          <a:blip r:embed="rId3" cstate="print"/>
          <a:srcRect/>
          <a:stretch>
            <a:fillRect/>
          </a:stretch>
        </p:blipFill>
        <p:spPr bwMode="auto">
          <a:xfrm>
            <a:off x="6804025" y="1700213"/>
            <a:ext cx="2016125" cy="792162"/>
          </a:xfrm>
          <a:prstGeom prst="rect">
            <a:avLst/>
          </a:prstGeom>
          <a:noFill/>
          <a:ln w="9525">
            <a:noFill/>
            <a:miter lim="800000"/>
            <a:headEnd/>
            <a:tailEnd/>
          </a:ln>
          <a:effectLst/>
        </p:spPr>
      </p:pic>
      <p:sp>
        <p:nvSpPr>
          <p:cNvPr id="29703" name="Text Box 7"/>
          <p:cNvSpPr txBox="1">
            <a:spLocks noChangeArrowheads="1"/>
          </p:cNvSpPr>
          <p:nvPr/>
        </p:nvSpPr>
        <p:spPr bwMode="auto">
          <a:xfrm>
            <a:off x="6804025" y="2565400"/>
            <a:ext cx="2016125" cy="1328738"/>
          </a:xfrm>
          <a:prstGeom prst="rect">
            <a:avLst/>
          </a:prstGeom>
          <a:noFill/>
          <a:ln w="9525">
            <a:noFill/>
            <a:miter lim="800000"/>
            <a:headEnd/>
            <a:tailEnd/>
          </a:ln>
          <a:effectLst/>
        </p:spPr>
        <p:txBody>
          <a:bodyPr>
            <a:spAutoFit/>
          </a:bodyPr>
          <a:lstStyle/>
          <a:p>
            <a:pPr>
              <a:spcBef>
                <a:spcPct val="50000"/>
              </a:spcBef>
            </a:pPr>
            <a:r>
              <a:rPr lang="en-US" i="1"/>
              <a:t>AUC = 0.5</a:t>
            </a:r>
            <a:r>
              <a:rPr lang="en-US"/>
              <a:t> for a random model</a:t>
            </a:r>
          </a:p>
          <a:p>
            <a:pPr>
              <a:spcBef>
                <a:spcPct val="50000"/>
              </a:spcBef>
            </a:pPr>
            <a:r>
              <a:rPr lang="en-US" i="1"/>
              <a:t>AUC = 1</a:t>
            </a:r>
            <a:r>
              <a:rPr lang="en-US"/>
              <a:t> for a perfect model</a:t>
            </a:r>
            <a:endParaRPr lang="cs-CZ"/>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cs-CZ" sz="3400"/>
              <a:t>Validation</a:t>
            </a:r>
            <a:br>
              <a:rPr lang="cs-CZ" sz="3400"/>
            </a:br>
            <a:r>
              <a:rPr lang="cs-CZ" sz="3400" i="1"/>
              <a:t>Model Power</a:t>
            </a:r>
            <a:r>
              <a:rPr lang="en-US" sz="3400" i="1"/>
              <a:t> – ROC and AUC</a:t>
            </a:r>
            <a:endParaRPr lang="cs-CZ" sz="3400" i="1"/>
          </a:p>
        </p:txBody>
      </p:sp>
      <p:sp>
        <p:nvSpPr>
          <p:cNvPr id="30723" name="Rectangle 3"/>
          <p:cNvSpPr>
            <a:spLocks noGrp="1" noChangeArrowheads="1"/>
          </p:cNvSpPr>
          <p:nvPr>
            <p:ph type="body" idx="1"/>
          </p:nvPr>
        </p:nvSpPr>
        <p:spPr/>
        <p:txBody>
          <a:bodyPr/>
          <a:lstStyle/>
          <a:p>
            <a:endParaRPr lang="en-US"/>
          </a:p>
        </p:txBody>
      </p:sp>
      <p:pic>
        <p:nvPicPr>
          <p:cNvPr id="30724" name="Picture 4"/>
          <p:cNvPicPr>
            <a:picLocks noChangeAspect="1" noChangeArrowheads="1"/>
          </p:cNvPicPr>
          <p:nvPr/>
        </p:nvPicPr>
        <p:blipFill>
          <a:blip r:embed="rId2" cstate="print"/>
          <a:srcRect/>
          <a:stretch>
            <a:fillRect/>
          </a:stretch>
        </p:blipFill>
        <p:spPr bwMode="auto">
          <a:xfrm>
            <a:off x="1116013" y="1773238"/>
            <a:ext cx="6769100" cy="4297362"/>
          </a:xfrm>
          <a:prstGeom prst="rect">
            <a:avLst/>
          </a:prstGeom>
          <a:noFill/>
          <a:ln w="9525">
            <a:noFill/>
            <a:miter lim="800000"/>
            <a:headEnd/>
            <a:tailEnd/>
          </a:ln>
          <a:effectLst/>
        </p:spPr>
      </p:pic>
      <p:sp>
        <p:nvSpPr>
          <p:cNvPr id="30725" name="Text Box 5"/>
          <p:cNvSpPr txBox="1">
            <a:spLocks noChangeArrowheads="1"/>
          </p:cNvSpPr>
          <p:nvPr/>
        </p:nvSpPr>
        <p:spPr bwMode="auto">
          <a:xfrm>
            <a:off x="5148263" y="4005263"/>
            <a:ext cx="1944687" cy="366712"/>
          </a:xfrm>
          <a:prstGeom prst="rect">
            <a:avLst/>
          </a:prstGeom>
          <a:noFill/>
          <a:ln w="9525">
            <a:noFill/>
            <a:miter lim="800000"/>
            <a:headEnd/>
            <a:tailEnd/>
          </a:ln>
          <a:effectLst/>
        </p:spPr>
        <p:txBody>
          <a:bodyPr>
            <a:spAutoFit/>
          </a:bodyPr>
          <a:lstStyle/>
          <a:p>
            <a:pPr>
              <a:spcBef>
                <a:spcPct val="50000"/>
              </a:spcBef>
            </a:pPr>
            <a:r>
              <a:rPr lang="en-US"/>
              <a:t>AUC = 63.96%</a:t>
            </a:r>
            <a:endParaRPr lang="cs-CZ"/>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cs-CZ" sz="3400"/>
              <a:t>Validation</a:t>
            </a:r>
            <a:br>
              <a:rPr lang="cs-CZ" sz="3400"/>
            </a:br>
            <a:r>
              <a:rPr lang="cs-CZ" sz="3400" i="1"/>
              <a:t>Model Power</a:t>
            </a:r>
            <a:r>
              <a:rPr lang="en-US" sz="3400" i="1"/>
              <a:t> – K-S statistics</a:t>
            </a:r>
            <a:endParaRPr lang="cs-CZ" sz="3400" i="1"/>
          </a:p>
        </p:txBody>
      </p:sp>
      <p:pic>
        <p:nvPicPr>
          <p:cNvPr id="31748" name="Picture 4"/>
          <p:cNvPicPr>
            <a:picLocks noGrp="1" noChangeAspect="1" noChangeArrowheads="1"/>
          </p:cNvPicPr>
          <p:nvPr>
            <p:ph type="body" idx="1"/>
          </p:nvPr>
        </p:nvPicPr>
        <p:blipFill>
          <a:blip r:embed="rId2" cstate="print"/>
          <a:srcRect/>
          <a:stretch>
            <a:fillRect/>
          </a:stretch>
        </p:blipFill>
        <p:spPr>
          <a:xfrm>
            <a:off x="1042988" y="1700213"/>
            <a:ext cx="7200900" cy="4376737"/>
          </a:xfrm>
          <a:noFill/>
          <a:ln/>
        </p:spPr>
      </p:pic>
      <p:sp>
        <p:nvSpPr>
          <p:cNvPr id="31749" name="Text Box 5"/>
          <p:cNvSpPr txBox="1">
            <a:spLocks noChangeArrowheads="1"/>
          </p:cNvSpPr>
          <p:nvPr/>
        </p:nvSpPr>
        <p:spPr bwMode="auto">
          <a:xfrm>
            <a:off x="5940425" y="4221163"/>
            <a:ext cx="1655763" cy="366712"/>
          </a:xfrm>
          <a:prstGeom prst="rect">
            <a:avLst/>
          </a:prstGeom>
          <a:noFill/>
          <a:ln w="9525">
            <a:noFill/>
            <a:miter lim="800000"/>
            <a:headEnd/>
            <a:tailEnd/>
          </a:ln>
          <a:effectLst/>
        </p:spPr>
        <p:txBody>
          <a:bodyPr>
            <a:spAutoFit/>
          </a:bodyPr>
          <a:lstStyle/>
          <a:p>
            <a:pPr>
              <a:spcBef>
                <a:spcPct val="50000"/>
              </a:spcBef>
            </a:pPr>
            <a:r>
              <a:rPr lang="en-US"/>
              <a:t>K-S: 20%</a:t>
            </a:r>
            <a:endParaRPr lang="cs-CZ"/>
          </a:p>
        </p:txBody>
      </p:sp>
      <p:sp>
        <p:nvSpPr>
          <p:cNvPr id="31750" name="Line 6"/>
          <p:cNvSpPr>
            <a:spLocks noChangeShapeType="1"/>
          </p:cNvSpPr>
          <p:nvPr/>
        </p:nvSpPr>
        <p:spPr bwMode="auto">
          <a:xfrm>
            <a:off x="5435600" y="2565400"/>
            <a:ext cx="0" cy="43180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LOGISTIC (Statistics)</a:t>
            </a:r>
            <a:endParaRPr lang="en-US" dirty="0"/>
          </a:p>
        </p:txBody>
      </p:sp>
      <p:sp>
        <p:nvSpPr>
          <p:cNvPr id="5" name="Content Placeholder 2"/>
          <p:cNvSpPr>
            <a:spLocks noGrp="1"/>
          </p:cNvSpPr>
          <p:nvPr>
            <p:ph sz="quarter" idx="1"/>
          </p:nvPr>
        </p:nvSpPr>
        <p:spPr>
          <a:xfrm>
            <a:off x="152400" y="1066800"/>
            <a:ext cx="8991600" cy="5486400"/>
          </a:xfrm>
        </p:spPr>
        <p:txBody>
          <a:bodyPr>
            <a:normAutofit/>
          </a:bodyPr>
          <a:lstStyle/>
          <a:p>
            <a:r>
              <a:rPr lang="en-US" dirty="0" smtClean="0"/>
              <a:t> </a:t>
            </a:r>
          </a:p>
          <a:p>
            <a:endParaRPr lang="en-US" dirty="0" smtClean="0"/>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r>
              <a:rPr lang="en-US" dirty="0" smtClean="0"/>
              <a:t> </a:t>
            </a:r>
          </a:p>
          <a:p>
            <a:pPr>
              <a:buNone/>
            </a:pPr>
            <a:r>
              <a:rPr lang="en-US" dirty="0" smtClean="0"/>
              <a:t> </a:t>
            </a:r>
          </a:p>
        </p:txBody>
      </p:sp>
      <p:pic>
        <p:nvPicPr>
          <p:cNvPr id="2052" name="Picture 4"/>
          <p:cNvPicPr>
            <a:picLocks noChangeAspect="1" noChangeArrowheads="1"/>
          </p:cNvPicPr>
          <p:nvPr/>
        </p:nvPicPr>
        <p:blipFill>
          <a:blip r:embed="rId2" cstate="print"/>
          <a:srcRect/>
          <a:stretch>
            <a:fillRect/>
          </a:stretch>
        </p:blipFill>
        <p:spPr bwMode="auto">
          <a:xfrm>
            <a:off x="1676400" y="1143001"/>
            <a:ext cx="5582370" cy="274319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3" name="Picture 5"/>
          <p:cNvPicPr>
            <a:picLocks noChangeAspect="1" noChangeArrowheads="1"/>
          </p:cNvPicPr>
          <p:nvPr/>
        </p:nvPicPr>
        <p:blipFill>
          <a:blip r:embed="rId3" cstate="print"/>
          <a:srcRect/>
          <a:stretch>
            <a:fillRect/>
          </a:stretch>
        </p:blipFill>
        <p:spPr bwMode="auto">
          <a:xfrm>
            <a:off x="1638300" y="3962400"/>
            <a:ext cx="5905500" cy="152757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5" name="Picture 7"/>
          <p:cNvPicPr>
            <a:picLocks noChangeAspect="1" noChangeArrowheads="1"/>
          </p:cNvPicPr>
          <p:nvPr/>
        </p:nvPicPr>
        <p:blipFill>
          <a:blip r:embed="rId4" cstate="print"/>
          <a:srcRect/>
          <a:stretch>
            <a:fillRect/>
          </a:stretch>
        </p:blipFill>
        <p:spPr bwMode="auto">
          <a:xfrm>
            <a:off x="1060450" y="5626100"/>
            <a:ext cx="7023100" cy="9271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Slide Number Placeholder 6"/>
          <p:cNvSpPr>
            <a:spLocks noGrp="1"/>
          </p:cNvSpPr>
          <p:nvPr>
            <p:ph type="sldNum" sz="quarter" idx="12"/>
          </p:nvPr>
        </p:nvSpPr>
        <p:spPr/>
        <p:txBody>
          <a:bodyPr/>
          <a:lstStyle/>
          <a:p>
            <a:fld id="{396C3238-9A63-424B-8F87-95567200655E}"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Non Linear Estimation</a:t>
            </a:r>
            <a:endParaRPr lang="en-US" dirty="0"/>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smtClean="0"/>
              <a:t>Non-Linear Estimation is a generalized fitting procedure to estimate the relationship between dependent and independent variables</a:t>
            </a:r>
          </a:p>
          <a:p>
            <a:endParaRPr lang="en-US" dirty="0" smtClean="0"/>
          </a:p>
          <a:p>
            <a:pPr>
              <a:buNone/>
            </a:pPr>
            <a:endParaRPr lang="en-US" dirty="0" smtClean="0"/>
          </a:p>
          <a:p>
            <a:r>
              <a:rPr lang="en-US" dirty="0" smtClean="0"/>
              <a:t>Linearization : Certain Non Linear Problems could be moved into a linear domain by suitable transformation</a:t>
            </a:r>
          </a:p>
          <a:p>
            <a:endParaRPr lang="en-US" dirty="0" smtClean="0"/>
          </a:p>
          <a:p>
            <a:r>
              <a:rPr lang="en-US" dirty="0" smtClean="0"/>
              <a:t>The use of linearization however must be done with caution due to its influence on data impacting statistical inferences like error/variance</a:t>
            </a:r>
          </a:p>
          <a:p>
            <a:endParaRPr lang="en-US" dirty="0" smtClean="0"/>
          </a:p>
        </p:txBody>
      </p:sp>
      <p:pic>
        <p:nvPicPr>
          <p:cNvPr id="1027" name="Picture 3"/>
          <p:cNvPicPr>
            <a:picLocks noChangeAspect="1" noChangeArrowheads="1"/>
          </p:cNvPicPr>
          <p:nvPr/>
        </p:nvPicPr>
        <p:blipFill>
          <a:blip r:embed="rId2" cstate="print"/>
          <a:srcRect r="78052"/>
          <a:stretch>
            <a:fillRect/>
          </a:stretch>
        </p:blipFill>
        <p:spPr bwMode="auto">
          <a:xfrm>
            <a:off x="533400" y="1942256"/>
            <a:ext cx="1827212" cy="267544"/>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2362200" y="2286000"/>
            <a:ext cx="1200150" cy="6000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30" name="Picture 6"/>
          <p:cNvPicPr>
            <a:picLocks noChangeAspect="1" noChangeArrowheads="1"/>
          </p:cNvPicPr>
          <p:nvPr/>
        </p:nvPicPr>
        <p:blipFill>
          <a:blip r:embed="rId4" cstate="print"/>
          <a:srcRect/>
          <a:stretch>
            <a:fillRect/>
          </a:stretch>
        </p:blipFill>
        <p:spPr bwMode="auto">
          <a:xfrm>
            <a:off x="3962400" y="2286000"/>
            <a:ext cx="3371850" cy="58102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31" name="Picture 7" descr=" y = a e^{b x}. \,\!"/>
          <p:cNvPicPr>
            <a:picLocks noChangeAspect="1" noChangeArrowheads="1"/>
          </p:cNvPicPr>
          <p:nvPr/>
        </p:nvPicPr>
        <p:blipFill>
          <a:blip r:embed="rId5" cstate="print"/>
          <a:srcRect/>
          <a:stretch>
            <a:fillRect/>
          </a:stretch>
        </p:blipFill>
        <p:spPr bwMode="auto">
          <a:xfrm>
            <a:off x="914400" y="3733800"/>
            <a:ext cx="1216175" cy="381000"/>
          </a:xfrm>
          <a:prstGeom prst="rect">
            <a:avLst/>
          </a:prstGeom>
          <a:noFill/>
          <a:ln w="9525">
            <a:noFill/>
            <a:miter lim="800000"/>
            <a:headEnd/>
            <a:tailEnd/>
          </a:ln>
        </p:spPr>
      </p:pic>
      <p:pic>
        <p:nvPicPr>
          <p:cNvPr id="1032" name="Picture 8" descr=" \ln{(y)} = \ln{(a)} + b x, \,\!"/>
          <p:cNvPicPr>
            <a:picLocks noChangeAspect="1" noChangeArrowheads="1"/>
          </p:cNvPicPr>
          <p:nvPr/>
        </p:nvPicPr>
        <p:blipFill>
          <a:blip r:embed="rId6" cstate="print"/>
          <a:srcRect/>
          <a:stretch>
            <a:fillRect/>
          </a:stretch>
        </p:blipFill>
        <p:spPr bwMode="auto">
          <a:xfrm>
            <a:off x="3636617" y="3733800"/>
            <a:ext cx="2230783" cy="304800"/>
          </a:xfrm>
          <a:prstGeom prst="rect">
            <a:avLst/>
          </a:prstGeom>
          <a:noFill/>
          <a:ln w="9525">
            <a:noFill/>
            <a:miter lim="800000"/>
            <a:headEnd/>
            <a:tailEnd/>
          </a:ln>
        </p:spPr>
      </p:pic>
      <p:sp>
        <p:nvSpPr>
          <p:cNvPr id="12" name="Right Arrow 11"/>
          <p:cNvSpPr/>
          <p:nvPr/>
        </p:nvSpPr>
        <p:spPr>
          <a:xfrm>
            <a:off x="2286000" y="3886200"/>
            <a:ext cx="1143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396C3238-9A63-424B-8F87-95567200655E}" type="slidenum">
              <a:rPr lang="en-US" smtClean="0"/>
              <a:pPr/>
              <a:t>58</a:t>
            </a:fld>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NLIN</a:t>
            </a:r>
            <a:endParaRPr lang="en-US" dirty="0"/>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smtClean="0"/>
              <a:t>This procedure produces least squares or weighted least squares estimates of the parameters of a nonlinear model</a:t>
            </a:r>
          </a:p>
          <a:p>
            <a:r>
              <a:rPr lang="en-US" dirty="0" smtClean="0"/>
              <a:t>There is however no assurance of a successful model fit from the proc</a:t>
            </a:r>
          </a:p>
          <a:p>
            <a:r>
              <a:rPr lang="en-US" dirty="0" smtClean="0"/>
              <a:t>PROC NLIN provides the flexibility to</a:t>
            </a:r>
          </a:p>
          <a:p>
            <a:pPr lvl="1"/>
            <a:r>
              <a:rPr lang="en-US" dirty="0" smtClean="0"/>
              <a:t>Confine the ranges of parameter values within certain bounds</a:t>
            </a:r>
          </a:p>
          <a:p>
            <a:pPr lvl="1"/>
            <a:r>
              <a:rPr lang="en-US" dirty="0" smtClean="0"/>
              <a:t>Define objective function to be minimized</a:t>
            </a:r>
          </a:p>
          <a:p>
            <a:r>
              <a:rPr lang="en-US" dirty="0" smtClean="0"/>
              <a:t>It has five iterative methods to be used (Gradient, Newton, Gauss-Newton, Marquardt, False Position (DUD))</a:t>
            </a:r>
          </a:p>
          <a:p>
            <a:r>
              <a:rPr lang="en-US" dirty="0" smtClean="0"/>
              <a:t>It can also accommodate array operations, if then else functions, do while operations, data creation steps etc.</a:t>
            </a:r>
          </a:p>
          <a:p>
            <a:r>
              <a:rPr lang="en-US" dirty="0" smtClean="0"/>
              <a:t>It can perform segmented modeling as well for equations like</a:t>
            </a:r>
          </a:p>
        </p:txBody>
      </p:sp>
      <p:pic>
        <p:nvPicPr>
          <p:cNvPr id="4098" name="Picture 2"/>
          <p:cNvPicPr>
            <a:picLocks noChangeAspect="1" noChangeArrowheads="1"/>
          </p:cNvPicPr>
          <p:nvPr/>
        </p:nvPicPr>
        <p:blipFill>
          <a:blip r:embed="rId2" cstate="print"/>
          <a:srcRect/>
          <a:stretch>
            <a:fillRect/>
          </a:stretch>
        </p:blipFill>
        <p:spPr bwMode="auto">
          <a:xfrm>
            <a:off x="2209800" y="5943600"/>
            <a:ext cx="2895600" cy="5143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396C3238-9A63-424B-8F87-95567200655E}" type="slidenum">
              <a:rPr lang="en-US" smtClean="0"/>
              <a:pPr/>
              <a:t>59</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DF60E6-A73E-462C-BE5D-5EFF1486DF8D}" type="slidenum">
              <a:rPr lang="en-US"/>
              <a:pPr/>
              <a:t>6</a:t>
            </a:fld>
            <a:endParaRPr lang="en-US"/>
          </a:p>
        </p:txBody>
      </p:sp>
      <p:sp>
        <p:nvSpPr>
          <p:cNvPr id="55298" name="Rectangle 2"/>
          <p:cNvSpPr>
            <a:spLocks noGrp="1" noChangeArrowheads="1"/>
          </p:cNvSpPr>
          <p:nvPr>
            <p:ph type="title"/>
          </p:nvPr>
        </p:nvSpPr>
        <p:spPr>
          <a:noFill/>
          <a:ln/>
        </p:spPr>
        <p:txBody>
          <a:bodyPr lIns="90488" tIns="44450" rIns="90488" bIns="44450">
            <a:normAutofit fontScale="90000"/>
          </a:bodyPr>
          <a:lstStyle/>
          <a:p>
            <a:r>
              <a:rPr lang="en-US"/>
              <a:t>Types of </a:t>
            </a:r>
            <a:br>
              <a:rPr lang="en-US"/>
            </a:br>
            <a:r>
              <a:rPr lang="en-US"/>
              <a:t>Regression Models</a:t>
            </a:r>
          </a:p>
        </p:txBody>
      </p:sp>
      <p:graphicFrame>
        <p:nvGraphicFramePr>
          <p:cNvPr id="55299" name="Object 3">
            <a:hlinkClick r:id="" action="ppaction://ole?verb=0"/>
          </p:cNvPr>
          <p:cNvGraphicFramePr>
            <a:graphicFrameLocks/>
          </p:cNvGraphicFramePr>
          <p:nvPr>
            <p:ph idx="1"/>
          </p:nvPr>
        </p:nvGraphicFramePr>
        <p:xfrm>
          <a:off x="754063" y="1730375"/>
          <a:ext cx="7597775" cy="4229100"/>
        </p:xfrm>
        <a:graphic>
          <a:graphicData uri="http://schemas.openxmlformats.org/presentationml/2006/ole">
            <p:oleObj spid="_x0000_s1026" name="VISIO" r:id="rId4" imgW="7797600" imgH="4140000" progId="">
              <p:embed/>
            </p:oleObj>
          </a:graphicData>
        </a:graphic>
      </p:graphicFrame>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NLIN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04800" y="990600"/>
            <a:ext cx="6172200" cy="267130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r="3846"/>
          <a:stretch>
            <a:fillRect/>
          </a:stretch>
        </p:blipFill>
        <p:spPr bwMode="auto">
          <a:xfrm>
            <a:off x="3276600" y="3962400"/>
            <a:ext cx="5715000" cy="1885950"/>
          </a:xfrm>
          <a:prstGeom prst="rect">
            <a:avLst/>
          </a:prstGeom>
          <a:noFill/>
          <a:ln w="9525">
            <a:noFill/>
            <a:miter lim="800000"/>
            <a:headEnd/>
            <a:tailEnd/>
          </a:ln>
          <a:effectLst/>
        </p:spPr>
      </p:pic>
      <p:sp>
        <p:nvSpPr>
          <p:cNvPr id="10" name="Rounded Rectangle 9"/>
          <p:cNvSpPr/>
          <p:nvPr/>
        </p:nvSpPr>
        <p:spPr>
          <a:xfrm>
            <a:off x="2667000" y="5867400"/>
            <a:ext cx="6172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Where x</a:t>
            </a:r>
            <a:r>
              <a:rPr lang="en-US" baseline="-25000" dirty="0" smtClean="0"/>
              <a:t>i</a:t>
            </a:r>
            <a:r>
              <a:rPr lang="en-US" dirty="0" smtClean="0"/>
              <a:t> is the substrate amount,</a:t>
            </a:r>
            <a:r>
              <a:rPr lang="en-US" i="1" dirty="0" smtClean="0"/>
              <a:t> f </a:t>
            </a:r>
            <a:r>
              <a:rPr lang="en-US" dirty="0" smtClean="0"/>
              <a:t>the velocity of reaction and </a:t>
            </a:r>
            <a:r>
              <a:rPr lang="el-GR" dirty="0" smtClean="0">
                <a:latin typeface="Calibri"/>
              </a:rPr>
              <a:t>θ</a:t>
            </a:r>
            <a:r>
              <a:rPr lang="en-US" dirty="0" smtClean="0"/>
              <a:t> the rate parameter</a:t>
            </a:r>
            <a:endParaRPr lang="en-US" dirty="0"/>
          </a:p>
        </p:txBody>
      </p:sp>
      <p:grpSp>
        <p:nvGrpSpPr>
          <p:cNvPr id="9" name="Group 8"/>
          <p:cNvGrpSpPr/>
          <p:nvPr/>
        </p:nvGrpSpPr>
        <p:grpSpPr>
          <a:xfrm>
            <a:off x="152400" y="3581400"/>
            <a:ext cx="2743200" cy="3124200"/>
            <a:chOff x="5257800" y="6858000"/>
            <a:chExt cx="2743200" cy="2819400"/>
          </a:xfrm>
        </p:grpSpPr>
        <p:sp>
          <p:nvSpPr>
            <p:cNvPr id="7" name="Rounded Rectangle 6"/>
            <p:cNvSpPr/>
            <p:nvPr/>
          </p:nvSpPr>
          <p:spPr>
            <a:xfrm>
              <a:off x="5257800" y="6858000"/>
              <a:ext cx="27432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t>Suppose that you want to study the relationship between concentration and velocity for a particular enzyme/substrate pair. You record the reaction rate (velocity) observed at different substrate concentrations. We know from enzyme kinetics that</a:t>
              </a:r>
            </a:p>
            <a:p>
              <a:endParaRPr lang="en-US" sz="1500" dirty="0" smtClean="0"/>
            </a:p>
            <a:p>
              <a:pPr algn="ctr"/>
              <a:endParaRPr lang="en-US" dirty="0"/>
            </a:p>
          </p:txBody>
        </p:sp>
        <p:pic>
          <p:nvPicPr>
            <p:cNvPr id="2052" name="Picture 4"/>
            <p:cNvPicPr>
              <a:picLocks noChangeAspect="1" noChangeArrowheads="1"/>
            </p:cNvPicPr>
            <p:nvPr/>
          </p:nvPicPr>
          <p:blipFill>
            <a:blip r:embed="rId4" cstate="print"/>
            <a:srcRect/>
            <a:stretch>
              <a:fillRect/>
            </a:stretch>
          </p:blipFill>
          <p:spPr bwMode="auto">
            <a:xfrm>
              <a:off x="5486400" y="8965768"/>
              <a:ext cx="2209800" cy="367803"/>
            </a:xfrm>
            <a:prstGeom prst="rect">
              <a:avLst/>
            </a:prstGeom>
            <a:noFill/>
            <a:ln w="9525">
              <a:noFill/>
              <a:miter lim="800000"/>
              <a:headEnd/>
              <a:tailEnd/>
            </a:ln>
            <a:effectLst/>
          </p:spPr>
        </p:pic>
      </p:grpSp>
      <p:sp>
        <p:nvSpPr>
          <p:cNvPr id="11" name="Slide Number Placeholder 10"/>
          <p:cNvSpPr>
            <a:spLocks noGrp="1"/>
          </p:cNvSpPr>
          <p:nvPr>
            <p:ph type="sldNum" sz="quarter" idx="12"/>
          </p:nvPr>
        </p:nvSpPr>
        <p:spPr/>
        <p:txBody>
          <a:bodyPr/>
          <a:lstStyle/>
          <a:p>
            <a:fld id="{396C3238-9A63-424B-8F87-95567200655E}" type="slidenum">
              <a:rPr lang="en-US" smtClean="0"/>
              <a:pPr/>
              <a:t>60</a:t>
            </a:fld>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NLIN (Illustration)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33400" y="1038225"/>
            <a:ext cx="7772400" cy="10953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610447" y="1905000"/>
            <a:ext cx="6009554" cy="4844326"/>
          </a:xfrm>
          <a:prstGeom prst="rect">
            <a:avLst/>
          </a:prstGeom>
          <a:noFill/>
          <a:ln w="9525">
            <a:noFill/>
            <a:miter lim="800000"/>
            <a:headEnd/>
            <a:tailEnd/>
          </a:ln>
          <a:effectLst/>
        </p:spPr>
      </p:pic>
      <p:sp>
        <p:nvSpPr>
          <p:cNvPr id="8" name="Rounded Rectangle 7"/>
          <p:cNvSpPr/>
          <p:nvPr/>
        </p:nvSpPr>
        <p:spPr>
          <a:xfrm>
            <a:off x="3429000" y="2667000"/>
            <a:ext cx="1371600" cy="2286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ular Callout 8"/>
          <p:cNvSpPr/>
          <p:nvPr/>
        </p:nvSpPr>
        <p:spPr>
          <a:xfrm>
            <a:off x="228600" y="2209800"/>
            <a:ext cx="2438400" cy="990600"/>
          </a:xfrm>
          <a:prstGeom prst="wedgeRoundRectCallout">
            <a:avLst>
              <a:gd name="adj1" fmla="val 80223"/>
              <a:gd name="adj2" fmla="val 108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Parameters of the model specified by </a:t>
            </a:r>
            <a:r>
              <a:rPr lang="en-US" dirty="0" err="1" smtClean="0"/>
              <a:t>parms</a:t>
            </a:r>
            <a:r>
              <a:rPr lang="en-US" dirty="0" smtClean="0"/>
              <a:t> start with initial values</a:t>
            </a:r>
            <a:endParaRPr lang="en-US" dirty="0"/>
          </a:p>
        </p:txBody>
      </p:sp>
      <p:sp>
        <p:nvSpPr>
          <p:cNvPr id="10" name="Rounded Rectangle 9"/>
          <p:cNvSpPr/>
          <p:nvPr/>
        </p:nvSpPr>
        <p:spPr>
          <a:xfrm>
            <a:off x="3429000" y="3810000"/>
            <a:ext cx="2209800" cy="1524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rved Right Arrow 10"/>
          <p:cNvSpPr/>
          <p:nvPr/>
        </p:nvSpPr>
        <p:spPr>
          <a:xfrm>
            <a:off x="2667000" y="3886200"/>
            <a:ext cx="609600" cy="1905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wn Arrow 11"/>
          <p:cNvSpPr/>
          <p:nvPr/>
        </p:nvSpPr>
        <p:spPr>
          <a:xfrm>
            <a:off x="4800600" y="3048000"/>
            <a:ext cx="228600" cy="106680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4267200" y="5638800"/>
            <a:ext cx="228600" cy="53340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p:cNvSpPr>
            <a:spLocks noGrp="1"/>
          </p:cNvSpPr>
          <p:nvPr>
            <p:ph type="sldNum" sz="quarter" idx="12"/>
          </p:nvPr>
        </p:nvSpPr>
        <p:spPr/>
        <p:txBody>
          <a:bodyPr/>
          <a:lstStyle/>
          <a:p>
            <a:fld id="{396C3238-9A63-424B-8F87-95567200655E}" type="slidenum">
              <a:rPr lang="en-US" smtClean="0"/>
              <a:pPr/>
              <a:t>61</a:t>
            </a:fld>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NLIN (Illustration)</a:t>
            </a:r>
            <a:endParaRPr lang="en-US" dirty="0"/>
          </a:p>
        </p:txBody>
      </p:sp>
      <p:pic>
        <p:nvPicPr>
          <p:cNvPr id="2053" name="Picture 5"/>
          <p:cNvPicPr>
            <a:picLocks noChangeAspect="1" noChangeArrowheads="1"/>
          </p:cNvPicPr>
          <p:nvPr/>
        </p:nvPicPr>
        <p:blipFill>
          <a:blip r:embed="rId2" cstate="print"/>
          <a:srcRect/>
          <a:stretch>
            <a:fillRect/>
          </a:stretch>
        </p:blipFill>
        <p:spPr bwMode="auto">
          <a:xfrm>
            <a:off x="762000" y="914400"/>
            <a:ext cx="7865477" cy="579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396C3238-9A63-424B-8F87-95567200655E}" type="slidenum">
              <a:rPr lang="en-US" smtClean="0"/>
              <a:pPr/>
              <a:t>62</a:t>
            </a:fld>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NLIN (Converges Measures)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81000" y="1143000"/>
            <a:ext cx="8284369" cy="533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l="20797"/>
          <a:stretch>
            <a:fillRect/>
          </a:stretch>
        </p:blipFill>
        <p:spPr bwMode="auto">
          <a:xfrm>
            <a:off x="190839" y="2065422"/>
            <a:ext cx="4152561" cy="136357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6" name="Picture 4"/>
          <p:cNvPicPr>
            <a:picLocks noChangeAspect="1" noChangeArrowheads="1"/>
          </p:cNvPicPr>
          <p:nvPr/>
        </p:nvPicPr>
        <p:blipFill>
          <a:blip r:embed="rId4" cstate="print"/>
          <a:srcRect l="20755"/>
          <a:stretch>
            <a:fillRect/>
          </a:stretch>
        </p:blipFill>
        <p:spPr bwMode="auto">
          <a:xfrm>
            <a:off x="172844" y="4081940"/>
            <a:ext cx="4163134" cy="254746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7" name="Picture 5"/>
          <p:cNvPicPr>
            <a:picLocks noChangeAspect="1" noChangeArrowheads="1"/>
          </p:cNvPicPr>
          <p:nvPr/>
        </p:nvPicPr>
        <p:blipFill>
          <a:blip r:embed="rId5" cstate="print"/>
          <a:srcRect l="20755"/>
          <a:stretch>
            <a:fillRect/>
          </a:stretch>
        </p:blipFill>
        <p:spPr bwMode="auto">
          <a:xfrm>
            <a:off x="4752270" y="2057400"/>
            <a:ext cx="4163130" cy="216692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8" name="Picture 6"/>
          <p:cNvPicPr>
            <a:picLocks noChangeAspect="1" noChangeArrowheads="1"/>
          </p:cNvPicPr>
          <p:nvPr/>
        </p:nvPicPr>
        <p:blipFill>
          <a:blip r:embed="rId6" cstate="print"/>
          <a:srcRect/>
          <a:stretch>
            <a:fillRect/>
          </a:stretch>
        </p:blipFill>
        <p:spPr bwMode="auto">
          <a:xfrm>
            <a:off x="4744116" y="5105400"/>
            <a:ext cx="4177678" cy="15240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Rounded Rectangle 8"/>
          <p:cNvSpPr/>
          <p:nvPr/>
        </p:nvSpPr>
        <p:spPr>
          <a:xfrm>
            <a:off x="1846267" y="1600200"/>
            <a:ext cx="457200" cy="381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10" name="Rounded Rectangle 9"/>
          <p:cNvSpPr/>
          <p:nvPr/>
        </p:nvSpPr>
        <p:spPr>
          <a:xfrm>
            <a:off x="1828800" y="3657600"/>
            <a:ext cx="762000" cy="381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PPC</a:t>
            </a:r>
            <a:endParaRPr lang="en-US" dirty="0"/>
          </a:p>
        </p:txBody>
      </p:sp>
      <p:sp>
        <p:nvSpPr>
          <p:cNvPr id="11" name="Rounded Rectangle 10"/>
          <p:cNvSpPr/>
          <p:nvPr/>
        </p:nvSpPr>
        <p:spPr>
          <a:xfrm>
            <a:off x="6400800" y="4648200"/>
            <a:ext cx="1143000" cy="381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sp>
        <p:nvSpPr>
          <p:cNvPr id="12" name="Rounded Rectangle 11"/>
          <p:cNvSpPr/>
          <p:nvPr/>
        </p:nvSpPr>
        <p:spPr>
          <a:xfrm>
            <a:off x="6172200" y="1600200"/>
            <a:ext cx="1143000" cy="381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RPC</a:t>
            </a:r>
            <a:endParaRPr lang="en-US" dirty="0"/>
          </a:p>
        </p:txBody>
      </p:sp>
      <p:sp>
        <p:nvSpPr>
          <p:cNvPr id="13" name="Slide Number Placeholder 12"/>
          <p:cNvSpPr>
            <a:spLocks noGrp="1"/>
          </p:cNvSpPr>
          <p:nvPr>
            <p:ph type="sldNum" sz="quarter" idx="12"/>
          </p:nvPr>
        </p:nvSpPr>
        <p:spPr/>
        <p:txBody>
          <a:bodyPr/>
          <a:lstStyle/>
          <a:p>
            <a:fld id="{396C3238-9A63-424B-8F87-95567200655E}"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MIXED Regression </a:t>
            </a:r>
            <a:endParaRPr lang="en-US" dirty="0"/>
          </a:p>
        </p:txBody>
      </p:sp>
      <p:sp>
        <p:nvSpPr>
          <p:cNvPr id="3" name="Content Placeholder 2"/>
          <p:cNvSpPr>
            <a:spLocks noGrp="1"/>
          </p:cNvSpPr>
          <p:nvPr>
            <p:ph sz="quarter" idx="1"/>
          </p:nvPr>
        </p:nvSpPr>
        <p:spPr>
          <a:xfrm>
            <a:off x="152400" y="1066800"/>
            <a:ext cx="8991600" cy="5791200"/>
          </a:xfrm>
        </p:spPr>
        <p:txBody>
          <a:bodyPr>
            <a:normAutofit/>
          </a:bodyPr>
          <a:lstStyle/>
          <a:p>
            <a:r>
              <a:rPr lang="en-US" dirty="0" smtClean="0"/>
              <a:t>It is a generalization of the standard linear model where the data is permitted to have correlation and non constant variability</a:t>
            </a:r>
          </a:p>
          <a:p>
            <a:r>
              <a:rPr lang="en-US" dirty="0" smtClean="0"/>
              <a:t>This technique provides the way to model not only the means of the data – </a:t>
            </a:r>
            <a:r>
              <a:rPr lang="en-US" i="1" dirty="0" smtClean="0"/>
              <a:t>Fixed effects Parameters</a:t>
            </a:r>
            <a:r>
              <a:rPr lang="en-US" dirty="0" smtClean="0"/>
              <a:t> but also the variance and covariance – </a:t>
            </a:r>
            <a:r>
              <a:rPr lang="en-US" i="1" dirty="0" smtClean="0"/>
              <a:t>Covariance Parameters</a:t>
            </a:r>
          </a:p>
          <a:p>
            <a:r>
              <a:rPr lang="en-US" dirty="0" smtClean="0"/>
              <a:t>The mixed model generalizes the standard linear model as follows:</a:t>
            </a:r>
          </a:p>
          <a:p>
            <a:pPr>
              <a:buNone/>
            </a:pPr>
            <a:r>
              <a:rPr lang="en-US" dirty="0" smtClean="0"/>
              <a:t>                                  where </a:t>
            </a:r>
            <a:r>
              <a:rPr lang="el-GR" dirty="0" smtClean="0">
                <a:latin typeface="Calibri"/>
              </a:rPr>
              <a:t>γ</a:t>
            </a:r>
            <a:r>
              <a:rPr lang="en-US" dirty="0" smtClean="0"/>
              <a:t> is an unknown vector of random-effects parameters with known design matrix Z. </a:t>
            </a:r>
            <a:r>
              <a:rPr lang="el-GR" dirty="0" smtClean="0">
                <a:latin typeface="Calibri"/>
              </a:rPr>
              <a:t>ε</a:t>
            </a:r>
            <a:r>
              <a:rPr lang="en-US" dirty="0" smtClean="0"/>
              <a:t> is an unknown random error vector whose elements are no longer required to be independent and homogeneous</a:t>
            </a:r>
          </a:p>
          <a:p>
            <a:r>
              <a:rPr lang="en-US" dirty="0" smtClean="0"/>
              <a:t>A key assumption in the foregoing analysis is that </a:t>
            </a:r>
            <a:r>
              <a:rPr lang="el-GR" dirty="0" smtClean="0">
                <a:latin typeface="Calibri"/>
              </a:rPr>
              <a:t>γ</a:t>
            </a:r>
            <a:r>
              <a:rPr lang="en-US" dirty="0" smtClean="0"/>
              <a:t> and </a:t>
            </a:r>
            <a:r>
              <a:rPr lang="el-GR" dirty="0" smtClean="0">
                <a:latin typeface="Calibri"/>
              </a:rPr>
              <a:t>ε</a:t>
            </a:r>
            <a:r>
              <a:rPr lang="en-US" dirty="0" smtClean="0"/>
              <a:t> are normally distributed with                                                 The variance of y is therefore  </a:t>
            </a:r>
          </a:p>
        </p:txBody>
      </p:sp>
      <p:pic>
        <p:nvPicPr>
          <p:cNvPr id="1026" name="Picture 2"/>
          <p:cNvPicPr>
            <a:picLocks noChangeAspect="1" noChangeArrowheads="1"/>
          </p:cNvPicPr>
          <p:nvPr/>
        </p:nvPicPr>
        <p:blipFill>
          <a:blip r:embed="rId2" cstate="print"/>
          <a:srcRect/>
          <a:stretch>
            <a:fillRect/>
          </a:stretch>
        </p:blipFill>
        <p:spPr bwMode="auto">
          <a:xfrm>
            <a:off x="533400" y="3810000"/>
            <a:ext cx="2054578" cy="3048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b="49296"/>
          <a:stretch>
            <a:fillRect/>
          </a:stretch>
        </p:blipFill>
        <p:spPr bwMode="auto">
          <a:xfrm>
            <a:off x="2480732" y="5791200"/>
            <a:ext cx="2015068" cy="5334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t="50704"/>
          <a:stretch>
            <a:fillRect/>
          </a:stretch>
        </p:blipFill>
        <p:spPr bwMode="auto">
          <a:xfrm>
            <a:off x="4243251" y="5867400"/>
            <a:ext cx="1776549" cy="457200"/>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cstate="print"/>
          <a:srcRect r="5000" b="17241"/>
          <a:stretch>
            <a:fillRect/>
          </a:stretch>
        </p:blipFill>
        <p:spPr bwMode="auto">
          <a:xfrm>
            <a:off x="1752600" y="6324600"/>
            <a:ext cx="1447800" cy="228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396C3238-9A63-424B-8F87-95567200655E}" type="slidenum">
              <a:rPr lang="en-US" smtClean="0"/>
              <a:pPr/>
              <a:t>64</a:t>
            </a:fld>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MIXED</a:t>
            </a:r>
            <a:endParaRPr lang="en-US" dirty="0"/>
          </a:p>
        </p:txBody>
      </p:sp>
      <p:sp>
        <p:nvSpPr>
          <p:cNvPr id="3" name="Content Placeholder 2"/>
          <p:cNvSpPr>
            <a:spLocks noGrp="1"/>
          </p:cNvSpPr>
          <p:nvPr>
            <p:ph sz="quarter" idx="1"/>
          </p:nvPr>
        </p:nvSpPr>
        <p:spPr>
          <a:xfrm>
            <a:off x="152400" y="1066800"/>
            <a:ext cx="8991600" cy="5486400"/>
          </a:xfrm>
        </p:spPr>
        <p:txBody>
          <a:bodyPr>
            <a:normAutofit/>
          </a:bodyPr>
          <a:lstStyle/>
          <a:p>
            <a:r>
              <a:rPr lang="en-US" dirty="0" smtClean="0"/>
              <a:t>This procedure fits a variety of mixed linear models to data and enables development of statistical inferences from the data</a:t>
            </a:r>
          </a:p>
          <a:p>
            <a:r>
              <a:rPr lang="en-US" dirty="0" smtClean="0"/>
              <a:t>Assumptions to be followed :</a:t>
            </a:r>
          </a:p>
          <a:p>
            <a:pPr lvl="1"/>
            <a:r>
              <a:rPr lang="en-US" dirty="0" smtClean="0"/>
              <a:t>Data must be normally distributed</a:t>
            </a:r>
          </a:p>
          <a:p>
            <a:pPr lvl="1"/>
            <a:r>
              <a:rPr lang="en-US" dirty="0" smtClean="0"/>
              <a:t>Means are linear in other independent variables</a:t>
            </a:r>
          </a:p>
          <a:p>
            <a:pPr lvl="1"/>
            <a:r>
              <a:rPr lang="en-US" dirty="0" smtClean="0"/>
              <a:t>Variance and Co-variance of data are in terms of different set of parameters</a:t>
            </a:r>
          </a:p>
          <a:p>
            <a:r>
              <a:rPr lang="en-US" dirty="0" smtClean="0"/>
              <a:t>It fits the selected structure using the method of </a:t>
            </a:r>
            <a:r>
              <a:rPr lang="en-US" b="1" i="1" dirty="0" smtClean="0"/>
              <a:t>restricted/residual maximum likelihood (REML)</a:t>
            </a:r>
          </a:p>
          <a:p>
            <a:r>
              <a:rPr lang="en-US" dirty="0" smtClean="0"/>
              <a:t>Procedure uses Newton </a:t>
            </a:r>
            <a:r>
              <a:rPr lang="en-US" dirty="0" err="1" smtClean="0"/>
              <a:t>Raphson</a:t>
            </a:r>
            <a:r>
              <a:rPr lang="en-US" dirty="0" smtClean="0"/>
              <a:t> method for iteration and estimation of fixed and random effects</a:t>
            </a:r>
          </a:p>
          <a:p>
            <a:endParaRPr lang="en-US" dirty="0" smtClean="0"/>
          </a:p>
        </p:txBody>
      </p:sp>
      <p:sp>
        <p:nvSpPr>
          <p:cNvPr id="4" name="Slide Number Placeholder 3"/>
          <p:cNvSpPr>
            <a:spLocks noGrp="1"/>
          </p:cNvSpPr>
          <p:nvPr>
            <p:ph type="sldNum" sz="quarter" idx="12"/>
          </p:nvPr>
        </p:nvSpPr>
        <p:spPr/>
        <p:txBody>
          <a:bodyPr/>
          <a:lstStyle/>
          <a:p>
            <a:fld id="{396C3238-9A63-424B-8F87-95567200655E}" type="slidenum">
              <a:rPr lang="en-US" smtClean="0"/>
              <a:pPr/>
              <a:t>65</a:t>
            </a:fld>
            <a:endParaRPr 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MIXED</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52400" y="1066800"/>
            <a:ext cx="4267200" cy="2812619"/>
          </a:xfrm>
          <a:prstGeom prst="rect">
            <a:avLst/>
          </a:prstGeom>
          <a:noFill/>
          <a:ln w="9525">
            <a:noFill/>
            <a:miter lim="800000"/>
            <a:headEnd/>
            <a:tailEnd/>
          </a:ln>
          <a:effectLst/>
        </p:spPr>
      </p:pic>
      <p:grpSp>
        <p:nvGrpSpPr>
          <p:cNvPr id="8" name="Group 7"/>
          <p:cNvGrpSpPr/>
          <p:nvPr/>
        </p:nvGrpSpPr>
        <p:grpSpPr>
          <a:xfrm>
            <a:off x="4953000" y="990600"/>
            <a:ext cx="3542825" cy="5638800"/>
            <a:chOff x="5601175" y="1219200"/>
            <a:chExt cx="2552225" cy="4908724"/>
          </a:xfrm>
        </p:grpSpPr>
        <p:pic>
          <p:nvPicPr>
            <p:cNvPr id="1027" name="Picture 3"/>
            <p:cNvPicPr>
              <a:picLocks noChangeAspect="1" noChangeArrowheads="1"/>
            </p:cNvPicPr>
            <p:nvPr/>
          </p:nvPicPr>
          <p:blipFill>
            <a:blip r:embed="rId3" cstate="print"/>
            <a:srcRect/>
            <a:stretch>
              <a:fillRect/>
            </a:stretch>
          </p:blipFill>
          <p:spPr bwMode="auto">
            <a:xfrm>
              <a:off x="5601175" y="1219200"/>
              <a:ext cx="2552225" cy="193768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5638800" y="3124200"/>
              <a:ext cx="2514600" cy="3003724"/>
            </a:xfrm>
            <a:prstGeom prst="rect">
              <a:avLst/>
            </a:prstGeom>
            <a:noFill/>
            <a:ln w="9525">
              <a:noFill/>
              <a:miter lim="800000"/>
              <a:headEnd/>
              <a:tailEnd/>
            </a:ln>
            <a:effectLst/>
          </p:spPr>
        </p:pic>
      </p:grpSp>
      <p:sp>
        <p:nvSpPr>
          <p:cNvPr id="10" name="Rounded Rectangle 9"/>
          <p:cNvSpPr/>
          <p:nvPr/>
        </p:nvSpPr>
        <p:spPr>
          <a:xfrm>
            <a:off x="304800" y="4191000"/>
            <a:ext cx="45720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following data are from </a:t>
            </a:r>
            <a:r>
              <a:rPr lang="en-US" dirty="0" err="1" smtClean="0"/>
              <a:t>Pothoff</a:t>
            </a:r>
            <a:r>
              <a:rPr lang="en-US" dirty="0" smtClean="0"/>
              <a:t> and Roy (1964) and consist of growth measurements for 11 girls and 16 boys at ages 8, 10, 12, and 14. Some of the observations are suspect (for example, the third observation for person 20); however, all of the data are used here for comparison purposes.</a:t>
            </a:r>
          </a:p>
          <a:p>
            <a:pPr algn="ctr"/>
            <a:endParaRPr lang="en-US" dirty="0"/>
          </a:p>
        </p:txBody>
      </p:sp>
      <p:sp>
        <p:nvSpPr>
          <p:cNvPr id="9" name="Slide Number Placeholder 8"/>
          <p:cNvSpPr>
            <a:spLocks noGrp="1"/>
          </p:cNvSpPr>
          <p:nvPr>
            <p:ph type="sldNum" sz="quarter" idx="12"/>
          </p:nvPr>
        </p:nvSpPr>
        <p:spPr/>
        <p:txBody>
          <a:bodyPr/>
          <a:lstStyle/>
          <a:p>
            <a:fld id="{396C3238-9A63-424B-8F87-95567200655E}" type="slidenum">
              <a:rPr lang="en-US" smtClean="0"/>
              <a:pPr/>
              <a:t>66</a:t>
            </a:fld>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MIXED</a:t>
            </a:r>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381000" y="1219200"/>
            <a:ext cx="4067175" cy="10001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762000" y="2362200"/>
            <a:ext cx="7154170" cy="229554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762000" y="4667250"/>
            <a:ext cx="7162800" cy="1984872"/>
          </a:xfrm>
          <a:prstGeom prst="rect">
            <a:avLst/>
          </a:prstGeom>
          <a:noFill/>
          <a:ln w="9525">
            <a:noFill/>
            <a:miter lim="800000"/>
            <a:headEnd/>
            <a:tailEnd/>
          </a:ln>
          <a:effectLst/>
        </p:spPr>
      </p:pic>
      <p:sp>
        <p:nvSpPr>
          <p:cNvPr id="10" name="Rounded Rectangular Callout 9"/>
          <p:cNvSpPr/>
          <p:nvPr/>
        </p:nvSpPr>
        <p:spPr>
          <a:xfrm>
            <a:off x="381000" y="4724400"/>
            <a:ext cx="2209800" cy="381000"/>
          </a:xfrm>
          <a:prstGeom prst="wedgeRoundRectCallout">
            <a:avLst>
              <a:gd name="adj1" fmla="val 75894"/>
              <a:gd name="adj2" fmla="val 2360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Number/Cardinality</a:t>
            </a:r>
            <a:endParaRPr lang="en-US" dirty="0"/>
          </a:p>
        </p:txBody>
      </p:sp>
      <p:sp>
        <p:nvSpPr>
          <p:cNvPr id="11" name="Rounded Rectangular Callout 10"/>
          <p:cNvSpPr/>
          <p:nvPr/>
        </p:nvSpPr>
        <p:spPr>
          <a:xfrm>
            <a:off x="6705600" y="4648200"/>
            <a:ext cx="2209800" cy="381000"/>
          </a:xfrm>
          <a:prstGeom prst="wedgeRoundRectCallout">
            <a:avLst>
              <a:gd name="adj1" fmla="val -104058"/>
              <a:gd name="adj2" fmla="val 2109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Unique Values</a:t>
            </a:r>
            <a:endParaRPr lang="en-US" dirty="0"/>
          </a:p>
        </p:txBody>
      </p:sp>
      <p:sp>
        <p:nvSpPr>
          <p:cNvPr id="12" name="Oval 11"/>
          <p:cNvSpPr/>
          <p:nvPr/>
        </p:nvSpPr>
        <p:spPr>
          <a:xfrm>
            <a:off x="3200400" y="5638800"/>
            <a:ext cx="304800" cy="8382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81400" y="5638800"/>
            <a:ext cx="2743200" cy="762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p:cNvSpPr>
            <a:spLocks noGrp="1"/>
          </p:cNvSpPr>
          <p:nvPr>
            <p:ph type="sldNum" sz="quarter" idx="12"/>
          </p:nvPr>
        </p:nvSpPr>
        <p:spPr/>
        <p:txBody>
          <a:bodyPr/>
          <a:lstStyle/>
          <a:p>
            <a:fld id="{396C3238-9A63-424B-8F87-95567200655E}" type="slidenum">
              <a:rPr lang="en-US" smtClean="0"/>
              <a:pPr/>
              <a:t>67</a:t>
            </a:fld>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MIXED</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050826" y="914400"/>
            <a:ext cx="6645374" cy="214856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1050826" y="2895599"/>
            <a:ext cx="6637387" cy="213259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1050826" y="4876799"/>
            <a:ext cx="6629400" cy="1837063"/>
          </a:xfrm>
          <a:prstGeom prst="rect">
            <a:avLst/>
          </a:prstGeom>
          <a:noFill/>
          <a:ln w="9525">
            <a:noFill/>
            <a:miter lim="800000"/>
            <a:headEnd/>
            <a:tailEnd/>
          </a:ln>
          <a:effectLst/>
        </p:spPr>
      </p:pic>
      <p:sp>
        <p:nvSpPr>
          <p:cNvPr id="10" name="Rounded Rectangular Callout 9"/>
          <p:cNvSpPr/>
          <p:nvPr/>
        </p:nvSpPr>
        <p:spPr>
          <a:xfrm>
            <a:off x="6400800" y="1600200"/>
            <a:ext cx="2590800" cy="609600"/>
          </a:xfrm>
          <a:prstGeom prst="wedgeRoundRectCallout">
            <a:avLst>
              <a:gd name="adj1" fmla="val -85267"/>
              <a:gd name="adj2" fmla="val -86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 of fixed effects : 2 for Gender, One for Age,2 for Age*Gender and One for Intercept, governed by model statement</a:t>
            </a:r>
            <a:endParaRPr lang="en-US" sz="1200" dirty="0"/>
          </a:p>
        </p:txBody>
      </p:sp>
      <p:sp>
        <p:nvSpPr>
          <p:cNvPr id="11" name="Rounded Rectangular Callout 10"/>
          <p:cNvSpPr/>
          <p:nvPr/>
        </p:nvSpPr>
        <p:spPr>
          <a:xfrm>
            <a:off x="6400800" y="762000"/>
            <a:ext cx="2590800" cy="609600"/>
          </a:xfrm>
          <a:prstGeom prst="wedgeRoundRectCallout">
            <a:avLst>
              <a:gd name="adj1" fmla="val -82804"/>
              <a:gd name="adj2" fmla="val 1030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4 </a:t>
            </a:r>
            <a:r>
              <a:rPr lang="en-US" sz="1200" dirty="0" err="1" smtClean="0"/>
              <a:t>obs</a:t>
            </a:r>
            <a:r>
              <a:rPr lang="en-US" sz="1200" dirty="0" smtClean="0"/>
              <a:t> are present per object i.e. 4 ages per person hence Co </a:t>
            </a:r>
            <a:r>
              <a:rPr lang="en-US" sz="1200" dirty="0" err="1" smtClean="0"/>
              <a:t>Var</a:t>
            </a:r>
            <a:r>
              <a:rPr lang="en-US" sz="1200" dirty="0" smtClean="0"/>
              <a:t> Parameters are </a:t>
            </a:r>
            <a:r>
              <a:rPr lang="en-US" sz="1200" baseline="30000" dirty="0" smtClean="0"/>
              <a:t>4</a:t>
            </a:r>
            <a:r>
              <a:rPr lang="en-US" sz="1200" dirty="0" smtClean="0"/>
              <a:t>C</a:t>
            </a:r>
            <a:r>
              <a:rPr lang="en-US" sz="1200" baseline="-25000" dirty="0" smtClean="0"/>
              <a:t>2</a:t>
            </a:r>
            <a:r>
              <a:rPr lang="en-US" sz="1200" dirty="0" smtClean="0"/>
              <a:t>+4 = 10</a:t>
            </a:r>
            <a:endParaRPr lang="en-US" sz="1200" dirty="0"/>
          </a:p>
        </p:txBody>
      </p:sp>
      <p:sp>
        <p:nvSpPr>
          <p:cNvPr id="12" name="Rounded Rectangular Callout 11"/>
          <p:cNvSpPr/>
          <p:nvPr/>
        </p:nvSpPr>
        <p:spPr>
          <a:xfrm>
            <a:off x="6400800" y="2286000"/>
            <a:ext cx="2590800" cy="533400"/>
          </a:xfrm>
          <a:prstGeom prst="wedgeRoundRectCallout">
            <a:avLst>
              <a:gd name="adj1" fmla="val -84036"/>
              <a:gd name="adj2" fmla="val -923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Random Statement is not specified hence Z matrix is not required</a:t>
            </a:r>
            <a:endParaRPr lang="en-US" sz="1200" dirty="0"/>
          </a:p>
        </p:txBody>
      </p:sp>
      <p:sp>
        <p:nvSpPr>
          <p:cNvPr id="13" name="Rounded Rectangular Callout 12"/>
          <p:cNvSpPr/>
          <p:nvPr/>
        </p:nvSpPr>
        <p:spPr>
          <a:xfrm>
            <a:off x="152400" y="2819400"/>
            <a:ext cx="2438400" cy="533400"/>
          </a:xfrm>
          <a:prstGeom prst="wedgeRoundRectCallout">
            <a:avLst>
              <a:gd name="adj1" fmla="val 151532"/>
              <a:gd name="adj2" fmla="val -524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Total # of observations in the data set</a:t>
            </a:r>
            <a:endParaRPr lang="en-US" sz="1200" dirty="0"/>
          </a:p>
        </p:txBody>
      </p:sp>
      <p:sp>
        <p:nvSpPr>
          <p:cNvPr id="14" name="Rounded Rectangular Callout 13"/>
          <p:cNvSpPr/>
          <p:nvPr/>
        </p:nvSpPr>
        <p:spPr>
          <a:xfrm>
            <a:off x="5715000" y="4572000"/>
            <a:ext cx="3276600" cy="990600"/>
          </a:xfrm>
          <a:prstGeom prst="wedgeRoundRectCallout">
            <a:avLst>
              <a:gd name="adj1" fmla="val -65540"/>
              <a:gd name="adj2" fmla="val -760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Modified Log Likelihood</a:t>
            </a:r>
          </a:p>
          <a:p>
            <a:pPr algn="ctr"/>
            <a:endParaRPr lang="en-US" sz="1200" dirty="0" smtClean="0"/>
          </a:p>
          <a:p>
            <a:pPr algn="ctr"/>
            <a:endParaRPr lang="en-US" sz="1200" dirty="0" smtClean="0"/>
          </a:p>
          <a:p>
            <a:pPr algn="ctr"/>
            <a:endParaRPr lang="en-US" sz="1200" dirty="0" smtClean="0"/>
          </a:p>
          <a:p>
            <a:pPr algn="ctr"/>
            <a:endParaRPr lang="en-US" sz="1200" dirty="0"/>
          </a:p>
        </p:txBody>
      </p:sp>
      <p:pic>
        <p:nvPicPr>
          <p:cNvPr id="3077" name="Picture 5"/>
          <p:cNvPicPr>
            <a:picLocks noChangeAspect="1" noChangeArrowheads="1"/>
          </p:cNvPicPr>
          <p:nvPr/>
        </p:nvPicPr>
        <p:blipFill>
          <a:blip r:embed="rId5" cstate="print"/>
          <a:srcRect l="1468"/>
          <a:stretch>
            <a:fillRect/>
          </a:stretch>
        </p:blipFill>
        <p:spPr bwMode="auto">
          <a:xfrm>
            <a:off x="5867400" y="4800600"/>
            <a:ext cx="2895600" cy="307354"/>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cstate="print"/>
          <a:srcRect/>
          <a:stretch>
            <a:fillRect/>
          </a:stretch>
        </p:blipFill>
        <p:spPr bwMode="auto">
          <a:xfrm>
            <a:off x="5867400" y="5181600"/>
            <a:ext cx="2895600" cy="168778"/>
          </a:xfrm>
          <a:prstGeom prst="rect">
            <a:avLst/>
          </a:prstGeom>
          <a:noFill/>
          <a:ln w="9525">
            <a:noFill/>
            <a:miter lim="800000"/>
            <a:headEnd/>
            <a:tailEnd/>
          </a:ln>
          <a:effectLst/>
        </p:spPr>
      </p:pic>
      <p:sp>
        <p:nvSpPr>
          <p:cNvPr id="15" name="Slide Number Placeholder 14"/>
          <p:cNvSpPr>
            <a:spLocks noGrp="1"/>
          </p:cNvSpPr>
          <p:nvPr>
            <p:ph type="sldNum" sz="quarter" idx="12"/>
          </p:nvPr>
        </p:nvSpPr>
        <p:spPr/>
        <p:txBody>
          <a:bodyPr/>
          <a:lstStyle/>
          <a:p>
            <a:fld id="{396C3238-9A63-424B-8F87-95567200655E}" type="slidenum">
              <a:rPr lang="en-US" smtClean="0"/>
              <a:pPr/>
              <a:t>68</a:t>
            </a:fld>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MIXED</a:t>
            </a:r>
            <a:endParaRPr lang="en-US" dirty="0"/>
          </a:p>
        </p:txBody>
      </p:sp>
      <p:pic>
        <p:nvPicPr>
          <p:cNvPr id="4098" name="Picture 2"/>
          <p:cNvPicPr>
            <a:picLocks noChangeAspect="1" noChangeArrowheads="1"/>
          </p:cNvPicPr>
          <p:nvPr/>
        </p:nvPicPr>
        <p:blipFill>
          <a:blip r:embed="rId2" cstate="print"/>
          <a:srcRect l="6264" t="11936" r="13342" b="6896"/>
          <a:stretch>
            <a:fillRect/>
          </a:stretch>
        </p:blipFill>
        <p:spPr bwMode="auto">
          <a:xfrm>
            <a:off x="1143000" y="990600"/>
            <a:ext cx="5867400" cy="25908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099" name="Picture 3"/>
          <p:cNvPicPr>
            <a:picLocks noChangeAspect="1" noChangeArrowheads="1"/>
          </p:cNvPicPr>
          <p:nvPr/>
        </p:nvPicPr>
        <p:blipFill>
          <a:blip r:embed="rId3" cstate="print"/>
          <a:srcRect/>
          <a:stretch>
            <a:fillRect/>
          </a:stretch>
        </p:blipFill>
        <p:spPr bwMode="auto">
          <a:xfrm>
            <a:off x="762000" y="3695700"/>
            <a:ext cx="4381500" cy="2667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l="18407" t="21065" r="23303" b="12963"/>
          <a:stretch>
            <a:fillRect/>
          </a:stretch>
        </p:blipFill>
        <p:spPr bwMode="auto">
          <a:xfrm>
            <a:off x="2514600" y="5562600"/>
            <a:ext cx="3657600" cy="1143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101" name="Picture 5"/>
          <p:cNvPicPr>
            <a:picLocks noChangeAspect="1" noChangeArrowheads="1"/>
          </p:cNvPicPr>
          <p:nvPr/>
        </p:nvPicPr>
        <p:blipFill>
          <a:blip r:embed="rId5" cstate="print"/>
          <a:srcRect l="1493" t="12875" r="8955" b="5583"/>
          <a:stretch>
            <a:fillRect/>
          </a:stretch>
        </p:blipFill>
        <p:spPr bwMode="auto">
          <a:xfrm>
            <a:off x="2133600" y="3962400"/>
            <a:ext cx="4812632" cy="15240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Rounded Rectangular Callout 9"/>
          <p:cNvSpPr/>
          <p:nvPr/>
        </p:nvSpPr>
        <p:spPr>
          <a:xfrm>
            <a:off x="7239000" y="3124200"/>
            <a:ext cx="1600200" cy="838200"/>
          </a:xfrm>
          <a:prstGeom prst="wedgeRoundRectCallout">
            <a:avLst>
              <a:gd name="adj1" fmla="val -167678"/>
              <a:gd name="adj2" fmla="val 68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Solution for the fixed effects / Linear regression</a:t>
            </a:r>
            <a:endParaRPr lang="en-US" sz="1200" dirty="0"/>
          </a:p>
        </p:txBody>
      </p:sp>
      <p:sp>
        <p:nvSpPr>
          <p:cNvPr id="8" name="Slide Number Placeholder 7"/>
          <p:cNvSpPr>
            <a:spLocks noGrp="1"/>
          </p:cNvSpPr>
          <p:nvPr>
            <p:ph type="sldNum" sz="quarter" idx="12"/>
          </p:nvPr>
        </p:nvSpPr>
        <p:spPr/>
        <p:txBody>
          <a:bodyPr/>
          <a:lstStyle/>
          <a:p>
            <a:fld id="{396C3238-9A63-424B-8F87-95567200655E}" type="slidenum">
              <a:rPr lang="en-US" smtClean="0"/>
              <a:pPr/>
              <a:t>69</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997200ED-9FE3-4943-B18C-597FFB549489}" type="slidenum">
              <a:rPr lang="en-US"/>
              <a:pPr/>
              <a:t>7</a:t>
            </a:fld>
            <a:endParaRPr lang="en-US"/>
          </a:p>
        </p:txBody>
      </p:sp>
      <p:sp>
        <p:nvSpPr>
          <p:cNvPr id="79874" name="Rectangle 2"/>
          <p:cNvSpPr>
            <a:spLocks noChangeArrowheads="1"/>
          </p:cNvSpPr>
          <p:nvPr/>
        </p:nvSpPr>
        <p:spPr bwMode="auto">
          <a:xfrm>
            <a:off x="1787525" y="3235325"/>
            <a:ext cx="5657850" cy="2911475"/>
          </a:xfrm>
          <a:prstGeom prst="rect">
            <a:avLst/>
          </a:prstGeom>
          <a:solidFill>
            <a:schemeClr val="bg2"/>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79875" name="Line 3"/>
          <p:cNvSpPr>
            <a:spLocks noChangeShapeType="1"/>
          </p:cNvSpPr>
          <p:nvPr/>
        </p:nvSpPr>
        <p:spPr bwMode="auto">
          <a:xfrm>
            <a:off x="2571750" y="3894138"/>
            <a:ext cx="0" cy="1377950"/>
          </a:xfrm>
          <a:prstGeom prst="line">
            <a:avLst/>
          </a:prstGeom>
          <a:noFill/>
          <a:ln w="25400">
            <a:solidFill>
              <a:srgbClr val="FFFFFF"/>
            </a:solidFill>
            <a:round/>
            <a:headEnd/>
            <a:tailEnd/>
          </a:ln>
          <a:effectLst/>
        </p:spPr>
        <p:txBody>
          <a:bodyPr wrap="none" anchor="ctr"/>
          <a:lstStyle/>
          <a:p>
            <a:endParaRPr lang="en-US"/>
          </a:p>
        </p:txBody>
      </p:sp>
      <p:sp>
        <p:nvSpPr>
          <p:cNvPr id="79876" name="Line 4"/>
          <p:cNvSpPr>
            <a:spLocks noChangeShapeType="1"/>
          </p:cNvSpPr>
          <p:nvPr/>
        </p:nvSpPr>
        <p:spPr bwMode="auto">
          <a:xfrm>
            <a:off x="2474913" y="5284788"/>
            <a:ext cx="193675" cy="0"/>
          </a:xfrm>
          <a:prstGeom prst="line">
            <a:avLst/>
          </a:prstGeom>
          <a:noFill/>
          <a:ln w="25400">
            <a:solidFill>
              <a:srgbClr val="FFFFFF"/>
            </a:solidFill>
            <a:round/>
            <a:headEnd/>
            <a:tailEnd/>
          </a:ln>
          <a:effectLst/>
        </p:spPr>
        <p:txBody>
          <a:bodyPr wrap="none" anchor="ctr"/>
          <a:lstStyle/>
          <a:p>
            <a:endParaRPr lang="en-US"/>
          </a:p>
        </p:txBody>
      </p:sp>
      <p:sp>
        <p:nvSpPr>
          <p:cNvPr id="79877" name="Line 5"/>
          <p:cNvSpPr>
            <a:spLocks noChangeShapeType="1"/>
          </p:cNvSpPr>
          <p:nvPr/>
        </p:nvSpPr>
        <p:spPr bwMode="auto">
          <a:xfrm>
            <a:off x="2474913" y="4818063"/>
            <a:ext cx="193675" cy="0"/>
          </a:xfrm>
          <a:prstGeom prst="line">
            <a:avLst/>
          </a:prstGeom>
          <a:noFill/>
          <a:ln w="25400">
            <a:solidFill>
              <a:srgbClr val="FFFFFF"/>
            </a:solidFill>
            <a:round/>
            <a:headEnd/>
            <a:tailEnd/>
          </a:ln>
          <a:effectLst/>
        </p:spPr>
        <p:txBody>
          <a:bodyPr wrap="none" anchor="ctr"/>
          <a:lstStyle/>
          <a:p>
            <a:endParaRPr lang="en-US"/>
          </a:p>
        </p:txBody>
      </p:sp>
      <p:sp>
        <p:nvSpPr>
          <p:cNvPr id="79878" name="Line 6"/>
          <p:cNvSpPr>
            <a:spLocks noChangeShapeType="1"/>
          </p:cNvSpPr>
          <p:nvPr/>
        </p:nvSpPr>
        <p:spPr bwMode="auto">
          <a:xfrm>
            <a:off x="2474913" y="4348163"/>
            <a:ext cx="193675" cy="0"/>
          </a:xfrm>
          <a:prstGeom prst="line">
            <a:avLst/>
          </a:prstGeom>
          <a:noFill/>
          <a:ln w="25400">
            <a:solidFill>
              <a:srgbClr val="FFFFFF"/>
            </a:solidFill>
            <a:round/>
            <a:headEnd/>
            <a:tailEnd/>
          </a:ln>
          <a:effectLst/>
        </p:spPr>
        <p:txBody>
          <a:bodyPr wrap="none" anchor="ctr"/>
          <a:lstStyle/>
          <a:p>
            <a:endParaRPr lang="en-US"/>
          </a:p>
        </p:txBody>
      </p:sp>
      <p:sp>
        <p:nvSpPr>
          <p:cNvPr id="79879" name="Line 7"/>
          <p:cNvSpPr>
            <a:spLocks noChangeShapeType="1"/>
          </p:cNvSpPr>
          <p:nvPr/>
        </p:nvSpPr>
        <p:spPr bwMode="auto">
          <a:xfrm>
            <a:off x="2474913" y="3881438"/>
            <a:ext cx="193675" cy="0"/>
          </a:xfrm>
          <a:prstGeom prst="line">
            <a:avLst/>
          </a:prstGeom>
          <a:noFill/>
          <a:ln w="25400">
            <a:solidFill>
              <a:srgbClr val="FFFFFF"/>
            </a:solidFill>
            <a:round/>
            <a:headEnd/>
            <a:tailEnd/>
          </a:ln>
          <a:effectLst/>
        </p:spPr>
        <p:txBody>
          <a:bodyPr wrap="none" anchor="ctr"/>
          <a:lstStyle/>
          <a:p>
            <a:endParaRPr lang="en-US"/>
          </a:p>
        </p:txBody>
      </p:sp>
      <p:sp>
        <p:nvSpPr>
          <p:cNvPr id="79880" name="Line 8"/>
          <p:cNvSpPr>
            <a:spLocks noChangeShapeType="1"/>
          </p:cNvSpPr>
          <p:nvPr/>
        </p:nvSpPr>
        <p:spPr bwMode="auto">
          <a:xfrm>
            <a:off x="2584450" y="5284788"/>
            <a:ext cx="4435475" cy="0"/>
          </a:xfrm>
          <a:prstGeom prst="line">
            <a:avLst/>
          </a:prstGeom>
          <a:noFill/>
          <a:ln w="25400">
            <a:solidFill>
              <a:srgbClr val="FFFFFF"/>
            </a:solidFill>
            <a:round/>
            <a:headEnd/>
            <a:tailEnd/>
          </a:ln>
          <a:effectLst/>
        </p:spPr>
        <p:txBody>
          <a:bodyPr wrap="none" anchor="ctr"/>
          <a:lstStyle/>
          <a:p>
            <a:endParaRPr lang="en-US"/>
          </a:p>
        </p:txBody>
      </p:sp>
      <p:sp>
        <p:nvSpPr>
          <p:cNvPr id="79881" name="Line 9"/>
          <p:cNvSpPr>
            <a:spLocks noChangeShapeType="1"/>
          </p:cNvSpPr>
          <p:nvPr/>
        </p:nvSpPr>
        <p:spPr bwMode="auto">
          <a:xfrm flipV="1">
            <a:off x="2571750"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79882" name="Line 10"/>
          <p:cNvSpPr>
            <a:spLocks noChangeShapeType="1"/>
          </p:cNvSpPr>
          <p:nvPr/>
        </p:nvSpPr>
        <p:spPr bwMode="auto">
          <a:xfrm flipV="1">
            <a:off x="3317875"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79883" name="Line 11"/>
          <p:cNvSpPr>
            <a:spLocks noChangeShapeType="1"/>
          </p:cNvSpPr>
          <p:nvPr/>
        </p:nvSpPr>
        <p:spPr bwMode="auto">
          <a:xfrm flipV="1">
            <a:off x="4057650"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79884" name="Line 12"/>
          <p:cNvSpPr>
            <a:spLocks noChangeShapeType="1"/>
          </p:cNvSpPr>
          <p:nvPr/>
        </p:nvSpPr>
        <p:spPr bwMode="auto">
          <a:xfrm flipV="1">
            <a:off x="4802188"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79885" name="Line 13"/>
          <p:cNvSpPr>
            <a:spLocks noChangeShapeType="1"/>
          </p:cNvSpPr>
          <p:nvPr/>
        </p:nvSpPr>
        <p:spPr bwMode="auto">
          <a:xfrm flipV="1">
            <a:off x="5548313"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79886" name="Line 14"/>
          <p:cNvSpPr>
            <a:spLocks noChangeShapeType="1"/>
          </p:cNvSpPr>
          <p:nvPr/>
        </p:nvSpPr>
        <p:spPr bwMode="auto">
          <a:xfrm flipV="1">
            <a:off x="6288088"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79887" name="Line 15"/>
          <p:cNvSpPr>
            <a:spLocks noChangeShapeType="1"/>
          </p:cNvSpPr>
          <p:nvPr/>
        </p:nvSpPr>
        <p:spPr bwMode="auto">
          <a:xfrm flipV="1">
            <a:off x="7032625"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79888" name="Line 16"/>
          <p:cNvSpPr>
            <a:spLocks noChangeShapeType="1"/>
          </p:cNvSpPr>
          <p:nvPr/>
        </p:nvSpPr>
        <p:spPr bwMode="auto">
          <a:xfrm flipV="1">
            <a:off x="2571750"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79889" name="Line 17"/>
          <p:cNvSpPr>
            <a:spLocks noChangeShapeType="1"/>
          </p:cNvSpPr>
          <p:nvPr/>
        </p:nvSpPr>
        <p:spPr bwMode="auto">
          <a:xfrm flipV="1">
            <a:off x="4057650"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79890" name="Line 18"/>
          <p:cNvSpPr>
            <a:spLocks noChangeShapeType="1"/>
          </p:cNvSpPr>
          <p:nvPr/>
        </p:nvSpPr>
        <p:spPr bwMode="auto">
          <a:xfrm flipV="1">
            <a:off x="5548313"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79891" name="Line 19"/>
          <p:cNvSpPr>
            <a:spLocks noChangeShapeType="1"/>
          </p:cNvSpPr>
          <p:nvPr/>
        </p:nvSpPr>
        <p:spPr bwMode="auto">
          <a:xfrm flipV="1">
            <a:off x="7032625"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79892" name="Oval 20"/>
          <p:cNvSpPr>
            <a:spLocks noChangeArrowheads="1"/>
          </p:cNvSpPr>
          <p:nvPr/>
        </p:nvSpPr>
        <p:spPr bwMode="auto">
          <a:xfrm>
            <a:off x="5208588" y="4775200"/>
            <a:ext cx="74612"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79893" name="Oval 21"/>
          <p:cNvSpPr>
            <a:spLocks noChangeArrowheads="1"/>
          </p:cNvSpPr>
          <p:nvPr/>
        </p:nvSpPr>
        <p:spPr bwMode="auto">
          <a:xfrm>
            <a:off x="4462463" y="5008563"/>
            <a:ext cx="76200"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79894" name="Oval 22"/>
          <p:cNvSpPr>
            <a:spLocks noChangeArrowheads="1"/>
          </p:cNvSpPr>
          <p:nvPr/>
        </p:nvSpPr>
        <p:spPr bwMode="auto">
          <a:xfrm>
            <a:off x="3421063" y="4725988"/>
            <a:ext cx="76200" cy="74612"/>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79895" name="Oval 23"/>
          <p:cNvSpPr>
            <a:spLocks noChangeArrowheads="1"/>
          </p:cNvSpPr>
          <p:nvPr/>
        </p:nvSpPr>
        <p:spPr bwMode="auto">
          <a:xfrm>
            <a:off x="5505450" y="3884613"/>
            <a:ext cx="74613"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79896" name="Oval 24"/>
          <p:cNvSpPr>
            <a:spLocks noChangeArrowheads="1"/>
          </p:cNvSpPr>
          <p:nvPr/>
        </p:nvSpPr>
        <p:spPr bwMode="auto">
          <a:xfrm>
            <a:off x="6245225" y="3838575"/>
            <a:ext cx="76200"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79897" name="Oval 25"/>
          <p:cNvSpPr>
            <a:spLocks noChangeArrowheads="1"/>
          </p:cNvSpPr>
          <p:nvPr/>
        </p:nvSpPr>
        <p:spPr bwMode="auto">
          <a:xfrm>
            <a:off x="4014788" y="4305300"/>
            <a:ext cx="76200" cy="74613"/>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79898" name="Rectangle 26"/>
          <p:cNvSpPr>
            <a:spLocks noChangeArrowheads="1"/>
          </p:cNvSpPr>
          <p:nvPr/>
        </p:nvSpPr>
        <p:spPr bwMode="auto">
          <a:xfrm>
            <a:off x="2020888" y="5045075"/>
            <a:ext cx="3714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0</a:t>
            </a:r>
          </a:p>
        </p:txBody>
      </p:sp>
      <p:sp>
        <p:nvSpPr>
          <p:cNvPr id="79899" name="Rectangle 27"/>
          <p:cNvSpPr>
            <a:spLocks noChangeArrowheads="1"/>
          </p:cNvSpPr>
          <p:nvPr/>
        </p:nvSpPr>
        <p:spPr bwMode="auto">
          <a:xfrm>
            <a:off x="1828800" y="4579938"/>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20</a:t>
            </a:r>
          </a:p>
        </p:txBody>
      </p:sp>
      <p:sp>
        <p:nvSpPr>
          <p:cNvPr id="79900" name="Rectangle 28"/>
          <p:cNvSpPr>
            <a:spLocks noChangeArrowheads="1"/>
          </p:cNvSpPr>
          <p:nvPr/>
        </p:nvSpPr>
        <p:spPr bwMode="auto">
          <a:xfrm>
            <a:off x="1828800" y="4108450"/>
            <a:ext cx="5619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40</a:t>
            </a:r>
          </a:p>
        </p:txBody>
      </p:sp>
      <p:sp>
        <p:nvSpPr>
          <p:cNvPr id="79901" name="Rectangle 29"/>
          <p:cNvSpPr>
            <a:spLocks noChangeArrowheads="1"/>
          </p:cNvSpPr>
          <p:nvPr/>
        </p:nvSpPr>
        <p:spPr bwMode="auto">
          <a:xfrm>
            <a:off x="1828800" y="3641725"/>
            <a:ext cx="5619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60</a:t>
            </a:r>
          </a:p>
        </p:txBody>
      </p:sp>
      <p:sp>
        <p:nvSpPr>
          <p:cNvPr id="79902" name="Rectangle 30"/>
          <p:cNvSpPr>
            <a:spLocks noChangeArrowheads="1"/>
          </p:cNvSpPr>
          <p:nvPr/>
        </p:nvSpPr>
        <p:spPr bwMode="auto">
          <a:xfrm>
            <a:off x="2386013" y="5561013"/>
            <a:ext cx="3714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0</a:t>
            </a:r>
          </a:p>
        </p:txBody>
      </p:sp>
      <p:sp>
        <p:nvSpPr>
          <p:cNvPr id="79903" name="Rectangle 31"/>
          <p:cNvSpPr>
            <a:spLocks noChangeArrowheads="1"/>
          </p:cNvSpPr>
          <p:nvPr/>
        </p:nvSpPr>
        <p:spPr bwMode="auto">
          <a:xfrm>
            <a:off x="3775075"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20</a:t>
            </a:r>
          </a:p>
        </p:txBody>
      </p:sp>
      <p:sp>
        <p:nvSpPr>
          <p:cNvPr id="79904" name="Rectangle 32"/>
          <p:cNvSpPr>
            <a:spLocks noChangeArrowheads="1"/>
          </p:cNvSpPr>
          <p:nvPr/>
        </p:nvSpPr>
        <p:spPr bwMode="auto">
          <a:xfrm>
            <a:off x="5265738"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40</a:t>
            </a:r>
          </a:p>
        </p:txBody>
      </p:sp>
      <p:sp>
        <p:nvSpPr>
          <p:cNvPr id="79905" name="Rectangle 33"/>
          <p:cNvSpPr>
            <a:spLocks noChangeArrowheads="1"/>
          </p:cNvSpPr>
          <p:nvPr/>
        </p:nvSpPr>
        <p:spPr bwMode="auto">
          <a:xfrm>
            <a:off x="6751638"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60</a:t>
            </a:r>
          </a:p>
        </p:txBody>
      </p:sp>
      <p:sp>
        <p:nvSpPr>
          <p:cNvPr id="79906" name="Rectangle 34"/>
          <p:cNvSpPr>
            <a:spLocks noChangeArrowheads="1"/>
          </p:cNvSpPr>
          <p:nvPr/>
        </p:nvSpPr>
        <p:spPr bwMode="auto">
          <a:xfrm>
            <a:off x="7056438" y="5054600"/>
            <a:ext cx="4095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X</a:t>
            </a:r>
          </a:p>
        </p:txBody>
      </p:sp>
      <p:sp>
        <p:nvSpPr>
          <p:cNvPr id="79907" name="Rectangle 35"/>
          <p:cNvSpPr>
            <a:spLocks noChangeArrowheads="1"/>
          </p:cNvSpPr>
          <p:nvPr/>
        </p:nvSpPr>
        <p:spPr bwMode="auto">
          <a:xfrm>
            <a:off x="2381250" y="3349625"/>
            <a:ext cx="4095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Y</a:t>
            </a:r>
          </a:p>
        </p:txBody>
      </p:sp>
      <p:sp>
        <p:nvSpPr>
          <p:cNvPr id="79908" name="Rectangle 36"/>
          <p:cNvSpPr>
            <a:spLocks noGrp="1" noChangeArrowheads="1"/>
          </p:cNvSpPr>
          <p:nvPr>
            <p:ph type="title"/>
          </p:nvPr>
        </p:nvSpPr>
        <p:spPr>
          <a:noFill/>
          <a:ln/>
        </p:spPr>
        <p:txBody>
          <a:bodyPr lIns="90488" tIns="44450" rIns="90488" bIns="44450"/>
          <a:lstStyle/>
          <a:p>
            <a:r>
              <a:rPr lang="en-US"/>
              <a:t>Scatter plot</a:t>
            </a:r>
          </a:p>
        </p:txBody>
      </p:sp>
      <p:sp>
        <p:nvSpPr>
          <p:cNvPr id="79909" name="Rectangle 37"/>
          <p:cNvSpPr>
            <a:spLocks noGrp="1" noChangeArrowheads="1"/>
          </p:cNvSpPr>
          <p:nvPr>
            <p:ph type="body" idx="1"/>
          </p:nvPr>
        </p:nvSpPr>
        <p:spPr>
          <a:noFill/>
          <a:ln/>
        </p:spPr>
        <p:txBody>
          <a:bodyPr lIns="90488" tIns="44450" rIns="90488" bIns="44450"/>
          <a:lstStyle/>
          <a:p>
            <a:r>
              <a:rPr lang="en-US"/>
              <a:t>1.	Plot of All (</a:t>
            </a:r>
            <a:r>
              <a:rPr lang="en-US" i="1"/>
              <a:t>X</a:t>
            </a:r>
            <a:r>
              <a:rPr lang="en-US" i="1" baseline="-25000"/>
              <a:t>i</a:t>
            </a:r>
            <a:r>
              <a:rPr lang="en-US"/>
              <a:t>, </a:t>
            </a:r>
            <a:r>
              <a:rPr lang="en-US" i="1"/>
              <a:t>Y</a:t>
            </a:r>
            <a:r>
              <a:rPr lang="en-US" i="1" baseline="-25000"/>
              <a:t>i</a:t>
            </a:r>
            <a:r>
              <a:rPr lang="en-US"/>
              <a:t>) Pairs</a:t>
            </a:r>
          </a:p>
          <a:p>
            <a:r>
              <a:rPr lang="en-US"/>
              <a:t>2.	Suggests How Well Model Will Fit</a:t>
            </a:r>
          </a:p>
        </p:txBody>
      </p:sp>
      <p:sp>
        <p:nvSpPr>
          <p:cNvPr id="79910" name="Oval 38"/>
          <p:cNvSpPr>
            <a:spLocks noChangeArrowheads="1"/>
          </p:cNvSpPr>
          <p:nvPr/>
        </p:nvSpPr>
        <p:spPr bwMode="auto">
          <a:xfrm>
            <a:off x="4349750" y="49561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79911" name="Oval 39"/>
          <p:cNvSpPr>
            <a:spLocks noChangeArrowheads="1"/>
          </p:cNvSpPr>
          <p:nvPr/>
        </p:nvSpPr>
        <p:spPr bwMode="auto">
          <a:xfrm>
            <a:off x="6178550" y="37369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79912" name="Oval 40"/>
          <p:cNvSpPr>
            <a:spLocks noChangeArrowheads="1"/>
          </p:cNvSpPr>
          <p:nvPr/>
        </p:nvSpPr>
        <p:spPr bwMode="auto">
          <a:xfrm>
            <a:off x="3968750" y="42703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79913" name="Oval 41"/>
          <p:cNvSpPr>
            <a:spLocks noChangeArrowheads="1"/>
          </p:cNvSpPr>
          <p:nvPr/>
        </p:nvSpPr>
        <p:spPr bwMode="auto">
          <a:xfrm>
            <a:off x="5416550" y="38131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79914" name="Oval 42"/>
          <p:cNvSpPr>
            <a:spLocks noChangeArrowheads="1"/>
          </p:cNvSpPr>
          <p:nvPr/>
        </p:nvSpPr>
        <p:spPr bwMode="auto">
          <a:xfrm>
            <a:off x="5111750" y="47275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79915" name="Oval 43"/>
          <p:cNvSpPr>
            <a:spLocks noChangeArrowheads="1"/>
          </p:cNvSpPr>
          <p:nvPr/>
        </p:nvSpPr>
        <p:spPr bwMode="auto">
          <a:xfrm>
            <a:off x="3359150" y="46513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3F4BCE68-8F7A-4723-92FF-52111CA77C48}" type="slidenum">
              <a:rPr lang="en-US"/>
              <a:pPr/>
              <a:t>8</a:t>
            </a:fld>
            <a:endParaRPr lang="en-US"/>
          </a:p>
        </p:txBody>
      </p:sp>
      <p:sp>
        <p:nvSpPr>
          <p:cNvPr id="81924" name="Rectangle 4"/>
          <p:cNvSpPr>
            <a:spLocks noGrp="1" noChangeArrowheads="1"/>
          </p:cNvSpPr>
          <p:nvPr>
            <p:ph type="title"/>
          </p:nvPr>
        </p:nvSpPr>
        <p:spPr>
          <a:xfrm>
            <a:off x="1752600" y="171450"/>
            <a:ext cx="7086600" cy="1123950"/>
          </a:xfrm>
          <a:noFill/>
          <a:ln/>
        </p:spPr>
        <p:txBody>
          <a:bodyPr lIns="90488" tIns="44450" rIns="90488" bIns="44450"/>
          <a:lstStyle/>
          <a:p>
            <a:r>
              <a:rPr lang="en-US"/>
              <a:t>Thinking Challenge</a:t>
            </a:r>
          </a:p>
        </p:txBody>
      </p:sp>
      <p:sp>
        <p:nvSpPr>
          <p:cNvPr id="81925" name="Rectangle 5"/>
          <p:cNvSpPr>
            <a:spLocks noChangeArrowheads="1"/>
          </p:cNvSpPr>
          <p:nvPr/>
        </p:nvSpPr>
        <p:spPr bwMode="auto">
          <a:xfrm>
            <a:off x="685800" y="1676400"/>
            <a:ext cx="7826375" cy="1370013"/>
          </a:xfrm>
          <a:prstGeom prst="rect">
            <a:avLst/>
          </a:prstGeom>
          <a:noFill/>
          <a:ln w="12700">
            <a:noFill/>
            <a:miter lim="800000"/>
            <a:headEnd/>
            <a:tailEnd/>
          </a:ln>
          <a:effectLst/>
        </p:spPr>
        <p:txBody>
          <a:bodyPr lIns="90488" tIns="44450" rIns="90488" bIns="44450">
            <a:spAutoFit/>
          </a:bodyPr>
          <a:lstStyle/>
          <a:p>
            <a:pPr>
              <a:spcBef>
                <a:spcPct val="20000"/>
              </a:spcBef>
            </a:pPr>
            <a:r>
              <a:rPr lang="en-US" sz="2800" b="1">
                <a:effectLst>
                  <a:outerShdw blurRad="38100" dist="38100" dir="2700000" algn="tl">
                    <a:srgbClr val="000000"/>
                  </a:outerShdw>
                </a:effectLst>
              </a:rPr>
              <a:t>How would you draw a line through the points?   How do you determine which line ‘fits best’? </a:t>
            </a:r>
          </a:p>
        </p:txBody>
      </p:sp>
      <p:sp>
        <p:nvSpPr>
          <p:cNvPr id="81935" name="Rectangle 15"/>
          <p:cNvSpPr>
            <a:spLocks noChangeArrowheads="1"/>
          </p:cNvSpPr>
          <p:nvPr/>
        </p:nvSpPr>
        <p:spPr bwMode="auto">
          <a:xfrm>
            <a:off x="1787525" y="3235325"/>
            <a:ext cx="5657850" cy="2911475"/>
          </a:xfrm>
          <a:prstGeom prst="rect">
            <a:avLst/>
          </a:prstGeom>
          <a:solidFill>
            <a:schemeClr val="bg2"/>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81936" name="Line 16"/>
          <p:cNvSpPr>
            <a:spLocks noChangeShapeType="1"/>
          </p:cNvSpPr>
          <p:nvPr/>
        </p:nvSpPr>
        <p:spPr bwMode="auto">
          <a:xfrm>
            <a:off x="2571750" y="3894138"/>
            <a:ext cx="0" cy="1377950"/>
          </a:xfrm>
          <a:prstGeom prst="line">
            <a:avLst/>
          </a:prstGeom>
          <a:noFill/>
          <a:ln w="25400">
            <a:solidFill>
              <a:srgbClr val="FFFFFF"/>
            </a:solidFill>
            <a:round/>
            <a:headEnd/>
            <a:tailEnd/>
          </a:ln>
          <a:effectLst/>
        </p:spPr>
        <p:txBody>
          <a:bodyPr wrap="none" anchor="ctr"/>
          <a:lstStyle/>
          <a:p>
            <a:endParaRPr lang="en-US"/>
          </a:p>
        </p:txBody>
      </p:sp>
      <p:sp>
        <p:nvSpPr>
          <p:cNvPr id="81937" name="Line 17"/>
          <p:cNvSpPr>
            <a:spLocks noChangeShapeType="1"/>
          </p:cNvSpPr>
          <p:nvPr/>
        </p:nvSpPr>
        <p:spPr bwMode="auto">
          <a:xfrm>
            <a:off x="2474913" y="5284788"/>
            <a:ext cx="193675" cy="0"/>
          </a:xfrm>
          <a:prstGeom prst="line">
            <a:avLst/>
          </a:prstGeom>
          <a:noFill/>
          <a:ln w="25400">
            <a:solidFill>
              <a:srgbClr val="FFFFFF"/>
            </a:solidFill>
            <a:round/>
            <a:headEnd/>
            <a:tailEnd/>
          </a:ln>
          <a:effectLst/>
        </p:spPr>
        <p:txBody>
          <a:bodyPr wrap="none" anchor="ctr"/>
          <a:lstStyle/>
          <a:p>
            <a:endParaRPr lang="en-US"/>
          </a:p>
        </p:txBody>
      </p:sp>
      <p:sp>
        <p:nvSpPr>
          <p:cNvPr id="81938" name="Line 18"/>
          <p:cNvSpPr>
            <a:spLocks noChangeShapeType="1"/>
          </p:cNvSpPr>
          <p:nvPr/>
        </p:nvSpPr>
        <p:spPr bwMode="auto">
          <a:xfrm>
            <a:off x="2474913" y="4818063"/>
            <a:ext cx="193675" cy="0"/>
          </a:xfrm>
          <a:prstGeom prst="line">
            <a:avLst/>
          </a:prstGeom>
          <a:noFill/>
          <a:ln w="25400">
            <a:solidFill>
              <a:srgbClr val="FFFFFF"/>
            </a:solidFill>
            <a:round/>
            <a:headEnd/>
            <a:tailEnd/>
          </a:ln>
          <a:effectLst/>
        </p:spPr>
        <p:txBody>
          <a:bodyPr wrap="none" anchor="ctr"/>
          <a:lstStyle/>
          <a:p>
            <a:endParaRPr lang="en-US"/>
          </a:p>
        </p:txBody>
      </p:sp>
      <p:sp>
        <p:nvSpPr>
          <p:cNvPr id="81939" name="Line 19"/>
          <p:cNvSpPr>
            <a:spLocks noChangeShapeType="1"/>
          </p:cNvSpPr>
          <p:nvPr/>
        </p:nvSpPr>
        <p:spPr bwMode="auto">
          <a:xfrm>
            <a:off x="2474913" y="4348163"/>
            <a:ext cx="193675" cy="0"/>
          </a:xfrm>
          <a:prstGeom prst="line">
            <a:avLst/>
          </a:prstGeom>
          <a:noFill/>
          <a:ln w="25400">
            <a:solidFill>
              <a:srgbClr val="FFFFFF"/>
            </a:solidFill>
            <a:round/>
            <a:headEnd/>
            <a:tailEnd/>
          </a:ln>
          <a:effectLst/>
        </p:spPr>
        <p:txBody>
          <a:bodyPr wrap="none" anchor="ctr"/>
          <a:lstStyle/>
          <a:p>
            <a:endParaRPr lang="en-US"/>
          </a:p>
        </p:txBody>
      </p:sp>
      <p:sp>
        <p:nvSpPr>
          <p:cNvPr id="81940" name="Line 20"/>
          <p:cNvSpPr>
            <a:spLocks noChangeShapeType="1"/>
          </p:cNvSpPr>
          <p:nvPr/>
        </p:nvSpPr>
        <p:spPr bwMode="auto">
          <a:xfrm>
            <a:off x="2474913" y="3881438"/>
            <a:ext cx="193675" cy="0"/>
          </a:xfrm>
          <a:prstGeom prst="line">
            <a:avLst/>
          </a:prstGeom>
          <a:noFill/>
          <a:ln w="25400">
            <a:solidFill>
              <a:srgbClr val="FFFFFF"/>
            </a:solidFill>
            <a:round/>
            <a:headEnd/>
            <a:tailEnd/>
          </a:ln>
          <a:effectLst/>
        </p:spPr>
        <p:txBody>
          <a:bodyPr wrap="none" anchor="ctr"/>
          <a:lstStyle/>
          <a:p>
            <a:endParaRPr lang="en-US"/>
          </a:p>
        </p:txBody>
      </p:sp>
      <p:sp>
        <p:nvSpPr>
          <p:cNvPr id="81941" name="Line 21"/>
          <p:cNvSpPr>
            <a:spLocks noChangeShapeType="1"/>
          </p:cNvSpPr>
          <p:nvPr/>
        </p:nvSpPr>
        <p:spPr bwMode="auto">
          <a:xfrm>
            <a:off x="2584450" y="5284788"/>
            <a:ext cx="4435475" cy="0"/>
          </a:xfrm>
          <a:prstGeom prst="line">
            <a:avLst/>
          </a:prstGeom>
          <a:noFill/>
          <a:ln w="25400">
            <a:solidFill>
              <a:srgbClr val="FFFFFF"/>
            </a:solidFill>
            <a:round/>
            <a:headEnd/>
            <a:tailEnd/>
          </a:ln>
          <a:effectLst/>
        </p:spPr>
        <p:txBody>
          <a:bodyPr wrap="none" anchor="ctr"/>
          <a:lstStyle/>
          <a:p>
            <a:endParaRPr lang="en-US"/>
          </a:p>
        </p:txBody>
      </p:sp>
      <p:sp>
        <p:nvSpPr>
          <p:cNvPr id="81942" name="Line 22"/>
          <p:cNvSpPr>
            <a:spLocks noChangeShapeType="1"/>
          </p:cNvSpPr>
          <p:nvPr/>
        </p:nvSpPr>
        <p:spPr bwMode="auto">
          <a:xfrm flipV="1">
            <a:off x="2571750"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1943" name="Line 23"/>
          <p:cNvSpPr>
            <a:spLocks noChangeShapeType="1"/>
          </p:cNvSpPr>
          <p:nvPr/>
        </p:nvSpPr>
        <p:spPr bwMode="auto">
          <a:xfrm flipV="1">
            <a:off x="3317875"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1944" name="Line 24"/>
          <p:cNvSpPr>
            <a:spLocks noChangeShapeType="1"/>
          </p:cNvSpPr>
          <p:nvPr/>
        </p:nvSpPr>
        <p:spPr bwMode="auto">
          <a:xfrm flipV="1">
            <a:off x="4057650"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1945" name="Line 25"/>
          <p:cNvSpPr>
            <a:spLocks noChangeShapeType="1"/>
          </p:cNvSpPr>
          <p:nvPr/>
        </p:nvSpPr>
        <p:spPr bwMode="auto">
          <a:xfrm flipV="1">
            <a:off x="4802188"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1946" name="Line 26"/>
          <p:cNvSpPr>
            <a:spLocks noChangeShapeType="1"/>
          </p:cNvSpPr>
          <p:nvPr/>
        </p:nvSpPr>
        <p:spPr bwMode="auto">
          <a:xfrm flipV="1">
            <a:off x="5548313"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1947" name="Line 27"/>
          <p:cNvSpPr>
            <a:spLocks noChangeShapeType="1"/>
          </p:cNvSpPr>
          <p:nvPr/>
        </p:nvSpPr>
        <p:spPr bwMode="auto">
          <a:xfrm flipV="1">
            <a:off x="6288088"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1948" name="Line 28"/>
          <p:cNvSpPr>
            <a:spLocks noChangeShapeType="1"/>
          </p:cNvSpPr>
          <p:nvPr/>
        </p:nvSpPr>
        <p:spPr bwMode="auto">
          <a:xfrm flipV="1">
            <a:off x="7032625"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1949" name="Line 29"/>
          <p:cNvSpPr>
            <a:spLocks noChangeShapeType="1"/>
          </p:cNvSpPr>
          <p:nvPr/>
        </p:nvSpPr>
        <p:spPr bwMode="auto">
          <a:xfrm flipV="1">
            <a:off x="2571750"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1950" name="Line 30"/>
          <p:cNvSpPr>
            <a:spLocks noChangeShapeType="1"/>
          </p:cNvSpPr>
          <p:nvPr/>
        </p:nvSpPr>
        <p:spPr bwMode="auto">
          <a:xfrm flipV="1">
            <a:off x="4057650"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1951" name="Line 31"/>
          <p:cNvSpPr>
            <a:spLocks noChangeShapeType="1"/>
          </p:cNvSpPr>
          <p:nvPr/>
        </p:nvSpPr>
        <p:spPr bwMode="auto">
          <a:xfrm flipV="1">
            <a:off x="5548313"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1952" name="Line 32"/>
          <p:cNvSpPr>
            <a:spLocks noChangeShapeType="1"/>
          </p:cNvSpPr>
          <p:nvPr/>
        </p:nvSpPr>
        <p:spPr bwMode="auto">
          <a:xfrm flipV="1">
            <a:off x="7032625"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1953" name="Oval 33"/>
          <p:cNvSpPr>
            <a:spLocks noChangeArrowheads="1"/>
          </p:cNvSpPr>
          <p:nvPr/>
        </p:nvSpPr>
        <p:spPr bwMode="auto">
          <a:xfrm>
            <a:off x="5208588" y="4775200"/>
            <a:ext cx="74612"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1954" name="Oval 34"/>
          <p:cNvSpPr>
            <a:spLocks noChangeArrowheads="1"/>
          </p:cNvSpPr>
          <p:nvPr/>
        </p:nvSpPr>
        <p:spPr bwMode="auto">
          <a:xfrm>
            <a:off x="4462463" y="5008563"/>
            <a:ext cx="76200"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1955" name="Oval 35"/>
          <p:cNvSpPr>
            <a:spLocks noChangeArrowheads="1"/>
          </p:cNvSpPr>
          <p:nvPr/>
        </p:nvSpPr>
        <p:spPr bwMode="auto">
          <a:xfrm>
            <a:off x="3421063" y="4725988"/>
            <a:ext cx="76200" cy="74612"/>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1956" name="Oval 36"/>
          <p:cNvSpPr>
            <a:spLocks noChangeArrowheads="1"/>
          </p:cNvSpPr>
          <p:nvPr/>
        </p:nvSpPr>
        <p:spPr bwMode="auto">
          <a:xfrm>
            <a:off x="5505450" y="3884613"/>
            <a:ext cx="74613"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1957" name="Oval 37"/>
          <p:cNvSpPr>
            <a:spLocks noChangeArrowheads="1"/>
          </p:cNvSpPr>
          <p:nvPr/>
        </p:nvSpPr>
        <p:spPr bwMode="auto">
          <a:xfrm>
            <a:off x="6245225" y="3838575"/>
            <a:ext cx="76200"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1958" name="Oval 38"/>
          <p:cNvSpPr>
            <a:spLocks noChangeArrowheads="1"/>
          </p:cNvSpPr>
          <p:nvPr/>
        </p:nvSpPr>
        <p:spPr bwMode="auto">
          <a:xfrm>
            <a:off x="4014788" y="4305300"/>
            <a:ext cx="76200" cy="74613"/>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1959" name="Rectangle 39"/>
          <p:cNvSpPr>
            <a:spLocks noChangeArrowheads="1"/>
          </p:cNvSpPr>
          <p:nvPr/>
        </p:nvSpPr>
        <p:spPr bwMode="auto">
          <a:xfrm>
            <a:off x="2020888" y="5045075"/>
            <a:ext cx="3714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0</a:t>
            </a:r>
          </a:p>
        </p:txBody>
      </p:sp>
      <p:sp>
        <p:nvSpPr>
          <p:cNvPr id="81960" name="Rectangle 40"/>
          <p:cNvSpPr>
            <a:spLocks noChangeArrowheads="1"/>
          </p:cNvSpPr>
          <p:nvPr/>
        </p:nvSpPr>
        <p:spPr bwMode="auto">
          <a:xfrm>
            <a:off x="1828800" y="4579938"/>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20</a:t>
            </a:r>
          </a:p>
        </p:txBody>
      </p:sp>
      <p:sp>
        <p:nvSpPr>
          <p:cNvPr id="81961" name="Rectangle 41"/>
          <p:cNvSpPr>
            <a:spLocks noChangeArrowheads="1"/>
          </p:cNvSpPr>
          <p:nvPr/>
        </p:nvSpPr>
        <p:spPr bwMode="auto">
          <a:xfrm>
            <a:off x="1828800" y="4108450"/>
            <a:ext cx="5619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40</a:t>
            </a:r>
          </a:p>
        </p:txBody>
      </p:sp>
      <p:sp>
        <p:nvSpPr>
          <p:cNvPr id="81962" name="Rectangle 42"/>
          <p:cNvSpPr>
            <a:spLocks noChangeArrowheads="1"/>
          </p:cNvSpPr>
          <p:nvPr/>
        </p:nvSpPr>
        <p:spPr bwMode="auto">
          <a:xfrm>
            <a:off x="1828800" y="3641725"/>
            <a:ext cx="5619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60</a:t>
            </a:r>
          </a:p>
        </p:txBody>
      </p:sp>
      <p:sp>
        <p:nvSpPr>
          <p:cNvPr id="81963" name="Rectangle 43"/>
          <p:cNvSpPr>
            <a:spLocks noChangeArrowheads="1"/>
          </p:cNvSpPr>
          <p:nvPr/>
        </p:nvSpPr>
        <p:spPr bwMode="auto">
          <a:xfrm>
            <a:off x="2386013" y="5561013"/>
            <a:ext cx="3714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0</a:t>
            </a:r>
          </a:p>
        </p:txBody>
      </p:sp>
      <p:sp>
        <p:nvSpPr>
          <p:cNvPr id="81964" name="Rectangle 44"/>
          <p:cNvSpPr>
            <a:spLocks noChangeArrowheads="1"/>
          </p:cNvSpPr>
          <p:nvPr/>
        </p:nvSpPr>
        <p:spPr bwMode="auto">
          <a:xfrm>
            <a:off x="3775075"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20</a:t>
            </a:r>
          </a:p>
        </p:txBody>
      </p:sp>
      <p:sp>
        <p:nvSpPr>
          <p:cNvPr id="81965" name="Rectangle 45"/>
          <p:cNvSpPr>
            <a:spLocks noChangeArrowheads="1"/>
          </p:cNvSpPr>
          <p:nvPr/>
        </p:nvSpPr>
        <p:spPr bwMode="auto">
          <a:xfrm>
            <a:off x="5265738"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40</a:t>
            </a:r>
          </a:p>
        </p:txBody>
      </p:sp>
      <p:sp>
        <p:nvSpPr>
          <p:cNvPr id="81966" name="Rectangle 46"/>
          <p:cNvSpPr>
            <a:spLocks noChangeArrowheads="1"/>
          </p:cNvSpPr>
          <p:nvPr/>
        </p:nvSpPr>
        <p:spPr bwMode="auto">
          <a:xfrm>
            <a:off x="6751638"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60</a:t>
            </a:r>
          </a:p>
        </p:txBody>
      </p:sp>
      <p:sp>
        <p:nvSpPr>
          <p:cNvPr id="81967" name="Rectangle 47"/>
          <p:cNvSpPr>
            <a:spLocks noChangeArrowheads="1"/>
          </p:cNvSpPr>
          <p:nvPr/>
        </p:nvSpPr>
        <p:spPr bwMode="auto">
          <a:xfrm>
            <a:off x="7056438" y="5054600"/>
            <a:ext cx="4095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X</a:t>
            </a:r>
          </a:p>
        </p:txBody>
      </p:sp>
      <p:sp>
        <p:nvSpPr>
          <p:cNvPr id="81968" name="Rectangle 48"/>
          <p:cNvSpPr>
            <a:spLocks noChangeArrowheads="1"/>
          </p:cNvSpPr>
          <p:nvPr/>
        </p:nvSpPr>
        <p:spPr bwMode="auto">
          <a:xfrm>
            <a:off x="2381250" y="3349625"/>
            <a:ext cx="4095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Y</a:t>
            </a:r>
          </a:p>
        </p:txBody>
      </p:sp>
      <p:sp>
        <p:nvSpPr>
          <p:cNvPr id="81969" name="Oval 49"/>
          <p:cNvSpPr>
            <a:spLocks noChangeArrowheads="1"/>
          </p:cNvSpPr>
          <p:nvPr/>
        </p:nvSpPr>
        <p:spPr bwMode="auto">
          <a:xfrm>
            <a:off x="4349750" y="49561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1970" name="Oval 50"/>
          <p:cNvSpPr>
            <a:spLocks noChangeArrowheads="1"/>
          </p:cNvSpPr>
          <p:nvPr/>
        </p:nvSpPr>
        <p:spPr bwMode="auto">
          <a:xfrm>
            <a:off x="6178550" y="37369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1971" name="Oval 51"/>
          <p:cNvSpPr>
            <a:spLocks noChangeArrowheads="1"/>
          </p:cNvSpPr>
          <p:nvPr/>
        </p:nvSpPr>
        <p:spPr bwMode="auto">
          <a:xfrm>
            <a:off x="3968750" y="42703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1972" name="Oval 52"/>
          <p:cNvSpPr>
            <a:spLocks noChangeArrowheads="1"/>
          </p:cNvSpPr>
          <p:nvPr/>
        </p:nvSpPr>
        <p:spPr bwMode="auto">
          <a:xfrm>
            <a:off x="5416550" y="38131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1973" name="Oval 53"/>
          <p:cNvSpPr>
            <a:spLocks noChangeArrowheads="1"/>
          </p:cNvSpPr>
          <p:nvPr/>
        </p:nvSpPr>
        <p:spPr bwMode="auto">
          <a:xfrm>
            <a:off x="5111750" y="47275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1974" name="Oval 54"/>
          <p:cNvSpPr>
            <a:spLocks noChangeArrowheads="1"/>
          </p:cNvSpPr>
          <p:nvPr/>
        </p:nvSpPr>
        <p:spPr bwMode="auto">
          <a:xfrm>
            <a:off x="3359150" y="46513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1975" name="Line 55"/>
          <p:cNvSpPr>
            <a:spLocks noChangeShapeType="1"/>
          </p:cNvSpPr>
          <p:nvPr/>
        </p:nvSpPr>
        <p:spPr bwMode="auto">
          <a:xfrm flipV="1">
            <a:off x="2590800" y="3733800"/>
            <a:ext cx="4343400" cy="1447800"/>
          </a:xfrm>
          <a:prstGeom prst="line">
            <a:avLst/>
          </a:prstGeom>
          <a:noFill/>
          <a:ln w="50800">
            <a:solidFill>
              <a:srgbClr val="FC0128"/>
            </a:solidFill>
            <a:round/>
            <a:headEnd/>
            <a:tailEnd/>
          </a:ln>
          <a:effectLst/>
        </p:spPr>
        <p:txBody>
          <a:bodyPr wrap="none" anchor="ctr"/>
          <a:lstStyle/>
          <a:p>
            <a:endParaRPr lang="en-US"/>
          </a:p>
        </p:txBody>
      </p:sp>
    </p:spTree>
  </p:cSld>
  <p:clrMapOvr>
    <a:masterClrMapping/>
  </p:clrMapOvr>
  <p:transition advTm="1000">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8451FE05-D0D5-43C1-85AD-B314DB5F4367}" type="slidenum">
              <a:rPr lang="en-US"/>
              <a:pPr/>
              <a:t>9</a:t>
            </a:fld>
            <a:endParaRPr lang="en-US"/>
          </a:p>
        </p:txBody>
      </p:sp>
      <p:sp>
        <p:nvSpPr>
          <p:cNvPr id="83972" name="Rectangle 4"/>
          <p:cNvSpPr>
            <a:spLocks noGrp="1" noChangeArrowheads="1"/>
          </p:cNvSpPr>
          <p:nvPr>
            <p:ph type="title"/>
          </p:nvPr>
        </p:nvSpPr>
        <p:spPr>
          <a:xfrm>
            <a:off x="1752600" y="171450"/>
            <a:ext cx="7086600" cy="1123950"/>
          </a:xfrm>
          <a:noFill/>
          <a:ln/>
        </p:spPr>
        <p:txBody>
          <a:bodyPr lIns="90488" tIns="44450" rIns="90488" bIns="44450"/>
          <a:lstStyle/>
          <a:p>
            <a:r>
              <a:rPr lang="en-US"/>
              <a:t>Thinking Challenge</a:t>
            </a:r>
          </a:p>
        </p:txBody>
      </p:sp>
      <p:sp>
        <p:nvSpPr>
          <p:cNvPr id="83973" name="Rectangle 5"/>
          <p:cNvSpPr>
            <a:spLocks noChangeArrowheads="1"/>
          </p:cNvSpPr>
          <p:nvPr/>
        </p:nvSpPr>
        <p:spPr bwMode="auto">
          <a:xfrm>
            <a:off x="609600" y="1219200"/>
            <a:ext cx="7826375" cy="1370013"/>
          </a:xfrm>
          <a:prstGeom prst="rect">
            <a:avLst/>
          </a:prstGeom>
          <a:noFill/>
          <a:ln w="12700">
            <a:noFill/>
            <a:miter lim="800000"/>
            <a:headEnd/>
            <a:tailEnd/>
          </a:ln>
          <a:effectLst/>
        </p:spPr>
        <p:txBody>
          <a:bodyPr lIns="90488" tIns="44450" rIns="90488" bIns="44450">
            <a:spAutoFit/>
          </a:bodyPr>
          <a:lstStyle/>
          <a:p>
            <a:pPr>
              <a:spcBef>
                <a:spcPct val="20000"/>
              </a:spcBef>
            </a:pPr>
            <a:r>
              <a:rPr lang="en-US" sz="2800" b="1">
                <a:effectLst>
                  <a:outerShdw blurRad="38100" dist="38100" dir="2700000" algn="tl">
                    <a:srgbClr val="000000"/>
                  </a:outerShdw>
                </a:effectLst>
              </a:rPr>
              <a:t>How would you draw a line through the points?   How do you determine which line ‘fits best’?</a:t>
            </a:r>
          </a:p>
        </p:txBody>
      </p:sp>
      <p:sp>
        <p:nvSpPr>
          <p:cNvPr id="83982" name="Rectangle 14"/>
          <p:cNvSpPr>
            <a:spLocks noChangeArrowheads="1"/>
          </p:cNvSpPr>
          <p:nvPr/>
        </p:nvSpPr>
        <p:spPr bwMode="auto">
          <a:xfrm>
            <a:off x="1828800" y="3124200"/>
            <a:ext cx="5657850" cy="2911475"/>
          </a:xfrm>
          <a:prstGeom prst="rect">
            <a:avLst/>
          </a:prstGeom>
          <a:solidFill>
            <a:schemeClr val="bg2"/>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pPr algn="ctr"/>
            <a:endParaRPr lang="en-US"/>
          </a:p>
        </p:txBody>
      </p:sp>
      <p:sp>
        <p:nvSpPr>
          <p:cNvPr id="83983" name="Line 15"/>
          <p:cNvSpPr>
            <a:spLocks noChangeShapeType="1"/>
          </p:cNvSpPr>
          <p:nvPr/>
        </p:nvSpPr>
        <p:spPr bwMode="auto">
          <a:xfrm>
            <a:off x="2571750" y="3894138"/>
            <a:ext cx="0" cy="1377950"/>
          </a:xfrm>
          <a:prstGeom prst="line">
            <a:avLst/>
          </a:prstGeom>
          <a:noFill/>
          <a:ln w="25400">
            <a:solidFill>
              <a:srgbClr val="FFFFFF"/>
            </a:solidFill>
            <a:round/>
            <a:headEnd/>
            <a:tailEnd/>
          </a:ln>
          <a:effectLst/>
        </p:spPr>
        <p:txBody>
          <a:bodyPr wrap="none" anchor="ctr"/>
          <a:lstStyle/>
          <a:p>
            <a:endParaRPr lang="en-US"/>
          </a:p>
        </p:txBody>
      </p:sp>
      <p:sp>
        <p:nvSpPr>
          <p:cNvPr id="83984" name="Line 16"/>
          <p:cNvSpPr>
            <a:spLocks noChangeShapeType="1"/>
          </p:cNvSpPr>
          <p:nvPr/>
        </p:nvSpPr>
        <p:spPr bwMode="auto">
          <a:xfrm>
            <a:off x="2474913" y="5284788"/>
            <a:ext cx="193675" cy="0"/>
          </a:xfrm>
          <a:prstGeom prst="line">
            <a:avLst/>
          </a:prstGeom>
          <a:noFill/>
          <a:ln w="25400">
            <a:solidFill>
              <a:srgbClr val="FFFFFF"/>
            </a:solidFill>
            <a:round/>
            <a:headEnd/>
            <a:tailEnd/>
          </a:ln>
          <a:effectLst/>
        </p:spPr>
        <p:txBody>
          <a:bodyPr wrap="none" anchor="ctr"/>
          <a:lstStyle/>
          <a:p>
            <a:endParaRPr lang="en-US"/>
          </a:p>
        </p:txBody>
      </p:sp>
      <p:sp>
        <p:nvSpPr>
          <p:cNvPr id="83985" name="Line 17"/>
          <p:cNvSpPr>
            <a:spLocks noChangeShapeType="1"/>
          </p:cNvSpPr>
          <p:nvPr/>
        </p:nvSpPr>
        <p:spPr bwMode="auto">
          <a:xfrm>
            <a:off x="2474913" y="4818063"/>
            <a:ext cx="193675" cy="0"/>
          </a:xfrm>
          <a:prstGeom prst="line">
            <a:avLst/>
          </a:prstGeom>
          <a:noFill/>
          <a:ln w="25400">
            <a:solidFill>
              <a:srgbClr val="FFFFFF"/>
            </a:solidFill>
            <a:round/>
            <a:headEnd/>
            <a:tailEnd/>
          </a:ln>
          <a:effectLst/>
        </p:spPr>
        <p:txBody>
          <a:bodyPr wrap="none" anchor="ctr"/>
          <a:lstStyle/>
          <a:p>
            <a:endParaRPr lang="en-US"/>
          </a:p>
        </p:txBody>
      </p:sp>
      <p:sp>
        <p:nvSpPr>
          <p:cNvPr id="83986" name="Line 18"/>
          <p:cNvSpPr>
            <a:spLocks noChangeShapeType="1"/>
          </p:cNvSpPr>
          <p:nvPr/>
        </p:nvSpPr>
        <p:spPr bwMode="auto">
          <a:xfrm>
            <a:off x="2474913" y="4348163"/>
            <a:ext cx="193675" cy="0"/>
          </a:xfrm>
          <a:prstGeom prst="line">
            <a:avLst/>
          </a:prstGeom>
          <a:noFill/>
          <a:ln w="25400">
            <a:solidFill>
              <a:srgbClr val="FFFFFF"/>
            </a:solidFill>
            <a:round/>
            <a:headEnd/>
            <a:tailEnd/>
          </a:ln>
          <a:effectLst/>
        </p:spPr>
        <p:txBody>
          <a:bodyPr wrap="none" anchor="ctr"/>
          <a:lstStyle/>
          <a:p>
            <a:endParaRPr lang="en-US"/>
          </a:p>
        </p:txBody>
      </p:sp>
      <p:sp>
        <p:nvSpPr>
          <p:cNvPr id="83987" name="Line 19"/>
          <p:cNvSpPr>
            <a:spLocks noChangeShapeType="1"/>
          </p:cNvSpPr>
          <p:nvPr/>
        </p:nvSpPr>
        <p:spPr bwMode="auto">
          <a:xfrm>
            <a:off x="2474913" y="3881438"/>
            <a:ext cx="193675" cy="0"/>
          </a:xfrm>
          <a:prstGeom prst="line">
            <a:avLst/>
          </a:prstGeom>
          <a:noFill/>
          <a:ln w="25400">
            <a:solidFill>
              <a:srgbClr val="FFFFFF"/>
            </a:solidFill>
            <a:round/>
            <a:headEnd/>
            <a:tailEnd/>
          </a:ln>
          <a:effectLst/>
        </p:spPr>
        <p:txBody>
          <a:bodyPr wrap="none" anchor="ctr"/>
          <a:lstStyle/>
          <a:p>
            <a:endParaRPr lang="en-US"/>
          </a:p>
        </p:txBody>
      </p:sp>
      <p:sp>
        <p:nvSpPr>
          <p:cNvPr id="83988" name="Line 20"/>
          <p:cNvSpPr>
            <a:spLocks noChangeShapeType="1"/>
          </p:cNvSpPr>
          <p:nvPr/>
        </p:nvSpPr>
        <p:spPr bwMode="auto">
          <a:xfrm>
            <a:off x="2584450" y="5284788"/>
            <a:ext cx="4435475" cy="0"/>
          </a:xfrm>
          <a:prstGeom prst="line">
            <a:avLst/>
          </a:prstGeom>
          <a:noFill/>
          <a:ln w="25400">
            <a:solidFill>
              <a:srgbClr val="FFFFFF"/>
            </a:solidFill>
            <a:round/>
            <a:headEnd/>
            <a:tailEnd/>
          </a:ln>
          <a:effectLst/>
        </p:spPr>
        <p:txBody>
          <a:bodyPr wrap="none" anchor="ctr"/>
          <a:lstStyle/>
          <a:p>
            <a:endParaRPr lang="en-US"/>
          </a:p>
        </p:txBody>
      </p:sp>
      <p:sp>
        <p:nvSpPr>
          <p:cNvPr id="83989" name="Line 21"/>
          <p:cNvSpPr>
            <a:spLocks noChangeShapeType="1"/>
          </p:cNvSpPr>
          <p:nvPr/>
        </p:nvSpPr>
        <p:spPr bwMode="auto">
          <a:xfrm flipV="1">
            <a:off x="2571750"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3990" name="Line 22"/>
          <p:cNvSpPr>
            <a:spLocks noChangeShapeType="1"/>
          </p:cNvSpPr>
          <p:nvPr/>
        </p:nvSpPr>
        <p:spPr bwMode="auto">
          <a:xfrm flipV="1">
            <a:off x="3317875"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3991" name="Line 23"/>
          <p:cNvSpPr>
            <a:spLocks noChangeShapeType="1"/>
          </p:cNvSpPr>
          <p:nvPr/>
        </p:nvSpPr>
        <p:spPr bwMode="auto">
          <a:xfrm flipV="1">
            <a:off x="4057650"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3992" name="Line 24"/>
          <p:cNvSpPr>
            <a:spLocks noChangeShapeType="1"/>
          </p:cNvSpPr>
          <p:nvPr/>
        </p:nvSpPr>
        <p:spPr bwMode="auto">
          <a:xfrm flipV="1">
            <a:off x="4802188"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3993" name="Line 25"/>
          <p:cNvSpPr>
            <a:spLocks noChangeShapeType="1"/>
          </p:cNvSpPr>
          <p:nvPr/>
        </p:nvSpPr>
        <p:spPr bwMode="auto">
          <a:xfrm flipV="1">
            <a:off x="5548313"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3994" name="Line 26"/>
          <p:cNvSpPr>
            <a:spLocks noChangeShapeType="1"/>
          </p:cNvSpPr>
          <p:nvPr/>
        </p:nvSpPr>
        <p:spPr bwMode="auto">
          <a:xfrm flipV="1">
            <a:off x="6288088"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3995" name="Line 27"/>
          <p:cNvSpPr>
            <a:spLocks noChangeShapeType="1"/>
          </p:cNvSpPr>
          <p:nvPr/>
        </p:nvSpPr>
        <p:spPr bwMode="auto">
          <a:xfrm flipV="1">
            <a:off x="7032625" y="5189538"/>
            <a:ext cx="0" cy="190500"/>
          </a:xfrm>
          <a:prstGeom prst="line">
            <a:avLst/>
          </a:prstGeom>
          <a:noFill/>
          <a:ln w="25400">
            <a:solidFill>
              <a:srgbClr val="FFFFFF"/>
            </a:solidFill>
            <a:round/>
            <a:headEnd/>
            <a:tailEnd/>
          </a:ln>
          <a:effectLst/>
        </p:spPr>
        <p:txBody>
          <a:bodyPr wrap="none" anchor="ctr"/>
          <a:lstStyle/>
          <a:p>
            <a:endParaRPr lang="en-US"/>
          </a:p>
        </p:txBody>
      </p:sp>
      <p:sp>
        <p:nvSpPr>
          <p:cNvPr id="83996" name="Line 28"/>
          <p:cNvSpPr>
            <a:spLocks noChangeShapeType="1"/>
          </p:cNvSpPr>
          <p:nvPr/>
        </p:nvSpPr>
        <p:spPr bwMode="auto">
          <a:xfrm flipV="1">
            <a:off x="2571750"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3997" name="Line 29"/>
          <p:cNvSpPr>
            <a:spLocks noChangeShapeType="1"/>
          </p:cNvSpPr>
          <p:nvPr/>
        </p:nvSpPr>
        <p:spPr bwMode="auto">
          <a:xfrm flipV="1">
            <a:off x="4057650"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3998" name="Line 30"/>
          <p:cNvSpPr>
            <a:spLocks noChangeShapeType="1"/>
          </p:cNvSpPr>
          <p:nvPr/>
        </p:nvSpPr>
        <p:spPr bwMode="auto">
          <a:xfrm flipV="1">
            <a:off x="5548313"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3999" name="Line 31"/>
          <p:cNvSpPr>
            <a:spLocks noChangeShapeType="1"/>
          </p:cNvSpPr>
          <p:nvPr/>
        </p:nvSpPr>
        <p:spPr bwMode="auto">
          <a:xfrm flipV="1">
            <a:off x="7032625" y="5162550"/>
            <a:ext cx="0" cy="244475"/>
          </a:xfrm>
          <a:prstGeom prst="line">
            <a:avLst/>
          </a:prstGeom>
          <a:noFill/>
          <a:ln w="25400">
            <a:solidFill>
              <a:srgbClr val="FFFFFF"/>
            </a:solidFill>
            <a:round/>
            <a:headEnd/>
            <a:tailEnd/>
          </a:ln>
          <a:effectLst/>
        </p:spPr>
        <p:txBody>
          <a:bodyPr wrap="none" anchor="ctr"/>
          <a:lstStyle/>
          <a:p>
            <a:endParaRPr lang="en-US"/>
          </a:p>
        </p:txBody>
      </p:sp>
      <p:sp>
        <p:nvSpPr>
          <p:cNvPr id="84000" name="Oval 32"/>
          <p:cNvSpPr>
            <a:spLocks noChangeArrowheads="1"/>
          </p:cNvSpPr>
          <p:nvPr/>
        </p:nvSpPr>
        <p:spPr bwMode="auto">
          <a:xfrm>
            <a:off x="5208588" y="4775200"/>
            <a:ext cx="74612"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4001" name="Oval 33"/>
          <p:cNvSpPr>
            <a:spLocks noChangeArrowheads="1"/>
          </p:cNvSpPr>
          <p:nvPr/>
        </p:nvSpPr>
        <p:spPr bwMode="auto">
          <a:xfrm>
            <a:off x="4462463" y="5008563"/>
            <a:ext cx="76200"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4002" name="Oval 34"/>
          <p:cNvSpPr>
            <a:spLocks noChangeArrowheads="1"/>
          </p:cNvSpPr>
          <p:nvPr/>
        </p:nvSpPr>
        <p:spPr bwMode="auto">
          <a:xfrm>
            <a:off x="3421063" y="4725988"/>
            <a:ext cx="76200" cy="74612"/>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4003" name="Oval 35"/>
          <p:cNvSpPr>
            <a:spLocks noChangeArrowheads="1"/>
          </p:cNvSpPr>
          <p:nvPr/>
        </p:nvSpPr>
        <p:spPr bwMode="auto">
          <a:xfrm>
            <a:off x="5505450" y="3884613"/>
            <a:ext cx="74613"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4004" name="Oval 36"/>
          <p:cNvSpPr>
            <a:spLocks noChangeArrowheads="1"/>
          </p:cNvSpPr>
          <p:nvPr/>
        </p:nvSpPr>
        <p:spPr bwMode="auto">
          <a:xfrm>
            <a:off x="6245225" y="3838575"/>
            <a:ext cx="76200" cy="76200"/>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4005" name="Oval 37"/>
          <p:cNvSpPr>
            <a:spLocks noChangeArrowheads="1"/>
          </p:cNvSpPr>
          <p:nvPr/>
        </p:nvSpPr>
        <p:spPr bwMode="auto">
          <a:xfrm>
            <a:off x="4014788" y="4305300"/>
            <a:ext cx="76200" cy="74613"/>
          </a:xfrm>
          <a:prstGeom prst="ellipse">
            <a:avLst/>
          </a:prstGeom>
          <a:solidFill>
            <a:srgbClr val="FFFF80"/>
          </a:solidFill>
          <a:ln w="25400">
            <a:solidFill>
              <a:srgbClr val="FFFF80"/>
            </a:solidFill>
            <a:round/>
            <a:headEnd/>
            <a:tailEnd/>
          </a:ln>
          <a:effectLst/>
        </p:spPr>
        <p:txBody>
          <a:bodyPr wrap="none" anchor="ctr"/>
          <a:lstStyle/>
          <a:p>
            <a:endParaRPr lang="en-US"/>
          </a:p>
        </p:txBody>
      </p:sp>
      <p:sp>
        <p:nvSpPr>
          <p:cNvPr id="84006" name="Rectangle 38"/>
          <p:cNvSpPr>
            <a:spLocks noChangeArrowheads="1"/>
          </p:cNvSpPr>
          <p:nvPr/>
        </p:nvSpPr>
        <p:spPr bwMode="auto">
          <a:xfrm>
            <a:off x="2020888" y="5045075"/>
            <a:ext cx="3714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0</a:t>
            </a:r>
          </a:p>
        </p:txBody>
      </p:sp>
      <p:sp>
        <p:nvSpPr>
          <p:cNvPr id="84007" name="Rectangle 39"/>
          <p:cNvSpPr>
            <a:spLocks noChangeArrowheads="1"/>
          </p:cNvSpPr>
          <p:nvPr/>
        </p:nvSpPr>
        <p:spPr bwMode="auto">
          <a:xfrm>
            <a:off x="1828800" y="4579938"/>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20</a:t>
            </a:r>
          </a:p>
        </p:txBody>
      </p:sp>
      <p:sp>
        <p:nvSpPr>
          <p:cNvPr id="84008" name="Rectangle 40"/>
          <p:cNvSpPr>
            <a:spLocks noChangeArrowheads="1"/>
          </p:cNvSpPr>
          <p:nvPr/>
        </p:nvSpPr>
        <p:spPr bwMode="auto">
          <a:xfrm>
            <a:off x="1828800" y="4108450"/>
            <a:ext cx="5619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40</a:t>
            </a:r>
          </a:p>
        </p:txBody>
      </p:sp>
      <p:sp>
        <p:nvSpPr>
          <p:cNvPr id="84009" name="Rectangle 41"/>
          <p:cNvSpPr>
            <a:spLocks noChangeArrowheads="1"/>
          </p:cNvSpPr>
          <p:nvPr/>
        </p:nvSpPr>
        <p:spPr bwMode="auto">
          <a:xfrm>
            <a:off x="1828800" y="3641725"/>
            <a:ext cx="5619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60</a:t>
            </a:r>
          </a:p>
        </p:txBody>
      </p:sp>
      <p:sp>
        <p:nvSpPr>
          <p:cNvPr id="84010" name="Rectangle 42"/>
          <p:cNvSpPr>
            <a:spLocks noChangeArrowheads="1"/>
          </p:cNvSpPr>
          <p:nvPr/>
        </p:nvSpPr>
        <p:spPr bwMode="auto">
          <a:xfrm>
            <a:off x="2386013" y="5561013"/>
            <a:ext cx="3714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0</a:t>
            </a:r>
          </a:p>
        </p:txBody>
      </p:sp>
      <p:sp>
        <p:nvSpPr>
          <p:cNvPr id="84011" name="Rectangle 43"/>
          <p:cNvSpPr>
            <a:spLocks noChangeArrowheads="1"/>
          </p:cNvSpPr>
          <p:nvPr/>
        </p:nvSpPr>
        <p:spPr bwMode="auto">
          <a:xfrm>
            <a:off x="3775075"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20</a:t>
            </a:r>
          </a:p>
        </p:txBody>
      </p:sp>
      <p:sp>
        <p:nvSpPr>
          <p:cNvPr id="84012" name="Rectangle 44"/>
          <p:cNvSpPr>
            <a:spLocks noChangeArrowheads="1"/>
          </p:cNvSpPr>
          <p:nvPr/>
        </p:nvSpPr>
        <p:spPr bwMode="auto">
          <a:xfrm>
            <a:off x="5265738"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40</a:t>
            </a:r>
          </a:p>
        </p:txBody>
      </p:sp>
      <p:sp>
        <p:nvSpPr>
          <p:cNvPr id="84013" name="Rectangle 45"/>
          <p:cNvSpPr>
            <a:spLocks noChangeArrowheads="1"/>
          </p:cNvSpPr>
          <p:nvPr/>
        </p:nvSpPr>
        <p:spPr bwMode="auto">
          <a:xfrm>
            <a:off x="6751638" y="5561013"/>
            <a:ext cx="561975" cy="500062"/>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60</a:t>
            </a:r>
          </a:p>
        </p:txBody>
      </p:sp>
      <p:sp>
        <p:nvSpPr>
          <p:cNvPr id="84014" name="Rectangle 46"/>
          <p:cNvSpPr>
            <a:spLocks noChangeArrowheads="1"/>
          </p:cNvSpPr>
          <p:nvPr/>
        </p:nvSpPr>
        <p:spPr bwMode="auto">
          <a:xfrm>
            <a:off x="7056438" y="5054600"/>
            <a:ext cx="4095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X</a:t>
            </a:r>
          </a:p>
        </p:txBody>
      </p:sp>
      <p:sp>
        <p:nvSpPr>
          <p:cNvPr id="84015" name="Rectangle 47"/>
          <p:cNvSpPr>
            <a:spLocks noChangeArrowheads="1"/>
          </p:cNvSpPr>
          <p:nvPr/>
        </p:nvSpPr>
        <p:spPr bwMode="auto">
          <a:xfrm>
            <a:off x="2381250" y="3349625"/>
            <a:ext cx="409575" cy="500063"/>
          </a:xfrm>
          <a:prstGeom prst="rect">
            <a:avLst/>
          </a:prstGeom>
          <a:noFill/>
          <a:ln w="12700">
            <a:noFill/>
            <a:miter lim="800000"/>
            <a:headEnd/>
            <a:tailEnd/>
          </a:ln>
          <a:effectLst/>
        </p:spPr>
        <p:txBody>
          <a:bodyPr wrap="none" lIns="90488" tIns="44450" rIns="90488" bIns="44450">
            <a:spAutoFit/>
          </a:bodyPr>
          <a:lstStyle/>
          <a:p>
            <a:r>
              <a:rPr lang="en-US" sz="2700" b="1">
                <a:solidFill>
                  <a:srgbClr val="FFFFFF"/>
                </a:solidFill>
              </a:rPr>
              <a:t>Y</a:t>
            </a:r>
          </a:p>
        </p:txBody>
      </p:sp>
      <p:sp>
        <p:nvSpPr>
          <p:cNvPr id="84016" name="Oval 48"/>
          <p:cNvSpPr>
            <a:spLocks noChangeArrowheads="1"/>
          </p:cNvSpPr>
          <p:nvPr/>
        </p:nvSpPr>
        <p:spPr bwMode="auto">
          <a:xfrm>
            <a:off x="4349750" y="49561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4017" name="Oval 49"/>
          <p:cNvSpPr>
            <a:spLocks noChangeArrowheads="1"/>
          </p:cNvSpPr>
          <p:nvPr/>
        </p:nvSpPr>
        <p:spPr bwMode="auto">
          <a:xfrm>
            <a:off x="6178550" y="37369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4018" name="Oval 50"/>
          <p:cNvSpPr>
            <a:spLocks noChangeArrowheads="1"/>
          </p:cNvSpPr>
          <p:nvPr/>
        </p:nvSpPr>
        <p:spPr bwMode="auto">
          <a:xfrm>
            <a:off x="3968750" y="42703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4019" name="Oval 51"/>
          <p:cNvSpPr>
            <a:spLocks noChangeArrowheads="1"/>
          </p:cNvSpPr>
          <p:nvPr/>
        </p:nvSpPr>
        <p:spPr bwMode="auto">
          <a:xfrm>
            <a:off x="5416550" y="38131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4020" name="Oval 52"/>
          <p:cNvSpPr>
            <a:spLocks noChangeArrowheads="1"/>
          </p:cNvSpPr>
          <p:nvPr/>
        </p:nvSpPr>
        <p:spPr bwMode="auto">
          <a:xfrm>
            <a:off x="5111750" y="47275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4021" name="Oval 53"/>
          <p:cNvSpPr>
            <a:spLocks noChangeArrowheads="1"/>
          </p:cNvSpPr>
          <p:nvPr/>
        </p:nvSpPr>
        <p:spPr bwMode="auto">
          <a:xfrm>
            <a:off x="3359150" y="4651375"/>
            <a:ext cx="215900" cy="215900"/>
          </a:xfrm>
          <a:prstGeom prst="ellipse">
            <a:avLst/>
          </a:prstGeom>
          <a:solidFill>
            <a:srgbClr val="F0F28D"/>
          </a:solidFill>
          <a:ln w="12700">
            <a:solidFill>
              <a:srgbClr val="000000"/>
            </a:solidFill>
            <a:round/>
            <a:headEnd/>
            <a:tailEnd/>
          </a:ln>
          <a:effectLst/>
        </p:spPr>
        <p:txBody>
          <a:bodyPr wrap="none" anchor="ctr"/>
          <a:lstStyle/>
          <a:p>
            <a:endParaRPr lang="en-US"/>
          </a:p>
        </p:txBody>
      </p:sp>
      <p:sp>
        <p:nvSpPr>
          <p:cNvPr id="84023" name="Line 55"/>
          <p:cNvSpPr>
            <a:spLocks noChangeShapeType="1"/>
          </p:cNvSpPr>
          <p:nvPr/>
        </p:nvSpPr>
        <p:spPr bwMode="auto">
          <a:xfrm flipV="1">
            <a:off x="2590800" y="4191000"/>
            <a:ext cx="4419600" cy="990600"/>
          </a:xfrm>
          <a:prstGeom prst="line">
            <a:avLst/>
          </a:prstGeom>
          <a:noFill/>
          <a:ln w="50800">
            <a:solidFill>
              <a:srgbClr val="A2C1FE"/>
            </a:solidFill>
            <a:round/>
            <a:headEnd/>
            <a:tailEnd/>
          </a:ln>
          <a:effectLst/>
        </p:spPr>
        <p:txBody>
          <a:bodyPr wrap="none" anchor="ctr"/>
          <a:lstStyle/>
          <a:p>
            <a:endParaRPr lang="en-US"/>
          </a:p>
        </p:txBody>
      </p:sp>
      <p:sp>
        <p:nvSpPr>
          <p:cNvPr id="84024" name="Line 56"/>
          <p:cNvSpPr>
            <a:spLocks noChangeShapeType="1"/>
          </p:cNvSpPr>
          <p:nvPr/>
        </p:nvSpPr>
        <p:spPr bwMode="auto">
          <a:xfrm>
            <a:off x="6477000" y="3429000"/>
            <a:ext cx="304800" cy="762000"/>
          </a:xfrm>
          <a:prstGeom prst="line">
            <a:avLst/>
          </a:prstGeom>
          <a:noFill/>
          <a:ln w="38100">
            <a:solidFill>
              <a:schemeClr val="tx1"/>
            </a:solidFill>
            <a:round/>
            <a:headEnd/>
            <a:tailEnd type="triangle" w="med" len="med"/>
          </a:ln>
          <a:effectLst/>
        </p:spPr>
        <p:txBody>
          <a:bodyPr/>
          <a:lstStyle/>
          <a:p>
            <a:endParaRPr lang="en-US"/>
          </a:p>
        </p:txBody>
      </p:sp>
      <p:sp>
        <p:nvSpPr>
          <p:cNvPr id="84026" name="Text Box 58"/>
          <p:cNvSpPr txBox="1">
            <a:spLocks noChangeArrowheads="1"/>
          </p:cNvSpPr>
          <p:nvPr/>
        </p:nvSpPr>
        <p:spPr bwMode="auto">
          <a:xfrm>
            <a:off x="5638800" y="3048000"/>
            <a:ext cx="1708150" cy="366713"/>
          </a:xfrm>
          <a:prstGeom prst="rect">
            <a:avLst/>
          </a:prstGeom>
          <a:noFill/>
          <a:ln w="12700">
            <a:noFill/>
            <a:miter lim="800000"/>
            <a:headEnd/>
            <a:tailEnd/>
          </a:ln>
          <a:effectLst/>
        </p:spPr>
        <p:txBody>
          <a:bodyPr wrap="none">
            <a:spAutoFit/>
          </a:bodyPr>
          <a:lstStyle/>
          <a:p>
            <a:r>
              <a:rPr lang="en-US"/>
              <a:t>Slope changed</a:t>
            </a:r>
          </a:p>
        </p:txBody>
      </p:sp>
      <p:sp>
        <p:nvSpPr>
          <p:cNvPr id="84027" name="Text Box 59"/>
          <p:cNvSpPr txBox="1">
            <a:spLocks noChangeArrowheads="1"/>
          </p:cNvSpPr>
          <p:nvPr/>
        </p:nvSpPr>
        <p:spPr bwMode="auto">
          <a:xfrm>
            <a:off x="1009650" y="5957888"/>
            <a:ext cx="2266950" cy="366712"/>
          </a:xfrm>
          <a:prstGeom prst="rect">
            <a:avLst/>
          </a:prstGeom>
          <a:noFill/>
          <a:ln w="12700">
            <a:noFill/>
            <a:miter lim="800000"/>
            <a:headEnd/>
            <a:tailEnd/>
          </a:ln>
          <a:effectLst/>
        </p:spPr>
        <p:txBody>
          <a:bodyPr wrap="none">
            <a:spAutoFit/>
          </a:bodyPr>
          <a:lstStyle/>
          <a:p>
            <a:r>
              <a:rPr lang="en-US"/>
              <a:t>Intercept unchanged</a:t>
            </a:r>
          </a:p>
        </p:txBody>
      </p:sp>
      <p:sp>
        <p:nvSpPr>
          <p:cNvPr id="84028" name="Line 60"/>
          <p:cNvSpPr>
            <a:spLocks noChangeShapeType="1"/>
          </p:cNvSpPr>
          <p:nvPr/>
        </p:nvSpPr>
        <p:spPr bwMode="auto">
          <a:xfrm>
            <a:off x="2590800" y="5181600"/>
            <a:ext cx="0" cy="0"/>
          </a:xfrm>
          <a:prstGeom prst="line">
            <a:avLst/>
          </a:prstGeom>
          <a:noFill/>
          <a:ln w="12700">
            <a:solidFill>
              <a:schemeClr val="tx1"/>
            </a:solidFill>
            <a:round/>
            <a:headEnd/>
            <a:tailEnd type="triangle" w="med" len="med"/>
          </a:ln>
          <a:effectLst/>
        </p:spPr>
        <p:txBody>
          <a:bodyPr/>
          <a:lstStyle/>
          <a:p>
            <a:endParaRPr lang="en-US"/>
          </a:p>
        </p:txBody>
      </p:sp>
      <p:sp>
        <p:nvSpPr>
          <p:cNvPr id="84030" name="Line 62"/>
          <p:cNvSpPr>
            <a:spLocks noChangeShapeType="1"/>
          </p:cNvSpPr>
          <p:nvPr/>
        </p:nvSpPr>
        <p:spPr bwMode="auto">
          <a:xfrm flipV="1">
            <a:off x="1828800" y="5257800"/>
            <a:ext cx="685800" cy="685800"/>
          </a:xfrm>
          <a:prstGeom prst="line">
            <a:avLst/>
          </a:prstGeom>
          <a:noFill/>
          <a:ln w="38100">
            <a:solidFill>
              <a:schemeClr val="tx1"/>
            </a:solidFill>
            <a:round/>
            <a:headEnd/>
            <a:tailEnd type="triangle" w="med" len="med"/>
          </a:ln>
          <a:effectLst/>
        </p:spPr>
        <p:txBody>
          <a:bodyPr/>
          <a:lstStyle/>
          <a:p>
            <a:endParaRPr lang="en-US"/>
          </a:p>
        </p:txBody>
      </p:sp>
      <p:sp>
        <p:nvSpPr>
          <p:cNvPr id="84031" name="Line 63"/>
          <p:cNvSpPr>
            <a:spLocks noChangeShapeType="1"/>
          </p:cNvSpPr>
          <p:nvPr/>
        </p:nvSpPr>
        <p:spPr bwMode="auto">
          <a:xfrm flipV="1">
            <a:off x="2590800" y="3733800"/>
            <a:ext cx="4343400" cy="1447800"/>
          </a:xfrm>
          <a:prstGeom prst="line">
            <a:avLst/>
          </a:prstGeom>
          <a:noFill/>
          <a:ln w="50800">
            <a:solidFill>
              <a:srgbClr val="FC0128"/>
            </a:solidFill>
            <a:round/>
            <a:headEnd/>
            <a:tailEnd/>
          </a:ln>
          <a:effectLst/>
        </p:spPr>
        <p:txBody>
          <a:bodyPr wrap="none" anchor="ctr"/>
          <a:lstStyle/>
          <a:p>
            <a:endParaRPr lang="en-US"/>
          </a:p>
        </p:txBody>
      </p:sp>
    </p:spTree>
  </p:cSld>
  <p:clrMapOvr>
    <a:masterClrMapping/>
  </p:clrMapOvr>
  <p:transition advTm="1000">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5197</TotalTime>
  <Words>2306</Words>
  <Application>Microsoft Office PowerPoint</Application>
  <PresentationFormat>On-screen Show (4:3)</PresentationFormat>
  <Paragraphs>486</Paragraphs>
  <Slides>69</Slides>
  <Notes>22</Notes>
  <HiddenSlides>32</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69</vt:i4>
      </vt:variant>
    </vt:vector>
  </HeadingPairs>
  <TitlesOfParts>
    <vt:vector size="76" baseType="lpstr">
      <vt:lpstr>Equity</vt:lpstr>
      <vt:lpstr>VISIO</vt:lpstr>
      <vt:lpstr>Equation</vt:lpstr>
      <vt:lpstr>MathType Equation</vt:lpstr>
      <vt:lpstr>Document</vt:lpstr>
      <vt:lpstr>ClipArt</vt:lpstr>
      <vt:lpstr>Chart</vt:lpstr>
      <vt:lpstr>Analytical Methods : Regression Methods</vt:lpstr>
      <vt:lpstr>Topics</vt:lpstr>
      <vt:lpstr>Regression</vt:lpstr>
      <vt:lpstr>SAS Procedures : Regression</vt:lpstr>
      <vt:lpstr>LINEAR REGRESSION</vt:lpstr>
      <vt:lpstr>Types of  Regression Models</vt:lpstr>
      <vt:lpstr>Scatter plot</vt:lpstr>
      <vt:lpstr>Thinking Challenge</vt:lpstr>
      <vt:lpstr>Thinking Challenge</vt:lpstr>
      <vt:lpstr>Thinking Challenge</vt:lpstr>
      <vt:lpstr>Thinking Challenge</vt:lpstr>
      <vt:lpstr>  Least Squares</vt:lpstr>
      <vt:lpstr>  Least Squares</vt:lpstr>
      <vt:lpstr>  Least Squares</vt:lpstr>
      <vt:lpstr>Least Squares Graphically</vt:lpstr>
      <vt:lpstr>Coefficient Equations</vt:lpstr>
      <vt:lpstr>Derivation of Parameters (1)</vt:lpstr>
      <vt:lpstr>Derivation of Parameters (1)</vt:lpstr>
      <vt:lpstr>Computation Table</vt:lpstr>
      <vt:lpstr>Interpretation of Coefficients</vt:lpstr>
      <vt:lpstr>Interpretation of Coefficients</vt:lpstr>
      <vt:lpstr>Interpretation of Coefficients</vt:lpstr>
      <vt:lpstr>SAS codes for fitting a simple linear regression</vt:lpstr>
      <vt:lpstr>Parameter Estimation  SAS Computer Output</vt:lpstr>
      <vt:lpstr>Parameter Estimation Thinking Challenge</vt:lpstr>
      <vt:lpstr>Scattergram  Milk Yield vs. Food intake*</vt:lpstr>
      <vt:lpstr>Parameter Estimation Solution Table*</vt:lpstr>
      <vt:lpstr>Parameter Estimation Solution*</vt:lpstr>
      <vt:lpstr>Coefficient Interpretation Solution*</vt:lpstr>
      <vt:lpstr>Coefficient Interpretation Solution*</vt:lpstr>
      <vt:lpstr>Coefficient Interpretation Solution*</vt:lpstr>
      <vt:lpstr>Assumptions (or the fine print)</vt:lpstr>
      <vt:lpstr>Slide 33</vt:lpstr>
      <vt:lpstr>PROC REG</vt:lpstr>
      <vt:lpstr>Least Square Estimation</vt:lpstr>
      <vt:lpstr>Example OLS</vt:lpstr>
      <vt:lpstr>Slide 37</vt:lpstr>
      <vt:lpstr>Slide 38</vt:lpstr>
      <vt:lpstr>PROC REG</vt:lpstr>
      <vt:lpstr>PROC REG</vt:lpstr>
      <vt:lpstr>LOGISTIC/LOGIT REGRESSION</vt:lpstr>
      <vt:lpstr>Logistic Regression</vt:lpstr>
      <vt:lpstr>Logistic Regression</vt:lpstr>
      <vt:lpstr>PROC LOGISTIC</vt:lpstr>
      <vt:lpstr>PROC LOGISTIC (Link Function and MLE)</vt:lpstr>
      <vt:lpstr>PROC LOGISTIC (Illustration)</vt:lpstr>
      <vt:lpstr>PROC LOGISTIC (Illustration)</vt:lpstr>
      <vt:lpstr>PROC LOGISTIC (Illustration)</vt:lpstr>
      <vt:lpstr>PROC LOGISTIC (Illustration)</vt:lpstr>
      <vt:lpstr>Logistic Regression Hosmer-Lemeshow test</vt:lpstr>
      <vt:lpstr>Validation Model Power</vt:lpstr>
      <vt:lpstr>Validation Model Power – ROC and AUC</vt:lpstr>
      <vt:lpstr>Validation Model Power – ROC and AUC</vt:lpstr>
      <vt:lpstr>Validation Model Power – ROC and AUC</vt:lpstr>
      <vt:lpstr>Validation Model Power – ROC and AUC</vt:lpstr>
      <vt:lpstr>Validation Model Power – K-S statistics</vt:lpstr>
      <vt:lpstr>PROC LOGISTIC (Statistics)</vt:lpstr>
      <vt:lpstr>Non Linear Estimation</vt:lpstr>
      <vt:lpstr>PROC NLIN</vt:lpstr>
      <vt:lpstr>PROC NLIN</vt:lpstr>
      <vt:lpstr>PROC NLIN (Illustration)</vt:lpstr>
      <vt:lpstr>PROC NLIN (Illustration)</vt:lpstr>
      <vt:lpstr>PROC NLIN (Converges Measures)</vt:lpstr>
      <vt:lpstr>MIXED Regression </vt:lpstr>
      <vt:lpstr>PROC MIXED</vt:lpstr>
      <vt:lpstr>PROC MIXED</vt:lpstr>
      <vt:lpstr>PROC MIXED</vt:lpstr>
      <vt:lpstr>PROC MIXED</vt:lpstr>
      <vt:lpstr>PROC MIXED</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Dates Demystified</dc:title>
  <dc:creator>USER</dc:creator>
  <cp:lastModifiedBy>Deepak.Mishra</cp:lastModifiedBy>
  <cp:revision>466</cp:revision>
  <dcterms:created xsi:type="dcterms:W3CDTF">2010-11-27T11:45:08Z</dcterms:created>
  <dcterms:modified xsi:type="dcterms:W3CDTF">2015-10-01T09:36:30Z</dcterms:modified>
</cp:coreProperties>
</file>