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Default Extension="emf" ContentType="image/x-emf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6" r:id="rId2"/>
    <p:sldId id="257" r:id="rId3"/>
    <p:sldId id="259" r:id="rId4"/>
    <p:sldId id="260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2AE20-C4EA-42FC-8D37-C0F0B77D1359}" type="datetimeFigureOut">
              <a:rPr lang="en-US" smtClean="0"/>
              <a:pPr/>
              <a:t>11/25/10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7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6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Discover Right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Analytical Methods :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53100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ounded Rectangular Callout 15"/>
          <p:cNvSpPr/>
          <p:nvPr/>
        </p:nvSpPr>
        <p:spPr>
          <a:xfrm>
            <a:off x="5943600" y="685800"/>
            <a:ext cx="2667000" cy="609600"/>
          </a:xfrm>
          <a:prstGeom prst="wedgeRoundRectCallout">
            <a:avLst>
              <a:gd name="adj1" fmla="val -93119"/>
              <a:gd name="adj2" fmla="val 347712"/>
              <a:gd name="adj3" fmla="val 16667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of different values of Block i.e. 1,2,3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477000" y="3733800"/>
            <a:ext cx="2514600" cy="1066800"/>
          </a:xfrm>
          <a:prstGeom prst="wedgeRoundRectCallout">
            <a:avLst>
              <a:gd name="adj1" fmla="val -113883"/>
              <a:gd name="adj2" fmla="val -58827"/>
              <a:gd name="adj3" fmla="val 16667"/>
            </a:avLst>
          </a:prstGeom>
          <a:solidFill>
            <a:schemeClr val="accent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 of different values of Treatment i.e. A,B,C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04800" y="4343400"/>
            <a:ext cx="2514600" cy="685800"/>
          </a:xfrm>
          <a:prstGeom prst="wedgeRoundRectCallout">
            <a:avLst>
              <a:gd name="adj1" fmla="val 156027"/>
              <a:gd name="adj2" fmla="val -74924"/>
              <a:gd name="adj3" fmla="val 16667"/>
            </a:avLst>
          </a:prstGeom>
          <a:solidFill>
            <a:schemeClr val="accent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Total No of observations in the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5800" y="5257800"/>
            <a:ext cx="8077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sz="2000" dirty="0" smtClean="0"/>
              <a:t> Total degrees of freedom of the model </a:t>
            </a:r>
            <a:r>
              <a:rPr lang="en-US" sz="2000" b="1" dirty="0" smtClean="0"/>
              <a:t>= (3-1)+(3-1) = 4 </a:t>
            </a:r>
            <a:r>
              <a:rPr lang="en-US" sz="2000" dirty="0" smtClean="0"/>
              <a:t>i.e. 3 from Block and 3 from Treatment</a:t>
            </a:r>
          </a:p>
          <a:p>
            <a:pPr algn="ctr">
              <a:buFont typeface="Arial" pitchFamily="34" charset="0"/>
              <a:buChar char="•"/>
            </a:pPr>
            <a:r>
              <a:rPr lang="en-US" sz="2000" dirty="0" smtClean="0"/>
              <a:t> Corrected Total degrees of freedom in the dataset = </a:t>
            </a:r>
            <a:r>
              <a:rPr lang="en-US" sz="2000" b="1" dirty="0" smtClean="0"/>
              <a:t>(9-1)</a:t>
            </a:r>
            <a:r>
              <a:rPr lang="en-US" sz="2000" dirty="0" smtClean="0"/>
              <a:t> i.e. 1 less Total Observations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4800" y="685800"/>
            <a:ext cx="8610600" cy="4648200"/>
            <a:chOff x="152400" y="2286000"/>
            <a:chExt cx="4316913" cy="2584335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" y="2286000"/>
              <a:ext cx="4316913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/>
            <a:srcRect t="50550"/>
            <a:stretch>
              <a:fillRect/>
            </a:stretch>
          </p:blipFill>
          <p:spPr bwMode="auto">
            <a:xfrm>
              <a:off x="152400" y="4267199"/>
              <a:ext cx="4315968" cy="603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1524000" y="762000"/>
            <a:ext cx="1524000" cy="685800"/>
          </a:xfrm>
          <a:prstGeom prst="wedgeRoundRectCallout">
            <a:avLst>
              <a:gd name="adj1" fmla="val 95574"/>
              <a:gd name="adj2" fmla="val 241776"/>
              <a:gd name="adj3" fmla="val 16667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Within group variance or -</a:t>
            </a:r>
            <a:r>
              <a:rPr lang="en-US" sz="1400" b="1" dirty="0" err="1" smtClean="0">
                <a:solidFill>
                  <a:schemeClr val="tx1"/>
                </a:solidFill>
              </a:rPr>
              <a:t>SS</a:t>
            </a:r>
            <a:r>
              <a:rPr lang="en-US" sz="1400" b="1" baseline="-25000" dirty="0" err="1" smtClean="0">
                <a:solidFill>
                  <a:schemeClr val="tx1"/>
                </a:solidFill>
              </a:rPr>
              <a:t>Error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447800" y="2057400"/>
            <a:ext cx="1524000" cy="685800"/>
          </a:xfrm>
          <a:prstGeom prst="wedgeRoundRectCallout">
            <a:avLst>
              <a:gd name="adj1" fmla="val 98109"/>
              <a:gd name="adj2" fmla="val 108443"/>
              <a:gd name="adj3" fmla="val 16667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Total  variance </a:t>
            </a:r>
            <a:r>
              <a:rPr lang="en-US" sz="1400" b="1" dirty="0" err="1" smtClean="0">
                <a:solidFill>
                  <a:schemeClr val="tx1"/>
                </a:solidFill>
              </a:rPr>
              <a:t>SS</a:t>
            </a:r>
            <a:r>
              <a:rPr lang="en-US" sz="1400" b="1" baseline="-25000" dirty="0" err="1" smtClean="0">
                <a:solidFill>
                  <a:schemeClr val="tx1"/>
                </a:solidFill>
              </a:rPr>
              <a:t>Total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781800" y="2743200"/>
            <a:ext cx="1524000" cy="685800"/>
          </a:xfrm>
          <a:prstGeom prst="wedgeRoundRectCallout">
            <a:avLst>
              <a:gd name="adj1" fmla="val -77666"/>
              <a:gd name="adj2" fmla="val -60571"/>
              <a:gd name="adj3" fmla="val 16667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Sum of square by degree of freedom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562600" y="838200"/>
            <a:ext cx="3200400" cy="609600"/>
          </a:xfrm>
          <a:prstGeom prst="wedgeRoundRectCallout">
            <a:avLst>
              <a:gd name="adj1" fmla="val 3743"/>
              <a:gd name="adj2" fmla="val 209616"/>
              <a:gd name="adj3" fmla="val 16667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 Value = {(SS)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Mean</a:t>
            </a:r>
            <a:r>
              <a:rPr lang="en-US" sz="1400" b="1" dirty="0" smtClean="0">
                <a:solidFill>
                  <a:schemeClr val="tx1"/>
                </a:solidFill>
              </a:rPr>
              <a:t>/(DF)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 Mean</a:t>
            </a:r>
            <a:r>
              <a:rPr lang="en-US" sz="1400" b="1" dirty="0" smtClean="0">
                <a:solidFill>
                  <a:schemeClr val="tx1"/>
                </a:solidFill>
              </a:rPr>
              <a:t>}</a:t>
            </a:r>
            <a:r>
              <a:rPr lang="en-US" sz="1600" b="1" dirty="0" smtClean="0">
                <a:solidFill>
                  <a:schemeClr val="tx1"/>
                </a:solidFill>
              </a:rPr>
              <a:t>/</a:t>
            </a:r>
            <a:r>
              <a:rPr lang="en-US" sz="1400" b="1" dirty="0" smtClean="0">
                <a:solidFill>
                  <a:schemeClr val="tx1"/>
                </a:solidFill>
              </a:rPr>
              <a:t>{(SS)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Error</a:t>
            </a:r>
            <a:r>
              <a:rPr lang="en-US" sz="1400" b="1" dirty="0" smtClean="0">
                <a:solidFill>
                  <a:schemeClr val="tx1"/>
                </a:solidFill>
              </a:rPr>
              <a:t> /(DF)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 Error</a:t>
            </a:r>
            <a:r>
              <a:rPr lang="en-US" sz="1400" b="1" dirty="0" smtClean="0">
                <a:solidFill>
                  <a:schemeClr val="tx1"/>
                </a:solidFill>
              </a:rPr>
              <a:t>}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6200" y="3429000"/>
            <a:ext cx="1524000" cy="685800"/>
          </a:xfrm>
          <a:prstGeom prst="wedgeRoundRectCallout">
            <a:avLst>
              <a:gd name="adj1" fmla="val 65151"/>
              <a:gd name="adj2" fmla="val 3895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 - Square  = (</a:t>
            </a:r>
            <a:r>
              <a:rPr lang="en-US" sz="1400" b="1" dirty="0" err="1" smtClean="0">
                <a:solidFill>
                  <a:schemeClr val="bg1"/>
                </a:solidFill>
              </a:rPr>
              <a:t>SS</a:t>
            </a:r>
            <a:r>
              <a:rPr lang="en-US" sz="1400" b="1" baseline="-25000" dirty="0" err="1" smtClean="0">
                <a:solidFill>
                  <a:schemeClr val="bg1"/>
                </a:solidFill>
              </a:rPr>
              <a:t>Total</a:t>
            </a:r>
            <a:r>
              <a:rPr lang="en-US" sz="1400" b="1" dirty="0" smtClean="0">
                <a:solidFill>
                  <a:schemeClr val="bg1"/>
                </a:solidFill>
              </a:rPr>
              <a:t> -</a:t>
            </a:r>
            <a:r>
              <a:rPr lang="en-US" sz="1400" b="1" dirty="0" err="1" smtClean="0">
                <a:solidFill>
                  <a:schemeClr val="bg1"/>
                </a:solidFill>
              </a:rPr>
              <a:t>SS</a:t>
            </a:r>
            <a:r>
              <a:rPr lang="en-US" sz="1400" b="1" baseline="-25000" dirty="0" err="1" smtClean="0">
                <a:solidFill>
                  <a:schemeClr val="bg1"/>
                </a:solidFill>
              </a:rPr>
              <a:t>Mean</a:t>
            </a:r>
            <a:r>
              <a:rPr lang="en-US" sz="1400" b="1" dirty="0" smtClean="0">
                <a:solidFill>
                  <a:schemeClr val="bg1"/>
                </a:solidFill>
              </a:rPr>
              <a:t>)/(</a:t>
            </a:r>
            <a:r>
              <a:rPr lang="en-US" sz="1400" b="1" dirty="0" err="1" smtClean="0">
                <a:solidFill>
                  <a:schemeClr val="bg1"/>
                </a:solidFill>
              </a:rPr>
              <a:t>SS</a:t>
            </a:r>
            <a:r>
              <a:rPr lang="en-US" sz="1400" b="1" baseline="-25000" dirty="0" err="1" smtClean="0">
                <a:solidFill>
                  <a:schemeClr val="bg1"/>
                </a:solidFill>
              </a:rPr>
              <a:t>Total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4" name="Up-Down Arrow 13"/>
          <p:cNvSpPr/>
          <p:nvPr/>
        </p:nvSpPr>
        <p:spPr>
          <a:xfrm>
            <a:off x="5257800" y="2895600"/>
            <a:ext cx="152400" cy="762000"/>
          </a:xfrm>
          <a:prstGeom prst="upDownArrow">
            <a:avLst/>
          </a:prstGeom>
          <a:scene3d>
            <a:camera prst="orthographicFront">
              <a:rot lat="0" lon="0" rev="9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7315200" y="3505200"/>
            <a:ext cx="1524000" cy="685800"/>
          </a:xfrm>
          <a:prstGeom prst="wedgeRoundRectCallout">
            <a:avLst>
              <a:gd name="adj1" fmla="val -79356"/>
              <a:gd name="adj2" fmla="val 27692"/>
              <a:gd name="adj3" fmla="val 16667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Arithmetic Mean of  Yield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4572000" y="5638800"/>
            <a:ext cx="2209800" cy="685800"/>
          </a:xfrm>
          <a:prstGeom prst="wedgeRoundRectCallout">
            <a:avLst>
              <a:gd name="adj1" fmla="val -35499"/>
              <a:gd name="adj2" fmla="val -167613"/>
              <a:gd name="adj3" fmla="val 16667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(SS)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Mean Block </a:t>
            </a:r>
            <a:r>
              <a:rPr lang="en-US" sz="1400" b="1" dirty="0" smtClean="0">
                <a:solidFill>
                  <a:schemeClr val="tx1"/>
                </a:solidFill>
              </a:rPr>
              <a:t> ignoring Treatment subtracted by Error Term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1524000" y="5638800"/>
            <a:ext cx="2209800" cy="685800"/>
          </a:xfrm>
          <a:prstGeom prst="wedgeRoundRectCallout">
            <a:avLst>
              <a:gd name="adj1" fmla="val 50174"/>
              <a:gd name="adj2" fmla="val -130054"/>
              <a:gd name="adj3" fmla="val 16667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(SS)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Mean Treatment </a:t>
            </a:r>
            <a:r>
              <a:rPr lang="en-US" sz="1400" b="1" dirty="0" smtClean="0">
                <a:solidFill>
                  <a:schemeClr val="tx1"/>
                </a:solidFill>
              </a:rPr>
              <a:t> ignoring Block subtracted by Error Term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858000" y="5638800"/>
            <a:ext cx="2209800" cy="685800"/>
          </a:xfrm>
          <a:prstGeom prst="wedgeRoundRectCallout">
            <a:avLst>
              <a:gd name="adj1" fmla="val 14622"/>
              <a:gd name="adj2" fmla="val -163857"/>
              <a:gd name="adj3" fmla="val 16667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Higher the F-Value the higher is the chance that the means are different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228600" y="5105400"/>
            <a:ext cx="1524000" cy="685800"/>
          </a:xfrm>
          <a:prstGeom prst="wedgeRoundRectCallout">
            <a:avLst>
              <a:gd name="adj1" fmla="val 150503"/>
              <a:gd name="adj2" fmla="val -182637"/>
              <a:gd name="adj3" fmla="val 16667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Variance /Mean</a:t>
            </a:r>
            <a:endParaRPr lang="en-US" sz="1400" b="1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ANOVA Basics</a:t>
            </a:r>
          </a:p>
          <a:p>
            <a:r>
              <a:rPr lang="en-US" dirty="0" smtClean="0"/>
              <a:t>Logic and Fundamentals</a:t>
            </a:r>
          </a:p>
          <a:p>
            <a:r>
              <a:rPr lang="en-US" dirty="0" smtClean="0"/>
              <a:t>PROC ANOVA</a:t>
            </a:r>
          </a:p>
          <a:p>
            <a:r>
              <a:rPr lang="en-US" dirty="0" smtClean="0"/>
              <a:t>Illustration : </a:t>
            </a:r>
            <a:r>
              <a:rPr lang="en-US" smtClean="0"/>
              <a:t>PROC ANOVA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ANOVA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An</a:t>
            </a:r>
            <a:r>
              <a:rPr lang="en-US" dirty="0" smtClean="0"/>
              <a:t>alysis </a:t>
            </a:r>
            <a:r>
              <a:rPr lang="en-US" b="1" dirty="0" smtClean="0"/>
              <a:t>o</a:t>
            </a:r>
            <a:r>
              <a:rPr lang="en-US" dirty="0" smtClean="0"/>
              <a:t>f </a:t>
            </a:r>
            <a:r>
              <a:rPr lang="en-US" b="1" dirty="0" smtClean="0"/>
              <a:t>Va</a:t>
            </a:r>
            <a:r>
              <a:rPr lang="en-US" dirty="0" smtClean="0"/>
              <a:t>riance is abbreviated as ANOVA which analyzes experimental data in which dependent quantity is varied by changing experimental conditions</a:t>
            </a:r>
          </a:p>
          <a:p>
            <a:r>
              <a:rPr lang="en-US" dirty="0" smtClean="0"/>
              <a:t>Test leverages the fact that variances may be partitioned</a:t>
            </a:r>
          </a:p>
          <a:p>
            <a:r>
              <a:rPr lang="en-US" dirty="0" smtClean="0"/>
              <a:t>ANOVA can be performed with multiple factors (Multi Factor ANOVA)</a:t>
            </a:r>
          </a:p>
          <a:p>
            <a:r>
              <a:rPr lang="en-US" dirty="0" smtClean="0"/>
              <a:t>ANOVA also tests the interaction effects between variables which        </a:t>
            </a:r>
            <a:r>
              <a:rPr lang="en-US" b="1" dirty="0" smtClean="0"/>
              <a:t>t-tests</a:t>
            </a:r>
            <a:r>
              <a:rPr lang="en-US" dirty="0" smtClean="0"/>
              <a:t> can not do</a:t>
            </a:r>
          </a:p>
          <a:p>
            <a:r>
              <a:rPr lang="en-US" dirty="0" smtClean="0"/>
              <a:t>The basic ideas and principles of ANOVA may be extended to continuous variables and Multivariate Designs resulting in ANCOVA, MANOVA and MANCOVA</a:t>
            </a:r>
          </a:p>
          <a:p>
            <a:endParaRPr lang="en-US" dirty="0" smtClean="0"/>
          </a:p>
          <a:p>
            <a:endParaRPr lang="en-US" baseline="-25000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and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839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Basic fundamental is to partition the total difference in variance into variance difference due to random error (also known as within group SS) and variance difference due to mean difference   </a:t>
            </a:r>
          </a:p>
          <a:p>
            <a:pPr lvl="1">
              <a:buNone/>
            </a:pPr>
            <a:r>
              <a:rPr lang="en-US" dirty="0" smtClean="0"/>
              <a:t>                               (SS)</a:t>
            </a:r>
            <a:r>
              <a:rPr lang="en-US" baseline="-25000" dirty="0" smtClean="0"/>
              <a:t>Total</a:t>
            </a:r>
            <a:r>
              <a:rPr lang="en-US" dirty="0" smtClean="0"/>
              <a:t> = (SS)</a:t>
            </a:r>
            <a:r>
              <a:rPr lang="en-US" baseline="-25000" dirty="0" smtClean="0"/>
              <a:t>Error</a:t>
            </a:r>
            <a:r>
              <a:rPr lang="en-US" dirty="0" smtClean="0"/>
              <a:t> + (SS)</a:t>
            </a:r>
            <a:r>
              <a:rPr lang="en-US" baseline="-25000" dirty="0" smtClean="0"/>
              <a:t>Mean</a:t>
            </a:r>
            <a:endParaRPr lang="en-US" dirty="0" smtClean="0"/>
          </a:p>
          <a:p>
            <a:r>
              <a:rPr lang="en-US" dirty="0" smtClean="0"/>
              <a:t>(SS)</a:t>
            </a:r>
            <a:r>
              <a:rPr lang="en-US" baseline="-25000" dirty="0" smtClean="0"/>
              <a:t>Error</a:t>
            </a:r>
            <a:r>
              <a:rPr lang="en-US" dirty="0" smtClean="0"/>
              <a:t> can not be explained in the current scenario and hence attributed to the Random Error (Mean Square Error)</a:t>
            </a:r>
          </a:p>
          <a:p>
            <a:r>
              <a:rPr lang="en-US" dirty="0" smtClean="0"/>
              <a:t>(SS)</a:t>
            </a:r>
            <a:r>
              <a:rPr lang="en-US" baseline="-25000" dirty="0" smtClean="0"/>
              <a:t>Mean</a:t>
            </a:r>
            <a:r>
              <a:rPr lang="en-US" dirty="0" smtClean="0"/>
              <a:t> can however be explained which is due to the effect of partition and hence mean difference hence also called (SS)</a:t>
            </a:r>
            <a:r>
              <a:rPr lang="en-US" baseline="-25000" dirty="0" smtClean="0"/>
              <a:t>Effect </a:t>
            </a:r>
            <a:r>
              <a:rPr lang="en-US" dirty="0" smtClean="0"/>
              <a:t>(Mean Square Effect)</a:t>
            </a:r>
          </a:p>
          <a:p>
            <a:r>
              <a:rPr lang="en-US" dirty="0" smtClean="0"/>
              <a:t>                       F Value = {(SS)</a:t>
            </a:r>
            <a:r>
              <a:rPr lang="en-US" baseline="-25000" dirty="0" smtClean="0"/>
              <a:t>Mean</a:t>
            </a:r>
            <a:r>
              <a:rPr lang="en-US" dirty="0" smtClean="0"/>
              <a:t>/(DF)</a:t>
            </a:r>
            <a:r>
              <a:rPr lang="en-US" baseline="-25000" dirty="0" smtClean="0"/>
              <a:t> Mean</a:t>
            </a:r>
            <a:r>
              <a:rPr lang="en-US" dirty="0" smtClean="0"/>
              <a:t>}</a:t>
            </a:r>
            <a:r>
              <a:rPr lang="en-US" sz="3200" dirty="0" smtClean="0"/>
              <a:t>/</a:t>
            </a:r>
            <a:r>
              <a:rPr lang="en-US" dirty="0" smtClean="0"/>
              <a:t>{(SS)</a:t>
            </a:r>
            <a:r>
              <a:rPr lang="en-US" baseline="-25000" dirty="0" smtClean="0"/>
              <a:t>Error</a:t>
            </a:r>
            <a:r>
              <a:rPr lang="en-US" dirty="0" smtClean="0"/>
              <a:t> /(DF)</a:t>
            </a:r>
            <a:r>
              <a:rPr lang="en-US" baseline="-25000" dirty="0" smtClean="0"/>
              <a:t> Error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Higher F implies lower p-value meaning a significant difference in mean’s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aseline="-25000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and Fundamental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90570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914400"/>
            <a:ext cx="502134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886200"/>
            <a:ext cx="492900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124200"/>
            <a:ext cx="2514600" cy="48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6019800"/>
            <a:ext cx="2514600" cy="45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3101336"/>
            <a:ext cx="2438400" cy="48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4000" y="4648200"/>
            <a:ext cx="2438400" cy="95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3352800" y="1752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600200" y="2819400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600200" y="36576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600200" y="56388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162800" y="2819400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315200" y="36576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>
            <a:off x="3048000" y="5638800"/>
            <a:ext cx="2590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867400" y="5715000"/>
            <a:ext cx="2895600" cy="914400"/>
          </a:xfrm>
          <a:prstGeom prst="wedgeRoundRectCallout">
            <a:avLst>
              <a:gd name="adj1" fmla="val -22612"/>
              <a:gd name="adj2" fmla="val -628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SS Error is very small compared to SS Mean hence Mathematics and Physics Means are really different and not a matter of chance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and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839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If multiple factors influence the quantity being studied then variability could be attributed to</a:t>
            </a:r>
          </a:p>
          <a:p>
            <a:pPr lvl="1"/>
            <a:r>
              <a:rPr lang="en-US" dirty="0" smtClean="0"/>
              <a:t>Within group variance (Error Variance)</a:t>
            </a:r>
          </a:p>
          <a:p>
            <a:pPr lvl="1"/>
            <a:r>
              <a:rPr lang="en-US" dirty="0" smtClean="0"/>
              <a:t>Variability due to each factor</a:t>
            </a:r>
          </a:p>
          <a:p>
            <a:pPr lvl="1"/>
            <a:r>
              <a:rPr lang="en-US" dirty="0" smtClean="0"/>
              <a:t>Interaction</a:t>
            </a:r>
          </a:p>
          <a:p>
            <a:r>
              <a:rPr lang="en-US" dirty="0" smtClean="0"/>
              <a:t>Independent samples : between-groups factor</a:t>
            </a:r>
          </a:p>
          <a:p>
            <a:r>
              <a:rPr lang="en-US" dirty="0" smtClean="0"/>
              <a:t>Dependent samples : repeated measure or within subject factor</a:t>
            </a:r>
          </a:p>
          <a:p>
            <a:r>
              <a:rPr lang="en-US" dirty="0" smtClean="0"/>
              <a:t>Equal number of observations at each level means balanced data else the data is called unbalanced</a:t>
            </a:r>
          </a:p>
          <a:p>
            <a:r>
              <a:rPr lang="en-US" dirty="0" smtClean="0"/>
              <a:t>PROC ANOVA is used in SAS for balanced data and PROC GLM for unbalanced data</a:t>
            </a:r>
          </a:p>
          <a:p>
            <a:endParaRPr lang="en-US" baseline="-25000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38800" y="762000"/>
            <a:ext cx="32766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First three statements PROC ANOVA,CLASS, MODEL are mandatory and must precede RUN statement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53054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733800"/>
            <a:ext cx="6858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971800"/>
            <a:ext cx="88392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Data is based on the study of three different treatments on the crop yield and its worth</a:t>
            </a:r>
            <a:endParaRPr lang="en-US" baseline="-25000" dirty="0" smtClean="0"/>
          </a:p>
          <a:p>
            <a:r>
              <a:rPr lang="en-US" dirty="0" smtClean="0"/>
              <a:t>They believe that the blocking units aren't homogenous hence a factor for Block is introduced</a:t>
            </a:r>
            <a:endParaRPr lang="en-US" baseline="-25000" dirty="0" smtClean="0"/>
          </a:p>
          <a:p>
            <a:r>
              <a:rPr lang="en-US" dirty="0" smtClean="0"/>
              <a:t>Data is being read from the data-step itself hence the </a:t>
            </a:r>
            <a:r>
              <a:rPr lang="en-US" dirty="0" err="1" smtClean="0"/>
              <a:t>datalines</a:t>
            </a:r>
            <a:r>
              <a:rPr lang="en-US" dirty="0" smtClean="0"/>
              <a:t> statement</a:t>
            </a:r>
            <a:endParaRPr lang="en-US" baseline="-25000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50958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28800" y="2438400"/>
            <a:ext cx="5791200" cy="1752600"/>
            <a:chOff x="914400" y="990600"/>
            <a:chExt cx="4305300" cy="1143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4400" y="990600"/>
              <a:ext cx="4305300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1628775"/>
              <a:ext cx="2305050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228600" y="4038600"/>
            <a:ext cx="4316913" cy="2584335"/>
            <a:chOff x="152400" y="2286000"/>
            <a:chExt cx="4316913" cy="2584335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2400" y="2286000"/>
              <a:ext cx="4316913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5"/>
            <a:srcRect t="50550"/>
            <a:stretch>
              <a:fillRect/>
            </a:stretch>
          </p:blipFill>
          <p:spPr bwMode="auto">
            <a:xfrm>
              <a:off x="152400" y="4267199"/>
              <a:ext cx="4315968" cy="603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441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84859" y="1295400"/>
            <a:ext cx="3930541" cy="109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4098" y="762000"/>
            <a:ext cx="467174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Bent-Up Arrow 22"/>
          <p:cNvSpPr/>
          <p:nvPr/>
        </p:nvSpPr>
        <p:spPr>
          <a:xfrm>
            <a:off x="838200" y="2514600"/>
            <a:ext cx="1447800" cy="457200"/>
          </a:xfrm>
          <a:prstGeom prst="bentUp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>
            <a:off x="4876800" y="2514600"/>
            <a:ext cx="4114800" cy="1143000"/>
          </a:xfrm>
          <a:prstGeom prst="bentUpArrow">
            <a:avLst>
              <a:gd name="adj1" fmla="val 11479"/>
              <a:gd name="adj2" fmla="val 171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4838700" y="3543301"/>
            <a:ext cx="685800" cy="45720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705100" y="3543300"/>
            <a:ext cx="685800" cy="45720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  <a:scene3d>
            <a:camera prst="orthographicFront">
              <a:rot lat="0" lon="0" rev="180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2322</TotalTime>
  <Words>605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Analytical Methods : ANOVA</vt:lpstr>
      <vt:lpstr>Topics</vt:lpstr>
      <vt:lpstr>ANOVA Basics</vt:lpstr>
      <vt:lpstr>Logic and Fundamental</vt:lpstr>
      <vt:lpstr>Logic and Fundamental</vt:lpstr>
      <vt:lpstr>Logic and Fundamental</vt:lpstr>
      <vt:lpstr>PROC ANOVA</vt:lpstr>
      <vt:lpstr>Illustration</vt:lpstr>
      <vt:lpstr>Illustration</vt:lpstr>
      <vt:lpstr>Illustration</vt:lpstr>
      <vt:lpstr>Illustration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Dates Demystified</dc:title>
  <dc:creator>USER</dc:creator>
  <cp:lastModifiedBy>Deepak Mishra</cp:lastModifiedBy>
  <cp:revision>240</cp:revision>
  <dcterms:created xsi:type="dcterms:W3CDTF">2010-11-25T14:56:17Z</dcterms:created>
  <dcterms:modified xsi:type="dcterms:W3CDTF">2010-11-25T14:56:40Z</dcterms:modified>
</cp:coreProperties>
</file>