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2AE20-C4EA-42FC-8D37-C0F0B77D135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Feb’10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Analytical Methods : Important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 : 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empirical distribution function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dirty="0" smtClean="0"/>
              <a:t> for </a:t>
            </a:r>
            <a:r>
              <a:rPr lang="en-US" i="1" dirty="0" smtClean="0"/>
              <a:t>n </a:t>
            </a:r>
            <a:r>
              <a:rPr lang="en-US" i="1" dirty="0" err="1" smtClean="0"/>
              <a:t>iid</a:t>
            </a:r>
            <a:r>
              <a:rPr lang="en-US" i="1" dirty="0" smtClean="0"/>
              <a:t> </a:t>
            </a:r>
            <a:r>
              <a:rPr lang="en-US" dirty="0" smtClean="0"/>
              <a:t>observations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is defined as</a:t>
            </a:r>
          </a:p>
          <a:p>
            <a:pPr>
              <a:buNone/>
            </a:pPr>
            <a:r>
              <a:rPr lang="en-US" dirty="0" smtClean="0"/>
              <a:t>    where           is the indicator function, equal to 1 if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 ≤ </a:t>
            </a:r>
            <a:r>
              <a:rPr lang="en-US" i="1" dirty="0" smtClean="0"/>
              <a:t>x</a:t>
            </a:r>
            <a:r>
              <a:rPr lang="en-US" dirty="0" smtClean="0"/>
              <a:t> and equal to 0 otherwise.</a:t>
            </a:r>
          </a:p>
          <a:p>
            <a:r>
              <a:rPr lang="en-US" dirty="0" smtClean="0"/>
              <a:t>The Kolmogorov–Smirnov statistic for a given cumulative distribution function F(</a:t>
            </a:r>
            <a:r>
              <a:rPr lang="en-US" i="1" dirty="0" smtClean="0"/>
              <a:t>x</a:t>
            </a:r>
            <a:r>
              <a:rPr lang="en-US" dirty="0" smtClean="0"/>
              <a:t>) is</a:t>
            </a:r>
          </a:p>
          <a:p>
            <a:pPr>
              <a:buNone/>
            </a:pPr>
            <a:r>
              <a:rPr lang="en-US" dirty="0" smtClean="0"/>
              <a:t>    where sup </a:t>
            </a:r>
            <a:r>
              <a:rPr lang="en-US" i="1" dirty="0" smtClean="0"/>
              <a:t>S</a:t>
            </a:r>
            <a:r>
              <a:rPr lang="en-US" dirty="0" smtClean="0"/>
              <a:t> is the </a:t>
            </a:r>
            <a:r>
              <a:rPr lang="en-US" dirty="0" err="1" smtClean="0"/>
              <a:t>supremum</a:t>
            </a:r>
            <a:r>
              <a:rPr lang="en-US" dirty="0" smtClean="0"/>
              <a:t> of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6" name="Picture 2" descr="F_n(x)={1 \over n}\sum_{i=1}^n I_{X_i\leq x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I_{X_i\leq x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2019300"/>
            <a:ext cx="58674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_n=\sup_x |F_n(x)-F(x)|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352800"/>
            <a:ext cx="1981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261957"/>
            <a:ext cx="3733800" cy="2215043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rot="5400000" flipH="1" flipV="1">
            <a:off x="1866900" y="5676900"/>
            <a:ext cx="381000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114800"/>
            <a:ext cx="3929743" cy="23622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rot="5400000" flipH="1" flipV="1">
            <a:off x="6287691" y="5523309"/>
            <a:ext cx="532606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Lorenz Curve and 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Graphical representative of cumulative density function of an empirical probability density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 </a:t>
            </a:r>
            <a:r>
              <a:rPr lang="en-US" dirty="0" err="1" smtClean="0"/>
              <a:t>pdf</a:t>
            </a:r>
            <a:r>
              <a:rPr lang="en-US" dirty="0" smtClean="0"/>
              <a:t>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with the cumulative distribution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the Lorenz curve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is given by:</a:t>
            </a:r>
          </a:p>
          <a:p>
            <a:endParaRPr lang="en-US" dirty="0" smtClean="0"/>
          </a:p>
          <a:p>
            <a:r>
              <a:rPr lang="en-US" dirty="0" smtClean="0"/>
              <a:t>Gini Coefficient = 2*Area A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0" name="Picture 2" descr="A typical Lorenz curve"/>
          <p:cNvPicPr>
            <a:picLocks noChangeAspect="1" noChangeArrowheads="1"/>
          </p:cNvPicPr>
          <p:nvPr/>
        </p:nvPicPr>
        <p:blipFill>
          <a:blip r:embed="rId2"/>
          <a:srcRect t="5128"/>
          <a:stretch>
            <a:fillRect/>
          </a:stretch>
        </p:blipFill>
        <p:spPr bwMode="auto">
          <a:xfrm>
            <a:off x="1752600" y="1905000"/>
            <a:ext cx="5238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L(F(x))=\frac{\int_{-\infty}^{x} t\,f(t)\,dt}{\int_{-\infty}^\infty t\,f(t)\,dt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257800"/>
            <a:ext cx="1971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measures the degree to which two variables are affecting each other i.e. if increasing a variable has any impact positive or negative on the other variable or not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333876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Perfect positive Correlation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38400"/>
            <a:ext cx="33387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953000" y="32766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Perfect negative Correlation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122" y="4419600"/>
            <a:ext cx="347787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8200" y="4267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Correlation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44196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ways of measuring correlation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Pearson Correlation Co-efficient</a:t>
            </a:r>
          </a:p>
          <a:p>
            <a:pPr marL="342900" indent="-342900">
              <a:buAutoNum type="arabicPeriod"/>
            </a:pPr>
            <a:r>
              <a:rPr lang="en-US" dirty="0" smtClean="0"/>
              <a:t>Kendall Correlation Co-efficient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SAS you can use PROC CORR to calculate correlation between two sets of variables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T-Test</a:t>
            </a:r>
          </a:p>
          <a:p>
            <a:r>
              <a:rPr lang="en-US" dirty="0" smtClean="0"/>
              <a:t>Kolmogorov - Smirnov Test (KS)</a:t>
            </a:r>
          </a:p>
          <a:p>
            <a:r>
              <a:rPr lang="en-US" dirty="0" smtClean="0"/>
              <a:t>Lorenz Curve</a:t>
            </a:r>
          </a:p>
          <a:p>
            <a:r>
              <a:rPr lang="en-US" dirty="0" smtClean="0"/>
              <a:t>Gini Co-efficient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Normalization - </a:t>
            </a:r>
            <a:r>
              <a:rPr lang="en-US" i="1" dirty="0" smtClean="0"/>
              <a:t>Box-Cox Transformation</a:t>
            </a:r>
          </a:p>
          <a:p>
            <a:r>
              <a:rPr lang="en-US" dirty="0" smtClean="0"/>
              <a:t>Co-Variance</a:t>
            </a:r>
          </a:p>
          <a:p>
            <a:r>
              <a:rPr lang="en-US" dirty="0" smtClean="0"/>
              <a:t>Maximum Likelihood Estimation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T-test is a statistical hypothesis test in which the test statistic follows a Students t distribution if the null hypothesis is true</a:t>
            </a:r>
          </a:p>
          <a:p>
            <a:r>
              <a:rPr lang="en-US" dirty="0" smtClean="0"/>
              <a:t>Commonly applied when the test statistic would follow a normal distribution</a:t>
            </a:r>
          </a:p>
          <a:p>
            <a:r>
              <a:rPr lang="en-US" dirty="0" smtClean="0"/>
              <a:t>T statistics have the form t=Z/s where</a:t>
            </a:r>
          </a:p>
          <a:p>
            <a:pPr lvl="1"/>
            <a:r>
              <a:rPr lang="en-US" dirty="0" smtClean="0"/>
              <a:t>Z follows a Standard Normal Distribution under the null hypothesis</a:t>
            </a:r>
          </a:p>
          <a:p>
            <a:pPr lvl="1"/>
            <a:r>
              <a:rPr lang="en-US" dirty="0" smtClean="0"/>
              <a:t>ps</a:t>
            </a:r>
            <a:r>
              <a:rPr lang="en-US" baseline="30000" dirty="0" smtClean="0"/>
              <a:t>2</a:t>
            </a:r>
            <a:r>
              <a:rPr lang="en-US" dirty="0" smtClean="0"/>
              <a:t> follows a chi-square with p deg of freedom under null hypothesis</a:t>
            </a:r>
          </a:p>
          <a:p>
            <a:pPr lvl="1"/>
            <a:r>
              <a:rPr lang="en-US" dirty="0" smtClean="0"/>
              <a:t>Z and s are independent</a:t>
            </a:r>
          </a:p>
          <a:p>
            <a:r>
              <a:rPr lang="en-US" dirty="0" smtClean="0"/>
              <a:t>Unpaired two sample t-tests is conducted for independent observations i.e. 100 people divided into 2 groups of 50 for study</a:t>
            </a:r>
          </a:p>
          <a:p>
            <a:r>
              <a:rPr lang="en-US" dirty="0" smtClean="0"/>
              <a:t>Paired two sample t-tests is conducted for dependent observations i.e. 100 people studied before and after delivery of a drug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one-sample T-test:</a:t>
            </a:r>
          </a:p>
          <a:p>
            <a:pPr lvl="1"/>
            <a:r>
              <a:rPr lang="en-US" dirty="0" smtClean="0"/>
              <a:t>In testing the null hypothesis that the mean of a specified sample is equal to </a:t>
            </a:r>
            <a:r>
              <a:rPr lang="el-GR" dirty="0" smtClean="0">
                <a:latin typeface="Calibri"/>
              </a:rPr>
              <a:t>μ</a:t>
            </a:r>
            <a:r>
              <a:rPr lang="en-US" baseline="-25000" dirty="0" smtClean="0">
                <a:latin typeface="Calibri"/>
              </a:rPr>
              <a:t>0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the statistic used is                   where s is the sample std dev and n is the Sample size</a:t>
            </a:r>
          </a:p>
          <a:p>
            <a:r>
              <a:rPr lang="en-US" dirty="0" smtClean="0"/>
              <a:t>Independent two-sample T-test:</a:t>
            </a:r>
          </a:p>
          <a:p>
            <a:pPr lvl="1"/>
            <a:r>
              <a:rPr lang="en-US" dirty="0" smtClean="0"/>
              <a:t>In general the statistic used is                      where                             </a:t>
            </a:r>
            <a:r>
              <a:rPr lang="en-US" dirty="0" err="1" smtClean="0"/>
              <a:t>where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is the unbiased estimator of the variance of the two samples, </a:t>
            </a:r>
            <a:r>
              <a:rPr lang="en-US" i="1" dirty="0" smtClean="0"/>
              <a:t>n</a:t>
            </a:r>
            <a:r>
              <a:rPr lang="en-US" dirty="0" smtClean="0"/>
              <a:t> = number of participants, 1 = group one, 2 = group two</a:t>
            </a:r>
          </a:p>
          <a:p>
            <a:pPr lvl="1"/>
            <a:r>
              <a:rPr lang="en-US" dirty="0" smtClean="0"/>
              <a:t>In significance testing the statistic is approximated to Students-t distribution with degree’s of freedom being calculated as </a:t>
            </a:r>
          </a:p>
          <a:p>
            <a:pPr lvl="2"/>
            <a:r>
              <a:rPr lang="en-US" dirty="0" smtClean="0">
                <a:latin typeface="Calibri"/>
              </a:rPr>
              <a:t>ν = </a:t>
            </a:r>
            <a:endParaRPr lang="en-US" dirty="0" smtClean="0"/>
          </a:p>
        </p:txBody>
      </p:sp>
      <p:pic>
        <p:nvPicPr>
          <p:cNvPr id="1026" name="Picture 2" descr="t = \frac{\overline{x} - \mu_0}{s / \sqrt{n}}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914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t = {\overline{X}_1 - \overline{X}_2 \over s_{\overline{X}_1 - \overline{X}_2}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124200"/>
            <a:ext cx="1095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s_{\overline{X}_1 - \overline{X}_2} = \sqrt{{s_1^2 \over n_1} + {s_2^2  \over n_2}}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124200"/>
            <a:ext cx="1685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029200"/>
            <a:ext cx="3800475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Carry out test of null hypothesis that the screw weights in the two samples are equal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4">
              <a:buNone/>
            </a:pPr>
            <a:endParaRPr lang="en-US" dirty="0" smtClean="0"/>
          </a:p>
          <a:p>
            <a:pPr lvl="4">
              <a:buNone/>
            </a:pPr>
            <a:r>
              <a:rPr lang="en-US" dirty="0" smtClean="0"/>
              <a:t>                       T Test Statistic = 0.095/0.0485 = 1.959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3687" y="2057400"/>
            <a:ext cx="1103313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057400"/>
            <a:ext cx="1125537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629400" y="2286000"/>
            <a:ext cx="2133600" cy="92333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= 29.92</a:t>
            </a:r>
          </a:p>
          <a:p>
            <a:r>
              <a:rPr lang="en-US" dirty="0" smtClean="0"/>
              <a:t>Std. dev. = 0.108</a:t>
            </a:r>
          </a:p>
          <a:p>
            <a:r>
              <a:rPr lang="en-US" dirty="0" smtClean="0"/>
              <a:t>N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2362200"/>
            <a:ext cx="2133600" cy="92333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= 30.015</a:t>
            </a:r>
          </a:p>
          <a:p>
            <a:r>
              <a:rPr lang="en-US" dirty="0" smtClean="0"/>
              <a:t>Std. dev. = 0.049</a:t>
            </a:r>
          </a:p>
          <a:p>
            <a:r>
              <a:rPr lang="en-US" dirty="0" smtClean="0"/>
              <a:t>N = 6</a:t>
            </a:r>
            <a:endParaRPr lang="en-US" dirty="0"/>
          </a:p>
        </p:txBody>
      </p:sp>
      <p:pic>
        <p:nvPicPr>
          <p:cNvPr id="2051" name="Picture 3" descr="\overline{X}_1 - \overline{X}_2 = 0.095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962400"/>
            <a:ext cx="1438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\sqrt{{s_1^2 \over n_1} + {s_2^2  \over n_2}} \approx 0.0485"/>
          <p:cNvPicPr>
            <a:picLocks noChangeAspect="1" noChangeArrowheads="1"/>
          </p:cNvPicPr>
          <p:nvPr/>
        </p:nvPicPr>
        <p:blipFill>
          <a:blip r:embed="rId5"/>
          <a:srcRect r="47619" b="-9804"/>
          <a:stretch>
            <a:fillRect/>
          </a:stretch>
        </p:blipFill>
        <p:spPr bwMode="auto">
          <a:xfrm>
            <a:off x="2286000" y="434340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505200" y="441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=((0.049)</a:t>
            </a:r>
            <a:r>
              <a:rPr lang="en-US" baseline="30000" dirty="0" smtClean="0"/>
              <a:t>2</a:t>
            </a:r>
            <a:r>
              <a:rPr lang="en-US" dirty="0" smtClean="0"/>
              <a:t>/6  +  (0.108)</a:t>
            </a:r>
            <a:r>
              <a:rPr lang="en-US" baseline="30000" dirty="0" smtClean="0"/>
              <a:t>2</a:t>
            </a:r>
            <a:r>
              <a:rPr lang="en-US" dirty="0" smtClean="0"/>
              <a:t>/6)</a:t>
            </a:r>
            <a:r>
              <a:rPr lang="en-US" baseline="30000" dirty="0" smtClean="0"/>
              <a:t>1/2</a:t>
            </a:r>
            <a:endParaRPr lang="en-US" baseline="30000" dirty="0"/>
          </a:p>
        </p:txBody>
      </p:sp>
      <p:pic>
        <p:nvPicPr>
          <p:cNvPr id="2053" name="Picture 5" descr="\sqrt{{s_1^2 \over n_1} + {s_2^2  \over n_2}} \approx 0.0485"/>
          <p:cNvPicPr>
            <a:picLocks noChangeAspect="1" noChangeArrowheads="1"/>
          </p:cNvPicPr>
          <p:nvPr/>
        </p:nvPicPr>
        <p:blipFill>
          <a:blip r:embed="rId5"/>
          <a:srcRect l="52381" b="5882"/>
          <a:stretch>
            <a:fillRect/>
          </a:stretch>
        </p:blipFill>
        <p:spPr bwMode="auto">
          <a:xfrm>
            <a:off x="6477000" y="4343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/>
          <a:srcRect l="16040" b="9434"/>
          <a:stretch>
            <a:fillRect/>
          </a:stretch>
        </p:blipFill>
        <p:spPr bwMode="auto">
          <a:xfrm>
            <a:off x="1981200" y="4953000"/>
            <a:ext cx="3190875" cy="457200"/>
          </a:xfrm>
          <a:prstGeom prst="rect">
            <a:avLst/>
          </a:prstGeom>
          <a:noFill/>
        </p:spPr>
      </p:pic>
      <p:pic>
        <p:nvPicPr>
          <p:cNvPr id="2054" name="Picture 6" descr="\text{df} \approx 7.03. \,"/>
          <p:cNvPicPr>
            <a:picLocks noChangeAspect="1" noChangeArrowheads="1"/>
          </p:cNvPicPr>
          <p:nvPr/>
        </p:nvPicPr>
        <p:blipFill>
          <a:blip r:embed="rId7"/>
          <a:srcRect l="24096" r="3614"/>
          <a:stretch>
            <a:fillRect/>
          </a:stretch>
        </p:blipFill>
        <p:spPr bwMode="auto">
          <a:xfrm>
            <a:off x="5410200" y="5095240"/>
            <a:ext cx="609600" cy="16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81000" y="6019800"/>
            <a:ext cx="8458200" cy="64633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lvl="4" algn="ctr"/>
            <a:r>
              <a:rPr lang="en-US" b="1" dirty="0" smtClean="0"/>
              <a:t>The two tailed test p –value is approximately 0.091 and the one tailed p-value is approximately 0.045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76600" y="1143000"/>
            <a:ext cx="57912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Underlying assumption is that observations are drawn from a normal distribution</a:t>
            </a:r>
          </a:p>
          <a:p>
            <a:r>
              <a:rPr lang="en-US" dirty="0" smtClean="0"/>
              <a:t>If the samples are not normally distributed then procedure NPAR1WAY must be used</a:t>
            </a:r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8600" y="3124200"/>
            <a:ext cx="8458200" cy="46166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lvl="4"/>
            <a:r>
              <a:rPr lang="en-US" sz="2400" b="1" dirty="0" smtClean="0"/>
              <a:t>Computational Methods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2781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ounded Rectangle 16"/>
          <p:cNvSpPr/>
          <p:nvPr/>
        </p:nvSpPr>
        <p:spPr>
          <a:xfrm>
            <a:off x="381000" y="3657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Mean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8400" y="3657600"/>
            <a:ext cx="1676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Paired difference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19600" y="3657600"/>
            <a:ext cx="1828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Samples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962400"/>
            <a:ext cx="1152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886200"/>
            <a:ext cx="1152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962400"/>
            <a:ext cx="167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76975" y="3962400"/>
            <a:ext cx="2714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381000" y="4876800"/>
            <a:ext cx="1828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Folded Form F Stat</a:t>
            </a:r>
            <a:endParaRPr lang="en-US" dirty="0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105400"/>
            <a:ext cx="15811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ounded Rectangle 25"/>
          <p:cNvSpPr/>
          <p:nvPr/>
        </p:nvSpPr>
        <p:spPr>
          <a:xfrm>
            <a:off x="2362200" y="4876800"/>
            <a:ext cx="3124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Satterthwaite’s Approximation</a:t>
            </a:r>
            <a:endParaRPr lang="en-US" dirty="0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5105400"/>
            <a:ext cx="236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 : PROC TTEST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066800"/>
            <a:ext cx="8458200" cy="46166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lvl="4"/>
            <a:r>
              <a:rPr lang="en-US" sz="2400" b="1" dirty="0" smtClean="0"/>
              <a:t>SAS Steps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4619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3829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600200"/>
            <a:ext cx="4191000" cy="1905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Golf Scores for Genders are tabulated</a:t>
            </a:r>
          </a:p>
          <a:p>
            <a:endParaRPr lang="en-US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114800" y="3733800"/>
            <a:ext cx="4953000" cy="2819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Groups T Test is conducted to compare means if men perform significantly different from women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Cochran option produces p-value for unequal variance situation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Cochran and Cox Approximation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baseline="0" dirty="0" smtClean="0"/>
              <a:t>Equal</a:t>
            </a:r>
            <a:r>
              <a:rPr lang="en-US" sz="2600" dirty="0" smtClean="0"/>
              <a:t> Tails and Uniformly Most Powerful Unbiased (UMPU) confidence intervals for </a:t>
            </a:r>
            <a:r>
              <a:rPr lang="el-GR" sz="2600" dirty="0" smtClean="0">
                <a:latin typeface="Calibri"/>
              </a:rPr>
              <a:t>σ</a:t>
            </a:r>
            <a:r>
              <a:rPr lang="en-US" sz="2600" dirty="0" smtClean="0"/>
              <a:t> are requested using CI= option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4800600"/>
            <a:ext cx="3733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200" dirty="0" smtClean="0"/>
              <a:t>Class contains the group variable across which test is to be conducted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 : PROC TTEST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066800"/>
            <a:ext cx="8458200" cy="46166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lvl="4"/>
            <a:r>
              <a:rPr lang="en-US" sz="2400" b="1" dirty="0" smtClean="0"/>
              <a:t>SAS Output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1600200"/>
            <a:ext cx="6096000" cy="5105399"/>
            <a:chOff x="304800" y="-2286001"/>
            <a:chExt cx="7936992" cy="6510268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-2286001"/>
              <a:ext cx="7924800" cy="4529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/>
            <a:srcRect t="48000" b="10400"/>
            <a:stretch>
              <a:fillRect/>
            </a:stretch>
          </p:blipFill>
          <p:spPr bwMode="auto">
            <a:xfrm>
              <a:off x="304800" y="2057401"/>
              <a:ext cx="7936992" cy="99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4"/>
            <a:srcRect t="41706"/>
            <a:stretch>
              <a:fillRect/>
            </a:stretch>
          </p:blipFill>
          <p:spPr bwMode="auto">
            <a:xfrm>
              <a:off x="304800" y="3048000"/>
              <a:ext cx="7927848" cy="1176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Kolmogorov Smirnov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KS Statistic quantifies the distance between empirical distribution function of the sample and the cumulative density function of the reference distribution or between two empirical distributions</a:t>
            </a:r>
          </a:p>
          <a:p>
            <a:r>
              <a:rPr lang="en-US" dirty="0" smtClean="0"/>
              <a:t>The null distribution of this statistic is calculated under the null hypothesis that the samples are drawn from the same distribution (in the two-sample case) or that the sample is drawn from the reference distribution (in the one-sample case)</a:t>
            </a:r>
          </a:p>
          <a:p>
            <a:r>
              <a:rPr lang="en-US" dirty="0" smtClean="0"/>
              <a:t>KS Test may also be used to test whether two underlying one-dimensional probability distributions differ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2816</TotalTime>
  <Words>652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Analytical Methods : Important Concepts</vt:lpstr>
      <vt:lpstr>Topics</vt:lpstr>
      <vt:lpstr>T-Test</vt:lpstr>
      <vt:lpstr>T-Test</vt:lpstr>
      <vt:lpstr>T-Test</vt:lpstr>
      <vt:lpstr>PROC TTEST</vt:lpstr>
      <vt:lpstr>Illustration : PROC TTEST</vt:lpstr>
      <vt:lpstr>Illustration : PROC TTEST</vt:lpstr>
      <vt:lpstr>Kolmogorov Smirnov Test</vt:lpstr>
      <vt:lpstr>Illustration : KS Test</vt:lpstr>
      <vt:lpstr>Lorenz Curve and Gini</vt:lpstr>
      <vt:lpstr>Correlation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Dates Demystified</dc:title>
  <dc:creator>USER</dc:creator>
  <cp:lastModifiedBy>USER</cp:lastModifiedBy>
  <cp:revision>278</cp:revision>
  <dcterms:created xsi:type="dcterms:W3CDTF">2009-07-07T03:17:21Z</dcterms:created>
  <dcterms:modified xsi:type="dcterms:W3CDTF">2010-04-26T06:59:55Z</dcterms:modified>
</cp:coreProperties>
</file>