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82" r:id="rId5"/>
    <p:sldId id="292" r:id="rId6"/>
    <p:sldId id="283" r:id="rId7"/>
    <p:sldId id="284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8998" autoAdjust="0"/>
  </p:normalViewPr>
  <p:slideViewPr>
    <p:cSldViewPr>
      <p:cViewPr>
        <p:scale>
          <a:sx n="80" d="100"/>
          <a:sy n="80" d="100"/>
        </p:scale>
        <p:origin x="-864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1" y="76200"/>
            <a:ext cx="1295399" cy="566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1" y="76200"/>
            <a:ext cx="1295399" cy="566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1" y="76200"/>
            <a:ext cx="1295399" cy="566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1" y="76200"/>
            <a:ext cx="1295399" cy="566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EF2AE20-C4EA-42FC-8D37-C0F0B77D1359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96201" y="76200"/>
            <a:ext cx="1295399" cy="566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Feb’10</a:t>
            </a:r>
          </a:p>
          <a:p>
            <a:r>
              <a:rPr lang="en-US" dirty="0" smtClean="0"/>
              <a:t>Sankalp Mathur (sankalp.mathur@gmail.com)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Analytical Methods : Critical Frameworks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 PRINCOMP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319087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ounded Rectangle 14"/>
          <p:cNvSpPr/>
          <p:nvPr/>
        </p:nvSpPr>
        <p:spPr>
          <a:xfrm>
            <a:off x="3733800" y="1066800"/>
            <a:ext cx="50292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/>
              </a:rPr>
              <a:t>The PRINCOMP procedure performs principal component analysis. As input you can use raw data, a correlation matrix, a covariance matrix, or a sums of squares and cross-products (SSCP) matrix.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819400"/>
            <a:ext cx="364477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962400"/>
            <a:ext cx="1752600" cy="2729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0" y="3505199"/>
            <a:ext cx="1676400" cy="274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14799" y="3505200"/>
            <a:ext cx="155521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14800" y="4390808"/>
            <a:ext cx="1524000" cy="943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ounded Rectangle 22"/>
          <p:cNvSpPr/>
          <p:nvPr/>
        </p:nvSpPr>
        <p:spPr>
          <a:xfrm>
            <a:off x="6019800" y="3581400"/>
            <a:ext cx="2057400" cy="2209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/>
              </a:rPr>
              <a:t>The following example uses the PRINCOMP procedure to analyze mean daily temperatures</a:t>
            </a:r>
          </a:p>
          <a:p>
            <a:r>
              <a:rPr lang="en-US" sz="1600" dirty="0" smtClean="0">
                <a:latin typeface="Times New Roman"/>
              </a:rPr>
              <a:t>in selected cities in January and July.</a:t>
            </a:r>
            <a:endParaRPr lang="en-US" sz="1200" dirty="0" smtClean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 PRINCOMP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553693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1475268"/>
            <a:ext cx="5425923" cy="523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5029200"/>
            <a:ext cx="318678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2286000"/>
            <a:ext cx="3048000" cy="2024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Down Arrow 17"/>
          <p:cNvSpPr/>
          <p:nvPr/>
        </p:nvSpPr>
        <p:spPr>
          <a:xfrm>
            <a:off x="1752600" y="4419600"/>
            <a:ext cx="228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Discriminant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839200" cy="556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Discriminant Analysis develops a criterion to classify each observation into a group. It is used to </a:t>
            </a:r>
            <a:r>
              <a:rPr lang="en-US" sz="2400" dirty="0" smtClean="0"/>
              <a:t>variables which </a:t>
            </a:r>
            <a:r>
              <a:rPr lang="en-US" sz="2400" dirty="0" smtClean="0"/>
              <a:t>discriminate between two or more naturally occurring groups. </a:t>
            </a:r>
          </a:p>
          <a:p>
            <a:r>
              <a:rPr lang="en-US" sz="2400" dirty="0" smtClean="0"/>
              <a:t>Criterion is determined by a measure of generalized square distance – Mahalanobis or Euclidean</a:t>
            </a:r>
          </a:p>
          <a:p>
            <a:r>
              <a:rPr lang="en-US" sz="2400" dirty="0" smtClean="0"/>
              <a:t>Discriminant Analysis is different from clustering in a way that the prior knowledge of the classes is required</a:t>
            </a:r>
          </a:p>
          <a:p>
            <a:r>
              <a:rPr lang="en-US" dirty="0" smtClean="0"/>
              <a:t>For Criterion Development : We fit a linear equation of the type: Group = a + b</a:t>
            </a:r>
            <a:r>
              <a:rPr lang="en-US" baseline="-25000" dirty="0" smtClean="0"/>
              <a:t>1</a:t>
            </a:r>
            <a:r>
              <a:rPr lang="en-US" dirty="0" smtClean="0"/>
              <a:t>*x</a:t>
            </a:r>
            <a:r>
              <a:rPr lang="en-US" baseline="-25000" dirty="0" smtClean="0"/>
              <a:t>1</a:t>
            </a:r>
            <a:r>
              <a:rPr lang="en-US" dirty="0" smtClean="0"/>
              <a:t> + b</a:t>
            </a:r>
            <a:r>
              <a:rPr lang="en-US" baseline="-25000" dirty="0" smtClean="0"/>
              <a:t>2</a:t>
            </a:r>
            <a:r>
              <a:rPr lang="en-US" dirty="0" smtClean="0"/>
              <a:t>*x</a:t>
            </a:r>
            <a:r>
              <a:rPr lang="en-US" baseline="-25000" dirty="0" smtClean="0"/>
              <a:t>2</a:t>
            </a:r>
            <a:r>
              <a:rPr lang="en-US" dirty="0" smtClean="0"/>
              <a:t> + ... +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m</a:t>
            </a:r>
            <a:r>
              <a:rPr lang="en-US" dirty="0" smtClean="0"/>
              <a:t>*</a:t>
            </a:r>
            <a:r>
              <a:rPr lang="en-US" dirty="0" err="1" smtClean="0"/>
              <a:t>x</a:t>
            </a:r>
            <a:r>
              <a:rPr lang="en-US" baseline="-25000" dirty="0" err="1" smtClean="0"/>
              <a:t>m</a:t>
            </a:r>
            <a:r>
              <a:rPr lang="en-US" dirty="0" smtClean="0"/>
              <a:t> where </a:t>
            </a:r>
            <a:r>
              <a:rPr lang="en-US" i="1" dirty="0" smtClean="0"/>
              <a:t>a</a:t>
            </a:r>
            <a:r>
              <a:rPr lang="en-US" dirty="0" smtClean="0"/>
              <a:t> is a constant and </a:t>
            </a:r>
            <a:r>
              <a:rPr lang="en-US" i="1" dirty="0" smtClean="0"/>
              <a:t>b</a:t>
            </a:r>
            <a:r>
              <a:rPr lang="en-US" i="1" baseline="-25000" dirty="0" smtClean="0"/>
              <a:t>1</a:t>
            </a:r>
            <a:r>
              <a:rPr lang="en-US" dirty="0" smtClean="0"/>
              <a:t> through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m</a:t>
            </a:r>
            <a:r>
              <a:rPr lang="en-US" dirty="0" smtClean="0"/>
              <a:t> are regression coefficients for all the groups</a:t>
            </a:r>
          </a:p>
          <a:p>
            <a:r>
              <a:rPr lang="en-US" dirty="0" smtClean="0"/>
              <a:t>For Classification : The value for each group is estimated as above and the groups where the value is highest is assigned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 DISCRIM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299085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1202150"/>
            <a:ext cx="5414963" cy="527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ounded Rectangle 6"/>
          <p:cNvSpPr/>
          <p:nvPr/>
        </p:nvSpPr>
        <p:spPr>
          <a:xfrm>
            <a:off x="304800" y="4114800"/>
            <a:ext cx="3276600" cy="243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latin typeface="Times New Roman"/>
            </a:endParaRPr>
          </a:p>
          <a:p>
            <a:r>
              <a:rPr lang="en-US" dirty="0" smtClean="0"/>
              <a:t>This procedure is used to develop</a:t>
            </a:r>
          </a:p>
          <a:p>
            <a:r>
              <a:rPr lang="en-US" dirty="0" smtClean="0"/>
              <a:t>a criterion to classify each </a:t>
            </a:r>
            <a:r>
              <a:rPr lang="en-US" dirty="0" err="1" smtClean="0"/>
              <a:t>obs</a:t>
            </a:r>
            <a:r>
              <a:rPr lang="en-US" dirty="0" smtClean="0"/>
              <a:t> into one of the groups. The derived</a:t>
            </a:r>
          </a:p>
          <a:p>
            <a:r>
              <a:rPr lang="en-US" dirty="0" smtClean="0"/>
              <a:t>criterion from this data set can be applied to a second data set</a:t>
            </a:r>
          </a:p>
          <a:p>
            <a:r>
              <a:rPr lang="en-US" dirty="0" smtClean="0"/>
              <a:t>during the same execution of PROC DISCRIM</a:t>
            </a:r>
          </a:p>
          <a:p>
            <a:r>
              <a:rPr lang="en-US" sz="1400" dirty="0" smtClean="0">
                <a:latin typeface="Times New Roman"/>
              </a:rPr>
              <a:t>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638800" y="1066800"/>
            <a:ext cx="32766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The data in this example are measurements taken on 159 fish caught off the coast of Finland. The species, weight and dimensions are tallied. The goal now is to find a </a:t>
            </a:r>
            <a:r>
              <a:rPr lang="en-US" sz="1600" dirty="0" err="1" smtClean="0"/>
              <a:t>discriminant</a:t>
            </a:r>
            <a:r>
              <a:rPr lang="en-US" sz="1600" dirty="0" smtClean="0"/>
              <a:t> function based on these variables that best classifies the species.</a:t>
            </a:r>
          </a:p>
          <a:p>
            <a:endParaRPr lang="en-US" sz="1600" dirty="0" smtClean="0"/>
          </a:p>
          <a:p>
            <a:endParaRPr lang="en-US" dirty="0" smtClean="0"/>
          </a:p>
          <a:p>
            <a:r>
              <a:rPr lang="en-US" sz="1400" dirty="0" smtClean="0">
                <a:latin typeface="Times New Roma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 DISCRIM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7924800" cy="353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" y="4572000"/>
            <a:ext cx="789622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ounded Rectangular Callout 8"/>
          <p:cNvSpPr/>
          <p:nvPr/>
        </p:nvSpPr>
        <p:spPr>
          <a:xfrm>
            <a:off x="533400" y="4800600"/>
            <a:ext cx="1905000" cy="381000"/>
          </a:xfrm>
          <a:prstGeom prst="wedgeRoundRectCallout">
            <a:avLst>
              <a:gd name="adj1" fmla="val 116933"/>
              <a:gd name="adj2" fmla="val 3243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 DISCRIM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914400"/>
            <a:ext cx="6698587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 DISCRIM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b="7505"/>
          <a:stretch>
            <a:fillRect/>
          </a:stretch>
        </p:blipFill>
        <p:spPr bwMode="auto">
          <a:xfrm>
            <a:off x="2057400" y="853659"/>
            <a:ext cx="5334000" cy="5875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Canonical Analysis</a:t>
            </a:r>
          </a:p>
          <a:p>
            <a:r>
              <a:rPr lang="en-US" dirty="0" smtClean="0"/>
              <a:t>PROC CANCORR</a:t>
            </a:r>
          </a:p>
          <a:p>
            <a:r>
              <a:rPr lang="en-US" dirty="0" smtClean="0"/>
              <a:t>Principal Component and Factor Analysis</a:t>
            </a:r>
          </a:p>
          <a:p>
            <a:r>
              <a:rPr lang="en-US" dirty="0" smtClean="0"/>
              <a:t>PROC PRINCOMP</a:t>
            </a:r>
          </a:p>
          <a:p>
            <a:r>
              <a:rPr lang="en-US" dirty="0" smtClean="0"/>
              <a:t>Discriminant Analysis</a:t>
            </a:r>
          </a:p>
          <a:p>
            <a:r>
              <a:rPr lang="en-US" dirty="0" smtClean="0"/>
              <a:t>PROC DISCRIM</a:t>
            </a:r>
          </a:p>
          <a:p>
            <a:r>
              <a:rPr lang="en-US" dirty="0" smtClean="0"/>
              <a:t>Power Analysis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Canonical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9916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Canonical Correlation Analysis is a method for investigation of relationships between a set of variables</a:t>
            </a:r>
          </a:p>
          <a:p>
            <a:r>
              <a:rPr lang="en-US" dirty="0" smtClean="0"/>
              <a:t>More specifically if we have x</a:t>
            </a:r>
            <a:r>
              <a:rPr lang="en-US" baseline="-25000" dirty="0" smtClean="0"/>
              <a:t>i</a:t>
            </a:r>
            <a:r>
              <a:rPr lang="en-US" dirty="0" smtClean="0"/>
              <a:t>’s and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err="1" smtClean="0"/>
              <a:t>’s</a:t>
            </a:r>
            <a:r>
              <a:rPr lang="en-US" dirty="0" smtClean="0"/>
              <a:t> , the analysis is critical in finding the linear combination of x</a:t>
            </a:r>
            <a:r>
              <a:rPr lang="en-US" baseline="-25000" dirty="0" smtClean="0"/>
              <a:t>i</a:t>
            </a:r>
            <a:r>
              <a:rPr lang="en-US" dirty="0" smtClean="0"/>
              <a:t>’s and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err="1" smtClean="0"/>
              <a:t>’s</a:t>
            </a:r>
            <a:r>
              <a:rPr lang="en-US" dirty="0" smtClean="0"/>
              <a:t> which have maximum correlation with each other  (These linear combinations are called latent variables or canonical variate’s)</a:t>
            </a:r>
          </a:p>
          <a:p>
            <a:r>
              <a:rPr lang="en-US" dirty="0" smtClean="0"/>
              <a:t>If the scenario be represented by random variable column vectors </a:t>
            </a:r>
          </a:p>
          <a:p>
            <a:pPr>
              <a:buNone/>
            </a:pPr>
            <a:r>
              <a:rPr lang="en-US" dirty="0" smtClean="0"/>
              <a:t>                             and                       the canonical analysis seeks vectors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such that the random variables </a:t>
            </a:r>
            <a:r>
              <a:rPr lang="en-US" i="1" dirty="0" err="1" smtClean="0"/>
              <a:t>a</a:t>
            </a:r>
            <a:r>
              <a:rPr lang="en-US" dirty="0" err="1" smtClean="0"/>
              <a:t>'</a:t>
            </a:r>
            <a:r>
              <a:rPr lang="en-US" i="1" dirty="0" err="1" smtClean="0"/>
              <a:t>X</a:t>
            </a:r>
            <a:r>
              <a:rPr lang="en-US" dirty="0" smtClean="0"/>
              <a:t> and </a:t>
            </a:r>
            <a:r>
              <a:rPr lang="en-US" i="1" dirty="0" err="1" smtClean="0"/>
              <a:t>b</a:t>
            </a:r>
            <a:r>
              <a:rPr lang="en-US" dirty="0" err="1" smtClean="0"/>
              <a:t>'</a:t>
            </a:r>
            <a:r>
              <a:rPr lang="en-US" i="1" dirty="0" err="1" smtClean="0"/>
              <a:t>Y</a:t>
            </a:r>
            <a:r>
              <a:rPr lang="en-US" dirty="0" smtClean="0"/>
              <a:t> maximize the correlation</a:t>
            </a:r>
          </a:p>
          <a:p>
            <a:r>
              <a:rPr lang="en-US" i="1" dirty="0" err="1" smtClean="0"/>
              <a:t>a</a:t>
            </a:r>
            <a:r>
              <a:rPr lang="en-US" dirty="0" err="1" smtClean="0"/>
              <a:t>'</a:t>
            </a:r>
            <a:r>
              <a:rPr lang="en-US" i="1" dirty="0" err="1" smtClean="0"/>
              <a:t>X</a:t>
            </a:r>
            <a:r>
              <a:rPr lang="en-US" dirty="0" smtClean="0"/>
              <a:t> and </a:t>
            </a:r>
            <a:r>
              <a:rPr lang="en-US" i="1" dirty="0" err="1" smtClean="0"/>
              <a:t>b</a:t>
            </a:r>
            <a:r>
              <a:rPr lang="en-US" dirty="0" err="1" smtClean="0"/>
              <a:t>'</a:t>
            </a:r>
            <a:r>
              <a:rPr lang="en-US" i="1" dirty="0" err="1" smtClean="0"/>
              <a:t>Y</a:t>
            </a:r>
            <a:r>
              <a:rPr lang="en-US" i="1" dirty="0" smtClean="0"/>
              <a:t> </a:t>
            </a:r>
            <a:r>
              <a:rPr lang="en-US" dirty="0" smtClean="0"/>
              <a:t>are the first pair of canonical roots, subsequently the procedure is repeated min(</a:t>
            </a:r>
            <a:r>
              <a:rPr lang="en-US" dirty="0" err="1" smtClean="0"/>
              <a:t>m,n</a:t>
            </a:r>
            <a:r>
              <a:rPr lang="en-US" dirty="0" smtClean="0"/>
              <a:t>) times subject to constraint of roots being minimally correlated</a:t>
            </a:r>
          </a:p>
        </p:txBody>
      </p:sp>
      <p:pic>
        <p:nvPicPr>
          <p:cNvPr id="1026" name="Picture 2" descr="X = (x_1, \dots, x_n)'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180656"/>
            <a:ext cx="1600200" cy="238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Y = (y_1, \dots, y_m)'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4210050"/>
            <a:ext cx="13843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\rho = \operatorname{cor}(a' X, b' Y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4953000"/>
            <a:ext cx="172369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5676" y="990600"/>
            <a:ext cx="381732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Canonical Analysis : Illustration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046163"/>
            <a:ext cx="3854903" cy="223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ounded Rectangle 13"/>
          <p:cNvSpPr/>
          <p:nvPr/>
        </p:nvSpPr>
        <p:spPr>
          <a:xfrm>
            <a:off x="304800" y="3276600"/>
            <a:ext cx="10668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524000" y="3352800"/>
            <a:ext cx="1981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Correlation (</a:t>
            </a:r>
            <a:r>
              <a:rPr lang="en-US" sz="1400" b="1" dirty="0" smtClean="0"/>
              <a:t>r</a:t>
            </a:r>
            <a:r>
              <a:rPr lang="en-US" sz="1400" dirty="0" smtClean="0"/>
              <a:t>) = 0.9194</a:t>
            </a:r>
          </a:p>
          <a:p>
            <a:pPr algn="ctr"/>
            <a:r>
              <a:rPr lang="en-US" sz="1400" dirty="0" smtClean="0"/>
              <a:t>Std Dev Lat </a:t>
            </a:r>
            <a:r>
              <a:rPr lang="en-US" sz="1400" dirty="0" err="1" smtClean="0"/>
              <a:t>Var</a:t>
            </a:r>
            <a:r>
              <a:rPr lang="en-US" sz="1400" dirty="0" smtClean="0"/>
              <a:t> 1 = 2.6</a:t>
            </a:r>
          </a:p>
          <a:p>
            <a:pPr algn="ctr"/>
            <a:r>
              <a:rPr lang="en-US" sz="1400" dirty="0" smtClean="0"/>
              <a:t>Std Dev Lat </a:t>
            </a:r>
            <a:r>
              <a:rPr lang="en-US" sz="1400" dirty="0" err="1" smtClean="0"/>
              <a:t>Var</a:t>
            </a:r>
            <a:r>
              <a:rPr lang="en-US" sz="1400" dirty="0" smtClean="0"/>
              <a:t> 2 = 2.56</a:t>
            </a:r>
          </a:p>
          <a:p>
            <a:pPr algn="ctr"/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228600" y="4953000"/>
            <a:ext cx="2362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Canonical Root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49825" y="3733800"/>
            <a:ext cx="3736975" cy="277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3657600"/>
            <a:ext cx="1292225" cy="127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Left Arrow 21"/>
          <p:cNvSpPr/>
          <p:nvPr/>
        </p:nvSpPr>
        <p:spPr>
          <a:xfrm>
            <a:off x="2362200" y="4495800"/>
            <a:ext cx="2590800" cy="1981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prstClr val="white"/>
                </a:solidFill>
              </a:rPr>
              <a:t>Compute the values of </a:t>
            </a:r>
            <a:r>
              <a:rPr lang="en-US" sz="1400" dirty="0" err="1" smtClean="0">
                <a:solidFill>
                  <a:prstClr val="white"/>
                </a:solidFill>
              </a:rPr>
              <a:t>a,b,c,d,e,f</a:t>
            </a:r>
            <a:r>
              <a:rPr lang="en-US" sz="1400" dirty="0" smtClean="0">
                <a:solidFill>
                  <a:prstClr val="white"/>
                </a:solidFill>
              </a:rPr>
              <a:t> so that the correlation between the two latent variables is maximized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4191000" y="2057400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6705600" y="33528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5334000"/>
            <a:ext cx="1292225" cy="127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Canonical Analysis : Illustration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265237"/>
            <a:ext cx="3736975" cy="277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163" y="1295400"/>
            <a:ext cx="2306637" cy="316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ounded Rectangle 15"/>
          <p:cNvSpPr/>
          <p:nvPr/>
        </p:nvSpPr>
        <p:spPr>
          <a:xfrm>
            <a:off x="228600" y="914400"/>
            <a:ext cx="2362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Canonical </a:t>
            </a:r>
            <a:r>
              <a:rPr lang="en-US" dirty="0" err="1" smtClean="0"/>
              <a:t>Variates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641975" y="884237"/>
            <a:ext cx="2362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Latent Variables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28600" y="5029200"/>
            <a:ext cx="86106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Compute the value of </a:t>
            </a:r>
            <a:r>
              <a:rPr lang="en-US" sz="2400" dirty="0" err="1" smtClean="0"/>
              <a:t>a,b,c,d,e,f</a:t>
            </a:r>
            <a:r>
              <a:rPr lang="en-US" sz="2400" dirty="0" smtClean="0"/>
              <a:t> to maximize the correlation between the two latent variables and minimize the correlation between the first canonical root and the second one being calculated </a:t>
            </a:r>
          </a:p>
          <a:p>
            <a:pPr algn="ctr"/>
            <a:endParaRPr lang="en-US" sz="1400" dirty="0"/>
          </a:p>
        </p:txBody>
      </p:sp>
      <p:sp>
        <p:nvSpPr>
          <p:cNvPr id="20" name="Curved Up Arrow 19"/>
          <p:cNvSpPr/>
          <p:nvPr/>
        </p:nvSpPr>
        <p:spPr>
          <a:xfrm>
            <a:off x="5943600" y="4038600"/>
            <a:ext cx="2057400" cy="533400"/>
          </a:xfrm>
          <a:prstGeom prst="curvedUpArrow">
            <a:avLst>
              <a:gd name="adj1" fmla="val 19014"/>
              <a:gd name="adj2" fmla="val 9867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Up Arrow 20"/>
          <p:cNvSpPr/>
          <p:nvPr/>
        </p:nvSpPr>
        <p:spPr>
          <a:xfrm>
            <a:off x="1143000" y="4038600"/>
            <a:ext cx="4267200" cy="533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Down Arrow 24"/>
          <p:cNvSpPr/>
          <p:nvPr/>
        </p:nvSpPr>
        <p:spPr>
          <a:xfrm>
            <a:off x="2362200" y="1828800"/>
            <a:ext cx="4648200" cy="457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019800" y="4648200"/>
            <a:ext cx="1676400" cy="3048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Maximize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971800" y="4038600"/>
            <a:ext cx="1676400" cy="3048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Minimize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048000" y="1447800"/>
            <a:ext cx="1676400" cy="3048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Minimize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 CANCORR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14425"/>
            <a:ext cx="325755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ounded Rectangle 18"/>
          <p:cNvSpPr/>
          <p:nvPr/>
        </p:nvSpPr>
        <p:spPr>
          <a:xfrm>
            <a:off x="3657600" y="1143000"/>
            <a:ext cx="52578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PROC CANCORR and WITH statements are mandatory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Procedure performs canonical correlation, partial canonical correlation and canonical redundancy analysis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476902"/>
            <a:ext cx="5257800" cy="3228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ounded Rectangle 20"/>
          <p:cNvSpPr/>
          <p:nvPr/>
        </p:nvSpPr>
        <p:spPr>
          <a:xfrm>
            <a:off x="5410200" y="3276600"/>
            <a:ext cx="3581400" cy="327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Data is used for determination of degree of correspondence between job characteristics and </a:t>
            </a:r>
            <a:r>
              <a:rPr lang="en-US" dirty="0" err="1" smtClean="0"/>
              <a:t>satisafaction</a:t>
            </a:r>
            <a:r>
              <a:rPr lang="en-US" dirty="0" smtClean="0"/>
              <a:t> where characteristics are defined by career track, supervisor satisfaction and financial benefits while satisfaction is measured by task variety, feedback provided and degree of autonomy required to do the task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 CANCORR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351" y="1111250"/>
            <a:ext cx="8488849" cy="506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ounded Rectangular Callout 24"/>
          <p:cNvSpPr/>
          <p:nvPr/>
        </p:nvSpPr>
        <p:spPr>
          <a:xfrm>
            <a:off x="457200" y="1219200"/>
            <a:ext cx="1828800" cy="609600"/>
          </a:xfrm>
          <a:prstGeom prst="wedgeRoundRectCallout">
            <a:avLst>
              <a:gd name="adj1" fmla="val 95365"/>
              <a:gd name="adj2" fmla="val 172594"/>
              <a:gd name="adj3" fmla="val 16667"/>
            </a:avLst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lvl="0" algn="ctr"/>
            <a:endParaRPr lang="en-US" sz="1400" dirty="0" smtClean="0">
              <a:solidFill>
                <a:prstClr val="white"/>
              </a:solidFill>
            </a:endParaRPr>
          </a:p>
          <a:p>
            <a:pPr lvl="0" algn="ctr"/>
            <a:r>
              <a:rPr lang="en-US" sz="1400" dirty="0" smtClean="0">
                <a:solidFill>
                  <a:prstClr val="white"/>
                </a:solidFill>
              </a:rPr>
              <a:t>Correlation  between first two latent variables</a:t>
            </a:r>
          </a:p>
          <a:p>
            <a:pPr algn="ctr"/>
            <a:endParaRPr lang="en-US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4876800" y="990600"/>
            <a:ext cx="2057400" cy="609600"/>
          </a:xfrm>
          <a:prstGeom prst="wedgeRoundRectCallout">
            <a:avLst>
              <a:gd name="adj1" fmla="val -97671"/>
              <a:gd name="adj2" fmla="val 202172"/>
              <a:gd name="adj3" fmla="val 16667"/>
            </a:avLst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lvl="0" algn="ctr"/>
            <a:endParaRPr lang="en-US" sz="1400" dirty="0" smtClean="0">
              <a:solidFill>
                <a:prstClr val="white"/>
              </a:solidFill>
            </a:endParaRPr>
          </a:p>
          <a:p>
            <a:pPr lvl="0" algn="ctr"/>
            <a:r>
              <a:rPr lang="en-US" sz="1400" dirty="0" smtClean="0">
                <a:solidFill>
                  <a:prstClr val="white"/>
                </a:solidFill>
              </a:rPr>
              <a:t>Notice the reducing order of correlation at each step</a:t>
            </a:r>
          </a:p>
          <a:p>
            <a:pPr algn="ctr"/>
            <a:endParaRPr lang="en-US" dirty="0"/>
          </a:p>
        </p:txBody>
      </p:sp>
      <p:sp>
        <p:nvSpPr>
          <p:cNvPr id="31" name="Isosceles Triangle 30"/>
          <p:cNvSpPr/>
          <p:nvPr/>
        </p:nvSpPr>
        <p:spPr>
          <a:xfrm>
            <a:off x="3810000" y="2362200"/>
            <a:ext cx="152400" cy="533400"/>
          </a:xfrm>
          <a:prstGeom prst="triangle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rved Right Arrow 31"/>
          <p:cNvSpPr/>
          <p:nvPr/>
        </p:nvSpPr>
        <p:spPr>
          <a:xfrm>
            <a:off x="1219200" y="2133600"/>
            <a:ext cx="762000" cy="1828800"/>
          </a:xfrm>
          <a:prstGeom prst="curvedRightArrow">
            <a:avLst/>
          </a:prstGeom>
          <a:scene3d>
            <a:camera prst="orthographicFront">
              <a:rot lat="0" lon="0" rev="18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152400" y="1981200"/>
            <a:ext cx="1981200" cy="609600"/>
          </a:xfrm>
          <a:prstGeom prst="wedgeRoundRectCallout">
            <a:avLst>
              <a:gd name="adj1" fmla="val 98290"/>
              <a:gd name="adj2" fmla="val 71185"/>
              <a:gd name="adj3" fmla="val 16667"/>
            </a:avLst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lvl="0" algn="ctr"/>
            <a:endParaRPr lang="en-US" sz="1400" dirty="0" smtClean="0">
              <a:solidFill>
                <a:prstClr val="white"/>
              </a:solidFill>
            </a:endParaRPr>
          </a:p>
          <a:p>
            <a:pPr lvl="0" algn="ctr"/>
            <a:r>
              <a:rPr lang="en-US" sz="1400" dirty="0" smtClean="0">
                <a:solidFill>
                  <a:prstClr val="white"/>
                </a:solidFill>
              </a:rPr>
              <a:t>Correlation  between second two latent variables</a:t>
            </a:r>
          </a:p>
          <a:p>
            <a:pPr algn="ctr"/>
            <a:endParaRPr lang="en-US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76200" y="2667000"/>
            <a:ext cx="1981200" cy="609600"/>
          </a:xfrm>
          <a:prstGeom prst="wedgeRoundRectCallout">
            <a:avLst>
              <a:gd name="adj1" fmla="val 101540"/>
              <a:gd name="adj2" fmla="val -17547"/>
              <a:gd name="adj3" fmla="val 16667"/>
            </a:avLst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lvl="0" algn="ctr"/>
            <a:endParaRPr lang="en-US" sz="1400" dirty="0" smtClean="0">
              <a:solidFill>
                <a:prstClr val="white"/>
              </a:solidFill>
            </a:endParaRPr>
          </a:p>
          <a:p>
            <a:pPr lvl="0" algn="ctr"/>
            <a:r>
              <a:rPr lang="en-US" sz="1400" dirty="0" smtClean="0">
                <a:solidFill>
                  <a:prstClr val="white"/>
                </a:solidFill>
              </a:rPr>
              <a:t>Correlation  between third two latent variables</a:t>
            </a:r>
          </a:p>
          <a:p>
            <a:pPr algn="ctr"/>
            <a:endParaRPr lang="en-US" dirty="0"/>
          </a:p>
        </p:txBody>
      </p:sp>
      <p:sp>
        <p:nvSpPr>
          <p:cNvPr id="33" name="Rounded Rectangular Callout 32"/>
          <p:cNvSpPr/>
          <p:nvPr/>
        </p:nvSpPr>
        <p:spPr>
          <a:xfrm>
            <a:off x="76200" y="4495800"/>
            <a:ext cx="2133600" cy="381000"/>
          </a:xfrm>
          <a:prstGeom prst="wedgeRoundRectCallout">
            <a:avLst>
              <a:gd name="adj1" fmla="val 28827"/>
              <a:gd name="adj2" fmla="val -122759"/>
              <a:gd name="adj3" fmla="val 16667"/>
            </a:avLst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lvl="0" algn="ctr"/>
            <a:endParaRPr lang="en-US" sz="1400" dirty="0" smtClean="0">
              <a:solidFill>
                <a:prstClr val="white"/>
              </a:solidFill>
            </a:endParaRPr>
          </a:p>
          <a:p>
            <a:pPr lvl="0" algn="ctr"/>
            <a:r>
              <a:rPr lang="en-US" sz="1600" b="1" dirty="0" err="1" smtClean="0">
                <a:solidFill>
                  <a:prstClr val="white"/>
                </a:solidFill>
              </a:rPr>
              <a:t>EigenValue</a:t>
            </a:r>
            <a:r>
              <a:rPr lang="en-US" sz="1600" b="1" dirty="0" smtClean="0">
                <a:solidFill>
                  <a:prstClr val="white"/>
                </a:solidFill>
              </a:rPr>
              <a:t> = r</a:t>
            </a:r>
            <a:r>
              <a:rPr lang="en-US" sz="1600" b="1" baseline="30000" dirty="0" smtClean="0">
                <a:solidFill>
                  <a:prstClr val="white"/>
                </a:solidFill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</a:rPr>
              <a:t>/(1-r</a:t>
            </a:r>
            <a:r>
              <a:rPr lang="en-US" sz="1600" b="1" baseline="30000" dirty="0" smtClean="0">
                <a:solidFill>
                  <a:prstClr val="white"/>
                </a:solidFill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</a:rPr>
              <a:t>)</a:t>
            </a:r>
          </a:p>
          <a:p>
            <a:pPr algn="ctr"/>
            <a:endParaRPr lang="en-US" dirty="0"/>
          </a:p>
        </p:txBody>
      </p:sp>
      <p:sp>
        <p:nvSpPr>
          <p:cNvPr id="34" name="Rounded Rectangular Callout 33"/>
          <p:cNvSpPr/>
          <p:nvPr/>
        </p:nvSpPr>
        <p:spPr>
          <a:xfrm>
            <a:off x="3581400" y="6248400"/>
            <a:ext cx="2743200" cy="457200"/>
          </a:xfrm>
          <a:prstGeom prst="wedgeRoundRectCallout">
            <a:avLst>
              <a:gd name="adj1" fmla="val 71214"/>
              <a:gd name="adj2" fmla="val -168956"/>
              <a:gd name="adj3" fmla="val 16667"/>
            </a:avLst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lvl="0" algn="ctr"/>
            <a:endParaRPr lang="en-US" sz="1400" b="1" dirty="0" smtClean="0">
              <a:solidFill>
                <a:prstClr val="white"/>
              </a:solidFill>
            </a:endParaRPr>
          </a:p>
          <a:p>
            <a:pPr lvl="0" algn="ctr"/>
            <a:r>
              <a:rPr lang="en-US" sz="1400" dirty="0" smtClean="0">
                <a:solidFill>
                  <a:prstClr val="white"/>
                </a:solidFill>
              </a:rPr>
              <a:t>Measures of significance show only greatest root is significant</a:t>
            </a:r>
            <a:endParaRPr lang="en-US" sz="1600" dirty="0" smtClean="0">
              <a:solidFill>
                <a:prstClr val="white"/>
              </a:solidFill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 CANCORR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990600"/>
            <a:ext cx="664762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Group 10"/>
          <p:cNvGrpSpPr/>
          <p:nvPr/>
        </p:nvGrpSpPr>
        <p:grpSpPr>
          <a:xfrm>
            <a:off x="4495800" y="1752600"/>
            <a:ext cx="838200" cy="1447800"/>
            <a:chOff x="4495800" y="1752600"/>
            <a:chExt cx="838200" cy="1447800"/>
          </a:xfrm>
        </p:grpSpPr>
        <p:sp>
          <p:nvSpPr>
            <p:cNvPr id="8" name="Oval 7"/>
            <p:cNvSpPr/>
            <p:nvPr/>
          </p:nvSpPr>
          <p:spPr>
            <a:xfrm>
              <a:off x="4800600" y="1752600"/>
              <a:ext cx="533400" cy="60960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495800" y="2590800"/>
              <a:ext cx="533400" cy="60960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Up-Down Arrow 9"/>
            <p:cNvSpPr/>
            <p:nvPr/>
          </p:nvSpPr>
          <p:spPr>
            <a:xfrm>
              <a:off x="4876800" y="2362200"/>
              <a:ext cx="152400" cy="304800"/>
            </a:xfrm>
            <a:prstGeom prst="upDownArrow">
              <a:avLst>
                <a:gd name="adj1" fmla="val 28489"/>
                <a:gd name="adj2" fmla="val 50000"/>
              </a:avLst>
            </a:prstGeom>
            <a:scene3d>
              <a:camera prst="orthographicFront">
                <a:rot lat="0" lon="0" rev="90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715000" y="1752600"/>
            <a:ext cx="685800" cy="1447800"/>
            <a:chOff x="5715000" y="1752600"/>
            <a:chExt cx="685800" cy="1447800"/>
          </a:xfrm>
        </p:grpSpPr>
        <p:sp>
          <p:nvSpPr>
            <p:cNvPr id="13" name="Oval 12"/>
            <p:cNvSpPr/>
            <p:nvPr/>
          </p:nvSpPr>
          <p:spPr>
            <a:xfrm>
              <a:off x="5867400" y="1752600"/>
              <a:ext cx="533400" cy="60960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715000" y="2590800"/>
              <a:ext cx="533400" cy="60960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-Down Arrow 14"/>
            <p:cNvSpPr/>
            <p:nvPr/>
          </p:nvSpPr>
          <p:spPr>
            <a:xfrm>
              <a:off x="6019800" y="2362200"/>
              <a:ext cx="152400" cy="304800"/>
            </a:xfrm>
            <a:prstGeom prst="upDownArrow">
              <a:avLst>
                <a:gd name="adj1" fmla="val 28489"/>
                <a:gd name="adj2" fmla="val 50000"/>
              </a:avLst>
            </a:prstGeom>
            <a:scene3d>
              <a:camera prst="orthographicFront">
                <a:rot lat="0" lon="0" rev="90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58000" y="1752600"/>
            <a:ext cx="533400" cy="1447800"/>
            <a:chOff x="6858000" y="1752600"/>
            <a:chExt cx="533400" cy="1447800"/>
          </a:xfrm>
        </p:grpSpPr>
        <p:sp>
          <p:nvSpPr>
            <p:cNvPr id="18" name="Oval 17"/>
            <p:cNvSpPr/>
            <p:nvPr/>
          </p:nvSpPr>
          <p:spPr>
            <a:xfrm>
              <a:off x="6858000" y="1752600"/>
              <a:ext cx="533400" cy="60960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858000" y="2590800"/>
              <a:ext cx="533400" cy="60960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-Down Arrow 19"/>
            <p:cNvSpPr/>
            <p:nvPr/>
          </p:nvSpPr>
          <p:spPr>
            <a:xfrm>
              <a:off x="7162800" y="2286000"/>
              <a:ext cx="152400" cy="304800"/>
            </a:xfrm>
            <a:prstGeom prst="upDownArrow">
              <a:avLst>
                <a:gd name="adj1" fmla="val 28489"/>
                <a:gd name="adj2" fmla="val 50000"/>
              </a:avLst>
            </a:prstGeom>
            <a:scene3d>
              <a:camera prst="orthographicFront">
                <a:rot lat="0" lon="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ouble Brace 21"/>
          <p:cNvSpPr/>
          <p:nvPr/>
        </p:nvSpPr>
        <p:spPr>
          <a:xfrm>
            <a:off x="1600200" y="1752600"/>
            <a:ext cx="6248400" cy="1447800"/>
          </a:xfrm>
          <a:prstGeom prst="bracePair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7772400" y="1295400"/>
            <a:ext cx="1143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3Pairs of canonical roots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600200" y="3505200"/>
            <a:ext cx="6477000" cy="3048000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543800" y="335280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Correlation Matrices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839200" cy="556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Principal Component Analysis is mathematically defined as orthogonal linear transformation that transforms the data into a new co-ordinate system such the maximum variance by any projection of the data comes on its first (or principal axis)</a:t>
            </a:r>
          </a:p>
          <a:p>
            <a:r>
              <a:rPr lang="en-US" sz="2400" dirty="0" smtClean="0"/>
              <a:t>Second Greatest Variance occurs on the second principal axis</a:t>
            </a:r>
          </a:p>
          <a:p>
            <a:r>
              <a:rPr lang="en-US" sz="2400" dirty="0" smtClean="0"/>
              <a:t>For a data matrix, </a:t>
            </a:r>
            <a:r>
              <a:rPr lang="en-US" sz="2400" b="1" dirty="0" smtClean="0"/>
              <a:t>X</a:t>
            </a:r>
            <a:r>
              <a:rPr lang="en-US" sz="2400" b="1" baseline="30000" dirty="0" smtClean="0"/>
              <a:t>T</a:t>
            </a:r>
            <a:r>
              <a:rPr lang="en-US" sz="2400" dirty="0" smtClean="0"/>
              <a:t>, with zero empirical mean, where each row represents a different repetition of the experiment, and each column gives the results from a particular probe, the PCA transformation is given by:                                  	          where </a:t>
            </a:r>
            <a:r>
              <a:rPr lang="en-US" sz="2400" b="1" dirty="0" smtClean="0"/>
              <a:t>W Σ V</a:t>
            </a:r>
            <a:r>
              <a:rPr lang="en-US" sz="2400" b="1" baseline="30000" dirty="0" smtClean="0"/>
              <a:t>T</a:t>
            </a:r>
            <a:r>
              <a:rPr lang="en-US" sz="2400" dirty="0" smtClean="0"/>
              <a:t> is the singular value decomposition (</a:t>
            </a:r>
            <a:r>
              <a:rPr lang="en-US" sz="2400" dirty="0" err="1" smtClean="0"/>
              <a:t>svd</a:t>
            </a:r>
            <a:r>
              <a:rPr lang="en-US" sz="2400" dirty="0" smtClean="0"/>
              <a:t>) of </a:t>
            </a:r>
            <a:r>
              <a:rPr lang="en-US" sz="2400" b="1" dirty="0" smtClean="0"/>
              <a:t>X</a:t>
            </a:r>
            <a:endParaRPr lang="en-US" sz="2400" dirty="0" smtClean="0"/>
          </a:p>
          <a:p>
            <a:endParaRPr lang="en-US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457200" y="4267200"/>
            <a:ext cx="1219200" cy="152400"/>
            <a:chOff x="1828800" y="4572000"/>
            <a:chExt cx="1653209" cy="184150"/>
          </a:xfrm>
        </p:grpSpPr>
        <p:pic>
          <p:nvPicPr>
            <p:cNvPr id="4" name="Picture 2" descr="\mathbf{Y}^{\rm T}=\mathbf{X}^{\rm T}\mathbf{W}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828800" y="4572000"/>
              <a:ext cx="1009650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3" descr=" = \mathbf{V}\mathbf{\Sigma} 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71800" y="4572000"/>
              <a:ext cx="510209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Group 16"/>
          <p:cNvGrpSpPr/>
          <p:nvPr/>
        </p:nvGrpSpPr>
        <p:grpSpPr>
          <a:xfrm>
            <a:off x="2895600" y="4572000"/>
            <a:ext cx="3429000" cy="2060241"/>
            <a:chOff x="2895600" y="4572000"/>
            <a:chExt cx="3429000" cy="2060241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95600" y="4572000"/>
              <a:ext cx="3429000" cy="2060241"/>
            </a:xfrm>
            <a:prstGeom prst="rect">
              <a:avLst/>
            </a:prstGeom>
            <a:noFill/>
          </p:spPr>
        </p:pic>
        <p:cxnSp>
          <p:nvCxnSpPr>
            <p:cNvPr id="12" name="Straight Connector 11"/>
            <p:cNvCxnSpPr/>
            <p:nvPr/>
          </p:nvCxnSpPr>
          <p:spPr>
            <a:xfrm>
              <a:off x="3200400" y="4800600"/>
              <a:ext cx="2438400" cy="1295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810000" y="5105400"/>
              <a:ext cx="1143000" cy="685800"/>
            </a:xfrm>
            <a:prstGeom prst="line">
              <a:avLst/>
            </a:prstGeom>
            <a:ln w="25400"/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5867400" y="6096000"/>
            <a:ext cx="2362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Principal Axis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876800" y="4572000"/>
            <a:ext cx="2362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Principal Axis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4670</TotalTime>
  <Words>729</Words>
  <Application>Microsoft Office PowerPoint</Application>
  <PresentationFormat>On-screen Show (4:3)</PresentationFormat>
  <Paragraphs>87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Analytical Methods : Critical Frameworks</vt:lpstr>
      <vt:lpstr>Topics</vt:lpstr>
      <vt:lpstr>Canonical Analysis</vt:lpstr>
      <vt:lpstr>Canonical Analysis : Illustration</vt:lpstr>
      <vt:lpstr>Canonical Analysis : Illustration</vt:lpstr>
      <vt:lpstr>PROC CANCORR</vt:lpstr>
      <vt:lpstr>PROC CANCORR</vt:lpstr>
      <vt:lpstr>PROC CANCORR</vt:lpstr>
      <vt:lpstr>Principal Component Analysis</vt:lpstr>
      <vt:lpstr>PROC PRINCOMP</vt:lpstr>
      <vt:lpstr>PROC PRINCOMP</vt:lpstr>
      <vt:lpstr>Discriminant Analysis</vt:lpstr>
      <vt:lpstr>PROC DISCRIM</vt:lpstr>
      <vt:lpstr>PROC DISCRIM</vt:lpstr>
      <vt:lpstr>PROC DISCRIM</vt:lpstr>
      <vt:lpstr>PROC DISCRIM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Dates Demystified</dc:title>
  <dc:creator>USER</dc:creator>
  <cp:lastModifiedBy>USER</cp:lastModifiedBy>
  <cp:revision>358</cp:revision>
  <dcterms:created xsi:type="dcterms:W3CDTF">2009-07-07T03:17:21Z</dcterms:created>
  <dcterms:modified xsi:type="dcterms:W3CDTF">2010-05-03T18:37:59Z</dcterms:modified>
</cp:coreProperties>
</file>