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57" r:id="rId3"/>
    <p:sldId id="259" r:id="rId4"/>
    <p:sldId id="282" r:id="rId5"/>
    <p:sldId id="292" r:id="rId6"/>
    <p:sldId id="283" r:id="rId7"/>
    <p:sldId id="293" r:id="rId8"/>
    <p:sldId id="294" r:id="rId9"/>
    <p:sldId id="295" r:id="rId10"/>
    <p:sldId id="296" r:id="rId11"/>
    <p:sldId id="297" r:id="rId12"/>
    <p:sldId id="298" r:id="rId13"/>
    <p:sldId id="299" r:id="rId14"/>
    <p:sldId id="301" r:id="rId15"/>
    <p:sldId id="302" r:id="rId16"/>
    <p:sldId id="300" r:id="rId17"/>
    <p:sldId id="303" r:id="rId18"/>
    <p:sldId id="304" r:id="rId19"/>
    <p:sldId id="305" r:id="rId20"/>
    <p:sldId id="306" r:id="rId21"/>
    <p:sldId id="307" r:id="rId22"/>
    <p:sldId id="308" r:id="rId23"/>
    <p:sldId id="309" r:id="rId24"/>
    <p:sldId id="313" r:id="rId25"/>
    <p:sldId id="319" r:id="rId26"/>
    <p:sldId id="310" r:id="rId27"/>
    <p:sldId id="312" r:id="rId28"/>
    <p:sldId id="314" r:id="rId29"/>
    <p:sldId id="315" r:id="rId30"/>
    <p:sldId id="317" r:id="rId31"/>
    <p:sldId id="318" r:id="rId32"/>
    <p:sldId id="320" r:id="rId33"/>
    <p:sldId id="321" r:id="rId34"/>
    <p:sldId id="322" r:id="rId35"/>
    <p:sldId id="323" r:id="rId36"/>
    <p:sldId id="324" r:id="rId37"/>
    <p:sldId id="325" r:id="rId38"/>
    <p:sldId id="326" r:id="rId39"/>
    <p:sldId id="32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666699"/>
    <a:srgbClr val="006600"/>
    <a:srgbClr val="000099"/>
    <a:srgbClr val="CC0099"/>
    <a:srgbClr val="33CC33"/>
    <a:srgbClr val="009999"/>
    <a:srgbClr val="00FFFF"/>
    <a:srgbClr val="FF00FF"/>
    <a:srgbClr val="0066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58" autoAdjust="0"/>
  </p:normalViewPr>
  <p:slideViewPr>
    <p:cSldViewPr>
      <p:cViewPr>
        <p:scale>
          <a:sx n="80" d="100"/>
          <a:sy n="80" d="100"/>
        </p:scale>
        <p:origin x="-864"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30CC28-E34F-4DEF-BA7A-139B5C9BF4A5}" type="datetimeFigureOut">
              <a:rPr lang="en-US" smtClean="0"/>
              <a:pPr/>
              <a:t>2/21/2010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4F09BC-F176-48D0-8074-061FFD5215B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4F09BC-F176-48D0-8074-061FFD5215B3}"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EF2AE20-C4EA-42FC-8D37-C0F0B77D1359}" type="datetimeFigureOut">
              <a:rPr lang="en-US" smtClean="0"/>
              <a:pPr/>
              <a:t>2/21/2010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96C3238-9A63-424B-8F87-95567200655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4" name="Picture 2"/>
          <p:cNvPicPr>
            <a:picLocks noChangeAspect="1" noChangeArrowheads="1"/>
          </p:cNvPicPr>
          <p:nvPr userDrawn="1"/>
        </p:nvPicPr>
        <p:blipFill>
          <a:blip r:embed="rId2" cstate="print"/>
          <a:srcRect/>
          <a:stretch>
            <a:fillRect/>
          </a:stretch>
        </p:blipFill>
        <p:spPr bwMode="auto">
          <a:xfrm>
            <a:off x="7696201" y="76200"/>
            <a:ext cx="1295399" cy="566646"/>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2/21/2010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2/21/2010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2/21/2010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F2AE20-C4EA-42FC-8D37-C0F0B77D1359}" type="datetimeFigureOut">
              <a:rPr lang="en-US" smtClean="0"/>
              <a:pPr/>
              <a:t>2/21/2010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96C3238-9A63-424B-8F87-95567200655E}" type="slidenum">
              <a:rPr lang="en-US" smtClean="0"/>
              <a:pPr/>
              <a:t>‹#›</a:t>
            </a:fld>
            <a:endParaRPr lang="en-US"/>
          </a:p>
        </p:txBody>
      </p:sp>
      <p:pic>
        <p:nvPicPr>
          <p:cNvPr id="12" name="Picture 2"/>
          <p:cNvPicPr>
            <a:picLocks noChangeAspect="1" noChangeArrowheads="1"/>
          </p:cNvPicPr>
          <p:nvPr userDrawn="1"/>
        </p:nvPicPr>
        <p:blipFill>
          <a:blip r:embed="rId2" cstate="print"/>
          <a:srcRect/>
          <a:stretch>
            <a:fillRect/>
          </a:stretch>
        </p:blipFill>
        <p:spPr bwMode="auto">
          <a:xfrm>
            <a:off x="7696201" y="76200"/>
            <a:ext cx="1295399" cy="566646"/>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F2AE20-C4EA-42FC-8D37-C0F0B77D1359}" type="datetimeFigureOut">
              <a:rPr lang="en-US" smtClean="0"/>
              <a:pPr/>
              <a:t>2/21/2010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3238-9A63-424B-8F87-95567200655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EF2AE20-C4EA-42FC-8D37-C0F0B77D1359}" type="datetimeFigureOut">
              <a:rPr lang="en-US" smtClean="0"/>
              <a:pPr/>
              <a:t>2/21/2010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C3238-9A63-424B-8F87-95567200655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F2AE20-C4EA-42FC-8D37-C0F0B77D1359}" type="datetimeFigureOut">
              <a:rPr lang="en-US" smtClean="0"/>
              <a:pPr/>
              <a:t>2/21/2010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AE20-C4EA-42FC-8D37-C0F0B77D1359}" type="datetimeFigureOut">
              <a:rPr lang="en-US" smtClean="0"/>
              <a:pPr/>
              <a:t>2/21/2010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F2AE20-C4EA-42FC-8D37-C0F0B77D1359}" type="datetimeFigureOut">
              <a:rPr lang="en-US" smtClean="0"/>
              <a:pPr/>
              <a:t>2/21/2010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3238-9A63-424B-8F87-95567200655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2"/>
          <p:cNvPicPr>
            <a:picLocks noChangeAspect="1" noChangeArrowheads="1"/>
          </p:cNvPicPr>
          <p:nvPr userDrawn="1"/>
        </p:nvPicPr>
        <p:blipFill>
          <a:blip r:embed="rId2" cstate="print"/>
          <a:srcRect/>
          <a:stretch>
            <a:fillRect/>
          </a:stretch>
        </p:blipFill>
        <p:spPr bwMode="auto">
          <a:xfrm>
            <a:off x="7696201" y="76200"/>
            <a:ext cx="1295399" cy="566646"/>
          </a:xfrm>
          <a:prstGeom prst="rect">
            <a:avLst/>
          </a:prstGeom>
          <a:noFill/>
          <a:ln w="9525">
            <a:noFill/>
            <a:miter lim="800000"/>
            <a:headEnd/>
            <a:tailEnd/>
          </a:ln>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F2AE20-C4EA-42FC-8D37-C0F0B77D1359}" type="datetimeFigureOut">
              <a:rPr lang="en-US" smtClean="0"/>
              <a:pPr/>
              <a:t>2/21/2010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96C3238-9A63-424B-8F87-95567200655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pic>
        <p:nvPicPr>
          <p:cNvPr id="14" name="Picture 2"/>
          <p:cNvPicPr>
            <a:picLocks noChangeAspect="1" noChangeArrowheads="1"/>
          </p:cNvPicPr>
          <p:nvPr userDrawn="1"/>
        </p:nvPicPr>
        <p:blipFill>
          <a:blip r:embed="rId2" cstate="print"/>
          <a:srcRect/>
          <a:stretch>
            <a:fillRect/>
          </a:stretch>
        </p:blipFill>
        <p:spPr bwMode="auto">
          <a:xfrm>
            <a:off x="7696201" y="76200"/>
            <a:ext cx="1295399" cy="566646"/>
          </a:xfrm>
          <a:prstGeom prst="rect">
            <a:avLst/>
          </a:prstGeom>
          <a:noFill/>
          <a:ln w="9525">
            <a:noFill/>
            <a:miter lim="800000"/>
            <a:headEnd/>
            <a:tailEnd/>
          </a:ln>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EF2AE20-C4EA-42FC-8D37-C0F0B77D1359}" type="datetimeFigureOut">
              <a:rPr lang="en-US" smtClean="0"/>
              <a:pPr/>
              <a:t>2/21/2010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96C3238-9A63-424B-8F87-95567200655E}" type="slidenum">
              <a:rPr lang="en-US" smtClean="0"/>
              <a:pPr/>
              <a:t>‹#›</a:t>
            </a:fld>
            <a:endParaRPr lang="en-US"/>
          </a:p>
        </p:txBody>
      </p:sp>
      <p:pic>
        <p:nvPicPr>
          <p:cNvPr id="10" name="Picture 2"/>
          <p:cNvPicPr>
            <a:picLocks noChangeAspect="1" noChangeArrowheads="1"/>
          </p:cNvPicPr>
          <p:nvPr userDrawn="1"/>
        </p:nvPicPr>
        <p:blipFill>
          <a:blip r:embed="rId13" cstate="print"/>
          <a:srcRect/>
          <a:stretch>
            <a:fillRect/>
          </a:stretch>
        </p:blipFill>
        <p:spPr bwMode="auto">
          <a:xfrm>
            <a:off x="7696201" y="76200"/>
            <a:ext cx="1295399" cy="566646"/>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8.w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Feb’10</a:t>
            </a:r>
          </a:p>
          <a:p>
            <a:r>
              <a:rPr lang="en-US" dirty="0" smtClean="0"/>
              <a:t>Sankalp Mathur (sankalp.mathur@gmail.com)</a:t>
            </a:r>
            <a:endParaRPr lang="en-US" dirty="0"/>
          </a:p>
        </p:txBody>
      </p:sp>
      <p:sp>
        <p:nvSpPr>
          <p:cNvPr id="2" name="Title 1"/>
          <p:cNvSpPr>
            <a:spLocks noGrp="1"/>
          </p:cNvSpPr>
          <p:nvPr>
            <p:ph type="ctrTitle"/>
          </p:nvPr>
        </p:nvSpPr>
        <p:spPr/>
        <p:txBody>
          <a:bodyPr/>
          <a:lstStyle/>
          <a:p>
            <a:r>
              <a:rPr smtClean="0"/>
              <a:t>Analytical Methods : Clustering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ACECLUS</a:t>
            </a:r>
            <a:endParaRPr lang="en-US" dirty="0"/>
          </a:p>
        </p:txBody>
      </p:sp>
      <p:pic>
        <p:nvPicPr>
          <p:cNvPr id="2050" name="Picture 2"/>
          <p:cNvPicPr>
            <a:picLocks noChangeAspect="1" noChangeArrowheads="1"/>
          </p:cNvPicPr>
          <p:nvPr/>
        </p:nvPicPr>
        <p:blipFill>
          <a:blip r:embed="rId2"/>
          <a:srcRect/>
          <a:stretch>
            <a:fillRect/>
          </a:stretch>
        </p:blipFill>
        <p:spPr bwMode="auto">
          <a:xfrm>
            <a:off x="228600" y="1066800"/>
            <a:ext cx="5172075" cy="13620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410199" y="990600"/>
            <a:ext cx="3548807" cy="22098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152400" y="2962275"/>
            <a:ext cx="5676900" cy="6953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2133600" y="3352800"/>
            <a:ext cx="4724400" cy="3438202"/>
          </a:xfrm>
          <a:prstGeom prst="rect">
            <a:avLst/>
          </a:prstGeom>
          <a:noFill/>
          <a:ln w="9525">
            <a:noFill/>
            <a:miter lim="800000"/>
            <a:headEnd/>
            <a:tailEnd/>
          </a:ln>
          <a:effectLst/>
        </p:spPr>
      </p:pic>
      <p:sp>
        <p:nvSpPr>
          <p:cNvPr id="13" name="Rounded Rectangular Callout 12"/>
          <p:cNvSpPr/>
          <p:nvPr/>
        </p:nvSpPr>
        <p:spPr>
          <a:xfrm>
            <a:off x="6934200" y="3276600"/>
            <a:ext cx="2057400" cy="1143000"/>
          </a:xfrm>
          <a:prstGeom prst="wedgeRoundRectCallout">
            <a:avLst>
              <a:gd name="adj1" fmla="val -23418"/>
              <a:gd name="adj2" fmla="val -184583"/>
              <a:gd name="adj3" fmla="val 16667"/>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Elongated data hence </a:t>
            </a:r>
            <a:r>
              <a:rPr lang="en-US" dirty="0" err="1" smtClean="0"/>
              <a:t>aceclus</a:t>
            </a:r>
            <a:r>
              <a:rPr lang="en-US" dirty="0" smtClean="0"/>
              <a:t> must be used for cluster methods to work</a:t>
            </a:r>
            <a:endParaRPr lang="en-US" dirty="0"/>
          </a:p>
        </p:txBody>
      </p:sp>
      <p:sp>
        <p:nvSpPr>
          <p:cNvPr id="14" name="Rounded Rectangular Callout 13"/>
          <p:cNvSpPr/>
          <p:nvPr/>
        </p:nvSpPr>
        <p:spPr>
          <a:xfrm>
            <a:off x="7010400" y="4572000"/>
            <a:ext cx="1905000" cy="838200"/>
          </a:xfrm>
          <a:prstGeom prst="wedgeRoundRectCallout">
            <a:avLst>
              <a:gd name="adj1" fmla="val -128582"/>
              <a:gd name="adj2" fmla="val -16696"/>
              <a:gd name="adj3" fmla="val 16667"/>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Mean and Standard deviation of the clustering variables</a:t>
            </a:r>
            <a:endParaRPr lang="en-US" dirty="0"/>
          </a:p>
        </p:txBody>
      </p:sp>
      <p:sp>
        <p:nvSpPr>
          <p:cNvPr id="15" name="Rounded Rectangular Callout 14"/>
          <p:cNvSpPr/>
          <p:nvPr/>
        </p:nvSpPr>
        <p:spPr>
          <a:xfrm>
            <a:off x="7086600" y="5715000"/>
            <a:ext cx="1905000" cy="838200"/>
          </a:xfrm>
          <a:prstGeom prst="wedgeRoundRectCallout">
            <a:avLst>
              <a:gd name="adj1" fmla="val -95455"/>
              <a:gd name="adj2" fmla="val -45889"/>
              <a:gd name="adj3" fmla="val 16667"/>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Total sample covariance matrix</a:t>
            </a:r>
            <a:endParaRPr lang="en-US" dirty="0"/>
          </a:p>
        </p:txBody>
      </p:sp>
      <p:sp>
        <p:nvSpPr>
          <p:cNvPr id="16" name="Rounded Rectangular Callout 15"/>
          <p:cNvSpPr/>
          <p:nvPr/>
        </p:nvSpPr>
        <p:spPr>
          <a:xfrm>
            <a:off x="152400" y="5791200"/>
            <a:ext cx="1905000" cy="838200"/>
          </a:xfrm>
          <a:prstGeom prst="wedgeRoundRectCallout">
            <a:avLst>
              <a:gd name="adj1" fmla="val 132376"/>
              <a:gd name="adj2" fmla="val 46300"/>
              <a:gd name="adj3" fmla="val 16667"/>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Threshold level to calculate close pairs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ACECLUS</a:t>
            </a:r>
            <a:endParaRPr lang="en-US" dirty="0"/>
          </a:p>
        </p:txBody>
      </p:sp>
      <p:pic>
        <p:nvPicPr>
          <p:cNvPr id="1026" name="Picture 2"/>
          <p:cNvPicPr>
            <a:picLocks noChangeAspect="1" noChangeArrowheads="1"/>
          </p:cNvPicPr>
          <p:nvPr/>
        </p:nvPicPr>
        <p:blipFill>
          <a:blip r:embed="rId2"/>
          <a:srcRect/>
          <a:stretch>
            <a:fillRect/>
          </a:stretch>
        </p:blipFill>
        <p:spPr bwMode="auto">
          <a:xfrm>
            <a:off x="304800" y="1143000"/>
            <a:ext cx="8534866" cy="5248274"/>
          </a:xfrm>
          <a:prstGeom prst="rect">
            <a:avLst/>
          </a:prstGeom>
          <a:noFill/>
          <a:ln w="9525">
            <a:noFill/>
            <a:miter lim="800000"/>
            <a:headEnd/>
            <a:tailEnd/>
          </a:ln>
          <a:effectLst/>
        </p:spPr>
      </p:pic>
      <p:sp>
        <p:nvSpPr>
          <p:cNvPr id="12" name="Rounded Rectangular Callout 11"/>
          <p:cNvSpPr/>
          <p:nvPr/>
        </p:nvSpPr>
        <p:spPr>
          <a:xfrm>
            <a:off x="762000" y="2286000"/>
            <a:ext cx="1676400" cy="838200"/>
          </a:xfrm>
          <a:prstGeom prst="wedgeRoundRectCallout">
            <a:avLst>
              <a:gd name="adj1" fmla="val 67560"/>
              <a:gd name="adj2" fmla="val 78425"/>
              <a:gd name="adj3" fmla="val 16667"/>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 Mean Square distance between clusters</a:t>
            </a:r>
            <a:endParaRPr lang="en-US" dirty="0"/>
          </a:p>
        </p:txBody>
      </p:sp>
      <p:sp>
        <p:nvSpPr>
          <p:cNvPr id="17" name="Rounded Rectangular Callout 16"/>
          <p:cNvSpPr/>
          <p:nvPr/>
        </p:nvSpPr>
        <p:spPr>
          <a:xfrm>
            <a:off x="5943600" y="2209800"/>
            <a:ext cx="1676400" cy="838200"/>
          </a:xfrm>
          <a:prstGeom prst="wedgeRoundRectCallout">
            <a:avLst>
              <a:gd name="adj1" fmla="val -58132"/>
              <a:gd name="adj2" fmla="val 78425"/>
              <a:gd name="adj3" fmla="val 16667"/>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Pairs  within the cutoff distance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ACECLUS</a:t>
            </a:r>
            <a:endParaRPr lang="en-US" dirty="0"/>
          </a:p>
        </p:txBody>
      </p:sp>
      <p:pic>
        <p:nvPicPr>
          <p:cNvPr id="2050" name="Picture 2"/>
          <p:cNvPicPr>
            <a:picLocks noChangeAspect="1" noChangeArrowheads="1"/>
          </p:cNvPicPr>
          <p:nvPr/>
        </p:nvPicPr>
        <p:blipFill>
          <a:blip r:embed="rId2"/>
          <a:srcRect/>
          <a:stretch>
            <a:fillRect/>
          </a:stretch>
        </p:blipFill>
        <p:spPr bwMode="auto">
          <a:xfrm>
            <a:off x="381000" y="1238250"/>
            <a:ext cx="8417863" cy="5010150"/>
          </a:xfrm>
          <a:prstGeom prst="rect">
            <a:avLst/>
          </a:prstGeom>
          <a:noFill/>
          <a:ln w="9525">
            <a:noFill/>
            <a:miter lim="800000"/>
            <a:headEnd/>
            <a:tailEnd/>
          </a:ln>
          <a:effectLst/>
        </p:spPr>
      </p:pic>
      <p:sp>
        <p:nvSpPr>
          <p:cNvPr id="8" name="Rounded Rectangular Callout 7"/>
          <p:cNvSpPr/>
          <p:nvPr/>
        </p:nvSpPr>
        <p:spPr>
          <a:xfrm>
            <a:off x="304800" y="2362200"/>
            <a:ext cx="2362200" cy="838200"/>
          </a:xfrm>
          <a:prstGeom prst="wedgeRoundRectCallout">
            <a:avLst>
              <a:gd name="adj1" fmla="val 57329"/>
              <a:gd name="adj2" fmla="val 142958"/>
              <a:gd name="adj3" fmla="val 16667"/>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Approximate covariance matrix estimate within clusters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ACECLUS</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1152525"/>
            <a:ext cx="8572211" cy="5095875"/>
          </a:xfrm>
          <a:prstGeom prst="rect">
            <a:avLst/>
          </a:prstGeom>
          <a:noFill/>
          <a:ln w="9525">
            <a:noFill/>
            <a:miter lim="800000"/>
            <a:headEnd/>
            <a:tailEnd/>
          </a:ln>
          <a:effectLst/>
        </p:spPr>
      </p:pic>
      <p:sp>
        <p:nvSpPr>
          <p:cNvPr id="6" name="Oval 5"/>
          <p:cNvSpPr/>
          <p:nvPr/>
        </p:nvSpPr>
        <p:spPr>
          <a:xfrm>
            <a:off x="3200400" y="3429000"/>
            <a:ext cx="1066800" cy="9144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Callout 1 6"/>
          <p:cNvSpPr/>
          <p:nvPr/>
        </p:nvSpPr>
        <p:spPr>
          <a:xfrm>
            <a:off x="152400" y="4191000"/>
            <a:ext cx="1752600" cy="685800"/>
          </a:xfrm>
          <a:prstGeom prst="borderCallout1">
            <a:avLst>
              <a:gd name="adj1" fmla="val 43163"/>
              <a:gd name="adj2" fmla="val 101526"/>
              <a:gd name="adj3" fmla="val 172594"/>
              <a:gd name="adj4" fmla="val 1827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Standardized by dividing by std dev</a:t>
            </a:r>
            <a:endParaRPr lang="en-US" dirty="0"/>
          </a:p>
        </p:txBody>
      </p:sp>
      <p:sp>
        <p:nvSpPr>
          <p:cNvPr id="9" name="Oval 8"/>
          <p:cNvSpPr/>
          <p:nvPr/>
        </p:nvSpPr>
        <p:spPr>
          <a:xfrm>
            <a:off x="3276600" y="5181600"/>
            <a:ext cx="1066800" cy="9144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429000" y="4800600"/>
            <a:ext cx="3810000" cy="4572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 Callout 1 10"/>
          <p:cNvSpPr/>
          <p:nvPr/>
        </p:nvSpPr>
        <p:spPr>
          <a:xfrm>
            <a:off x="7010400" y="2895600"/>
            <a:ext cx="1752600" cy="1143000"/>
          </a:xfrm>
          <a:prstGeom prst="borderCallout1">
            <a:avLst>
              <a:gd name="adj1" fmla="val 48797"/>
              <a:gd name="adj2" fmla="val -617"/>
              <a:gd name="adj3" fmla="val 174472"/>
              <a:gd name="adj4" fmla="val -60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Canonical variables are created to be used in clustering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FASTCLUS</a:t>
            </a:r>
            <a:endParaRPr lang="en-US" dirty="0"/>
          </a:p>
        </p:txBody>
      </p:sp>
      <p:sp>
        <p:nvSpPr>
          <p:cNvPr id="3" name="Content Placeholder 2"/>
          <p:cNvSpPr>
            <a:spLocks noGrp="1"/>
          </p:cNvSpPr>
          <p:nvPr>
            <p:ph sz="quarter" idx="1"/>
          </p:nvPr>
        </p:nvSpPr>
        <p:spPr>
          <a:xfrm>
            <a:off x="152400" y="1066800"/>
            <a:ext cx="8991600" cy="5791200"/>
          </a:xfrm>
        </p:spPr>
        <p:txBody>
          <a:bodyPr>
            <a:normAutofit/>
          </a:bodyPr>
          <a:lstStyle/>
          <a:p>
            <a:r>
              <a:rPr lang="en-US" dirty="0" smtClean="0"/>
              <a:t>Performs a disjoint cluster analysis on the basis of distance computed from specified quantitative variables</a:t>
            </a:r>
          </a:p>
          <a:p>
            <a:r>
              <a:rPr lang="en-US" dirty="0" smtClean="0"/>
              <a:t>Each observation belongs to a unique cluster and does not form a tree like structure</a:t>
            </a:r>
          </a:p>
          <a:p>
            <a:r>
              <a:rPr lang="en-US" dirty="0" smtClean="0"/>
              <a:t>Initialization method is sensitive to outliers</a:t>
            </a:r>
          </a:p>
          <a:p>
            <a:r>
              <a:rPr lang="en-US" dirty="0" smtClean="0"/>
              <a:t>For complete convergence CONVERGE=0 and a large MAXITER value must be specified else default settings often stop the method</a:t>
            </a:r>
          </a:p>
          <a:p>
            <a:r>
              <a:rPr lang="en-US" dirty="0" smtClean="0"/>
              <a:t>Initial Seed selection is based on MAXCLUSTERS and RADIUS option</a:t>
            </a:r>
          </a:p>
          <a:p>
            <a:r>
              <a:rPr lang="en-US" dirty="0" smtClean="0"/>
              <a:t>It is advisable to observe the variances in the data and standardize it since variables with larger variances have greater influence in calculation of clusters</a:t>
            </a:r>
          </a:p>
          <a:p>
            <a:r>
              <a:rPr lang="en-US" dirty="0" smtClean="0"/>
              <a:t>This step is generally used prior to using CLUSTER procedure for hierarchical clusters or other clustering techniques due to its speed</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FASTCLUS (Illustration)</a:t>
            </a:r>
            <a:endParaRPr lang="en-US" dirty="0"/>
          </a:p>
        </p:txBody>
      </p:sp>
      <p:sp>
        <p:nvSpPr>
          <p:cNvPr id="5" name="Oval 4"/>
          <p:cNvSpPr/>
          <p:nvPr/>
        </p:nvSpPr>
        <p:spPr>
          <a:xfrm>
            <a:off x="457200" y="1828800"/>
            <a:ext cx="228600" cy="228600"/>
          </a:xfrm>
          <a:prstGeom prst="ellipse">
            <a:avLst/>
          </a:prstGeom>
          <a:solidFill>
            <a:schemeClr val="tx2">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19400" y="4191000"/>
            <a:ext cx="228600" cy="228600"/>
          </a:xfrm>
          <a:prstGeom prst="ellipse">
            <a:avLst/>
          </a:prstGeom>
          <a:solidFill>
            <a:schemeClr val="tx2">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10200" y="2819400"/>
            <a:ext cx="228600" cy="228600"/>
          </a:xfrm>
          <a:prstGeom prst="ellipse">
            <a:avLst/>
          </a:prstGeom>
          <a:solidFill>
            <a:schemeClr val="tx2">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29000" y="1143000"/>
            <a:ext cx="228600" cy="228600"/>
          </a:xfrm>
          <a:prstGeom prst="ellipse">
            <a:avLst/>
          </a:prstGeom>
          <a:solidFill>
            <a:srgbClr val="92D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971800" y="1828800"/>
            <a:ext cx="228600" cy="228600"/>
          </a:xfrm>
          <a:prstGeom prst="ellipse">
            <a:avLst/>
          </a:prstGeom>
          <a:solidFill>
            <a:schemeClr val="tx2">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8" idx="1"/>
            <a:endCxn id="11" idx="0"/>
          </p:cNvCxnSpPr>
          <p:nvPr/>
        </p:nvCxnSpPr>
        <p:spPr>
          <a:xfrm rot="16200000" flipH="1" flipV="1">
            <a:off x="2948128" y="1314450"/>
            <a:ext cx="652322" cy="37637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6"/>
          </p:cNvCxnSpPr>
          <p:nvPr/>
        </p:nvCxnSpPr>
        <p:spPr>
          <a:xfrm>
            <a:off x="3657600" y="1257300"/>
            <a:ext cx="1833422" cy="160482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1"/>
            <a:endCxn id="5" idx="7"/>
          </p:cNvCxnSpPr>
          <p:nvPr/>
        </p:nvCxnSpPr>
        <p:spPr>
          <a:xfrm rot="16200000" flipH="1" flipV="1">
            <a:off x="1714500" y="114300"/>
            <a:ext cx="685800" cy="28101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6" idx="0"/>
          </p:cNvCxnSpPr>
          <p:nvPr/>
        </p:nvCxnSpPr>
        <p:spPr>
          <a:xfrm rot="5400000">
            <a:off x="1771650" y="2500172"/>
            <a:ext cx="2852878" cy="52877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 idx="6"/>
            <a:endCxn id="11" idx="2"/>
          </p:cNvCxnSpPr>
          <p:nvPr/>
        </p:nvCxnSpPr>
        <p:spPr>
          <a:xfrm>
            <a:off x="685800" y="1943100"/>
            <a:ext cx="2286000" cy="1588"/>
          </a:xfrm>
          <a:prstGeom prst="straightConnector1">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7"/>
            <a:endCxn id="7" idx="2"/>
          </p:cNvCxnSpPr>
          <p:nvPr/>
        </p:nvCxnSpPr>
        <p:spPr>
          <a:xfrm rot="16200000" flipH="1">
            <a:off x="3752850" y="1276350"/>
            <a:ext cx="1071422" cy="2243278"/>
          </a:xfrm>
          <a:prstGeom prst="straightConnector1">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4"/>
            <a:endCxn id="6" idx="1"/>
          </p:cNvCxnSpPr>
          <p:nvPr/>
        </p:nvCxnSpPr>
        <p:spPr>
          <a:xfrm rot="16200000" flipH="1">
            <a:off x="628650" y="2000250"/>
            <a:ext cx="2167078" cy="2281378"/>
          </a:xfrm>
          <a:prstGeom prst="straightConnector1">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7"/>
            <a:endCxn id="7" idx="3"/>
          </p:cNvCxnSpPr>
          <p:nvPr/>
        </p:nvCxnSpPr>
        <p:spPr>
          <a:xfrm rot="5400000" flipH="1" flipV="1">
            <a:off x="3624122" y="2404922"/>
            <a:ext cx="1209956" cy="2429156"/>
          </a:xfrm>
          <a:prstGeom prst="straightConnector1">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6" idx="0"/>
            <a:endCxn id="11" idx="4"/>
          </p:cNvCxnSpPr>
          <p:nvPr/>
        </p:nvCxnSpPr>
        <p:spPr>
          <a:xfrm rot="5400000" flipH="1" flipV="1">
            <a:off x="1943100" y="3048000"/>
            <a:ext cx="2133600" cy="152400"/>
          </a:xfrm>
          <a:prstGeom prst="straightConnector1">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6"/>
            <a:endCxn id="7" idx="2"/>
          </p:cNvCxnSpPr>
          <p:nvPr/>
        </p:nvCxnSpPr>
        <p:spPr>
          <a:xfrm>
            <a:off x="685800" y="1943100"/>
            <a:ext cx="4724400" cy="990600"/>
          </a:xfrm>
          <a:prstGeom prst="straightConnector1">
            <a:avLst/>
          </a:prstGeom>
          <a:ln w="19050">
            <a:solidFill>
              <a:schemeClr val="tx1">
                <a:lumMod val="65000"/>
                <a:lumOff val="3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53" name="Rectangular Callout 52"/>
          <p:cNvSpPr/>
          <p:nvPr/>
        </p:nvSpPr>
        <p:spPr>
          <a:xfrm>
            <a:off x="4648200" y="1143000"/>
            <a:ext cx="1828800" cy="228600"/>
          </a:xfrm>
          <a:prstGeom prst="wedgeRectCallout">
            <a:avLst>
              <a:gd name="adj1" fmla="val -101643"/>
              <a:gd name="adj2" fmla="val -29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Observation</a:t>
            </a:r>
            <a:endParaRPr lang="en-US" dirty="0"/>
          </a:p>
        </p:txBody>
      </p:sp>
      <p:sp>
        <p:nvSpPr>
          <p:cNvPr id="56" name="TextBox 55"/>
          <p:cNvSpPr txBox="1"/>
          <p:nvPr/>
        </p:nvSpPr>
        <p:spPr>
          <a:xfrm>
            <a:off x="381000" y="1524000"/>
            <a:ext cx="152400" cy="261610"/>
          </a:xfrm>
          <a:prstGeom prst="rect">
            <a:avLst/>
          </a:prstGeom>
          <a:noFill/>
        </p:spPr>
        <p:txBody>
          <a:bodyPr wrap="square" rtlCol="0">
            <a:spAutoFit/>
          </a:bodyPr>
          <a:lstStyle/>
          <a:p>
            <a:r>
              <a:rPr lang="en-US" sz="1100" dirty="0" smtClean="0"/>
              <a:t>1</a:t>
            </a:r>
            <a:endParaRPr lang="en-US" sz="1100" dirty="0"/>
          </a:p>
        </p:txBody>
      </p:sp>
      <p:sp>
        <p:nvSpPr>
          <p:cNvPr id="57" name="TextBox 56"/>
          <p:cNvSpPr txBox="1"/>
          <p:nvPr/>
        </p:nvSpPr>
        <p:spPr>
          <a:xfrm>
            <a:off x="5638800" y="2667000"/>
            <a:ext cx="152400" cy="261610"/>
          </a:xfrm>
          <a:prstGeom prst="rect">
            <a:avLst/>
          </a:prstGeom>
          <a:noFill/>
        </p:spPr>
        <p:txBody>
          <a:bodyPr wrap="square" rtlCol="0">
            <a:spAutoFit/>
          </a:bodyPr>
          <a:lstStyle/>
          <a:p>
            <a:r>
              <a:rPr lang="en-US" sz="1100" dirty="0" smtClean="0"/>
              <a:t>4</a:t>
            </a:r>
            <a:endParaRPr lang="en-US" sz="1100" dirty="0"/>
          </a:p>
        </p:txBody>
      </p:sp>
      <p:sp>
        <p:nvSpPr>
          <p:cNvPr id="58" name="TextBox 57"/>
          <p:cNvSpPr txBox="1"/>
          <p:nvPr/>
        </p:nvSpPr>
        <p:spPr>
          <a:xfrm>
            <a:off x="685800" y="1828800"/>
            <a:ext cx="152400" cy="261610"/>
          </a:xfrm>
          <a:prstGeom prst="rect">
            <a:avLst/>
          </a:prstGeom>
          <a:noFill/>
        </p:spPr>
        <p:txBody>
          <a:bodyPr wrap="square" rtlCol="0">
            <a:spAutoFit/>
          </a:bodyPr>
          <a:lstStyle/>
          <a:p>
            <a:r>
              <a:rPr lang="en-US" sz="1100" dirty="0" smtClean="0"/>
              <a:t>1</a:t>
            </a:r>
            <a:endParaRPr lang="en-US" sz="1100" dirty="0"/>
          </a:p>
        </p:txBody>
      </p:sp>
      <p:sp>
        <p:nvSpPr>
          <p:cNvPr id="59" name="TextBox 58"/>
          <p:cNvSpPr txBox="1"/>
          <p:nvPr/>
        </p:nvSpPr>
        <p:spPr>
          <a:xfrm>
            <a:off x="2743200" y="3810000"/>
            <a:ext cx="152400" cy="261610"/>
          </a:xfrm>
          <a:prstGeom prst="rect">
            <a:avLst/>
          </a:prstGeom>
          <a:noFill/>
        </p:spPr>
        <p:txBody>
          <a:bodyPr wrap="square" rtlCol="0">
            <a:spAutoFit/>
          </a:bodyPr>
          <a:lstStyle/>
          <a:p>
            <a:r>
              <a:rPr lang="en-US" sz="1100" dirty="0" smtClean="0"/>
              <a:t>3</a:t>
            </a:r>
            <a:endParaRPr lang="en-US" sz="1100" dirty="0"/>
          </a:p>
        </p:txBody>
      </p:sp>
      <p:sp>
        <p:nvSpPr>
          <p:cNvPr id="60" name="TextBox 59"/>
          <p:cNvSpPr txBox="1"/>
          <p:nvPr/>
        </p:nvSpPr>
        <p:spPr>
          <a:xfrm>
            <a:off x="2819400" y="1524000"/>
            <a:ext cx="152400" cy="261610"/>
          </a:xfrm>
          <a:prstGeom prst="rect">
            <a:avLst/>
          </a:prstGeom>
          <a:noFill/>
        </p:spPr>
        <p:txBody>
          <a:bodyPr wrap="square" rtlCol="0">
            <a:spAutoFit/>
          </a:bodyPr>
          <a:lstStyle/>
          <a:p>
            <a:r>
              <a:rPr lang="en-US" sz="1100" dirty="0" smtClean="0"/>
              <a:t>2</a:t>
            </a:r>
            <a:endParaRPr lang="en-US" sz="1100" dirty="0"/>
          </a:p>
        </p:txBody>
      </p:sp>
      <p:sp>
        <p:nvSpPr>
          <p:cNvPr id="61" name="TextBox 60"/>
          <p:cNvSpPr txBox="1"/>
          <p:nvPr/>
        </p:nvSpPr>
        <p:spPr>
          <a:xfrm>
            <a:off x="3581400" y="1371600"/>
            <a:ext cx="152400" cy="261610"/>
          </a:xfrm>
          <a:prstGeom prst="rect">
            <a:avLst/>
          </a:prstGeom>
          <a:noFill/>
        </p:spPr>
        <p:txBody>
          <a:bodyPr wrap="square" rtlCol="0">
            <a:spAutoFit/>
          </a:bodyPr>
          <a:lstStyle/>
          <a:p>
            <a:r>
              <a:rPr lang="en-US" sz="1100" dirty="0" smtClean="0"/>
              <a:t>n</a:t>
            </a:r>
            <a:endParaRPr lang="en-US" sz="1100" dirty="0"/>
          </a:p>
        </p:txBody>
      </p:sp>
      <p:sp>
        <p:nvSpPr>
          <p:cNvPr id="62" name="Content Placeholder 2"/>
          <p:cNvSpPr>
            <a:spLocks noGrp="1"/>
          </p:cNvSpPr>
          <p:nvPr>
            <p:ph sz="quarter" idx="1"/>
          </p:nvPr>
        </p:nvSpPr>
        <p:spPr>
          <a:xfrm>
            <a:off x="152400" y="4572000"/>
            <a:ext cx="8839200" cy="1981200"/>
          </a:xfrm>
        </p:spPr>
        <p:txBody>
          <a:bodyPr>
            <a:normAutofit lnSpcReduction="10000"/>
          </a:bodyPr>
          <a:lstStyle/>
          <a:p>
            <a:r>
              <a:rPr lang="en-US" dirty="0" smtClean="0"/>
              <a:t>n is a seed if </a:t>
            </a:r>
            <a:r>
              <a:rPr lang="en-US" dirty="0" err="1" smtClean="0"/>
              <a:t>r</a:t>
            </a:r>
            <a:r>
              <a:rPr lang="en-US" baseline="-25000" dirty="0" err="1" smtClean="0"/>
              <a:t>in</a:t>
            </a:r>
            <a:r>
              <a:rPr lang="en-US" dirty="0" smtClean="0"/>
              <a:t> &gt; R for all </a:t>
            </a:r>
            <a:r>
              <a:rPr lang="en-US" dirty="0" err="1" smtClean="0"/>
              <a:t>i</a:t>
            </a:r>
            <a:r>
              <a:rPr lang="en-US" dirty="0" smtClean="0"/>
              <a:t> if </a:t>
            </a:r>
            <a:r>
              <a:rPr lang="en-US" dirty="0" err="1" smtClean="0"/>
              <a:t>i</a:t>
            </a:r>
            <a:r>
              <a:rPr lang="en-US" dirty="0" smtClean="0"/>
              <a:t>&lt;MAXCLUSTERS</a:t>
            </a:r>
          </a:p>
          <a:p>
            <a:r>
              <a:rPr lang="en-US" dirty="0" smtClean="0"/>
              <a:t>In case </a:t>
            </a:r>
            <a:r>
              <a:rPr lang="en-US" dirty="0" err="1" smtClean="0"/>
              <a:t>i</a:t>
            </a:r>
            <a:r>
              <a:rPr lang="en-US" dirty="0" smtClean="0"/>
              <a:t>&gt;MAXCLUSTERS Seed could be </a:t>
            </a:r>
            <a:r>
              <a:rPr lang="en-US" b="1" dirty="0" smtClean="0"/>
              <a:t>replaced</a:t>
            </a:r>
            <a:r>
              <a:rPr lang="en-US" dirty="0" smtClean="0"/>
              <a:t>  If (min(r</a:t>
            </a:r>
            <a:r>
              <a:rPr lang="en-US" baseline="-25000" dirty="0" smtClean="0"/>
              <a:t>1n</a:t>
            </a:r>
            <a:r>
              <a:rPr lang="en-US" dirty="0" smtClean="0"/>
              <a:t>,r</a:t>
            </a:r>
            <a:r>
              <a:rPr lang="en-US" baseline="-25000" dirty="0" smtClean="0"/>
              <a:t>2n</a:t>
            </a:r>
            <a:r>
              <a:rPr lang="en-US" dirty="0" smtClean="0"/>
              <a:t>,r</a:t>
            </a:r>
            <a:r>
              <a:rPr lang="en-US" baseline="-25000" dirty="0" smtClean="0"/>
              <a:t>3n</a:t>
            </a:r>
            <a:r>
              <a:rPr lang="en-US" dirty="0" smtClean="0"/>
              <a:t>,r</a:t>
            </a:r>
            <a:r>
              <a:rPr lang="en-US" baseline="-25000" dirty="0" smtClean="0"/>
              <a:t>4n</a:t>
            </a:r>
            <a:r>
              <a:rPr lang="en-US" dirty="0" smtClean="0"/>
              <a:t>)=r</a:t>
            </a:r>
            <a:r>
              <a:rPr lang="en-US" baseline="-25000" dirty="0" smtClean="0"/>
              <a:t>2n</a:t>
            </a:r>
            <a:r>
              <a:rPr lang="en-US" dirty="0" smtClean="0"/>
              <a:t>) &gt; (min(r</a:t>
            </a:r>
            <a:r>
              <a:rPr lang="en-US" baseline="-25000" dirty="0" smtClean="0"/>
              <a:t>12,</a:t>
            </a:r>
            <a:r>
              <a:rPr lang="en-US" dirty="0" smtClean="0"/>
              <a:t>r</a:t>
            </a:r>
            <a:r>
              <a:rPr lang="en-US" baseline="-25000" dirty="0" smtClean="0"/>
              <a:t>13</a:t>
            </a:r>
            <a:r>
              <a:rPr lang="en-US" dirty="0" smtClean="0"/>
              <a:t>,r</a:t>
            </a:r>
            <a:r>
              <a:rPr lang="en-US" baseline="-25000" dirty="0" smtClean="0"/>
              <a:t>14</a:t>
            </a:r>
            <a:r>
              <a:rPr lang="en-US" dirty="0" smtClean="0"/>
              <a:t>,r</a:t>
            </a:r>
            <a:r>
              <a:rPr lang="en-US" baseline="-25000" dirty="0" smtClean="0"/>
              <a:t>23</a:t>
            </a:r>
            <a:r>
              <a:rPr lang="en-US" dirty="0" smtClean="0"/>
              <a:t>,r</a:t>
            </a:r>
            <a:r>
              <a:rPr lang="en-US" baseline="-25000" dirty="0" smtClean="0"/>
              <a:t>24</a:t>
            </a:r>
            <a:r>
              <a:rPr lang="en-US" dirty="0" smtClean="0"/>
              <a:t>,r</a:t>
            </a:r>
            <a:r>
              <a:rPr lang="en-US" baseline="-25000" dirty="0" smtClean="0"/>
              <a:t>34</a:t>
            </a:r>
            <a:r>
              <a:rPr lang="en-US" dirty="0" smtClean="0"/>
              <a:t>)=r</a:t>
            </a:r>
            <a:r>
              <a:rPr lang="en-US" baseline="-25000" dirty="0" smtClean="0"/>
              <a:t>12</a:t>
            </a:r>
            <a:r>
              <a:rPr lang="en-US" dirty="0" smtClean="0"/>
              <a:t>) then n can replace 2 else if (min(r</a:t>
            </a:r>
            <a:r>
              <a:rPr lang="en-US" baseline="-25000" dirty="0" smtClean="0"/>
              <a:t>1n</a:t>
            </a:r>
            <a:r>
              <a:rPr lang="en-US" dirty="0" smtClean="0"/>
              <a:t>,r</a:t>
            </a:r>
            <a:r>
              <a:rPr lang="en-US" baseline="-25000" dirty="0" smtClean="0"/>
              <a:t>3n</a:t>
            </a:r>
            <a:r>
              <a:rPr lang="en-US" dirty="0" smtClean="0"/>
              <a:t>,r</a:t>
            </a:r>
            <a:r>
              <a:rPr lang="en-US" baseline="-25000" dirty="0" smtClean="0"/>
              <a:t>4n</a:t>
            </a:r>
            <a:r>
              <a:rPr lang="en-US" dirty="0" smtClean="0"/>
              <a:t>) =r</a:t>
            </a:r>
            <a:r>
              <a:rPr lang="en-US" baseline="-25000" dirty="0" smtClean="0"/>
              <a:t>4n</a:t>
            </a:r>
            <a:r>
              <a:rPr lang="en-US" dirty="0" smtClean="0"/>
              <a:t>)&gt;(min(r</a:t>
            </a:r>
            <a:r>
              <a:rPr lang="en-US" baseline="-25000" dirty="0" smtClean="0"/>
              <a:t>21</a:t>
            </a:r>
            <a:r>
              <a:rPr lang="en-US" dirty="0" smtClean="0"/>
              <a:t>,r</a:t>
            </a:r>
            <a:r>
              <a:rPr lang="en-US" baseline="-25000" dirty="0" smtClean="0"/>
              <a:t>23</a:t>
            </a:r>
            <a:r>
              <a:rPr lang="en-US" dirty="0" smtClean="0"/>
              <a:t>,r</a:t>
            </a:r>
            <a:r>
              <a:rPr lang="en-US" baseline="-25000" dirty="0" smtClean="0"/>
              <a:t>24</a:t>
            </a:r>
            <a:r>
              <a:rPr lang="en-US" dirty="0" smtClean="0"/>
              <a:t>)=r</a:t>
            </a:r>
            <a:r>
              <a:rPr lang="en-US" baseline="-25000" dirty="0" smtClean="0"/>
              <a:t>21</a:t>
            </a:r>
            <a:r>
              <a:rPr lang="en-US" dirty="0" smtClean="0"/>
              <a:t>) then n replaces 2 else n is added to the closest cluster</a:t>
            </a:r>
          </a:p>
          <a:p>
            <a:endParaRPr lang="en-US" dirty="0" smtClean="0"/>
          </a:p>
        </p:txBody>
      </p:sp>
      <p:grpSp>
        <p:nvGrpSpPr>
          <p:cNvPr id="29" name="Group 28"/>
          <p:cNvGrpSpPr/>
          <p:nvPr/>
        </p:nvGrpSpPr>
        <p:grpSpPr>
          <a:xfrm>
            <a:off x="4876800" y="1676400"/>
            <a:ext cx="1828800" cy="533400"/>
            <a:chOff x="4876800" y="1676400"/>
            <a:chExt cx="1828800" cy="533400"/>
          </a:xfrm>
        </p:grpSpPr>
        <p:sp>
          <p:nvSpPr>
            <p:cNvPr id="55" name="Rectangular Callout 54"/>
            <p:cNvSpPr/>
            <p:nvPr/>
          </p:nvSpPr>
          <p:spPr>
            <a:xfrm>
              <a:off x="4876800" y="1676400"/>
              <a:ext cx="1828800" cy="533400"/>
            </a:xfrm>
            <a:prstGeom prst="wedgeRectCallout">
              <a:avLst>
                <a:gd name="adj1" fmla="val -15023"/>
                <a:gd name="adj2" fmla="val 1616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Previous Cluster Seeds</a:t>
              </a:r>
              <a:endParaRPr lang="en-US" dirty="0"/>
            </a:p>
          </p:txBody>
        </p:sp>
        <p:sp>
          <p:nvSpPr>
            <p:cNvPr id="28" name="Rectangular Callout 27"/>
            <p:cNvSpPr/>
            <p:nvPr/>
          </p:nvSpPr>
          <p:spPr>
            <a:xfrm>
              <a:off x="4876800" y="1676400"/>
              <a:ext cx="1828800" cy="533400"/>
            </a:xfrm>
            <a:prstGeom prst="wedgeRectCallout">
              <a:avLst>
                <a:gd name="adj1" fmla="val -149530"/>
                <a:gd name="adj2" fmla="val 405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Previous Cluster Seeds</a:t>
              </a:r>
              <a:endParaRPr lang="en-US" dirty="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FASTCLUS</a:t>
            </a:r>
            <a:endParaRPr lang="en-US" dirty="0"/>
          </a:p>
        </p:txBody>
      </p:sp>
      <p:pic>
        <p:nvPicPr>
          <p:cNvPr id="1026" name="Picture 2"/>
          <p:cNvPicPr>
            <a:picLocks noChangeAspect="1" noChangeArrowheads="1"/>
          </p:cNvPicPr>
          <p:nvPr/>
        </p:nvPicPr>
        <p:blipFill>
          <a:blip r:embed="rId2"/>
          <a:srcRect/>
          <a:stretch>
            <a:fillRect/>
          </a:stretch>
        </p:blipFill>
        <p:spPr bwMode="auto">
          <a:xfrm>
            <a:off x="228600" y="1143000"/>
            <a:ext cx="6153150" cy="1533525"/>
          </a:xfrm>
          <a:prstGeom prst="rect">
            <a:avLst/>
          </a:prstGeom>
          <a:noFill/>
          <a:ln w="9525">
            <a:noFill/>
            <a:miter lim="800000"/>
            <a:headEnd/>
            <a:tailEnd/>
          </a:ln>
          <a:effectLst/>
        </p:spPr>
      </p:pic>
      <p:sp>
        <p:nvSpPr>
          <p:cNvPr id="4" name="Rounded Rectangle 3"/>
          <p:cNvSpPr/>
          <p:nvPr/>
        </p:nvSpPr>
        <p:spPr>
          <a:xfrm>
            <a:off x="2590800" y="1447800"/>
            <a:ext cx="6324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Procedure is directly inspired by </a:t>
            </a:r>
            <a:r>
              <a:rPr lang="en-US" dirty="0" err="1" smtClean="0"/>
              <a:t>Hartigan’s</a:t>
            </a:r>
            <a:r>
              <a:rPr lang="en-US" dirty="0" smtClean="0"/>
              <a:t> </a:t>
            </a:r>
            <a:r>
              <a:rPr lang="en-US" i="1" dirty="0" smtClean="0"/>
              <a:t>leader algorithm</a:t>
            </a:r>
            <a:r>
              <a:rPr lang="en-US" dirty="0" smtClean="0"/>
              <a:t> and Macqueen’s </a:t>
            </a:r>
            <a:r>
              <a:rPr lang="en-US" i="1" dirty="0" smtClean="0"/>
              <a:t>k-means algorithm</a:t>
            </a:r>
            <a:r>
              <a:rPr lang="en-US" dirty="0" smtClean="0"/>
              <a:t>. FASTCLUS  uses a method by </a:t>
            </a:r>
            <a:r>
              <a:rPr lang="en-US" dirty="0" err="1" smtClean="0"/>
              <a:t>Andberg</a:t>
            </a:r>
            <a:r>
              <a:rPr lang="en-US" dirty="0" smtClean="0"/>
              <a:t> called </a:t>
            </a:r>
            <a:r>
              <a:rPr lang="en-US" i="1" dirty="0" smtClean="0"/>
              <a:t>nearest centroid sorting. </a:t>
            </a:r>
            <a:endParaRPr lang="en-US" i="1" dirty="0"/>
          </a:p>
        </p:txBody>
      </p:sp>
      <p:pic>
        <p:nvPicPr>
          <p:cNvPr id="1027" name="Picture 3"/>
          <p:cNvPicPr>
            <a:picLocks noChangeAspect="1" noChangeArrowheads="1"/>
          </p:cNvPicPr>
          <p:nvPr/>
        </p:nvPicPr>
        <p:blipFill>
          <a:blip r:embed="rId3"/>
          <a:srcRect b="9927"/>
          <a:stretch>
            <a:fillRect/>
          </a:stretch>
        </p:blipFill>
        <p:spPr bwMode="auto">
          <a:xfrm>
            <a:off x="1066800" y="2895600"/>
            <a:ext cx="3833811" cy="368998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6" name="Rounded Rectangle 5"/>
          <p:cNvSpPr/>
          <p:nvPr/>
        </p:nvSpPr>
        <p:spPr>
          <a:xfrm>
            <a:off x="5029200" y="3276600"/>
            <a:ext cx="3962400"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r>
              <a:rPr lang="en-US" dirty="0" smtClean="0"/>
              <a:t>The data in this example are measurements taken on 159 fish caught off the coast of Finland. The species weight, three different length measurements height, and width of each fish are tallied. The height and width are recorded as percentages of the third length variable.</a:t>
            </a:r>
          </a:p>
          <a:p>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FASTCLUS</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 y="1114425"/>
            <a:ext cx="5934075" cy="1323975"/>
          </a:xfrm>
          <a:prstGeom prst="rect">
            <a:avLst/>
          </a:prstGeom>
          <a:noFill/>
          <a:ln w="9525">
            <a:noFill/>
            <a:miter lim="800000"/>
            <a:headEnd/>
            <a:tailEnd/>
          </a:ln>
          <a:effectLst/>
        </p:spPr>
      </p:pic>
      <p:grpSp>
        <p:nvGrpSpPr>
          <p:cNvPr id="24" name="Group 23"/>
          <p:cNvGrpSpPr/>
          <p:nvPr/>
        </p:nvGrpSpPr>
        <p:grpSpPr>
          <a:xfrm>
            <a:off x="152400" y="2859166"/>
            <a:ext cx="8915400" cy="3084434"/>
            <a:chOff x="152400" y="2859166"/>
            <a:chExt cx="8915400" cy="3084434"/>
          </a:xfrm>
        </p:grpSpPr>
        <p:pic>
          <p:nvPicPr>
            <p:cNvPr id="2051" name="Picture 3"/>
            <p:cNvPicPr>
              <a:picLocks noChangeAspect="1" noChangeArrowheads="1"/>
            </p:cNvPicPr>
            <p:nvPr/>
          </p:nvPicPr>
          <p:blipFill>
            <a:blip r:embed="rId3"/>
            <a:srcRect/>
            <a:stretch>
              <a:fillRect/>
            </a:stretch>
          </p:blipFill>
          <p:spPr bwMode="auto">
            <a:xfrm>
              <a:off x="152400" y="2859166"/>
              <a:ext cx="8915400" cy="3084434"/>
            </a:xfrm>
            <a:prstGeom prst="rect">
              <a:avLst/>
            </a:prstGeom>
            <a:noFill/>
            <a:ln w="9525">
              <a:noFill/>
              <a:miter lim="800000"/>
              <a:headEnd/>
              <a:tailEnd/>
            </a:ln>
            <a:effectLst/>
          </p:spPr>
        </p:pic>
        <p:sp>
          <p:nvSpPr>
            <p:cNvPr id="9" name="Oval 8"/>
            <p:cNvSpPr/>
            <p:nvPr/>
          </p:nvSpPr>
          <p:spPr>
            <a:xfrm>
              <a:off x="228600" y="2971800"/>
              <a:ext cx="1905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 Seeds</a:t>
              </a:r>
              <a:endParaRPr lang="en-US" dirty="0"/>
            </a:p>
          </p:txBody>
        </p:sp>
        <p:cxnSp>
          <p:nvCxnSpPr>
            <p:cNvPr id="11" name="Straight Arrow Connector 10"/>
            <p:cNvCxnSpPr>
              <a:stCxn id="9" idx="2"/>
            </p:cNvCxnSpPr>
            <p:nvPr/>
          </p:nvCxnSpPr>
          <p:spPr>
            <a:xfrm rot="10800000" flipH="1" flipV="1">
              <a:off x="228600" y="3200400"/>
              <a:ext cx="9906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rot="16200000" flipH="1">
              <a:off x="182213" y="3687412"/>
              <a:ext cx="1362355" cy="7116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5"/>
            </p:cNvCxnSpPr>
            <p:nvPr/>
          </p:nvCxnSpPr>
          <p:spPr>
            <a:xfrm rot="5400000">
              <a:off x="1046233" y="3687413"/>
              <a:ext cx="1133755" cy="483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6"/>
            </p:cNvCxnSpPr>
            <p:nvPr/>
          </p:nvCxnSpPr>
          <p:spPr>
            <a:xfrm flipH="1">
              <a:off x="1371600" y="3200400"/>
              <a:ext cx="7620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FASTCLUS</a:t>
            </a:r>
            <a:endParaRPr lang="en-US" dirty="0"/>
          </a:p>
        </p:txBody>
      </p:sp>
      <p:pic>
        <p:nvPicPr>
          <p:cNvPr id="3076" name="Picture 4"/>
          <p:cNvPicPr>
            <a:picLocks noChangeAspect="1" noChangeArrowheads="1"/>
          </p:cNvPicPr>
          <p:nvPr/>
        </p:nvPicPr>
        <p:blipFill>
          <a:blip r:embed="rId2"/>
          <a:srcRect/>
          <a:stretch>
            <a:fillRect/>
          </a:stretch>
        </p:blipFill>
        <p:spPr bwMode="auto">
          <a:xfrm>
            <a:off x="457199" y="1066800"/>
            <a:ext cx="8305637" cy="5486400"/>
          </a:xfrm>
          <a:prstGeom prst="rect">
            <a:avLst/>
          </a:prstGeom>
          <a:noFill/>
          <a:ln w="9525">
            <a:noFill/>
            <a:miter lim="800000"/>
            <a:headEnd/>
            <a:tailEnd/>
          </a:ln>
          <a:effectLst/>
        </p:spPr>
      </p:pic>
      <p:sp>
        <p:nvSpPr>
          <p:cNvPr id="9" name="Rectangular Callout 8"/>
          <p:cNvSpPr/>
          <p:nvPr/>
        </p:nvSpPr>
        <p:spPr>
          <a:xfrm rot="10800000" flipV="1">
            <a:off x="7086600" y="1219200"/>
            <a:ext cx="1828800" cy="685800"/>
          </a:xfrm>
          <a:prstGeom prst="wedgeRectCallout">
            <a:avLst>
              <a:gd name="adj1" fmla="val -410"/>
              <a:gd name="adj2" fmla="val 1432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Distance between cluster 1 and 4 </a:t>
            </a:r>
            <a:r>
              <a:rPr lang="en-US" sz="1600" dirty="0" err="1" smtClean="0"/>
              <a:t>centroids</a:t>
            </a:r>
            <a:endParaRPr lang="en-US" sz="1600" dirty="0"/>
          </a:p>
        </p:txBody>
      </p:sp>
      <p:sp>
        <p:nvSpPr>
          <p:cNvPr id="12" name="Rectangular Callout 11"/>
          <p:cNvSpPr/>
          <p:nvPr/>
        </p:nvSpPr>
        <p:spPr>
          <a:xfrm rot="10800000" flipV="1">
            <a:off x="152400" y="3505200"/>
            <a:ext cx="1828800" cy="685800"/>
          </a:xfrm>
          <a:prstGeom prst="wedgeRectCallout">
            <a:avLst>
              <a:gd name="adj1" fmla="val -174354"/>
              <a:gd name="adj2" fmla="val 17429"/>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Pooled within cluster standard deviation</a:t>
            </a:r>
            <a:endParaRPr lang="en-US" sz="1600" dirty="0"/>
          </a:p>
        </p:txBody>
      </p:sp>
      <p:sp>
        <p:nvSpPr>
          <p:cNvPr id="13" name="Rectangular Callout 12"/>
          <p:cNvSpPr/>
          <p:nvPr/>
        </p:nvSpPr>
        <p:spPr>
          <a:xfrm rot="10800000" flipV="1">
            <a:off x="7086600" y="3657600"/>
            <a:ext cx="1828800" cy="1295400"/>
          </a:xfrm>
          <a:prstGeom prst="wedgeRectCallout">
            <a:avLst>
              <a:gd name="adj1" fmla="val 113675"/>
              <a:gd name="adj2" fmla="val -22286"/>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Ability to predict this variable from within the cluster</a:t>
            </a:r>
            <a:endParaRPr lang="en-US" sz="1600" dirty="0"/>
          </a:p>
        </p:txBody>
      </p:sp>
      <p:sp>
        <p:nvSpPr>
          <p:cNvPr id="14" name="Rectangular Callout 13"/>
          <p:cNvSpPr/>
          <p:nvPr/>
        </p:nvSpPr>
        <p:spPr>
          <a:xfrm rot="10800000" flipV="1">
            <a:off x="7086600" y="5257800"/>
            <a:ext cx="1828800" cy="1295400"/>
          </a:xfrm>
          <a:prstGeom prst="wedgeRectCallout">
            <a:avLst>
              <a:gd name="adj1" fmla="val 118604"/>
              <a:gd name="adj2" fmla="val 10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Value of 2-3 indicate good cluster, 0-2 potential clusters and large negative values indicate outliers</a:t>
            </a:r>
            <a:endParaRPr lang="en-US" sz="1600" dirty="0"/>
          </a:p>
        </p:txBody>
      </p:sp>
      <p:sp>
        <p:nvSpPr>
          <p:cNvPr id="15" name="Rectangular Callout 14"/>
          <p:cNvSpPr/>
          <p:nvPr/>
        </p:nvSpPr>
        <p:spPr>
          <a:xfrm rot="10800000" flipV="1">
            <a:off x="304800" y="1371600"/>
            <a:ext cx="1828800" cy="685800"/>
          </a:xfrm>
          <a:prstGeom prst="wedgeRectCallout">
            <a:avLst>
              <a:gd name="adj1" fmla="val -93368"/>
              <a:gd name="adj2" fmla="val 775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Root Mean Square distance between </a:t>
            </a:r>
            <a:r>
              <a:rPr lang="en-US" sz="1600" dirty="0" err="1" smtClean="0"/>
              <a:t>obs</a:t>
            </a:r>
            <a:r>
              <a:rPr lang="en-US" sz="1600" dirty="0" smtClean="0"/>
              <a:t> in a cluster</a:t>
            </a:r>
            <a:endParaRPr lang="en-US" sz="1600" dirty="0"/>
          </a:p>
        </p:txBody>
      </p:sp>
      <p:sp>
        <p:nvSpPr>
          <p:cNvPr id="16" name="Rectangular Callout 15"/>
          <p:cNvSpPr/>
          <p:nvPr/>
        </p:nvSpPr>
        <p:spPr>
          <a:xfrm rot="10800000" flipV="1">
            <a:off x="0" y="4953000"/>
            <a:ext cx="2209800" cy="1524000"/>
          </a:xfrm>
          <a:prstGeom prst="wedgeRectCallout">
            <a:avLst>
              <a:gd name="adj1" fmla="val -116934"/>
              <a:gd name="adj2" fmla="val -24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a:t>
            </a:r>
            <a:r>
              <a:rPr lang="en-US" sz="1600" baseline="30000" dirty="0" smtClean="0"/>
              <a:t>2</a:t>
            </a:r>
            <a:r>
              <a:rPr lang="en-US" sz="1600" dirty="0" smtClean="0"/>
              <a:t>/(c-1) </a:t>
            </a:r>
            <a:r>
              <a:rPr lang="en-US" sz="2000" dirty="0" smtClean="0"/>
              <a:t>/ </a:t>
            </a:r>
            <a:r>
              <a:rPr lang="en-US" sz="1600" dirty="0" smtClean="0"/>
              <a:t>(1-R</a:t>
            </a:r>
            <a:r>
              <a:rPr lang="en-US" sz="1600" baseline="30000" dirty="0" smtClean="0"/>
              <a:t>2</a:t>
            </a:r>
            <a:r>
              <a:rPr lang="en-US" sz="1600" dirty="0" smtClean="0"/>
              <a:t>)/(n-c) where R</a:t>
            </a:r>
            <a:r>
              <a:rPr lang="en-US" sz="1600" baseline="30000" dirty="0" smtClean="0"/>
              <a:t>2</a:t>
            </a:r>
            <a:r>
              <a:rPr lang="en-US" sz="1600" dirty="0" smtClean="0"/>
              <a:t> is observed overall R</a:t>
            </a:r>
            <a:r>
              <a:rPr lang="en-US" sz="1600" baseline="30000" dirty="0" smtClean="0"/>
              <a:t>2</a:t>
            </a:r>
            <a:r>
              <a:rPr lang="en-US" sz="1600" dirty="0" smtClean="0"/>
              <a:t>, c is # of clusters and n is the # of </a:t>
            </a:r>
            <a:r>
              <a:rPr lang="en-US" sz="1600" dirty="0" err="1" smtClean="0"/>
              <a:t>obs</a:t>
            </a:r>
            <a:endParaRPr lang="en-US" sz="1600" dirty="0"/>
          </a:p>
        </p:txBody>
      </p:sp>
      <p:pic>
        <p:nvPicPr>
          <p:cNvPr id="3077" name="Picture 5"/>
          <p:cNvPicPr>
            <a:picLocks noChangeAspect="1" noChangeArrowheads="1"/>
          </p:cNvPicPr>
          <p:nvPr/>
        </p:nvPicPr>
        <p:blipFill>
          <a:blip r:embed="rId3"/>
          <a:srcRect/>
          <a:stretch>
            <a:fillRect/>
          </a:stretch>
        </p:blipFill>
        <p:spPr bwMode="auto">
          <a:xfrm>
            <a:off x="7239000" y="4648200"/>
            <a:ext cx="1676068" cy="45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FASTCLUS</a:t>
            </a:r>
            <a:endParaRPr lang="en-US" dirty="0"/>
          </a:p>
        </p:txBody>
      </p:sp>
      <p:pic>
        <p:nvPicPr>
          <p:cNvPr id="4098" name="Picture 2"/>
          <p:cNvPicPr>
            <a:picLocks noChangeAspect="1" noChangeArrowheads="1"/>
          </p:cNvPicPr>
          <p:nvPr/>
        </p:nvPicPr>
        <p:blipFill>
          <a:blip r:embed="rId2"/>
          <a:srcRect/>
          <a:stretch>
            <a:fillRect/>
          </a:stretch>
        </p:blipFill>
        <p:spPr bwMode="auto">
          <a:xfrm>
            <a:off x="76200" y="990600"/>
            <a:ext cx="8981860" cy="4648200"/>
          </a:xfrm>
          <a:prstGeom prst="rect">
            <a:avLst/>
          </a:prstGeom>
          <a:noFill/>
          <a:ln w="9525">
            <a:noFill/>
            <a:miter lim="800000"/>
            <a:headEnd/>
            <a:tailEnd/>
          </a:ln>
          <a:effectLst/>
        </p:spPr>
      </p:pic>
      <p:sp>
        <p:nvSpPr>
          <p:cNvPr id="4" name="Rectangular Callout 3"/>
          <p:cNvSpPr/>
          <p:nvPr/>
        </p:nvSpPr>
        <p:spPr>
          <a:xfrm rot="10800000" flipV="1">
            <a:off x="7086600" y="838200"/>
            <a:ext cx="1905000" cy="990600"/>
          </a:xfrm>
          <a:prstGeom prst="wedgeRectCallout">
            <a:avLst>
              <a:gd name="adj1" fmla="val 67900"/>
              <a:gd name="adj2" fmla="val 791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Means of individual variable calculated within each cluster </a:t>
            </a:r>
            <a:r>
              <a:rPr lang="en-US" sz="1600" dirty="0" err="1" smtClean="0"/>
              <a:t>obs</a:t>
            </a:r>
            <a:endParaRPr lang="en-US" sz="1600" dirty="0"/>
          </a:p>
        </p:txBody>
      </p:sp>
      <p:sp>
        <p:nvSpPr>
          <p:cNvPr id="5" name="Rectangular Callout 4"/>
          <p:cNvSpPr/>
          <p:nvPr/>
        </p:nvSpPr>
        <p:spPr>
          <a:xfrm rot="10800000" flipV="1">
            <a:off x="3048000" y="5638800"/>
            <a:ext cx="1905000" cy="990600"/>
          </a:xfrm>
          <a:prstGeom prst="wedgeRectCallout">
            <a:avLst>
              <a:gd name="adj1" fmla="val -382"/>
              <a:gd name="adj2" fmla="val -218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Standard deviation of individual variable calculated within each cluster </a:t>
            </a:r>
            <a:r>
              <a:rPr lang="en-US" sz="1600" dirty="0" err="1" smtClean="0"/>
              <a:t>obs</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quarter" idx="1"/>
          </p:nvPr>
        </p:nvSpPr>
        <p:spPr/>
        <p:txBody>
          <a:bodyPr>
            <a:normAutofit/>
          </a:bodyPr>
          <a:lstStyle/>
          <a:p>
            <a:r>
              <a:rPr lang="en-US" dirty="0" smtClean="0"/>
              <a:t>Clustering</a:t>
            </a:r>
          </a:p>
          <a:p>
            <a:r>
              <a:rPr lang="en-US" dirty="0" smtClean="0"/>
              <a:t>Joining/Hierarchical Tree</a:t>
            </a:r>
          </a:p>
          <a:p>
            <a:r>
              <a:rPr lang="en-US" dirty="0" smtClean="0"/>
              <a:t>Two Way Joining</a:t>
            </a:r>
          </a:p>
          <a:p>
            <a:r>
              <a:rPr lang="en-US" dirty="0" smtClean="0"/>
              <a:t>k-Means Clustering</a:t>
            </a:r>
          </a:p>
          <a:p>
            <a:r>
              <a:rPr lang="en-US" dirty="0" smtClean="0"/>
              <a:t>SAS Clustering Procedures</a:t>
            </a:r>
          </a:p>
          <a:p>
            <a:r>
              <a:rPr lang="en-US" dirty="0" smtClean="0"/>
              <a:t>Pre-Processing Steps</a:t>
            </a:r>
          </a:p>
          <a:p>
            <a:pPr lvl="1"/>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FASTCLUS (Post Steps)</a:t>
            </a:r>
            <a:endParaRPr lang="en-US" dirty="0"/>
          </a:p>
        </p:txBody>
      </p:sp>
      <p:pic>
        <p:nvPicPr>
          <p:cNvPr id="1026" name="Picture 2"/>
          <p:cNvPicPr>
            <a:picLocks noChangeAspect="1" noChangeArrowheads="1"/>
          </p:cNvPicPr>
          <p:nvPr/>
        </p:nvPicPr>
        <p:blipFill>
          <a:blip r:embed="rId2"/>
          <a:srcRect/>
          <a:stretch>
            <a:fillRect/>
          </a:stretch>
        </p:blipFill>
        <p:spPr bwMode="auto">
          <a:xfrm>
            <a:off x="304800" y="1143000"/>
            <a:ext cx="3086100" cy="685800"/>
          </a:xfrm>
          <a:prstGeom prst="rect">
            <a:avLst/>
          </a:prstGeom>
          <a:noFill/>
          <a:ln w="9525">
            <a:noFill/>
            <a:miter lim="800000"/>
            <a:headEnd/>
            <a:tailEnd/>
          </a:ln>
          <a:effectLst/>
        </p:spPr>
      </p:pic>
      <p:sp>
        <p:nvSpPr>
          <p:cNvPr id="7" name="Rectangular Callout 6"/>
          <p:cNvSpPr/>
          <p:nvPr/>
        </p:nvSpPr>
        <p:spPr>
          <a:xfrm rot="10800000" flipV="1">
            <a:off x="4572000" y="1066800"/>
            <a:ext cx="1828800" cy="685800"/>
          </a:xfrm>
          <a:prstGeom prst="wedgeRectCallout">
            <a:avLst>
              <a:gd name="adj1" fmla="val 113675"/>
              <a:gd name="adj2" fmla="val 61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Observe the results of clustering</a:t>
            </a:r>
            <a:endParaRPr lang="en-US" sz="1600" dirty="0"/>
          </a:p>
        </p:txBody>
      </p:sp>
      <p:pic>
        <p:nvPicPr>
          <p:cNvPr id="1027" name="Picture 3"/>
          <p:cNvPicPr>
            <a:picLocks noChangeAspect="1" noChangeArrowheads="1"/>
          </p:cNvPicPr>
          <p:nvPr/>
        </p:nvPicPr>
        <p:blipFill>
          <a:blip r:embed="rId3"/>
          <a:srcRect l="13981" t="874" r="16893" b="34928"/>
          <a:stretch>
            <a:fillRect/>
          </a:stretch>
        </p:blipFill>
        <p:spPr bwMode="auto">
          <a:xfrm>
            <a:off x="381000" y="1905000"/>
            <a:ext cx="4191000" cy="473869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TextBox 9"/>
          <p:cNvSpPr txBox="1"/>
          <p:nvPr/>
        </p:nvSpPr>
        <p:spPr>
          <a:xfrm>
            <a:off x="1371600" y="4876800"/>
            <a:ext cx="228600" cy="523220"/>
          </a:xfrm>
          <a:prstGeom prst="rect">
            <a:avLst/>
          </a:prstGeom>
          <a:noFill/>
        </p:spPr>
        <p:txBody>
          <a:bodyPr wrap="square" rtlCol="0">
            <a:spAutoFit/>
          </a:bodyPr>
          <a:lstStyle/>
          <a:p>
            <a:r>
              <a:rPr lang="en-US" sz="2800" b="1" dirty="0" smtClean="0"/>
              <a:t>?</a:t>
            </a:r>
            <a:endParaRPr lang="en-US" sz="2800" b="1" dirty="0"/>
          </a:p>
        </p:txBody>
      </p:sp>
      <p:sp>
        <p:nvSpPr>
          <p:cNvPr id="11" name="TextBox 10"/>
          <p:cNvSpPr txBox="1"/>
          <p:nvPr/>
        </p:nvSpPr>
        <p:spPr>
          <a:xfrm>
            <a:off x="1371600" y="3962400"/>
            <a:ext cx="304800" cy="523220"/>
          </a:xfrm>
          <a:prstGeom prst="rect">
            <a:avLst/>
          </a:prstGeom>
          <a:noFill/>
        </p:spPr>
        <p:txBody>
          <a:bodyPr wrap="square" rtlCol="0">
            <a:spAutoFit/>
          </a:bodyPr>
          <a:lstStyle/>
          <a:p>
            <a:r>
              <a:rPr lang="en-US" sz="2800" b="1" dirty="0" smtClean="0"/>
              <a:t>?</a:t>
            </a:r>
            <a:endParaRPr lang="en-US" sz="2800" b="1" dirty="0"/>
          </a:p>
        </p:txBody>
      </p:sp>
      <p:sp>
        <p:nvSpPr>
          <p:cNvPr id="12" name="TextBox 11"/>
          <p:cNvSpPr txBox="1"/>
          <p:nvPr/>
        </p:nvSpPr>
        <p:spPr>
          <a:xfrm>
            <a:off x="2286000" y="4876800"/>
            <a:ext cx="304800" cy="523220"/>
          </a:xfrm>
          <a:prstGeom prst="rect">
            <a:avLst/>
          </a:prstGeom>
          <a:noFill/>
        </p:spPr>
        <p:txBody>
          <a:bodyPr wrap="square" rtlCol="0">
            <a:spAutoFit/>
          </a:bodyPr>
          <a:lstStyle/>
          <a:p>
            <a:r>
              <a:rPr lang="en-US" sz="2800" b="1" dirty="0" smtClean="0"/>
              <a:t>?</a:t>
            </a:r>
            <a:endParaRPr lang="en-US" sz="2800" b="1" dirty="0"/>
          </a:p>
        </p:txBody>
      </p:sp>
      <p:sp>
        <p:nvSpPr>
          <p:cNvPr id="16" name="Content Placeholder 2"/>
          <p:cNvSpPr>
            <a:spLocks noGrp="1"/>
          </p:cNvSpPr>
          <p:nvPr>
            <p:ph sz="quarter" idx="1"/>
          </p:nvPr>
        </p:nvSpPr>
        <p:spPr>
          <a:xfrm>
            <a:off x="4800600" y="1905000"/>
            <a:ext cx="3886200" cy="3733800"/>
          </a:xfrm>
        </p:spPr>
        <p:txBody>
          <a:bodyPr>
            <a:normAutofit/>
          </a:bodyPr>
          <a:lstStyle/>
          <a:p>
            <a:r>
              <a:rPr lang="en-US" dirty="0" smtClean="0"/>
              <a:t>FASTCLUS identifies certain species into other clusters</a:t>
            </a:r>
          </a:p>
          <a:p>
            <a:r>
              <a:rPr lang="en-US" dirty="0" smtClean="0"/>
              <a:t>Might be useful to run canonical discrimination analysis to observe the clusters from canonical variables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FASTCLUS (Post Steps)</a:t>
            </a:r>
            <a:endParaRPr lang="en-US" dirty="0"/>
          </a:p>
        </p:txBody>
      </p:sp>
      <p:pic>
        <p:nvPicPr>
          <p:cNvPr id="2052" name="Picture 4"/>
          <p:cNvPicPr>
            <a:picLocks noChangeAspect="1" noChangeArrowheads="1"/>
          </p:cNvPicPr>
          <p:nvPr/>
        </p:nvPicPr>
        <p:blipFill>
          <a:blip r:embed="rId2"/>
          <a:srcRect/>
          <a:stretch>
            <a:fillRect/>
          </a:stretch>
        </p:blipFill>
        <p:spPr bwMode="auto">
          <a:xfrm>
            <a:off x="228600" y="1143000"/>
            <a:ext cx="6596063" cy="2755900"/>
          </a:xfrm>
          <a:prstGeom prst="rect">
            <a:avLst/>
          </a:prstGeom>
          <a:noFill/>
          <a:ln w="9525">
            <a:noFill/>
            <a:miter lim="800000"/>
            <a:headEnd/>
            <a:tailEnd/>
          </a:ln>
          <a:effectLst/>
        </p:spPr>
      </p:pic>
      <p:sp>
        <p:nvSpPr>
          <p:cNvPr id="7" name="Rectangular Callout 6"/>
          <p:cNvSpPr/>
          <p:nvPr/>
        </p:nvSpPr>
        <p:spPr>
          <a:xfrm rot="10800000" flipV="1">
            <a:off x="6934200" y="1447800"/>
            <a:ext cx="1828800" cy="1066800"/>
          </a:xfrm>
          <a:prstGeom prst="wedgeRectCallout">
            <a:avLst>
              <a:gd name="adj1" fmla="val 113675"/>
              <a:gd name="adj2" fmla="val 61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Observe the results of clustering from the canonical variables perspective</a:t>
            </a:r>
            <a:endParaRPr lang="en-US" sz="1600" dirty="0"/>
          </a:p>
        </p:txBody>
      </p:sp>
      <p:pic>
        <p:nvPicPr>
          <p:cNvPr id="2053" name="Picture 5"/>
          <p:cNvPicPr>
            <a:picLocks noChangeAspect="1" noChangeArrowheads="1"/>
          </p:cNvPicPr>
          <p:nvPr/>
        </p:nvPicPr>
        <p:blipFill>
          <a:blip r:embed="rId3"/>
          <a:srcRect/>
          <a:stretch>
            <a:fillRect/>
          </a:stretch>
        </p:blipFill>
        <p:spPr bwMode="auto">
          <a:xfrm>
            <a:off x="989123" y="3657600"/>
            <a:ext cx="3125677" cy="30956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CLUSTER</a:t>
            </a:r>
            <a:endParaRPr lang="en-US" dirty="0"/>
          </a:p>
        </p:txBody>
      </p:sp>
      <p:sp>
        <p:nvSpPr>
          <p:cNvPr id="3" name="Content Placeholder 2"/>
          <p:cNvSpPr>
            <a:spLocks noGrp="1"/>
          </p:cNvSpPr>
          <p:nvPr>
            <p:ph sz="quarter" idx="1"/>
          </p:nvPr>
        </p:nvSpPr>
        <p:spPr>
          <a:xfrm>
            <a:off x="152400" y="1066800"/>
            <a:ext cx="8991600" cy="5791200"/>
          </a:xfrm>
        </p:spPr>
        <p:txBody>
          <a:bodyPr>
            <a:normAutofit lnSpcReduction="10000"/>
          </a:bodyPr>
          <a:lstStyle/>
          <a:p>
            <a:r>
              <a:rPr lang="en-US" dirty="0" smtClean="0"/>
              <a:t>Performs hierarchical clustering using various methods within the agglomerative algorithm framework</a:t>
            </a:r>
          </a:p>
          <a:p>
            <a:r>
              <a:rPr lang="en-US" dirty="0" smtClean="0"/>
              <a:t>Uses Euclidean distances for numerical data and Non-Euclidean distances for Categorical data</a:t>
            </a:r>
          </a:p>
          <a:p>
            <a:r>
              <a:rPr lang="en-US" dirty="0" smtClean="0"/>
              <a:t>Not practical for very large data sets since the CPU time varies as square or cubic power to the number of observations</a:t>
            </a:r>
          </a:p>
          <a:p>
            <a:r>
              <a:rPr lang="en-US" dirty="0" smtClean="0"/>
              <a:t>Displays a history of clustering process for estimating the number of clusters in the population from which the data is sampled</a:t>
            </a:r>
          </a:p>
          <a:p>
            <a:r>
              <a:rPr lang="en-US" dirty="0" smtClean="0"/>
              <a:t>Creates an output data set that can be used by the TREE procedure to draw a tree diagram of the cluster hierarchy up to any desired level</a:t>
            </a:r>
          </a:p>
          <a:p>
            <a:r>
              <a:rPr lang="en-US" dirty="0" smtClean="0"/>
              <a:t>It is advisable to observe the variances in the data and standardize it since variables with larger variances have greater influence in calculation of clusters. ACECLUS, PRINCOMP, STD procedures are helpful</a:t>
            </a:r>
          </a:p>
          <a:p>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CLUSTER (Methods)</a:t>
            </a:r>
            <a:endParaRPr lang="en-US" dirty="0"/>
          </a:p>
        </p:txBody>
      </p:sp>
      <p:sp>
        <p:nvSpPr>
          <p:cNvPr id="23" name="Content Placeholder 2"/>
          <p:cNvSpPr>
            <a:spLocks noGrp="1"/>
          </p:cNvSpPr>
          <p:nvPr>
            <p:ph sz="quarter" idx="1"/>
          </p:nvPr>
        </p:nvSpPr>
        <p:spPr>
          <a:xfrm>
            <a:off x="152400" y="1066800"/>
            <a:ext cx="8991600" cy="5791200"/>
          </a:xfrm>
        </p:spPr>
        <p:txBody>
          <a:bodyPr>
            <a:normAutofit lnSpcReduction="10000"/>
          </a:bodyPr>
          <a:lstStyle/>
          <a:p>
            <a:r>
              <a:rPr lang="en-US" dirty="0" smtClean="0"/>
              <a:t>Supported Methods are</a:t>
            </a:r>
          </a:p>
          <a:p>
            <a:pPr lvl="1"/>
            <a:r>
              <a:rPr lang="en-US" dirty="0" smtClean="0"/>
              <a:t>Average Linkage</a:t>
            </a:r>
          </a:p>
          <a:p>
            <a:pPr lvl="1"/>
            <a:r>
              <a:rPr lang="en-US" dirty="0" smtClean="0"/>
              <a:t>Centroid Method</a:t>
            </a:r>
          </a:p>
          <a:p>
            <a:pPr lvl="1"/>
            <a:r>
              <a:rPr lang="en-US" dirty="0" smtClean="0"/>
              <a:t>Complete Linkage</a:t>
            </a:r>
          </a:p>
          <a:p>
            <a:pPr lvl="1"/>
            <a:r>
              <a:rPr lang="en-US" dirty="0" smtClean="0"/>
              <a:t>Density Linkage</a:t>
            </a:r>
          </a:p>
          <a:p>
            <a:pPr lvl="2"/>
            <a:r>
              <a:rPr lang="en-US" dirty="0" err="1" smtClean="0"/>
              <a:t>kth</a:t>
            </a:r>
            <a:r>
              <a:rPr lang="en-US" dirty="0" smtClean="0"/>
              <a:t> Nearest </a:t>
            </a:r>
            <a:r>
              <a:rPr lang="en-US" dirty="0" err="1" smtClean="0"/>
              <a:t>neighbour</a:t>
            </a:r>
            <a:endParaRPr lang="en-US" dirty="0" smtClean="0"/>
          </a:p>
          <a:p>
            <a:pPr lvl="2"/>
            <a:r>
              <a:rPr lang="en-US" dirty="0" smtClean="0"/>
              <a:t>Uniform Kernel</a:t>
            </a:r>
          </a:p>
          <a:p>
            <a:pPr lvl="2"/>
            <a:r>
              <a:rPr lang="en-US" dirty="0" smtClean="0"/>
              <a:t>Wong’s Hybrid</a:t>
            </a:r>
          </a:p>
          <a:p>
            <a:pPr lvl="1"/>
            <a:r>
              <a:rPr lang="en-US" dirty="0" smtClean="0"/>
              <a:t>EML</a:t>
            </a:r>
          </a:p>
          <a:p>
            <a:pPr lvl="1"/>
            <a:r>
              <a:rPr lang="en-US" dirty="0" smtClean="0"/>
              <a:t>Flexible Beta</a:t>
            </a:r>
          </a:p>
          <a:p>
            <a:pPr lvl="1"/>
            <a:r>
              <a:rPr lang="en-US" dirty="0" err="1" smtClean="0"/>
              <a:t>McQuitty’s</a:t>
            </a:r>
            <a:r>
              <a:rPr lang="en-US" dirty="0" smtClean="0"/>
              <a:t> Similarity</a:t>
            </a:r>
          </a:p>
          <a:p>
            <a:pPr lvl="1"/>
            <a:r>
              <a:rPr lang="en-US" dirty="0" smtClean="0"/>
              <a:t>Median</a:t>
            </a:r>
          </a:p>
          <a:p>
            <a:pPr lvl="1"/>
            <a:r>
              <a:rPr lang="en-US" dirty="0" smtClean="0"/>
              <a:t>Single Linkage</a:t>
            </a:r>
          </a:p>
          <a:p>
            <a:pPr lvl="1"/>
            <a:r>
              <a:rPr lang="en-US" dirty="0" smtClean="0"/>
              <a:t>Two Stage Density Linkage</a:t>
            </a:r>
          </a:p>
          <a:p>
            <a:pPr lvl="1"/>
            <a:r>
              <a:rPr lang="en-US" dirty="0" smtClean="0"/>
              <a:t>Ward’s Minimum Variance</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15962"/>
          </a:xfrm>
        </p:spPr>
        <p:txBody>
          <a:bodyPr>
            <a:normAutofit fontScale="90000"/>
          </a:bodyPr>
          <a:lstStyle/>
          <a:p>
            <a:r>
              <a:rPr lang="en-US" dirty="0" smtClean="0"/>
              <a:t>PROC CLUSTER (Illustration)</a:t>
            </a:r>
            <a:endParaRPr lang="en-US" dirty="0"/>
          </a:p>
        </p:txBody>
      </p:sp>
      <p:sp>
        <p:nvSpPr>
          <p:cNvPr id="9" name="Rounded Rectangle 8"/>
          <p:cNvSpPr/>
          <p:nvPr/>
        </p:nvSpPr>
        <p:spPr>
          <a:xfrm>
            <a:off x="381000" y="1066800"/>
            <a:ext cx="3657600" cy="2514600"/>
          </a:xfrm>
          <a:prstGeom prst="roundRect">
            <a:avLst/>
          </a:prstGeom>
          <a:noFill/>
          <a:ln w="1905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85800" y="1295400"/>
            <a:ext cx="76200" cy="76200"/>
          </a:xfrm>
          <a:prstGeom prst="ellipse">
            <a:avLst/>
          </a:prstGeom>
          <a:solidFill>
            <a:schemeClr val="accent1">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5800" y="1447800"/>
            <a:ext cx="76200" cy="76200"/>
          </a:xfrm>
          <a:prstGeom prst="ellipse">
            <a:avLst/>
          </a:prstGeom>
          <a:solidFill>
            <a:schemeClr val="tx1">
              <a:lumMod val="95000"/>
              <a:lumOff val="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14400" y="1447800"/>
            <a:ext cx="76200" cy="76200"/>
          </a:xfrm>
          <a:prstGeom prst="ellipse">
            <a:avLst/>
          </a:prstGeom>
          <a:solidFill>
            <a:srgbClr val="FF00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371600" y="2362200"/>
            <a:ext cx="76200" cy="76200"/>
          </a:xfrm>
          <a:prstGeom prst="ellipse">
            <a:avLst/>
          </a:prstGeom>
          <a:solidFill>
            <a:schemeClr val="bg2">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19200" y="2590800"/>
            <a:ext cx="76200" cy="76200"/>
          </a:xfrm>
          <a:prstGeom prst="ellipse">
            <a:avLst/>
          </a:prstGeom>
          <a:solidFill>
            <a:srgbClr val="000099"/>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524000" y="2590800"/>
            <a:ext cx="76200" cy="76200"/>
          </a:xfrm>
          <a:prstGeom prst="ellipse">
            <a:avLst/>
          </a:prstGeom>
          <a:solidFill>
            <a:srgbClr val="33CC3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295400" y="2819400"/>
            <a:ext cx="76200" cy="76200"/>
          </a:xfrm>
          <a:prstGeom prst="ellipse">
            <a:avLst/>
          </a:prstGeom>
          <a:solidFill>
            <a:srgbClr val="CC0099"/>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447800" y="2819400"/>
            <a:ext cx="76200" cy="76200"/>
          </a:xfrm>
          <a:prstGeom prst="ellipse">
            <a:avLst/>
          </a:prstGeom>
          <a:blipFill>
            <a:blip r:embed="rId2"/>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48000" y="2590800"/>
            <a:ext cx="76200" cy="76200"/>
          </a:xfrm>
          <a:prstGeom prst="ellipse">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67000" y="2743200"/>
            <a:ext cx="76200" cy="76200"/>
          </a:xfrm>
          <a:prstGeom prst="ellipse">
            <a:avLst/>
          </a:prstGeom>
          <a:solidFill>
            <a:srgbClr val="666699"/>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971800" y="2667000"/>
            <a:ext cx="76200" cy="76200"/>
          </a:xfrm>
          <a:prstGeom prst="ellipse">
            <a:avLst/>
          </a:prstGeom>
          <a:solidFill>
            <a:schemeClr val="tx1">
              <a:lumMod val="95000"/>
              <a:lumOff val="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819400" y="2819400"/>
            <a:ext cx="76200" cy="76200"/>
          </a:xfrm>
          <a:prstGeom prst="ellipse">
            <a:avLst/>
          </a:prstGeom>
          <a:solidFill>
            <a:schemeClr val="tx1">
              <a:lumMod val="95000"/>
              <a:lumOff val="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971800" y="2971800"/>
            <a:ext cx="76200" cy="76200"/>
          </a:xfrm>
          <a:prstGeom prst="ellipse">
            <a:avLst/>
          </a:prstGeom>
          <a:solidFill>
            <a:srgbClr val="0066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124200" y="2819400"/>
            <a:ext cx="76200" cy="76200"/>
          </a:xfrm>
          <a:prstGeom prst="ellipse">
            <a:avLst/>
          </a:prstGeom>
          <a:solidFill>
            <a:srgbClr val="CC006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24200" y="3124200"/>
            <a:ext cx="76200" cy="76200"/>
          </a:xfrm>
          <a:prstGeom prst="ellipse">
            <a:avLst/>
          </a:prstGeom>
          <a:solidFill>
            <a:schemeClr val="tx1">
              <a:lumMod val="95000"/>
              <a:lumOff val="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276600" y="3048000"/>
            <a:ext cx="76200" cy="76200"/>
          </a:xfrm>
          <a:prstGeom prst="ellipse">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981200" y="1524000"/>
            <a:ext cx="76200" cy="76200"/>
          </a:xfrm>
          <a:prstGeom prst="ellipse">
            <a:avLst/>
          </a:prstGeom>
          <a:solidFill>
            <a:srgbClr val="0070C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819400" y="1524000"/>
            <a:ext cx="76200" cy="76200"/>
          </a:xfrm>
          <a:prstGeom prst="ellipse">
            <a:avLst/>
          </a:prstGeom>
          <a:solidFill>
            <a:schemeClr val="tx1">
              <a:lumMod val="95000"/>
              <a:lumOff val="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048000" y="1447800"/>
            <a:ext cx="76200" cy="762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971800" y="1676400"/>
            <a:ext cx="76200" cy="76200"/>
          </a:xfrm>
          <a:prstGeom prst="ellipse">
            <a:avLst/>
          </a:prstGeom>
          <a:solidFill>
            <a:srgbClr val="00FF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200400" y="1524000"/>
            <a:ext cx="76200" cy="76200"/>
          </a:xfrm>
          <a:prstGeom prst="ellipse">
            <a:avLst/>
          </a:prstGeom>
          <a:solidFill>
            <a:schemeClr val="tx1">
              <a:lumMod val="95000"/>
              <a:lumOff val="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200400" y="1752600"/>
            <a:ext cx="76200" cy="76200"/>
          </a:xfrm>
          <a:prstGeom prst="ellipse">
            <a:avLst/>
          </a:prstGeom>
          <a:solidFill>
            <a:schemeClr val="accent5">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29000" y="1524000"/>
            <a:ext cx="76200" cy="76200"/>
          </a:xfrm>
          <a:prstGeom prst="ellipse">
            <a:avLst/>
          </a:prstGeom>
          <a:solidFill>
            <a:srgbClr val="009999"/>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676400" y="1295400"/>
            <a:ext cx="76200" cy="76200"/>
          </a:xfrm>
          <a:prstGeom prst="ellipse">
            <a:avLst/>
          </a:prstGeom>
          <a:solidFill>
            <a:srgbClr val="FF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600200" y="1447800"/>
            <a:ext cx="76200" cy="76200"/>
          </a:xfrm>
          <a:prstGeom prst="ellipse">
            <a:avLst/>
          </a:prstGeom>
          <a:solidFill>
            <a:schemeClr val="tx1">
              <a:lumMod val="95000"/>
              <a:lumOff val="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752600" y="1524000"/>
            <a:ext cx="76200" cy="76200"/>
          </a:xfrm>
          <a:prstGeom prst="ellipse">
            <a:avLst/>
          </a:prstGeom>
          <a:solidFill>
            <a:schemeClr val="bg1">
              <a:lumMod val="6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371600" y="1600200"/>
            <a:ext cx="76200" cy="76200"/>
          </a:xfrm>
          <a:prstGeom prst="ellipse">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524000" y="16764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905000" y="1371600"/>
            <a:ext cx="76200" cy="76200"/>
          </a:xfrm>
          <a:prstGeom prst="ellipse">
            <a:avLst/>
          </a:prstGeom>
          <a:solidFill>
            <a:schemeClr val="accent1">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5029200" y="1066800"/>
            <a:ext cx="3657600" cy="2514600"/>
          </a:xfrm>
          <a:prstGeom prst="roundRect">
            <a:avLst/>
          </a:prstGeom>
          <a:noFill/>
          <a:ln w="1905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334000" y="1295400"/>
            <a:ext cx="76200" cy="76200"/>
          </a:xfrm>
          <a:prstGeom prst="ellipse">
            <a:avLst/>
          </a:prstGeom>
          <a:solidFill>
            <a:schemeClr val="tx1">
              <a:lumMod val="95000"/>
              <a:lumOff val="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334000" y="1447800"/>
            <a:ext cx="76200" cy="76200"/>
          </a:xfrm>
          <a:prstGeom prst="ellipse">
            <a:avLst/>
          </a:prstGeom>
          <a:solidFill>
            <a:schemeClr val="tx1">
              <a:lumMod val="95000"/>
              <a:lumOff val="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562600" y="1447800"/>
            <a:ext cx="76200" cy="76200"/>
          </a:xfrm>
          <a:prstGeom prst="ellipse">
            <a:avLst/>
          </a:prstGeom>
          <a:solidFill>
            <a:schemeClr val="accent1">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019800" y="2362200"/>
            <a:ext cx="76200" cy="76200"/>
          </a:xfrm>
          <a:prstGeom prst="ellipse">
            <a:avLst/>
          </a:prstGeom>
          <a:solidFill>
            <a:schemeClr val="bg2">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867400" y="2590800"/>
            <a:ext cx="76200" cy="76200"/>
          </a:xfrm>
          <a:prstGeom prst="ellipse">
            <a:avLst/>
          </a:prstGeom>
          <a:solidFill>
            <a:schemeClr val="bg2">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467600" y="2819400"/>
            <a:ext cx="76200" cy="76200"/>
          </a:xfrm>
          <a:prstGeom prst="ellipse">
            <a:avLst/>
          </a:prstGeom>
          <a:solidFill>
            <a:schemeClr val="tx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943600" y="2819400"/>
            <a:ext cx="76200" cy="76200"/>
          </a:xfrm>
          <a:prstGeom prst="ellipse">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96000" y="2819400"/>
            <a:ext cx="76200" cy="76200"/>
          </a:xfrm>
          <a:prstGeom prst="ellipse">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696200" y="2590800"/>
            <a:ext cx="76200" cy="76200"/>
          </a:xfrm>
          <a:prstGeom prst="ellipse">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315200" y="2743200"/>
            <a:ext cx="76200" cy="76200"/>
          </a:xfrm>
          <a:prstGeom prst="ellipse">
            <a:avLst/>
          </a:prstGeom>
          <a:solidFill>
            <a:schemeClr val="tx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620000" y="2667000"/>
            <a:ext cx="76200" cy="76200"/>
          </a:xfrm>
          <a:prstGeom prst="ellipse">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248400" y="2590800"/>
            <a:ext cx="76200" cy="76200"/>
          </a:xfrm>
          <a:prstGeom prst="ellipse">
            <a:avLst/>
          </a:prstGeom>
          <a:solidFill>
            <a:srgbClr val="00206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7620000" y="2971800"/>
            <a:ext cx="76200" cy="76200"/>
          </a:xfrm>
          <a:prstGeom prst="ellipse">
            <a:avLst/>
          </a:prstGeom>
          <a:solidFill>
            <a:srgbClr val="00206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7772400" y="2819400"/>
            <a:ext cx="76200" cy="76200"/>
          </a:xfrm>
          <a:prstGeom prst="ellipse">
            <a:avLst/>
          </a:prstGeom>
          <a:solidFill>
            <a:schemeClr val="tx1">
              <a:lumMod val="95000"/>
              <a:lumOff val="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7772400" y="3124200"/>
            <a:ext cx="76200" cy="76200"/>
          </a:xfrm>
          <a:prstGeom prst="ellipse">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7924800" y="3048000"/>
            <a:ext cx="76200" cy="76200"/>
          </a:xfrm>
          <a:prstGeom prst="ellipse">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553200" y="1447800"/>
            <a:ext cx="76200" cy="76200"/>
          </a:xfrm>
          <a:prstGeom prst="ellipse">
            <a:avLst/>
          </a:prstGeom>
          <a:solidFill>
            <a:srgbClr val="0070C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7467600" y="1524000"/>
            <a:ext cx="76200" cy="762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7696200" y="1447800"/>
            <a:ext cx="76200" cy="762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7620000" y="1676400"/>
            <a:ext cx="76200" cy="76200"/>
          </a:xfrm>
          <a:prstGeom prst="ellipse">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848600" y="1524000"/>
            <a:ext cx="76200" cy="76200"/>
          </a:xfrm>
          <a:prstGeom prst="ellipse">
            <a:avLst/>
          </a:prstGeom>
          <a:solidFill>
            <a:schemeClr val="tx1">
              <a:lumMod val="95000"/>
              <a:lumOff val="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848600" y="1752600"/>
            <a:ext cx="76200" cy="76200"/>
          </a:xfrm>
          <a:prstGeom prst="ellipse">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8077200" y="1524000"/>
            <a:ext cx="76200" cy="76200"/>
          </a:xfrm>
          <a:prstGeom prst="ellipse">
            <a:avLst/>
          </a:prstGeom>
          <a:solidFill>
            <a:schemeClr val="tx1">
              <a:lumMod val="95000"/>
              <a:lumOff val="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6324600" y="1295400"/>
            <a:ext cx="76200" cy="76200"/>
          </a:xfrm>
          <a:prstGeom prst="ellipse">
            <a:avLst/>
          </a:prstGeom>
          <a:solidFill>
            <a:srgbClr val="FF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248400" y="1447800"/>
            <a:ext cx="76200" cy="76200"/>
          </a:xfrm>
          <a:prstGeom prst="ellipse">
            <a:avLst/>
          </a:prstGeom>
          <a:solidFill>
            <a:srgbClr val="FF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400800" y="1524000"/>
            <a:ext cx="76200" cy="76200"/>
          </a:xfrm>
          <a:prstGeom prst="ellipse">
            <a:avLst/>
          </a:prstGeom>
          <a:solidFill>
            <a:srgbClr val="0070C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6019800" y="16002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172200" y="16764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629400" y="1676400"/>
            <a:ext cx="76200" cy="76200"/>
          </a:xfrm>
          <a:prstGeom prst="ellipse">
            <a:avLst/>
          </a:prstGeom>
          <a:solidFill>
            <a:srgbClr val="0070C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5257800" y="1219200"/>
            <a:ext cx="152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6248400" y="1219200"/>
            <a:ext cx="152400" cy="381000"/>
          </a:xfrm>
          <a:prstGeom prst="ellipse">
            <a:avLst/>
          </a:prstGeom>
          <a:noFill/>
          <a:scene3d>
            <a:camera prst="orthographicFront">
              <a:rot lat="0" lon="0" rev="9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7696200" y="2971800"/>
            <a:ext cx="381000" cy="304800"/>
          </a:xfrm>
          <a:prstGeom prst="ellipse">
            <a:avLst/>
          </a:prstGeom>
          <a:no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7543800" y="2514600"/>
            <a:ext cx="381000" cy="228600"/>
          </a:xfrm>
          <a:prstGeom prst="ellipse">
            <a:avLst/>
          </a:prstGeom>
          <a:no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5867400" y="2286000"/>
            <a:ext cx="228600" cy="457200"/>
          </a:xfrm>
          <a:prstGeom prst="ellipse">
            <a:avLst/>
          </a:prstGeom>
          <a:noFill/>
          <a:scene3d>
            <a:camera prst="orthographicFront">
              <a:rot lat="0" lon="0" rev="9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867400" y="2743200"/>
            <a:ext cx="381000" cy="228600"/>
          </a:xfrm>
          <a:prstGeom prst="ellipse">
            <a:avLst/>
          </a:prstGeom>
          <a:no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7772400" y="1447800"/>
            <a:ext cx="381000" cy="228600"/>
          </a:xfrm>
          <a:prstGeom prst="ellipse">
            <a:avLst/>
          </a:prstGeom>
          <a:no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543800" y="1600200"/>
            <a:ext cx="457200" cy="304800"/>
          </a:xfrm>
          <a:prstGeom prst="ellipse">
            <a:avLst/>
          </a:prstGeom>
          <a:no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7391400" y="1371600"/>
            <a:ext cx="381000" cy="304800"/>
          </a:xfrm>
          <a:prstGeom prst="ellipse">
            <a:avLst/>
          </a:prstGeom>
          <a:noFill/>
          <a:scene3d>
            <a:camera prst="orthographicFront">
              <a:rot lat="0" lon="0"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5943600" y="1524000"/>
            <a:ext cx="381000" cy="228600"/>
          </a:xfrm>
          <a:prstGeom prst="ellipse">
            <a:avLst/>
          </a:prstGeom>
          <a:noFill/>
          <a:scene3d>
            <a:camera prst="orthographicFront">
              <a:rot lat="0" lon="0" rev="9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6324600" y="1447800"/>
            <a:ext cx="381000" cy="152400"/>
          </a:xfrm>
          <a:prstGeom prst="ellipse">
            <a:avLst/>
          </a:prstGeom>
          <a:noFill/>
          <a:scene3d>
            <a:camera prst="orthographicFront">
              <a:rot lat="0" lon="0"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239000" y="2743200"/>
            <a:ext cx="381000" cy="152400"/>
          </a:xfrm>
          <a:prstGeom prst="ellipse">
            <a:avLst/>
          </a:prstGeom>
          <a:noFill/>
          <a:scene3d>
            <a:camera prst="orthographicFront">
              <a:rot lat="0" lon="0" rev="9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a:off x="5029200" y="4038600"/>
            <a:ext cx="3657600" cy="2514600"/>
          </a:xfrm>
          <a:prstGeom prst="roundRect">
            <a:avLst/>
          </a:prstGeom>
          <a:noFill/>
          <a:ln w="1905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5334000" y="4267200"/>
            <a:ext cx="76200" cy="76200"/>
          </a:xfrm>
          <a:prstGeom prst="ellipse">
            <a:avLst/>
          </a:prstGeom>
          <a:solidFill>
            <a:schemeClr val="tx1">
              <a:lumMod val="95000"/>
              <a:lumOff val="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5334000" y="4419600"/>
            <a:ext cx="76200" cy="76200"/>
          </a:xfrm>
          <a:prstGeom prst="ellipse">
            <a:avLst/>
          </a:prstGeom>
          <a:solidFill>
            <a:schemeClr val="tx1">
              <a:lumMod val="95000"/>
              <a:lumOff val="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562600" y="4419600"/>
            <a:ext cx="76200" cy="76200"/>
          </a:xfrm>
          <a:prstGeom prst="ellipse">
            <a:avLst/>
          </a:prstGeom>
          <a:solidFill>
            <a:schemeClr val="tx1">
              <a:lumMod val="95000"/>
              <a:lumOff val="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019800" y="5334000"/>
            <a:ext cx="76200" cy="76200"/>
          </a:xfrm>
          <a:prstGeom prst="ellipse">
            <a:avLst/>
          </a:prstGeom>
          <a:solidFill>
            <a:schemeClr val="bg2">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5867400" y="5562600"/>
            <a:ext cx="76200" cy="76200"/>
          </a:xfrm>
          <a:prstGeom prst="ellipse">
            <a:avLst/>
          </a:prstGeom>
          <a:solidFill>
            <a:schemeClr val="bg2">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7467600" y="5791200"/>
            <a:ext cx="76200" cy="76200"/>
          </a:xfrm>
          <a:prstGeom prst="ellipse">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5943600" y="5791200"/>
            <a:ext cx="76200" cy="76200"/>
          </a:xfrm>
          <a:prstGeom prst="ellipse">
            <a:avLst/>
          </a:prstGeom>
          <a:solidFill>
            <a:schemeClr val="bg2">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6096000" y="5791200"/>
            <a:ext cx="76200" cy="76200"/>
          </a:xfrm>
          <a:prstGeom prst="ellipse">
            <a:avLst/>
          </a:prstGeom>
          <a:solidFill>
            <a:schemeClr val="bg2">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7696200" y="5562600"/>
            <a:ext cx="76200" cy="76200"/>
          </a:xfrm>
          <a:prstGeom prst="ellipse">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7315200" y="5715000"/>
            <a:ext cx="76200" cy="76200"/>
          </a:xfrm>
          <a:prstGeom prst="ellipse">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7620000" y="5638800"/>
            <a:ext cx="76200" cy="76200"/>
          </a:xfrm>
          <a:prstGeom prst="ellipse">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6248400" y="5562600"/>
            <a:ext cx="76200" cy="76200"/>
          </a:xfrm>
          <a:prstGeom prst="ellipse">
            <a:avLst/>
          </a:prstGeom>
          <a:solidFill>
            <a:schemeClr val="bg2">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7620000" y="5943600"/>
            <a:ext cx="76200" cy="76200"/>
          </a:xfrm>
          <a:prstGeom prst="ellipse">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7772400" y="5791200"/>
            <a:ext cx="76200" cy="76200"/>
          </a:xfrm>
          <a:prstGeom prst="ellipse">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7772400" y="6096000"/>
            <a:ext cx="76200" cy="76200"/>
          </a:xfrm>
          <a:prstGeom prst="ellipse">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7924800" y="6019800"/>
            <a:ext cx="76200" cy="76200"/>
          </a:xfrm>
          <a:prstGeom prst="ellipse">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6553200" y="4419600"/>
            <a:ext cx="76200" cy="76200"/>
          </a:xfrm>
          <a:prstGeom prst="ellipse">
            <a:avLst/>
          </a:prstGeom>
          <a:solidFill>
            <a:srgbClr val="FF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7467600" y="4495800"/>
            <a:ext cx="76200" cy="762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7696200" y="4419600"/>
            <a:ext cx="76200" cy="762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7620000" y="4648200"/>
            <a:ext cx="76200" cy="762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7848600" y="4495800"/>
            <a:ext cx="76200" cy="762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7848600" y="4724400"/>
            <a:ext cx="76200" cy="762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8077200" y="4495800"/>
            <a:ext cx="76200" cy="762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6324600" y="4267200"/>
            <a:ext cx="76200" cy="76200"/>
          </a:xfrm>
          <a:prstGeom prst="ellipse">
            <a:avLst/>
          </a:prstGeom>
          <a:solidFill>
            <a:srgbClr val="FF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248400" y="4419600"/>
            <a:ext cx="76200" cy="76200"/>
          </a:xfrm>
          <a:prstGeom prst="ellipse">
            <a:avLst/>
          </a:prstGeom>
          <a:solidFill>
            <a:srgbClr val="FF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400800" y="4495800"/>
            <a:ext cx="76200" cy="76200"/>
          </a:xfrm>
          <a:prstGeom prst="ellipse">
            <a:avLst/>
          </a:prstGeom>
          <a:solidFill>
            <a:srgbClr val="FF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6019800" y="45720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6172200" y="46482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6629400" y="4648200"/>
            <a:ext cx="76200" cy="76200"/>
          </a:xfrm>
          <a:prstGeom prst="ellipse">
            <a:avLst/>
          </a:prstGeom>
          <a:solidFill>
            <a:srgbClr val="FF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5257800" y="41910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6248400" y="4191000"/>
            <a:ext cx="609600" cy="609600"/>
          </a:xfrm>
          <a:prstGeom prst="ellipse">
            <a:avLst/>
          </a:prstGeom>
          <a:noFill/>
          <a:scene3d>
            <a:camera prst="orthographicFront">
              <a:rot lat="0" lon="0" rev="9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5943600" y="4495800"/>
            <a:ext cx="381000" cy="228600"/>
          </a:xfrm>
          <a:prstGeom prst="ellipse">
            <a:avLst/>
          </a:prstGeom>
          <a:noFill/>
          <a:scene3d>
            <a:camera prst="orthographicFront">
              <a:rot lat="0" lon="0" rev="9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7391400" y="4267200"/>
            <a:ext cx="838200" cy="685800"/>
          </a:xfrm>
          <a:prstGeom prst="ellipse">
            <a:avLst/>
          </a:prstGeom>
          <a:noFill/>
          <a:scene3d>
            <a:camera prst="orthographicFront">
              <a:rot lat="0" lon="0" rev="9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7315200" y="5486400"/>
            <a:ext cx="762000" cy="762000"/>
          </a:xfrm>
          <a:prstGeom prst="ellipse">
            <a:avLst/>
          </a:prstGeom>
          <a:noFill/>
          <a:scene3d>
            <a:camera prst="orthographicFront">
              <a:rot lat="0" lon="0" rev="9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5715000" y="5257800"/>
            <a:ext cx="762000" cy="762000"/>
          </a:xfrm>
          <a:prstGeom prst="ellipse">
            <a:avLst/>
          </a:prstGeom>
          <a:noFill/>
          <a:scene3d>
            <a:camera prst="orthographicFront">
              <a:rot lat="0" lon="0" rev="9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a:off x="381000" y="4038600"/>
            <a:ext cx="3657600" cy="2514600"/>
          </a:xfrm>
          <a:prstGeom prst="roundRect">
            <a:avLst/>
          </a:prstGeom>
          <a:noFill/>
          <a:ln w="1905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685800" y="42672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85800" y="44196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914400" y="44196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371600" y="53340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1219200" y="55626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2819400" y="57912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1295400" y="57912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1447800" y="57912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3048000" y="55626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2667000" y="57150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2971800" y="56388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1600200" y="55626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2971800" y="59436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3124200" y="57912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3124200" y="60960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3276600" y="60198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1905000" y="44196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2819400" y="44958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048000" y="44196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2971800" y="46482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3200400" y="44958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p:nvSpPr>
        <p:spPr>
          <a:xfrm>
            <a:off x="3200400" y="47244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a:off x="3429000" y="44958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1676400" y="42672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1600200" y="44196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1752600" y="44958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1371600" y="45720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1524000" y="46482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1981200" y="4648200"/>
            <a:ext cx="76200" cy="76200"/>
          </a:xfrm>
          <a:prstGeom prst="ellipse">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304800" y="3733800"/>
            <a:ext cx="3429000" cy="28956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ight Arrow 236"/>
          <p:cNvSpPr/>
          <p:nvPr/>
        </p:nvSpPr>
        <p:spPr>
          <a:xfrm>
            <a:off x="4114800" y="205740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Down Arrow 237"/>
          <p:cNvSpPr/>
          <p:nvPr/>
        </p:nvSpPr>
        <p:spPr>
          <a:xfrm>
            <a:off x="6629400" y="36576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Left Arrow 238"/>
          <p:cNvSpPr/>
          <p:nvPr/>
        </p:nvSpPr>
        <p:spPr>
          <a:xfrm>
            <a:off x="4114800" y="4953000"/>
            <a:ext cx="762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CLUSTER (Important Stats)</a:t>
            </a:r>
            <a:endParaRPr lang="en-US" dirty="0"/>
          </a:p>
        </p:txBody>
      </p:sp>
      <p:pic>
        <p:nvPicPr>
          <p:cNvPr id="1027" name="Picture 3"/>
          <p:cNvPicPr>
            <a:picLocks noChangeAspect="1" noChangeArrowheads="1"/>
          </p:cNvPicPr>
          <p:nvPr/>
        </p:nvPicPr>
        <p:blipFill>
          <a:blip r:embed="rId2"/>
          <a:srcRect/>
          <a:stretch>
            <a:fillRect/>
          </a:stretch>
        </p:blipFill>
        <p:spPr bwMode="auto">
          <a:xfrm>
            <a:off x="152400" y="1066800"/>
            <a:ext cx="4449962" cy="36576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30" name="Picture 6"/>
          <p:cNvPicPr>
            <a:picLocks noChangeAspect="1" noChangeArrowheads="1"/>
          </p:cNvPicPr>
          <p:nvPr/>
        </p:nvPicPr>
        <p:blipFill>
          <a:blip r:embed="rId3"/>
          <a:srcRect/>
          <a:stretch>
            <a:fillRect/>
          </a:stretch>
        </p:blipFill>
        <p:spPr bwMode="auto">
          <a:xfrm>
            <a:off x="4724400" y="2971800"/>
            <a:ext cx="4267200" cy="734586"/>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4724399" y="1066800"/>
            <a:ext cx="4316139" cy="10668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4724400" y="2133600"/>
            <a:ext cx="3648075" cy="85725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724400" y="3810000"/>
            <a:ext cx="2914650" cy="933450"/>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152400" y="4876800"/>
            <a:ext cx="3419475" cy="904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CLUSTER (Illustration)</a:t>
            </a:r>
            <a:endParaRPr lang="en-US" dirty="0"/>
          </a:p>
        </p:txBody>
      </p:sp>
      <p:pic>
        <p:nvPicPr>
          <p:cNvPr id="4098" name="Picture 2"/>
          <p:cNvPicPr>
            <a:picLocks noChangeAspect="1" noChangeArrowheads="1"/>
          </p:cNvPicPr>
          <p:nvPr/>
        </p:nvPicPr>
        <p:blipFill>
          <a:blip r:embed="rId3"/>
          <a:srcRect/>
          <a:stretch>
            <a:fillRect/>
          </a:stretch>
        </p:blipFill>
        <p:spPr bwMode="auto">
          <a:xfrm>
            <a:off x="304800" y="1143000"/>
            <a:ext cx="5381625" cy="1143000"/>
          </a:xfrm>
          <a:prstGeom prst="rect">
            <a:avLst/>
          </a:prstGeom>
          <a:noFill/>
          <a:ln w="9525">
            <a:noFill/>
            <a:miter lim="800000"/>
            <a:headEnd/>
            <a:tailEnd/>
          </a:ln>
          <a:effectLst/>
        </p:spPr>
      </p:pic>
      <p:sp>
        <p:nvSpPr>
          <p:cNvPr id="6" name="Rounded Rectangle 5"/>
          <p:cNvSpPr/>
          <p:nvPr/>
        </p:nvSpPr>
        <p:spPr>
          <a:xfrm>
            <a:off x="2362200" y="1981200"/>
            <a:ext cx="4419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Using the data produced by the ACECLUS procedure example for birth, death and infant death by countries</a:t>
            </a:r>
            <a:endParaRPr lang="en-US" dirty="0"/>
          </a:p>
        </p:txBody>
      </p:sp>
      <p:pic>
        <p:nvPicPr>
          <p:cNvPr id="4099" name="Picture 3"/>
          <p:cNvPicPr>
            <a:picLocks noChangeAspect="1" noChangeArrowheads="1"/>
          </p:cNvPicPr>
          <p:nvPr/>
        </p:nvPicPr>
        <p:blipFill>
          <a:blip r:embed="rId4"/>
          <a:srcRect/>
          <a:stretch>
            <a:fillRect/>
          </a:stretch>
        </p:blipFill>
        <p:spPr bwMode="auto">
          <a:xfrm>
            <a:off x="228600" y="3253028"/>
            <a:ext cx="8763000" cy="2233372"/>
          </a:xfrm>
          <a:prstGeom prst="rect">
            <a:avLst/>
          </a:prstGeom>
          <a:noFill/>
          <a:ln w="9525">
            <a:noFill/>
            <a:miter lim="800000"/>
            <a:headEnd/>
            <a:tailEnd/>
          </a:ln>
          <a:effectLst/>
        </p:spPr>
      </p:pic>
      <p:sp>
        <p:nvSpPr>
          <p:cNvPr id="7" name="Oval 6"/>
          <p:cNvSpPr/>
          <p:nvPr/>
        </p:nvSpPr>
        <p:spPr>
          <a:xfrm>
            <a:off x="4267200" y="1066800"/>
            <a:ext cx="1447800" cy="3810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Callout 7"/>
          <p:cNvSpPr/>
          <p:nvPr/>
        </p:nvSpPr>
        <p:spPr>
          <a:xfrm>
            <a:off x="6248400" y="1295400"/>
            <a:ext cx="2590800" cy="609600"/>
          </a:xfrm>
          <a:prstGeom prst="wedgeEllipseCallout">
            <a:avLst>
              <a:gd name="adj1" fmla="val -69908"/>
              <a:gd name="adj2" fmla="val -516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that </a:t>
            </a:r>
            <a:r>
              <a:rPr lang="en-US" b="1" dirty="0" smtClean="0"/>
              <a:t>Ward’s Method</a:t>
            </a:r>
            <a:r>
              <a:rPr lang="en-US" dirty="0" smtClean="0"/>
              <a:t> was used</a:t>
            </a:r>
            <a:endParaRPr lang="en-US" dirty="0"/>
          </a:p>
        </p:txBody>
      </p:sp>
      <p:sp>
        <p:nvSpPr>
          <p:cNvPr id="9" name="Oval Callout 8"/>
          <p:cNvSpPr/>
          <p:nvPr/>
        </p:nvSpPr>
        <p:spPr>
          <a:xfrm>
            <a:off x="0" y="4800600"/>
            <a:ext cx="2438400" cy="2057400"/>
          </a:xfrm>
          <a:prstGeom prst="wedgeEllipseCallout">
            <a:avLst>
              <a:gd name="adj1" fmla="val 77261"/>
              <a:gd name="adj2" fmla="val -95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p>
          <a:p>
            <a:r>
              <a:rPr lang="en-US" sz="1600" dirty="0" smtClean="0"/>
              <a:t>PROC CLUSTER first displays the table of </a:t>
            </a:r>
            <a:r>
              <a:rPr lang="en-US" sz="1600" dirty="0" err="1" smtClean="0"/>
              <a:t>eigenvalues</a:t>
            </a:r>
            <a:r>
              <a:rPr lang="en-US" sz="1600" dirty="0" smtClean="0"/>
              <a:t> of the covariance matrix for</a:t>
            </a:r>
          </a:p>
          <a:p>
            <a:r>
              <a:rPr lang="en-US" sz="1600" dirty="0" smtClean="0"/>
              <a:t>the three canonical variables</a:t>
            </a:r>
          </a:p>
          <a:p>
            <a:pPr algn="ct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CLUSTER (Illustration)</a:t>
            </a:r>
            <a:endParaRPr lang="en-US" dirty="0"/>
          </a:p>
        </p:txBody>
      </p:sp>
      <p:pic>
        <p:nvPicPr>
          <p:cNvPr id="7" name="Picture 2"/>
          <p:cNvPicPr>
            <a:picLocks noChangeAspect="1" noChangeArrowheads="1"/>
          </p:cNvPicPr>
          <p:nvPr/>
        </p:nvPicPr>
        <p:blipFill>
          <a:blip r:embed="rId2"/>
          <a:srcRect/>
          <a:stretch>
            <a:fillRect/>
          </a:stretch>
        </p:blipFill>
        <p:spPr bwMode="auto">
          <a:xfrm>
            <a:off x="381000" y="2667000"/>
            <a:ext cx="8534400" cy="3877766"/>
          </a:xfrm>
          <a:prstGeom prst="rect">
            <a:avLst/>
          </a:prstGeom>
          <a:noFill/>
          <a:ln w="9525">
            <a:noFill/>
            <a:miter lim="800000"/>
            <a:headEnd/>
            <a:tailEnd/>
          </a:ln>
          <a:effectLst/>
        </p:spPr>
      </p:pic>
      <p:sp>
        <p:nvSpPr>
          <p:cNvPr id="4" name="Rounded Rectangular Callout 3"/>
          <p:cNvSpPr/>
          <p:nvPr/>
        </p:nvSpPr>
        <p:spPr>
          <a:xfrm>
            <a:off x="457200" y="1219200"/>
            <a:ext cx="2057400" cy="1219200"/>
          </a:xfrm>
          <a:prstGeom prst="wedgeRoundRectCallout">
            <a:avLst>
              <a:gd name="adj1" fmla="val 180508"/>
              <a:gd name="adj2" fmla="val 188992"/>
              <a:gd name="adj3" fmla="val 16667"/>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Semi-Partial R</a:t>
            </a:r>
            <a:r>
              <a:rPr lang="en-US" sz="1600" baseline="30000" dirty="0" smtClean="0"/>
              <a:t>2 </a:t>
            </a:r>
            <a:r>
              <a:rPr lang="en-US" sz="1600" dirty="0" smtClean="0"/>
              <a:t>: Accounts for decrease in proportion of variance due to cluster joining</a:t>
            </a:r>
            <a:endParaRPr lang="en-US" sz="1600" dirty="0"/>
          </a:p>
        </p:txBody>
      </p:sp>
      <p:sp>
        <p:nvSpPr>
          <p:cNvPr id="5" name="Rounded Rectangular Callout 4"/>
          <p:cNvSpPr/>
          <p:nvPr/>
        </p:nvSpPr>
        <p:spPr>
          <a:xfrm>
            <a:off x="2743200" y="1676400"/>
            <a:ext cx="2057400" cy="762000"/>
          </a:xfrm>
          <a:prstGeom prst="wedgeRoundRectCallout">
            <a:avLst>
              <a:gd name="adj1" fmla="val 100906"/>
              <a:gd name="adj2" fmla="val 262202"/>
              <a:gd name="adj3" fmla="val 16667"/>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a:t>
            </a:r>
            <a:r>
              <a:rPr lang="en-US" sz="1600" baseline="30000" dirty="0" smtClean="0"/>
              <a:t>2</a:t>
            </a:r>
            <a:r>
              <a:rPr lang="en-US" sz="1600" dirty="0" smtClean="0"/>
              <a:t> Proportion of variance accounted by the clusters</a:t>
            </a:r>
            <a:endParaRPr lang="en-US" sz="1600" dirty="0"/>
          </a:p>
        </p:txBody>
      </p:sp>
      <p:sp>
        <p:nvSpPr>
          <p:cNvPr id="6" name="Rounded Rectangular Callout 5"/>
          <p:cNvSpPr/>
          <p:nvPr/>
        </p:nvSpPr>
        <p:spPr>
          <a:xfrm>
            <a:off x="4114800" y="1219200"/>
            <a:ext cx="2286000" cy="381000"/>
          </a:xfrm>
          <a:prstGeom prst="wedgeRoundRectCallout">
            <a:avLst>
              <a:gd name="adj1" fmla="val 56710"/>
              <a:gd name="adj2" fmla="val 683099"/>
              <a:gd name="adj3" fmla="val 16667"/>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a:t>
            </a:r>
            <a:r>
              <a:rPr lang="en-US" sz="1600" baseline="30000" dirty="0" smtClean="0"/>
              <a:t>2</a:t>
            </a:r>
            <a:r>
              <a:rPr lang="en-US" sz="1600" dirty="0" smtClean="0"/>
              <a:t> Expected</a:t>
            </a:r>
            <a:endParaRPr lang="en-US" sz="1600" dirty="0"/>
          </a:p>
        </p:txBody>
      </p:sp>
      <p:sp>
        <p:nvSpPr>
          <p:cNvPr id="8" name="Rounded Rectangular Callout 7"/>
          <p:cNvSpPr/>
          <p:nvPr/>
        </p:nvSpPr>
        <p:spPr>
          <a:xfrm>
            <a:off x="6248400" y="1676400"/>
            <a:ext cx="1066800" cy="762000"/>
          </a:xfrm>
          <a:prstGeom prst="wedgeRoundRectCallout">
            <a:avLst>
              <a:gd name="adj1" fmla="val 31112"/>
              <a:gd name="adj2" fmla="val 2639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Cubic Clustering Criteria</a:t>
            </a:r>
            <a:endParaRPr lang="en-US" sz="1600" dirty="0"/>
          </a:p>
        </p:txBody>
      </p:sp>
      <p:sp>
        <p:nvSpPr>
          <p:cNvPr id="9" name="Rounded Rectangular Callout 8"/>
          <p:cNvSpPr/>
          <p:nvPr/>
        </p:nvSpPr>
        <p:spPr>
          <a:xfrm>
            <a:off x="7315200" y="990600"/>
            <a:ext cx="1066800" cy="762000"/>
          </a:xfrm>
          <a:prstGeom prst="wedgeRoundRectCallout">
            <a:avLst>
              <a:gd name="adj1" fmla="val -20061"/>
              <a:gd name="adj2" fmla="val 3481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Pseudo F Criteria</a:t>
            </a:r>
            <a:endParaRPr lang="en-US" sz="1600" dirty="0"/>
          </a:p>
        </p:txBody>
      </p:sp>
      <p:sp>
        <p:nvSpPr>
          <p:cNvPr id="10" name="Rounded Rectangular Callout 9"/>
          <p:cNvSpPr/>
          <p:nvPr/>
        </p:nvSpPr>
        <p:spPr>
          <a:xfrm>
            <a:off x="7924800" y="1905000"/>
            <a:ext cx="1066800" cy="762000"/>
          </a:xfrm>
          <a:prstGeom prst="wedgeRoundRectCallout">
            <a:avLst>
              <a:gd name="adj1" fmla="val -25178"/>
              <a:gd name="adj2" fmla="val 2317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Pseudo t</a:t>
            </a:r>
            <a:r>
              <a:rPr lang="en-US" sz="1600" baseline="30000" dirty="0" smtClean="0"/>
              <a:t>2</a:t>
            </a:r>
            <a:r>
              <a:rPr lang="en-US" sz="1600" dirty="0" smtClean="0"/>
              <a:t> Criteria</a:t>
            </a:r>
            <a:endParaRPr lang="en-US" sz="1600" dirty="0"/>
          </a:p>
        </p:txBody>
      </p:sp>
      <p:sp>
        <p:nvSpPr>
          <p:cNvPr id="11" name="Rounded Rectangle 10"/>
          <p:cNvSpPr/>
          <p:nvPr/>
        </p:nvSpPr>
        <p:spPr>
          <a:xfrm>
            <a:off x="457200" y="6400800"/>
            <a:ext cx="8153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CCC shows local maxima on optimal clusters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CLUSTER (Illustration)</a:t>
            </a:r>
            <a:endParaRPr lang="en-US" dirty="0"/>
          </a:p>
        </p:txBody>
      </p:sp>
      <p:pic>
        <p:nvPicPr>
          <p:cNvPr id="2050" name="Picture 2"/>
          <p:cNvPicPr>
            <a:picLocks noChangeAspect="1" noChangeArrowheads="1"/>
          </p:cNvPicPr>
          <p:nvPr/>
        </p:nvPicPr>
        <p:blipFill>
          <a:blip r:embed="rId2"/>
          <a:srcRect/>
          <a:stretch>
            <a:fillRect/>
          </a:stretch>
        </p:blipFill>
        <p:spPr bwMode="auto">
          <a:xfrm>
            <a:off x="2362200" y="2452488"/>
            <a:ext cx="6096000" cy="30787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457200" y="2452488"/>
            <a:ext cx="1524000" cy="3110112"/>
          </a:xfrm>
          <a:prstGeom prst="rect">
            <a:avLst/>
          </a:prstGeom>
          <a:noFill/>
          <a:ln w="9525">
            <a:noFill/>
            <a:miter lim="800000"/>
            <a:headEnd/>
            <a:tailEnd/>
          </a:ln>
          <a:effectLst/>
        </p:spPr>
      </p:pic>
      <p:sp>
        <p:nvSpPr>
          <p:cNvPr id="19" name="Rounded Rectangular Callout 18"/>
          <p:cNvSpPr/>
          <p:nvPr/>
        </p:nvSpPr>
        <p:spPr>
          <a:xfrm>
            <a:off x="1524000" y="1219200"/>
            <a:ext cx="2133600" cy="609600"/>
          </a:xfrm>
          <a:prstGeom prst="wedgeRoundRectCallout">
            <a:avLst>
              <a:gd name="adj1" fmla="val 57845"/>
              <a:gd name="adj2" fmla="val 4229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 Clusters</a:t>
            </a:r>
            <a:endParaRPr lang="en-US" sz="2400" dirty="0"/>
          </a:p>
        </p:txBody>
      </p:sp>
      <p:sp>
        <p:nvSpPr>
          <p:cNvPr id="20" name="Rounded Rectangular Callout 19"/>
          <p:cNvSpPr/>
          <p:nvPr/>
        </p:nvSpPr>
        <p:spPr>
          <a:xfrm>
            <a:off x="4495800" y="1219200"/>
            <a:ext cx="2133600" cy="609600"/>
          </a:xfrm>
          <a:prstGeom prst="wedgeRoundRectCallout">
            <a:avLst>
              <a:gd name="adj1" fmla="val 30340"/>
              <a:gd name="adj2" fmla="val 248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10 Clusters</a:t>
            </a:r>
            <a:endParaRPr lang="en-US" sz="2400" dirty="0"/>
          </a:p>
        </p:txBody>
      </p:sp>
      <p:sp>
        <p:nvSpPr>
          <p:cNvPr id="21" name="Rounded Rectangle 20"/>
          <p:cNvSpPr/>
          <p:nvPr/>
        </p:nvSpPr>
        <p:spPr>
          <a:xfrm>
            <a:off x="457200" y="5638800"/>
            <a:ext cx="8153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CCC shows local maxima on optimal clusters</a:t>
            </a:r>
            <a:endParaRPr lang="en-US" dirty="0"/>
          </a:p>
        </p:txBody>
      </p:sp>
      <p:sp>
        <p:nvSpPr>
          <p:cNvPr id="22" name="Rounded Rectangle 21"/>
          <p:cNvSpPr/>
          <p:nvPr/>
        </p:nvSpPr>
        <p:spPr>
          <a:xfrm>
            <a:off x="457200" y="6019800"/>
            <a:ext cx="8153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Clustering must be tried with multiple METHODS to gain confidence on how many clusters are optimal and significantly different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TREE</a:t>
            </a:r>
            <a:endParaRPr lang="en-US" dirty="0"/>
          </a:p>
        </p:txBody>
      </p:sp>
      <p:sp>
        <p:nvSpPr>
          <p:cNvPr id="3" name="Content Placeholder 2"/>
          <p:cNvSpPr>
            <a:spLocks noGrp="1"/>
          </p:cNvSpPr>
          <p:nvPr>
            <p:ph sz="quarter" idx="1"/>
          </p:nvPr>
        </p:nvSpPr>
        <p:spPr>
          <a:xfrm>
            <a:off x="152400" y="1066800"/>
            <a:ext cx="8991600" cy="5791200"/>
          </a:xfrm>
        </p:spPr>
        <p:txBody>
          <a:bodyPr>
            <a:normAutofit/>
          </a:bodyPr>
          <a:lstStyle/>
          <a:p>
            <a:r>
              <a:rPr lang="en-US" dirty="0" smtClean="0"/>
              <a:t>Primarily used for cluster visualization in case of hierarchical clustering using the output from CLUSTER/VARCLUS procedures</a:t>
            </a:r>
          </a:p>
          <a:p>
            <a:r>
              <a:rPr lang="en-US" dirty="0" smtClean="0"/>
              <a:t>Shows a dendogram or phenogram and can also create a dataset showing cluster membership at any specified level of association</a:t>
            </a:r>
          </a:p>
        </p:txBody>
      </p:sp>
      <p:pic>
        <p:nvPicPr>
          <p:cNvPr id="3074" name="Picture 2"/>
          <p:cNvPicPr>
            <a:picLocks noChangeAspect="1" noChangeArrowheads="1"/>
          </p:cNvPicPr>
          <p:nvPr/>
        </p:nvPicPr>
        <p:blipFill>
          <a:blip r:embed="rId2"/>
          <a:srcRect/>
          <a:stretch>
            <a:fillRect/>
          </a:stretch>
        </p:blipFill>
        <p:spPr bwMode="auto">
          <a:xfrm>
            <a:off x="609600" y="2895600"/>
            <a:ext cx="4276725" cy="14763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172200" y="2819400"/>
            <a:ext cx="2667000" cy="37782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2362200" y="3733800"/>
            <a:ext cx="3581400" cy="2804160"/>
          </a:xfrm>
          <a:prstGeom prst="rect">
            <a:avLst/>
          </a:prstGeom>
          <a:noFill/>
          <a:ln w="9525">
            <a:solidFill>
              <a:schemeClr val="accent1">
                <a:lumMod val="75000"/>
              </a:schemeClr>
            </a:solidFill>
            <a:miter lim="800000"/>
            <a:headEnd/>
            <a:tailEnd/>
          </a:ln>
          <a:effectLst/>
        </p:spPr>
      </p:pic>
      <p:sp>
        <p:nvSpPr>
          <p:cNvPr id="7" name="Rectangle 6"/>
          <p:cNvSpPr/>
          <p:nvPr/>
        </p:nvSpPr>
        <p:spPr>
          <a:xfrm>
            <a:off x="6172200" y="5715000"/>
            <a:ext cx="990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rved Up Arrow 7"/>
          <p:cNvSpPr/>
          <p:nvPr/>
        </p:nvSpPr>
        <p:spPr>
          <a:xfrm>
            <a:off x="5181600" y="6248400"/>
            <a:ext cx="1295400" cy="457200"/>
          </a:xfrm>
          <a:prstGeom prst="curvedUpArrow">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Clustering</a:t>
            </a:r>
            <a:endParaRPr lang="en-US" dirty="0"/>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smtClean="0"/>
              <a:t>It encompasses of multiple grouping algorithms for unsupervised learning which aim at maximizing the degree of association between two object in the same group and minimizing it otherwise</a:t>
            </a:r>
          </a:p>
          <a:p>
            <a:r>
              <a:rPr lang="en-US" dirty="0" smtClean="0"/>
              <a:t>Statistical significance is not the point of emphasis here given the fact that analysis is in exploratory phase. Different algorithms aim at finding the most optimal solution possible</a:t>
            </a:r>
          </a:p>
          <a:p>
            <a:r>
              <a:rPr lang="en-US" dirty="0" smtClean="0"/>
              <a:t>There are multiple methods of clustering like Joining (Tree Clustering), Two-Way Joining (Block Clustering), k-Means Clustering and more</a:t>
            </a:r>
          </a:p>
          <a:p>
            <a:r>
              <a:rPr lang="en-US" dirty="0" smtClean="0"/>
              <a:t>SAS supports a number of clustering algorithms with varying complexity which will be studied shortly</a:t>
            </a:r>
          </a:p>
          <a:p>
            <a:pPr lvl="1">
              <a:buNone/>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MODECLUS</a:t>
            </a:r>
            <a:endParaRPr lang="en-US" dirty="0"/>
          </a:p>
        </p:txBody>
      </p:sp>
      <p:sp>
        <p:nvSpPr>
          <p:cNvPr id="3" name="Content Placeholder 2"/>
          <p:cNvSpPr>
            <a:spLocks noGrp="1"/>
          </p:cNvSpPr>
          <p:nvPr>
            <p:ph sz="quarter" idx="1"/>
          </p:nvPr>
        </p:nvSpPr>
        <p:spPr>
          <a:xfrm>
            <a:off x="152400" y="1066800"/>
            <a:ext cx="8991600" cy="5791200"/>
          </a:xfrm>
        </p:spPr>
        <p:txBody>
          <a:bodyPr>
            <a:normAutofit/>
          </a:bodyPr>
          <a:lstStyle/>
          <a:p>
            <a:r>
              <a:rPr lang="en-US" dirty="0" smtClean="0"/>
              <a:t>Clusters using algorithm based on Non parametric density estimates</a:t>
            </a:r>
          </a:p>
          <a:p>
            <a:r>
              <a:rPr lang="en-US" dirty="0" smtClean="0"/>
              <a:t>For NPDE algorithm, cluster is a region surrounding a local maximum of a probability density function </a:t>
            </a:r>
          </a:p>
          <a:p>
            <a:r>
              <a:rPr lang="en-US" dirty="0" smtClean="0"/>
              <a:t>MODECLUS can find clusters of unequal size and dispersion with highly irregular shapes</a:t>
            </a:r>
          </a:p>
          <a:p>
            <a:r>
              <a:rPr lang="en-US" dirty="0" smtClean="0"/>
              <a:t>Number of clusters is not defined but is given by MODECLUS output however a smoothing parameter and significance level is provided</a:t>
            </a:r>
          </a:p>
          <a:p>
            <a:r>
              <a:rPr lang="en-US" dirty="0" smtClean="0"/>
              <a:t>Data must be co-ordinate or distance based and scaling/transformation must be considered</a:t>
            </a:r>
          </a:p>
          <a:p>
            <a:r>
              <a:rPr lang="en-US" dirty="0" smtClean="0"/>
              <a:t>Different methods proceed and create clusters is very different ways from Method=0 to Method=6 hence self study is essential (Illustration is not provided)</a:t>
            </a:r>
          </a:p>
          <a:p>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MODECLUS</a:t>
            </a:r>
            <a:endParaRPr lang="en-US" dirty="0"/>
          </a:p>
        </p:txBody>
      </p:sp>
      <p:pic>
        <p:nvPicPr>
          <p:cNvPr id="4098" name="Picture 2"/>
          <p:cNvPicPr>
            <a:picLocks noChangeAspect="1" noChangeArrowheads="1"/>
          </p:cNvPicPr>
          <p:nvPr/>
        </p:nvPicPr>
        <p:blipFill>
          <a:blip r:embed="rId2"/>
          <a:srcRect/>
          <a:stretch>
            <a:fillRect/>
          </a:stretch>
        </p:blipFill>
        <p:spPr bwMode="auto">
          <a:xfrm>
            <a:off x="228600" y="1143000"/>
            <a:ext cx="3381375" cy="1343025"/>
          </a:xfrm>
          <a:prstGeom prst="rect">
            <a:avLst/>
          </a:prstGeom>
          <a:noFill/>
          <a:ln w="9525">
            <a:noFill/>
            <a:miter lim="800000"/>
            <a:headEnd/>
            <a:tailEnd/>
          </a:ln>
          <a:effectLst/>
        </p:spPr>
      </p:pic>
      <p:sp>
        <p:nvSpPr>
          <p:cNvPr id="4" name="Rounded Rectangle 3"/>
          <p:cNvSpPr/>
          <p:nvPr/>
        </p:nvSpPr>
        <p:spPr>
          <a:xfrm>
            <a:off x="3810000" y="1295400"/>
            <a:ext cx="4953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Performs NPDE. Only first statement is mandatory with one of the DK=, K=, DR=, or R= smoothing parameters and METHOD option</a:t>
            </a:r>
          </a:p>
        </p:txBody>
      </p:sp>
      <p:pic>
        <p:nvPicPr>
          <p:cNvPr id="1026" name="Picture 2"/>
          <p:cNvPicPr>
            <a:picLocks noChangeAspect="1" noChangeArrowheads="1"/>
          </p:cNvPicPr>
          <p:nvPr/>
        </p:nvPicPr>
        <p:blipFill>
          <a:blip r:embed="rId3"/>
          <a:srcRect/>
          <a:stretch>
            <a:fillRect/>
          </a:stretch>
        </p:blipFill>
        <p:spPr bwMode="auto">
          <a:xfrm>
            <a:off x="106017" y="3124200"/>
            <a:ext cx="5131533" cy="1523999"/>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5038725" y="2905125"/>
            <a:ext cx="3876675" cy="2428875"/>
          </a:xfrm>
          <a:prstGeom prst="rect">
            <a:avLst/>
          </a:prstGeom>
          <a:noFill/>
          <a:ln w="9525">
            <a:noFill/>
            <a:miter lim="800000"/>
            <a:headEnd/>
            <a:tailEnd/>
          </a:ln>
          <a:effectLst/>
        </p:spPr>
      </p:pic>
      <p:sp>
        <p:nvSpPr>
          <p:cNvPr id="7" name="Rounded Rectangle 6"/>
          <p:cNvSpPr/>
          <p:nvPr/>
        </p:nvSpPr>
        <p:spPr>
          <a:xfrm>
            <a:off x="228600" y="5562600"/>
            <a:ext cx="8686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an artificial dataset which contains groups of data which have different and not necessarily spherical shape to illustrate the technique of MODECLUS.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MODECLUS</a:t>
            </a:r>
            <a:endParaRPr lang="en-US" dirty="0"/>
          </a:p>
        </p:txBody>
      </p:sp>
      <p:pic>
        <p:nvPicPr>
          <p:cNvPr id="2050" name="Picture 2"/>
          <p:cNvPicPr>
            <a:picLocks noChangeAspect="1" noChangeArrowheads="1"/>
          </p:cNvPicPr>
          <p:nvPr/>
        </p:nvPicPr>
        <p:blipFill>
          <a:blip r:embed="rId2"/>
          <a:srcRect/>
          <a:stretch>
            <a:fillRect/>
          </a:stretch>
        </p:blipFill>
        <p:spPr bwMode="auto">
          <a:xfrm>
            <a:off x="228600" y="990600"/>
            <a:ext cx="5029200" cy="838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1" y="1828800"/>
            <a:ext cx="4267200" cy="1571316"/>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381000" y="3429000"/>
            <a:ext cx="4267200" cy="1273484"/>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4648200" y="2264176"/>
            <a:ext cx="4267200" cy="1088624"/>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4648200" y="3429000"/>
            <a:ext cx="4267200" cy="1184763"/>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cstate="print"/>
          <a:srcRect/>
          <a:stretch>
            <a:fillRect/>
          </a:stretch>
        </p:blipFill>
        <p:spPr bwMode="auto">
          <a:xfrm>
            <a:off x="228600" y="4724400"/>
            <a:ext cx="2747624" cy="1713463"/>
          </a:xfrm>
          <a:prstGeom prst="rect">
            <a:avLst/>
          </a:prstGeom>
          <a:noFill/>
          <a:ln w="9525">
            <a:noFill/>
            <a:miter lim="800000"/>
            <a:headEnd/>
            <a:tailEnd/>
          </a:ln>
          <a:effectLst/>
        </p:spPr>
      </p:pic>
      <p:pic>
        <p:nvPicPr>
          <p:cNvPr id="2056" name="Picture 8"/>
          <p:cNvPicPr>
            <a:picLocks noChangeAspect="1" noChangeArrowheads="1"/>
          </p:cNvPicPr>
          <p:nvPr/>
        </p:nvPicPr>
        <p:blipFill>
          <a:blip r:embed="rId8" cstate="print"/>
          <a:srcRect/>
          <a:stretch>
            <a:fillRect/>
          </a:stretch>
        </p:blipFill>
        <p:spPr bwMode="auto">
          <a:xfrm>
            <a:off x="3195977" y="4724400"/>
            <a:ext cx="2747623" cy="1720221"/>
          </a:xfrm>
          <a:prstGeom prst="rect">
            <a:avLst/>
          </a:prstGeom>
          <a:noFill/>
          <a:ln w="9525">
            <a:noFill/>
            <a:miter lim="800000"/>
            <a:headEnd/>
            <a:tailEnd/>
          </a:ln>
          <a:effectLst/>
        </p:spPr>
      </p:pic>
      <p:pic>
        <p:nvPicPr>
          <p:cNvPr id="2057" name="Picture 9"/>
          <p:cNvPicPr>
            <a:picLocks noChangeAspect="1" noChangeArrowheads="1"/>
          </p:cNvPicPr>
          <p:nvPr/>
        </p:nvPicPr>
        <p:blipFill>
          <a:blip r:embed="rId9"/>
          <a:srcRect/>
          <a:stretch>
            <a:fillRect/>
          </a:stretch>
        </p:blipFill>
        <p:spPr bwMode="auto">
          <a:xfrm>
            <a:off x="6172200" y="4724400"/>
            <a:ext cx="2743200" cy="1712811"/>
          </a:xfrm>
          <a:prstGeom prst="rect">
            <a:avLst/>
          </a:prstGeom>
          <a:noFill/>
          <a:ln w="9525">
            <a:noFill/>
            <a:miter lim="800000"/>
            <a:headEnd/>
            <a:tailEnd/>
          </a:ln>
          <a:effectLst/>
        </p:spPr>
      </p:pic>
      <p:sp>
        <p:nvSpPr>
          <p:cNvPr id="16" name="Curved Right Arrow 15"/>
          <p:cNvSpPr/>
          <p:nvPr/>
        </p:nvSpPr>
        <p:spPr>
          <a:xfrm>
            <a:off x="228600" y="2819400"/>
            <a:ext cx="533400" cy="2133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Left Arrow 16"/>
          <p:cNvSpPr/>
          <p:nvPr/>
        </p:nvSpPr>
        <p:spPr>
          <a:xfrm>
            <a:off x="8458200" y="3200400"/>
            <a:ext cx="533400" cy="27432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a:off x="4114800" y="4191000"/>
            <a:ext cx="990600" cy="457200"/>
          </a:xfrm>
          <a:prstGeom prst="curvedDownArrow">
            <a:avLst/>
          </a:prstGeom>
          <a:scene3d>
            <a:camera prst="orthographicFront">
              <a:rot lat="0" lon="0" rev="19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ounded Rectangular Callout 18"/>
          <p:cNvSpPr/>
          <p:nvPr/>
        </p:nvSpPr>
        <p:spPr>
          <a:xfrm>
            <a:off x="5257800" y="609600"/>
            <a:ext cx="3886200" cy="1524000"/>
          </a:xfrm>
          <a:prstGeom prst="wedgeRoundRectCallout">
            <a:avLst>
              <a:gd name="adj1" fmla="val -15340"/>
              <a:gd name="adj2" fmla="val 915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smtClean="0"/>
          </a:p>
          <a:p>
            <a:endParaRPr lang="en-US" sz="1200" dirty="0" smtClean="0"/>
          </a:p>
          <a:p>
            <a:r>
              <a:rPr lang="en-US" sz="1400" dirty="0" smtClean="0"/>
              <a:t>Procedure uses (hyper)spherical uniform kernels of fixed or variable radius. Density estimate at a point is computed by dividing the number of observations within a sphere centered at the point by the product of the sample size and the volume of the sphere. The size of the sphere is determined by the smoothing parameters that you are required to specify.</a:t>
            </a:r>
          </a:p>
          <a:p>
            <a:pPr algn="ctr"/>
            <a:endParaRPr lang="en-US" sz="1400" dirty="0"/>
          </a:p>
        </p:txBody>
      </p:sp>
      <p:sp>
        <p:nvSpPr>
          <p:cNvPr id="20" name="Rounded Rectangular Callout 19"/>
          <p:cNvSpPr/>
          <p:nvPr/>
        </p:nvSpPr>
        <p:spPr>
          <a:xfrm>
            <a:off x="990600" y="1371600"/>
            <a:ext cx="1981200" cy="533400"/>
          </a:xfrm>
          <a:prstGeom prst="wedgeRoundRectCallout">
            <a:avLst>
              <a:gd name="adj1" fmla="val 47720"/>
              <a:gd name="adj2" fmla="val 1367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Clusters are well separated hence 0</a:t>
            </a:r>
            <a:endParaRPr lang="en-US" sz="1400" dirty="0"/>
          </a:p>
        </p:txBody>
      </p:sp>
      <p:sp>
        <p:nvSpPr>
          <p:cNvPr id="21" name="Rounded Rectangular Callout 20"/>
          <p:cNvSpPr/>
          <p:nvPr/>
        </p:nvSpPr>
        <p:spPr>
          <a:xfrm>
            <a:off x="3124200" y="1371600"/>
            <a:ext cx="1981200" cy="533400"/>
          </a:xfrm>
          <a:prstGeom prst="wedgeRoundRectCallout">
            <a:avLst>
              <a:gd name="adj1" fmla="val 2255"/>
              <a:gd name="adj2" fmla="val 1367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Based on Boundary freq similar to density estimate</a:t>
            </a:r>
            <a:endParaRPr lang="en-US" sz="1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MODECLUS (Various Clusters)</a:t>
            </a:r>
            <a:endParaRPr lang="en-US" dirty="0"/>
          </a:p>
        </p:txBody>
      </p:sp>
      <p:pic>
        <p:nvPicPr>
          <p:cNvPr id="3074" name="Picture 2"/>
          <p:cNvPicPr>
            <a:picLocks noChangeAspect="1" noChangeArrowheads="1"/>
          </p:cNvPicPr>
          <p:nvPr/>
        </p:nvPicPr>
        <p:blipFill>
          <a:blip r:embed="rId2"/>
          <a:srcRect/>
          <a:stretch>
            <a:fillRect/>
          </a:stretch>
        </p:blipFill>
        <p:spPr bwMode="auto">
          <a:xfrm>
            <a:off x="897817" y="1066800"/>
            <a:ext cx="2835983" cy="2514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327713" y="1066801"/>
            <a:ext cx="3896658" cy="2438399"/>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4572000" y="3810000"/>
            <a:ext cx="4267200" cy="2692588"/>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152399" y="3886200"/>
            <a:ext cx="4143243"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VARCLUS</a:t>
            </a:r>
            <a:endParaRPr lang="en-US" dirty="0"/>
          </a:p>
        </p:txBody>
      </p:sp>
      <p:sp>
        <p:nvSpPr>
          <p:cNvPr id="7" name="Content Placeholder 2"/>
          <p:cNvSpPr>
            <a:spLocks noGrp="1"/>
          </p:cNvSpPr>
          <p:nvPr>
            <p:ph sz="quarter" idx="1"/>
          </p:nvPr>
        </p:nvSpPr>
        <p:spPr>
          <a:xfrm>
            <a:off x="152400" y="1066800"/>
            <a:ext cx="8991600" cy="5791200"/>
          </a:xfrm>
        </p:spPr>
        <p:txBody>
          <a:bodyPr>
            <a:normAutofit/>
          </a:bodyPr>
          <a:lstStyle/>
          <a:p>
            <a:r>
              <a:rPr lang="en-US" dirty="0" smtClean="0"/>
              <a:t>Divides a set of </a:t>
            </a:r>
            <a:r>
              <a:rPr lang="en-US" b="1" dirty="0" smtClean="0"/>
              <a:t>numeric variables</a:t>
            </a:r>
            <a:r>
              <a:rPr lang="en-US" dirty="0" smtClean="0"/>
              <a:t> into hierarchical or disjoint clusters</a:t>
            </a:r>
          </a:p>
          <a:p>
            <a:r>
              <a:rPr lang="en-US" dirty="0" smtClean="0"/>
              <a:t>Each cluster is a linear combination of the variables in the cluster which may be either the first principal component or the centroid component</a:t>
            </a:r>
          </a:p>
          <a:p>
            <a:r>
              <a:rPr lang="en-US" dirty="0" smtClean="0"/>
              <a:t>Attempts to maximize the sum across clusters of the variance of the original variables that is explained by the cluster components</a:t>
            </a:r>
          </a:p>
          <a:p>
            <a:r>
              <a:rPr lang="en-US" dirty="0" smtClean="0"/>
              <a:t>It is used as a variable reduction method</a:t>
            </a:r>
          </a:p>
          <a:p>
            <a:r>
              <a:rPr lang="en-US" dirty="0" smtClean="0"/>
              <a:t>A large dataset can be replaced by the set of cluster components with little loss of information</a:t>
            </a:r>
          </a:p>
          <a:p>
            <a:r>
              <a:rPr lang="en-US" dirty="0" smtClean="0"/>
              <a:t>Principal components usually explain larger variance compared to clusters however cluster variables are easier to explain with little loss of information</a:t>
            </a:r>
          </a:p>
          <a:p>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rot="5400000">
            <a:off x="3886200" y="2209800"/>
            <a:ext cx="2590803" cy="1"/>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76200" y="2209800"/>
            <a:ext cx="2590800" cy="158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14400" y="274638"/>
            <a:ext cx="7772400" cy="715962"/>
          </a:xfrm>
        </p:spPr>
        <p:txBody>
          <a:bodyPr>
            <a:normAutofit fontScale="90000"/>
          </a:bodyPr>
          <a:lstStyle/>
          <a:p>
            <a:r>
              <a:rPr lang="en-US" dirty="0" smtClean="0"/>
              <a:t>PROC VARCLUS (Illustration)</a:t>
            </a:r>
            <a:endParaRPr lang="en-US" dirty="0"/>
          </a:p>
        </p:txBody>
      </p:sp>
      <p:sp>
        <p:nvSpPr>
          <p:cNvPr id="9" name="Oval 8"/>
          <p:cNvSpPr/>
          <p:nvPr/>
        </p:nvSpPr>
        <p:spPr>
          <a:xfrm>
            <a:off x="228600" y="1218406"/>
            <a:ext cx="2362200" cy="190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447800" y="2437606"/>
            <a:ext cx="685800" cy="3810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Var</a:t>
            </a:r>
            <a:r>
              <a:rPr lang="en-US" dirty="0" smtClean="0"/>
              <a:t> 6</a:t>
            </a:r>
            <a:endParaRPr lang="en-US" dirty="0"/>
          </a:p>
        </p:txBody>
      </p:sp>
      <p:sp>
        <p:nvSpPr>
          <p:cNvPr id="11" name="Rounded Rectangle 10"/>
          <p:cNvSpPr/>
          <p:nvPr/>
        </p:nvSpPr>
        <p:spPr>
          <a:xfrm>
            <a:off x="609600" y="2437606"/>
            <a:ext cx="685800" cy="3810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Var</a:t>
            </a:r>
            <a:r>
              <a:rPr lang="en-US" dirty="0" smtClean="0"/>
              <a:t> 5</a:t>
            </a:r>
            <a:endParaRPr lang="en-US" dirty="0"/>
          </a:p>
        </p:txBody>
      </p:sp>
      <p:sp>
        <p:nvSpPr>
          <p:cNvPr id="12" name="Rounded Rectangle 11"/>
          <p:cNvSpPr/>
          <p:nvPr/>
        </p:nvSpPr>
        <p:spPr>
          <a:xfrm>
            <a:off x="1828800" y="1751806"/>
            <a:ext cx="685800" cy="381000"/>
          </a:xfrm>
          <a:prstGeom prst="roundRect">
            <a:avLst/>
          </a:prstGeom>
          <a:solidFill>
            <a:schemeClr val="bg2">
              <a:lumMod val="50000"/>
            </a:schemeClr>
          </a:solidFill>
          <a:ln>
            <a:noFill/>
          </a:ln>
          <a:scene3d>
            <a:camera prst="orthographicFront">
              <a:rot lat="0" lon="0" rev="19200000"/>
            </a:camera>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Var</a:t>
            </a:r>
            <a:r>
              <a:rPr lang="en-US" dirty="0" smtClean="0"/>
              <a:t> 3</a:t>
            </a:r>
            <a:endParaRPr lang="en-US" dirty="0"/>
          </a:p>
        </p:txBody>
      </p:sp>
      <p:sp>
        <p:nvSpPr>
          <p:cNvPr id="13" name="Rounded Rectangle 12"/>
          <p:cNvSpPr/>
          <p:nvPr/>
        </p:nvSpPr>
        <p:spPr>
          <a:xfrm>
            <a:off x="381000" y="1828006"/>
            <a:ext cx="685800" cy="381000"/>
          </a:xfrm>
          <a:prstGeom prst="roundRect">
            <a:avLst/>
          </a:prstGeom>
          <a:solidFill>
            <a:schemeClr val="bg2">
              <a:lumMod val="50000"/>
            </a:schemeClr>
          </a:solidFill>
          <a:ln>
            <a:noFill/>
          </a:ln>
          <a:scene3d>
            <a:camera prst="orthographicFront">
              <a:rot lat="0" lon="0" rev="3600000"/>
            </a:camera>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Var</a:t>
            </a:r>
            <a:r>
              <a:rPr lang="en-US" dirty="0" smtClean="0"/>
              <a:t> 2</a:t>
            </a:r>
            <a:endParaRPr lang="en-US" dirty="0"/>
          </a:p>
        </p:txBody>
      </p:sp>
      <p:sp>
        <p:nvSpPr>
          <p:cNvPr id="14" name="Rounded Rectangle 13"/>
          <p:cNvSpPr/>
          <p:nvPr/>
        </p:nvSpPr>
        <p:spPr>
          <a:xfrm>
            <a:off x="1143000" y="1370806"/>
            <a:ext cx="685800" cy="3810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Var</a:t>
            </a:r>
            <a:r>
              <a:rPr lang="en-US" dirty="0" smtClean="0"/>
              <a:t> 1</a:t>
            </a:r>
            <a:endParaRPr lang="en-US" dirty="0"/>
          </a:p>
        </p:txBody>
      </p:sp>
      <p:sp>
        <p:nvSpPr>
          <p:cNvPr id="15" name="Rounded Rectangle 14"/>
          <p:cNvSpPr/>
          <p:nvPr/>
        </p:nvSpPr>
        <p:spPr>
          <a:xfrm>
            <a:off x="1066800" y="1980406"/>
            <a:ext cx="685800" cy="3810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Var</a:t>
            </a:r>
            <a:r>
              <a:rPr lang="en-US" dirty="0" smtClean="0"/>
              <a:t> 4</a:t>
            </a:r>
            <a:endParaRPr lang="en-US" dirty="0"/>
          </a:p>
        </p:txBody>
      </p:sp>
      <p:sp>
        <p:nvSpPr>
          <p:cNvPr id="16" name="Right Arrow 15"/>
          <p:cNvSpPr/>
          <p:nvPr/>
        </p:nvSpPr>
        <p:spPr>
          <a:xfrm>
            <a:off x="2819400" y="1904206"/>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62400" y="1218406"/>
            <a:ext cx="2362200" cy="190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181600" y="2437606"/>
            <a:ext cx="685800" cy="3810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 6</a:t>
            </a:r>
            <a:endParaRPr lang="en-US" dirty="0"/>
          </a:p>
        </p:txBody>
      </p:sp>
      <p:sp>
        <p:nvSpPr>
          <p:cNvPr id="19" name="Rounded Rectangle 18"/>
          <p:cNvSpPr/>
          <p:nvPr/>
        </p:nvSpPr>
        <p:spPr>
          <a:xfrm>
            <a:off x="4343400" y="2437606"/>
            <a:ext cx="685800" cy="3810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 5</a:t>
            </a:r>
            <a:endParaRPr lang="en-US" dirty="0"/>
          </a:p>
        </p:txBody>
      </p:sp>
      <p:sp>
        <p:nvSpPr>
          <p:cNvPr id="20" name="Rounded Rectangle 19"/>
          <p:cNvSpPr/>
          <p:nvPr/>
        </p:nvSpPr>
        <p:spPr>
          <a:xfrm>
            <a:off x="5562600" y="1751806"/>
            <a:ext cx="685800" cy="381000"/>
          </a:xfrm>
          <a:prstGeom prst="roundRect">
            <a:avLst/>
          </a:prstGeom>
          <a:solidFill>
            <a:schemeClr val="bg2">
              <a:lumMod val="50000"/>
            </a:schemeClr>
          </a:solidFill>
          <a:ln>
            <a:noFill/>
          </a:ln>
          <a:scene3d>
            <a:camera prst="orthographicFront">
              <a:rot lat="0" lon="0" rev="19200000"/>
            </a:camera>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 3</a:t>
            </a:r>
            <a:endParaRPr lang="en-US" dirty="0"/>
          </a:p>
        </p:txBody>
      </p:sp>
      <p:sp>
        <p:nvSpPr>
          <p:cNvPr id="21" name="Rounded Rectangle 20"/>
          <p:cNvSpPr/>
          <p:nvPr/>
        </p:nvSpPr>
        <p:spPr>
          <a:xfrm>
            <a:off x="4114800" y="1828006"/>
            <a:ext cx="685800" cy="381000"/>
          </a:xfrm>
          <a:prstGeom prst="roundRect">
            <a:avLst/>
          </a:prstGeom>
          <a:solidFill>
            <a:schemeClr val="bg2">
              <a:lumMod val="50000"/>
            </a:schemeClr>
          </a:solidFill>
          <a:ln>
            <a:noFill/>
          </a:ln>
          <a:scene3d>
            <a:camera prst="orthographicFront">
              <a:rot lat="0" lon="0" rev="3600000"/>
            </a:camera>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 2</a:t>
            </a:r>
            <a:endParaRPr lang="en-US" dirty="0"/>
          </a:p>
        </p:txBody>
      </p:sp>
      <p:sp>
        <p:nvSpPr>
          <p:cNvPr id="22" name="Rounded Rectangle 21"/>
          <p:cNvSpPr/>
          <p:nvPr/>
        </p:nvSpPr>
        <p:spPr>
          <a:xfrm>
            <a:off x="4876800" y="1370806"/>
            <a:ext cx="685800" cy="3810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 1</a:t>
            </a:r>
            <a:endParaRPr lang="en-US" dirty="0"/>
          </a:p>
        </p:txBody>
      </p:sp>
      <p:sp>
        <p:nvSpPr>
          <p:cNvPr id="23" name="Rounded Rectangle 22"/>
          <p:cNvSpPr/>
          <p:nvPr/>
        </p:nvSpPr>
        <p:spPr>
          <a:xfrm>
            <a:off x="4800600" y="1980406"/>
            <a:ext cx="685800" cy="3810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 4</a:t>
            </a:r>
            <a:endParaRPr lang="en-US" dirty="0"/>
          </a:p>
        </p:txBody>
      </p:sp>
      <p:sp>
        <p:nvSpPr>
          <p:cNvPr id="31" name="Right Arrow 30"/>
          <p:cNvSpPr/>
          <p:nvPr/>
        </p:nvSpPr>
        <p:spPr>
          <a:xfrm>
            <a:off x="6324600" y="2590800"/>
            <a:ext cx="914400" cy="381000"/>
          </a:xfrm>
          <a:prstGeom prst="rightArrow">
            <a:avLst/>
          </a:prstGeom>
          <a:scene3d>
            <a:camera prst="orthographicFront">
              <a:rot lat="0" lon="0" rev="18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6400800" y="4114801"/>
            <a:ext cx="2590803" cy="1"/>
          </a:xfrm>
          <a:prstGeom prst="line">
            <a:avLst/>
          </a:prstGeom>
          <a:ln w="38100">
            <a:solidFill>
              <a:schemeClr val="tx1">
                <a:lumMod val="95000"/>
                <a:lumOff val="5000"/>
              </a:schemeClr>
            </a:solidFill>
          </a:ln>
          <a:scene3d>
            <a:camera prst="orthographicFront">
              <a:rot lat="0" lon="0" rev="9000000"/>
            </a:camera>
            <a:lightRig rig="threePt" dir="t"/>
          </a:scene3d>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477000" y="3123407"/>
            <a:ext cx="2362200" cy="190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7696200" y="4342607"/>
            <a:ext cx="685800" cy="3810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 6</a:t>
            </a:r>
            <a:endParaRPr lang="en-US" dirty="0"/>
          </a:p>
        </p:txBody>
      </p:sp>
      <p:sp>
        <p:nvSpPr>
          <p:cNvPr id="35" name="Rounded Rectangle 34"/>
          <p:cNvSpPr/>
          <p:nvPr/>
        </p:nvSpPr>
        <p:spPr>
          <a:xfrm>
            <a:off x="6858000" y="4342607"/>
            <a:ext cx="685800" cy="3810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 5</a:t>
            </a:r>
            <a:endParaRPr lang="en-US" dirty="0"/>
          </a:p>
        </p:txBody>
      </p:sp>
      <p:sp>
        <p:nvSpPr>
          <p:cNvPr id="36" name="Rounded Rectangle 35"/>
          <p:cNvSpPr/>
          <p:nvPr/>
        </p:nvSpPr>
        <p:spPr>
          <a:xfrm>
            <a:off x="8077200" y="3656807"/>
            <a:ext cx="685800" cy="381000"/>
          </a:xfrm>
          <a:prstGeom prst="roundRect">
            <a:avLst/>
          </a:prstGeom>
          <a:solidFill>
            <a:schemeClr val="bg2">
              <a:lumMod val="50000"/>
            </a:schemeClr>
          </a:solidFill>
          <a:ln>
            <a:noFill/>
          </a:ln>
          <a:scene3d>
            <a:camera prst="orthographicFront">
              <a:rot lat="0" lon="0" rev="19200000"/>
            </a:camera>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 3</a:t>
            </a:r>
            <a:endParaRPr lang="en-US" dirty="0"/>
          </a:p>
        </p:txBody>
      </p:sp>
      <p:sp>
        <p:nvSpPr>
          <p:cNvPr id="37" name="Rounded Rectangle 36"/>
          <p:cNvSpPr/>
          <p:nvPr/>
        </p:nvSpPr>
        <p:spPr>
          <a:xfrm>
            <a:off x="6629400" y="3733007"/>
            <a:ext cx="685800" cy="381000"/>
          </a:xfrm>
          <a:prstGeom prst="roundRect">
            <a:avLst/>
          </a:prstGeom>
          <a:solidFill>
            <a:schemeClr val="bg2">
              <a:lumMod val="50000"/>
            </a:schemeClr>
          </a:solidFill>
          <a:ln>
            <a:noFill/>
          </a:ln>
          <a:scene3d>
            <a:camera prst="orthographicFront">
              <a:rot lat="0" lon="0" rev="3600000"/>
            </a:camera>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 2</a:t>
            </a:r>
            <a:endParaRPr lang="en-US" dirty="0"/>
          </a:p>
        </p:txBody>
      </p:sp>
      <p:sp>
        <p:nvSpPr>
          <p:cNvPr id="38" name="Rounded Rectangle 37"/>
          <p:cNvSpPr/>
          <p:nvPr/>
        </p:nvSpPr>
        <p:spPr>
          <a:xfrm>
            <a:off x="7391400" y="3275807"/>
            <a:ext cx="685800" cy="3810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 1</a:t>
            </a:r>
            <a:endParaRPr lang="en-US" dirty="0"/>
          </a:p>
        </p:txBody>
      </p:sp>
      <p:sp>
        <p:nvSpPr>
          <p:cNvPr id="39" name="Rounded Rectangle 38"/>
          <p:cNvSpPr/>
          <p:nvPr/>
        </p:nvSpPr>
        <p:spPr>
          <a:xfrm>
            <a:off x="7315200" y="3885407"/>
            <a:ext cx="685800" cy="3810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 4</a:t>
            </a:r>
            <a:endParaRPr lang="en-US" dirty="0"/>
          </a:p>
        </p:txBody>
      </p:sp>
      <p:sp>
        <p:nvSpPr>
          <p:cNvPr id="41" name="Left Arrow 40"/>
          <p:cNvSpPr/>
          <p:nvPr/>
        </p:nvSpPr>
        <p:spPr>
          <a:xfrm>
            <a:off x="4038600" y="4038600"/>
            <a:ext cx="2362200" cy="3810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Left Arrow 41"/>
          <p:cNvSpPr/>
          <p:nvPr/>
        </p:nvSpPr>
        <p:spPr>
          <a:xfrm>
            <a:off x="5029200" y="5029200"/>
            <a:ext cx="1828800" cy="457200"/>
          </a:xfrm>
          <a:prstGeom prst="leftArrow">
            <a:avLst/>
          </a:prstGeom>
          <a:scene3d>
            <a:camera prst="orthographicFront">
              <a:rot lat="0" lon="0" rev="2400000"/>
            </a:camera>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3" name="Straight Connector 42"/>
          <p:cNvCxnSpPr/>
          <p:nvPr/>
        </p:nvCxnSpPr>
        <p:spPr>
          <a:xfrm rot="5400000">
            <a:off x="2324497" y="4533503"/>
            <a:ext cx="1752600" cy="794"/>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2362200" y="3810000"/>
            <a:ext cx="1676400" cy="1373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3200400" y="4421188"/>
            <a:ext cx="685800" cy="381000"/>
          </a:xfrm>
          <a:prstGeom prst="roundRect">
            <a:avLst/>
          </a:prstGeom>
          <a:solidFill>
            <a:schemeClr val="bg2">
              <a:lumMod val="50000"/>
            </a:schemeClr>
          </a:solidFill>
          <a:ln>
            <a:noFill/>
          </a:ln>
          <a:scene3d>
            <a:camera prst="orthographicFront">
              <a:rot lat="0" lon="0" rev="19200000"/>
            </a:camera>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Var</a:t>
            </a:r>
            <a:r>
              <a:rPr lang="en-US" dirty="0" smtClean="0"/>
              <a:t> 3</a:t>
            </a:r>
            <a:endParaRPr lang="en-US" dirty="0"/>
          </a:p>
        </p:txBody>
      </p:sp>
      <p:sp>
        <p:nvSpPr>
          <p:cNvPr id="48" name="Rounded Rectangle 47"/>
          <p:cNvSpPr/>
          <p:nvPr/>
        </p:nvSpPr>
        <p:spPr>
          <a:xfrm>
            <a:off x="2514600" y="4497388"/>
            <a:ext cx="685800" cy="381000"/>
          </a:xfrm>
          <a:prstGeom prst="roundRect">
            <a:avLst/>
          </a:prstGeom>
          <a:solidFill>
            <a:schemeClr val="bg2">
              <a:lumMod val="50000"/>
            </a:schemeClr>
          </a:solidFill>
          <a:ln>
            <a:noFill/>
          </a:ln>
          <a:scene3d>
            <a:camera prst="orthographicFront">
              <a:rot lat="0" lon="0" rev="3600000"/>
            </a:camera>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Var</a:t>
            </a:r>
            <a:r>
              <a:rPr lang="en-US" dirty="0" smtClean="0"/>
              <a:t> 2</a:t>
            </a:r>
            <a:endParaRPr lang="en-US" dirty="0"/>
          </a:p>
        </p:txBody>
      </p:sp>
      <p:sp>
        <p:nvSpPr>
          <p:cNvPr id="49" name="Rounded Rectangle 48"/>
          <p:cNvSpPr/>
          <p:nvPr/>
        </p:nvSpPr>
        <p:spPr>
          <a:xfrm>
            <a:off x="2819400" y="3887788"/>
            <a:ext cx="685800" cy="3810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Var</a:t>
            </a:r>
            <a:r>
              <a:rPr lang="en-US" dirty="0" smtClean="0"/>
              <a:t> 1</a:t>
            </a:r>
            <a:endParaRPr lang="en-US" dirty="0"/>
          </a:p>
        </p:txBody>
      </p:sp>
      <p:cxnSp>
        <p:nvCxnSpPr>
          <p:cNvPr id="52" name="Straight Connector 51"/>
          <p:cNvCxnSpPr/>
          <p:nvPr/>
        </p:nvCxnSpPr>
        <p:spPr>
          <a:xfrm rot="5400000">
            <a:off x="3467497" y="5828903"/>
            <a:ext cx="1752600" cy="794"/>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3505200" y="5105400"/>
            <a:ext cx="1676400" cy="1373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4343400" y="5716588"/>
            <a:ext cx="685800" cy="381000"/>
          </a:xfrm>
          <a:prstGeom prst="roundRect">
            <a:avLst/>
          </a:prstGeom>
          <a:solidFill>
            <a:schemeClr val="bg2">
              <a:lumMod val="50000"/>
            </a:schemeClr>
          </a:solidFill>
          <a:ln>
            <a:noFill/>
          </a:ln>
          <a:scene3d>
            <a:camera prst="orthographicFront">
              <a:rot lat="0" lon="0" rev="19200000"/>
            </a:camera>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Var</a:t>
            </a:r>
            <a:r>
              <a:rPr lang="en-US" dirty="0" smtClean="0"/>
              <a:t> 6</a:t>
            </a:r>
            <a:endParaRPr lang="en-US" dirty="0"/>
          </a:p>
        </p:txBody>
      </p:sp>
      <p:sp>
        <p:nvSpPr>
          <p:cNvPr id="55" name="Rounded Rectangle 54"/>
          <p:cNvSpPr/>
          <p:nvPr/>
        </p:nvSpPr>
        <p:spPr>
          <a:xfrm>
            <a:off x="3657600" y="5792788"/>
            <a:ext cx="685800" cy="381000"/>
          </a:xfrm>
          <a:prstGeom prst="roundRect">
            <a:avLst/>
          </a:prstGeom>
          <a:solidFill>
            <a:schemeClr val="bg2">
              <a:lumMod val="50000"/>
            </a:schemeClr>
          </a:solidFill>
          <a:ln>
            <a:noFill/>
          </a:ln>
          <a:scene3d>
            <a:camera prst="orthographicFront">
              <a:rot lat="0" lon="0" rev="3600000"/>
            </a:camera>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Var</a:t>
            </a:r>
            <a:r>
              <a:rPr lang="en-US" dirty="0" smtClean="0"/>
              <a:t> 5</a:t>
            </a:r>
            <a:endParaRPr lang="en-US" dirty="0"/>
          </a:p>
        </p:txBody>
      </p:sp>
      <p:sp>
        <p:nvSpPr>
          <p:cNvPr id="56" name="Rounded Rectangle 55"/>
          <p:cNvSpPr/>
          <p:nvPr/>
        </p:nvSpPr>
        <p:spPr>
          <a:xfrm>
            <a:off x="3962400" y="5183188"/>
            <a:ext cx="685800" cy="381000"/>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Var</a:t>
            </a:r>
            <a:r>
              <a:rPr lang="en-US" dirty="0" smtClean="0"/>
              <a:t> 4</a:t>
            </a:r>
            <a:endParaRPr lang="en-US" dirty="0"/>
          </a:p>
        </p:txBody>
      </p:sp>
      <p:sp>
        <p:nvSpPr>
          <p:cNvPr id="57" name="Curved Down Arrow 56"/>
          <p:cNvSpPr/>
          <p:nvPr/>
        </p:nvSpPr>
        <p:spPr>
          <a:xfrm>
            <a:off x="1066800" y="3733800"/>
            <a:ext cx="2743200" cy="914400"/>
          </a:xfrm>
          <a:prstGeom prst="curvedDownArrow">
            <a:avLst/>
          </a:prstGeom>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p:cNvSpPr txBox="1"/>
          <p:nvPr/>
        </p:nvSpPr>
        <p:spPr>
          <a:xfrm>
            <a:off x="2514600" y="1295400"/>
            <a:ext cx="1752600" cy="523220"/>
          </a:xfrm>
          <a:prstGeom prst="rect">
            <a:avLst/>
          </a:prstGeom>
          <a:noFill/>
        </p:spPr>
        <p:txBody>
          <a:bodyPr wrap="square" rtlCol="0">
            <a:spAutoFit/>
          </a:bodyPr>
          <a:lstStyle/>
          <a:p>
            <a:r>
              <a:rPr lang="en-US" sz="1400" b="1" dirty="0" smtClean="0"/>
              <a:t>Calculate Principal Components</a:t>
            </a:r>
            <a:endParaRPr lang="en-US" sz="1400" b="1" dirty="0"/>
          </a:p>
        </p:txBody>
      </p:sp>
      <p:sp>
        <p:nvSpPr>
          <p:cNvPr id="59" name="TextBox 58"/>
          <p:cNvSpPr txBox="1"/>
          <p:nvPr/>
        </p:nvSpPr>
        <p:spPr>
          <a:xfrm>
            <a:off x="6705600" y="1752600"/>
            <a:ext cx="2362200" cy="954107"/>
          </a:xfrm>
          <a:prstGeom prst="rect">
            <a:avLst/>
          </a:prstGeom>
          <a:noFill/>
        </p:spPr>
        <p:txBody>
          <a:bodyPr wrap="square" rtlCol="0">
            <a:spAutoFit/>
          </a:bodyPr>
          <a:lstStyle/>
          <a:p>
            <a:r>
              <a:rPr lang="en-US" sz="1400" b="1" dirty="0" smtClean="0"/>
              <a:t>Perform Ortho Oblique transformation based on first two principal components</a:t>
            </a:r>
            <a:endParaRPr lang="en-US" sz="1400" b="1" dirty="0"/>
          </a:p>
        </p:txBody>
      </p:sp>
      <p:sp>
        <p:nvSpPr>
          <p:cNvPr id="60" name="TextBox 59"/>
          <p:cNvSpPr txBox="1"/>
          <p:nvPr/>
        </p:nvSpPr>
        <p:spPr>
          <a:xfrm>
            <a:off x="6172200" y="5486400"/>
            <a:ext cx="2667000" cy="1169551"/>
          </a:xfrm>
          <a:prstGeom prst="rect">
            <a:avLst/>
          </a:prstGeom>
          <a:noFill/>
        </p:spPr>
        <p:txBody>
          <a:bodyPr wrap="square" rtlCol="0">
            <a:spAutoFit/>
          </a:bodyPr>
          <a:lstStyle/>
          <a:p>
            <a:r>
              <a:rPr lang="en-US" sz="1400" b="1" dirty="0" smtClean="0"/>
              <a:t>Divide into two clusters by assigning to each rotated component the variable with which its correlation is maximized</a:t>
            </a:r>
            <a:endParaRPr lang="en-US" sz="1400" b="1" dirty="0"/>
          </a:p>
        </p:txBody>
      </p:sp>
      <p:sp>
        <p:nvSpPr>
          <p:cNvPr id="61" name="TextBox 60"/>
          <p:cNvSpPr txBox="1"/>
          <p:nvPr/>
        </p:nvSpPr>
        <p:spPr>
          <a:xfrm>
            <a:off x="1143000" y="5966936"/>
            <a:ext cx="2667000" cy="738664"/>
          </a:xfrm>
          <a:prstGeom prst="rect">
            <a:avLst/>
          </a:prstGeom>
          <a:noFill/>
        </p:spPr>
        <p:txBody>
          <a:bodyPr wrap="square" rtlCol="0">
            <a:spAutoFit/>
          </a:bodyPr>
          <a:lstStyle/>
          <a:p>
            <a:r>
              <a:rPr lang="en-US" sz="1400" b="1" dirty="0" smtClean="0"/>
              <a:t>Perform variable reassignment between clusters to maximize variance</a:t>
            </a:r>
            <a:endParaRPr lang="en-US" sz="1400" b="1" dirty="0"/>
          </a:p>
        </p:txBody>
      </p:sp>
      <p:sp>
        <p:nvSpPr>
          <p:cNvPr id="62" name="TextBox 61"/>
          <p:cNvSpPr txBox="1"/>
          <p:nvPr/>
        </p:nvSpPr>
        <p:spPr>
          <a:xfrm>
            <a:off x="76200" y="3505200"/>
            <a:ext cx="1752600" cy="1600438"/>
          </a:xfrm>
          <a:prstGeom prst="rect">
            <a:avLst/>
          </a:prstGeom>
          <a:noFill/>
        </p:spPr>
        <p:txBody>
          <a:bodyPr wrap="square" rtlCol="0">
            <a:spAutoFit/>
          </a:bodyPr>
          <a:lstStyle/>
          <a:p>
            <a:r>
              <a:rPr lang="en-US" sz="1400" b="1" dirty="0" smtClean="0"/>
              <a:t>Use the default or user defined criteria to re-iterate based on cluster with lowest variance or second principal component cluster</a:t>
            </a:r>
            <a:endParaRPr lang="en-US" sz="1400" b="1" dirty="0"/>
          </a:p>
        </p:txBody>
      </p:sp>
      <p:grpSp>
        <p:nvGrpSpPr>
          <p:cNvPr id="1030" name="Group 6"/>
          <p:cNvGrpSpPr>
            <a:grpSpLocks noChangeAspect="1"/>
          </p:cNvGrpSpPr>
          <p:nvPr/>
        </p:nvGrpSpPr>
        <p:grpSpPr bwMode="auto">
          <a:xfrm>
            <a:off x="2743200" y="5486400"/>
            <a:ext cx="826774" cy="609599"/>
            <a:chOff x="4080" y="336"/>
            <a:chExt cx="986" cy="727"/>
          </a:xfrm>
        </p:grpSpPr>
        <p:sp>
          <p:nvSpPr>
            <p:cNvPr id="1029" name="AutoShape 5"/>
            <p:cNvSpPr>
              <a:spLocks noChangeAspect="1" noChangeArrowheads="1" noTextEdit="1"/>
            </p:cNvSpPr>
            <p:nvPr/>
          </p:nvSpPr>
          <p:spPr bwMode="auto">
            <a:xfrm>
              <a:off x="4080" y="336"/>
              <a:ext cx="986" cy="7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4390" y="432"/>
              <a:ext cx="514" cy="514"/>
            </a:xfrm>
            <a:custGeom>
              <a:avLst/>
              <a:gdLst/>
              <a:ahLst/>
              <a:cxnLst>
                <a:cxn ang="0">
                  <a:pos x="760" y="632"/>
                </a:cxn>
                <a:cxn ang="0">
                  <a:pos x="834" y="610"/>
                </a:cxn>
                <a:cxn ang="0">
                  <a:pos x="888" y="548"/>
                </a:cxn>
                <a:cxn ang="0">
                  <a:pos x="876" y="470"/>
                </a:cxn>
                <a:cxn ang="0">
                  <a:pos x="820" y="398"/>
                </a:cxn>
                <a:cxn ang="0">
                  <a:pos x="635" y="564"/>
                </a:cxn>
                <a:cxn ang="0">
                  <a:pos x="320" y="658"/>
                </a:cxn>
                <a:cxn ang="0">
                  <a:pos x="257" y="680"/>
                </a:cxn>
                <a:cxn ang="0">
                  <a:pos x="311" y="576"/>
                </a:cxn>
                <a:cxn ang="0">
                  <a:pos x="320" y="403"/>
                </a:cxn>
                <a:cxn ang="0">
                  <a:pos x="499" y="271"/>
                </a:cxn>
                <a:cxn ang="0">
                  <a:pos x="480" y="229"/>
                </a:cxn>
                <a:cxn ang="0">
                  <a:pos x="503" y="191"/>
                </a:cxn>
                <a:cxn ang="0">
                  <a:pos x="547" y="264"/>
                </a:cxn>
                <a:cxn ang="0">
                  <a:pos x="585" y="338"/>
                </a:cxn>
                <a:cxn ang="0">
                  <a:pos x="745" y="255"/>
                </a:cxn>
                <a:cxn ang="0">
                  <a:pos x="696" y="172"/>
                </a:cxn>
                <a:cxn ang="0">
                  <a:pos x="635" y="137"/>
                </a:cxn>
                <a:cxn ang="0">
                  <a:pos x="592" y="125"/>
                </a:cxn>
                <a:cxn ang="0">
                  <a:pos x="780" y="74"/>
                </a:cxn>
                <a:cxn ang="0">
                  <a:pos x="936" y="222"/>
                </a:cxn>
                <a:cxn ang="0">
                  <a:pos x="1019" y="422"/>
                </a:cxn>
                <a:cxn ang="0">
                  <a:pos x="1004" y="666"/>
                </a:cxn>
                <a:cxn ang="0">
                  <a:pos x="876" y="876"/>
                </a:cxn>
                <a:cxn ang="0">
                  <a:pos x="666" y="1003"/>
                </a:cxn>
                <a:cxn ang="0">
                  <a:pos x="410" y="1016"/>
                </a:cxn>
                <a:cxn ang="0">
                  <a:pos x="186" y="909"/>
                </a:cxn>
                <a:cxn ang="0">
                  <a:pos x="40" y="712"/>
                </a:cxn>
                <a:cxn ang="0">
                  <a:pos x="2" y="460"/>
                </a:cxn>
                <a:cxn ang="0">
                  <a:pos x="87" y="226"/>
                </a:cxn>
                <a:cxn ang="0">
                  <a:pos x="268" y="62"/>
                </a:cxn>
                <a:cxn ang="0">
                  <a:pos x="512" y="0"/>
                </a:cxn>
                <a:cxn ang="0">
                  <a:pos x="578" y="4"/>
                </a:cxn>
                <a:cxn ang="0">
                  <a:pos x="579" y="123"/>
                </a:cxn>
                <a:cxn ang="0">
                  <a:pos x="509" y="116"/>
                </a:cxn>
                <a:cxn ang="0">
                  <a:pos x="420" y="122"/>
                </a:cxn>
                <a:cxn ang="0">
                  <a:pos x="375" y="134"/>
                </a:cxn>
                <a:cxn ang="0">
                  <a:pos x="433" y="142"/>
                </a:cxn>
                <a:cxn ang="0">
                  <a:pos x="453" y="200"/>
                </a:cxn>
                <a:cxn ang="0">
                  <a:pos x="404" y="173"/>
                </a:cxn>
                <a:cxn ang="0">
                  <a:pos x="339" y="191"/>
                </a:cxn>
                <a:cxn ang="0">
                  <a:pos x="277" y="262"/>
                </a:cxn>
                <a:cxn ang="0">
                  <a:pos x="298" y="333"/>
                </a:cxn>
                <a:cxn ang="0">
                  <a:pos x="165" y="468"/>
                </a:cxn>
                <a:cxn ang="0">
                  <a:pos x="127" y="568"/>
                </a:cxn>
                <a:cxn ang="0">
                  <a:pos x="154" y="673"/>
                </a:cxn>
                <a:cxn ang="0">
                  <a:pos x="213" y="773"/>
                </a:cxn>
                <a:cxn ang="0">
                  <a:pos x="267" y="829"/>
                </a:cxn>
                <a:cxn ang="0">
                  <a:pos x="259" y="808"/>
                </a:cxn>
                <a:cxn ang="0">
                  <a:pos x="257" y="680"/>
                </a:cxn>
                <a:cxn ang="0">
                  <a:pos x="284" y="754"/>
                </a:cxn>
                <a:cxn ang="0">
                  <a:pos x="305" y="820"/>
                </a:cxn>
                <a:cxn ang="0">
                  <a:pos x="377" y="846"/>
                </a:cxn>
                <a:cxn ang="0">
                  <a:pos x="470" y="841"/>
                </a:cxn>
                <a:cxn ang="0">
                  <a:pos x="633" y="850"/>
                </a:cxn>
                <a:cxn ang="0">
                  <a:pos x="709" y="848"/>
                </a:cxn>
                <a:cxn ang="0">
                  <a:pos x="805" y="793"/>
                </a:cxn>
                <a:cxn ang="0">
                  <a:pos x="870" y="697"/>
                </a:cxn>
                <a:cxn ang="0">
                  <a:pos x="910" y="574"/>
                </a:cxn>
                <a:cxn ang="0">
                  <a:pos x="866" y="632"/>
                </a:cxn>
                <a:cxn ang="0">
                  <a:pos x="743" y="668"/>
                </a:cxn>
                <a:cxn ang="0">
                  <a:pos x="639" y="670"/>
                </a:cxn>
              </a:cxnLst>
              <a:rect l="0" t="0" r="r" b="b"/>
              <a:pathLst>
                <a:path w="1027" h="1027">
                  <a:moveTo>
                    <a:pt x="719" y="581"/>
                  </a:moveTo>
                  <a:lnTo>
                    <a:pt x="749" y="628"/>
                  </a:lnTo>
                  <a:lnTo>
                    <a:pt x="750" y="629"/>
                  </a:lnTo>
                  <a:lnTo>
                    <a:pt x="753" y="630"/>
                  </a:lnTo>
                  <a:lnTo>
                    <a:pt x="760" y="632"/>
                  </a:lnTo>
                  <a:lnTo>
                    <a:pt x="769" y="632"/>
                  </a:lnTo>
                  <a:lnTo>
                    <a:pt x="781" y="630"/>
                  </a:lnTo>
                  <a:lnTo>
                    <a:pt x="796" y="627"/>
                  </a:lnTo>
                  <a:lnTo>
                    <a:pt x="813" y="620"/>
                  </a:lnTo>
                  <a:lnTo>
                    <a:pt x="834" y="610"/>
                  </a:lnTo>
                  <a:lnTo>
                    <a:pt x="851" y="598"/>
                  </a:lnTo>
                  <a:lnTo>
                    <a:pt x="865" y="587"/>
                  </a:lnTo>
                  <a:lnTo>
                    <a:pt x="875" y="574"/>
                  </a:lnTo>
                  <a:lnTo>
                    <a:pt x="883" y="561"/>
                  </a:lnTo>
                  <a:lnTo>
                    <a:pt x="888" y="548"/>
                  </a:lnTo>
                  <a:lnTo>
                    <a:pt x="890" y="534"/>
                  </a:lnTo>
                  <a:lnTo>
                    <a:pt x="891" y="521"/>
                  </a:lnTo>
                  <a:lnTo>
                    <a:pt x="890" y="507"/>
                  </a:lnTo>
                  <a:lnTo>
                    <a:pt x="886" y="489"/>
                  </a:lnTo>
                  <a:lnTo>
                    <a:pt x="876" y="470"/>
                  </a:lnTo>
                  <a:lnTo>
                    <a:pt x="865" y="451"/>
                  </a:lnTo>
                  <a:lnTo>
                    <a:pt x="851" y="434"/>
                  </a:lnTo>
                  <a:lnTo>
                    <a:pt x="838" y="419"/>
                  </a:lnTo>
                  <a:lnTo>
                    <a:pt x="827" y="406"/>
                  </a:lnTo>
                  <a:lnTo>
                    <a:pt x="820" y="398"/>
                  </a:lnTo>
                  <a:lnTo>
                    <a:pt x="817" y="396"/>
                  </a:lnTo>
                  <a:lnTo>
                    <a:pt x="660" y="488"/>
                  </a:lnTo>
                  <a:lnTo>
                    <a:pt x="719" y="581"/>
                  </a:lnTo>
                  <a:lnTo>
                    <a:pt x="635" y="611"/>
                  </a:lnTo>
                  <a:lnTo>
                    <a:pt x="635" y="564"/>
                  </a:lnTo>
                  <a:lnTo>
                    <a:pt x="514" y="749"/>
                  </a:lnTo>
                  <a:lnTo>
                    <a:pt x="547" y="801"/>
                  </a:lnTo>
                  <a:lnTo>
                    <a:pt x="474" y="801"/>
                  </a:lnTo>
                  <a:lnTo>
                    <a:pt x="474" y="658"/>
                  </a:lnTo>
                  <a:lnTo>
                    <a:pt x="320" y="658"/>
                  </a:lnTo>
                  <a:lnTo>
                    <a:pt x="318" y="660"/>
                  </a:lnTo>
                  <a:lnTo>
                    <a:pt x="311" y="668"/>
                  </a:lnTo>
                  <a:lnTo>
                    <a:pt x="302" y="682"/>
                  </a:lnTo>
                  <a:lnTo>
                    <a:pt x="294" y="702"/>
                  </a:lnTo>
                  <a:lnTo>
                    <a:pt x="257" y="680"/>
                  </a:lnTo>
                  <a:lnTo>
                    <a:pt x="265" y="662"/>
                  </a:lnTo>
                  <a:lnTo>
                    <a:pt x="275" y="640"/>
                  </a:lnTo>
                  <a:lnTo>
                    <a:pt x="288" y="618"/>
                  </a:lnTo>
                  <a:lnTo>
                    <a:pt x="299" y="596"/>
                  </a:lnTo>
                  <a:lnTo>
                    <a:pt x="311" y="576"/>
                  </a:lnTo>
                  <a:lnTo>
                    <a:pt x="320" y="561"/>
                  </a:lnTo>
                  <a:lnTo>
                    <a:pt x="326" y="550"/>
                  </a:lnTo>
                  <a:lnTo>
                    <a:pt x="328" y="546"/>
                  </a:lnTo>
                  <a:lnTo>
                    <a:pt x="410" y="595"/>
                  </a:lnTo>
                  <a:lnTo>
                    <a:pt x="320" y="403"/>
                  </a:lnTo>
                  <a:lnTo>
                    <a:pt x="260" y="406"/>
                  </a:lnTo>
                  <a:lnTo>
                    <a:pt x="298" y="333"/>
                  </a:lnTo>
                  <a:lnTo>
                    <a:pt x="409" y="407"/>
                  </a:lnTo>
                  <a:lnTo>
                    <a:pt x="499" y="272"/>
                  </a:lnTo>
                  <a:lnTo>
                    <a:pt x="499" y="271"/>
                  </a:lnTo>
                  <a:lnTo>
                    <a:pt x="497" y="267"/>
                  </a:lnTo>
                  <a:lnTo>
                    <a:pt x="495" y="260"/>
                  </a:lnTo>
                  <a:lnTo>
                    <a:pt x="492" y="251"/>
                  </a:lnTo>
                  <a:lnTo>
                    <a:pt x="487" y="240"/>
                  </a:lnTo>
                  <a:lnTo>
                    <a:pt x="480" y="229"/>
                  </a:lnTo>
                  <a:lnTo>
                    <a:pt x="470" y="217"/>
                  </a:lnTo>
                  <a:lnTo>
                    <a:pt x="457" y="205"/>
                  </a:lnTo>
                  <a:lnTo>
                    <a:pt x="492" y="178"/>
                  </a:lnTo>
                  <a:lnTo>
                    <a:pt x="497" y="184"/>
                  </a:lnTo>
                  <a:lnTo>
                    <a:pt x="503" y="191"/>
                  </a:lnTo>
                  <a:lnTo>
                    <a:pt x="508" y="198"/>
                  </a:lnTo>
                  <a:lnTo>
                    <a:pt x="514" y="205"/>
                  </a:lnTo>
                  <a:lnTo>
                    <a:pt x="524" y="222"/>
                  </a:lnTo>
                  <a:lnTo>
                    <a:pt x="535" y="241"/>
                  </a:lnTo>
                  <a:lnTo>
                    <a:pt x="547" y="264"/>
                  </a:lnTo>
                  <a:lnTo>
                    <a:pt x="559" y="286"/>
                  </a:lnTo>
                  <a:lnTo>
                    <a:pt x="569" y="306"/>
                  </a:lnTo>
                  <a:lnTo>
                    <a:pt x="577" y="323"/>
                  </a:lnTo>
                  <a:lnTo>
                    <a:pt x="583" y="333"/>
                  </a:lnTo>
                  <a:lnTo>
                    <a:pt x="585" y="338"/>
                  </a:lnTo>
                  <a:lnTo>
                    <a:pt x="491" y="388"/>
                  </a:lnTo>
                  <a:lnTo>
                    <a:pt x="709" y="412"/>
                  </a:lnTo>
                  <a:lnTo>
                    <a:pt x="827" y="218"/>
                  </a:lnTo>
                  <a:lnTo>
                    <a:pt x="746" y="259"/>
                  </a:lnTo>
                  <a:lnTo>
                    <a:pt x="745" y="255"/>
                  </a:lnTo>
                  <a:lnTo>
                    <a:pt x="741" y="244"/>
                  </a:lnTo>
                  <a:lnTo>
                    <a:pt x="734" y="229"/>
                  </a:lnTo>
                  <a:lnTo>
                    <a:pt x="723" y="210"/>
                  </a:lnTo>
                  <a:lnTo>
                    <a:pt x="711" y="192"/>
                  </a:lnTo>
                  <a:lnTo>
                    <a:pt x="696" y="172"/>
                  </a:lnTo>
                  <a:lnTo>
                    <a:pt x="678" y="156"/>
                  </a:lnTo>
                  <a:lnTo>
                    <a:pt x="658" y="145"/>
                  </a:lnTo>
                  <a:lnTo>
                    <a:pt x="651" y="141"/>
                  </a:lnTo>
                  <a:lnTo>
                    <a:pt x="643" y="139"/>
                  </a:lnTo>
                  <a:lnTo>
                    <a:pt x="635" y="137"/>
                  </a:lnTo>
                  <a:lnTo>
                    <a:pt x="626" y="133"/>
                  </a:lnTo>
                  <a:lnTo>
                    <a:pt x="618" y="131"/>
                  </a:lnTo>
                  <a:lnTo>
                    <a:pt x="609" y="129"/>
                  </a:lnTo>
                  <a:lnTo>
                    <a:pt x="601" y="127"/>
                  </a:lnTo>
                  <a:lnTo>
                    <a:pt x="592" y="125"/>
                  </a:lnTo>
                  <a:lnTo>
                    <a:pt x="616" y="10"/>
                  </a:lnTo>
                  <a:lnTo>
                    <a:pt x="660" y="20"/>
                  </a:lnTo>
                  <a:lnTo>
                    <a:pt x="701" y="35"/>
                  </a:lnTo>
                  <a:lnTo>
                    <a:pt x="742" y="54"/>
                  </a:lnTo>
                  <a:lnTo>
                    <a:pt x="780" y="74"/>
                  </a:lnTo>
                  <a:lnTo>
                    <a:pt x="815" y="99"/>
                  </a:lnTo>
                  <a:lnTo>
                    <a:pt x="850" y="125"/>
                  </a:lnTo>
                  <a:lnTo>
                    <a:pt x="881" y="155"/>
                  </a:lnTo>
                  <a:lnTo>
                    <a:pt x="910" y="187"/>
                  </a:lnTo>
                  <a:lnTo>
                    <a:pt x="936" y="222"/>
                  </a:lnTo>
                  <a:lnTo>
                    <a:pt x="959" y="258"/>
                  </a:lnTo>
                  <a:lnTo>
                    <a:pt x="979" y="297"/>
                  </a:lnTo>
                  <a:lnTo>
                    <a:pt x="996" y="337"/>
                  </a:lnTo>
                  <a:lnTo>
                    <a:pt x="1010" y="378"/>
                  </a:lnTo>
                  <a:lnTo>
                    <a:pt x="1019" y="422"/>
                  </a:lnTo>
                  <a:lnTo>
                    <a:pt x="1025" y="467"/>
                  </a:lnTo>
                  <a:lnTo>
                    <a:pt x="1027" y="513"/>
                  </a:lnTo>
                  <a:lnTo>
                    <a:pt x="1025" y="566"/>
                  </a:lnTo>
                  <a:lnTo>
                    <a:pt x="1017" y="617"/>
                  </a:lnTo>
                  <a:lnTo>
                    <a:pt x="1004" y="666"/>
                  </a:lnTo>
                  <a:lnTo>
                    <a:pt x="987" y="712"/>
                  </a:lnTo>
                  <a:lnTo>
                    <a:pt x="965" y="757"/>
                  </a:lnTo>
                  <a:lnTo>
                    <a:pt x="940" y="800"/>
                  </a:lnTo>
                  <a:lnTo>
                    <a:pt x="910" y="840"/>
                  </a:lnTo>
                  <a:lnTo>
                    <a:pt x="876" y="876"/>
                  </a:lnTo>
                  <a:lnTo>
                    <a:pt x="840" y="909"/>
                  </a:lnTo>
                  <a:lnTo>
                    <a:pt x="800" y="939"/>
                  </a:lnTo>
                  <a:lnTo>
                    <a:pt x="758" y="964"/>
                  </a:lnTo>
                  <a:lnTo>
                    <a:pt x="713" y="986"/>
                  </a:lnTo>
                  <a:lnTo>
                    <a:pt x="666" y="1003"/>
                  </a:lnTo>
                  <a:lnTo>
                    <a:pt x="616" y="1016"/>
                  </a:lnTo>
                  <a:lnTo>
                    <a:pt x="565" y="1024"/>
                  </a:lnTo>
                  <a:lnTo>
                    <a:pt x="512" y="1027"/>
                  </a:lnTo>
                  <a:lnTo>
                    <a:pt x="461" y="1024"/>
                  </a:lnTo>
                  <a:lnTo>
                    <a:pt x="410" y="1016"/>
                  </a:lnTo>
                  <a:lnTo>
                    <a:pt x="360" y="1003"/>
                  </a:lnTo>
                  <a:lnTo>
                    <a:pt x="313" y="986"/>
                  </a:lnTo>
                  <a:lnTo>
                    <a:pt x="268" y="964"/>
                  </a:lnTo>
                  <a:lnTo>
                    <a:pt x="227" y="939"/>
                  </a:lnTo>
                  <a:lnTo>
                    <a:pt x="186" y="909"/>
                  </a:lnTo>
                  <a:lnTo>
                    <a:pt x="151" y="876"/>
                  </a:lnTo>
                  <a:lnTo>
                    <a:pt x="117" y="840"/>
                  </a:lnTo>
                  <a:lnTo>
                    <a:pt x="87" y="800"/>
                  </a:lnTo>
                  <a:lnTo>
                    <a:pt x="62" y="757"/>
                  </a:lnTo>
                  <a:lnTo>
                    <a:pt x="40" y="712"/>
                  </a:lnTo>
                  <a:lnTo>
                    <a:pt x="23" y="666"/>
                  </a:lnTo>
                  <a:lnTo>
                    <a:pt x="10" y="617"/>
                  </a:lnTo>
                  <a:lnTo>
                    <a:pt x="2" y="566"/>
                  </a:lnTo>
                  <a:lnTo>
                    <a:pt x="0" y="513"/>
                  </a:lnTo>
                  <a:lnTo>
                    <a:pt x="2" y="460"/>
                  </a:lnTo>
                  <a:lnTo>
                    <a:pt x="10" y="409"/>
                  </a:lnTo>
                  <a:lnTo>
                    <a:pt x="23" y="360"/>
                  </a:lnTo>
                  <a:lnTo>
                    <a:pt x="40" y="314"/>
                  </a:lnTo>
                  <a:lnTo>
                    <a:pt x="62" y="269"/>
                  </a:lnTo>
                  <a:lnTo>
                    <a:pt x="87" y="226"/>
                  </a:lnTo>
                  <a:lnTo>
                    <a:pt x="117" y="186"/>
                  </a:lnTo>
                  <a:lnTo>
                    <a:pt x="151" y="150"/>
                  </a:lnTo>
                  <a:lnTo>
                    <a:pt x="186" y="117"/>
                  </a:lnTo>
                  <a:lnTo>
                    <a:pt x="227" y="87"/>
                  </a:lnTo>
                  <a:lnTo>
                    <a:pt x="268" y="62"/>
                  </a:lnTo>
                  <a:lnTo>
                    <a:pt x="313" y="40"/>
                  </a:lnTo>
                  <a:lnTo>
                    <a:pt x="360" y="23"/>
                  </a:lnTo>
                  <a:lnTo>
                    <a:pt x="410" y="10"/>
                  </a:lnTo>
                  <a:lnTo>
                    <a:pt x="461" y="2"/>
                  </a:lnTo>
                  <a:lnTo>
                    <a:pt x="512" y="0"/>
                  </a:lnTo>
                  <a:lnTo>
                    <a:pt x="526" y="0"/>
                  </a:lnTo>
                  <a:lnTo>
                    <a:pt x="539" y="1"/>
                  </a:lnTo>
                  <a:lnTo>
                    <a:pt x="552" y="1"/>
                  </a:lnTo>
                  <a:lnTo>
                    <a:pt x="565" y="2"/>
                  </a:lnTo>
                  <a:lnTo>
                    <a:pt x="578" y="4"/>
                  </a:lnTo>
                  <a:lnTo>
                    <a:pt x="591" y="5"/>
                  </a:lnTo>
                  <a:lnTo>
                    <a:pt x="603" y="8"/>
                  </a:lnTo>
                  <a:lnTo>
                    <a:pt x="616" y="10"/>
                  </a:lnTo>
                  <a:lnTo>
                    <a:pt x="592" y="125"/>
                  </a:lnTo>
                  <a:lnTo>
                    <a:pt x="579" y="123"/>
                  </a:lnTo>
                  <a:lnTo>
                    <a:pt x="565" y="121"/>
                  </a:lnTo>
                  <a:lnTo>
                    <a:pt x="552" y="119"/>
                  </a:lnTo>
                  <a:lnTo>
                    <a:pt x="538" y="117"/>
                  </a:lnTo>
                  <a:lnTo>
                    <a:pt x="523" y="117"/>
                  </a:lnTo>
                  <a:lnTo>
                    <a:pt x="509" y="116"/>
                  </a:lnTo>
                  <a:lnTo>
                    <a:pt x="494" y="116"/>
                  </a:lnTo>
                  <a:lnTo>
                    <a:pt x="480" y="116"/>
                  </a:lnTo>
                  <a:lnTo>
                    <a:pt x="458" y="117"/>
                  </a:lnTo>
                  <a:lnTo>
                    <a:pt x="438" y="118"/>
                  </a:lnTo>
                  <a:lnTo>
                    <a:pt x="420" y="122"/>
                  </a:lnTo>
                  <a:lnTo>
                    <a:pt x="405" y="125"/>
                  </a:lnTo>
                  <a:lnTo>
                    <a:pt x="393" y="129"/>
                  </a:lnTo>
                  <a:lnTo>
                    <a:pt x="383" y="131"/>
                  </a:lnTo>
                  <a:lnTo>
                    <a:pt x="378" y="133"/>
                  </a:lnTo>
                  <a:lnTo>
                    <a:pt x="375" y="134"/>
                  </a:lnTo>
                  <a:lnTo>
                    <a:pt x="379" y="134"/>
                  </a:lnTo>
                  <a:lnTo>
                    <a:pt x="387" y="134"/>
                  </a:lnTo>
                  <a:lnTo>
                    <a:pt x="398" y="134"/>
                  </a:lnTo>
                  <a:lnTo>
                    <a:pt x="415" y="137"/>
                  </a:lnTo>
                  <a:lnTo>
                    <a:pt x="433" y="142"/>
                  </a:lnTo>
                  <a:lnTo>
                    <a:pt x="453" y="149"/>
                  </a:lnTo>
                  <a:lnTo>
                    <a:pt x="472" y="162"/>
                  </a:lnTo>
                  <a:lnTo>
                    <a:pt x="492" y="178"/>
                  </a:lnTo>
                  <a:lnTo>
                    <a:pt x="457" y="205"/>
                  </a:lnTo>
                  <a:lnTo>
                    <a:pt x="453" y="200"/>
                  </a:lnTo>
                  <a:lnTo>
                    <a:pt x="448" y="196"/>
                  </a:lnTo>
                  <a:lnTo>
                    <a:pt x="443" y="193"/>
                  </a:lnTo>
                  <a:lnTo>
                    <a:pt x="439" y="190"/>
                  </a:lnTo>
                  <a:lnTo>
                    <a:pt x="420" y="179"/>
                  </a:lnTo>
                  <a:lnTo>
                    <a:pt x="404" y="173"/>
                  </a:lnTo>
                  <a:lnTo>
                    <a:pt x="389" y="172"/>
                  </a:lnTo>
                  <a:lnTo>
                    <a:pt x="375" y="173"/>
                  </a:lnTo>
                  <a:lnTo>
                    <a:pt x="363" y="178"/>
                  </a:lnTo>
                  <a:lnTo>
                    <a:pt x="350" y="184"/>
                  </a:lnTo>
                  <a:lnTo>
                    <a:pt x="339" y="191"/>
                  </a:lnTo>
                  <a:lnTo>
                    <a:pt x="327" y="198"/>
                  </a:lnTo>
                  <a:lnTo>
                    <a:pt x="313" y="210"/>
                  </a:lnTo>
                  <a:lnTo>
                    <a:pt x="299" y="226"/>
                  </a:lnTo>
                  <a:lnTo>
                    <a:pt x="288" y="244"/>
                  </a:lnTo>
                  <a:lnTo>
                    <a:pt x="277" y="262"/>
                  </a:lnTo>
                  <a:lnTo>
                    <a:pt x="269" y="279"/>
                  </a:lnTo>
                  <a:lnTo>
                    <a:pt x="264" y="293"/>
                  </a:lnTo>
                  <a:lnTo>
                    <a:pt x="259" y="304"/>
                  </a:lnTo>
                  <a:lnTo>
                    <a:pt x="258" y="307"/>
                  </a:lnTo>
                  <a:lnTo>
                    <a:pt x="298" y="333"/>
                  </a:lnTo>
                  <a:lnTo>
                    <a:pt x="260" y="406"/>
                  </a:lnTo>
                  <a:lnTo>
                    <a:pt x="99" y="415"/>
                  </a:lnTo>
                  <a:lnTo>
                    <a:pt x="174" y="456"/>
                  </a:lnTo>
                  <a:lnTo>
                    <a:pt x="171" y="459"/>
                  </a:lnTo>
                  <a:lnTo>
                    <a:pt x="165" y="468"/>
                  </a:lnTo>
                  <a:lnTo>
                    <a:pt x="157" y="483"/>
                  </a:lnTo>
                  <a:lnTo>
                    <a:pt x="146" y="500"/>
                  </a:lnTo>
                  <a:lnTo>
                    <a:pt x="137" y="522"/>
                  </a:lnTo>
                  <a:lnTo>
                    <a:pt x="130" y="545"/>
                  </a:lnTo>
                  <a:lnTo>
                    <a:pt x="127" y="568"/>
                  </a:lnTo>
                  <a:lnTo>
                    <a:pt x="128" y="591"/>
                  </a:lnTo>
                  <a:lnTo>
                    <a:pt x="132" y="611"/>
                  </a:lnTo>
                  <a:lnTo>
                    <a:pt x="138" y="632"/>
                  </a:lnTo>
                  <a:lnTo>
                    <a:pt x="145" y="652"/>
                  </a:lnTo>
                  <a:lnTo>
                    <a:pt x="154" y="673"/>
                  </a:lnTo>
                  <a:lnTo>
                    <a:pt x="165" y="694"/>
                  </a:lnTo>
                  <a:lnTo>
                    <a:pt x="175" y="716"/>
                  </a:lnTo>
                  <a:lnTo>
                    <a:pt x="188" y="735"/>
                  </a:lnTo>
                  <a:lnTo>
                    <a:pt x="200" y="756"/>
                  </a:lnTo>
                  <a:lnTo>
                    <a:pt x="213" y="773"/>
                  </a:lnTo>
                  <a:lnTo>
                    <a:pt x="227" y="789"/>
                  </a:lnTo>
                  <a:lnTo>
                    <a:pt x="238" y="802"/>
                  </a:lnTo>
                  <a:lnTo>
                    <a:pt x="250" y="814"/>
                  </a:lnTo>
                  <a:lnTo>
                    <a:pt x="260" y="822"/>
                  </a:lnTo>
                  <a:lnTo>
                    <a:pt x="267" y="829"/>
                  </a:lnTo>
                  <a:lnTo>
                    <a:pt x="272" y="832"/>
                  </a:lnTo>
                  <a:lnTo>
                    <a:pt x="274" y="833"/>
                  </a:lnTo>
                  <a:lnTo>
                    <a:pt x="272" y="830"/>
                  </a:lnTo>
                  <a:lnTo>
                    <a:pt x="266" y="822"/>
                  </a:lnTo>
                  <a:lnTo>
                    <a:pt x="259" y="808"/>
                  </a:lnTo>
                  <a:lnTo>
                    <a:pt x="251" y="789"/>
                  </a:lnTo>
                  <a:lnTo>
                    <a:pt x="245" y="766"/>
                  </a:lnTo>
                  <a:lnTo>
                    <a:pt x="243" y="740"/>
                  </a:lnTo>
                  <a:lnTo>
                    <a:pt x="246" y="711"/>
                  </a:lnTo>
                  <a:lnTo>
                    <a:pt x="257" y="680"/>
                  </a:lnTo>
                  <a:lnTo>
                    <a:pt x="294" y="702"/>
                  </a:lnTo>
                  <a:lnTo>
                    <a:pt x="290" y="713"/>
                  </a:lnTo>
                  <a:lnTo>
                    <a:pt x="287" y="725"/>
                  </a:lnTo>
                  <a:lnTo>
                    <a:pt x="286" y="739"/>
                  </a:lnTo>
                  <a:lnTo>
                    <a:pt x="284" y="754"/>
                  </a:lnTo>
                  <a:lnTo>
                    <a:pt x="284" y="774"/>
                  </a:lnTo>
                  <a:lnTo>
                    <a:pt x="288" y="791"/>
                  </a:lnTo>
                  <a:lnTo>
                    <a:pt x="291" y="803"/>
                  </a:lnTo>
                  <a:lnTo>
                    <a:pt x="298" y="812"/>
                  </a:lnTo>
                  <a:lnTo>
                    <a:pt x="305" y="820"/>
                  </a:lnTo>
                  <a:lnTo>
                    <a:pt x="314" y="827"/>
                  </a:lnTo>
                  <a:lnTo>
                    <a:pt x="325" y="833"/>
                  </a:lnTo>
                  <a:lnTo>
                    <a:pt x="336" y="838"/>
                  </a:lnTo>
                  <a:lnTo>
                    <a:pt x="355" y="843"/>
                  </a:lnTo>
                  <a:lnTo>
                    <a:pt x="377" y="846"/>
                  </a:lnTo>
                  <a:lnTo>
                    <a:pt x="400" y="847"/>
                  </a:lnTo>
                  <a:lnTo>
                    <a:pt x="421" y="846"/>
                  </a:lnTo>
                  <a:lnTo>
                    <a:pt x="442" y="845"/>
                  </a:lnTo>
                  <a:lnTo>
                    <a:pt x="459" y="842"/>
                  </a:lnTo>
                  <a:lnTo>
                    <a:pt x="470" y="841"/>
                  </a:lnTo>
                  <a:lnTo>
                    <a:pt x="474" y="840"/>
                  </a:lnTo>
                  <a:lnTo>
                    <a:pt x="474" y="801"/>
                  </a:lnTo>
                  <a:lnTo>
                    <a:pt x="547" y="801"/>
                  </a:lnTo>
                  <a:lnTo>
                    <a:pt x="636" y="940"/>
                  </a:lnTo>
                  <a:lnTo>
                    <a:pt x="633" y="850"/>
                  </a:lnTo>
                  <a:lnTo>
                    <a:pt x="638" y="850"/>
                  </a:lnTo>
                  <a:lnTo>
                    <a:pt x="648" y="852"/>
                  </a:lnTo>
                  <a:lnTo>
                    <a:pt x="666" y="852"/>
                  </a:lnTo>
                  <a:lnTo>
                    <a:pt x="686" y="852"/>
                  </a:lnTo>
                  <a:lnTo>
                    <a:pt x="709" y="848"/>
                  </a:lnTo>
                  <a:lnTo>
                    <a:pt x="732" y="843"/>
                  </a:lnTo>
                  <a:lnTo>
                    <a:pt x="755" y="834"/>
                  </a:lnTo>
                  <a:lnTo>
                    <a:pt x="775" y="822"/>
                  </a:lnTo>
                  <a:lnTo>
                    <a:pt x="790" y="808"/>
                  </a:lnTo>
                  <a:lnTo>
                    <a:pt x="805" y="793"/>
                  </a:lnTo>
                  <a:lnTo>
                    <a:pt x="819" y="776"/>
                  </a:lnTo>
                  <a:lnTo>
                    <a:pt x="833" y="757"/>
                  </a:lnTo>
                  <a:lnTo>
                    <a:pt x="845" y="738"/>
                  </a:lnTo>
                  <a:lnTo>
                    <a:pt x="858" y="718"/>
                  </a:lnTo>
                  <a:lnTo>
                    <a:pt x="870" y="697"/>
                  </a:lnTo>
                  <a:lnTo>
                    <a:pt x="880" y="675"/>
                  </a:lnTo>
                  <a:lnTo>
                    <a:pt x="896" y="636"/>
                  </a:lnTo>
                  <a:lnTo>
                    <a:pt x="905" y="604"/>
                  </a:lnTo>
                  <a:lnTo>
                    <a:pt x="909" y="582"/>
                  </a:lnTo>
                  <a:lnTo>
                    <a:pt x="910" y="574"/>
                  </a:lnTo>
                  <a:lnTo>
                    <a:pt x="909" y="578"/>
                  </a:lnTo>
                  <a:lnTo>
                    <a:pt x="904" y="587"/>
                  </a:lnTo>
                  <a:lnTo>
                    <a:pt x="896" y="601"/>
                  </a:lnTo>
                  <a:lnTo>
                    <a:pt x="883" y="616"/>
                  </a:lnTo>
                  <a:lnTo>
                    <a:pt x="866" y="632"/>
                  </a:lnTo>
                  <a:lnTo>
                    <a:pt x="845" y="647"/>
                  </a:lnTo>
                  <a:lnTo>
                    <a:pt x="819" y="658"/>
                  </a:lnTo>
                  <a:lnTo>
                    <a:pt x="787" y="665"/>
                  </a:lnTo>
                  <a:lnTo>
                    <a:pt x="767" y="667"/>
                  </a:lnTo>
                  <a:lnTo>
                    <a:pt x="743" y="668"/>
                  </a:lnTo>
                  <a:lnTo>
                    <a:pt x="717" y="668"/>
                  </a:lnTo>
                  <a:lnTo>
                    <a:pt x="693" y="670"/>
                  </a:lnTo>
                  <a:lnTo>
                    <a:pt x="670" y="670"/>
                  </a:lnTo>
                  <a:lnTo>
                    <a:pt x="652" y="670"/>
                  </a:lnTo>
                  <a:lnTo>
                    <a:pt x="639" y="670"/>
                  </a:lnTo>
                  <a:lnTo>
                    <a:pt x="635" y="670"/>
                  </a:lnTo>
                  <a:lnTo>
                    <a:pt x="635" y="611"/>
                  </a:lnTo>
                  <a:lnTo>
                    <a:pt x="719" y="581"/>
                  </a:lnTo>
                  <a:close/>
                </a:path>
              </a:pathLst>
            </a:custGeom>
            <a:solidFill>
              <a:srgbClr val="0099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0" name="TextBox 49"/>
          <p:cNvSpPr txBox="1"/>
          <p:nvPr/>
        </p:nvSpPr>
        <p:spPr>
          <a:xfrm>
            <a:off x="4267200" y="3657600"/>
            <a:ext cx="2667000" cy="523220"/>
          </a:xfrm>
          <a:prstGeom prst="rect">
            <a:avLst/>
          </a:prstGeom>
          <a:noFill/>
        </p:spPr>
        <p:txBody>
          <a:bodyPr wrap="square" rtlCol="0">
            <a:spAutoFit/>
          </a:bodyPr>
          <a:lstStyle/>
          <a:p>
            <a:r>
              <a:rPr lang="en-US" sz="1400" b="1" dirty="0" smtClean="0"/>
              <a:t>Variable which has max correlation with PC1</a:t>
            </a:r>
            <a:endParaRPr lang="en-US" sz="1400" b="1" dirty="0"/>
          </a:p>
        </p:txBody>
      </p:sp>
      <p:sp>
        <p:nvSpPr>
          <p:cNvPr id="51" name="TextBox 50"/>
          <p:cNvSpPr txBox="1"/>
          <p:nvPr/>
        </p:nvSpPr>
        <p:spPr>
          <a:xfrm>
            <a:off x="4724400" y="4429780"/>
            <a:ext cx="2667000" cy="523220"/>
          </a:xfrm>
          <a:prstGeom prst="rect">
            <a:avLst/>
          </a:prstGeom>
          <a:noFill/>
          <a:scene3d>
            <a:camera prst="orthographicFront">
              <a:rot lat="0" lon="0" rev="2400000"/>
            </a:camera>
            <a:lightRig rig="threePt" dir="t"/>
          </a:scene3d>
        </p:spPr>
        <p:txBody>
          <a:bodyPr wrap="square" rtlCol="0">
            <a:spAutoFit/>
          </a:bodyPr>
          <a:lstStyle/>
          <a:p>
            <a:r>
              <a:rPr lang="en-US" sz="1400" b="1" dirty="0" smtClean="0"/>
              <a:t>Variable which has max correlation with PC2</a:t>
            </a:r>
            <a:endParaRPr lang="en-US" sz="14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VARCLUS</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 y="1066800"/>
            <a:ext cx="3019425" cy="1828800"/>
          </a:xfrm>
          <a:prstGeom prst="rect">
            <a:avLst/>
          </a:prstGeom>
          <a:noFill/>
          <a:ln w="9525">
            <a:noFill/>
            <a:miter lim="800000"/>
            <a:headEnd/>
            <a:tailEnd/>
          </a:ln>
          <a:effectLst/>
        </p:spPr>
      </p:pic>
      <p:sp>
        <p:nvSpPr>
          <p:cNvPr id="51" name="Rounded Rectangle 50"/>
          <p:cNvSpPr/>
          <p:nvPr/>
        </p:nvSpPr>
        <p:spPr>
          <a:xfrm>
            <a:off x="3810000" y="1295400"/>
            <a:ext cx="4953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Performs variable clustering. Only VAR statement is mandatory except PROC VARCLUS</a:t>
            </a:r>
          </a:p>
        </p:txBody>
      </p:sp>
      <p:pic>
        <p:nvPicPr>
          <p:cNvPr id="2051" name="Picture 3"/>
          <p:cNvPicPr>
            <a:picLocks noChangeAspect="1" noChangeArrowheads="1"/>
          </p:cNvPicPr>
          <p:nvPr/>
        </p:nvPicPr>
        <p:blipFill>
          <a:blip r:embed="rId3"/>
          <a:srcRect/>
          <a:stretch>
            <a:fillRect/>
          </a:stretch>
        </p:blipFill>
        <p:spPr bwMode="auto">
          <a:xfrm>
            <a:off x="457199" y="3048000"/>
            <a:ext cx="3810001" cy="3624759"/>
          </a:xfrm>
          <a:prstGeom prst="rect">
            <a:avLst/>
          </a:prstGeom>
          <a:noFill/>
          <a:ln w="9525">
            <a:noFill/>
            <a:miter lim="800000"/>
            <a:headEnd/>
            <a:tailEnd/>
          </a:ln>
          <a:effectLst/>
        </p:spPr>
      </p:pic>
      <p:sp>
        <p:nvSpPr>
          <p:cNvPr id="63" name="Rounded Rectangle 62"/>
          <p:cNvSpPr/>
          <p:nvPr/>
        </p:nvSpPr>
        <p:spPr>
          <a:xfrm>
            <a:off x="4419600" y="3429000"/>
            <a:ext cx="4419600" cy="281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The following data, from Hand, et al. (1994), represent amounts of protein consumed</a:t>
            </a:r>
          </a:p>
          <a:p>
            <a:r>
              <a:rPr lang="en-US" dirty="0" smtClean="0"/>
              <a:t>from nine food groups for each of 25 European countries. The nine food groups are red meat (</a:t>
            </a:r>
            <a:r>
              <a:rPr lang="en-US" dirty="0" err="1" smtClean="0"/>
              <a:t>RedMeat</a:t>
            </a:r>
            <a:r>
              <a:rPr lang="en-US" dirty="0" smtClean="0"/>
              <a:t>), white meat (</a:t>
            </a:r>
            <a:r>
              <a:rPr lang="en-US" dirty="0" err="1" smtClean="0"/>
              <a:t>WhiteMeat</a:t>
            </a:r>
            <a:r>
              <a:rPr lang="en-US" dirty="0" smtClean="0"/>
              <a:t>), eggs (Eggs), milk (Milk), fish (Fish), cereal (Cereal), starch (Starch), nuts (Nuts), and fruits and vegetables (</a:t>
            </a:r>
            <a:r>
              <a:rPr lang="en-US" dirty="0" err="1" smtClean="0"/>
              <a:t>FruitVeg</a:t>
            </a:r>
            <a:r>
              <a:rPr lang="en-US"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VARCLUS</a:t>
            </a:r>
            <a:endParaRPr lang="en-US" dirty="0"/>
          </a:p>
        </p:txBody>
      </p:sp>
      <p:pic>
        <p:nvPicPr>
          <p:cNvPr id="3074" name="Picture 2"/>
          <p:cNvPicPr>
            <a:picLocks noChangeAspect="1" noChangeArrowheads="1"/>
          </p:cNvPicPr>
          <p:nvPr/>
        </p:nvPicPr>
        <p:blipFill>
          <a:blip r:embed="rId2"/>
          <a:srcRect/>
          <a:stretch>
            <a:fillRect/>
          </a:stretch>
        </p:blipFill>
        <p:spPr bwMode="auto">
          <a:xfrm>
            <a:off x="152400" y="1066800"/>
            <a:ext cx="7172325" cy="6858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1143000" y="1505593"/>
            <a:ext cx="7065060" cy="5200007"/>
          </a:xfrm>
          <a:prstGeom prst="rect">
            <a:avLst/>
          </a:prstGeom>
          <a:noFill/>
          <a:ln w="9525">
            <a:noFill/>
            <a:miter lim="800000"/>
            <a:headEnd/>
            <a:tailEnd/>
          </a:ln>
          <a:effectLst/>
        </p:spPr>
      </p:pic>
      <p:sp>
        <p:nvSpPr>
          <p:cNvPr id="5" name="Rounded Rectangular Callout 4"/>
          <p:cNvSpPr/>
          <p:nvPr/>
        </p:nvSpPr>
        <p:spPr>
          <a:xfrm>
            <a:off x="152400" y="3124200"/>
            <a:ext cx="1981200" cy="914400"/>
          </a:xfrm>
          <a:prstGeom prst="wedgeRoundRectCallout">
            <a:avLst>
              <a:gd name="adj1" fmla="val 159872"/>
              <a:gd name="adj2" fmla="val 663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t>
            </a:r>
            <a:r>
              <a:rPr lang="en-US" sz="1200" baseline="30000" dirty="0" smtClean="0"/>
              <a:t>2</a:t>
            </a:r>
            <a:r>
              <a:rPr lang="en-US" sz="1200" dirty="0" smtClean="0"/>
              <a:t> observed with the component associated with own cluster, indicates the contribution to this cluster</a:t>
            </a:r>
            <a:endParaRPr lang="en-US" sz="1200" dirty="0"/>
          </a:p>
        </p:txBody>
      </p:sp>
      <p:sp>
        <p:nvSpPr>
          <p:cNvPr id="6" name="Rounded Rectangular Callout 5"/>
          <p:cNvSpPr/>
          <p:nvPr/>
        </p:nvSpPr>
        <p:spPr>
          <a:xfrm>
            <a:off x="7010400" y="3124200"/>
            <a:ext cx="1981200" cy="914400"/>
          </a:xfrm>
          <a:prstGeom prst="wedgeRoundRectCallout">
            <a:avLst>
              <a:gd name="adj1" fmla="val -111656"/>
              <a:gd name="adj2" fmla="val 599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t>
            </a:r>
            <a:r>
              <a:rPr lang="en-US" sz="1200" baseline="30000" dirty="0" smtClean="0"/>
              <a:t>2</a:t>
            </a:r>
            <a:r>
              <a:rPr lang="en-US" sz="1200" dirty="0" smtClean="0"/>
              <a:t> observed with the component associated with nearest cluster, indicates how well the clusters are separated</a:t>
            </a:r>
            <a:endParaRPr lang="en-US" sz="1200" dirty="0"/>
          </a:p>
        </p:txBody>
      </p:sp>
      <p:sp>
        <p:nvSpPr>
          <p:cNvPr id="7" name="Rounded Rectangular Callout 6"/>
          <p:cNvSpPr/>
          <p:nvPr/>
        </p:nvSpPr>
        <p:spPr>
          <a:xfrm>
            <a:off x="7162800" y="4876800"/>
            <a:ext cx="1676400" cy="228600"/>
          </a:xfrm>
          <a:prstGeom prst="wedgeRoundRectCallout">
            <a:avLst>
              <a:gd name="adj1" fmla="val -76891"/>
              <a:gd name="adj2" fmla="val -3439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The Lower the better</a:t>
            </a:r>
            <a:endParaRPr lang="en-US" sz="1200" dirty="0"/>
          </a:p>
        </p:txBody>
      </p:sp>
      <p:sp>
        <p:nvSpPr>
          <p:cNvPr id="8" name="Rounded Rectangular Callout 7"/>
          <p:cNvSpPr/>
          <p:nvPr/>
        </p:nvSpPr>
        <p:spPr>
          <a:xfrm>
            <a:off x="6553200" y="1295400"/>
            <a:ext cx="2438400" cy="609600"/>
          </a:xfrm>
          <a:prstGeom prst="wedgeRoundRectCallout">
            <a:avLst>
              <a:gd name="adj1" fmla="val -87343"/>
              <a:gd name="adj2" fmla="val 917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Variation explained by the component associated with the cluster </a:t>
            </a:r>
            <a:endParaRPr lang="en-US" sz="1200" dirty="0"/>
          </a:p>
        </p:txBody>
      </p:sp>
      <p:sp>
        <p:nvSpPr>
          <p:cNvPr id="11" name="Rounded Rectangular Callout 10"/>
          <p:cNvSpPr/>
          <p:nvPr/>
        </p:nvSpPr>
        <p:spPr>
          <a:xfrm>
            <a:off x="7010400" y="2133600"/>
            <a:ext cx="2057400" cy="914400"/>
          </a:xfrm>
          <a:prstGeom prst="wedgeRoundRectCallout">
            <a:avLst>
              <a:gd name="adj1" fmla="val -58367"/>
              <a:gd name="adj2" fmla="val -44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Proportion of variance explained i.e. variation explained by the component cluster divided by number of variables</a:t>
            </a:r>
            <a:endParaRPr lang="en-US" sz="12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VARCLUS</a:t>
            </a:r>
            <a:endParaRPr lang="en-US" dirty="0"/>
          </a:p>
        </p:txBody>
      </p:sp>
      <p:pic>
        <p:nvPicPr>
          <p:cNvPr id="4100" name="Picture 4"/>
          <p:cNvPicPr>
            <a:picLocks noChangeAspect="1" noChangeArrowheads="1"/>
          </p:cNvPicPr>
          <p:nvPr/>
        </p:nvPicPr>
        <p:blipFill>
          <a:blip r:embed="rId2"/>
          <a:srcRect/>
          <a:stretch>
            <a:fillRect/>
          </a:stretch>
        </p:blipFill>
        <p:spPr bwMode="auto">
          <a:xfrm>
            <a:off x="1219200" y="914400"/>
            <a:ext cx="6934200" cy="5838962"/>
          </a:xfrm>
          <a:prstGeom prst="rect">
            <a:avLst/>
          </a:prstGeom>
          <a:noFill/>
          <a:ln w="9525">
            <a:noFill/>
            <a:miter lim="800000"/>
            <a:headEnd/>
            <a:tailEnd/>
          </a:ln>
          <a:effectLst/>
        </p:spPr>
      </p:pic>
      <p:sp>
        <p:nvSpPr>
          <p:cNvPr id="4" name="Rounded Rectangular Callout 3"/>
          <p:cNvSpPr/>
          <p:nvPr/>
        </p:nvSpPr>
        <p:spPr>
          <a:xfrm>
            <a:off x="7010400" y="914400"/>
            <a:ext cx="1981200" cy="685800"/>
          </a:xfrm>
          <a:prstGeom prst="wedgeRoundRectCallout">
            <a:avLst>
              <a:gd name="adj1" fmla="val -158409"/>
              <a:gd name="adj2" fmla="val 521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Correlation between each variable and the cluster components</a:t>
            </a:r>
            <a:endParaRPr lang="en-US" sz="1200" dirty="0"/>
          </a:p>
        </p:txBody>
      </p:sp>
      <p:sp>
        <p:nvSpPr>
          <p:cNvPr id="5" name="Rounded Rectangular Callout 4"/>
          <p:cNvSpPr/>
          <p:nvPr/>
        </p:nvSpPr>
        <p:spPr>
          <a:xfrm>
            <a:off x="7010400" y="3276600"/>
            <a:ext cx="1981200" cy="685800"/>
          </a:xfrm>
          <a:prstGeom prst="wedgeRoundRectCallout">
            <a:avLst>
              <a:gd name="adj1" fmla="val -127240"/>
              <a:gd name="adj2" fmla="val 192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Correlation between each of the cluster components</a:t>
            </a:r>
            <a:endParaRPr lang="en-US" sz="12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VARCLUS</a:t>
            </a:r>
            <a:endParaRPr lang="en-US" dirty="0"/>
          </a:p>
        </p:txBody>
      </p:sp>
      <p:pic>
        <p:nvPicPr>
          <p:cNvPr id="5122" name="Picture 2"/>
          <p:cNvPicPr>
            <a:picLocks noChangeAspect="1" noChangeArrowheads="1"/>
          </p:cNvPicPr>
          <p:nvPr/>
        </p:nvPicPr>
        <p:blipFill>
          <a:blip r:embed="rId2"/>
          <a:srcRect/>
          <a:stretch>
            <a:fillRect/>
          </a:stretch>
        </p:blipFill>
        <p:spPr bwMode="auto">
          <a:xfrm>
            <a:off x="533400" y="1066800"/>
            <a:ext cx="7772400" cy="4867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Joining / Hierarchical Tree</a:t>
            </a:r>
            <a:endParaRPr lang="en-US" dirty="0"/>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smtClean="0"/>
              <a:t>The purpose of this algorithm is to join together objects into successively larger groups based on certain measure of similarity or distance</a:t>
            </a:r>
          </a:p>
          <a:p>
            <a:r>
              <a:rPr lang="en-US" dirty="0" smtClean="0"/>
              <a:t>Distance Measures</a:t>
            </a:r>
          </a:p>
        </p:txBody>
      </p:sp>
      <p:sp>
        <p:nvSpPr>
          <p:cNvPr id="8" name="TextBox 7"/>
          <p:cNvSpPr txBox="1"/>
          <p:nvPr/>
        </p:nvSpPr>
        <p:spPr>
          <a:xfrm>
            <a:off x="457200" y="2743200"/>
            <a:ext cx="1763624" cy="369332"/>
          </a:xfrm>
          <a:prstGeom prst="rect">
            <a:avLst/>
          </a:prstGeom>
          <a:solidFill>
            <a:schemeClr val="accent1">
              <a:lumMod val="75000"/>
            </a:schemeClr>
          </a:solidFill>
        </p:spPr>
        <p:txBody>
          <a:bodyPr wrap="none" rtlCol="0">
            <a:spAutoFit/>
          </a:bodyPr>
          <a:lstStyle/>
          <a:p>
            <a:r>
              <a:rPr lang="en-US" dirty="0" smtClean="0">
                <a:solidFill>
                  <a:schemeClr val="bg1"/>
                </a:solidFill>
              </a:rPr>
              <a:t>Euclidean Distance</a:t>
            </a:r>
            <a:endParaRPr lang="en-US" dirty="0">
              <a:solidFill>
                <a:schemeClr val="bg1"/>
              </a:solidFill>
            </a:endParaRPr>
          </a:p>
        </p:txBody>
      </p:sp>
      <p:sp>
        <p:nvSpPr>
          <p:cNvPr id="9" name="TextBox 8"/>
          <p:cNvSpPr txBox="1"/>
          <p:nvPr/>
        </p:nvSpPr>
        <p:spPr>
          <a:xfrm>
            <a:off x="2362200" y="2743200"/>
            <a:ext cx="2481128" cy="369332"/>
          </a:xfrm>
          <a:prstGeom prst="rect">
            <a:avLst/>
          </a:prstGeom>
          <a:solidFill>
            <a:schemeClr val="accent1">
              <a:lumMod val="75000"/>
            </a:schemeClr>
          </a:solidFill>
        </p:spPr>
        <p:txBody>
          <a:bodyPr wrap="none" rtlCol="0">
            <a:spAutoFit/>
          </a:bodyPr>
          <a:lstStyle/>
          <a:p>
            <a:r>
              <a:rPr lang="en-US" dirty="0" smtClean="0">
                <a:solidFill>
                  <a:schemeClr val="bg1"/>
                </a:solidFill>
              </a:rPr>
              <a:t>Squared Euclidean Distance</a:t>
            </a:r>
            <a:endParaRPr lang="en-US" dirty="0">
              <a:solidFill>
                <a:schemeClr val="bg1"/>
              </a:solidFill>
            </a:endParaRPr>
          </a:p>
        </p:txBody>
      </p:sp>
      <p:sp>
        <p:nvSpPr>
          <p:cNvPr id="10" name="TextBox 9"/>
          <p:cNvSpPr txBox="1"/>
          <p:nvPr/>
        </p:nvSpPr>
        <p:spPr>
          <a:xfrm>
            <a:off x="4953000" y="2743200"/>
            <a:ext cx="1831912" cy="369332"/>
          </a:xfrm>
          <a:prstGeom prst="rect">
            <a:avLst/>
          </a:prstGeom>
          <a:solidFill>
            <a:schemeClr val="accent1">
              <a:lumMod val="75000"/>
            </a:schemeClr>
          </a:solidFill>
        </p:spPr>
        <p:txBody>
          <a:bodyPr wrap="none" rtlCol="0">
            <a:spAutoFit/>
          </a:bodyPr>
          <a:lstStyle/>
          <a:p>
            <a:r>
              <a:rPr lang="en-US" dirty="0" smtClean="0">
                <a:solidFill>
                  <a:schemeClr val="bg1"/>
                </a:solidFill>
              </a:rPr>
              <a:t>Manhattan Distance</a:t>
            </a:r>
            <a:endParaRPr lang="en-US" dirty="0">
              <a:solidFill>
                <a:schemeClr val="bg1"/>
              </a:solidFill>
            </a:endParaRPr>
          </a:p>
        </p:txBody>
      </p:sp>
      <p:sp>
        <p:nvSpPr>
          <p:cNvPr id="11" name="TextBox 10"/>
          <p:cNvSpPr txBox="1"/>
          <p:nvPr/>
        </p:nvSpPr>
        <p:spPr>
          <a:xfrm>
            <a:off x="6934200" y="2743200"/>
            <a:ext cx="1983107" cy="369332"/>
          </a:xfrm>
          <a:prstGeom prst="rect">
            <a:avLst/>
          </a:prstGeom>
          <a:solidFill>
            <a:schemeClr val="accent1">
              <a:lumMod val="75000"/>
            </a:schemeClr>
          </a:solidFill>
        </p:spPr>
        <p:txBody>
          <a:bodyPr wrap="none" rtlCol="0">
            <a:spAutoFit/>
          </a:bodyPr>
          <a:lstStyle/>
          <a:p>
            <a:r>
              <a:rPr lang="en-US" dirty="0" err="1" smtClean="0">
                <a:solidFill>
                  <a:schemeClr val="bg1"/>
                </a:solidFill>
              </a:rPr>
              <a:t>Chebychev’s</a:t>
            </a:r>
            <a:r>
              <a:rPr lang="en-US" dirty="0" smtClean="0">
                <a:solidFill>
                  <a:schemeClr val="bg1"/>
                </a:solidFill>
              </a:rPr>
              <a:t> Distance</a:t>
            </a:r>
            <a:endParaRPr lang="en-US" dirty="0">
              <a:solidFill>
                <a:schemeClr val="bg1"/>
              </a:solidFill>
            </a:endParaRPr>
          </a:p>
        </p:txBody>
      </p:sp>
      <p:sp>
        <p:nvSpPr>
          <p:cNvPr id="12" name="TextBox 11"/>
          <p:cNvSpPr txBox="1"/>
          <p:nvPr/>
        </p:nvSpPr>
        <p:spPr>
          <a:xfrm>
            <a:off x="533400" y="3657600"/>
            <a:ext cx="1478097" cy="369332"/>
          </a:xfrm>
          <a:prstGeom prst="rect">
            <a:avLst/>
          </a:prstGeom>
          <a:solidFill>
            <a:schemeClr val="accent1">
              <a:lumMod val="75000"/>
            </a:schemeClr>
          </a:solidFill>
        </p:spPr>
        <p:txBody>
          <a:bodyPr wrap="none" rtlCol="0">
            <a:spAutoFit/>
          </a:bodyPr>
          <a:lstStyle/>
          <a:p>
            <a:r>
              <a:rPr lang="en-US" dirty="0" smtClean="0">
                <a:solidFill>
                  <a:schemeClr val="bg1"/>
                </a:solidFill>
              </a:rPr>
              <a:t>Power Distance</a:t>
            </a:r>
            <a:endParaRPr lang="en-US" dirty="0">
              <a:solidFill>
                <a:schemeClr val="bg1"/>
              </a:solidFill>
            </a:endParaRPr>
          </a:p>
        </p:txBody>
      </p:sp>
      <p:sp>
        <p:nvSpPr>
          <p:cNvPr id="13" name="TextBox 12"/>
          <p:cNvSpPr txBox="1"/>
          <p:nvPr/>
        </p:nvSpPr>
        <p:spPr>
          <a:xfrm>
            <a:off x="2133600" y="3657600"/>
            <a:ext cx="2304990" cy="369332"/>
          </a:xfrm>
          <a:prstGeom prst="rect">
            <a:avLst/>
          </a:prstGeom>
          <a:solidFill>
            <a:schemeClr val="accent1">
              <a:lumMod val="75000"/>
            </a:schemeClr>
          </a:solidFill>
        </p:spPr>
        <p:txBody>
          <a:bodyPr wrap="none" rtlCol="0">
            <a:spAutoFit/>
          </a:bodyPr>
          <a:lstStyle/>
          <a:p>
            <a:r>
              <a:rPr lang="en-US" dirty="0" smtClean="0">
                <a:solidFill>
                  <a:schemeClr val="bg1"/>
                </a:solidFill>
              </a:rPr>
              <a:t>Percentage Disagreement</a:t>
            </a:r>
            <a:endParaRPr lang="en-US" dirty="0">
              <a:solidFill>
                <a:schemeClr val="bg1"/>
              </a:solidFill>
            </a:endParaRPr>
          </a:p>
        </p:txBody>
      </p:sp>
      <p:pic>
        <p:nvPicPr>
          <p:cNvPr id="6" name="Picture 4"/>
          <p:cNvPicPr>
            <a:picLocks noChangeAspect="1" noChangeArrowheads="1"/>
          </p:cNvPicPr>
          <p:nvPr/>
        </p:nvPicPr>
        <p:blipFill>
          <a:blip r:embed="rId2"/>
          <a:srcRect l="17570" r="63840" b="-5770"/>
          <a:stretch>
            <a:fillRect/>
          </a:stretch>
        </p:blipFill>
        <p:spPr bwMode="auto">
          <a:xfrm>
            <a:off x="381000" y="3124200"/>
            <a:ext cx="1827859" cy="406470"/>
          </a:xfrm>
          <a:prstGeom prst="rect">
            <a:avLst/>
          </a:prstGeom>
          <a:noFill/>
          <a:ln w="9525">
            <a:noFill/>
            <a:miter lim="800000"/>
            <a:headEnd/>
            <a:tailEnd/>
          </a:ln>
          <a:effectLst/>
        </p:spPr>
      </p:pic>
      <p:pic>
        <p:nvPicPr>
          <p:cNvPr id="7" name="Picture 5"/>
          <p:cNvPicPr>
            <a:picLocks noChangeAspect="1" noChangeArrowheads="1"/>
          </p:cNvPicPr>
          <p:nvPr/>
        </p:nvPicPr>
        <p:blipFill>
          <a:blip r:embed="rId3"/>
          <a:srcRect l="17588" r="69383"/>
          <a:stretch>
            <a:fillRect/>
          </a:stretch>
        </p:blipFill>
        <p:spPr bwMode="auto">
          <a:xfrm>
            <a:off x="2844800" y="3124200"/>
            <a:ext cx="1270000" cy="3810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l="17761" r="70548" b="2158"/>
          <a:stretch>
            <a:fillRect/>
          </a:stretch>
        </p:blipFill>
        <p:spPr bwMode="auto">
          <a:xfrm>
            <a:off x="5257800" y="3124200"/>
            <a:ext cx="1066800" cy="348761"/>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a:srcRect r="78979"/>
          <a:stretch>
            <a:fillRect/>
          </a:stretch>
        </p:blipFill>
        <p:spPr bwMode="auto">
          <a:xfrm>
            <a:off x="7130935" y="3181888"/>
            <a:ext cx="1632065" cy="247112"/>
          </a:xfrm>
          <a:prstGeom prst="rect">
            <a:avLst/>
          </a:prstGeom>
          <a:noFill/>
          <a:ln w="9525">
            <a:noFill/>
            <a:miter lim="800000"/>
            <a:headEnd/>
            <a:tailEnd/>
          </a:ln>
          <a:effectLst/>
        </p:spPr>
      </p:pic>
      <p:pic>
        <p:nvPicPr>
          <p:cNvPr id="1032" name="Picture 8"/>
          <p:cNvPicPr>
            <a:picLocks noChangeAspect="1" noChangeArrowheads="1"/>
          </p:cNvPicPr>
          <p:nvPr/>
        </p:nvPicPr>
        <p:blipFill>
          <a:blip r:embed="rId6"/>
          <a:srcRect r="83817"/>
          <a:stretch>
            <a:fillRect/>
          </a:stretch>
        </p:blipFill>
        <p:spPr bwMode="auto">
          <a:xfrm>
            <a:off x="457200" y="4038600"/>
            <a:ext cx="1524000" cy="367862"/>
          </a:xfrm>
          <a:prstGeom prst="rect">
            <a:avLst/>
          </a:prstGeom>
          <a:noFill/>
          <a:ln w="9525">
            <a:noFill/>
            <a:miter lim="800000"/>
            <a:headEnd/>
            <a:tailEnd/>
          </a:ln>
          <a:effectLst/>
        </p:spPr>
      </p:pic>
      <p:pic>
        <p:nvPicPr>
          <p:cNvPr id="1033" name="Picture 9"/>
          <p:cNvPicPr>
            <a:picLocks noChangeAspect="1" noChangeArrowheads="1"/>
          </p:cNvPicPr>
          <p:nvPr/>
        </p:nvPicPr>
        <p:blipFill>
          <a:blip r:embed="rId7"/>
          <a:srcRect r="75174"/>
          <a:stretch>
            <a:fillRect/>
          </a:stretch>
        </p:blipFill>
        <p:spPr bwMode="auto">
          <a:xfrm>
            <a:off x="2438399" y="4114800"/>
            <a:ext cx="1828801" cy="234461"/>
          </a:xfrm>
          <a:prstGeom prst="rect">
            <a:avLst/>
          </a:prstGeom>
          <a:noFill/>
          <a:ln w="9525">
            <a:noFill/>
            <a:miter lim="800000"/>
            <a:headEnd/>
            <a:tailEnd/>
          </a:ln>
          <a:effectLst/>
        </p:spPr>
      </p:pic>
      <p:sp>
        <p:nvSpPr>
          <p:cNvPr id="22" name="TextBox 21"/>
          <p:cNvSpPr txBox="1"/>
          <p:nvPr/>
        </p:nvSpPr>
        <p:spPr>
          <a:xfrm>
            <a:off x="381000" y="4495800"/>
            <a:ext cx="4038600" cy="2123658"/>
          </a:xfrm>
          <a:prstGeom prst="rect">
            <a:avLst/>
          </a:prstGeom>
          <a:gradFill>
            <a:gsLst>
              <a:gs pos="0">
                <a:schemeClr val="bg1">
                  <a:lumMod val="85000"/>
                </a:schemeClr>
              </a:gs>
              <a:gs pos="50000">
                <a:schemeClr val="bg1">
                  <a:lumMod val="75000"/>
                </a:schemeClr>
              </a:gs>
              <a:gs pos="100000">
                <a:schemeClr val="bg1">
                  <a:lumMod val="85000"/>
                </a:schemeClr>
              </a:gs>
            </a:gsLst>
            <a:lin ang="5400000" scaled="0"/>
          </a:gradFill>
        </p:spPr>
        <p:txBody>
          <a:bodyPr wrap="square" rtlCol="0">
            <a:spAutoFit/>
          </a:bodyPr>
          <a:lstStyle/>
          <a:p>
            <a:pPr algn="ctr"/>
            <a:r>
              <a:rPr lang="en-US" sz="2000" b="1" u="sng" dirty="0" smtClean="0"/>
              <a:t>Amalgamation or Linkage Rules</a:t>
            </a:r>
          </a:p>
          <a:p>
            <a:pPr>
              <a:buFont typeface="Arial" pitchFamily="34" charset="0"/>
              <a:buChar char="•"/>
            </a:pPr>
            <a:r>
              <a:rPr lang="en-US" sz="1600" dirty="0" smtClean="0"/>
              <a:t> Single Linkage (Nearest Neighbor)</a:t>
            </a:r>
          </a:p>
          <a:p>
            <a:pPr>
              <a:buFont typeface="Arial" pitchFamily="34" charset="0"/>
              <a:buChar char="•"/>
            </a:pPr>
            <a:r>
              <a:rPr lang="en-US" sz="1600" dirty="0" smtClean="0"/>
              <a:t> Complete Linkage (Farthest Neighbor)</a:t>
            </a:r>
          </a:p>
          <a:p>
            <a:pPr>
              <a:buFont typeface="Arial" pitchFamily="34" charset="0"/>
              <a:buChar char="•"/>
            </a:pPr>
            <a:r>
              <a:rPr lang="en-US" sz="1600" dirty="0" smtClean="0"/>
              <a:t> Un-weighted Pair Group Average</a:t>
            </a:r>
          </a:p>
          <a:p>
            <a:pPr>
              <a:buFont typeface="Arial" pitchFamily="34" charset="0"/>
              <a:buChar char="•"/>
            </a:pPr>
            <a:r>
              <a:rPr lang="en-US" sz="1600" dirty="0" smtClean="0"/>
              <a:t> Weighted Pair Group Average</a:t>
            </a:r>
          </a:p>
          <a:p>
            <a:pPr>
              <a:buFont typeface="Arial" pitchFamily="34" charset="0"/>
              <a:buChar char="•"/>
            </a:pPr>
            <a:r>
              <a:rPr lang="en-US" sz="1600" dirty="0" smtClean="0"/>
              <a:t> Un-weighted Pair Group Centroid</a:t>
            </a:r>
          </a:p>
          <a:p>
            <a:pPr>
              <a:buFont typeface="Arial" pitchFamily="34" charset="0"/>
              <a:buChar char="•"/>
            </a:pPr>
            <a:r>
              <a:rPr lang="en-US" sz="1600" dirty="0" smtClean="0"/>
              <a:t> Weighted Pair Group Centroid (Median)</a:t>
            </a:r>
          </a:p>
          <a:p>
            <a:pPr>
              <a:buFont typeface="Arial" pitchFamily="34" charset="0"/>
              <a:buChar char="•"/>
            </a:pPr>
            <a:r>
              <a:rPr lang="en-US" sz="1600" dirty="0" smtClean="0"/>
              <a:t> </a:t>
            </a:r>
            <a:r>
              <a:rPr lang="en-US" sz="1600" dirty="0" err="1" smtClean="0"/>
              <a:t>Wards’s</a:t>
            </a:r>
            <a:r>
              <a:rPr lang="en-US" sz="1600" dirty="0" smtClean="0"/>
              <a:t> Method</a:t>
            </a:r>
          </a:p>
        </p:txBody>
      </p:sp>
      <p:pic>
        <p:nvPicPr>
          <p:cNvPr id="1035" name="Picture 11"/>
          <p:cNvPicPr>
            <a:picLocks noChangeAspect="1" noChangeArrowheads="1"/>
          </p:cNvPicPr>
          <p:nvPr/>
        </p:nvPicPr>
        <p:blipFill>
          <a:blip r:embed="rId8"/>
          <a:srcRect/>
          <a:stretch>
            <a:fillRect/>
          </a:stretch>
        </p:blipFill>
        <p:spPr bwMode="auto">
          <a:xfrm>
            <a:off x="5181600" y="3628866"/>
            <a:ext cx="3740245" cy="2981484"/>
          </a:xfrm>
          <a:prstGeom prst="rect">
            <a:avLst/>
          </a:prstGeom>
          <a:noFill/>
        </p:spPr>
      </p:pic>
      <p:sp>
        <p:nvSpPr>
          <p:cNvPr id="25" name="TextBox 24"/>
          <p:cNvSpPr txBox="1"/>
          <p:nvPr/>
        </p:nvSpPr>
        <p:spPr>
          <a:xfrm>
            <a:off x="7162800" y="6248400"/>
            <a:ext cx="1524000" cy="369332"/>
          </a:xfrm>
          <a:prstGeom prst="rect">
            <a:avLst/>
          </a:prstGeom>
          <a:solidFill>
            <a:schemeClr val="accent1">
              <a:lumMod val="75000"/>
            </a:schemeClr>
          </a:solidFill>
        </p:spPr>
        <p:txBody>
          <a:bodyPr wrap="square" rtlCol="0">
            <a:spAutoFit/>
          </a:bodyPr>
          <a:lstStyle/>
          <a:p>
            <a:pPr algn="ctr"/>
            <a:r>
              <a:rPr lang="en-US" b="1" i="1" dirty="0" smtClean="0">
                <a:solidFill>
                  <a:schemeClr val="bg1"/>
                </a:solidFill>
              </a:rPr>
              <a:t>A Dendogram</a:t>
            </a:r>
            <a:endParaRPr lang="en-US" b="1" i="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Two Way Joining</a:t>
            </a:r>
            <a:endParaRPr lang="en-US" dirty="0"/>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smtClean="0"/>
              <a:t>Two way joining is the clustering method which aims at combining attributes (or variables) and observations simultaneously to unveil meaningful clusters of data</a:t>
            </a:r>
          </a:p>
          <a:p>
            <a:r>
              <a:rPr lang="en-US" dirty="0" smtClean="0"/>
              <a:t>The results are sometimes slightly difficult to interpret due to the fact that similarities between clusters may pertain to or be caused by somewhat different subset of variables</a:t>
            </a:r>
          </a:p>
        </p:txBody>
      </p:sp>
      <p:pic>
        <p:nvPicPr>
          <p:cNvPr id="1026" name="Picture 2" descr="popup13"/>
          <p:cNvPicPr>
            <a:picLocks noChangeAspect="1" noChangeArrowheads="1"/>
          </p:cNvPicPr>
          <p:nvPr/>
        </p:nvPicPr>
        <p:blipFill>
          <a:blip r:embed="rId2"/>
          <a:srcRect/>
          <a:stretch>
            <a:fillRect/>
          </a:stretch>
        </p:blipFill>
        <p:spPr bwMode="auto">
          <a:xfrm>
            <a:off x="2118863" y="3555722"/>
            <a:ext cx="4205737" cy="30777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k-Means Clustering</a:t>
            </a:r>
            <a:endParaRPr lang="en-US" dirty="0"/>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smtClean="0"/>
              <a:t>Creates k clusters with greatest possible distinction based on</a:t>
            </a:r>
          </a:p>
          <a:p>
            <a:pPr lvl="1"/>
            <a:r>
              <a:rPr lang="en-US" dirty="0" smtClean="0"/>
              <a:t>Minimization of within cluster variance and</a:t>
            </a:r>
          </a:p>
          <a:p>
            <a:pPr lvl="1"/>
            <a:r>
              <a:rPr lang="en-US" dirty="0" smtClean="0"/>
              <a:t>Maximization of between cluster variance</a:t>
            </a:r>
          </a:p>
          <a:p>
            <a:r>
              <a:rPr lang="en-US" dirty="0" smtClean="0"/>
              <a:t>Works similar to ANOVA with the distinction that the observations may move in and out of clusters to maximize significance of the results</a:t>
            </a:r>
          </a:p>
          <a:p>
            <a:r>
              <a:rPr lang="en-US" dirty="0" smtClean="0"/>
              <a:t>In practice the clustering is performed in the following steps</a:t>
            </a:r>
          </a:p>
          <a:p>
            <a:pPr lvl="1"/>
            <a:r>
              <a:rPr lang="en-US" dirty="0" smtClean="0"/>
              <a:t>#1 Define k observations as cluster centers in the first pass through data</a:t>
            </a:r>
          </a:p>
          <a:p>
            <a:pPr lvl="1"/>
            <a:r>
              <a:rPr lang="en-US" dirty="0" smtClean="0"/>
              <a:t>#2 Assign a new observation to one of the clusters based on a measure</a:t>
            </a:r>
          </a:p>
          <a:p>
            <a:pPr lvl="1"/>
            <a:r>
              <a:rPr lang="en-US" dirty="0" smtClean="0"/>
              <a:t>#3 Recalculate Cluster center’s</a:t>
            </a:r>
          </a:p>
          <a:p>
            <a:pPr lvl="1"/>
            <a:r>
              <a:rPr lang="en-US" dirty="0" smtClean="0"/>
              <a:t>#4 Repeat the previous two steps if convergence criteria is not met</a:t>
            </a:r>
          </a:p>
        </p:txBody>
      </p:sp>
      <p:grpSp>
        <p:nvGrpSpPr>
          <p:cNvPr id="59" name="Group 58"/>
          <p:cNvGrpSpPr/>
          <p:nvPr/>
        </p:nvGrpSpPr>
        <p:grpSpPr>
          <a:xfrm>
            <a:off x="2667000" y="5638800"/>
            <a:ext cx="3352800" cy="838200"/>
            <a:chOff x="1447800" y="5715000"/>
            <a:chExt cx="3352800" cy="838200"/>
          </a:xfrm>
        </p:grpSpPr>
        <p:cxnSp>
          <p:nvCxnSpPr>
            <p:cNvPr id="50" name="Straight Arrow Connector 49"/>
            <p:cNvCxnSpPr>
              <a:stCxn id="40" idx="7"/>
            </p:cNvCxnSpPr>
            <p:nvPr/>
          </p:nvCxnSpPr>
          <p:spPr>
            <a:xfrm rot="16200000" flipV="1">
              <a:off x="3537721" y="5084039"/>
              <a:ext cx="76200" cy="1665240"/>
            </a:xfrm>
            <a:prstGeom prst="straightConnector1">
              <a:avLst/>
            </a:prstGeom>
            <a:ln w="41275">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600200" y="57150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524000" y="58674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752600" y="57912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676400" y="59436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447800" y="58674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524000" y="59436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676400" y="58674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828800" y="59436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971800" y="6248400"/>
              <a:ext cx="76200" cy="76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48000" y="6248400"/>
              <a:ext cx="76200" cy="76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124200" y="6324600"/>
              <a:ext cx="76200" cy="76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048000" y="6477000"/>
              <a:ext cx="76200" cy="76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819400" y="6400800"/>
              <a:ext cx="76200" cy="76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819400" y="6324600"/>
              <a:ext cx="76200" cy="76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048000" y="6400800"/>
              <a:ext cx="76200" cy="76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971800" y="6400800"/>
              <a:ext cx="76200" cy="76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67200" y="5791200"/>
              <a:ext cx="76200" cy="76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67200" y="5943600"/>
              <a:ext cx="76200" cy="76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419600" y="5867400"/>
              <a:ext cx="76200" cy="76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419600" y="6096000"/>
              <a:ext cx="76200" cy="76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14800" y="5943600"/>
              <a:ext cx="76200" cy="76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572000" y="5867400"/>
              <a:ext cx="76200" cy="76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343400" y="5943600"/>
              <a:ext cx="76200" cy="76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191000" y="5791200"/>
              <a:ext cx="76200" cy="76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572000" y="5791200"/>
              <a:ext cx="76200" cy="76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572000" y="6019800"/>
              <a:ext cx="76200" cy="76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724400" y="5791200"/>
              <a:ext cx="76200" cy="762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667000" y="58673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urved Down Arrow 45"/>
            <p:cNvSpPr/>
            <p:nvPr/>
          </p:nvSpPr>
          <p:spPr>
            <a:xfrm>
              <a:off x="2819400" y="5867400"/>
              <a:ext cx="533400" cy="228600"/>
            </a:xfrm>
            <a:prstGeom prst="curvedDownArrow">
              <a:avLst/>
            </a:prstGeom>
            <a:scene3d>
              <a:camera prst="orthographicFront">
                <a:rot lat="0" lon="0" rev="19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8" name="Straight Arrow Connector 47"/>
            <p:cNvCxnSpPr>
              <a:stCxn id="45" idx="3"/>
              <a:endCxn id="24" idx="4"/>
            </p:cNvCxnSpPr>
            <p:nvPr/>
          </p:nvCxnSpPr>
          <p:spPr>
            <a:xfrm rot="5400000" flipH="1">
              <a:off x="2196522" y="5461579"/>
              <a:ext cx="1848" cy="965891"/>
            </a:xfrm>
            <a:prstGeom prst="straightConnector1">
              <a:avLst/>
            </a:prstGeom>
            <a:ln w="41275">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3" idx="7"/>
              <a:endCxn id="45" idx="5"/>
            </p:cNvCxnSpPr>
            <p:nvPr/>
          </p:nvCxnSpPr>
          <p:spPr>
            <a:xfrm rot="16200000" flipV="1">
              <a:off x="2657690" y="6032808"/>
              <a:ext cx="466511" cy="291792"/>
            </a:xfrm>
            <a:prstGeom prst="straightConnector1">
              <a:avLst/>
            </a:prstGeom>
            <a:ln w="41275">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SAS Clustering Procedures</a:t>
            </a:r>
            <a:endParaRPr lang="en-US" dirty="0"/>
          </a:p>
        </p:txBody>
      </p:sp>
      <p:pic>
        <p:nvPicPr>
          <p:cNvPr id="2050" name="Picture 2"/>
          <p:cNvPicPr>
            <a:picLocks noChangeAspect="1" noChangeArrowheads="1"/>
          </p:cNvPicPr>
          <p:nvPr/>
        </p:nvPicPr>
        <p:blipFill>
          <a:blip r:embed="rId2"/>
          <a:srcRect/>
          <a:stretch>
            <a:fillRect/>
          </a:stretch>
        </p:blipFill>
        <p:spPr bwMode="auto">
          <a:xfrm>
            <a:off x="906793" y="1143000"/>
            <a:ext cx="7551407" cy="5562600"/>
          </a:xfrm>
          <a:prstGeom prst="rect">
            <a:avLst/>
          </a:prstGeom>
          <a:noFill/>
          <a:ln w="9525">
            <a:noFill/>
            <a:miter lim="800000"/>
            <a:headEnd/>
            <a:tailEnd/>
          </a:ln>
          <a:effectLst/>
        </p:spPr>
      </p:pic>
      <p:sp>
        <p:nvSpPr>
          <p:cNvPr id="53" name="Oval 52"/>
          <p:cNvSpPr/>
          <p:nvPr/>
        </p:nvSpPr>
        <p:spPr>
          <a:xfrm>
            <a:off x="685800" y="236220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85800" y="297180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85800" y="381000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85800" y="502920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85800" y="563880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SAS Pre-Processing Steps</a:t>
            </a:r>
            <a:endParaRPr lang="en-US" dirty="0"/>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smtClean="0"/>
              <a:t>ACECLUS:  Attempts to estimate the pooled within-cluster covariance matrix from coordinate data without knowledge of the number or the membership of the clusters. PROC ACECLUS outputs a data set containing canonical variable scores to be used in the cluster analysis proper.</a:t>
            </a:r>
          </a:p>
          <a:p>
            <a:r>
              <a:rPr lang="en-US" dirty="0" smtClean="0"/>
              <a:t>PRINCOMP : Performs a principal component analysis and outputs principal component scores.</a:t>
            </a:r>
          </a:p>
          <a:p>
            <a:r>
              <a:rPr lang="en-US" dirty="0" smtClean="0"/>
              <a:t>STDIZE: Standardizes variables using any of a variety of location and scale measures, including mean and standard deviation, minimum and range, median and absolute deviation from the median, various </a:t>
            </a:r>
            <a:r>
              <a:rPr lang="en-US" i="1" dirty="0" smtClean="0"/>
              <a:t>m </a:t>
            </a:r>
            <a:r>
              <a:rPr lang="en-US" dirty="0" smtClean="0"/>
              <a:t>estimators and </a:t>
            </a:r>
            <a:r>
              <a:rPr lang="en-US" i="1" dirty="0" smtClean="0"/>
              <a:t>a </a:t>
            </a:r>
            <a:r>
              <a:rPr lang="en-US" dirty="0" smtClean="0"/>
              <a:t>estimators, and some scale estimators designed specifically for cluster analysis.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ACECLUS</a:t>
            </a:r>
            <a:endParaRPr lang="en-US" dirty="0"/>
          </a:p>
        </p:txBody>
      </p:sp>
      <p:pic>
        <p:nvPicPr>
          <p:cNvPr id="1026" name="Picture 2"/>
          <p:cNvPicPr>
            <a:picLocks noChangeAspect="1" noChangeArrowheads="1"/>
          </p:cNvPicPr>
          <p:nvPr/>
        </p:nvPicPr>
        <p:blipFill>
          <a:blip r:embed="rId2"/>
          <a:srcRect/>
          <a:stretch>
            <a:fillRect/>
          </a:stretch>
        </p:blipFill>
        <p:spPr bwMode="auto">
          <a:xfrm>
            <a:off x="304800" y="1143000"/>
            <a:ext cx="6400800" cy="1371600"/>
          </a:xfrm>
          <a:prstGeom prst="rect">
            <a:avLst/>
          </a:prstGeom>
          <a:noFill/>
          <a:ln w="9525">
            <a:noFill/>
            <a:miter lim="800000"/>
            <a:headEnd/>
            <a:tailEnd/>
          </a:ln>
          <a:effectLst/>
        </p:spPr>
      </p:pic>
      <p:sp>
        <p:nvSpPr>
          <p:cNvPr id="6" name="Rounded Rectangle 5"/>
          <p:cNvSpPr/>
          <p:nvPr/>
        </p:nvSpPr>
        <p:spPr>
          <a:xfrm>
            <a:off x="3276600" y="1447800"/>
            <a:ext cx="56388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Pre-processing step to create canonical scores which could be used in further clusters. Most clustering techniques well with spherical clusters but not with elliptical or elongated clusters. ACECLUS leverages the ingenious method devised by Art, </a:t>
            </a:r>
            <a:r>
              <a:rPr lang="en-US" dirty="0" err="1" smtClean="0"/>
              <a:t>Gnanadesikan</a:t>
            </a:r>
            <a:r>
              <a:rPr lang="en-US" dirty="0" smtClean="0"/>
              <a:t> and </a:t>
            </a:r>
            <a:r>
              <a:rPr lang="en-US" dirty="0" err="1" smtClean="0"/>
              <a:t>Kettenring</a:t>
            </a:r>
            <a:r>
              <a:rPr lang="en-US" dirty="0" smtClean="0"/>
              <a:t> for estimation of within cluster covariance matrix without prior knowledge of the clusters</a:t>
            </a:r>
            <a:endParaRPr lang="en-US" dirty="0"/>
          </a:p>
        </p:txBody>
      </p:sp>
      <p:pic>
        <p:nvPicPr>
          <p:cNvPr id="1027" name="Picture 3"/>
          <p:cNvPicPr>
            <a:picLocks noChangeAspect="1" noChangeArrowheads="1"/>
          </p:cNvPicPr>
          <p:nvPr/>
        </p:nvPicPr>
        <p:blipFill>
          <a:blip r:embed="rId3"/>
          <a:srcRect/>
          <a:stretch>
            <a:fillRect/>
          </a:stretch>
        </p:blipFill>
        <p:spPr bwMode="auto">
          <a:xfrm>
            <a:off x="228600" y="3505200"/>
            <a:ext cx="4334582" cy="1562682"/>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t="28141"/>
          <a:stretch>
            <a:fillRect/>
          </a:stretch>
        </p:blipFill>
        <p:spPr bwMode="auto">
          <a:xfrm>
            <a:off x="5410200" y="3581400"/>
            <a:ext cx="3399426" cy="3124200"/>
          </a:xfrm>
          <a:prstGeom prst="rect">
            <a:avLst/>
          </a:prstGeom>
          <a:noFill/>
          <a:ln w="9525">
            <a:noFill/>
            <a:miter lim="800000"/>
            <a:headEnd/>
            <a:tailEnd/>
          </a:ln>
          <a:effectLst/>
        </p:spPr>
      </p:pic>
      <p:pic>
        <p:nvPicPr>
          <p:cNvPr id="10" name="Picture 5"/>
          <p:cNvPicPr>
            <a:picLocks noChangeAspect="1" noChangeArrowheads="1"/>
          </p:cNvPicPr>
          <p:nvPr/>
        </p:nvPicPr>
        <p:blipFill>
          <a:blip r:embed="rId4"/>
          <a:srcRect b="71859"/>
          <a:stretch>
            <a:fillRect/>
          </a:stretch>
        </p:blipFill>
        <p:spPr bwMode="auto">
          <a:xfrm>
            <a:off x="228600" y="5029200"/>
            <a:ext cx="4446202" cy="1600200"/>
          </a:xfrm>
          <a:prstGeom prst="rect">
            <a:avLst/>
          </a:prstGeom>
          <a:noFill/>
          <a:ln w="9525">
            <a:noFill/>
            <a:miter lim="800000"/>
            <a:headEnd/>
            <a:tailEnd/>
          </a:ln>
          <a:effectLst/>
        </p:spPr>
      </p:pic>
      <p:sp>
        <p:nvSpPr>
          <p:cNvPr id="11" name="Rounded Rectangle 10"/>
          <p:cNvSpPr/>
          <p:nvPr/>
        </p:nvSpPr>
        <p:spPr>
          <a:xfrm>
            <a:off x="304800" y="2667000"/>
            <a:ext cx="2819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Data from </a:t>
            </a:r>
            <a:r>
              <a:rPr lang="en-US" sz="1600" dirty="0" err="1" smtClean="0"/>
              <a:t>Rouncefield</a:t>
            </a:r>
            <a:r>
              <a:rPr lang="en-US" sz="1600" dirty="0" smtClean="0"/>
              <a:t> containing birth rate, death rate and infant death rate of 97 countries</a:t>
            </a:r>
            <a:endParaRPr lang="en-US" sz="1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5407</TotalTime>
  <Words>2026</Words>
  <Application>Microsoft Office PowerPoint</Application>
  <PresentationFormat>On-screen Show (4:3)</PresentationFormat>
  <Paragraphs>230</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Equity</vt:lpstr>
      <vt:lpstr>Analytical Methods : Clustering</vt:lpstr>
      <vt:lpstr>Topics</vt:lpstr>
      <vt:lpstr>Clustering</vt:lpstr>
      <vt:lpstr>Joining / Hierarchical Tree</vt:lpstr>
      <vt:lpstr>Two Way Joining</vt:lpstr>
      <vt:lpstr>k-Means Clustering</vt:lpstr>
      <vt:lpstr>SAS Clustering Procedures</vt:lpstr>
      <vt:lpstr>SAS Pre-Processing Steps</vt:lpstr>
      <vt:lpstr>PROC ACECLUS</vt:lpstr>
      <vt:lpstr>PROC ACECLUS</vt:lpstr>
      <vt:lpstr>PROC ACECLUS</vt:lpstr>
      <vt:lpstr>PROC ACECLUS</vt:lpstr>
      <vt:lpstr>PROC ACECLUS</vt:lpstr>
      <vt:lpstr>PROC FASTCLUS</vt:lpstr>
      <vt:lpstr>PROC FASTCLUS (Illustration)</vt:lpstr>
      <vt:lpstr>PROC FASTCLUS</vt:lpstr>
      <vt:lpstr>PROC FASTCLUS</vt:lpstr>
      <vt:lpstr>PROC FASTCLUS</vt:lpstr>
      <vt:lpstr>PROC FASTCLUS</vt:lpstr>
      <vt:lpstr>PROC FASTCLUS (Post Steps)</vt:lpstr>
      <vt:lpstr>PROC FASTCLUS (Post Steps)</vt:lpstr>
      <vt:lpstr>PROC CLUSTER</vt:lpstr>
      <vt:lpstr>PROC CLUSTER (Methods)</vt:lpstr>
      <vt:lpstr>PROC CLUSTER (Illustration)</vt:lpstr>
      <vt:lpstr>PROC CLUSTER (Important Stats)</vt:lpstr>
      <vt:lpstr>PROC CLUSTER (Illustration)</vt:lpstr>
      <vt:lpstr>PROC CLUSTER (Illustration)</vt:lpstr>
      <vt:lpstr>PROC CLUSTER (Illustration)</vt:lpstr>
      <vt:lpstr>PROC TREE</vt:lpstr>
      <vt:lpstr>PROC MODECLUS</vt:lpstr>
      <vt:lpstr>PROC MODECLUS</vt:lpstr>
      <vt:lpstr>PROC MODECLUS</vt:lpstr>
      <vt:lpstr>PROC MODECLUS (Various Clusters)</vt:lpstr>
      <vt:lpstr>PROC VARCLUS</vt:lpstr>
      <vt:lpstr>PROC VARCLUS (Illustration)</vt:lpstr>
      <vt:lpstr>PROC VARCLUS</vt:lpstr>
      <vt:lpstr>PROC VARCLUS</vt:lpstr>
      <vt:lpstr>PROC VARCLUS</vt:lpstr>
      <vt:lpstr>PROC VARCLUS</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Dates Demystified</dc:title>
  <dc:creator>USER</dc:creator>
  <cp:lastModifiedBy>USER</cp:lastModifiedBy>
  <cp:revision>488</cp:revision>
  <dcterms:created xsi:type="dcterms:W3CDTF">2009-07-07T03:17:21Z</dcterms:created>
  <dcterms:modified xsi:type="dcterms:W3CDTF">2010-02-21T10:26:36Z</dcterms:modified>
</cp:coreProperties>
</file>