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61" r:id="rId5"/>
    <p:sldId id="262" r:id="rId6"/>
    <p:sldId id="260" r:id="rId7"/>
    <p:sldId id="270" r:id="rId8"/>
    <p:sldId id="263" r:id="rId9"/>
    <p:sldId id="264" r:id="rId10"/>
    <p:sldId id="265" r:id="rId11"/>
    <p:sldId id="269" r:id="rId12"/>
    <p:sldId id="266"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2121"/>
    <a:srgbClr val="B2B2B2"/>
    <a:srgbClr val="969696"/>
    <a:srgbClr val="777777"/>
    <a:srgbClr val="FF3300"/>
    <a:srgbClr val="FC8604"/>
    <a:srgbClr val="FEA4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8242" autoAdjust="0"/>
    <p:restoredTop sz="97830" autoAdjust="0"/>
  </p:normalViewPr>
  <p:slideViewPr>
    <p:cSldViewPr>
      <p:cViewPr varScale="1">
        <p:scale>
          <a:sx n="86" d="100"/>
          <a:sy n="86" d="100"/>
        </p:scale>
        <p:origin x="1618"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8EF2AE20-C4EA-42FC-8D37-C0F0B77D1359}" type="datetimeFigureOut">
              <a:rPr lang="en-US" smtClean="0"/>
              <a:pPr/>
              <a:t>11-Sep-18</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396C3238-9A63-424B-8F87-95567200655E}"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EF2AE20-C4EA-42FC-8D37-C0F0B77D1359}" type="datetimeFigureOut">
              <a:rPr lang="en-US" smtClean="0"/>
              <a:pPr/>
              <a:t>11-Sep-18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6C3238-9A63-424B-8F87-95567200655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EF2AE20-C4EA-42FC-8D37-C0F0B77D1359}" type="datetimeFigureOut">
              <a:rPr lang="en-US" smtClean="0"/>
              <a:pPr/>
              <a:t>11-Sep-18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6C3238-9A63-424B-8F87-95567200655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8EF2AE20-C4EA-42FC-8D37-C0F0B77D1359}" type="datetimeFigureOut">
              <a:rPr lang="en-US" smtClean="0"/>
              <a:pPr/>
              <a:t>11-Sep-18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6C3238-9A63-424B-8F87-95567200655E}"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8EF2AE20-C4EA-42FC-8D37-C0F0B77D1359}" type="datetimeFigureOut">
              <a:rPr lang="en-US" smtClean="0"/>
              <a:pPr/>
              <a:t>11-Sep-18</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396C3238-9A63-424B-8F87-95567200655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8EF2AE20-C4EA-42FC-8D37-C0F0B77D1359}" type="datetimeFigureOut">
              <a:rPr lang="en-US" smtClean="0"/>
              <a:pPr/>
              <a:t>11-Sep-18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6C3238-9A63-424B-8F87-95567200655E}"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8EF2AE20-C4EA-42FC-8D37-C0F0B77D1359}" type="datetimeFigureOut">
              <a:rPr lang="en-US" smtClean="0"/>
              <a:pPr/>
              <a:t>11-Sep-18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6C3238-9A63-424B-8F87-95567200655E}"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8EF2AE20-C4EA-42FC-8D37-C0F0B77D1359}" type="datetimeFigureOut">
              <a:rPr lang="en-US" smtClean="0"/>
              <a:pPr/>
              <a:t>11-Sep-18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6C3238-9A63-424B-8F87-95567200655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F2AE20-C4EA-42FC-8D37-C0F0B77D1359}" type="datetimeFigureOut">
              <a:rPr lang="en-US" smtClean="0"/>
              <a:pPr/>
              <a:t>11-Sep-18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6C3238-9A63-424B-8F87-95567200655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8EF2AE20-C4EA-42FC-8D37-C0F0B77D1359}" type="datetimeFigureOut">
              <a:rPr lang="en-US" smtClean="0"/>
              <a:pPr/>
              <a:t>11-Sep-18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6C3238-9A63-424B-8F87-95567200655E}"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8EF2AE20-C4EA-42FC-8D37-C0F0B77D1359}" type="datetimeFigureOut">
              <a:rPr lang="en-US" smtClean="0"/>
              <a:pPr/>
              <a:t>11-Sep-18</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396C3238-9A63-424B-8F87-95567200655E}"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8EF2AE20-C4EA-42FC-8D37-C0F0B77D1359}" type="datetimeFigureOut">
              <a:rPr lang="en-US" smtClean="0"/>
              <a:pPr/>
              <a:t>11-Sep-18</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396C3238-9A63-424B-8F87-95567200655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en.wikipedia.org/wiki/File:Linear_regression.png" TargetMode="Externa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emf"/><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2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2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2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28.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 Id="rId5" Type="http://schemas.openxmlformats.org/officeDocument/2006/relationships/image" Target="../media/image71.png"/><Relationship Id="rId4" Type="http://schemas.openxmlformats.org/officeDocument/2006/relationships/image" Target="../media/image7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en.wikipedia.org/wiki/File:Logistic-curve.svg"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a:t>Feb’10</a:t>
            </a:r>
            <a:endParaRPr lang="en-US" dirty="0"/>
          </a:p>
        </p:txBody>
      </p:sp>
      <p:sp>
        <p:nvSpPr>
          <p:cNvPr id="2" name="Title 1"/>
          <p:cNvSpPr>
            <a:spLocks noGrp="1"/>
          </p:cNvSpPr>
          <p:nvPr>
            <p:ph type="ctrTitle"/>
          </p:nvPr>
        </p:nvSpPr>
        <p:spPr/>
        <p:txBody>
          <a:bodyPr/>
          <a:lstStyle/>
          <a:p>
            <a:r>
              <a:t>Analytical Methods : Regression Methods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a:t>PROC LOGISTIC (Illustration)</a:t>
            </a:r>
          </a:p>
        </p:txBody>
      </p:sp>
      <p:pic>
        <p:nvPicPr>
          <p:cNvPr id="4102" name="Picture 6"/>
          <p:cNvPicPr>
            <a:picLocks noChangeAspect="1" noChangeArrowheads="1"/>
          </p:cNvPicPr>
          <p:nvPr/>
        </p:nvPicPr>
        <p:blipFill>
          <a:blip r:embed="rId2"/>
          <a:srcRect t="9499" b="5171"/>
          <a:stretch>
            <a:fillRect/>
          </a:stretch>
        </p:blipFill>
        <p:spPr bwMode="auto">
          <a:xfrm>
            <a:off x="1524000" y="3682266"/>
            <a:ext cx="5943600" cy="3023334"/>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8" name="Picture 5"/>
          <p:cNvPicPr>
            <a:picLocks noChangeAspect="1" noChangeArrowheads="1"/>
          </p:cNvPicPr>
          <p:nvPr/>
        </p:nvPicPr>
        <p:blipFill>
          <a:blip r:embed="rId3"/>
          <a:srcRect t="11104" b="5613"/>
          <a:stretch>
            <a:fillRect/>
          </a:stretch>
        </p:blipFill>
        <p:spPr bwMode="auto">
          <a:xfrm>
            <a:off x="1981200" y="914400"/>
            <a:ext cx="4267200" cy="2723745"/>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5" name="Rounded Rectangular Callout 4"/>
          <p:cNvSpPr/>
          <p:nvPr/>
        </p:nvSpPr>
        <p:spPr>
          <a:xfrm>
            <a:off x="381000" y="990600"/>
            <a:ext cx="1600200" cy="533400"/>
          </a:xfrm>
          <a:prstGeom prst="wedgeRoundRectCallout">
            <a:avLst>
              <a:gd name="adj1" fmla="val 91038"/>
              <a:gd name="adj2" fmla="val 12044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Akaike</a:t>
            </a:r>
            <a:r>
              <a:rPr lang="en-US" sz="1400" dirty="0"/>
              <a:t> Information Criterion</a:t>
            </a:r>
          </a:p>
        </p:txBody>
      </p:sp>
      <p:sp>
        <p:nvSpPr>
          <p:cNvPr id="6" name="Rounded Rectangular Callout 5"/>
          <p:cNvSpPr/>
          <p:nvPr/>
        </p:nvSpPr>
        <p:spPr>
          <a:xfrm>
            <a:off x="228600" y="1676400"/>
            <a:ext cx="1600200" cy="533400"/>
          </a:xfrm>
          <a:prstGeom prst="wedgeRoundRectCallout">
            <a:avLst>
              <a:gd name="adj1" fmla="val 102306"/>
              <a:gd name="adj2" fmla="val 2628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Schwarz Criterion</a:t>
            </a:r>
          </a:p>
        </p:txBody>
      </p:sp>
      <p:sp>
        <p:nvSpPr>
          <p:cNvPr id="7" name="Rounded Rectangular Callout 6"/>
          <p:cNvSpPr/>
          <p:nvPr/>
        </p:nvSpPr>
        <p:spPr>
          <a:xfrm>
            <a:off x="228600" y="2286000"/>
            <a:ext cx="1600200" cy="533400"/>
          </a:xfrm>
          <a:prstGeom prst="wedgeRoundRectCallout">
            <a:avLst>
              <a:gd name="adj1" fmla="val 100696"/>
              <a:gd name="adj2" fmla="val -5098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 Log Likelihood</a:t>
            </a:r>
          </a:p>
        </p:txBody>
      </p:sp>
      <p:sp>
        <p:nvSpPr>
          <p:cNvPr id="9" name="Rounded Rectangular Callout 8"/>
          <p:cNvSpPr/>
          <p:nvPr/>
        </p:nvSpPr>
        <p:spPr>
          <a:xfrm>
            <a:off x="6858000" y="838200"/>
            <a:ext cx="2057400" cy="990600"/>
          </a:xfrm>
          <a:prstGeom prst="wedgeRoundRectCallout">
            <a:avLst>
              <a:gd name="adj1" fmla="val -111219"/>
              <a:gd name="adj2" fmla="val 5235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a:p>
            <a:pPr algn="ctr"/>
            <a:r>
              <a:rPr lang="en-US" sz="1400" dirty="0"/>
              <a:t>Value for Intercept only and with Co-</a:t>
            </a:r>
            <a:r>
              <a:rPr lang="en-US" sz="1400" dirty="0" err="1"/>
              <a:t>variate</a:t>
            </a:r>
            <a:r>
              <a:rPr lang="en-US" sz="1400" dirty="0"/>
              <a:t> (fitted) Model – The lower the better</a:t>
            </a:r>
          </a:p>
          <a:p>
            <a:pPr algn="ctr"/>
            <a:endParaRPr lang="en-US" dirty="0"/>
          </a:p>
        </p:txBody>
      </p:sp>
      <p:sp>
        <p:nvSpPr>
          <p:cNvPr id="10" name="Rounded Rectangular Callout 9"/>
          <p:cNvSpPr/>
          <p:nvPr/>
        </p:nvSpPr>
        <p:spPr>
          <a:xfrm>
            <a:off x="6324600" y="2209800"/>
            <a:ext cx="2667000" cy="1371600"/>
          </a:xfrm>
          <a:prstGeom prst="wedgeRoundRectCallout">
            <a:avLst>
              <a:gd name="adj1" fmla="val -78474"/>
              <a:gd name="adj2" fmla="val -2092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Results of the likelihood ratio test and the efficient score test for testing the joint significance of the explanatory variables (Soak and Heat) are included in this table</a:t>
            </a:r>
          </a:p>
        </p:txBody>
      </p:sp>
      <p:sp>
        <p:nvSpPr>
          <p:cNvPr id="12" name="Rounded Rectangular Callout 11"/>
          <p:cNvSpPr/>
          <p:nvPr/>
        </p:nvSpPr>
        <p:spPr>
          <a:xfrm>
            <a:off x="1371600" y="3733800"/>
            <a:ext cx="6705600" cy="1600200"/>
          </a:xfrm>
          <a:prstGeom prst="wedgeRoundRectCallout">
            <a:avLst>
              <a:gd name="adj1" fmla="val -45033"/>
              <a:gd name="adj2" fmla="val 70548"/>
              <a:gd name="adj3" fmla="val 1666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28600" y="5715000"/>
            <a:ext cx="1981200" cy="646331"/>
          </a:xfrm>
          <a:prstGeom prst="rect">
            <a:avLst/>
          </a:prstGeom>
          <a:noFill/>
        </p:spPr>
        <p:txBody>
          <a:bodyPr wrap="square" rtlCol="0">
            <a:spAutoFit/>
          </a:bodyPr>
          <a:lstStyle/>
          <a:p>
            <a:r>
              <a:rPr lang="en-US" dirty="0"/>
              <a:t>Maximum Likelihood Estimates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a:t>PROC LOGISTIC (Illustration)</a:t>
            </a:r>
          </a:p>
        </p:txBody>
      </p:sp>
      <p:pic>
        <p:nvPicPr>
          <p:cNvPr id="5122" name="Picture 2"/>
          <p:cNvPicPr>
            <a:picLocks noChangeAspect="1" noChangeArrowheads="1"/>
          </p:cNvPicPr>
          <p:nvPr/>
        </p:nvPicPr>
        <p:blipFill>
          <a:blip r:embed="rId2"/>
          <a:srcRect/>
          <a:stretch>
            <a:fillRect/>
          </a:stretch>
        </p:blipFill>
        <p:spPr bwMode="auto">
          <a:xfrm>
            <a:off x="457200" y="2590800"/>
            <a:ext cx="7934325" cy="1866900"/>
          </a:xfrm>
          <a:prstGeom prst="rect">
            <a:avLst/>
          </a:prstGeom>
          <a:noFill/>
          <a:ln w="9525">
            <a:noFill/>
            <a:miter lim="800000"/>
            <a:headEnd/>
            <a:tailEnd/>
          </a:ln>
          <a:effectLst/>
        </p:spPr>
      </p:pic>
      <p:sp>
        <p:nvSpPr>
          <p:cNvPr id="4" name="Rounded Rectangular Callout 3"/>
          <p:cNvSpPr/>
          <p:nvPr/>
        </p:nvSpPr>
        <p:spPr>
          <a:xfrm>
            <a:off x="1600200" y="5181600"/>
            <a:ext cx="1905000" cy="914400"/>
          </a:xfrm>
          <a:prstGeom prst="wedgeRoundRectCallout">
            <a:avLst>
              <a:gd name="adj1" fmla="val 85984"/>
              <a:gd name="adj2" fmla="val -16003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 of pairs formed by events and non event = r*n</a:t>
            </a:r>
          </a:p>
        </p:txBody>
      </p:sp>
      <p:sp>
        <p:nvSpPr>
          <p:cNvPr id="5" name="Rounded Rectangular Callout 4"/>
          <p:cNvSpPr/>
          <p:nvPr/>
        </p:nvSpPr>
        <p:spPr>
          <a:xfrm>
            <a:off x="1752600" y="914400"/>
            <a:ext cx="1905000" cy="914400"/>
          </a:xfrm>
          <a:prstGeom prst="wedgeRoundRectCallout">
            <a:avLst>
              <a:gd name="adj1" fmla="val 72463"/>
              <a:gd name="adj2" fmla="val 23573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of pairs where event and non event probability are in the same order as response levels</a:t>
            </a:r>
          </a:p>
        </p:txBody>
      </p:sp>
      <p:sp>
        <p:nvSpPr>
          <p:cNvPr id="6" name="Rounded Rectangular Callout 5"/>
          <p:cNvSpPr/>
          <p:nvPr/>
        </p:nvSpPr>
        <p:spPr>
          <a:xfrm>
            <a:off x="228600" y="1905000"/>
            <a:ext cx="1905000" cy="914400"/>
          </a:xfrm>
          <a:prstGeom prst="wedgeRoundRectCallout">
            <a:avLst>
              <a:gd name="adj1" fmla="val 150886"/>
              <a:gd name="adj2" fmla="val 15404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of pairs where event and non event probability are in the reverse order as response levels</a:t>
            </a:r>
          </a:p>
        </p:txBody>
      </p:sp>
      <p:sp>
        <p:nvSpPr>
          <p:cNvPr id="7" name="Rounded Rectangular Callout 6"/>
          <p:cNvSpPr/>
          <p:nvPr/>
        </p:nvSpPr>
        <p:spPr>
          <a:xfrm>
            <a:off x="152400" y="4114800"/>
            <a:ext cx="1905000" cy="914400"/>
          </a:xfrm>
          <a:prstGeom prst="wedgeRoundRectCallout">
            <a:avLst>
              <a:gd name="adj1" fmla="val 152238"/>
              <a:gd name="adj2" fmla="val -6566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of pairs which are neither concordant nor discordant</a:t>
            </a:r>
          </a:p>
        </p:txBody>
      </p:sp>
      <p:sp>
        <p:nvSpPr>
          <p:cNvPr id="8" name="Rounded Rectangular Callout 7"/>
          <p:cNvSpPr/>
          <p:nvPr/>
        </p:nvSpPr>
        <p:spPr>
          <a:xfrm>
            <a:off x="5334000" y="990600"/>
            <a:ext cx="1905000" cy="914400"/>
          </a:xfrm>
          <a:prstGeom prst="wedgeRoundRectCallout">
            <a:avLst>
              <a:gd name="adj1" fmla="val -9339"/>
              <a:gd name="adj2" fmla="val 22024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(#concordant-#discordant)/Total Pairs</a:t>
            </a:r>
          </a:p>
        </p:txBody>
      </p:sp>
      <p:sp>
        <p:nvSpPr>
          <p:cNvPr id="9" name="Rounded Rectangular Callout 8"/>
          <p:cNvSpPr/>
          <p:nvPr/>
        </p:nvSpPr>
        <p:spPr>
          <a:xfrm>
            <a:off x="6629400" y="1981200"/>
            <a:ext cx="2286000" cy="914400"/>
          </a:xfrm>
          <a:prstGeom prst="wedgeRoundRectCallout">
            <a:avLst>
              <a:gd name="adj1" fmla="val -59367"/>
              <a:gd name="adj2" fmla="val 13996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GoodMan</a:t>
            </a:r>
            <a:r>
              <a:rPr lang="en-US" sz="1400" dirty="0"/>
              <a:t> </a:t>
            </a:r>
            <a:r>
              <a:rPr lang="en-US" sz="1400" dirty="0" err="1"/>
              <a:t>Kruskal</a:t>
            </a:r>
            <a:r>
              <a:rPr lang="en-US" sz="1400" dirty="0"/>
              <a:t> Gamma : (#concordant-#discordant)/ (#concordant+#discordant)</a:t>
            </a:r>
          </a:p>
        </p:txBody>
      </p:sp>
      <p:sp>
        <p:nvSpPr>
          <p:cNvPr id="10" name="Rounded Rectangular Callout 9"/>
          <p:cNvSpPr/>
          <p:nvPr/>
        </p:nvSpPr>
        <p:spPr>
          <a:xfrm>
            <a:off x="6705600" y="3962400"/>
            <a:ext cx="2286000" cy="914400"/>
          </a:xfrm>
          <a:prstGeom prst="wedgeRoundRectCallout">
            <a:avLst>
              <a:gd name="adj1" fmla="val -61621"/>
              <a:gd name="adj2" fmla="val -5299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Kendall’s Tau -a : (#concordant-#discordant)/ (0.5*#</a:t>
            </a:r>
            <a:r>
              <a:rPr lang="en-US" sz="1400" dirty="0" err="1"/>
              <a:t>Obs</a:t>
            </a:r>
            <a:r>
              <a:rPr lang="en-US" sz="1400" dirty="0"/>
              <a:t>*(#Obs-1))</a:t>
            </a:r>
          </a:p>
        </p:txBody>
      </p:sp>
      <p:sp>
        <p:nvSpPr>
          <p:cNvPr id="11" name="Rounded Rectangular Callout 10"/>
          <p:cNvSpPr/>
          <p:nvPr/>
        </p:nvSpPr>
        <p:spPr>
          <a:xfrm>
            <a:off x="5638800" y="5334000"/>
            <a:ext cx="2286000" cy="914400"/>
          </a:xfrm>
          <a:prstGeom prst="wedgeRoundRectCallout">
            <a:avLst>
              <a:gd name="adj1" fmla="val -27254"/>
              <a:gd name="adj2" fmla="val -17271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(#concordant+(0.5*#Tied))/#Pairs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a:t>PROC LOGISTIC (Statistics)</a:t>
            </a:r>
          </a:p>
        </p:txBody>
      </p:sp>
      <p:sp>
        <p:nvSpPr>
          <p:cNvPr id="5" name="Content Placeholder 2"/>
          <p:cNvSpPr>
            <a:spLocks noGrp="1"/>
          </p:cNvSpPr>
          <p:nvPr>
            <p:ph sz="quarter" idx="1"/>
          </p:nvPr>
        </p:nvSpPr>
        <p:spPr>
          <a:xfrm>
            <a:off x="152400" y="1066800"/>
            <a:ext cx="8991600" cy="5486400"/>
          </a:xfrm>
        </p:spPr>
        <p:txBody>
          <a:bodyPr>
            <a:normAutofit/>
          </a:bodyPr>
          <a:lstStyle/>
          <a:p>
            <a:r>
              <a:rPr lang="en-US" dirty="0"/>
              <a:t> </a:t>
            </a:r>
          </a:p>
          <a:p>
            <a:endParaRPr lang="en-US" dirty="0"/>
          </a:p>
          <a:p>
            <a:endParaRPr lang="en-US" dirty="0"/>
          </a:p>
          <a:p>
            <a:endParaRPr lang="en-US" dirty="0"/>
          </a:p>
          <a:p>
            <a:endParaRPr lang="en-US" dirty="0"/>
          </a:p>
          <a:p>
            <a:endParaRPr lang="en-US" dirty="0"/>
          </a:p>
          <a:p>
            <a:r>
              <a:rPr lang="en-US" dirty="0"/>
              <a:t> </a:t>
            </a:r>
          </a:p>
          <a:p>
            <a:endParaRPr lang="en-US" dirty="0"/>
          </a:p>
          <a:p>
            <a:endParaRPr lang="en-US" dirty="0"/>
          </a:p>
          <a:p>
            <a:r>
              <a:rPr lang="en-US" dirty="0"/>
              <a:t> </a:t>
            </a:r>
          </a:p>
          <a:p>
            <a:pPr>
              <a:buNone/>
            </a:pPr>
            <a:r>
              <a:rPr lang="en-US" dirty="0"/>
              <a:t> </a:t>
            </a:r>
          </a:p>
        </p:txBody>
      </p:sp>
      <p:pic>
        <p:nvPicPr>
          <p:cNvPr id="2052" name="Picture 4"/>
          <p:cNvPicPr>
            <a:picLocks noChangeAspect="1" noChangeArrowheads="1"/>
          </p:cNvPicPr>
          <p:nvPr/>
        </p:nvPicPr>
        <p:blipFill>
          <a:blip r:embed="rId2"/>
          <a:srcRect/>
          <a:stretch>
            <a:fillRect/>
          </a:stretch>
        </p:blipFill>
        <p:spPr bwMode="auto">
          <a:xfrm>
            <a:off x="1676400" y="1143001"/>
            <a:ext cx="5582370" cy="2743199"/>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2053" name="Picture 5"/>
          <p:cNvPicPr>
            <a:picLocks noChangeAspect="1" noChangeArrowheads="1"/>
          </p:cNvPicPr>
          <p:nvPr/>
        </p:nvPicPr>
        <p:blipFill>
          <a:blip r:embed="rId3"/>
          <a:srcRect/>
          <a:stretch>
            <a:fillRect/>
          </a:stretch>
        </p:blipFill>
        <p:spPr bwMode="auto">
          <a:xfrm>
            <a:off x="1638300" y="3962400"/>
            <a:ext cx="5905500" cy="1527579"/>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2055" name="Picture 7"/>
          <p:cNvPicPr>
            <a:picLocks noChangeAspect="1" noChangeArrowheads="1"/>
          </p:cNvPicPr>
          <p:nvPr/>
        </p:nvPicPr>
        <p:blipFill>
          <a:blip r:embed="rId4"/>
          <a:srcRect/>
          <a:stretch>
            <a:fillRect/>
          </a:stretch>
        </p:blipFill>
        <p:spPr bwMode="auto">
          <a:xfrm>
            <a:off x="1060450" y="5626100"/>
            <a:ext cx="7023100" cy="927100"/>
          </a:xfrm>
          <a:prstGeom prst="rect">
            <a:avLst/>
          </a:prstGeom>
          <a:noFill/>
          <a:ln w="9525">
            <a:noFill/>
            <a:miter lim="800000"/>
            <a:headEnd/>
            <a:tailEnd/>
          </a:ln>
          <a:effectLst>
            <a:outerShdw blurRad="50800" dist="38100" dir="2700000" algn="tl" rotWithShape="0">
              <a:prstClr val="black">
                <a:alpha val="40000"/>
              </a:prst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a:t>LINEAR REGRESSION</a:t>
            </a:r>
          </a:p>
        </p:txBody>
      </p:sp>
      <p:sp>
        <p:nvSpPr>
          <p:cNvPr id="3" name="Content Placeholder 2"/>
          <p:cNvSpPr>
            <a:spLocks noGrp="1"/>
          </p:cNvSpPr>
          <p:nvPr>
            <p:ph sz="quarter" idx="1"/>
          </p:nvPr>
        </p:nvSpPr>
        <p:spPr>
          <a:xfrm>
            <a:off x="152400" y="1066800"/>
            <a:ext cx="8991600" cy="5791200"/>
          </a:xfrm>
        </p:spPr>
        <p:txBody>
          <a:bodyPr>
            <a:normAutofit/>
          </a:bodyPr>
          <a:lstStyle/>
          <a:p>
            <a:r>
              <a:rPr lang="en-US" dirty="0"/>
              <a:t>This regression methods attempts to model the probability of an event by fitting data to a linear curve</a:t>
            </a:r>
          </a:p>
          <a:p>
            <a:endParaRPr lang="en-US" dirty="0"/>
          </a:p>
          <a:p>
            <a:endParaRPr lang="en-US" dirty="0"/>
          </a:p>
          <a:p>
            <a:endParaRPr lang="en-US" dirty="0"/>
          </a:p>
          <a:p>
            <a:endParaRPr lang="en-US" dirty="0"/>
          </a:p>
          <a:p>
            <a:r>
              <a:rPr lang="en-US" dirty="0"/>
              <a:t>Linear regression models are often fitted using the least squares approach, but they may also be fitted in other ways, such as by minimizing the "lack of fit" in some other norm, or by minimizing a penalized version of the least squares loss function as in ridge regression</a:t>
            </a:r>
          </a:p>
          <a:p>
            <a:r>
              <a:rPr lang="en-US" dirty="0"/>
              <a:t>Certain assumptions in regards to independent variable distribution, error distribution need to be fulfilled in order to have a significant result</a:t>
            </a:r>
          </a:p>
        </p:txBody>
      </p:sp>
      <p:pic>
        <p:nvPicPr>
          <p:cNvPr id="4098" name="Picture 2" descr="400px-Linear_regression">
            <a:hlinkClick r:id="rId2"/>
          </p:cNvPr>
          <p:cNvPicPr>
            <a:picLocks noChangeAspect="1" noChangeArrowheads="1"/>
          </p:cNvPicPr>
          <p:nvPr/>
        </p:nvPicPr>
        <p:blipFill>
          <a:blip r:embed="rId3"/>
          <a:srcRect t="4693" r="2000" b="8664"/>
          <a:stretch>
            <a:fillRect/>
          </a:stretch>
        </p:blipFill>
        <p:spPr bwMode="auto">
          <a:xfrm>
            <a:off x="4419600" y="1524000"/>
            <a:ext cx="3733800" cy="2286000"/>
          </a:xfrm>
          <a:prstGeom prst="rect">
            <a:avLst/>
          </a:prstGeom>
          <a:noFill/>
          <a:ln w="9525">
            <a:noFill/>
            <a:miter lim="800000"/>
            <a:headEnd/>
            <a:tailEnd/>
          </a:ln>
        </p:spPr>
      </p:pic>
      <p:sp>
        <p:nvSpPr>
          <p:cNvPr id="9" name="Rounded Rectangle 8"/>
          <p:cNvSpPr/>
          <p:nvPr/>
        </p:nvSpPr>
        <p:spPr>
          <a:xfrm>
            <a:off x="838200" y="2286000"/>
            <a:ext cx="34290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Linear Regression for a single independent variable. </a:t>
            </a:r>
          </a:p>
        </p:txBody>
      </p:sp>
      <p:grpSp>
        <p:nvGrpSpPr>
          <p:cNvPr id="12" name="Group 11"/>
          <p:cNvGrpSpPr/>
          <p:nvPr/>
        </p:nvGrpSpPr>
        <p:grpSpPr>
          <a:xfrm>
            <a:off x="838199" y="3124200"/>
            <a:ext cx="3124201" cy="457200"/>
            <a:chOff x="838199" y="3124200"/>
            <a:chExt cx="3124201" cy="457200"/>
          </a:xfrm>
        </p:grpSpPr>
        <p:pic>
          <p:nvPicPr>
            <p:cNvPr id="4099" name="Picture 3" descr=" y_i = \beta_1 x_{i1} + \cdots + \beta_p x_{ip} + \varepsilon_i &#10;             = x'_i\beta + \varepsilon_i, &#10;         \qquad i = 1, \ldots, n, "/>
            <p:cNvPicPr>
              <a:picLocks noChangeAspect="1" noChangeArrowheads="1"/>
            </p:cNvPicPr>
            <p:nvPr/>
          </p:nvPicPr>
          <p:blipFill>
            <a:blip r:embed="rId4"/>
            <a:srcRect r="29310" b="-7946"/>
            <a:stretch>
              <a:fillRect/>
            </a:stretch>
          </p:blipFill>
          <p:spPr bwMode="auto">
            <a:xfrm>
              <a:off x="838199" y="3124200"/>
              <a:ext cx="3124201" cy="228600"/>
            </a:xfrm>
            <a:prstGeom prst="rect">
              <a:avLst/>
            </a:prstGeom>
            <a:noFill/>
            <a:ln w="9525">
              <a:noFill/>
              <a:miter lim="800000"/>
              <a:headEnd/>
              <a:tailEnd/>
            </a:ln>
          </p:spPr>
        </p:pic>
        <p:pic>
          <p:nvPicPr>
            <p:cNvPr id="11" name="Picture 3" descr=" y_i = \beta_1 x_{i1} + \cdots + \beta_p x_{ip} + \varepsilon_i &#10;             = x'_i\beta + \varepsilon_i, &#10;         \qquad i = 1, \ldots, n, "/>
            <p:cNvPicPr>
              <a:picLocks noChangeAspect="1" noChangeArrowheads="1"/>
            </p:cNvPicPr>
            <p:nvPr/>
          </p:nvPicPr>
          <p:blipFill>
            <a:blip r:embed="rId4"/>
            <a:srcRect l="75862" t="-7946"/>
            <a:stretch>
              <a:fillRect/>
            </a:stretch>
          </p:blipFill>
          <p:spPr bwMode="auto">
            <a:xfrm>
              <a:off x="1219200" y="3352800"/>
              <a:ext cx="1066801" cy="228600"/>
            </a:xfrm>
            <a:prstGeom prst="rect">
              <a:avLst/>
            </a:prstGeom>
            <a:noFill/>
            <a:ln w="9525">
              <a:noFill/>
              <a:miter lim="800000"/>
              <a:headEnd/>
              <a:tailEnd/>
            </a:ln>
          </p:spPr>
        </p:pic>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a:t>PROC REG</a:t>
            </a:r>
          </a:p>
        </p:txBody>
      </p:sp>
      <p:sp>
        <p:nvSpPr>
          <p:cNvPr id="3" name="Content Placeholder 2"/>
          <p:cNvSpPr>
            <a:spLocks noGrp="1"/>
          </p:cNvSpPr>
          <p:nvPr>
            <p:ph sz="quarter" idx="1"/>
          </p:nvPr>
        </p:nvSpPr>
        <p:spPr>
          <a:xfrm>
            <a:off x="152400" y="1066800"/>
            <a:ext cx="8991600" cy="5486400"/>
          </a:xfrm>
        </p:spPr>
        <p:txBody>
          <a:bodyPr>
            <a:normAutofit/>
          </a:bodyPr>
          <a:lstStyle/>
          <a:p>
            <a:r>
              <a:rPr lang="en-US" dirty="0"/>
              <a:t>Used for a continuous response variable Y which can be predicted by a linear function                              where </a:t>
            </a:r>
            <a:r>
              <a:rPr lang="el-GR" dirty="0">
                <a:latin typeface="Calibri"/>
              </a:rPr>
              <a:t>β</a:t>
            </a:r>
            <a:r>
              <a:rPr lang="en-US" baseline="-25000" dirty="0">
                <a:latin typeface="Calibri"/>
              </a:rPr>
              <a:t>0</a:t>
            </a:r>
            <a:r>
              <a:rPr lang="en-US" dirty="0"/>
              <a:t> is the intercept and </a:t>
            </a:r>
            <a:r>
              <a:rPr lang="el-GR" dirty="0">
                <a:latin typeface="Calibri"/>
              </a:rPr>
              <a:t>β</a:t>
            </a:r>
            <a:r>
              <a:rPr lang="en-US" baseline="-25000" dirty="0"/>
              <a:t>1</a:t>
            </a:r>
            <a:r>
              <a:rPr lang="en-US" dirty="0"/>
              <a:t> is the slope parameter and </a:t>
            </a:r>
            <a:r>
              <a:rPr lang="en-US" dirty="0" err="1">
                <a:latin typeface="Calibri"/>
              </a:rPr>
              <a:t>ε</a:t>
            </a:r>
            <a:r>
              <a:rPr lang="en-US" baseline="-25000" dirty="0" err="1"/>
              <a:t>i</a:t>
            </a:r>
            <a:r>
              <a:rPr lang="en-US" dirty="0"/>
              <a:t> is the error term</a:t>
            </a:r>
          </a:p>
          <a:p>
            <a:r>
              <a:rPr lang="en-US" dirty="0"/>
              <a:t>Procedure provides the following flexibilities :</a:t>
            </a:r>
          </a:p>
          <a:p>
            <a:pPr lvl="1"/>
            <a:r>
              <a:rPr lang="en-US" dirty="0"/>
              <a:t>Multiple MODEL statement</a:t>
            </a:r>
          </a:p>
          <a:p>
            <a:pPr lvl="1"/>
            <a:r>
              <a:rPr lang="en-US" dirty="0"/>
              <a:t>Nine model selection method (None, Forward, Backward, Stepwise,  MAXR, MINR, Rsquare,  AdjRSq, Cp)</a:t>
            </a:r>
          </a:p>
          <a:p>
            <a:pPr lvl="1"/>
            <a:r>
              <a:rPr lang="en-US" dirty="0"/>
              <a:t>Interactive changes</a:t>
            </a:r>
          </a:p>
        </p:txBody>
      </p:sp>
      <p:pic>
        <p:nvPicPr>
          <p:cNvPr id="3074" name="Picture 2"/>
          <p:cNvPicPr>
            <a:picLocks noChangeAspect="1" noChangeArrowheads="1"/>
          </p:cNvPicPr>
          <p:nvPr/>
        </p:nvPicPr>
        <p:blipFill>
          <a:blip r:embed="rId2"/>
          <a:srcRect/>
          <a:stretch>
            <a:fillRect/>
          </a:stretch>
        </p:blipFill>
        <p:spPr bwMode="auto">
          <a:xfrm>
            <a:off x="2438400" y="1524000"/>
            <a:ext cx="1866900" cy="41910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a:t>PROC REG</a:t>
            </a:r>
          </a:p>
        </p:txBody>
      </p:sp>
      <p:pic>
        <p:nvPicPr>
          <p:cNvPr id="1026" name="Picture 2"/>
          <p:cNvPicPr>
            <a:picLocks noChangeAspect="1" noChangeArrowheads="1"/>
          </p:cNvPicPr>
          <p:nvPr/>
        </p:nvPicPr>
        <p:blipFill>
          <a:blip r:embed="rId2"/>
          <a:srcRect/>
          <a:stretch>
            <a:fillRect/>
          </a:stretch>
        </p:blipFill>
        <p:spPr bwMode="auto">
          <a:xfrm>
            <a:off x="2286000" y="990600"/>
            <a:ext cx="3513426" cy="34290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152400" y="4495801"/>
            <a:ext cx="5949292" cy="2133600"/>
          </a:xfrm>
          <a:prstGeom prst="rect">
            <a:avLst/>
          </a:prstGeom>
          <a:noFill/>
          <a:ln w="9525">
            <a:noFill/>
            <a:miter lim="800000"/>
            <a:headEnd/>
            <a:tailEnd/>
          </a:ln>
          <a:effectLst/>
        </p:spPr>
      </p:pic>
      <p:sp>
        <p:nvSpPr>
          <p:cNvPr id="8" name="Rounded Rectangle 7"/>
          <p:cNvSpPr/>
          <p:nvPr/>
        </p:nvSpPr>
        <p:spPr>
          <a:xfrm>
            <a:off x="6248400" y="3200400"/>
            <a:ext cx="2743200" cy="3276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You might use regression analysis to find out how well you can predict</a:t>
            </a:r>
          </a:p>
          <a:p>
            <a:r>
              <a:rPr lang="en-US" dirty="0"/>
              <a:t>a child’s weight if you know that child’s height. The following data are from a study of nineteen children. Height and weight are measured for each child.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a:t>PROC REG</a:t>
            </a:r>
          </a:p>
        </p:txBody>
      </p:sp>
      <p:pic>
        <p:nvPicPr>
          <p:cNvPr id="2050" name="Picture 2"/>
          <p:cNvPicPr>
            <a:picLocks noChangeAspect="1" noChangeArrowheads="1"/>
          </p:cNvPicPr>
          <p:nvPr/>
        </p:nvPicPr>
        <p:blipFill>
          <a:blip r:embed="rId2"/>
          <a:srcRect/>
          <a:stretch>
            <a:fillRect/>
          </a:stretch>
        </p:blipFill>
        <p:spPr bwMode="auto">
          <a:xfrm>
            <a:off x="304800" y="1066800"/>
            <a:ext cx="2457450" cy="56197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1676400" y="1676400"/>
            <a:ext cx="5791200" cy="2774776"/>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1676400" y="4572000"/>
            <a:ext cx="5791200" cy="2002720"/>
          </a:xfrm>
          <a:prstGeom prst="rect">
            <a:avLst/>
          </a:prstGeom>
          <a:noFill/>
          <a:ln w="9525">
            <a:noFill/>
            <a:miter lim="800000"/>
            <a:headEnd/>
            <a:tailEnd/>
          </a:ln>
          <a:effectLst/>
        </p:spPr>
      </p:pic>
      <p:sp>
        <p:nvSpPr>
          <p:cNvPr id="7" name="Rounded Rectangle 6"/>
          <p:cNvSpPr/>
          <p:nvPr/>
        </p:nvSpPr>
        <p:spPr>
          <a:xfrm>
            <a:off x="6019800" y="1524000"/>
            <a:ext cx="28194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Already explained in the ANOVA section</a:t>
            </a:r>
          </a:p>
        </p:txBody>
      </p:sp>
      <p:sp>
        <p:nvSpPr>
          <p:cNvPr id="8" name="Rounded Rectangle 7"/>
          <p:cNvSpPr/>
          <p:nvPr/>
        </p:nvSpPr>
        <p:spPr>
          <a:xfrm>
            <a:off x="304800" y="4495800"/>
            <a:ext cx="28194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Parameter estimation is done using least square technique</a:t>
            </a:r>
          </a:p>
        </p:txBody>
      </p:sp>
      <p:sp>
        <p:nvSpPr>
          <p:cNvPr id="9" name="Rounded Rectangular Callout 8"/>
          <p:cNvSpPr/>
          <p:nvPr/>
        </p:nvSpPr>
        <p:spPr>
          <a:xfrm>
            <a:off x="6781800" y="4495800"/>
            <a:ext cx="1981200" cy="1066800"/>
          </a:xfrm>
          <a:prstGeom prst="wedgeRoundRectCallout">
            <a:avLst>
              <a:gd name="adj1" fmla="val -96889"/>
              <a:gd name="adj2" fmla="val 7215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Parameter Estimate/Standard Error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a:t>Non Linear Estimation</a:t>
            </a:r>
          </a:p>
        </p:txBody>
      </p:sp>
      <p:sp>
        <p:nvSpPr>
          <p:cNvPr id="3" name="Content Placeholder 2"/>
          <p:cNvSpPr>
            <a:spLocks noGrp="1"/>
          </p:cNvSpPr>
          <p:nvPr>
            <p:ph sz="quarter" idx="1"/>
          </p:nvPr>
        </p:nvSpPr>
        <p:spPr>
          <a:xfrm>
            <a:off x="152400" y="1066800"/>
            <a:ext cx="8991600" cy="5486400"/>
          </a:xfrm>
        </p:spPr>
        <p:txBody>
          <a:bodyPr>
            <a:normAutofit/>
          </a:bodyPr>
          <a:lstStyle/>
          <a:p>
            <a:r>
              <a:rPr lang="en-US" dirty="0"/>
              <a:t>Non-Linear Estimation is a generalized fitting procedure to estimate the relationship between dependent and independent variables</a:t>
            </a:r>
          </a:p>
          <a:p>
            <a:endParaRPr lang="en-US" dirty="0"/>
          </a:p>
          <a:p>
            <a:pPr>
              <a:buNone/>
            </a:pPr>
            <a:endParaRPr lang="en-US" dirty="0"/>
          </a:p>
          <a:p>
            <a:r>
              <a:rPr lang="en-US" dirty="0"/>
              <a:t>Linearization : Certain Non Linear Problems could be moved into a linear domain by suitable transformation</a:t>
            </a:r>
          </a:p>
          <a:p>
            <a:endParaRPr lang="en-US" dirty="0"/>
          </a:p>
          <a:p>
            <a:r>
              <a:rPr lang="en-US" dirty="0"/>
              <a:t>The use of linearization however must be done with caution due to its influence on data impacting statistical inferences like error/variance</a:t>
            </a:r>
          </a:p>
          <a:p>
            <a:endParaRPr lang="en-US" dirty="0"/>
          </a:p>
        </p:txBody>
      </p:sp>
      <p:pic>
        <p:nvPicPr>
          <p:cNvPr id="1027" name="Picture 3"/>
          <p:cNvPicPr>
            <a:picLocks noChangeAspect="1" noChangeArrowheads="1"/>
          </p:cNvPicPr>
          <p:nvPr/>
        </p:nvPicPr>
        <p:blipFill>
          <a:blip r:embed="rId2"/>
          <a:srcRect r="78052"/>
          <a:stretch>
            <a:fillRect/>
          </a:stretch>
        </p:blipFill>
        <p:spPr bwMode="auto">
          <a:xfrm>
            <a:off x="533400" y="1942256"/>
            <a:ext cx="1827212" cy="267544"/>
          </a:xfrm>
          <a:prstGeom prst="rect">
            <a:avLst/>
          </a:prstGeom>
          <a:noFill/>
          <a:ln w="9525">
            <a:noFill/>
            <a:miter lim="800000"/>
            <a:headEnd/>
            <a:tailEnd/>
          </a:ln>
          <a:effectLst/>
        </p:spPr>
      </p:pic>
      <p:pic>
        <p:nvPicPr>
          <p:cNvPr id="1029" name="Picture 5"/>
          <p:cNvPicPr>
            <a:picLocks noChangeAspect="1" noChangeArrowheads="1"/>
          </p:cNvPicPr>
          <p:nvPr/>
        </p:nvPicPr>
        <p:blipFill>
          <a:blip r:embed="rId3"/>
          <a:srcRect/>
          <a:stretch>
            <a:fillRect/>
          </a:stretch>
        </p:blipFill>
        <p:spPr bwMode="auto">
          <a:xfrm>
            <a:off x="2362200" y="2286000"/>
            <a:ext cx="1200150" cy="600075"/>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030" name="Picture 6"/>
          <p:cNvPicPr>
            <a:picLocks noChangeAspect="1" noChangeArrowheads="1"/>
          </p:cNvPicPr>
          <p:nvPr/>
        </p:nvPicPr>
        <p:blipFill>
          <a:blip r:embed="rId4"/>
          <a:srcRect/>
          <a:stretch>
            <a:fillRect/>
          </a:stretch>
        </p:blipFill>
        <p:spPr bwMode="auto">
          <a:xfrm>
            <a:off x="3962400" y="2286000"/>
            <a:ext cx="3371850" cy="581025"/>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031" name="Picture 7" descr=" y = a e^{b x}. \,\!"/>
          <p:cNvPicPr>
            <a:picLocks noChangeAspect="1" noChangeArrowheads="1"/>
          </p:cNvPicPr>
          <p:nvPr/>
        </p:nvPicPr>
        <p:blipFill>
          <a:blip r:embed="rId5"/>
          <a:srcRect/>
          <a:stretch>
            <a:fillRect/>
          </a:stretch>
        </p:blipFill>
        <p:spPr bwMode="auto">
          <a:xfrm>
            <a:off x="914400" y="3733800"/>
            <a:ext cx="1216175" cy="381000"/>
          </a:xfrm>
          <a:prstGeom prst="rect">
            <a:avLst/>
          </a:prstGeom>
          <a:noFill/>
          <a:ln w="9525">
            <a:noFill/>
            <a:miter lim="800000"/>
            <a:headEnd/>
            <a:tailEnd/>
          </a:ln>
        </p:spPr>
      </p:pic>
      <p:pic>
        <p:nvPicPr>
          <p:cNvPr id="1032" name="Picture 8" descr=" \ln{(y)} = \ln{(a)} + b x, \,\!"/>
          <p:cNvPicPr>
            <a:picLocks noChangeAspect="1" noChangeArrowheads="1"/>
          </p:cNvPicPr>
          <p:nvPr/>
        </p:nvPicPr>
        <p:blipFill>
          <a:blip r:embed="rId6"/>
          <a:srcRect/>
          <a:stretch>
            <a:fillRect/>
          </a:stretch>
        </p:blipFill>
        <p:spPr bwMode="auto">
          <a:xfrm>
            <a:off x="3636617" y="3733800"/>
            <a:ext cx="2230783" cy="304800"/>
          </a:xfrm>
          <a:prstGeom prst="rect">
            <a:avLst/>
          </a:prstGeom>
          <a:noFill/>
          <a:ln w="9525">
            <a:noFill/>
            <a:miter lim="800000"/>
            <a:headEnd/>
            <a:tailEnd/>
          </a:ln>
        </p:spPr>
      </p:pic>
      <p:sp>
        <p:nvSpPr>
          <p:cNvPr id="12" name="Right Arrow 11"/>
          <p:cNvSpPr/>
          <p:nvPr/>
        </p:nvSpPr>
        <p:spPr>
          <a:xfrm>
            <a:off x="2286000" y="3886200"/>
            <a:ext cx="1143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a:t>PROC NLIN</a:t>
            </a:r>
          </a:p>
        </p:txBody>
      </p:sp>
      <p:sp>
        <p:nvSpPr>
          <p:cNvPr id="3" name="Content Placeholder 2"/>
          <p:cNvSpPr>
            <a:spLocks noGrp="1"/>
          </p:cNvSpPr>
          <p:nvPr>
            <p:ph sz="quarter" idx="1"/>
          </p:nvPr>
        </p:nvSpPr>
        <p:spPr>
          <a:xfrm>
            <a:off x="152400" y="1066800"/>
            <a:ext cx="8991600" cy="5486400"/>
          </a:xfrm>
        </p:spPr>
        <p:txBody>
          <a:bodyPr>
            <a:normAutofit/>
          </a:bodyPr>
          <a:lstStyle/>
          <a:p>
            <a:r>
              <a:rPr lang="en-US" dirty="0"/>
              <a:t>This procedure produces least squares or weighted least squares estimates of the parameters of a nonlinear model</a:t>
            </a:r>
          </a:p>
          <a:p>
            <a:r>
              <a:rPr lang="en-US" dirty="0"/>
              <a:t>There is however no assurance of a successful model fit from the proc</a:t>
            </a:r>
          </a:p>
          <a:p>
            <a:r>
              <a:rPr lang="en-US" dirty="0"/>
              <a:t>PROC NLIN provides the flexibility to</a:t>
            </a:r>
          </a:p>
          <a:p>
            <a:pPr lvl="1"/>
            <a:r>
              <a:rPr lang="en-US" dirty="0"/>
              <a:t>Confine the ranges of parameter values within certain bounds</a:t>
            </a:r>
          </a:p>
          <a:p>
            <a:pPr lvl="1"/>
            <a:r>
              <a:rPr lang="en-US" dirty="0"/>
              <a:t>Define objective function to be minimized</a:t>
            </a:r>
          </a:p>
          <a:p>
            <a:r>
              <a:rPr lang="en-US" dirty="0"/>
              <a:t>It has five iterative methods to be used (Gradient, Newton, Gauss-Newton, Marquardt, False Position (DUD))</a:t>
            </a:r>
          </a:p>
          <a:p>
            <a:r>
              <a:rPr lang="en-US" dirty="0"/>
              <a:t>It can also accommodate array operations, if then else functions, do while operations, data creation steps etc.</a:t>
            </a:r>
          </a:p>
          <a:p>
            <a:r>
              <a:rPr lang="en-US" dirty="0"/>
              <a:t>It can perform segmented modeling as well for equations like</a:t>
            </a:r>
          </a:p>
        </p:txBody>
      </p:sp>
      <p:pic>
        <p:nvPicPr>
          <p:cNvPr id="4098" name="Picture 2"/>
          <p:cNvPicPr>
            <a:picLocks noChangeAspect="1" noChangeArrowheads="1"/>
          </p:cNvPicPr>
          <p:nvPr/>
        </p:nvPicPr>
        <p:blipFill>
          <a:blip r:embed="rId2"/>
          <a:srcRect/>
          <a:stretch>
            <a:fillRect/>
          </a:stretch>
        </p:blipFill>
        <p:spPr bwMode="auto">
          <a:xfrm>
            <a:off x="2209800" y="5943600"/>
            <a:ext cx="2895600" cy="51435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a:t>PROC NLIN</a:t>
            </a:r>
          </a:p>
        </p:txBody>
      </p:sp>
      <p:pic>
        <p:nvPicPr>
          <p:cNvPr id="2050" name="Picture 2"/>
          <p:cNvPicPr>
            <a:picLocks noChangeAspect="1" noChangeArrowheads="1"/>
          </p:cNvPicPr>
          <p:nvPr/>
        </p:nvPicPr>
        <p:blipFill>
          <a:blip r:embed="rId2"/>
          <a:srcRect/>
          <a:stretch>
            <a:fillRect/>
          </a:stretch>
        </p:blipFill>
        <p:spPr bwMode="auto">
          <a:xfrm>
            <a:off x="304800" y="990600"/>
            <a:ext cx="6172200" cy="2671302"/>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r="3846"/>
          <a:stretch>
            <a:fillRect/>
          </a:stretch>
        </p:blipFill>
        <p:spPr bwMode="auto">
          <a:xfrm>
            <a:off x="3276600" y="3962400"/>
            <a:ext cx="5715000" cy="1885950"/>
          </a:xfrm>
          <a:prstGeom prst="rect">
            <a:avLst/>
          </a:prstGeom>
          <a:noFill/>
          <a:ln w="9525">
            <a:noFill/>
            <a:miter lim="800000"/>
            <a:headEnd/>
            <a:tailEnd/>
          </a:ln>
          <a:effectLst/>
        </p:spPr>
      </p:pic>
      <p:sp>
        <p:nvSpPr>
          <p:cNvPr id="10" name="Rounded Rectangle 9"/>
          <p:cNvSpPr/>
          <p:nvPr/>
        </p:nvSpPr>
        <p:spPr>
          <a:xfrm>
            <a:off x="2667000" y="5867400"/>
            <a:ext cx="61722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Where x</a:t>
            </a:r>
            <a:r>
              <a:rPr lang="en-US" baseline="-25000" dirty="0"/>
              <a:t>i</a:t>
            </a:r>
            <a:r>
              <a:rPr lang="en-US" dirty="0"/>
              <a:t> is the substrate amount,</a:t>
            </a:r>
            <a:r>
              <a:rPr lang="en-US" i="1" dirty="0"/>
              <a:t> f </a:t>
            </a:r>
            <a:r>
              <a:rPr lang="en-US" dirty="0"/>
              <a:t>the velocity of reaction and </a:t>
            </a:r>
            <a:r>
              <a:rPr lang="el-GR" dirty="0">
                <a:latin typeface="Calibri"/>
              </a:rPr>
              <a:t>θ</a:t>
            </a:r>
            <a:r>
              <a:rPr lang="en-US" dirty="0"/>
              <a:t> the rate parameter</a:t>
            </a:r>
          </a:p>
        </p:txBody>
      </p:sp>
      <p:grpSp>
        <p:nvGrpSpPr>
          <p:cNvPr id="9" name="Group 8"/>
          <p:cNvGrpSpPr/>
          <p:nvPr/>
        </p:nvGrpSpPr>
        <p:grpSpPr>
          <a:xfrm>
            <a:off x="152400" y="3581400"/>
            <a:ext cx="2743200" cy="3124200"/>
            <a:chOff x="5257800" y="6858000"/>
            <a:chExt cx="2743200" cy="2819400"/>
          </a:xfrm>
        </p:grpSpPr>
        <p:sp>
          <p:nvSpPr>
            <p:cNvPr id="7" name="Rounded Rectangle 6"/>
            <p:cNvSpPr/>
            <p:nvPr/>
          </p:nvSpPr>
          <p:spPr>
            <a:xfrm>
              <a:off x="5257800" y="6858000"/>
              <a:ext cx="2743200" cy="2819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dirty="0"/>
                <a:t>Suppose that you want to study the relationship between concentration and velocity for a particular enzyme/substrate pair. You record the reaction rate (velocity) observed at different substrate concentrations. We know from enzyme kinetics that</a:t>
              </a:r>
            </a:p>
            <a:p>
              <a:endParaRPr lang="en-US" sz="1500" dirty="0"/>
            </a:p>
            <a:p>
              <a:pPr algn="ctr"/>
              <a:endParaRPr lang="en-US" dirty="0"/>
            </a:p>
          </p:txBody>
        </p:sp>
        <p:pic>
          <p:nvPicPr>
            <p:cNvPr id="2052" name="Picture 4"/>
            <p:cNvPicPr>
              <a:picLocks noChangeAspect="1" noChangeArrowheads="1"/>
            </p:cNvPicPr>
            <p:nvPr/>
          </p:nvPicPr>
          <p:blipFill>
            <a:blip r:embed="rId4"/>
            <a:srcRect/>
            <a:stretch>
              <a:fillRect/>
            </a:stretch>
          </p:blipFill>
          <p:spPr bwMode="auto">
            <a:xfrm>
              <a:off x="5486400" y="8965768"/>
              <a:ext cx="2209800" cy="367803"/>
            </a:xfrm>
            <a:prstGeom prst="rect">
              <a:avLst/>
            </a:prstGeom>
            <a:noFill/>
            <a:ln w="9525">
              <a:noFill/>
              <a:miter lim="800000"/>
              <a:headEnd/>
              <a:tailEnd/>
            </a:ln>
            <a:effectLst/>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a:t>
            </a:r>
          </a:p>
        </p:txBody>
      </p:sp>
      <p:sp>
        <p:nvSpPr>
          <p:cNvPr id="3" name="Content Placeholder 2"/>
          <p:cNvSpPr>
            <a:spLocks noGrp="1"/>
          </p:cNvSpPr>
          <p:nvPr>
            <p:ph sz="quarter" idx="1"/>
          </p:nvPr>
        </p:nvSpPr>
        <p:spPr>
          <a:xfrm>
            <a:off x="914400" y="1447800"/>
            <a:ext cx="7086600" cy="4343400"/>
          </a:xfrm>
        </p:spPr>
        <p:txBody>
          <a:bodyPr>
            <a:normAutofit/>
          </a:bodyPr>
          <a:lstStyle/>
          <a:p>
            <a:r>
              <a:rPr lang="en-US" dirty="0"/>
              <a:t>Regression Basics</a:t>
            </a:r>
          </a:p>
          <a:p>
            <a:r>
              <a:rPr lang="en-US" dirty="0"/>
              <a:t>Logistic Regression</a:t>
            </a:r>
          </a:p>
          <a:p>
            <a:r>
              <a:rPr lang="en-US" dirty="0"/>
              <a:t>PROC LOGISTIC</a:t>
            </a:r>
          </a:p>
          <a:p>
            <a:r>
              <a:rPr lang="en-US" dirty="0"/>
              <a:t>Linear Regression</a:t>
            </a:r>
          </a:p>
          <a:p>
            <a:r>
              <a:rPr lang="en-US" dirty="0"/>
              <a:t>PROC REG</a:t>
            </a:r>
          </a:p>
          <a:p>
            <a:r>
              <a:rPr lang="en-US" dirty="0"/>
              <a:t>Non Linear Estimation</a:t>
            </a:r>
          </a:p>
          <a:p>
            <a:r>
              <a:rPr lang="en-US" dirty="0"/>
              <a:t>PROC NLIN</a:t>
            </a:r>
          </a:p>
          <a:p>
            <a:r>
              <a:rPr lang="en-US" dirty="0"/>
              <a:t>Mixed Regression</a:t>
            </a:r>
          </a:p>
          <a:p>
            <a:r>
              <a:rPr lang="en-US" dirty="0"/>
              <a:t>PROC MIXED</a:t>
            </a:r>
          </a:p>
          <a:p>
            <a:pPr lvl="1"/>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a:t>PROC NLIN (Illustration)</a:t>
            </a:r>
          </a:p>
        </p:txBody>
      </p:sp>
      <p:pic>
        <p:nvPicPr>
          <p:cNvPr id="1026" name="Picture 2"/>
          <p:cNvPicPr>
            <a:picLocks noChangeAspect="1" noChangeArrowheads="1"/>
          </p:cNvPicPr>
          <p:nvPr/>
        </p:nvPicPr>
        <p:blipFill>
          <a:blip r:embed="rId2"/>
          <a:srcRect/>
          <a:stretch>
            <a:fillRect/>
          </a:stretch>
        </p:blipFill>
        <p:spPr bwMode="auto">
          <a:xfrm>
            <a:off x="533400" y="1038225"/>
            <a:ext cx="7772400" cy="109537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1610447" y="1905000"/>
            <a:ext cx="6009554" cy="4844326"/>
          </a:xfrm>
          <a:prstGeom prst="rect">
            <a:avLst/>
          </a:prstGeom>
          <a:noFill/>
          <a:ln w="9525">
            <a:noFill/>
            <a:miter lim="800000"/>
            <a:headEnd/>
            <a:tailEnd/>
          </a:ln>
          <a:effectLst/>
        </p:spPr>
      </p:pic>
      <p:sp>
        <p:nvSpPr>
          <p:cNvPr id="8" name="Rounded Rectangle 7"/>
          <p:cNvSpPr/>
          <p:nvPr/>
        </p:nvSpPr>
        <p:spPr>
          <a:xfrm>
            <a:off x="3429000" y="2667000"/>
            <a:ext cx="1371600" cy="228600"/>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ular Callout 8"/>
          <p:cNvSpPr/>
          <p:nvPr/>
        </p:nvSpPr>
        <p:spPr>
          <a:xfrm>
            <a:off x="228600" y="2209800"/>
            <a:ext cx="2438400" cy="990600"/>
          </a:xfrm>
          <a:prstGeom prst="wedgeRoundRectCallout">
            <a:avLst>
              <a:gd name="adj1" fmla="val 80223"/>
              <a:gd name="adj2" fmla="val 1082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Parameters of the model specified by </a:t>
            </a:r>
            <a:r>
              <a:rPr lang="en-US" dirty="0" err="1"/>
              <a:t>parms</a:t>
            </a:r>
            <a:r>
              <a:rPr lang="en-US" dirty="0"/>
              <a:t> start with initial values</a:t>
            </a:r>
          </a:p>
        </p:txBody>
      </p:sp>
      <p:sp>
        <p:nvSpPr>
          <p:cNvPr id="10" name="Rounded Rectangle 9"/>
          <p:cNvSpPr/>
          <p:nvPr/>
        </p:nvSpPr>
        <p:spPr>
          <a:xfrm>
            <a:off x="3429000" y="3810000"/>
            <a:ext cx="2209800" cy="152400"/>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urved Right Arrow 10"/>
          <p:cNvSpPr/>
          <p:nvPr/>
        </p:nvSpPr>
        <p:spPr>
          <a:xfrm>
            <a:off x="2667000" y="3886200"/>
            <a:ext cx="609600" cy="19050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Down Arrow 11"/>
          <p:cNvSpPr/>
          <p:nvPr/>
        </p:nvSpPr>
        <p:spPr>
          <a:xfrm>
            <a:off x="4800600" y="3048000"/>
            <a:ext cx="228600" cy="1066800"/>
          </a:xfrm>
          <a:prstGeom prst="down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own Arrow 12"/>
          <p:cNvSpPr/>
          <p:nvPr/>
        </p:nvSpPr>
        <p:spPr>
          <a:xfrm>
            <a:off x="4267200" y="5638800"/>
            <a:ext cx="228600" cy="533400"/>
          </a:xfrm>
          <a:prstGeom prst="down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a:t>PROC NLIN (Illustration)</a:t>
            </a:r>
          </a:p>
        </p:txBody>
      </p:sp>
      <p:pic>
        <p:nvPicPr>
          <p:cNvPr id="2053" name="Picture 5"/>
          <p:cNvPicPr>
            <a:picLocks noChangeAspect="1" noChangeArrowheads="1"/>
          </p:cNvPicPr>
          <p:nvPr/>
        </p:nvPicPr>
        <p:blipFill>
          <a:blip r:embed="rId2"/>
          <a:srcRect/>
          <a:stretch>
            <a:fillRect/>
          </a:stretch>
        </p:blipFill>
        <p:spPr bwMode="auto">
          <a:xfrm>
            <a:off x="762000" y="914400"/>
            <a:ext cx="7865477" cy="579120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a:t>PROC NLIN (Converges Measures)</a:t>
            </a:r>
          </a:p>
        </p:txBody>
      </p:sp>
      <p:pic>
        <p:nvPicPr>
          <p:cNvPr id="3074" name="Picture 2"/>
          <p:cNvPicPr>
            <a:picLocks noChangeAspect="1" noChangeArrowheads="1"/>
          </p:cNvPicPr>
          <p:nvPr/>
        </p:nvPicPr>
        <p:blipFill>
          <a:blip r:embed="rId2"/>
          <a:srcRect/>
          <a:stretch>
            <a:fillRect/>
          </a:stretch>
        </p:blipFill>
        <p:spPr bwMode="auto">
          <a:xfrm>
            <a:off x="381000" y="1143000"/>
            <a:ext cx="8284369" cy="5334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l="20797"/>
          <a:stretch>
            <a:fillRect/>
          </a:stretch>
        </p:blipFill>
        <p:spPr bwMode="auto">
          <a:xfrm>
            <a:off x="190839" y="2065422"/>
            <a:ext cx="4152561" cy="1363578"/>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3076" name="Picture 4"/>
          <p:cNvPicPr>
            <a:picLocks noChangeAspect="1" noChangeArrowheads="1"/>
          </p:cNvPicPr>
          <p:nvPr/>
        </p:nvPicPr>
        <p:blipFill>
          <a:blip r:embed="rId4"/>
          <a:srcRect l="20755"/>
          <a:stretch>
            <a:fillRect/>
          </a:stretch>
        </p:blipFill>
        <p:spPr bwMode="auto">
          <a:xfrm>
            <a:off x="172844" y="4081940"/>
            <a:ext cx="4163134" cy="2547460"/>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3077" name="Picture 5"/>
          <p:cNvPicPr>
            <a:picLocks noChangeAspect="1" noChangeArrowheads="1"/>
          </p:cNvPicPr>
          <p:nvPr/>
        </p:nvPicPr>
        <p:blipFill>
          <a:blip r:embed="rId5"/>
          <a:srcRect l="20755"/>
          <a:stretch>
            <a:fillRect/>
          </a:stretch>
        </p:blipFill>
        <p:spPr bwMode="auto">
          <a:xfrm>
            <a:off x="4752270" y="2057400"/>
            <a:ext cx="4163130" cy="2166926"/>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3078" name="Picture 6"/>
          <p:cNvPicPr>
            <a:picLocks noChangeAspect="1" noChangeArrowheads="1"/>
          </p:cNvPicPr>
          <p:nvPr/>
        </p:nvPicPr>
        <p:blipFill>
          <a:blip r:embed="rId6"/>
          <a:srcRect/>
          <a:stretch>
            <a:fillRect/>
          </a:stretch>
        </p:blipFill>
        <p:spPr bwMode="auto">
          <a:xfrm>
            <a:off x="4744116" y="5105400"/>
            <a:ext cx="4177678" cy="1524000"/>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9" name="Rounded Rectangle 8"/>
          <p:cNvSpPr/>
          <p:nvPr/>
        </p:nvSpPr>
        <p:spPr>
          <a:xfrm>
            <a:off x="1846267" y="1600200"/>
            <a:ext cx="457200" cy="381000"/>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p>
        </p:txBody>
      </p:sp>
      <p:sp>
        <p:nvSpPr>
          <p:cNvPr id="10" name="Rounded Rectangle 9"/>
          <p:cNvSpPr/>
          <p:nvPr/>
        </p:nvSpPr>
        <p:spPr>
          <a:xfrm>
            <a:off x="1828800" y="3657600"/>
            <a:ext cx="762000" cy="381000"/>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PPC</a:t>
            </a:r>
          </a:p>
        </p:txBody>
      </p:sp>
      <p:sp>
        <p:nvSpPr>
          <p:cNvPr id="11" name="Rounded Rectangle 10"/>
          <p:cNvSpPr/>
          <p:nvPr/>
        </p:nvSpPr>
        <p:spPr>
          <a:xfrm>
            <a:off x="6400800" y="4648200"/>
            <a:ext cx="1143000" cy="381000"/>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a:t>
            </a:r>
          </a:p>
        </p:txBody>
      </p:sp>
      <p:sp>
        <p:nvSpPr>
          <p:cNvPr id="12" name="Rounded Rectangle 11"/>
          <p:cNvSpPr/>
          <p:nvPr/>
        </p:nvSpPr>
        <p:spPr>
          <a:xfrm>
            <a:off x="6172200" y="1600200"/>
            <a:ext cx="1143000" cy="381000"/>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RPC</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a:t>MIXED Regression </a:t>
            </a:r>
          </a:p>
        </p:txBody>
      </p:sp>
      <p:sp>
        <p:nvSpPr>
          <p:cNvPr id="3" name="Content Placeholder 2"/>
          <p:cNvSpPr>
            <a:spLocks noGrp="1"/>
          </p:cNvSpPr>
          <p:nvPr>
            <p:ph sz="quarter" idx="1"/>
          </p:nvPr>
        </p:nvSpPr>
        <p:spPr>
          <a:xfrm>
            <a:off x="152400" y="1066800"/>
            <a:ext cx="8991600" cy="5791200"/>
          </a:xfrm>
        </p:spPr>
        <p:txBody>
          <a:bodyPr>
            <a:normAutofit/>
          </a:bodyPr>
          <a:lstStyle/>
          <a:p>
            <a:r>
              <a:rPr lang="en-US" dirty="0"/>
              <a:t>It is a generalization of the standard linear model where the data is permitted to have correlation and non constant variability</a:t>
            </a:r>
          </a:p>
          <a:p>
            <a:r>
              <a:rPr lang="en-US" dirty="0"/>
              <a:t>This technique provides the way to model not only the means of the data – </a:t>
            </a:r>
            <a:r>
              <a:rPr lang="en-US" i="1" dirty="0"/>
              <a:t>Fixed effects Parameters</a:t>
            </a:r>
            <a:r>
              <a:rPr lang="en-US" dirty="0"/>
              <a:t> but also the variance and covariance – </a:t>
            </a:r>
            <a:r>
              <a:rPr lang="en-US" i="1" dirty="0"/>
              <a:t>Covariance Parameters</a:t>
            </a:r>
          </a:p>
          <a:p>
            <a:r>
              <a:rPr lang="en-US" dirty="0"/>
              <a:t>The mixed model generalizes the standard linear model as follows:</a:t>
            </a:r>
          </a:p>
          <a:p>
            <a:pPr>
              <a:buNone/>
            </a:pPr>
            <a:r>
              <a:rPr lang="en-US" dirty="0"/>
              <a:t>                                  where </a:t>
            </a:r>
            <a:r>
              <a:rPr lang="el-GR" dirty="0">
                <a:latin typeface="Calibri"/>
              </a:rPr>
              <a:t>γ</a:t>
            </a:r>
            <a:r>
              <a:rPr lang="en-US" dirty="0"/>
              <a:t> is an unknown vector of random-effects parameters with known design matrix Z. </a:t>
            </a:r>
            <a:r>
              <a:rPr lang="el-GR" dirty="0">
                <a:latin typeface="Calibri"/>
              </a:rPr>
              <a:t>ε</a:t>
            </a:r>
            <a:r>
              <a:rPr lang="en-US" dirty="0"/>
              <a:t> is an unknown random error vector whose elements are no longer required to be independent and homogeneous</a:t>
            </a:r>
          </a:p>
          <a:p>
            <a:r>
              <a:rPr lang="en-US" dirty="0"/>
              <a:t>A key assumption in the foregoing analysis is that </a:t>
            </a:r>
            <a:r>
              <a:rPr lang="el-GR" dirty="0">
                <a:latin typeface="Calibri"/>
              </a:rPr>
              <a:t>γ</a:t>
            </a:r>
            <a:r>
              <a:rPr lang="en-US" dirty="0"/>
              <a:t> and </a:t>
            </a:r>
            <a:r>
              <a:rPr lang="el-GR" dirty="0">
                <a:latin typeface="Calibri"/>
              </a:rPr>
              <a:t>ε</a:t>
            </a:r>
            <a:r>
              <a:rPr lang="en-US" dirty="0"/>
              <a:t> are normally distributed with                                                 The variance of y is therefore  </a:t>
            </a:r>
          </a:p>
        </p:txBody>
      </p:sp>
      <p:pic>
        <p:nvPicPr>
          <p:cNvPr id="1026" name="Picture 2"/>
          <p:cNvPicPr>
            <a:picLocks noChangeAspect="1" noChangeArrowheads="1"/>
          </p:cNvPicPr>
          <p:nvPr/>
        </p:nvPicPr>
        <p:blipFill>
          <a:blip r:embed="rId2"/>
          <a:srcRect/>
          <a:stretch>
            <a:fillRect/>
          </a:stretch>
        </p:blipFill>
        <p:spPr bwMode="auto">
          <a:xfrm>
            <a:off x="533400" y="3810000"/>
            <a:ext cx="2054578" cy="304800"/>
          </a:xfrm>
          <a:prstGeom prst="rect">
            <a:avLst/>
          </a:prstGeom>
          <a:noFill/>
          <a:ln w="9525">
            <a:noFill/>
            <a:miter lim="800000"/>
            <a:headEnd/>
            <a:tailEnd/>
          </a:ln>
          <a:effectLst/>
        </p:spPr>
      </p:pic>
      <p:pic>
        <p:nvPicPr>
          <p:cNvPr id="5" name="Picture 2"/>
          <p:cNvPicPr>
            <a:picLocks noChangeAspect="1" noChangeArrowheads="1"/>
          </p:cNvPicPr>
          <p:nvPr/>
        </p:nvPicPr>
        <p:blipFill>
          <a:blip r:embed="rId3"/>
          <a:srcRect b="49296"/>
          <a:stretch>
            <a:fillRect/>
          </a:stretch>
        </p:blipFill>
        <p:spPr bwMode="auto">
          <a:xfrm>
            <a:off x="2480732" y="5791200"/>
            <a:ext cx="2015068" cy="533400"/>
          </a:xfrm>
          <a:prstGeom prst="rect">
            <a:avLst/>
          </a:prstGeom>
          <a:noFill/>
          <a:ln w="9525">
            <a:noFill/>
            <a:miter lim="800000"/>
            <a:headEnd/>
            <a:tailEnd/>
          </a:ln>
          <a:effectLst/>
        </p:spPr>
      </p:pic>
      <p:pic>
        <p:nvPicPr>
          <p:cNvPr id="6" name="Picture 2"/>
          <p:cNvPicPr>
            <a:picLocks noChangeAspect="1" noChangeArrowheads="1"/>
          </p:cNvPicPr>
          <p:nvPr/>
        </p:nvPicPr>
        <p:blipFill>
          <a:blip r:embed="rId3"/>
          <a:srcRect t="50704"/>
          <a:stretch>
            <a:fillRect/>
          </a:stretch>
        </p:blipFill>
        <p:spPr bwMode="auto">
          <a:xfrm>
            <a:off x="4243251" y="5867400"/>
            <a:ext cx="1776549" cy="457200"/>
          </a:xfrm>
          <a:prstGeom prst="rect">
            <a:avLst/>
          </a:prstGeom>
          <a:noFill/>
          <a:ln w="9525">
            <a:noFill/>
            <a:miter lim="800000"/>
            <a:headEnd/>
            <a:tailEnd/>
          </a:ln>
          <a:effectLst/>
        </p:spPr>
      </p:pic>
      <p:pic>
        <p:nvPicPr>
          <p:cNvPr id="6146" name="Picture 2"/>
          <p:cNvPicPr>
            <a:picLocks noChangeAspect="1" noChangeArrowheads="1"/>
          </p:cNvPicPr>
          <p:nvPr/>
        </p:nvPicPr>
        <p:blipFill>
          <a:blip r:embed="rId4"/>
          <a:srcRect r="5000" b="17241"/>
          <a:stretch>
            <a:fillRect/>
          </a:stretch>
        </p:blipFill>
        <p:spPr bwMode="auto">
          <a:xfrm>
            <a:off x="1752600" y="6324600"/>
            <a:ext cx="1447800" cy="22860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a:t>PROC MIXED</a:t>
            </a:r>
          </a:p>
        </p:txBody>
      </p:sp>
      <p:sp>
        <p:nvSpPr>
          <p:cNvPr id="3" name="Content Placeholder 2"/>
          <p:cNvSpPr>
            <a:spLocks noGrp="1"/>
          </p:cNvSpPr>
          <p:nvPr>
            <p:ph sz="quarter" idx="1"/>
          </p:nvPr>
        </p:nvSpPr>
        <p:spPr>
          <a:xfrm>
            <a:off x="152400" y="1066800"/>
            <a:ext cx="8991600" cy="5486400"/>
          </a:xfrm>
        </p:spPr>
        <p:txBody>
          <a:bodyPr>
            <a:normAutofit/>
          </a:bodyPr>
          <a:lstStyle/>
          <a:p>
            <a:r>
              <a:rPr lang="en-US" dirty="0"/>
              <a:t>This procedure fits a variety of mixed linear models to data and enables development of statistical inferences from the data</a:t>
            </a:r>
          </a:p>
          <a:p>
            <a:r>
              <a:rPr lang="en-US" dirty="0"/>
              <a:t>Assumptions to be followed :</a:t>
            </a:r>
          </a:p>
          <a:p>
            <a:pPr lvl="1"/>
            <a:r>
              <a:rPr lang="en-US" dirty="0"/>
              <a:t>Data must be normally distributed</a:t>
            </a:r>
          </a:p>
          <a:p>
            <a:pPr lvl="1"/>
            <a:r>
              <a:rPr lang="en-US" dirty="0"/>
              <a:t>Means are linear in other independent variables</a:t>
            </a:r>
          </a:p>
          <a:p>
            <a:pPr lvl="1"/>
            <a:r>
              <a:rPr lang="en-US" dirty="0"/>
              <a:t>Variance and Co-variance of data are in terms of different set of parameters</a:t>
            </a:r>
          </a:p>
          <a:p>
            <a:r>
              <a:rPr lang="en-US" dirty="0"/>
              <a:t>It fits the selected structure using the method of </a:t>
            </a:r>
            <a:r>
              <a:rPr lang="en-US" b="1" i="1" dirty="0"/>
              <a:t>restricted/residual maximum likelihood (REML)</a:t>
            </a:r>
          </a:p>
          <a:p>
            <a:r>
              <a:rPr lang="en-US" dirty="0"/>
              <a:t>Procedure uses Newton </a:t>
            </a:r>
            <a:r>
              <a:rPr lang="en-US" dirty="0" err="1"/>
              <a:t>Raphson</a:t>
            </a:r>
            <a:r>
              <a:rPr lang="en-US" dirty="0"/>
              <a:t> method for iteration and estimation of fixed and random effects</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a:t>PROC MIXED</a:t>
            </a:r>
          </a:p>
        </p:txBody>
      </p:sp>
      <p:pic>
        <p:nvPicPr>
          <p:cNvPr id="1026" name="Picture 2"/>
          <p:cNvPicPr>
            <a:picLocks noChangeAspect="1" noChangeArrowheads="1"/>
          </p:cNvPicPr>
          <p:nvPr/>
        </p:nvPicPr>
        <p:blipFill>
          <a:blip r:embed="rId2"/>
          <a:srcRect/>
          <a:stretch>
            <a:fillRect/>
          </a:stretch>
        </p:blipFill>
        <p:spPr bwMode="auto">
          <a:xfrm>
            <a:off x="152400" y="1066800"/>
            <a:ext cx="4267200" cy="2812619"/>
          </a:xfrm>
          <a:prstGeom prst="rect">
            <a:avLst/>
          </a:prstGeom>
          <a:noFill/>
          <a:ln w="9525">
            <a:noFill/>
            <a:miter lim="800000"/>
            <a:headEnd/>
            <a:tailEnd/>
          </a:ln>
          <a:effectLst/>
        </p:spPr>
      </p:pic>
      <p:grpSp>
        <p:nvGrpSpPr>
          <p:cNvPr id="8" name="Group 7"/>
          <p:cNvGrpSpPr/>
          <p:nvPr/>
        </p:nvGrpSpPr>
        <p:grpSpPr>
          <a:xfrm>
            <a:off x="4953000" y="990600"/>
            <a:ext cx="3542825" cy="5638800"/>
            <a:chOff x="5601175" y="1219200"/>
            <a:chExt cx="2552225" cy="4908724"/>
          </a:xfrm>
        </p:grpSpPr>
        <p:pic>
          <p:nvPicPr>
            <p:cNvPr id="1027" name="Picture 3"/>
            <p:cNvPicPr>
              <a:picLocks noChangeAspect="1" noChangeArrowheads="1"/>
            </p:cNvPicPr>
            <p:nvPr/>
          </p:nvPicPr>
          <p:blipFill>
            <a:blip r:embed="rId3"/>
            <a:srcRect/>
            <a:stretch>
              <a:fillRect/>
            </a:stretch>
          </p:blipFill>
          <p:spPr bwMode="auto">
            <a:xfrm>
              <a:off x="5601175" y="1219200"/>
              <a:ext cx="2552225" cy="1937684"/>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5638800" y="3124200"/>
              <a:ext cx="2514600" cy="3003724"/>
            </a:xfrm>
            <a:prstGeom prst="rect">
              <a:avLst/>
            </a:prstGeom>
            <a:noFill/>
            <a:ln w="9525">
              <a:noFill/>
              <a:miter lim="800000"/>
              <a:headEnd/>
              <a:tailEnd/>
            </a:ln>
            <a:effectLst/>
          </p:spPr>
        </p:pic>
      </p:grpSp>
      <p:sp>
        <p:nvSpPr>
          <p:cNvPr id="10" name="Rounded Rectangle 9"/>
          <p:cNvSpPr/>
          <p:nvPr/>
        </p:nvSpPr>
        <p:spPr>
          <a:xfrm>
            <a:off x="304800" y="4191000"/>
            <a:ext cx="4572000" cy="2438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The following data are from </a:t>
            </a:r>
            <a:r>
              <a:rPr lang="en-US" dirty="0" err="1"/>
              <a:t>Pothoff</a:t>
            </a:r>
            <a:r>
              <a:rPr lang="en-US" dirty="0"/>
              <a:t> and Roy (1964) and consist of growth measurements for 11 girls and 16 boys at ages 8, 10, 12, and 14. Some of the observations are suspect (for example, the third observation for person 20); however, all of the data are used here for comparison purposes.</a:t>
            </a:r>
          </a:p>
          <a:p>
            <a:pPr algn="ct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a:t>PROC MIXED</a:t>
            </a:r>
          </a:p>
        </p:txBody>
      </p:sp>
      <p:pic>
        <p:nvPicPr>
          <p:cNvPr id="1029" name="Picture 5"/>
          <p:cNvPicPr>
            <a:picLocks noChangeAspect="1" noChangeArrowheads="1"/>
          </p:cNvPicPr>
          <p:nvPr/>
        </p:nvPicPr>
        <p:blipFill>
          <a:blip r:embed="rId2"/>
          <a:srcRect/>
          <a:stretch>
            <a:fillRect/>
          </a:stretch>
        </p:blipFill>
        <p:spPr bwMode="auto">
          <a:xfrm>
            <a:off x="381000" y="1219200"/>
            <a:ext cx="4067175" cy="1000125"/>
          </a:xfrm>
          <a:prstGeom prst="rect">
            <a:avLst/>
          </a:prstGeom>
          <a:noFill/>
          <a:ln w="9525">
            <a:noFill/>
            <a:miter lim="800000"/>
            <a:headEnd/>
            <a:tailEnd/>
          </a:ln>
          <a:effectLst/>
        </p:spPr>
      </p:pic>
      <p:pic>
        <p:nvPicPr>
          <p:cNvPr id="2050" name="Picture 2"/>
          <p:cNvPicPr>
            <a:picLocks noChangeAspect="1" noChangeArrowheads="1"/>
          </p:cNvPicPr>
          <p:nvPr/>
        </p:nvPicPr>
        <p:blipFill>
          <a:blip r:embed="rId3"/>
          <a:srcRect/>
          <a:stretch>
            <a:fillRect/>
          </a:stretch>
        </p:blipFill>
        <p:spPr bwMode="auto">
          <a:xfrm>
            <a:off x="762000" y="2362200"/>
            <a:ext cx="7154170" cy="2295548"/>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a:srcRect/>
          <a:stretch>
            <a:fillRect/>
          </a:stretch>
        </p:blipFill>
        <p:spPr bwMode="auto">
          <a:xfrm>
            <a:off x="762000" y="4667250"/>
            <a:ext cx="7162800" cy="1984872"/>
          </a:xfrm>
          <a:prstGeom prst="rect">
            <a:avLst/>
          </a:prstGeom>
          <a:noFill/>
          <a:ln w="9525">
            <a:noFill/>
            <a:miter lim="800000"/>
            <a:headEnd/>
            <a:tailEnd/>
          </a:ln>
          <a:effectLst/>
        </p:spPr>
      </p:pic>
      <p:sp>
        <p:nvSpPr>
          <p:cNvPr id="10" name="Rounded Rectangular Callout 9"/>
          <p:cNvSpPr/>
          <p:nvPr/>
        </p:nvSpPr>
        <p:spPr>
          <a:xfrm>
            <a:off x="381000" y="4724400"/>
            <a:ext cx="2209800" cy="381000"/>
          </a:xfrm>
          <a:prstGeom prst="wedgeRoundRectCallout">
            <a:avLst>
              <a:gd name="adj1" fmla="val 75894"/>
              <a:gd name="adj2" fmla="val 23603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Number/Cardinality</a:t>
            </a:r>
          </a:p>
        </p:txBody>
      </p:sp>
      <p:sp>
        <p:nvSpPr>
          <p:cNvPr id="11" name="Rounded Rectangular Callout 10"/>
          <p:cNvSpPr/>
          <p:nvPr/>
        </p:nvSpPr>
        <p:spPr>
          <a:xfrm>
            <a:off x="6705600" y="4648200"/>
            <a:ext cx="2209800" cy="381000"/>
          </a:xfrm>
          <a:prstGeom prst="wedgeRoundRectCallout">
            <a:avLst>
              <a:gd name="adj1" fmla="val -104058"/>
              <a:gd name="adj2" fmla="val 21091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Unique Values</a:t>
            </a:r>
          </a:p>
        </p:txBody>
      </p:sp>
      <p:sp>
        <p:nvSpPr>
          <p:cNvPr id="12" name="Oval 11"/>
          <p:cNvSpPr/>
          <p:nvPr/>
        </p:nvSpPr>
        <p:spPr>
          <a:xfrm>
            <a:off x="3200400" y="5638800"/>
            <a:ext cx="304800" cy="838200"/>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581400" y="5638800"/>
            <a:ext cx="2743200" cy="762000"/>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a:t>PROC MIXED</a:t>
            </a:r>
          </a:p>
        </p:txBody>
      </p:sp>
      <p:pic>
        <p:nvPicPr>
          <p:cNvPr id="3074" name="Picture 2"/>
          <p:cNvPicPr>
            <a:picLocks noChangeAspect="1" noChangeArrowheads="1"/>
          </p:cNvPicPr>
          <p:nvPr/>
        </p:nvPicPr>
        <p:blipFill>
          <a:blip r:embed="rId2"/>
          <a:srcRect/>
          <a:stretch>
            <a:fillRect/>
          </a:stretch>
        </p:blipFill>
        <p:spPr bwMode="auto">
          <a:xfrm>
            <a:off x="1050826" y="914400"/>
            <a:ext cx="6645374" cy="2148564"/>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1050826" y="2895599"/>
            <a:ext cx="6637387" cy="2132590"/>
          </a:xfrm>
          <a:prstGeom prst="rect">
            <a:avLst/>
          </a:prstGeom>
          <a:noFill/>
          <a:ln w="9525">
            <a:noFill/>
            <a:miter lim="800000"/>
            <a:headEnd/>
            <a:tailEnd/>
          </a:ln>
          <a:effectLst/>
        </p:spPr>
      </p:pic>
      <p:pic>
        <p:nvPicPr>
          <p:cNvPr id="3076" name="Picture 4"/>
          <p:cNvPicPr>
            <a:picLocks noChangeAspect="1" noChangeArrowheads="1"/>
          </p:cNvPicPr>
          <p:nvPr/>
        </p:nvPicPr>
        <p:blipFill>
          <a:blip r:embed="rId4"/>
          <a:srcRect/>
          <a:stretch>
            <a:fillRect/>
          </a:stretch>
        </p:blipFill>
        <p:spPr bwMode="auto">
          <a:xfrm>
            <a:off x="1050826" y="4876799"/>
            <a:ext cx="6629400" cy="1837063"/>
          </a:xfrm>
          <a:prstGeom prst="rect">
            <a:avLst/>
          </a:prstGeom>
          <a:noFill/>
          <a:ln w="9525">
            <a:noFill/>
            <a:miter lim="800000"/>
            <a:headEnd/>
            <a:tailEnd/>
          </a:ln>
          <a:effectLst/>
        </p:spPr>
      </p:pic>
      <p:sp>
        <p:nvSpPr>
          <p:cNvPr id="10" name="Rounded Rectangular Callout 9"/>
          <p:cNvSpPr/>
          <p:nvPr/>
        </p:nvSpPr>
        <p:spPr>
          <a:xfrm>
            <a:off x="6400800" y="1600200"/>
            <a:ext cx="2590800" cy="609600"/>
          </a:xfrm>
          <a:prstGeom prst="wedgeRoundRectCallout">
            <a:avLst>
              <a:gd name="adj1" fmla="val -85267"/>
              <a:gd name="adj2" fmla="val -861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 of fixed effects : 2 for Gender, One for Age,2 for Age*Gender and One for Intercept, governed by model statement</a:t>
            </a:r>
          </a:p>
        </p:txBody>
      </p:sp>
      <p:sp>
        <p:nvSpPr>
          <p:cNvPr id="11" name="Rounded Rectangular Callout 10"/>
          <p:cNvSpPr/>
          <p:nvPr/>
        </p:nvSpPr>
        <p:spPr>
          <a:xfrm>
            <a:off x="6400800" y="762000"/>
            <a:ext cx="2590800" cy="609600"/>
          </a:xfrm>
          <a:prstGeom prst="wedgeRoundRectCallout">
            <a:avLst>
              <a:gd name="adj1" fmla="val -82804"/>
              <a:gd name="adj2" fmla="val 10301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4 </a:t>
            </a:r>
            <a:r>
              <a:rPr lang="en-US" sz="1200" dirty="0" err="1"/>
              <a:t>obs</a:t>
            </a:r>
            <a:r>
              <a:rPr lang="en-US" sz="1200" dirty="0"/>
              <a:t> are present per object i.e. 4 ages per person hence Co </a:t>
            </a:r>
            <a:r>
              <a:rPr lang="en-US" sz="1200" dirty="0" err="1"/>
              <a:t>Var</a:t>
            </a:r>
            <a:r>
              <a:rPr lang="en-US" sz="1200" dirty="0"/>
              <a:t> Parameters are </a:t>
            </a:r>
            <a:r>
              <a:rPr lang="en-US" sz="1200" baseline="30000" dirty="0"/>
              <a:t>4</a:t>
            </a:r>
            <a:r>
              <a:rPr lang="en-US" sz="1200" dirty="0"/>
              <a:t>C</a:t>
            </a:r>
            <a:r>
              <a:rPr lang="en-US" sz="1200" baseline="-25000" dirty="0"/>
              <a:t>2</a:t>
            </a:r>
            <a:r>
              <a:rPr lang="en-US" sz="1200" dirty="0"/>
              <a:t>+4 = 10</a:t>
            </a:r>
          </a:p>
        </p:txBody>
      </p:sp>
      <p:sp>
        <p:nvSpPr>
          <p:cNvPr id="12" name="Rounded Rectangular Callout 11"/>
          <p:cNvSpPr/>
          <p:nvPr/>
        </p:nvSpPr>
        <p:spPr>
          <a:xfrm>
            <a:off x="6400800" y="2286000"/>
            <a:ext cx="2590800" cy="533400"/>
          </a:xfrm>
          <a:prstGeom prst="wedgeRoundRectCallout">
            <a:avLst>
              <a:gd name="adj1" fmla="val -84036"/>
              <a:gd name="adj2" fmla="val -9233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Random Statement is not specified hence Z matrix is not required</a:t>
            </a:r>
          </a:p>
        </p:txBody>
      </p:sp>
      <p:sp>
        <p:nvSpPr>
          <p:cNvPr id="13" name="Rounded Rectangular Callout 12"/>
          <p:cNvSpPr/>
          <p:nvPr/>
        </p:nvSpPr>
        <p:spPr>
          <a:xfrm>
            <a:off x="152400" y="2819400"/>
            <a:ext cx="2438400" cy="533400"/>
          </a:xfrm>
          <a:prstGeom prst="wedgeRoundRectCallout">
            <a:avLst>
              <a:gd name="adj1" fmla="val 151532"/>
              <a:gd name="adj2" fmla="val -5246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Total # of observations in the data set</a:t>
            </a:r>
          </a:p>
        </p:txBody>
      </p:sp>
      <p:sp>
        <p:nvSpPr>
          <p:cNvPr id="14" name="Rounded Rectangular Callout 13"/>
          <p:cNvSpPr/>
          <p:nvPr/>
        </p:nvSpPr>
        <p:spPr>
          <a:xfrm>
            <a:off x="5715000" y="4572000"/>
            <a:ext cx="3276600" cy="990600"/>
          </a:xfrm>
          <a:prstGeom prst="wedgeRoundRectCallout">
            <a:avLst>
              <a:gd name="adj1" fmla="val -65540"/>
              <a:gd name="adj2" fmla="val -7607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Modified Log Likelihood</a:t>
            </a:r>
          </a:p>
          <a:p>
            <a:pPr algn="ctr"/>
            <a:endParaRPr lang="en-US" sz="1200" dirty="0"/>
          </a:p>
          <a:p>
            <a:pPr algn="ctr"/>
            <a:endParaRPr lang="en-US" sz="1200" dirty="0"/>
          </a:p>
          <a:p>
            <a:pPr algn="ctr"/>
            <a:endParaRPr lang="en-US" sz="1200" dirty="0"/>
          </a:p>
          <a:p>
            <a:pPr algn="ctr"/>
            <a:endParaRPr lang="en-US" sz="1200" dirty="0"/>
          </a:p>
        </p:txBody>
      </p:sp>
      <p:pic>
        <p:nvPicPr>
          <p:cNvPr id="3077" name="Picture 5"/>
          <p:cNvPicPr>
            <a:picLocks noChangeAspect="1" noChangeArrowheads="1"/>
          </p:cNvPicPr>
          <p:nvPr/>
        </p:nvPicPr>
        <p:blipFill>
          <a:blip r:embed="rId5"/>
          <a:srcRect l="1468"/>
          <a:stretch>
            <a:fillRect/>
          </a:stretch>
        </p:blipFill>
        <p:spPr bwMode="auto">
          <a:xfrm>
            <a:off x="5867400" y="4800600"/>
            <a:ext cx="2895600" cy="307354"/>
          </a:xfrm>
          <a:prstGeom prst="rect">
            <a:avLst/>
          </a:prstGeom>
          <a:noFill/>
          <a:ln w="9525">
            <a:noFill/>
            <a:miter lim="800000"/>
            <a:headEnd/>
            <a:tailEnd/>
          </a:ln>
          <a:effectLst/>
        </p:spPr>
      </p:pic>
      <p:pic>
        <p:nvPicPr>
          <p:cNvPr id="3078" name="Picture 6"/>
          <p:cNvPicPr>
            <a:picLocks noChangeAspect="1" noChangeArrowheads="1"/>
          </p:cNvPicPr>
          <p:nvPr/>
        </p:nvPicPr>
        <p:blipFill>
          <a:blip r:embed="rId6"/>
          <a:srcRect/>
          <a:stretch>
            <a:fillRect/>
          </a:stretch>
        </p:blipFill>
        <p:spPr bwMode="auto">
          <a:xfrm>
            <a:off x="5867400" y="5181600"/>
            <a:ext cx="2895600" cy="168778"/>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a:t>PROC MIXED</a:t>
            </a:r>
          </a:p>
        </p:txBody>
      </p:sp>
      <p:pic>
        <p:nvPicPr>
          <p:cNvPr id="4098" name="Picture 2"/>
          <p:cNvPicPr>
            <a:picLocks noChangeAspect="1" noChangeArrowheads="1"/>
          </p:cNvPicPr>
          <p:nvPr/>
        </p:nvPicPr>
        <p:blipFill>
          <a:blip r:embed="rId2"/>
          <a:srcRect l="6264" t="11936" r="13342" b="6896"/>
          <a:stretch>
            <a:fillRect/>
          </a:stretch>
        </p:blipFill>
        <p:spPr bwMode="auto">
          <a:xfrm>
            <a:off x="1143000" y="990600"/>
            <a:ext cx="5867400" cy="2590800"/>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4099" name="Picture 3"/>
          <p:cNvPicPr>
            <a:picLocks noChangeAspect="1" noChangeArrowheads="1"/>
          </p:cNvPicPr>
          <p:nvPr/>
        </p:nvPicPr>
        <p:blipFill>
          <a:blip r:embed="rId3"/>
          <a:srcRect/>
          <a:stretch>
            <a:fillRect/>
          </a:stretch>
        </p:blipFill>
        <p:spPr bwMode="auto">
          <a:xfrm>
            <a:off x="762000" y="3695700"/>
            <a:ext cx="4381500" cy="266700"/>
          </a:xfrm>
          <a:prstGeom prst="rect">
            <a:avLst/>
          </a:prstGeom>
          <a:noFill/>
          <a:ln w="9525">
            <a:noFill/>
            <a:miter lim="800000"/>
            <a:headEnd/>
            <a:tailEnd/>
          </a:ln>
          <a:effectLst/>
        </p:spPr>
      </p:pic>
      <p:pic>
        <p:nvPicPr>
          <p:cNvPr id="4100" name="Picture 4"/>
          <p:cNvPicPr>
            <a:picLocks noChangeAspect="1" noChangeArrowheads="1"/>
          </p:cNvPicPr>
          <p:nvPr/>
        </p:nvPicPr>
        <p:blipFill>
          <a:blip r:embed="rId4"/>
          <a:srcRect l="18407" t="21065" r="23303" b="12963"/>
          <a:stretch>
            <a:fillRect/>
          </a:stretch>
        </p:blipFill>
        <p:spPr bwMode="auto">
          <a:xfrm>
            <a:off x="2514600" y="5562600"/>
            <a:ext cx="3657600" cy="1143000"/>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4101" name="Picture 5"/>
          <p:cNvPicPr>
            <a:picLocks noChangeAspect="1" noChangeArrowheads="1"/>
          </p:cNvPicPr>
          <p:nvPr/>
        </p:nvPicPr>
        <p:blipFill>
          <a:blip r:embed="rId5"/>
          <a:srcRect l="1493" t="12875" r="8955" b="5583"/>
          <a:stretch>
            <a:fillRect/>
          </a:stretch>
        </p:blipFill>
        <p:spPr bwMode="auto">
          <a:xfrm>
            <a:off x="2133600" y="3962400"/>
            <a:ext cx="4812632" cy="1524000"/>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10" name="Rounded Rectangular Callout 9"/>
          <p:cNvSpPr/>
          <p:nvPr/>
        </p:nvSpPr>
        <p:spPr>
          <a:xfrm>
            <a:off x="7239000" y="3124200"/>
            <a:ext cx="1600200" cy="838200"/>
          </a:xfrm>
          <a:prstGeom prst="wedgeRoundRectCallout">
            <a:avLst>
              <a:gd name="adj1" fmla="val -167678"/>
              <a:gd name="adj2" fmla="val 6861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Solution for the fixed effects / Linear regression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a:t>Regression</a:t>
            </a:r>
          </a:p>
        </p:txBody>
      </p:sp>
      <p:sp>
        <p:nvSpPr>
          <p:cNvPr id="3" name="Content Placeholder 2"/>
          <p:cNvSpPr>
            <a:spLocks noGrp="1"/>
          </p:cNvSpPr>
          <p:nvPr>
            <p:ph sz="quarter" idx="1"/>
          </p:nvPr>
        </p:nvSpPr>
        <p:spPr>
          <a:xfrm>
            <a:off x="152400" y="1066800"/>
            <a:ext cx="8991600" cy="5486400"/>
          </a:xfrm>
        </p:spPr>
        <p:txBody>
          <a:bodyPr>
            <a:normAutofit/>
          </a:bodyPr>
          <a:lstStyle/>
          <a:p>
            <a:r>
              <a:rPr lang="en-US" dirty="0"/>
              <a:t>Regression is a common terminology used for establishing a relationship between dependent and independent variables</a:t>
            </a:r>
          </a:p>
          <a:p>
            <a:r>
              <a:rPr lang="en-US" dirty="0"/>
              <a:t>There are various techniques of regression and the user must be careful in selection of the best suited method for each scenario</a:t>
            </a:r>
          </a:p>
          <a:p>
            <a:r>
              <a:rPr lang="en-US" dirty="0"/>
              <a:t>Most commonly used methods other than failure-time models are :</a:t>
            </a:r>
          </a:p>
          <a:p>
            <a:pPr lvl="1"/>
            <a:r>
              <a:rPr lang="en-US" dirty="0"/>
              <a:t>Logistic – Modeling of events which are discrete in nature like Yes, No, Maybe or like/dislike or paid the bill, not paid the bill</a:t>
            </a:r>
          </a:p>
          <a:p>
            <a:pPr lvl="1"/>
            <a:r>
              <a:rPr lang="en-US" dirty="0"/>
              <a:t>Linear – Modeling of continuous variables like electricity bill, amount financed etc.</a:t>
            </a:r>
          </a:p>
          <a:p>
            <a:pPr lvl="1"/>
            <a:r>
              <a:rPr lang="en-US" dirty="0"/>
              <a:t>Mixed – Modeling of events where the fixed effects and random effects are significant and present</a:t>
            </a:r>
          </a:p>
          <a:p>
            <a:pPr lvl="1"/>
            <a:r>
              <a:rPr lang="en-US" dirty="0"/>
              <a:t>Non-Linear – Modeling of parameter estimates of a defined framework</a:t>
            </a:r>
          </a:p>
          <a:p>
            <a:pPr lvl="1"/>
            <a:r>
              <a:rPr lang="en-US" dirty="0"/>
              <a:t>Other forms are quite similar in nature to one of these and are uncommon</a:t>
            </a:r>
          </a:p>
          <a:p>
            <a:pPr lvl="1">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a:t>SAS Procedures : Regression</a:t>
            </a:r>
          </a:p>
        </p:txBody>
      </p:sp>
      <p:sp>
        <p:nvSpPr>
          <p:cNvPr id="3" name="Content Placeholder 2"/>
          <p:cNvSpPr>
            <a:spLocks noGrp="1"/>
          </p:cNvSpPr>
          <p:nvPr>
            <p:ph sz="quarter" idx="1"/>
          </p:nvPr>
        </p:nvSpPr>
        <p:spPr>
          <a:xfrm>
            <a:off x="152400" y="1066800"/>
            <a:ext cx="8991600" cy="990600"/>
          </a:xfrm>
        </p:spPr>
        <p:txBody>
          <a:bodyPr>
            <a:normAutofit/>
          </a:bodyPr>
          <a:lstStyle/>
          <a:p>
            <a:r>
              <a:rPr lang="en-US" dirty="0"/>
              <a:t>There are a number of SAS Procedures specially designed to handle different types of data and perform related regression</a:t>
            </a:r>
          </a:p>
          <a:p>
            <a:pPr lvl="1">
              <a:buNone/>
            </a:pPr>
            <a:endParaRPr lang="en-US" dirty="0"/>
          </a:p>
        </p:txBody>
      </p:sp>
      <p:sp>
        <p:nvSpPr>
          <p:cNvPr id="4" name="Content Placeholder 2"/>
          <p:cNvSpPr txBox="1">
            <a:spLocks/>
          </p:cNvSpPr>
          <p:nvPr/>
        </p:nvSpPr>
        <p:spPr>
          <a:xfrm>
            <a:off x="304800" y="2057400"/>
            <a:ext cx="4343400" cy="4572000"/>
          </a:xfrm>
          <a:prstGeom prst="rect">
            <a:avLst/>
          </a:prstGeom>
          <a:ln w="19050">
            <a:solidFill>
              <a:schemeClr val="bg1">
                <a:lumMod val="50000"/>
              </a:schemeClr>
            </a:solidFill>
            <a:prstDash val="dash"/>
          </a:ln>
        </p:spPr>
        <p:txBody>
          <a:bodyPr vert="horz">
            <a:normAutofit fontScale="85000" lnSpcReduction="10000"/>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lang="en-US" sz="2600" dirty="0"/>
              <a:t>CATMOD : analyzes data that can be expressed in a contingency table</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GENMOD</a:t>
            </a:r>
            <a:r>
              <a:rPr kumimoji="0" lang="en-US" sz="2600" b="0" i="0" u="none" strike="noStrike" kern="1200" cap="none" spc="0" normalizeH="0" noProof="0" dirty="0">
                <a:ln>
                  <a:noFill/>
                </a:ln>
                <a:solidFill>
                  <a:schemeClr val="tx1"/>
                </a:solidFill>
                <a:effectLst/>
                <a:uLnTx/>
                <a:uFillTx/>
                <a:latin typeface="+mn-lt"/>
                <a:ea typeface="+mn-ea"/>
                <a:cs typeface="+mn-cs"/>
              </a:rPr>
              <a:t> : fits generalized linear models with discrete outcomes</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lang="en-US" sz="2600" dirty="0"/>
              <a:t>GLM : performs simple, polynomial, multiple and weighted regression</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kumimoji="0" lang="en-US" sz="2600" b="0" i="0" u="none" strike="noStrike" kern="1200" cap="none" spc="0" normalizeH="0" noProof="0" dirty="0">
                <a:ln>
                  <a:noFill/>
                </a:ln>
                <a:solidFill>
                  <a:schemeClr val="tx1"/>
                </a:solidFill>
                <a:effectLst/>
                <a:uLnTx/>
                <a:uFillTx/>
                <a:latin typeface="+mn-lt"/>
                <a:ea typeface="+mn-ea"/>
                <a:cs typeface="+mn-cs"/>
              </a:rPr>
              <a:t>LIFEREG : fits parametric model to failure time data</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lang="en-US" sz="2600" dirty="0"/>
              <a:t>LOGISTIC : Models binomial and ordinal outcomes</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kumimoji="0" lang="en-US" sz="2600" b="0" i="0" u="none" strike="noStrike" kern="1200" cap="none" spc="0" normalizeH="0" noProof="0" dirty="0">
                <a:ln>
                  <a:noFill/>
                </a:ln>
                <a:solidFill>
                  <a:schemeClr val="tx1"/>
                </a:solidFill>
                <a:effectLst/>
                <a:uLnTx/>
                <a:uFillTx/>
                <a:latin typeface="+mn-lt"/>
                <a:ea typeface="+mn-ea"/>
                <a:cs typeface="+mn-cs"/>
              </a:rPr>
              <a:t>NLIN : Non Linear Regression</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lang="en-US" sz="2600" dirty="0"/>
              <a:t>ORTHOREG : Uses Gentleman-Givens method – ill conditioned data</a:t>
            </a:r>
            <a:endParaRPr kumimoji="0" lang="en-US" sz="2600" b="0" i="0" u="none" strike="noStrike" kern="1200" cap="none" spc="0" normalizeH="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a:p>
            <a:pPr marL="548640" marR="0" lvl="1" indent="-228600" algn="l" defTabSz="914400" rtl="0" eaLnBrk="1" fontAlgn="auto" latinLnBrk="0" hangingPunct="1">
              <a:lnSpc>
                <a:spcPct val="100000"/>
              </a:lnSpc>
              <a:spcBef>
                <a:spcPts val="370"/>
              </a:spcBef>
              <a:spcAft>
                <a:spcPts val="0"/>
              </a:spcAft>
              <a:buClr>
                <a:schemeClr val="accent2"/>
              </a:buClr>
              <a:buSzPct val="85000"/>
              <a:buFont typeface="Wingdings 2"/>
              <a:buNone/>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Content Placeholder 2"/>
          <p:cNvSpPr txBox="1">
            <a:spLocks/>
          </p:cNvSpPr>
          <p:nvPr/>
        </p:nvSpPr>
        <p:spPr>
          <a:xfrm>
            <a:off x="4572000" y="2057400"/>
            <a:ext cx="4343400" cy="4572000"/>
          </a:xfrm>
          <a:prstGeom prst="rect">
            <a:avLst/>
          </a:prstGeom>
          <a:ln w="19050">
            <a:solidFill>
              <a:schemeClr val="bg1">
                <a:lumMod val="50000"/>
              </a:schemeClr>
            </a:solidFill>
            <a:prstDash val="dash"/>
          </a:ln>
        </p:spPr>
        <p:txBody>
          <a:bodyPr vert="horz">
            <a:normAutofit fontScale="92500" lnSpcReduction="20000"/>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lang="en-US" sz="2600" dirty="0"/>
              <a:t>PLS : partial least square, principal component and reduced rank regression</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kumimoji="0" lang="en-US" sz="2600" b="0" i="0" u="none" strike="noStrike" kern="1200" cap="none" spc="0" normalizeH="0" noProof="0" dirty="0">
                <a:ln>
                  <a:noFill/>
                </a:ln>
                <a:solidFill>
                  <a:schemeClr val="tx1"/>
                </a:solidFill>
                <a:effectLst/>
                <a:uLnTx/>
                <a:uFillTx/>
                <a:latin typeface="+mn-lt"/>
                <a:ea typeface="+mn-ea"/>
                <a:cs typeface="+mn-cs"/>
              </a:rPr>
              <a:t>PROBIT : Used when dependent is dichotomous or polychotomous and independent variables are continuous</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lang="en-US" sz="2600" dirty="0"/>
              <a:t>REG : Performs linear regression with many capabilities</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kumimoji="0" lang="en-US" sz="2600" b="0" i="0" u="none" strike="noStrike" kern="1200" cap="none" spc="0" normalizeH="0" noProof="0" dirty="0">
                <a:ln>
                  <a:noFill/>
                </a:ln>
                <a:solidFill>
                  <a:schemeClr val="tx1"/>
                </a:solidFill>
                <a:effectLst/>
                <a:uLnTx/>
                <a:uFillTx/>
                <a:latin typeface="+mn-lt"/>
                <a:ea typeface="+mn-ea"/>
                <a:cs typeface="+mn-cs"/>
              </a:rPr>
              <a:t>RSREG : Performs quadratic response surface regression models</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lang="en-US" sz="2600" dirty="0"/>
              <a:t>TRANSREG : fits </a:t>
            </a:r>
            <a:r>
              <a:rPr lang="en-US" sz="2600" dirty="0" err="1"/>
              <a:t>univariate</a:t>
            </a:r>
            <a:r>
              <a:rPr lang="en-US" sz="2600" dirty="0"/>
              <a:t> and multivariate linear models optionally with </a:t>
            </a:r>
            <a:r>
              <a:rPr lang="en-US" sz="2600" dirty="0" err="1"/>
              <a:t>spline</a:t>
            </a:r>
            <a:r>
              <a:rPr lang="en-US" sz="2600" dirty="0"/>
              <a:t>/other </a:t>
            </a:r>
            <a:r>
              <a:rPr lang="en-US" sz="2600" dirty="0" err="1"/>
              <a:t>trfms</a:t>
            </a:r>
            <a:endParaRPr kumimoji="0" lang="en-US" sz="2600" b="0" i="0" u="none" strike="noStrike" kern="1200" cap="none" spc="0" normalizeH="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US" sz="2600" b="0" i="0" u="none" strike="noStrike" kern="1200" cap="none" spc="0" normalizeH="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a:p>
            <a:pPr marL="548640" marR="0" lvl="1" indent="-228600" algn="l" defTabSz="914400" rtl="0" eaLnBrk="1" fontAlgn="auto" latinLnBrk="0" hangingPunct="1">
              <a:lnSpc>
                <a:spcPct val="100000"/>
              </a:lnSpc>
              <a:spcBef>
                <a:spcPts val="370"/>
              </a:spcBef>
              <a:spcAft>
                <a:spcPts val="0"/>
              </a:spcAft>
              <a:buClr>
                <a:schemeClr val="accent2"/>
              </a:buClr>
              <a:buSzPct val="85000"/>
              <a:buFont typeface="Wingdings 2"/>
              <a:buNone/>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a:t>LOGISTIC/LOGIT REGRESSION</a:t>
            </a:r>
          </a:p>
        </p:txBody>
      </p:sp>
      <p:sp>
        <p:nvSpPr>
          <p:cNvPr id="3" name="Content Placeholder 2"/>
          <p:cNvSpPr>
            <a:spLocks noGrp="1"/>
          </p:cNvSpPr>
          <p:nvPr>
            <p:ph sz="quarter" idx="1"/>
          </p:nvPr>
        </p:nvSpPr>
        <p:spPr>
          <a:xfrm>
            <a:off x="152400" y="1066800"/>
            <a:ext cx="8991600" cy="5791200"/>
          </a:xfrm>
        </p:spPr>
        <p:txBody>
          <a:bodyPr>
            <a:normAutofit fontScale="92500" lnSpcReduction="20000"/>
          </a:bodyPr>
          <a:lstStyle/>
          <a:p>
            <a:r>
              <a:rPr lang="en-US" dirty="0"/>
              <a:t>This regression methods attempts to model the probability of an event by fitting data to a logistic curve</a:t>
            </a:r>
          </a:p>
          <a:p>
            <a:r>
              <a:rPr lang="en-US" dirty="0"/>
              <a:t>Logistic Curve :</a:t>
            </a:r>
          </a:p>
          <a:p>
            <a:endParaRPr lang="en-US" dirty="0"/>
          </a:p>
          <a:p>
            <a:endParaRPr lang="en-US" dirty="0"/>
          </a:p>
          <a:p>
            <a:endParaRPr lang="en-US" dirty="0"/>
          </a:p>
          <a:p>
            <a:endParaRPr lang="en-US" dirty="0"/>
          </a:p>
          <a:p>
            <a:endParaRPr lang="en-US" dirty="0"/>
          </a:p>
          <a:p>
            <a:r>
              <a:rPr lang="en-US" dirty="0"/>
              <a:t>The model has an equivalent formulation : </a:t>
            </a:r>
          </a:p>
          <a:p>
            <a:endParaRPr lang="en-US" dirty="0"/>
          </a:p>
          <a:p>
            <a:endParaRPr lang="en-US" dirty="0"/>
          </a:p>
          <a:p>
            <a:endParaRPr lang="en-US" dirty="0"/>
          </a:p>
          <a:p>
            <a:pPr>
              <a:buNone/>
            </a:pPr>
            <a:endParaRPr lang="en-US" dirty="0"/>
          </a:p>
          <a:p>
            <a:pPr>
              <a:buNone/>
            </a:pPr>
            <a:r>
              <a:rPr lang="en-US" dirty="0"/>
              <a:t>    where </a:t>
            </a:r>
            <a:r>
              <a:rPr lang="el-GR" dirty="0">
                <a:latin typeface="Calibri"/>
              </a:rPr>
              <a:t>β</a:t>
            </a:r>
            <a:r>
              <a:rPr lang="en-US" baseline="-25000" dirty="0"/>
              <a:t>0</a:t>
            </a:r>
            <a:r>
              <a:rPr lang="en-US" dirty="0"/>
              <a:t> is called  an intercept and </a:t>
            </a:r>
            <a:r>
              <a:rPr lang="el-GR" dirty="0">
                <a:latin typeface="Calibri"/>
              </a:rPr>
              <a:t>β</a:t>
            </a:r>
            <a:r>
              <a:rPr lang="en-US" baseline="-25000" dirty="0"/>
              <a:t>1</a:t>
            </a:r>
            <a:r>
              <a:rPr lang="en-US" dirty="0"/>
              <a:t>,</a:t>
            </a:r>
            <a:r>
              <a:rPr lang="el-GR" dirty="0">
                <a:latin typeface="Calibri"/>
              </a:rPr>
              <a:t> β</a:t>
            </a:r>
            <a:r>
              <a:rPr lang="en-US" baseline="-25000" dirty="0"/>
              <a:t>2</a:t>
            </a:r>
            <a:r>
              <a:rPr lang="en-US" dirty="0"/>
              <a:t>,</a:t>
            </a:r>
            <a:r>
              <a:rPr lang="el-GR" dirty="0">
                <a:latin typeface="Calibri"/>
              </a:rPr>
              <a:t> β</a:t>
            </a:r>
            <a:r>
              <a:rPr lang="en-US" baseline="-25000" dirty="0"/>
              <a:t>3</a:t>
            </a:r>
            <a:r>
              <a:rPr lang="en-US" dirty="0"/>
              <a:t> are called regression coefficients of x</a:t>
            </a:r>
            <a:r>
              <a:rPr lang="en-US" baseline="-25000" dirty="0"/>
              <a:t>1</a:t>
            </a:r>
            <a:r>
              <a:rPr lang="en-US" dirty="0"/>
              <a:t>,x</a:t>
            </a:r>
            <a:r>
              <a:rPr lang="en-US" baseline="-25000" dirty="0"/>
              <a:t>2</a:t>
            </a:r>
            <a:r>
              <a:rPr lang="en-US" dirty="0"/>
              <a:t>,x</a:t>
            </a:r>
            <a:r>
              <a:rPr lang="en-US" baseline="-25000" dirty="0"/>
              <a:t>3</a:t>
            </a:r>
          </a:p>
        </p:txBody>
      </p:sp>
      <p:pic>
        <p:nvPicPr>
          <p:cNvPr id="2050" name="Picture 2" descr="320px-Logistic-curve">
            <a:hlinkClick r:id="rId2"/>
          </p:cNvPr>
          <p:cNvPicPr>
            <a:picLocks noChangeAspect="1" noChangeArrowheads="1"/>
          </p:cNvPicPr>
          <p:nvPr/>
        </p:nvPicPr>
        <p:blipFill>
          <a:blip r:embed="rId3"/>
          <a:srcRect/>
          <a:stretch>
            <a:fillRect/>
          </a:stretch>
        </p:blipFill>
        <p:spPr bwMode="auto">
          <a:xfrm>
            <a:off x="2590800" y="1905000"/>
            <a:ext cx="3048000" cy="2028825"/>
          </a:xfrm>
          <a:prstGeom prst="rect">
            <a:avLst/>
          </a:prstGeom>
          <a:noFill/>
          <a:ln w="9525">
            <a:noFill/>
            <a:miter lim="800000"/>
            <a:headEnd/>
            <a:tailEnd/>
          </a:ln>
        </p:spPr>
      </p:pic>
      <p:pic>
        <p:nvPicPr>
          <p:cNvPr id="2051" name="Picture 3" descr="p_i = \frac{1}{1+e^{-(\beta_0 + \beta_1 x_{1,i} + \cdots + \beta_k x_{k,i})}}. \,\!"/>
          <p:cNvPicPr>
            <a:picLocks noChangeAspect="1" noChangeArrowheads="1"/>
          </p:cNvPicPr>
          <p:nvPr/>
        </p:nvPicPr>
        <p:blipFill>
          <a:blip r:embed="rId4"/>
          <a:srcRect/>
          <a:stretch>
            <a:fillRect/>
          </a:stretch>
        </p:blipFill>
        <p:spPr bwMode="auto">
          <a:xfrm>
            <a:off x="2057400" y="4495800"/>
            <a:ext cx="2409825" cy="409575"/>
          </a:xfrm>
          <a:prstGeom prst="rect">
            <a:avLst/>
          </a:prstGeom>
          <a:noFill/>
          <a:ln w="9525">
            <a:noFill/>
            <a:miter lim="800000"/>
            <a:headEnd/>
            <a:tailEnd/>
          </a:ln>
        </p:spPr>
      </p:pic>
      <p:pic>
        <p:nvPicPr>
          <p:cNvPr id="2052" name="Picture 4" descr="\operatorname{logit}(p_i)=\ln\left(\frac{p_i}{1-p_i}\right) = \beta_0 + \beta_1 x_{1,i} + \cdots + \beta_k x_{k,i}."/>
          <p:cNvPicPr>
            <a:picLocks noChangeAspect="1" noChangeArrowheads="1"/>
          </p:cNvPicPr>
          <p:nvPr/>
        </p:nvPicPr>
        <p:blipFill>
          <a:blip r:embed="rId5"/>
          <a:srcRect/>
          <a:stretch>
            <a:fillRect/>
          </a:stretch>
        </p:blipFill>
        <p:spPr bwMode="auto">
          <a:xfrm>
            <a:off x="1981200" y="5105400"/>
            <a:ext cx="4152900" cy="457200"/>
          </a:xfrm>
          <a:prstGeom prst="rect">
            <a:avLst/>
          </a:prstGeom>
          <a:noFill/>
          <a:ln w="9525">
            <a:noFill/>
            <a:miter lim="800000"/>
            <a:headEnd/>
            <a:tailEnd/>
          </a:ln>
        </p:spPr>
      </p:pic>
      <p:sp>
        <p:nvSpPr>
          <p:cNvPr id="13" name="Rounded Rectangle 12"/>
          <p:cNvSpPr/>
          <p:nvPr/>
        </p:nvSpPr>
        <p:spPr>
          <a:xfrm>
            <a:off x="5943600" y="2286000"/>
            <a:ext cx="28956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logistic curve also called sigmoid makes sure that the values are bounded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a:t>PROC LOGISTIC</a:t>
            </a:r>
          </a:p>
        </p:txBody>
      </p:sp>
      <p:sp>
        <p:nvSpPr>
          <p:cNvPr id="3" name="Content Placeholder 2"/>
          <p:cNvSpPr>
            <a:spLocks noGrp="1"/>
          </p:cNvSpPr>
          <p:nvPr>
            <p:ph sz="quarter" idx="1"/>
          </p:nvPr>
        </p:nvSpPr>
        <p:spPr>
          <a:xfrm>
            <a:off x="152400" y="1066800"/>
            <a:ext cx="8991600" cy="5486400"/>
          </a:xfrm>
        </p:spPr>
        <p:txBody>
          <a:bodyPr>
            <a:normAutofit/>
          </a:bodyPr>
          <a:lstStyle/>
          <a:p>
            <a:r>
              <a:rPr lang="en-US" dirty="0"/>
              <a:t>Used for a ordered response model with the following form</a:t>
            </a:r>
          </a:p>
          <a:p>
            <a:endParaRPr lang="en-US" dirty="0"/>
          </a:p>
          <a:p>
            <a:r>
              <a:rPr lang="en-US" dirty="0"/>
              <a:t>Logistic procedure also enables to choose a link function to model the form</a:t>
            </a:r>
          </a:p>
          <a:p>
            <a:r>
              <a:rPr lang="en-US" dirty="0"/>
              <a:t>Logistic procedure can also fit a common slope cumulative model for ordinal response variable which is a parallel lines regression model based on cumulative probabilities rather than individual probabilities and has the form </a:t>
            </a:r>
          </a:p>
          <a:p>
            <a:r>
              <a:rPr lang="en-US" dirty="0"/>
              <a:t>Provides four variable selection methods : Forward, backward, stepwise and best subset</a:t>
            </a:r>
          </a:p>
          <a:p>
            <a:endParaRPr lang="en-US" dirty="0"/>
          </a:p>
        </p:txBody>
      </p:sp>
      <p:grpSp>
        <p:nvGrpSpPr>
          <p:cNvPr id="9" name="Group 8"/>
          <p:cNvGrpSpPr/>
          <p:nvPr/>
        </p:nvGrpSpPr>
        <p:grpSpPr>
          <a:xfrm>
            <a:off x="1143000" y="1533525"/>
            <a:ext cx="6553200" cy="523875"/>
            <a:chOff x="1143000" y="1533525"/>
            <a:chExt cx="6858000" cy="600075"/>
          </a:xfrm>
        </p:grpSpPr>
        <p:pic>
          <p:nvPicPr>
            <p:cNvPr id="1026" name="Picture 2"/>
            <p:cNvPicPr>
              <a:picLocks noChangeAspect="1" noChangeArrowheads="1"/>
            </p:cNvPicPr>
            <p:nvPr/>
          </p:nvPicPr>
          <p:blipFill>
            <a:blip r:embed="rId2"/>
            <a:srcRect t="19231"/>
            <a:stretch>
              <a:fillRect/>
            </a:stretch>
          </p:blipFill>
          <p:spPr bwMode="auto">
            <a:xfrm>
              <a:off x="1143000" y="1533525"/>
              <a:ext cx="3219450" cy="60007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4838700" y="1609725"/>
              <a:ext cx="3162300" cy="2381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4838700" y="1838325"/>
              <a:ext cx="2857500" cy="247650"/>
            </a:xfrm>
            <a:prstGeom prst="rect">
              <a:avLst/>
            </a:prstGeom>
            <a:noFill/>
            <a:ln w="9525">
              <a:noFill/>
              <a:miter lim="800000"/>
              <a:headEnd/>
              <a:tailEnd/>
            </a:ln>
            <a:effectLst/>
          </p:spPr>
        </p:pic>
      </p:grpSp>
      <p:pic>
        <p:nvPicPr>
          <p:cNvPr id="1030" name="Picture 6"/>
          <p:cNvPicPr>
            <a:picLocks noChangeAspect="1" noChangeArrowheads="1"/>
          </p:cNvPicPr>
          <p:nvPr/>
        </p:nvPicPr>
        <p:blipFill>
          <a:blip r:embed="rId5"/>
          <a:srcRect/>
          <a:stretch>
            <a:fillRect/>
          </a:stretch>
        </p:blipFill>
        <p:spPr bwMode="auto">
          <a:xfrm>
            <a:off x="1219200" y="2512621"/>
            <a:ext cx="1524000" cy="306779"/>
          </a:xfrm>
          <a:prstGeom prst="rect">
            <a:avLst/>
          </a:prstGeom>
          <a:noFill/>
          <a:ln w="9525">
            <a:noFill/>
            <a:miter lim="800000"/>
            <a:headEnd/>
            <a:tailEnd/>
          </a:ln>
          <a:effectLst/>
        </p:spPr>
      </p:pic>
      <p:pic>
        <p:nvPicPr>
          <p:cNvPr id="1031" name="Picture 7"/>
          <p:cNvPicPr>
            <a:picLocks noChangeAspect="1" noChangeArrowheads="1"/>
          </p:cNvPicPr>
          <p:nvPr/>
        </p:nvPicPr>
        <p:blipFill>
          <a:blip r:embed="rId6"/>
          <a:srcRect/>
          <a:stretch>
            <a:fillRect/>
          </a:stretch>
        </p:blipFill>
        <p:spPr bwMode="auto">
          <a:xfrm>
            <a:off x="2667000" y="4191000"/>
            <a:ext cx="3724275" cy="257175"/>
          </a:xfrm>
          <a:prstGeom prst="rect">
            <a:avLst/>
          </a:prstGeom>
          <a:noFill/>
          <a:ln w="9525">
            <a:noFill/>
            <a:miter lim="800000"/>
            <a:headEnd/>
            <a:tailEnd/>
          </a:ln>
          <a:effectLst/>
        </p:spPr>
      </p:pic>
      <p:pic>
        <p:nvPicPr>
          <p:cNvPr id="11" name="Picture 2"/>
          <p:cNvPicPr>
            <a:picLocks noChangeAspect="1" noChangeArrowheads="1"/>
          </p:cNvPicPr>
          <p:nvPr/>
        </p:nvPicPr>
        <p:blipFill>
          <a:blip r:embed="rId2"/>
          <a:srcRect l="29724" t="19231" r="33122"/>
          <a:stretch>
            <a:fillRect/>
          </a:stretch>
        </p:blipFill>
        <p:spPr bwMode="auto">
          <a:xfrm>
            <a:off x="5791200" y="2362200"/>
            <a:ext cx="1143000" cy="523875"/>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8077200" cy="715962"/>
          </a:xfrm>
        </p:spPr>
        <p:txBody>
          <a:bodyPr>
            <a:normAutofit fontScale="90000"/>
          </a:bodyPr>
          <a:lstStyle/>
          <a:p>
            <a:r>
              <a:rPr lang="en-US" dirty="0"/>
              <a:t>PROC LOGISTIC (Link Function and MLE)</a:t>
            </a:r>
          </a:p>
        </p:txBody>
      </p:sp>
      <p:sp>
        <p:nvSpPr>
          <p:cNvPr id="6" name="Content Placeholder 2"/>
          <p:cNvSpPr>
            <a:spLocks noGrp="1"/>
          </p:cNvSpPr>
          <p:nvPr>
            <p:ph sz="quarter" idx="1"/>
          </p:nvPr>
        </p:nvSpPr>
        <p:spPr>
          <a:xfrm>
            <a:off x="152400" y="1066800"/>
            <a:ext cx="8991600" cy="5486400"/>
          </a:xfrm>
        </p:spPr>
        <p:txBody>
          <a:bodyPr>
            <a:normAutofit/>
          </a:bodyPr>
          <a:lstStyle/>
          <a:p>
            <a:r>
              <a:rPr lang="en-US" dirty="0" err="1"/>
              <a:t>Logit</a:t>
            </a:r>
            <a:r>
              <a:rPr lang="en-US" dirty="0"/>
              <a:t> Function                              is the inverse of </a:t>
            </a:r>
            <a:r>
              <a:rPr lang="en-US" dirty="0" err="1"/>
              <a:t>cdf</a:t>
            </a:r>
            <a:r>
              <a:rPr lang="en-US" dirty="0"/>
              <a:t> </a:t>
            </a:r>
          </a:p>
          <a:p>
            <a:r>
              <a:rPr lang="en-US" dirty="0" err="1"/>
              <a:t>Probit</a:t>
            </a:r>
            <a:r>
              <a:rPr lang="en-US" dirty="0"/>
              <a:t>(</a:t>
            </a:r>
            <a:r>
              <a:rPr lang="en-US" dirty="0" err="1"/>
              <a:t>Normit</a:t>
            </a:r>
            <a:r>
              <a:rPr lang="en-US" dirty="0"/>
              <a:t>) Function                     is the inverse of cumulative standard normal distribution function </a:t>
            </a:r>
          </a:p>
          <a:p>
            <a:r>
              <a:rPr lang="en-US" dirty="0"/>
              <a:t>The complementary log-log function                                 is the inverse of the cumulative extreme-value function or </a:t>
            </a:r>
            <a:r>
              <a:rPr lang="en-US" dirty="0" err="1"/>
              <a:t>Gompertz</a:t>
            </a:r>
            <a:r>
              <a:rPr lang="en-US" dirty="0"/>
              <a:t> distribution</a:t>
            </a:r>
          </a:p>
          <a:p>
            <a:pPr>
              <a:buNone/>
            </a:pPr>
            <a:endParaRPr lang="en-US" dirty="0"/>
          </a:p>
          <a:p>
            <a:r>
              <a:rPr lang="en-US" dirty="0"/>
              <a:t>The likelihood for </a:t>
            </a:r>
            <a:r>
              <a:rPr lang="en-US" dirty="0" err="1"/>
              <a:t>j</a:t>
            </a:r>
            <a:r>
              <a:rPr lang="en-US" baseline="30000" dirty="0" err="1"/>
              <a:t>th</a:t>
            </a:r>
            <a:r>
              <a:rPr lang="en-US" dirty="0"/>
              <a:t> </a:t>
            </a:r>
            <a:r>
              <a:rPr lang="en-US" dirty="0" err="1"/>
              <a:t>obs.with</a:t>
            </a:r>
            <a:r>
              <a:rPr lang="en-US" dirty="0"/>
              <a:t> response </a:t>
            </a:r>
            <a:r>
              <a:rPr lang="en-US" dirty="0" err="1"/>
              <a:t>y</a:t>
            </a:r>
            <a:r>
              <a:rPr lang="en-US" baseline="-25000" dirty="0" err="1"/>
              <a:t>j</a:t>
            </a:r>
            <a:r>
              <a:rPr lang="en-US" dirty="0"/>
              <a:t> and independent </a:t>
            </a:r>
            <a:r>
              <a:rPr lang="en-US" dirty="0" err="1"/>
              <a:t>x</a:t>
            </a:r>
            <a:r>
              <a:rPr lang="en-US" baseline="-25000" dirty="0" err="1"/>
              <a:t>j</a:t>
            </a:r>
            <a:r>
              <a:rPr lang="en-US" dirty="0" err="1"/>
              <a:t>’s</a:t>
            </a:r>
            <a:r>
              <a:rPr lang="en-US" dirty="0"/>
              <a:t> is :</a:t>
            </a:r>
          </a:p>
          <a:p>
            <a:endParaRPr lang="en-US" dirty="0"/>
          </a:p>
          <a:p>
            <a:endParaRPr lang="en-US" dirty="0"/>
          </a:p>
          <a:p>
            <a:pPr>
              <a:buNone/>
            </a:pPr>
            <a:r>
              <a:rPr lang="en-US" dirty="0"/>
              <a:t>     where F is as above, </a:t>
            </a:r>
            <a:r>
              <a:rPr lang="el-GR" dirty="0">
                <a:latin typeface="Calibri"/>
              </a:rPr>
              <a:t>α</a:t>
            </a:r>
            <a:r>
              <a:rPr lang="en-US" dirty="0">
                <a:latin typeface="Calibri"/>
              </a:rPr>
              <a:t>’s</a:t>
            </a:r>
            <a:r>
              <a:rPr lang="en-US" dirty="0"/>
              <a:t> are intercept parameters, </a:t>
            </a:r>
            <a:r>
              <a:rPr lang="el-GR" dirty="0">
                <a:latin typeface="Calibri"/>
              </a:rPr>
              <a:t>β</a:t>
            </a:r>
            <a:r>
              <a:rPr lang="en-US" dirty="0">
                <a:latin typeface="Calibri"/>
              </a:rPr>
              <a:t>’s</a:t>
            </a:r>
            <a:r>
              <a:rPr lang="en-US" dirty="0"/>
              <a:t> are slope parameters and 1to k+1 are ordered response of the event</a:t>
            </a:r>
          </a:p>
        </p:txBody>
      </p:sp>
      <p:pic>
        <p:nvPicPr>
          <p:cNvPr id="1026" name="Picture 2"/>
          <p:cNvPicPr>
            <a:picLocks noChangeAspect="1" noChangeArrowheads="1"/>
          </p:cNvPicPr>
          <p:nvPr/>
        </p:nvPicPr>
        <p:blipFill>
          <a:blip r:embed="rId2"/>
          <a:srcRect/>
          <a:stretch>
            <a:fillRect/>
          </a:stretch>
        </p:blipFill>
        <p:spPr bwMode="auto">
          <a:xfrm>
            <a:off x="2438400" y="1143000"/>
            <a:ext cx="1981200" cy="2381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6943725" y="1066800"/>
            <a:ext cx="2047875" cy="317035"/>
          </a:xfrm>
          <a:prstGeom prst="rect">
            <a:avLst/>
          </a:prstGeom>
          <a:noFill/>
          <a:ln w="9525">
            <a:noFill/>
            <a:miter lim="800000"/>
            <a:headEnd/>
            <a:tailEnd/>
          </a:ln>
          <a:effectLst/>
        </p:spPr>
      </p:pic>
      <p:pic>
        <p:nvPicPr>
          <p:cNvPr id="1029" name="Picture 5"/>
          <p:cNvPicPr>
            <a:picLocks noChangeAspect="1" noChangeArrowheads="1"/>
          </p:cNvPicPr>
          <p:nvPr/>
        </p:nvPicPr>
        <p:blipFill>
          <a:blip r:embed="rId4"/>
          <a:srcRect/>
          <a:stretch>
            <a:fillRect/>
          </a:stretch>
        </p:blipFill>
        <p:spPr bwMode="auto">
          <a:xfrm>
            <a:off x="3657600" y="1600200"/>
            <a:ext cx="1352550" cy="266700"/>
          </a:xfrm>
          <a:prstGeom prst="rect">
            <a:avLst/>
          </a:prstGeom>
          <a:noFill/>
          <a:ln w="9525">
            <a:noFill/>
            <a:miter lim="800000"/>
            <a:headEnd/>
            <a:tailEnd/>
          </a:ln>
          <a:effectLst/>
        </p:spPr>
      </p:pic>
      <p:pic>
        <p:nvPicPr>
          <p:cNvPr id="1030" name="Picture 6"/>
          <p:cNvPicPr>
            <a:picLocks noChangeAspect="1" noChangeArrowheads="1"/>
          </p:cNvPicPr>
          <p:nvPr/>
        </p:nvPicPr>
        <p:blipFill>
          <a:blip r:embed="rId5"/>
          <a:srcRect/>
          <a:stretch>
            <a:fillRect/>
          </a:stretch>
        </p:blipFill>
        <p:spPr bwMode="auto">
          <a:xfrm>
            <a:off x="5257800" y="1985790"/>
            <a:ext cx="3657600" cy="528810"/>
          </a:xfrm>
          <a:prstGeom prst="rect">
            <a:avLst/>
          </a:prstGeom>
          <a:noFill/>
          <a:ln w="9525">
            <a:noFill/>
            <a:miter lim="800000"/>
            <a:headEnd/>
            <a:tailEnd/>
          </a:ln>
          <a:effectLst/>
        </p:spPr>
      </p:pic>
      <p:pic>
        <p:nvPicPr>
          <p:cNvPr id="1031" name="Picture 7"/>
          <p:cNvPicPr>
            <a:picLocks noChangeAspect="1" noChangeArrowheads="1"/>
          </p:cNvPicPr>
          <p:nvPr/>
        </p:nvPicPr>
        <p:blipFill>
          <a:blip r:embed="rId6"/>
          <a:srcRect/>
          <a:stretch>
            <a:fillRect/>
          </a:stretch>
        </p:blipFill>
        <p:spPr bwMode="auto">
          <a:xfrm>
            <a:off x="5029200" y="2514600"/>
            <a:ext cx="2257425" cy="304800"/>
          </a:xfrm>
          <a:prstGeom prst="rect">
            <a:avLst/>
          </a:prstGeom>
          <a:noFill/>
          <a:ln w="9525">
            <a:noFill/>
            <a:miter lim="800000"/>
            <a:headEnd/>
            <a:tailEnd/>
          </a:ln>
          <a:effectLst/>
        </p:spPr>
      </p:pic>
      <p:pic>
        <p:nvPicPr>
          <p:cNvPr id="1032" name="Picture 8"/>
          <p:cNvPicPr>
            <a:picLocks noChangeAspect="1" noChangeArrowheads="1"/>
          </p:cNvPicPr>
          <p:nvPr/>
        </p:nvPicPr>
        <p:blipFill>
          <a:blip r:embed="rId7"/>
          <a:srcRect/>
          <a:stretch>
            <a:fillRect/>
          </a:stretch>
        </p:blipFill>
        <p:spPr bwMode="auto">
          <a:xfrm>
            <a:off x="533400" y="3271838"/>
            <a:ext cx="2381250" cy="314325"/>
          </a:xfrm>
          <a:prstGeom prst="rect">
            <a:avLst/>
          </a:prstGeom>
          <a:noFill/>
          <a:ln w="9525">
            <a:noFill/>
            <a:miter lim="800000"/>
            <a:headEnd/>
            <a:tailEnd/>
          </a:ln>
          <a:effectLst/>
        </p:spPr>
      </p:pic>
      <p:pic>
        <p:nvPicPr>
          <p:cNvPr id="1033" name="Picture 9"/>
          <p:cNvPicPr>
            <a:picLocks noChangeAspect="1" noChangeArrowheads="1"/>
          </p:cNvPicPr>
          <p:nvPr/>
        </p:nvPicPr>
        <p:blipFill>
          <a:blip r:embed="rId8"/>
          <a:srcRect/>
          <a:stretch>
            <a:fillRect/>
          </a:stretch>
        </p:blipFill>
        <p:spPr bwMode="auto">
          <a:xfrm>
            <a:off x="1447800" y="4267200"/>
            <a:ext cx="5334000" cy="89535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a:t>PROC LOGISTIC (Illustration)</a:t>
            </a:r>
          </a:p>
        </p:txBody>
      </p:sp>
      <p:pic>
        <p:nvPicPr>
          <p:cNvPr id="3074" name="Picture 2"/>
          <p:cNvPicPr>
            <a:picLocks noChangeAspect="1" noChangeArrowheads="1"/>
          </p:cNvPicPr>
          <p:nvPr/>
        </p:nvPicPr>
        <p:blipFill>
          <a:blip r:embed="rId2"/>
          <a:srcRect/>
          <a:stretch>
            <a:fillRect/>
          </a:stretch>
        </p:blipFill>
        <p:spPr bwMode="auto">
          <a:xfrm>
            <a:off x="457201" y="990600"/>
            <a:ext cx="4552950" cy="2286000"/>
          </a:xfrm>
          <a:prstGeom prst="rect">
            <a:avLst/>
          </a:prstGeom>
          <a:noFill/>
          <a:ln w="9525">
            <a:noFill/>
            <a:miter lim="800000"/>
            <a:headEnd/>
            <a:tailEnd/>
          </a:ln>
          <a:effectLst/>
        </p:spPr>
      </p:pic>
      <p:pic>
        <p:nvPicPr>
          <p:cNvPr id="3076" name="Picture 4"/>
          <p:cNvPicPr>
            <a:picLocks noChangeAspect="1" noChangeArrowheads="1"/>
          </p:cNvPicPr>
          <p:nvPr/>
        </p:nvPicPr>
        <p:blipFill>
          <a:blip r:embed="rId3"/>
          <a:srcRect/>
          <a:stretch>
            <a:fillRect/>
          </a:stretch>
        </p:blipFill>
        <p:spPr bwMode="auto">
          <a:xfrm>
            <a:off x="1447800" y="3886200"/>
            <a:ext cx="5695950" cy="2047875"/>
          </a:xfrm>
          <a:prstGeom prst="rect">
            <a:avLst/>
          </a:prstGeom>
          <a:noFill/>
          <a:ln w="9525">
            <a:noFill/>
            <a:miter lim="800000"/>
            <a:headEnd/>
            <a:tailEnd/>
          </a:ln>
          <a:effectLst/>
        </p:spPr>
      </p:pic>
      <p:sp>
        <p:nvSpPr>
          <p:cNvPr id="13" name="Rounded Rectangle 12"/>
          <p:cNvSpPr/>
          <p:nvPr/>
        </p:nvSpPr>
        <p:spPr>
          <a:xfrm>
            <a:off x="5181600" y="2209800"/>
            <a:ext cx="3733800" cy="1676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a:p>
            <a:r>
              <a:rPr lang="en-US" dirty="0"/>
              <a:t>The data, taken from Cox and Snell (1989, pp. 10–11), consist of the number, r, of ingots not ready for rolling, out of n tested, for a number of combinations of heating time and soaking time.</a:t>
            </a:r>
          </a:p>
          <a:p>
            <a:pPr algn="ct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a:t>PROC LOGISTIC (Illustration)</a:t>
            </a:r>
          </a:p>
        </p:txBody>
      </p:sp>
      <p:pic>
        <p:nvPicPr>
          <p:cNvPr id="4098" name="Picture 2"/>
          <p:cNvPicPr>
            <a:picLocks noChangeAspect="1" noChangeArrowheads="1"/>
          </p:cNvPicPr>
          <p:nvPr/>
        </p:nvPicPr>
        <p:blipFill>
          <a:blip r:embed="rId2"/>
          <a:srcRect/>
          <a:stretch>
            <a:fillRect/>
          </a:stretch>
        </p:blipFill>
        <p:spPr bwMode="auto">
          <a:xfrm>
            <a:off x="457200" y="1219200"/>
            <a:ext cx="3057525" cy="6477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l="18371" t="13889" r="25116" b="8333"/>
          <a:stretch>
            <a:fillRect/>
          </a:stretch>
        </p:blipFill>
        <p:spPr bwMode="auto">
          <a:xfrm>
            <a:off x="3352800" y="1371600"/>
            <a:ext cx="5314950" cy="2362200"/>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4100" name="Picture 4"/>
          <p:cNvPicPr>
            <a:picLocks noChangeAspect="1" noChangeArrowheads="1"/>
          </p:cNvPicPr>
          <p:nvPr/>
        </p:nvPicPr>
        <p:blipFill>
          <a:blip r:embed="rId4"/>
          <a:srcRect t="12336" b="7969"/>
          <a:stretch>
            <a:fillRect/>
          </a:stretch>
        </p:blipFill>
        <p:spPr bwMode="auto">
          <a:xfrm>
            <a:off x="2286000" y="3962400"/>
            <a:ext cx="4926517" cy="2667000"/>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8" name="Rounded Rectangular Callout 7"/>
          <p:cNvSpPr/>
          <p:nvPr/>
        </p:nvSpPr>
        <p:spPr>
          <a:xfrm>
            <a:off x="838200" y="4800600"/>
            <a:ext cx="1600200" cy="533400"/>
          </a:xfrm>
          <a:prstGeom prst="wedgeRoundRectCallout">
            <a:avLst>
              <a:gd name="adj1" fmla="val 169107"/>
              <a:gd name="adj2" fmla="val 2628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r=12</a:t>
            </a:r>
          </a:p>
        </p:txBody>
      </p:sp>
      <p:sp>
        <p:nvSpPr>
          <p:cNvPr id="9" name="Rounded Rectangular Callout 8"/>
          <p:cNvSpPr/>
          <p:nvPr/>
        </p:nvSpPr>
        <p:spPr>
          <a:xfrm>
            <a:off x="381000" y="5410200"/>
            <a:ext cx="2057400" cy="533400"/>
          </a:xfrm>
          <a:prstGeom prst="wedgeRoundRectCallout">
            <a:avLst>
              <a:gd name="adj1" fmla="val 142011"/>
              <a:gd name="adj2" fmla="val -3166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n=389 , n-r=389-12=375</a:t>
            </a:r>
          </a:p>
        </p:txBody>
      </p:sp>
      <p:pic>
        <p:nvPicPr>
          <p:cNvPr id="10" name="Picture 2"/>
          <p:cNvPicPr>
            <a:picLocks noChangeAspect="1" noChangeArrowheads="1"/>
          </p:cNvPicPr>
          <p:nvPr/>
        </p:nvPicPr>
        <p:blipFill>
          <a:blip r:embed="rId5"/>
          <a:srcRect/>
          <a:stretch>
            <a:fillRect/>
          </a:stretch>
        </p:blipFill>
        <p:spPr bwMode="auto">
          <a:xfrm>
            <a:off x="152400" y="2076450"/>
            <a:ext cx="3220259" cy="666750"/>
          </a:xfrm>
          <a:prstGeom prst="rect">
            <a:avLst/>
          </a:prstGeom>
          <a:noFill/>
          <a:ln w="9525">
            <a:noFill/>
            <a:miter lim="800000"/>
            <a:headEnd/>
            <a:tailEnd/>
          </a:ln>
          <a:effectLst/>
        </p:spPr>
      </p:pic>
      <p:sp>
        <p:nvSpPr>
          <p:cNvPr id="14" name="Curved Right Arrow 13"/>
          <p:cNvSpPr/>
          <p:nvPr/>
        </p:nvSpPr>
        <p:spPr>
          <a:xfrm>
            <a:off x="1219200" y="1981200"/>
            <a:ext cx="838200" cy="3124200"/>
          </a:xfrm>
          <a:prstGeom prst="curvedRightArrow">
            <a:avLst/>
          </a:prstGeom>
          <a:solidFill>
            <a:schemeClr val="accent1">
              <a:alpha val="27000"/>
            </a:schemeClr>
          </a:solidFill>
          <a:scene3d>
            <a:camera prst="orthographicFront">
              <a:rot lat="0" lon="0" rev="24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Curved Right Arrow 11"/>
          <p:cNvSpPr/>
          <p:nvPr/>
        </p:nvSpPr>
        <p:spPr>
          <a:xfrm>
            <a:off x="2362200" y="1676400"/>
            <a:ext cx="457200" cy="1143000"/>
          </a:xfrm>
          <a:prstGeom prst="curvedRightArrow">
            <a:avLst/>
          </a:prstGeom>
          <a:solidFill>
            <a:schemeClr val="accent1">
              <a:alpha val="45000"/>
            </a:schemeClr>
          </a:solidFill>
          <a:scene3d>
            <a:camera prst="orthographicFront">
              <a:rot lat="0" lon="0" rev="24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5111</TotalTime>
  <Words>1622</Words>
  <Application>Microsoft Office PowerPoint</Application>
  <PresentationFormat>On-screen Show (4:3)</PresentationFormat>
  <Paragraphs>179</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Calibri</vt:lpstr>
      <vt:lpstr>Franklin Gothic Book</vt:lpstr>
      <vt:lpstr>Perpetua</vt:lpstr>
      <vt:lpstr>Wingdings 2</vt:lpstr>
      <vt:lpstr>Equity</vt:lpstr>
      <vt:lpstr>Analytical Methods : Regression Methods</vt:lpstr>
      <vt:lpstr>Topics</vt:lpstr>
      <vt:lpstr>Regression</vt:lpstr>
      <vt:lpstr>SAS Procedures : Regression</vt:lpstr>
      <vt:lpstr>LOGISTIC/LOGIT REGRESSION</vt:lpstr>
      <vt:lpstr>PROC LOGISTIC</vt:lpstr>
      <vt:lpstr>PROC LOGISTIC (Link Function and MLE)</vt:lpstr>
      <vt:lpstr>PROC LOGISTIC (Illustration)</vt:lpstr>
      <vt:lpstr>PROC LOGISTIC (Illustration)</vt:lpstr>
      <vt:lpstr>PROC LOGISTIC (Illustration)</vt:lpstr>
      <vt:lpstr>PROC LOGISTIC (Illustration)</vt:lpstr>
      <vt:lpstr>PROC LOGISTIC (Statistics)</vt:lpstr>
      <vt:lpstr>LINEAR REGRESSION</vt:lpstr>
      <vt:lpstr>PROC REG</vt:lpstr>
      <vt:lpstr>PROC REG</vt:lpstr>
      <vt:lpstr>PROC REG</vt:lpstr>
      <vt:lpstr>Non Linear Estimation</vt:lpstr>
      <vt:lpstr>PROC NLIN</vt:lpstr>
      <vt:lpstr>PROC NLIN</vt:lpstr>
      <vt:lpstr>PROC NLIN (Illustration)</vt:lpstr>
      <vt:lpstr>PROC NLIN (Illustration)</vt:lpstr>
      <vt:lpstr>PROC NLIN (Converges Measures)</vt:lpstr>
      <vt:lpstr>MIXED Regression </vt:lpstr>
      <vt:lpstr>PROC MIXED</vt:lpstr>
      <vt:lpstr>PROC MIXED</vt:lpstr>
      <vt:lpstr>PROC MIXED</vt:lpstr>
      <vt:lpstr>PROC MIXED</vt:lpstr>
      <vt:lpstr>PROC MIXED</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SAS Dates Demystified</dc:title>
  <dc:creator>USER</dc:creator>
  <cp:lastModifiedBy>Mishra, Deepak (Financial &amp; Risk)</cp:lastModifiedBy>
  <cp:revision>434</cp:revision>
  <dcterms:created xsi:type="dcterms:W3CDTF">2009-07-07T03:17:21Z</dcterms:created>
  <dcterms:modified xsi:type="dcterms:W3CDTF">2018-09-11T08:57:19Z</dcterms:modified>
</cp:coreProperties>
</file>