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1"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1" r:id="rId19"/>
    <p:sldId id="300" r:id="rId20"/>
    <p:sldId id="30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121"/>
    <a:srgbClr val="B2B2B2"/>
    <a:srgbClr val="969696"/>
    <a:srgbClr val="777777"/>
    <a:srgbClr val="FF3300"/>
    <a:srgbClr val="FC8604"/>
    <a:srgbClr val="FEA40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242" autoAdjust="0"/>
    <p:restoredTop sz="98497" autoAdjust="0"/>
  </p:normalViewPr>
  <p:slideViewPr>
    <p:cSldViewPr>
      <p:cViewPr>
        <p:scale>
          <a:sx n="80" d="100"/>
          <a:sy n="80" d="100"/>
        </p:scale>
        <p:origin x="-1146" y="-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EF2AE20-C4EA-42FC-8D37-C0F0B77D1359}" type="datetimeFigureOut">
              <a:rPr lang="en-US" smtClean="0"/>
              <a:pPr/>
              <a:t>4/29/2010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96C3238-9A63-424B-8F87-95567200655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4" name="Picture 2"/>
          <p:cNvPicPr>
            <a:picLocks noChangeAspect="1" noChangeArrowheads="1"/>
          </p:cNvPicPr>
          <p:nvPr userDrawn="1"/>
        </p:nvPicPr>
        <p:blipFill>
          <a:blip r:embed="rId2" cstate="print"/>
          <a:srcRect/>
          <a:stretch>
            <a:fillRect/>
          </a:stretch>
        </p:blipFill>
        <p:spPr bwMode="auto">
          <a:xfrm>
            <a:off x="7696201" y="76200"/>
            <a:ext cx="1295399" cy="566646"/>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4/29/2010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4/29/2010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EF2AE20-C4EA-42FC-8D37-C0F0B77D1359}" type="datetimeFigureOut">
              <a:rPr lang="en-US" smtClean="0"/>
              <a:pPr/>
              <a:t>4/29/2010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C3238-9A63-424B-8F87-95567200655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F2AE20-C4EA-42FC-8D37-C0F0B77D1359}" type="datetimeFigureOut">
              <a:rPr lang="en-US" smtClean="0"/>
              <a:pPr/>
              <a:t>4/29/2010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96C3238-9A63-424B-8F87-95567200655E}" type="slidenum">
              <a:rPr lang="en-US" smtClean="0"/>
              <a:pPr/>
              <a:t>‹#›</a:t>
            </a:fld>
            <a:endParaRPr lang="en-US"/>
          </a:p>
        </p:txBody>
      </p:sp>
      <p:pic>
        <p:nvPicPr>
          <p:cNvPr id="12" name="Picture 2"/>
          <p:cNvPicPr>
            <a:picLocks noChangeAspect="1" noChangeArrowheads="1"/>
          </p:cNvPicPr>
          <p:nvPr userDrawn="1"/>
        </p:nvPicPr>
        <p:blipFill>
          <a:blip r:embed="rId2" cstate="print"/>
          <a:srcRect/>
          <a:stretch>
            <a:fillRect/>
          </a:stretch>
        </p:blipFill>
        <p:spPr bwMode="auto">
          <a:xfrm>
            <a:off x="7696201" y="76200"/>
            <a:ext cx="1295399" cy="566646"/>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F2AE20-C4EA-42FC-8D37-C0F0B77D1359}" type="datetimeFigureOut">
              <a:rPr lang="en-US" smtClean="0"/>
              <a:pPr/>
              <a:t>4/29/2010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C3238-9A63-424B-8F87-95567200655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EF2AE20-C4EA-42FC-8D37-C0F0B77D1359}" type="datetimeFigureOut">
              <a:rPr lang="en-US" smtClean="0"/>
              <a:pPr/>
              <a:t>4/29/2010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C3238-9A63-424B-8F87-95567200655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F2AE20-C4EA-42FC-8D37-C0F0B77D1359}" type="datetimeFigureOut">
              <a:rPr lang="en-US" smtClean="0"/>
              <a:pPr/>
              <a:t>4/29/2010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2AE20-C4EA-42FC-8D37-C0F0B77D1359}" type="datetimeFigureOut">
              <a:rPr lang="en-US" smtClean="0"/>
              <a:pPr/>
              <a:t>4/29/2010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C3238-9A63-424B-8F87-9556720065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F2AE20-C4EA-42FC-8D37-C0F0B77D1359}" type="datetimeFigureOut">
              <a:rPr lang="en-US" smtClean="0"/>
              <a:pPr/>
              <a:t>4/29/2010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C3238-9A63-424B-8F87-95567200655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2"/>
          <p:cNvPicPr>
            <a:picLocks noChangeAspect="1" noChangeArrowheads="1"/>
          </p:cNvPicPr>
          <p:nvPr userDrawn="1"/>
        </p:nvPicPr>
        <p:blipFill>
          <a:blip r:embed="rId2" cstate="print"/>
          <a:srcRect/>
          <a:stretch>
            <a:fillRect/>
          </a:stretch>
        </p:blipFill>
        <p:spPr bwMode="auto">
          <a:xfrm>
            <a:off x="7696201" y="76200"/>
            <a:ext cx="1295399" cy="566646"/>
          </a:xfrm>
          <a:prstGeom prst="rect">
            <a:avLst/>
          </a:prstGeom>
          <a:noFill/>
          <a:ln w="9525">
            <a:noFill/>
            <a:miter lim="800000"/>
            <a:headEnd/>
            <a:tailEnd/>
          </a:ln>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F2AE20-C4EA-42FC-8D37-C0F0B77D1359}" type="datetimeFigureOut">
              <a:rPr lang="en-US" smtClean="0"/>
              <a:pPr/>
              <a:t>4/29/2010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96C3238-9A63-424B-8F87-95567200655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pic>
        <p:nvPicPr>
          <p:cNvPr id="14" name="Picture 2"/>
          <p:cNvPicPr>
            <a:picLocks noChangeAspect="1" noChangeArrowheads="1"/>
          </p:cNvPicPr>
          <p:nvPr userDrawn="1"/>
        </p:nvPicPr>
        <p:blipFill>
          <a:blip r:embed="rId2" cstate="print"/>
          <a:srcRect/>
          <a:stretch>
            <a:fillRect/>
          </a:stretch>
        </p:blipFill>
        <p:spPr bwMode="auto">
          <a:xfrm>
            <a:off x="7696201" y="76200"/>
            <a:ext cx="1295399" cy="566646"/>
          </a:xfrm>
          <a:prstGeom prst="rect">
            <a:avLst/>
          </a:prstGeom>
          <a:noFill/>
          <a:ln w="9525">
            <a:noFill/>
            <a:miter lim="800000"/>
            <a:headEnd/>
            <a:tailEnd/>
          </a:ln>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EF2AE20-C4EA-42FC-8D37-C0F0B77D1359}" type="datetimeFigureOut">
              <a:rPr lang="en-US" smtClean="0"/>
              <a:pPr/>
              <a:t>4/29/2010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96C3238-9A63-424B-8F87-95567200655E}" type="slidenum">
              <a:rPr lang="en-US" smtClean="0"/>
              <a:pPr/>
              <a:t>‹#›</a:t>
            </a:fld>
            <a:endParaRPr lang="en-US"/>
          </a:p>
        </p:txBody>
      </p:sp>
      <p:pic>
        <p:nvPicPr>
          <p:cNvPr id="10" name="Picture 2"/>
          <p:cNvPicPr>
            <a:picLocks noChangeAspect="1" noChangeArrowheads="1"/>
          </p:cNvPicPr>
          <p:nvPr userDrawn="1"/>
        </p:nvPicPr>
        <p:blipFill>
          <a:blip r:embed="rId13" cstate="print"/>
          <a:srcRect/>
          <a:stretch>
            <a:fillRect/>
          </a:stretch>
        </p:blipFill>
        <p:spPr bwMode="auto">
          <a:xfrm>
            <a:off x="7696201" y="76200"/>
            <a:ext cx="1295399" cy="566646"/>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mtClean="0"/>
              <a:t>Feb’10</a:t>
            </a:r>
            <a:endParaRPr lang="en-US" dirty="0" smtClean="0"/>
          </a:p>
        </p:txBody>
      </p:sp>
      <p:sp>
        <p:nvSpPr>
          <p:cNvPr id="2" name="Title 1"/>
          <p:cNvSpPr>
            <a:spLocks noGrp="1"/>
          </p:cNvSpPr>
          <p:nvPr>
            <p:ph type="ctrTitle"/>
          </p:nvPr>
        </p:nvSpPr>
        <p:spPr/>
        <p:txBody>
          <a:bodyPr/>
          <a:lstStyle/>
          <a:p>
            <a:r>
              <a:rPr smtClean="0"/>
              <a:t>Analytical Methods : Survival Analysis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LIFEREG</a:t>
            </a:r>
            <a:endParaRPr lang="en-US" dirty="0"/>
          </a:p>
        </p:txBody>
      </p:sp>
      <p:pic>
        <p:nvPicPr>
          <p:cNvPr id="4098" name="Picture 2"/>
          <p:cNvPicPr>
            <a:picLocks noChangeAspect="1" noChangeArrowheads="1"/>
          </p:cNvPicPr>
          <p:nvPr/>
        </p:nvPicPr>
        <p:blipFill>
          <a:blip r:embed="rId2"/>
          <a:srcRect/>
          <a:stretch>
            <a:fillRect/>
          </a:stretch>
        </p:blipFill>
        <p:spPr bwMode="auto">
          <a:xfrm>
            <a:off x="533400" y="990600"/>
            <a:ext cx="7934325" cy="25717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28600" y="5715000"/>
            <a:ext cx="3962400" cy="772218"/>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4267200" y="3658444"/>
            <a:ext cx="4725893" cy="2947143"/>
          </a:xfrm>
          <a:prstGeom prst="rect">
            <a:avLst/>
          </a:prstGeom>
          <a:noFill/>
          <a:ln w="9525">
            <a:noFill/>
            <a:miter lim="800000"/>
            <a:headEnd/>
            <a:tailEnd/>
          </a:ln>
          <a:effectLst/>
        </p:spPr>
      </p:pic>
      <p:sp>
        <p:nvSpPr>
          <p:cNvPr id="10" name="Line Callout 1 9"/>
          <p:cNvSpPr/>
          <p:nvPr/>
        </p:nvSpPr>
        <p:spPr>
          <a:xfrm>
            <a:off x="304800" y="3657600"/>
            <a:ext cx="3429000" cy="685800"/>
          </a:xfrm>
          <a:prstGeom prst="borderCallout1">
            <a:avLst>
              <a:gd name="adj1" fmla="val -3761"/>
              <a:gd name="adj2" fmla="val 15909"/>
              <a:gd name="adj3" fmla="val -119535"/>
              <a:gd name="adj4" fmla="val 53442"/>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Log(minutes) = 3.30912-0.19330 for group 1 and = 3.30912-0 for group 2</a:t>
            </a:r>
            <a:endParaRPr lang="en-US" dirty="0"/>
          </a:p>
        </p:txBody>
      </p:sp>
      <p:sp>
        <p:nvSpPr>
          <p:cNvPr id="11" name="Line Callout 3 10"/>
          <p:cNvSpPr/>
          <p:nvPr/>
        </p:nvSpPr>
        <p:spPr>
          <a:xfrm>
            <a:off x="381000" y="4495800"/>
            <a:ext cx="2667000" cy="762000"/>
          </a:xfrm>
          <a:prstGeom prst="borderCallout3">
            <a:avLst>
              <a:gd name="adj1" fmla="val 20309"/>
              <a:gd name="adj2" fmla="val 101277"/>
              <a:gd name="adj3" fmla="val 18751"/>
              <a:gd name="adj4" fmla="val 132870"/>
              <a:gd name="adj5" fmla="val -104156"/>
              <a:gd name="adj6" fmla="val 139326"/>
              <a:gd name="adj7" fmla="val -158206"/>
              <a:gd name="adj8" fmla="val 89849"/>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Weibull shape parameter (k) is the reciprocal of scale i.e. (1/0.21219) = 4.7128</a:t>
            </a:r>
            <a:endParaRPr lang="en-US" dirty="0"/>
          </a:p>
        </p:txBody>
      </p:sp>
      <p:sp>
        <p:nvSpPr>
          <p:cNvPr id="12" name="Right Arrow 11"/>
          <p:cNvSpPr/>
          <p:nvPr/>
        </p:nvSpPr>
        <p:spPr>
          <a:xfrm>
            <a:off x="3276600" y="5486400"/>
            <a:ext cx="914400" cy="304800"/>
          </a:xfrm>
          <a:prstGeom prst="rightArrow">
            <a:avLst/>
          </a:prstGeom>
          <a:scene3d>
            <a:camera prst="orthographicFront">
              <a:rot lat="0" lon="0"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LIFETEST</a:t>
            </a:r>
            <a:endParaRPr lang="en-US" dirty="0"/>
          </a:p>
        </p:txBody>
      </p:sp>
      <p:sp>
        <p:nvSpPr>
          <p:cNvPr id="3" name="Content Placeholder 2"/>
          <p:cNvSpPr>
            <a:spLocks noGrp="1"/>
          </p:cNvSpPr>
          <p:nvPr>
            <p:ph sz="quarter" idx="1"/>
          </p:nvPr>
        </p:nvSpPr>
        <p:spPr>
          <a:xfrm>
            <a:off x="152400" y="1066800"/>
            <a:ext cx="8991600" cy="5638800"/>
          </a:xfrm>
        </p:spPr>
        <p:txBody>
          <a:bodyPr>
            <a:normAutofit/>
          </a:bodyPr>
          <a:lstStyle/>
          <a:p>
            <a:r>
              <a:rPr lang="en-US" dirty="0" smtClean="0"/>
              <a:t>The LIFETEST procedure can be used to compute nonparametric estimates of the survivor function either by the product-limit method (also called the Kaplan-Meier method) or by the life table method.</a:t>
            </a:r>
          </a:p>
          <a:p>
            <a:r>
              <a:rPr lang="en-US" dirty="0" smtClean="0"/>
              <a:t>It also provides two rank tests and a likelihood ratio test for testing the homogeneity of survival functions across strata.</a:t>
            </a:r>
          </a:p>
          <a:p>
            <a:r>
              <a:rPr lang="en-US" dirty="0" smtClean="0"/>
              <a:t>For exploring association between covariates and lifetime variable it can perform two tests: censored data linear rank statistics based on the exponential scores (Log Rank) and the </a:t>
            </a:r>
            <a:r>
              <a:rPr lang="en-US" dirty="0" err="1" smtClean="0"/>
              <a:t>Wilcoxon</a:t>
            </a:r>
            <a:r>
              <a:rPr lang="en-US" dirty="0" smtClean="0"/>
              <a:t> Score (</a:t>
            </a:r>
            <a:r>
              <a:rPr lang="en-US" dirty="0" err="1" smtClean="0"/>
              <a:t>Wilcoxon</a:t>
            </a:r>
            <a:r>
              <a:rPr lang="en-US" dirty="0" smtClean="0"/>
              <a:t> Test)</a:t>
            </a:r>
          </a:p>
          <a:p>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LIFETEST</a:t>
            </a:r>
            <a:endParaRPr lang="en-US" dirty="0"/>
          </a:p>
        </p:txBody>
      </p:sp>
      <p:pic>
        <p:nvPicPr>
          <p:cNvPr id="1026" name="Picture 2"/>
          <p:cNvPicPr>
            <a:picLocks noChangeAspect="1" noChangeArrowheads="1"/>
          </p:cNvPicPr>
          <p:nvPr/>
        </p:nvPicPr>
        <p:blipFill>
          <a:blip r:embed="rId2"/>
          <a:srcRect/>
          <a:stretch>
            <a:fillRect/>
          </a:stretch>
        </p:blipFill>
        <p:spPr bwMode="auto">
          <a:xfrm>
            <a:off x="228600" y="1143000"/>
            <a:ext cx="4419600" cy="148361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029200" y="1981200"/>
            <a:ext cx="3831923" cy="4724400"/>
          </a:xfrm>
          <a:prstGeom prst="rect">
            <a:avLst/>
          </a:prstGeom>
          <a:noFill/>
          <a:ln w="9525">
            <a:noFill/>
            <a:miter lim="800000"/>
            <a:headEnd/>
            <a:tailEnd/>
          </a:ln>
          <a:effectLst/>
        </p:spPr>
      </p:pic>
      <p:sp>
        <p:nvSpPr>
          <p:cNvPr id="7" name="Rounded Rectangle 6"/>
          <p:cNvSpPr/>
          <p:nvPr/>
        </p:nvSpPr>
        <p:spPr>
          <a:xfrm>
            <a:off x="228600" y="2819400"/>
            <a:ext cx="4648200" cy="381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r>
              <a:rPr lang="en-US" sz="1600" dirty="0" smtClean="0"/>
              <a:t>Consider the results of a small randomized trial on rats. Suppose you assign 40 rats exposed to a carcinogen into 2 treatment groups. The event of</a:t>
            </a:r>
          </a:p>
          <a:p>
            <a:r>
              <a:rPr lang="en-US" sz="1600" dirty="0" smtClean="0"/>
              <a:t>interest is death from cancer induced by the carcinogen. The response is the time from randomization to death. 4 rats died of other causes; their survival times are regarded as censored observations. Interest lies in whether the survival distributions differ between the two treatments. The data set Exposed contains four variables: Days (survival time in days from treatment to death), Status (censoring indicator variable: 0 if censored and 1 if not censored), Treatment (treatment indicator), and Sex (gender: F if female and M if</a:t>
            </a:r>
          </a:p>
          <a:p>
            <a:r>
              <a:rPr lang="en-US" sz="1600" dirty="0" smtClean="0"/>
              <a:t>male).</a:t>
            </a:r>
          </a:p>
          <a:p>
            <a:pPr algn="ct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 y="990600"/>
            <a:ext cx="5057775" cy="866775"/>
          </a:xfrm>
          <a:prstGeom prst="rect">
            <a:avLst/>
          </a:prstGeom>
          <a:noFill/>
          <a:ln w="9525">
            <a:noFill/>
            <a:miter lim="800000"/>
            <a:headEnd/>
            <a:tailEnd/>
          </a:ln>
          <a:effectLst/>
        </p:spPr>
      </p:pic>
      <p:sp>
        <p:nvSpPr>
          <p:cNvPr id="2" name="Title 1"/>
          <p:cNvSpPr>
            <a:spLocks noGrp="1"/>
          </p:cNvSpPr>
          <p:nvPr>
            <p:ph type="title"/>
          </p:nvPr>
        </p:nvSpPr>
        <p:spPr>
          <a:xfrm>
            <a:off x="914400" y="274638"/>
            <a:ext cx="7772400" cy="715962"/>
          </a:xfrm>
        </p:spPr>
        <p:txBody>
          <a:bodyPr>
            <a:normAutofit fontScale="90000"/>
          </a:bodyPr>
          <a:lstStyle/>
          <a:p>
            <a:r>
              <a:rPr lang="en-US" dirty="0" smtClean="0"/>
              <a:t>PROC LIFETEST</a:t>
            </a:r>
            <a:endParaRPr lang="en-US" dirty="0"/>
          </a:p>
        </p:txBody>
      </p:sp>
      <p:pic>
        <p:nvPicPr>
          <p:cNvPr id="2050" name="Picture 2"/>
          <p:cNvPicPr>
            <a:picLocks noChangeAspect="1" noChangeArrowheads="1"/>
          </p:cNvPicPr>
          <p:nvPr/>
        </p:nvPicPr>
        <p:blipFill>
          <a:blip r:embed="rId3"/>
          <a:srcRect/>
          <a:stretch>
            <a:fillRect/>
          </a:stretch>
        </p:blipFill>
        <p:spPr bwMode="auto">
          <a:xfrm>
            <a:off x="1295400" y="1695067"/>
            <a:ext cx="5933977" cy="5010534"/>
          </a:xfrm>
          <a:prstGeom prst="rect">
            <a:avLst/>
          </a:prstGeom>
          <a:noFill/>
          <a:ln w="9525">
            <a:noFill/>
            <a:miter lim="800000"/>
            <a:headEnd/>
            <a:tailEnd/>
          </a:ln>
          <a:effectLst/>
        </p:spPr>
      </p:pic>
      <p:sp>
        <p:nvSpPr>
          <p:cNvPr id="5" name="Rounded Rectangle 4"/>
          <p:cNvSpPr/>
          <p:nvPr/>
        </p:nvSpPr>
        <p:spPr>
          <a:xfrm>
            <a:off x="5181600" y="3810000"/>
            <a:ext cx="1188720" cy="265176"/>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ular Callout 5"/>
          <p:cNvSpPr/>
          <p:nvPr/>
        </p:nvSpPr>
        <p:spPr>
          <a:xfrm>
            <a:off x="6934200" y="3352800"/>
            <a:ext cx="1981200" cy="1066800"/>
          </a:xfrm>
          <a:prstGeom prst="wedgeRoundRectCallout">
            <a:avLst>
              <a:gd name="adj1" fmla="val -77872"/>
              <a:gd name="adj2" fmla="val 51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Left reduced but # Failed remained the same due to censoring</a:t>
            </a:r>
            <a:endParaRPr lang="en-US" dirty="0"/>
          </a:p>
        </p:txBody>
      </p:sp>
      <p:sp>
        <p:nvSpPr>
          <p:cNvPr id="8" name="Rounded Rectangular Callout 7"/>
          <p:cNvSpPr/>
          <p:nvPr/>
        </p:nvSpPr>
        <p:spPr>
          <a:xfrm>
            <a:off x="6096000" y="1752600"/>
            <a:ext cx="2590800" cy="762000"/>
          </a:xfrm>
          <a:prstGeom prst="wedgeRoundRectCallout">
            <a:avLst>
              <a:gd name="adj1" fmla="val -96297"/>
              <a:gd name="adj2" fmla="val 364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Multiple Kaplan-Meier Tables are generated by each strata</a:t>
            </a:r>
            <a:endParaRPr lang="en-US" dirty="0"/>
          </a:p>
        </p:txBody>
      </p:sp>
      <p:sp>
        <p:nvSpPr>
          <p:cNvPr id="9" name="Right Arrow Callout 8"/>
          <p:cNvSpPr/>
          <p:nvPr/>
        </p:nvSpPr>
        <p:spPr>
          <a:xfrm>
            <a:off x="152400" y="4114800"/>
            <a:ext cx="1600200" cy="381000"/>
          </a:xfrm>
          <a:prstGeom prst="rightArrowCallout">
            <a:avLst>
              <a:gd name="adj1" fmla="val 25000"/>
              <a:gd name="adj2" fmla="val 25000"/>
              <a:gd name="adj3" fmla="val 25000"/>
              <a:gd name="adj4" fmla="val 854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25% Failure</a:t>
            </a:r>
            <a:endParaRPr lang="en-US" dirty="0"/>
          </a:p>
        </p:txBody>
      </p:sp>
      <p:sp>
        <p:nvSpPr>
          <p:cNvPr id="10" name="Right Arrow Callout 9"/>
          <p:cNvSpPr/>
          <p:nvPr/>
        </p:nvSpPr>
        <p:spPr>
          <a:xfrm>
            <a:off x="152400" y="4648200"/>
            <a:ext cx="1600200" cy="381000"/>
          </a:xfrm>
          <a:prstGeom prst="rightArrowCallout">
            <a:avLst>
              <a:gd name="adj1" fmla="val 25000"/>
              <a:gd name="adj2" fmla="val 25000"/>
              <a:gd name="adj3" fmla="val 25000"/>
              <a:gd name="adj4" fmla="val 854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 Failure</a:t>
            </a:r>
            <a:endParaRPr lang="en-US" dirty="0"/>
          </a:p>
        </p:txBody>
      </p:sp>
      <p:sp>
        <p:nvSpPr>
          <p:cNvPr id="11" name="Right Arrow Callout 10"/>
          <p:cNvSpPr/>
          <p:nvPr/>
        </p:nvSpPr>
        <p:spPr>
          <a:xfrm>
            <a:off x="152400" y="5334000"/>
            <a:ext cx="1600200" cy="381000"/>
          </a:xfrm>
          <a:prstGeom prst="rightArrowCallout">
            <a:avLst>
              <a:gd name="adj1" fmla="val 25000"/>
              <a:gd name="adj2" fmla="val 25000"/>
              <a:gd name="adj3" fmla="val 25000"/>
              <a:gd name="adj4" fmla="val 854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75% Failure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LIFETEST</a:t>
            </a:r>
            <a:endParaRPr lang="en-US" dirty="0"/>
          </a:p>
        </p:txBody>
      </p:sp>
      <p:pic>
        <p:nvPicPr>
          <p:cNvPr id="3074" name="Picture 2"/>
          <p:cNvPicPr>
            <a:picLocks noChangeAspect="1" noChangeArrowheads="1"/>
          </p:cNvPicPr>
          <p:nvPr/>
        </p:nvPicPr>
        <p:blipFill>
          <a:blip r:embed="rId2"/>
          <a:srcRect/>
          <a:stretch>
            <a:fillRect/>
          </a:stretch>
        </p:blipFill>
        <p:spPr bwMode="auto">
          <a:xfrm>
            <a:off x="1247775" y="2057400"/>
            <a:ext cx="6600825" cy="3190875"/>
          </a:xfrm>
          <a:prstGeom prst="rect">
            <a:avLst/>
          </a:prstGeom>
          <a:noFill/>
          <a:ln w="9525">
            <a:noFill/>
            <a:miter lim="800000"/>
            <a:headEnd/>
            <a:tailEnd/>
          </a:ln>
          <a:effectLst/>
        </p:spPr>
      </p:pic>
      <p:sp>
        <p:nvSpPr>
          <p:cNvPr id="4" name="Oval 3"/>
          <p:cNvSpPr/>
          <p:nvPr/>
        </p:nvSpPr>
        <p:spPr>
          <a:xfrm>
            <a:off x="6324600" y="2667000"/>
            <a:ext cx="2590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Estimated as per the previous slide at 25%,50% and 75% failures</a:t>
            </a:r>
            <a:endParaRPr lang="en-US" dirty="0"/>
          </a:p>
        </p:txBody>
      </p:sp>
      <p:sp>
        <p:nvSpPr>
          <p:cNvPr id="5" name="Rounded Rectangle 4"/>
          <p:cNvSpPr/>
          <p:nvPr/>
        </p:nvSpPr>
        <p:spPr>
          <a:xfrm>
            <a:off x="5867400" y="3886200"/>
            <a:ext cx="3048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Calculated based on weighted average</a:t>
            </a:r>
            <a:endParaRPr lang="en-US" dirty="0"/>
          </a:p>
        </p:txBody>
      </p:sp>
      <p:pic>
        <p:nvPicPr>
          <p:cNvPr id="2050" name="Picture 2"/>
          <p:cNvPicPr>
            <a:picLocks noChangeAspect="1" noChangeArrowheads="1"/>
          </p:cNvPicPr>
          <p:nvPr/>
        </p:nvPicPr>
        <p:blipFill>
          <a:blip r:embed="rId3"/>
          <a:srcRect/>
          <a:stretch>
            <a:fillRect/>
          </a:stretch>
        </p:blipFill>
        <p:spPr bwMode="auto">
          <a:xfrm>
            <a:off x="304800" y="3810000"/>
            <a:ext cx="2419350" cy="742950"/>
          </a:xfrm>
          <a:prstGeom prst="rect">
            <a:avLst/>
          </a:prstGeom>
          <a:noFill/>
          <a:ln w="19050">
            <a:solidFill>
              <a:schemeClr val="accent1">
                <a:shade val="50000"/>
              </a:schemeClr>
            </a:solidFill>
            <a:miter lim="800000"/>
            <a:headEnd/>
            <a:tailEnd/>
          </a:ln>
          <a:effectLst/>
        </p:spPr>
      </p:pic>
      <p:cxnSp>
        <p:nvCxnSpPr>
          <p:cNvPr id="8" name="Straight Arrow Connector 7"/>
          <p:cNvCxnSpPr>
            <a:stCxn id="2050" idx="3"/>
          </p:cNvCxnSpPr>
          <p:nvPr/>
        </p:nvCxnSpPr>
        <p:spPr>
          <a:xfrm>
            <a:off x="2724150" y="4181475"/>
            <a:ext cx="704850" cy="161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LIFETEST</a:t>
            </a:r>
            <a:endParaRPr lang="en-US" dirty="0"/>
          </a:p>
        </p:txBody>
      </p:sp>
      <p:pic>
        <p:nvPicPr>
          <p:cNvPr id="4098" name="Picture 2"/>
          <p:cNvPicPr>
            <a:picLocks noChangeAspect="1" noChangeArrowheads="1"/>
          </p:cNvPicPr>
          <p:nvPr/>
        </p:nvPicPr>
        <p:blipFill>
          <a:blip r:embed="rId2"/>
          <a:srcRect/>
          <a:stretch>
            <a:fillRect/>
          </a:stretch>
        </p:blipFill>
        <p:spPr bwMode="auto">
          <a:xfrm>
            <a:off x="1323975" y="1162050"/>
            <a:ext cx="6600825" cy="5314950"/>
          </a:xfrm>
          <a:prstGeom prst="rect">
            <a:avLst/>
          </a:prstGeom>
          <a:noFill/>
          <a:ln w="9525">
            <a:noFill/>
            <a:miter lim="800000"/>
            <a:headEnd/>
            <a:tailEnd/>
          </a:ln>
          <a:effectLst/>
        </p:spPr>
      </p:pic>
      <p:sp>
        <p:nvSpPr>
          <p:cNvPr id="4" name="Rounded Rectangular Callout 3"/>
          <p:cNvSpPr/>
          <p:nvPr/>
        </p:nvSpPr>
        <p:spPr>
          <a:xfrm>
            <a:off x="5867400" y="762000"/>
            <a:ext cx="3048000" cy="1143000"/>
          </a:xfrm>
          <a:prstGeom prst="wedgeRoundRectCallout">
            <a:avLst>
              <a:gd name="adj1" fmla="val -67429"/>
              <a:gd name="adj2" fmla="val 286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Similar to output from Stratum 1 but based on data from group with Treatment =2</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LIFETEST</a:t>
            </a:r>
            <a:endParaRPr lang="en-US" dirty="0"/>
          </a:p>
        </p:txBody>
      </p:sp>
      <p:pic>
        <p:nvPicPr>
          <p:cNvPr id="4099" name="Picture 3"/>
          <p:cNvPicPr>
            <a:picLocks noChangeAspect="1" noChangeArrowheads="1"/>
          </p:cNvPicPr>
          <p:nvPr/>
        </p:nvPicPr>
        <p:blipFill>
          <a:blip r:embed="rId2"/>
          <a:srcRect/>
          <a:stretch>
            <a:fillRect/>
          </a:stretch>
        </p:blipFill>
        <p:spPr bwMode="auto">
          <a:xfrm>
            <a:off x="1257300" y="1219200"/>
            <a:ext cx="6629400" cy="2619375"/>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a:stretch>
            <a:fillRect/>
          </a:stretch>
        </p:blipFill>
        <p:spPr bwMode="auto">
          <a:xfrm>
            <a:off x="1247775" y="4114800"/>
            <a:ext cx="6600825" cy="2000250"/>
          </a:xfrm>
          <a:prstGeom prst="rect">
            <a:avLst/>
          </a:prstGeom>
          <a:noFill/>
          <a:ln w="9525">
            <a:noFill/>
            <a:miter lim="800000"/>
            <a:headEnd/>
            <a:tailEnd/>
          </a:ln>
          <a:effectLst/>
        </p:spPr>
      </p:pic>
      <p:sp>
        <p:nvSpPr>
          <p:cNvPr id="5" name="Rounded Rectangular Callout 4"/>
          <p:cNvSpPr/>
          <p:nvPr/>
        </p:nvSpPr>
        <p:spPr>
          <a:xfrm>
            <a:off x="5943600" y="3276600"/>
            <a:ext cx="3048000" cy="1143000"/>
          </a:xfrm>
          <a:prstGeom prst="wedgeRoundRectCallout">
            <a:avLst>
              <a:gd name="adj1" fmla="val -67429"/>
              <a:gd name="adj2" fmla="val 286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Summary Table across the stratum enumerating # observations, # failures and  #censors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LIFETEST</a:t>
            </a:r>
            <a:endParaRPr lang="en-US" dirty="0"/>
          </a:p>
        </p:txBody>
      </p:sp>
      <p:pic>
        <p:nvPicPr>
          <p:cNvPr id="6146" name="Picture 2"/>
          <p:cNvPicPr>
            <a:picLocks noChangeAspect="1" noChangeArrowheads="1"/>
          </p:cNvPicPr>
          <p:nvPr/>
        </p:nvPicPr>
        <p:blipFill>
          <a:blip r:embed="rId2"/>
          <a:srcRect/>
          <a:stretch>
            <a:fillRect/>
          </a:stretch>
        </p:blipFill>
        <p:spPr bwMode="auto">
          <a:xfrm>
            <a:off x="228598" y="969388"/>
            <a:ext cx="4267202" cy="3450212"/>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648198" y="914400"/>
            <a:ext cx="4267202" cy="2696067"/>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4648199" y="3952186"/>
            <a:ext cx="4267201" cy="2677214"/>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a:srcRect l="20965" t="18750" r="26621" b="6250"/>
          <a:stretch>
            <a:fillRect/>
          </a:stretch>
        </p:blipFill>
        <p:spPr bwMode="auto">
          <a:xfrm>
            <a:off x="152400" y="4572000"/>
            <a:ext cx="4381500" cy="175260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Flowchart: Alternate Process 7"/>
          <p:cNvSpPr/>
          <p:nvPr/>
        </p:nvSpPr>
        <p:spPr>
          <a:xfrm>
            <a:off x="914400" y="1676400"/>
            <a:ext cx="1676400" cy="1524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Kaplan-Meier Curve for survivor distribution Function (SDF) across Treatment stratum</a:t>
            </a:r>
            <a:endParaRPr lang="en-US" sz="1400" dirty="0"/>
          </a:p>
        </p:txBody>
      </p:sp>
      <p:sp>
        <p:nvSpPr>
          <p:cNvPr id="9" name="Flowchart: Alternate Process 8"/>
          <p:cNvSpPr/>
          <p:nvPr/>
        </p:nvSpPr>
        <p:spPr>
          <a:xfrm>
            <a:off x="5334000" y="1600200"/>
            <a:ext cx="16764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-Log(SDF) across Treatment stratum</a:t>
            </a:r>
            <a:endParaRPr lang="en-US" sz="1400" dirty="0"/>
          </a:p>
        </p:txBody>
      </p:sp>
      <p:sp>
        <p:nvSpPr>
          <p:cNvPr id="10" name="Flowchart: Alternate Process 9"/>
          <p:cNvSpPr/>
          <p:nvPr/>
        </p:nvSpPr>
        <p:spPr>
          <a:xfrm>
            <a:off x="5181600" y="4038600"/>
            <a:ext cx="17526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Log(-Log(SDF) )across Treatment stratum</a:t>
            </a:r>
            <a:endParaRPr lang="en-US" sz="1400" dirty="0"/>
          </a:p>
        </p:txBody>
      </p:sp>
      <p:sp>
        <p:nvSpPr>
          <p:cNvPr id="11" name="Flowchart: Alternate Process 10"/>
          <p:cNvSpPr/>
          <p:nvPr/>
        </p:nvSpPr>
        <p:spPr>
          <a:xfrm>
            <a:off x="152400" y="5562600"/>
            <a:ext cx="4191000" cy="457200"/>
          </a:xfrm>
          <a:prstGeom prst="flowChartAlternateProcess">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Alternate Process 11"/>
          <p:cNvSpPr/>
          <p:nvPr/>
        </p:nvSpPr>
        <p:spPr>
          <a:xfrm>
            <a:off x="381000" y="6400800"/>
            <a:ext cx="4114800" cy="3048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Lower the p-value more significantly different they are</a:t>
            </a:r>
            <a:endParaRPr lang="en-US" sz="1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PHREG</a:t>
            </a:r>
            <a:endParaRPr lang="en-US" dirty="0"/>
          </a:p>
        </p:txBody>
      </p:sp>
      <p:sp>
        <p:nvSpPr>
          <p:cNvPr id="3" name="Content Placeholder 2"/>
          <p:cNvSpPr>
            <a:spLocks noGrp="1"/>
          </p:cNvSpPr>
          <p:nvPr>
            <p:ph sz="quarter" idx="1"/>
          </p:nvPr>
        </p:nvSpPr>
        <p:spPr>
          <a:xfrm>
            <a:off x="152400" y="1066800"/>
            <a:ext cx="8991600" cy="5638800"/>
          </a:xfrm>
        </p:spPr>
        <p:txBody>
          <a:bodyPr>
            <a:normAutofit/>
          </a:bodyPr>
          <a:lstStyle/>
          <a:p>
            <a:r>
              <a:rPr lang="en-US" dirty="0" smtClean="0"/>
              <a:t>It assumes a parametric form for the effects of the explanatory variables, but it allows an unspecified form for the underlying survivor function.</a:t>
            </a:r>
          </a:p>
          <a:p>
            <a:r>
              <a:rPr lang="en-US" dirty="0" smtClean="0"/>
              <a:t>The survival time of each member of a population is assumed to follow its own hazard function                                          hence if h</a:t>
            </a:r>
            <a:r>
              <a:rPr lang="en-US" baseline="-25000" dirty="0" smtClean="0"/>
              <a:t>0</a:t>
            </a:r>
            <a:r>
              <a:rPr lang="en-US" dirty="0" smtClean="0"/>
              <a:t> changes with time the model fails</a:t>
            </a:r>
          </a:p>
          <a:p>
            <a:r>
              <a:rPr lang="en-US" dirty="0" smtClean="0"/>
              <a:t>The survivor function can be expressed as                                 where     			is the baseline survivor function</a:t>
            </a:r>
          </a:p>
          <a:p>
            <a:r>
              <a:rPr lang="en-US" dirty="0" smtClean="0"/>
              <a:t>It also allows time-dependent explanatory variables</a:t>
            </a:r>
          </a:p>
          <a:p>
            <a:r>
              <a:rPr lang="en-US" dirty="0" smtClean="0"/>
              <a:t>Procedure includes four methods : Exact, Discrete, </a:t>
            </a:r>
            <a:r>
              <a:rPr lang="en-US" dirty="0" err="1" smtClean="0"/>
              <a:t>Breslow</a:t>
            </a:r>
            <a:r>
              <a:rPr lang="en-US" dirty="0" smtClean="0"/>
              <a:t> and </a:t>
            </a:r>
            <a:r>
              <a:rPr lang="en-US" dirty="0" err="1" smtClean="0"/>
              <a:t>Efron</a:t>
            </a:r>
            <a:r>
              <a:rPr lang="en-US" dirty="0" smtClean="0"/>
              <a:t> for handling ties</a:t>
            </a:r>
          </a:p>
          <a:p>
            <a:r>
              <a:rPr lang="en-US" dirty="0" smtClean="0"/>
              <a:t>Procedure provides four model selection methods: forward selection, backward elimination, stepwise selection, and best subset selection</a:t>
            </a:r>
          </a:p>
          <a:p>
            <a:endParaRPr lang="en-US" dirty="0" smtClean="0"/>
          </a:p>
          <a:p>
            <a:endParaRPr lang="en-US" dirty="0" smtClean="0"/>
          </a:p>
          <a:p>
            <a:endParaRPr lang="en-US" dirty="0" smtClean="0"/>
          </a:p>
          <a:p>
            <a:pPr lvl="1">
              <a:buNone/>
            </a:pPr>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3390900" y="2876550"/>
            <a:ext cx="2933700" cy="2476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562600" y="3657600"/>
            <a:ext cx="2362200" cy="3048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r="53558" b="-14286"/>
          <a:stretch>
            <a:fillRect/>
          </a:stretch>
        </p:blipFill>
        <p:spPr bwMode="auto">
          <a:xfrm>
            <a:off x="533400" y="4114800"/>
            <a:ext cx="2362200" cy="38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PHREG</a:t>
            </a:r>
            <a:endParaRPr lang="en-US" dirty="0"/>
          </a:p>
        </p:txBody>
      </p:sp>
      <p:pic>
        <p:nvPicPr>
          <p:cNvPr id="4" name="Picture 2"/>
          <p:cNvPicPr>
            <a:picLocks noChangeAspect="1" noChangeArrowheads="1"/>
          </p:cNvPicPr>
          <p:nvPr/>
        </p:nvPicPr>
        <p:blipFill>
          <a:blip r:embed="rId2"/>
          <a:srcRect/>
          <a:stretch>
            <a:fillRect/>
          </a:stretch>
        </p:blipFill>
        <p:spPr bwMode="auto">
          <a:xfrm>
            <a:off x="228600" y="1066800"/>
            <a:ext cx="5105400" cy="268301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4466978" y="3628376"/>
            <a:ext cx="4448422" cy="3077224"/>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Rounded Rectangle 9"/>
          <p:cNvSpPr/>
          <p:nvPr/>
        </p:nvSpPr>
        <p:spPr>
          <a:xfrm>
            <a:off x="228600" y="3886200"/>
            <a:ext cx="4114800" cy="2819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Two groups of rats received different pretreatment regimes and then were exposed to a carcinogen. Investigators recorded the survival times of the rats from exposure to mortality from vaginal cancer. Four rats died of other causes, so their survival times are censored. Interest lies in whether the survival curves differ between the two groups.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quarter" idx="1"/>
          </p:nvPr>
        </p:nvSpPr>
        <p:spPr>
          <a:xfrm>
            <a:off x="914400" y="1447800"/>
            <a:ext cx="7086600" cy="5105400"/>
          </a:xfrm>
        </p:spPr>
        <p:txBody>
          <a:bodyPr>
            <a:normAutofit/>
          </a:bodyPr>
          <a:lstStyle/>
          <a:p>
            <a:r>
              <a:rPr lang="en-US" dirty="0" smtClean="0"/>
              <a:t>Survival Analysis Introduction</a:t>
            </a:r>
          </a:p>
          <a:p>
            <a:r>
              <a:rPr lang="en-US" dirty="0" smtClean="0"/>
              <a:t>Survival Analysis Basics</a:t>
            </a:r>
          </a:p>
          <a:p>
            <a:r>
              <a:rPr lang="en-US" dirty="0" smtClean="0"/>
              <a:t>SAS Procedures</a:t>
            </a:r>
          </a:p>
          <a:p>
            <a:r>
              <a:rPr lang="en-US" dirty="0" smtClean="0"/>
              <a:t>PROC LIFEREG</a:t>
            </a:r>
          </a:p>
          <a:p>
            <a:r>
              <a:rPr lang="en-US" dirty="0" smtClean="0"/>
              <a:t>PROC LIFETEST</a:t>
            </a:r>
          </a:p>
          <a:p>
            <a:r>
              <a:rPr lang="en-US" dirty="0" smtClean="0"/>
              <a:t>PROC PHREG</a:t>
            </a:r>
          </a:p>
          <a:p>
            <a:pPr lvl="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PHREG</a:t>
            </a:r>
            <a:endParaRPr lang="en-US" dirty="0"/>
          </a:p>
        </p:txBody>
      </p:sp>
      <p:pic>
        <p:nvPicPr>
          <p:cNvPr id="2050" name="Picture 2"/>
          <p:cNvPicPr>
            <a:picLocks noChangeAspect="1" noChangeArrowheads="1"/>
          </p:cNvPicPr>
          <p:nvPr/>
        </p:nvPicPr>
        <p:blipFill>
          <a:blip r:embed="rId2"/>
          <a:srcRect/>
          <a:stretch>
            <a:fillRect/>
          </a:stretch>
        </p:blipFill>
        <p:spPr bwMode="auto">
          <a:xfrm>
            <a:off x="228600" y="1104900"/>
            <a:ext cx="3448050" cy="6477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1066800" y="1631156"/>
            <a:ext cx="7033591" cy="5055394"/>
          </a:xfrm>
          <a:prstGeom prst="rect">
            <a:avLst/>
          </a:prstGeom>
          <a:noFill/>
          <a:ln w="9525">
            <a:solidFill>
              <a:schemeClr val="tx1"/>
            </a:solidFill>
            <a:miter lim="800000"/>
            <a:headEnd/>
            <a:tailEnd/>
          </a:ln>
          <a:effectLst/>
        </p:spPr>
      </p:pic>
      <p:sp>
        <p:nvSpPr>
          <p:cNvPr id="11" name="Rounded Rectangle 10"/>
          <p:cNvSpPr/>
          <p:nvPr/>
        </p:nvSpPr>
        <p:spPr>
          <a:xfrm>
            <a:off x="6400800" y="1371600"/>
            <a:ext cx="25146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is identical to logistic regression output though the underlying Likelihood function is different from logistic</a:t>
            </a:r>
            <a:endParaRPr lang="en-US" dirty="0"/>
          </a:p>
        </p:txBody>
      </p:sp>
      <p:sp>
        <p:nvSpPr>
          <p:cNvPr id="12" name="Rounded Rectangular Callout 11"/>
          <p:cNvSpPr/>
          <p:nvPr/>
        </p:nvSpPr>
        <p:spPr>
          <a:xfrm>
            <a:off x="6705600" y="4953000"/>
            <a:ext cx="2209800" cy="762000"/>
          </a:xfrm>
          <a:prstGeom prst="wedgeRoundRectCallout">
            <a:avLst>
              <a:gd name="adj1" fmla="val -15612"/>
              <a:gd name="adj2" fmla="val 687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=exp(estimate)  =exp(0.59590)=0.551</a:t>
            </a:r>
            <a:endParaRPr lang="en-US" dirty="0"/>
          </a:p>
        </p:txBody>
      </p:sp>
      <p:sp>
        <p:nvSpPr>
          <p:cNvPr id="13" name="Line Callout 3 12"/>
          <p:cNvSpPr/>
          <p:nvPr/>
        </p:nvSpPr>
        <p:spPr>
          <a:xfrm>
            <a:off x="152400" y="4191000"/>
            <a:ext cx="1905000" cy="1219200"/>
          </a:xfrm>
          <a:prstGeom prst="borderCallout3">
            <a:avLst>
              <a:gd name="adj1" fmla="val 99270"/>
              <a:gd name="adj2" fmla="val 49262"/>
              <a:gd name="adj3" fmla="val 117971"/>
              <a:gd name="adj4" fmla="val 28053"/>
              <a:gd name="adj5" fmla="val 134805"/>
              <a:gd name="adj6" fmla="val 28731"/>
              <a:gd name="adj7" fmla="val 179651"/>
              <a:gd name="adj8" fmla="val 59696"/>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h(t) = h</a:t>
            </a:r>
            <a:r>
              <a:rPr lang="en-US" sz="1400" baseline="-25000" dirty="0" smtClean="0"/>
              <a:t>0</a:t>
            </a:r>
            <a:r>
              <a:rPr lang="en-US" sz="1400" dirty="0" smtClean="0"/>
              <a:t>(t)exp(-0.59590*0) for group 0 and h(t) = h</a:t>
            </a:r>
            <a:r>
              <a:rPr lang="en-US" sz="1400" baseline="-25000" dirty="0" smtClean="0"/>
              <a:t>0</a:t>
            </a:r>
            <a:r>
              <a:rPr lang="en-US" sz="1400" dirty="0" smtClean="0"/>
              <a:t>(t)exp(-0.59590*1) for group 1</a:t>
            </a:r>
            <a:endParaRPr lang="en-US"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Survival Analysis Introduction</a:t>
            </a:r>
            <a:endParaRPr lang="en-US" dirty="0"/>
          </a:p>
        </p:txBody>
      </p:sp>
      <p:sp>
        <p:nvSpPr>
          <p:cNvPr id="3" name="Content Placeholder 2"/>
          <p:cNvSpPr>
            <a:spLocks noGrp="1"/>
          </p:cNvSpPr>
          <p:nvPr>
            <p:ph sz="quarter" idx="1"/>
          </p:nvPr>
        </p:nvSpPr>
        <p:spPr>
          <a:xfrm>
            <a:off x="152400" y="1066800"/>
            <a:ext cx="8991600" cy="5791200"/>
          </a:xfrm>
        </p:spPr>
        <p:txBody>
          <a:bodyPr>
            <a:normAutofit/>
          </a:bodyPr>
          <a:lstStyle/>
          <a:p>
            <a:r>
              <a:rPr lang="en-US" dirty="0" smtClean="0"/>
              <a:t>Survival Analysis is the study of time to failure of a system or longevity</a:t>
            </a:r>
          </a:p>
          <a:p>
            <a:r>
              <a:rPr lang="en-US" dirty="0" smtClean="0"/>
              <a:t>It may also be referred as failure-time modeling, duration analysis or reliability theory</a:t>
            </a:r>
          </a:p>
          <a:p>
            <a:r>
              <a:rPr lang="en-US" dirty="0" smtClean="0"/>
              <a:t>It attempts to answer questions like :</a:t>
            </a:r>
          </a:p>
          <a:p>
            <a:pPr lvl="1"/>
            <a:r>
              <a:rPr lang="en-US" dirty="0" smtClean="0"/>
              <a:t>What is the fraction of a population surviving after 80 years ?</a:t>
            </a:r>
          </a:p>
          <a:p>
            <a:pPr lvl="1"/>
            <a:r>
              <a:rPr lang="en-US" dirty="0" smtClean="0"/>
              <a:t>What enhances the odds against dying early ?</a:t>
            </a:r>
          </a:p>
          <a:p>
            <a:pPr lvl="1"/>
            <a:r>
              <a:rPr lang="en-US" dirty="0" smtClean="0"/>
              <a:t>At what rate something fails after a given period of time ?</a:t>
            </a:r>
          </a:p>
          <a:p>
            <a:r>
              <a:rPr lang="en-US" dirty="0" smtClean="0"/>
              <a:t>The object of primary interest is the non increasing survival function/survivorship function conventionally denoted S which is defined as                         where t is some time &amp; T is the time of death</a:t>
            </a:r>
          </a:p>
          <a:p>
            <a:r>
              <a:rPr lang="en-US" dirty="0" smtClean="0"/>
              <a:t>Lifetime distribution function :</a:t>
            </a:r>
          </a:p>
          <a:p>
            <a:r>
              <a:rPr lang="en-US" dirty="0" smtClean="0"/>
              <a:t>Event Density :</a:t>
            </a:r>
          </a:p>
        </p:txBody>
      </p:sp>
      <p:pic>
        <p:nvPicPr>
          <p:cNvPr id="1026" name="Picture 2" descr="S(t) = \Pr(T &gt; t)"/>
          <p:cNvPicPr>
            <a:picLocks noChangeAspect="1" noChangeArrowheads="1"/>
          </p:cNvPicPr>
          <p:nvPr/>
        </p:nvPicPr>
        <p:blipFill>
          <a:blip r:embed="rId2"/>
          <a:srcRect/>
          <a:stretch>
            <a:fillRect/>
          </a:stretch>
        </p:blipFill>
        <p:spPr bwMode="auto">
          <a:xfrm>
            <a:off x="1872687" y="5029200"/>
            <a:ext cx="1556313" cy="228600"/>
          </a:xfrm>
          <a:prstGeom prst="rect">
            <a:avLst/>
          </a:prstGeom>
          <a:noFill/>
          <a:ln w="9525">
            <a:noFill/>
            <a:miter lim="800000"/>
            <a:headEnd/>
            <a:tailEnd/>
          </a:ln>
        </p:spPr>
      </p:pic>
      <p:pic>
        <p:nvPicPr>
          <p:cNvPr id="1027" name="Picture 3" descr="F(t) = \Pr(T \le t) = 1 - S(t)"/>
          <p:cNvPicPr>
            <a:picLocks noChangeAspect="1" noChangeArrowheads="1"/>
          </p:cNvPicPr>
          <p:nvPr/>
        </p:nvPicPr>
        <p:blipFill>
          <a:blip r:embed="rId3"/>
          <a:srcRect/>
          <a:stretch>
            <a:fillRect/>
          </a:stretch>
        </p:blipFill>
        <p:spPr bwMode="auto">
          <a:xfrm>
            <a:off x="4419600" y="5562600"/>
            <a:ext cx="2306638" cy="198437"/>
          </a:xfrm>
          <a:prstGeom prst="rect">
            <a:avLst/>
          </a:prstGeom>
          <a:noFill/>
          <a:ln w="9525">
            <a:noFill/>
            <a:miter lim="800000"/>
            <a:headEnd/>
            <a:tailEnd/>
          </a:ln>
        </p:spPr>
      </p:pic>
      <p:pic>
        <p:nvPicPr>
          <p:cNvPr id="1028" name="Picture 4" descr="f(t) = F'(t) = \frac{d}{dt} F(t)"/>
          <p:cNvPicPr>
            <a:picLocks noChangeAspect="1" noChangeArrowheads="1"/>
          </p:cNvPicPr>
          <p:nvPr/>
        </p:nvPicPr>
        <p:blipFill>
          <a:blip r:embed="rId4"/>
          <a:srcRect/>
          <a:stretch>
            <a:fillRect/>
          </a:stretch>
        </p:blipFill>
        <p:spPr bwMode="auto">
          <a:xfrm>
            <a:off x="2514600" y="5859463"/>
            <a:ext cx="1760538" cy="388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Survival Analysis : Basics</a:t>
            </a:r>
            <a:endParaRPr lang="en-US" dirty="0"/>
          </a:p>
        </p:txBody>
      </p:sp>
      <p:sp>
        <p:nvSpPr>
          <p:cNvPr id="3" name="Content Placeholder 2"/>
          <p:cNvSpPr>
            <a:spLocks noGrp="1"/>
          </p:cNvSpPr>
          <p:nvPr>
            <p:ph sz="quarter" idx="1"/>
          </p:nvPr>
        </p:nvSpPr>
        <p:spPr>
          <a:xfrm>
            <a:off x="152400" y="1066800"/>
            <a:ext cx="8991600" cy="5638800"/>
          </a:xfrm>
        </p:spPr>
        <p:txBody>
          <a:bodyPr>
            <a:normAutofit lnSpcReduction="10000"/>
          </a:bodyPr>
          <a:lstStyle/>
          <a:p>
            <a:r>
              <a:rPr lang="en-US" dirty="0" smtClean="0"/>
              <a:t>Censoring : Censored observations are those where the time to the event of interest (failure, death etc.) is outside the study/observation window or the data is unavailable For </a:t>
            </a:r>
            <a:r>
              <a:rPr lang="en-US" dirty="0" err="1" smtClean="0"/>
              <a:t>eg</a:t>
            </a:r>
            <a:r>
              <a:rPr lang="en-US" dirty="0" smtClean="0"/>
              <a:t>. Patient was alive while the drug study was closed, if t is the time to event,t</a:t>
            </a:r>
            <a:r>
              <a:rPr lang="en-US" baseline="-25000" dirty="0" smtClean="0"/>
              <a:t>0</a:t>
            </a:r>
            <a:r>
              <a:rPr lang="en-US" dirty="0" smtClean="0"/>
              <a:t> time of study</a:t>
            </a:r>
          </a:p>
          <a:p>
            <a:pPr lvl="1"/>
            <a:r>
              <a:rPr lang="en-US" dirty="0" smtClean="0"/>
              <a:t>Right censoring if t&gt;t</a:t>
            </a:r>
            <a:r>
              <a:rPr lang="en-US" baseline="-25000" dirty="0" smtClean="0"/>
              <a:t>0</a:t>
            </a:r>
            <a:r>
              <a:rPr lang="en-US" dirty="0" smtClean="0"/>
              <a:t> </a:t>
            </a:r>
          </a:p>
          <a:p>
            <a:pPr lvl="1"/>
            <a:r>
              <a:rPr lang="en-US" dirty="0" smtClean="0"/>
              <a:t>Left censoring, if subject is known to have t&lt;t’ for a fixed t’</a:t>
            </a:r>
          </a:p>
          <a:p>
            <a:pPr lvl="1"/>
            <a:r>
              <a:rPr lang="en-US" dirty="0" smtClean="0"/>
              <a:t>Truncated if for all t&lt;t’ the observations are not studied at all</a:t>
            </a:r>
          </a:p>
          <a:p>
            <a:pPr lvl="1"/>
            <a:r>
              <a:rPr lang="en-US" dirty="0" smtClean="0"/>
              <a:t>Interval Censored if t’’&lt;t&lt;t’</a:t>
            </a:r>
          </a:p>
          <a:p>
            <a:r>
              <a:rPr lang="en-US" dirty="0" smtClean="0"/>
              <a:t>Hazard Function : The event rate at time </a:t>
            </a:r>
            <a:r>
              <a:rPr lang="en-US" i="1" dirty="0" smtClean="0"/>
              <a:t>t</a:t>
            </a:r>
            <a:r>
              <a:rPr lang="en-US" dirty="0" smtClean="0"/>
              <a:t> conditional on survival until time </a:t>
            </a:r>
            <a:r>
              <a:rPr lang="en-US" i="1" dirty="0" smtClean="0"/>
              <a:t>t</a:t>
            </a:r>
            <a:r>
              <a:rPr lang="en-US" dirty="0" smtClean="0"/>
              <a:t> or later (</a:t>
            </a:r>
            <a:r>
              <a:rPr lang="en-US" i="1" dirty="0" smtClean="0"/>
              <a:t>T</a:t>
            </a:r>
            <a:r>
              <a:rPr lang="en-US" dirty="0" smtClean="0"/>
              <a:t> ≥ </a:t>
            </a:r>
            <a:r>
              <a:rPr lang="en-US" i="1" dirty="0" smtClean="0"/>
              <a:t>t</a:t>
            </a:r>
            <a:r>
              <a:rPr lang="en-US" dirty="0" smtClean="0"/>
              <a:t>).</a:t>
            </a:r>
          </a:p>
          <a:p>
            <a:r>
              <a:rPr lang="en-US" dirty="0" smtClean="0"/>
              <a:t>Cumulative Hazard Function conventionally denoted by Λ :</a:t>
            </a:r>
          </a:p>
          <a:p>
            <a:endParaRPr lang="en-US" dirty="0" smtClean="0"/>
          </a:p>
          <a:p>
            <a:r>
              <a:rPr lang="en-US" dirty="0" smtClean="0"/>
              <a:t>The parameters estimation is essentially a least square regression performed on transformed data</a:t>
            </a:r>
          </a:p>
          <a:p>
            <a:pPr>
              <a:buNone/>
            </a:pPr>
            <a:endParaRPr lang="en-US" dirty="0" smtClean="0"/>
          </a:p>
          <a:p>
            <a:pPr lvl="1">
              <a:buNone/>
            </a:pPr>
            <a:endParaRPr lang="en-US" dirty="0" smtClean="0"/>
          </a:p>
        </p:txBody>
      </p:sp>
      <p:pic>
        <p:nvPicPr>
          <p:cNvPr id="6" name="Picture 5" descr="\lambda(t)\,dt = \Pr(t \leq T &lt; t+dt\,|\,T \geq t) = \frac{f(t)\,dt}{S(t)} = -\frac{S'(t)\,dt}{S(t)}"/>
          <p:cNvPicPr>
            <a:picLocks noChangeAspect="1" noChangeArrowheads="1"/>
          </p:cNvPicPr>
          <p:nvPr/>
        </p:nvPicPr>
        <p:blipFill>
          <a:blip r:embed="rId2"/>
          <a:srcRect/>
          <a:stretch>
            <a:fillRect/>
          </a:stretch>
        </p:blipFill>
        <p:spPr bwMode="auto">
          <a:xfrm>
            <a:off x="3200400" y="4433834"/>
            <a:ext cx="4495800" cy="442966"/>
          </a:xfrm>
          <a:prstGeom prst="rect">
            <a:avLst/>
          </a:prstGeom>
          <a:noFill/>
          <a:ln w="9525">
            <a:noFill/>
            <a:miter lim="800000"/>
            <a:headEnd/>
            <a:tailEnd/>
          </a:ln>
        </p:spPr>
      </p:pic>
      <p:pic>
        <p:nvPicPr>
          <p:cNvPr id="1026" name="Picture 2" descr="\Lambda(t) = -\log S(t)\,"/>
          <p:cNvPicPr>
            <a:picLocks noChangeAspect="1" noChangeArrowheads="1"/>
          </p:cNvPicPr>
          <p:nvPr/>
        </p:nvPicPr>
        <p:blipFill>
          <a:blip r:embed="rId3"/>
          <a:srcRect/>
          <a:stretch>
            <a:fillRect/>
          </a:stretch>
        </p:blipFill>
        <p:spPr bwMode="auto">
          <a:xfrm>
            <a:off x="1066800" y="5410200"/>
            <a:ext cx="1572764" cy="22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Survival Analysis : Basics</a:t>
            </a:r>
            <a:endParaRPr lang="en-US" dirty="0"/>
          </a:p>
        </p:txBody>
      </p:sp>
      <p:sp>
        <p:nvSpPr>
          <p:cNvPr id="3" name="Content Placeholder 2"/>
          <p:cNvSpPr>
            <a:spLocks noGrp="1"/>
          </p:cNvSpPr>
          <p:nvPr>
            <p:ph sz="quarter" idx="1"/>
          </p:nvPr>
        </p:nvSpPr>
        <p:spPr>
          <a:xfrm>
            <a:off x="152400" y="1066800"/>
            <a:ext cx="8991600" cy="5638800"/>
          </a:xfrm>
        </p:spPr>
        <p:txBody>
          <a:bodyPr>
            <a:normAutofit/>
          </a:bodyPr>
          <a:lstStyle/>
          <a:p>
            <a:r>
              <a:rPr lang="en-US" dirty="0" smtClean="0"/>
              <a:t>Life Table : It is an enhanced frequency table with survival times divided into intervals each containing the number of cases entering alive, number of failures, number of censors or lost. It enables to visualize the data and gain insights into the overall distribution.</a:t>
            </a:r>
          </a:p>
          <a:p>
            <a:r>
              <a:rPr lang="en-US" dirty="0" smtClean="0"/>
              <a:t>Kaplan Meier Curve : It is equivalent to a life table in which each time interval contains exactly one observation. Multiplying the probabilities across each interval gives the survival function                                    S(t) = </a:t>
            </a:r>
            <a:r>
              <a:rPr lang="en-US" dirty="0" err="1" smtClean="0"/>
              <a:t>Π</a:t>
            </a:r>
            <a:r>
              <a:rPr lang="en-US" baseline="30000" dirty="0" err="1" smtClean="0"/>
              <a:t>t</a:t>
            </a:r>
            <a:r>
              <a:rPr lang="en-US" baseline="-25000" dirty="0" err="1" smtClean="0"/>
              <a:t>j</a:t>
            </a:r>
            <a:r>
              <a:rPr lang="en-US" baseline="-25000" dirty="0" smtClean="0"/>
              <a:t>= 1</a:t>
            </a:r>
            <a:r>
              <a:rPr lang="en-US" dirty="0" smtClean="0"/>
              <a:t> [(n-j)/(n-j+1)]</a:t>
            </a:r>
            <a:r>
              <a:rPr lang="en-US" baseline="30000" dirty="0" smtClean="0"/>
              <a:t>δ ( j )</a:t>
            </a:r>
            <a:r>
              <a:rPr lang="en-US" dirty="0" smtClean="0"/>
              <a:t> …………..Product Limit Estimator</a:t>
            </a:r>
          </a:p>
          <a:p>
            <a:endParaRPr lang="en-US" dirty="0" smtClean="0"/>
          </a:p>
          <a:p>
            <a:pPr lvl="1">
              <a:buNone/>
            </a:pPr>
            <a:endParaRPr lang="en-US" dirty="0" smtClean="0"/>
          </a:p>
        </p:txBody>
      </p:sp>
      <p:pic>
        <p:nvPicPr>
          <p:cNvPr id="4" name="Picture 2" descr="popup27"/>
          <p:cNvPicPr>
            <a:picLocks noChangeAspect="1" noChangeArrowheads="1"/>
          </p:cNvPicPr>
          <p:nvPr/>
        </p:nvPicPr>
        <p:blipFill>
          <a:blip r:embed="rId2"/>
          <a:srcRect/>
          <a:stretch>
            <a:fillRect/>
          </a:stretch>
        </p:blipFill>
        <p:spPr bwMode="auto">
          <a:xfrm>
            <a:off x="3048000" y="4419600"/>
            <a:ext cx="3210536"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Survival Analysis : SAS Procedures</a:t>
            </a:r>
            <a:endParaRPr lang="en-US" dirty="0"/>
          </a:p>
        </p:txBody>
      </p:sp>
      <p:sp>
        <p:nvSpPr>
          <p:cNvPr id="3" name="Content Placeholder 2"/>
          <p:cNvSpPr>
            <a:spLocks noGrp="1"/>
          </p:cNvSpPr>
          <p:nvPr>
            <p:ph sz="quarter" idx="1"/>
          </p:nvPr>
        </p:nvSpPr>
        <p:spPr>
          <a:xfrm>
            <a:off x="152400" y="1066800"/>
            <a:ext cx="8991600" cy="5638800"/>
          </a:xfrm>
        </p:spPr>
        <p:txBody>
          <a:bodyPr>
            <a:normAutofit/>
          </a:bodyPr>
          <a:lstStyle/>
          <a:p>
            <a:r>
              <a:rPr lang="en-US" dirty="0" smtClean="0"/>
              <a:t>There are three SAS procedures for analyzing survival data</a:t>
            </a:r>
          </a:p>
          <a:p>
            <a:pPr lvl="1"/>
            <a:r>
              <a:rPr lang="en-US" dirty="0" smtClean="0"/>
              <a:t>LIFEREG : fits </a:t>
            </a:r>
            <a:r>
              <a:rPr lang="en-US" b="1" dirty="0" smtClean="0"/>
              <a:t>parametric accelerated failure time models </a:t>
            </a:r>
            <a:r>
              <a:rPr lang="en-US" dirty="0" smtClean="0"/>
              <a:t>to survival data that may be left, right, or interval censored</a:t>
            </a:r>
          </a:p>
          <a:p>
            <a:pPr lvl="1"/>
            <a:r>
              <a:rPr lang="en-US" dirty="0" smtClean="0"/>
              <a:t>LIFETEST : computes </a:t>
            </a:r>
            <a:r>
              <a:rPr lang="en-US" b="1" dirty="0" smtClean="0"/>
              <a:t>nonparametric estimates </a:t>
            </a:r>
            <a:r>
              <a:rPr lang="en-US" dirty="0" smtClean="0"/>
              <a:t>of the survival distribution function</a:t>
            </a:r>
          </a:p>
          <a:p>
            <a:pPr lvl="1"/>
            <a:r>
              <a:rPr lang="en-US" dirty="0" smtClean="0"/>
              <a:t>PHREG : fits the </a:t>
            </a:r>
            <a:r>
              <a:rPr lang="en-US" b="1" dirty="0" smtClean="0"/>
              <a:t>semi-parametric proportional hazards model of Cox </a:t>
            </a:r>
            <a:r>
              <a:rPr lang="en-US" dirty="0" smtClean="0"/>
              <a:t>(1972, 1975) to survival data that may be right censored</a:t>
            </a:r>
          </a:p>
          <a:p>
            <a:pPr>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LIFEREG</a:t>
            </a:r>
            <a:endParaRPr lang="en-US" dirty="0"/>
          </a:p>
        </p:txBody>
      </p:sp>
      <p:sp>
        <p:nvSpPr>
          <p:cNvPr id="3" name="Content Placeholder 2"/>
          <p:cNvSpPr>
            <a:spLocks noGrp="1"/>
          </p:cNvSpPr>
          <p:nvPr>
            <p:ph sz="quarter" idx="1"/>
          </p:nvPr>
        </p:nvSpPr>
        <p:spPr>
          <a:xfrm>
            <a:off x="152400" y="1066800"/>
            <a:ext cx="8991600" cy="5638800"/>
          </a:xfrm>
        </p:spPr>
        <p:txBody>
          <a:bodyPr>
            <a:normAutofit/>
          </a:bodyPr>
          <a:lstStyle/>
          <a:p>
            <a:r>
              <a:rPr lang="en-US" dirty="0" smtClean="0"/>
              <a:t>The LIFEREG procedure fits parametric models to failure time data that can be right, left, or interval censored</a:t>
            </a:r>
          </a:p>
          <a:p>
            <a:r>
              <a:rPr lang="en-US" dirty="0" smtClean="0"/>
              <a:t>The model assumed for the response y is                    where y is vector of response variables, X is a matrix of covariates, </a:t>
            </a:r>
            <a:r>
              <a:rPr lang="el-GR" dirty="0" smtClean="0">
                <a:latin typeface="Calibri"/>
              </a:rPr>
              <a:t>β</a:t>
            </a:r>
            <a:r>
              <a:rPr lang="en-US" dirty="0" smtClean="0"/>
              <a:t> is a vector of unknown regression parameters and </a:t>
            </a:r>
            <a:r>
              <a:rPr lang="el-GR" dirty="0" smtClean="0">
                <a:latin typeface="Calibri"/>
              </a:rPr>
              <a:t>σ</a:t>
            </a:r>
            <a:r>
              <a:rPr lang="en-US" dirty="0" smtClean="0"/>
              <a:t> is an unknown scale parameter and </a:t>
            </a:r>
            <a:r>
              <a:rPr lang="el-GR" dirty="0" smtClean="0">
                <a:latin typeface="Calibri"/>
              </a:rPr>
              <a:t>ε</a:t>
            </a:r>
            <a:r>
              <a:rPr lang="en-US" dirty="0" smtClean="0"/>
              <a:t> is a vector of errors assumed to be of known distribution</a:t>
            </a:r>
          </a:p>
          <a:p>
            <a:r>
              <a:rPr lang="en-US" dirty="0" smtClean="0"/>
              <a:t>Supported distributions for the model fit are Exponential, Gamma, Log Logistic, Log Normal, Logistic, Normal, Weibull </a:t>
            </a:r>
          </a:p>
          <a:p>
            <a:r>
              <a:rPr lang="en-US" dirty="0" smtClean="0"/>
              <a:t>By default the procedure uses the natural log of response for fitting the specified model (for Weibull, Log Normal, Log Logistic, Gamma)</a:t>
            </a:r>
          </a:p>
          <a:p>
            <a:r>
              <a:rPr lang="en-US" dirty="0" smtClean="0"/>
              <a:t>Estimates the parameters by maximum likelihood using a Newton- </a:t>
            </a:r>
            <a:r>
              <a:rPr lang="en-US" dirty="0" err="1" smtClean="0"/>
              <a:t>Raphson</a:t>
            </a:r>
            <a:r>
              <a:rPr lang="en-US" dirty="0" smtClean="0"/>
              <a:t> algorithm and standard errors from the inverse of observed information matrix</a:t>
            </a:r>
          </a:p>
          <a:p>
            <a:endParaRPr lang="en-US" dirty="0" smtClean="0"/>
          </a:p>
          <a:p>
            <a:pPr lvl="1">
              <a:buNone/>
            </a:pPr>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5410200" y="2057400"/>
            <a:ext cx="1276350" cy="266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LIFEREG</a:t>
            </a:r>
            <a:endParaRPr lang="en-US" dirty="0"/>
          </a:p>
        </p:txBody>
      </p:sp>
      <p:pic>
        <p:nvPicPr>
          <p:cNvPr id="2050" name="Picture 2"/>
          <p:cNvPicPr>
            <a:picLocks noChangeAspect="1" noChangeArrowheads="1"/>
          </p:cNvPicPr>
          <p:nvPr/>
        </p:nvPicPr>
        <p:blipFill>
          <a:blip r:embed="rId2"/>
          <a:srcRect/>
          <a:stretch>
            <a:fillRect/>
          </a:stretch>
        </p:blipFill>
        <p:spPr bwMode="auto">
          <a:xfrm>
            <a:off x="381000" y="1143000"/>
            <a:ext cx="4819650" cy="20097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81000" y="3276600"/>
            <a:ext cx="4857750" cy="3209925"/>
          </a:xfrm>
          <a:prstGeom prst="rect">
            <a:avLst/>
          </a:prstGeom>
          <a:noFill/>
          <a:ln w="9525">
            <a:noFill/>
            <a:miter lim="800000"/>
            <a:headEnd/>
            <a:tailEnd/>
          </a:ln>
          <a:effectLst/>
        </p:spPr>
      </p:pic>
      <p:sp>
        <p:nvSpPr>
          <p:cNvPr id="8" name="Rounded Rectangle 7"/>
          <p:cNvSpPr/>
          <p:nvPr/>
        </p:nvSpPr>
        <p:spPr>
          <a:xfrm>
            <a:off x="5334000" y="3429000"/>
            <a:ext cx="3505200" cy="312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r>
              <a:rPr lang="en-US" dirty="0" smtClean="0"/>
              <a:t>Suppose you conduct a study of two headache pain relievers. You divide patients into two groups, with each group receiving a different type of pain reliever. You record the time taken (in minutes) for each patient to report headache relief. Because some of the patients never report relief for the entire study, some of the observations are censored.</a:t>
            </a:r>
          </a:p>
          <a:p>
            <a:pPr algn="ct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PROC LIFEREG</a:t>
            </a:r>
            <a:endParaRPr lang="en-US" dirty="0"/>
          </a:p>
        </p:txBody>
      </p:sp>
      <p:pic>
        <p:nvPicPr>
          <p:cNvPr id="3074" name="Picture 2"/>
          <p:cNvPicPr>
            <a:picLocks noChangeAspect="1" noChangeArrowheads="1"/>
          </p:cNvPicPr>
          <p:nvPr/>
        </p:nvPicPr>
        <p:blipFill>
          <a:blip r:embed="rId2"/>
          <a:srcRect/>
          <a:stretch>
            <a:fillRect/>
          </a:stretch>
        </p:blipFill>
        <p:spPr bwMode="auto">
          <a:xfrm>
            <a:off x="228600" y="1143000"/>
            <a:ext cx="3829050" cy="10953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762000" y="2286000"/>
            <a:ext cx="7924800" cy="4324350"/>
          </a:xfrm>
          <a:prstGeom prst="rect">
            <a:avLst/>
          </a:prstGeom>
          <a:noFill/>
          <a:ln w="9525">
            <a:noFill/>
            <a:miter lim="800000"/>
            <a:headEnd/>
            <a:tailEnd/>
          </a:ln>
          <a:effectLst/>
        </p:spPr>
      </p:pic>
      <p:sp>
        <p:nvSpPr>
          <p:cNvPr id="9" name="Rounded Rectangular Callout 8"/>
          <p:cNvSpPr/>
          <p:nvPr/>
        </p:nvSpPr>
        <p:spPr>
          <a:xfrm>
            <a:off x="6858000" y="4419600"/>
            <a:ext cx="2057400" cy="762000"/>
          </a:xfrm>
          <a:prstGeom prst="wedgeRoundRectCallout">
            <a:avLst>
              <a:gd name="adj1" fmla="val -73935"/>
              <a:gd name="adj2" fmla="val 780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of observation-#censored = 38-8=30</a:t>
            </a:r>
            <a:endParaRPr lang="en-US" dirty="0"/>
          </a:p>
        </p:txBody>
      </p:sp>
      <p:sp>
        <p:nvSpPr>
          <p:cNvPr id="10" name="Rounded Rectangular Callout 9"/>
          <p:cNvSpPr/>
          <p:nvPr/>
        </p:nvSpPr>
        <p:spPr>
          <a:xfrm>
            <a:off x="6934200" y="5334000"/>
            <a:ext cx="2057400" cy="762000"/>
          </a:xfrm>
          <a:prstGeom prst="wedgeRoundRectCallout">
            <a:avLst>
              <a:gd name="adj1" fmla="val -77398"/>
              <a:gd name="adj2" fmla="val 484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distribution type selected as Weibull by default</a:t>
            </a:r>
            <a:endParaRPr lang="en-US" dirty="0"/>
          </a:p>
        </p:txBody>
      </p:sp>
      <p:sp>
        <p:nvSpPr>
          <p:cNvPr id="11" name="Rounded Rectangular Callout 10"/>
          <p:cNvSpPr/>
          <p:nvPr/>
        </p:nvSpPr>
        <p:spPr>
          <a:xfrm>
            <a:off x="6781800" y="3276600"/>
            <a:ext cx="2057400" cy="762000"/>
          </a:xfrm>
          <a:prstGeom prst="wedgeRoundRectCallout">
            <a:avLst>
              <a:gd name="adj1" fmla="val -72203"/>
              <a:gd name="adj2" fmla="val 1310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of response is used since Weibull Model is selected</a:t>
            </a:r>
            <a:endParaRPr lang="en-US" dirty="0"/>
          </a:p>
        </p:txBody>
      </p:sp>
      <p:sp>
        <p:nvSpPr>
          <p:cNvPr id="12" name="Rounded Rectangular Callout 11"/>
          <p:cNvSpPr/>
          <p:nvPr/>
        </p:nvSpPr>
        <p:spPr>
          <a:xfrm>
            <a:off x="152400" y="4114800"/>
            <a:ext cx="2362200" cy="1905000"/>
          </a:xfrm>
          <a:prstGeom prst="wedgeRoundRectCallout">
            <a:avLst>
              <a:gd name="adj1" fmla="val 51001"/>
              <a:gd name="adj2" fmla="val 643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Likelihood value is calculated as per the formula. This must be used to compare different model’s goodness of fit to the data.</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6149</TotalTime>
  <Words>1249</Words>
  <Application>Microsoft Office PowerPoint</Application>
  <PresentationFormat>On-screen Show (4:3)</PresentationFormat>
  <Paragraphs>96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Analytical Methods : Survival Analysis</vt:lpstr>
      <vt:lpstr>Topics</vt:lpstr>
      <vt:lpstr>Survival Analysis Introduction</vt:lpstr>
      <vt:lpstr>Survival Analysis : Basics</vt:lpstr>
      <vt:lpstr>Survival Analysis : Basics</vt:lpstr>
      <vt:lpstr>Survival Analysis : SAS Procedures</vt:lpstr>
      <vt:lpstr>PROC LIFEREG</vt:lpstr>
      <vt:lpstr>PROC LIFEREG</vt:lpstr>
      <vt:lpstr>PROC LIFEREG</vt:lpstr>
      <vt:lpstr>PROC LIFEREG</vt:lpstr>
      <vt:lpstr>PROC LIFETEST</vt:lpstr>
      <vt:lpstr>PROC LIFETEST</vt:lpstr>
      <vt:lpstr>PROC LIFETEST</vt:lpstr>
      <vt:lpstr>PROC LIFETEST</vt:lpstr>
      <vt:lpstr>PROC LIFETEST</vt:lpstr>
      <vt:lpstr>PROC LIFETEST</vt:lpstr>
      <vt:lpstr>PROC LIFETEST</vt:lpstr>
      <vt:lpstr>PROC PHREG</vt:lpstr>
      <vt:lpstr>PROC PHREG</vt:lpstr>
      <vt:lpstr>PROC PHREG</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Dates Demystified</dc:title>
  <dc:creator>USER</dc:creator>
  <cp:lastModifiedBy>USER</cp:lastModifiedBy>
  <cp:revision>525</cp:revision>
  <dcterms:created xsi:type="dcterms:W3CDTF">2009-07-07T03:17:21Z</dcterms:created>
  <dcterms:modified xsi:type="dcterms:W3CDTF">2010-04-29T07:06:53Z</dcterms:modified>
</cp:coreProperties>
</file>