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87" r:id="rId7"/>
    <p:sldId id="260" r:id="rId8"/>
    <p:sldId id="289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B2B2B2"/>
    <a:srgbClr val="969696"/>
    <a:srgbClr val="777777"/>
    <a:srgbClr val="FF3300"/>
    <a:srgbClr val="FC8604"/>
    <a:srgbClr val="FEA4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42" autoAdjust="0"/>
    <p:restoredTop sz="97830" autoAdjust="0"/>
  </p:normalViewPr>
  <p:slideViewPr>
    <p:cSldViewPr>
      <p:cViewPr>
        <p:scale>
          <a:sx n="80" d="100"/>
          <a:sy n="80" d="100"/>
        </p:scale>
        <p:origin x="-114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2AE20-C4EA-42FC-8D37-C0F0B77D1359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6C3238-9A63-424B-8F87-9556720065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96201" y="76200"/>
            <a:ext cx="1295399" cy="56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Mar’10</a:t>
            </a:r>
          </a:p>
          <a:p>
            <a:r>
              <a:rPr lang="en-US" dirty="0" smtClean="0"/>
              <a:t>Sankalp Mathur (sankalp.mathur@gmail.com)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Analytical Methods : Time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 Regressive Moving Average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 of AR and MA models also called Box-Jenkins Model</a:t>
            </a:r>
          </a:p>
          <a:p>
            <a:r>
              <a:rPr lang="en-US" dirty="0" smtClean="0"/>
              <a:t>ARMA(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 refers to the model with </a:t>
            </a:r>
            <a:r>
              <a:rPr lang="en-US" i="1" dirty="0" smtClean="0"/>
              <a:t>p</a:t>
            </a:r>
            <a:r>
              <a:rPr lang="en-US" dirty="0" smtClean="0"/>
              <a:t> autoregressive terms and </a:t>
            </a:r>
            <a:r>
              <a:rPr lang="en-US" i="1" dirty="0" smtClean="0"/>
              <a:t>q</a:t>
            </a:r>
            <a:r>
              <a:rPr lang="en-US" dirty="0" smtClean="0"/>
              <a:t> moving average terms</a:t>
            </a:r>
          </a:p>
          <a:p>
            <a:r>
              <a:rPr lang="en-US" dirty="0" smtClean="0"/>
              <a:t>ARMA is appropriate when a system is a function of unobserved shocks as well as its own behavior</a:t>
            </a:r>
          </a:p>
          <a:p>
            <a:r>
              <a:rPr lang="en-US" dirty="0" smtClean="0"/>
              <a:t>If exogenous variables are added then leads to ARMAX model Auto Regressive Moving Average Model with Exogenous inputs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 X_t = c + \varepsilon_t +  \sum_{i=1}^p \varphi_i X_{t-i} + \sum_{i=1}^q \theta_i \varepsilon_{t-i}.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81200"/>
            <a:ext cx="330925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 X_t = \varepsilon_t +  \sum_{i=1}^p \varphi_i X_{t-i} + \sum_{i=1}^q \theta_i \varepsilon_{t-i} + \sum_{i=1}^b \eta_i d_{t-i}.\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4191000" cy="6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 Regressive Integrated Moving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 generalization over the ARMA model</a:t>
            </a:r>
          </a:p>
          <a:p>
            <a:r>
              <a:rPr lang="en-US" dirty="0" smtClean="0"/>
              <a:t>Applied in cases where the data shows non </a:t>
            </a:r>
            <a:r>
              <a:rPr lang="en-US" dirty="0" err="1" smtClean="0"/>
              <a:t>stationarity</a:t>
            </a:r>
            <a:r>
              <a:rPr lang="en-US" dirty="0" smtClean="0"/>
              <a:t> but may be differenced to achieve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r>
              <a:rPr lang="en-US" dirty="0" smtClean="0"/>
              <a:t>Denoted as ARIMA(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model where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and </a:t>
            </a:r>
            <a:r>
              <a:rPr lang="en-US" i="1" dirty="0" smtClean="0"/>
              <a:t>q</a:t>
            </a:r>
            <a:r>
              <a:rPr lang="en-US" dirty="0" smtClean="0"/>
              <a:t> are integers greater than or equal to zero and refer to the order of the autoregressive, integrated, and moving average parts of the model respectively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for observable non-stationary process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with clear trends</a:t>
            </a:r>
          </a:p>
          <a:p>
            <a:pPr lvl="1"/>
            <a:r>
              <a:rPr lang="en-US" dirty="0" smtClean="0"/>
              <a:t>Constant Trend – Non Zero Average – d=1</a:t>
            </a:r>
          </a:p>
          <a:p>
            <a:pPr lvl="1"/>
            <a:r>
              <a:rPr lang="en-US" dirty="0" smtClean="0"/>
              <a:t>Linear Trend – Linear Growth Behavior – d=2</a:t>
            </a:r>
          </a:p>
          <a:p>
            <a:pPr lvl="1"/>
            <a:r>
              <a:rPr lang="en-US" dirty="0" smtClean="0"/>
              <a:t>Quadratic Trend – Quadratic Growth Behavior – d=3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 descr="\left(&#10;  1 - \sum_{i=1}^p \phi_i L^i&#10;\right)&#10;\left(&#10;  1-L&#10;\right)^d&#10;X_t&#10;=&#10;\left(&#10;  1 + \sum_{i=1}^q \theta_i L^i&#10;\right) \varepsilon_t 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402664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86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Time Series Basics</a:t>
            </a:r>
          </a:p>
          <a:p>
            <a:r>
              <a:rPr lang="en-US" dirty="0" smtClean="0"/>
              <a:t>Components and Decomposition</a:t>
            </a:r>
          </a:p>
          <a:p>
            <a:r>
              <a:rPr lang="en-US" dirty="0" smtClean="0"/>
              <a:t>Analysis of Trend Component</a:t>
            </a:r>
          </a:p>
          <a:p>
            <a:r>
              <a:rPr lang="en-US" dirty="0" smtClean="0"/>
              <a:t>Analysis of Seasonal Component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Auto Regressive Modeling</a:t>
            </a:r>
          </a:p>
          <a:p>
            <a:r>
              <a:rPr lang="en-US" dirty="0" smtClean="0"/>
              <a:t>Moving Average Modeling</a:t>
            </a:r>
          </a:p>
          <a:p>
            <a:r>
              <a:rPr lang="en-US" dirty="0" smtClean="0"/>
              <a:t>Auto Regressive Moving Average Modeling</a:t>
            </a:r>
          </a:p>
          <a:p>
            <a:r>
              <a:rPr lang="en-US" dirty="0" smtClean="0"/>
              <a:t>Auto Regressive Integrated Moving Average Modeling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Time Series is a sequence of observed values ordered in time</a:t>
            </a:r>
          </a:p>
          <a:p>
            <a:r>
              <a:rPr lang="en-US" dirty="0" smtClean="0"/>
              <a:t>If a single value is being observed at multiple points in time then it is a </a:t>
            </a:r>
            <a:r>
              <a:rPr lang="en-US" dirty="0" err="1" smtClean="0"/>
              <a:t>univariate</a:t>
            </a:r>
            <a:r>
              <a:rPr lang="en-US" dirty="0" smtClean="0"/>
              <a:t> time series else it is a multivariate time series</a:t>
            </a:r>
          </a:p>
          <a:p>
            <a:r>
              <a:rPr lang="en-US" dirty="0" smtClean="0"/>
              <a:t>Basic assumption of time series modeling is that past trends would continue in the future</a:t>
            </a:r>
          </a:p>
          <a:p>
            <a:r>
              <a:rPr lang="en-US" dirty="0" smtClean="0"/>
              <a:t>System acts as a black box and captures only “what” and not “why” (Causal effects may not be understood well or available)</a:t>
            </a:r>
          </a:p>
          <a:p>
            <a:r>
              <a:rPr lang="en-US" dirty="0" smtClean="0"/>
              <a:t>Successive instances are statistically dependent (auto-correlation) and TS analyses such dependencies</a:t>
            </a:r>
          </a:p>
          <a:p>
            <a:r>
              <a:rPr lang="en-US" dirty="0" smtClean="0"/>
              <a:t>Decomposition models are the oldest approach followed by Moving average and then exponential smoothing when later it was found out that they are special cases of statistically sound ARIMA process</a:t>
            </a:r>
          </a:p>
          <a:p>
            <a:r>
              <a:rPr lang="en-US" dirty="0" smtClean="0"/>
              <a:t>Typically all TS Models will be used for forecasting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and Decomposition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481476"/>
            <a:ext cx="5315931" cy="30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5105400" cy="329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urved Down Arrow 16"/>
          <p:cNvSpPr/>
          <p:nvPr/>
        </p:nvSpPr>
        <p:spPr>
          <a:xfrm rot="2642041">
            <a:off x="5591832" y="2304333"/>
            <a:ext cx="16764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858000" y="1981200"/>
            <a:ext cx="2133600" cy="685800"/>
          </a:xfrm>
          <a:prstGeom prst="wedgeRoundRectCallout">
            <a:avLst>
              <a:gd name="adj1" fmla="val -16936"/>
              <a:gd name="adj2" fmla="val 32570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 Component– Linear Increasing-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429000" y="3352800"/>
            <a:ext cx="2133600" cy="685800"/>
          </a:xfrm>
          <a:prstGeom prst="wedgeRoundRectCallout">
            <a:avLst>
              <a:gd name="adj1" fmla="val 78797"/>
              <a:gd name="adj2" fmla="val 18631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Cyclical Component – Sinusoidal - C</a:t>
            </a:r>
            <a:r>
              <a:rPr lang="en-US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endParaRPr lang="en-US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38200" y="4343400"/>
            <a:ext cx="2133600" cy="685800"/>
          </a:xfrm>
          <a:prstGeom prst="wedgeRoundRectCallout">
            <a:avLst>
              <a:gd name="adj1" fmla="val 140022"/>
              <a:gd name="adj2" fmla="val 11704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Seasonal Component – Sinusoidal-S</a:t>
            </a:r>
            <a:r>
              <a:rPr lang="en-US" baseline="-25000" dirty="0" smtClean="0">
                <a:solidFill>
                  <a:schemeClr val="bg1"/>
                </a:solidFill>
              </a:rPr>
              <a:t>t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477000" y="5410200"/>
            <a:ext cx="2362200" cy="685800"/>
          </a:xfrm>
          <a:prstGeom prst="wedgeRoundRectCallout">
            <a:avLst>
              <a:gd name="adj1" fmla="val -93188"/>
              <a:gd name="adj2" fmla="val -23214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Random Component – No Shape will work-</a:t>
            </a:r>
            <a:r>
              <a:rPr lang="el-GR" dirty="0" smtClean="0">
                <a:solidFill>
                  <a:schemeClr val="bg1"/>
                </a:solidFill>
                <a:latin typeface="Calibri"/>
              </a:rPr>
              <a:t>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49530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t</a:t>
            </a:r>
            <a:r>
              <a:rPr lang="en-US" sz="3200" dirty="0" smtClean="0"/>
              <a:t> =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t</a:t>
            </a:r>
            <a:r>
              <a:rPr lang="en-US" sz="3200" dirty="0" err="1" smtClean="0"/>
              <a:t>+C</a:t>
            </a:r>
            <a:r>
              <a:rPr lang="en-US" sz="3200" baseline="-25000" dirty="0" err="1" smtClean="0"/>
              <a:t>t</a:t>
            </a:r>
            <a:r>
              <a:rPr lang="en-US" sz="3200" dirty="0" err="1" smtClean="0"/>
              <a:t>+S</a:t>
            </a:r>
            <a:r>
              <a:rPr lang="en-US" sz="3200" baseline="-25000" dirty="0" err="1" smtClean="0"/>
              <a:t>t</a:t>
            </a:r>
            <a:r>
              <a:rPr lang="en-US" sz="3200" dirty="0" smtClean="0"/>
              <a:t>+</a:t>
            </a:r>
            <a:r>
              <a:rPr lang="el-GR" sz="3200" dirty="0" smtClean="0">
                <a:latin typeface="Calibri"/>
              </a:rPr>
              <a:t>ε</a:t>
            </a:r>
            <a:r>
              <a:rPr lang="en-US" sz="3200" dirty="0" smtClean="0">
                <a:latin typeface="Calibri"/>
              </a:rPr>
              <a:t> </a:t>
            </a:r>
            <a:r>
              <a:rPr lang="en-US" sz="2400" dirty="0" smtClean="0"/>
              <a:t>where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t</a:t>
            </a:r>
            <a:r>
              <a:rPr lang="en-US" sz="2400" dirty="0" err="1" smtClean="0"/>
              <a:t>’s</a:t>
            </a:r>
            <a:r>
              <a:rPr lang="en-US" sz="2400" dirty="0" smtClean="0"/>
              <a:t> are realizations of observed values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6248400"/>
            <a:ext cx="853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most cases data is small and cyclical trend is not observable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Trend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no proven “automatic” standard technique</a:t>
            </a:r>
          </a:p>
          <a:p>
            <a:r>
              <a:rPr lang="en-US" dirty="0" smtClean="0"/>
              <a:t>Data visualization helps so far as the trend in intuitive (linear, exponential etc.)</a:t>
            </a:r>
          </a:p>
          <a:p>
            <a:r>
              <a:rPr lang="en-US" dirty="0" smtClean="0"/>
              <a:t>Typically data has considerable errors and needs to be “smoothed”</a:t>
            </a:r>
          </a:p>
          <a:p>
            <a:pPr lvl="1"/>
            <a:r>
              <a:rPr lang="en-US" dirty="0" smtClean="0"/>
              <a:t>Smoothing means removal of irregularities by certain local averaging</a:t>
            </a:r>
          </a:p>
          <a:p>
            <a:pPr lvl="1"/>
            <a:r>
              <a:rPr lang="en-US" dirty="0" smtClean="0"/>
              <a:t>Most common smoothing technique is n-window moving average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case of large errors (uncommon) distance weighted least square or negative exponentially weighted smoothing can be used</a:t>
            </a:r>
          </a:p>
          <a:p>
            <a:r>
              <a:rPr lang="en-US" dirty="0" smtClean="0"/>
              <a:t>Function needs to be fitted to the trend by removing any non-linearity if it exists in the smoothed data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3750" t="35142" r="12500" b="44186"/>
          <a:stretch>
            <a:fillRect/>
          </a:stretch>
        </p:blipFill>
        <p:spPr bwMode="auto">
          <a:xfrm>
            <a:off x="1828800" y="3810000"/>
            <a:ext cx="3886200" cy="65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Seasonal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Seasonality can be defined as the correlation dependency of order k between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with </a:t>
            </a:r>
            <a:r>
              <a:rPr lang="en-US" dirty="0" err="1" smtClean="0"/>
              <a:t>i+k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k is the lag</a:t>
            </a:r>
          </a:p>
          <a:p>
            <a:r>
              <a:rPr lang="en-US" dirty="0" smtClean="0"/>
              <a:t>Data recorded with insignificant errors can show seasonality visually as a repeating pattern every k element</a:t>
            </a:r>
          </a:p>
          <a:p>
            <a:r>
              <a:rPr lang="en-US" dirty="0" smtClean="0"/>
              <a:t>Can be observed using Auto-Correlation </a:t>
            </a:r>
            <a:r>
              <a:rPr lang="en-US" dirty="0" err="1" smtClean="0"/>
              <a:t>correlograms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Partial Auto Correlation functions shows the picture of serial dependency which could be removed by differencing with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</a:p>
        </p:txBody>
      </p:sp>
      <p:pic>
        <p:nvPicPr>
          <p:cNvPr id="2050" name="Picture 2" descr="popup19"/>
          <p:cNvPicPr>
            <a:picLocks noChangeAspect="1" noChangeArrowheads="1"/>
          </p:cNvPicPr>
          <p:nvPr/>
        </p:nvPicPr>
        <p:blipFill>
          <a:blip r:embed="rId2"/>
          <a:srcRect l="2822" t="3898" r="4056" b="55176"/>
          <a:stretch>
            <a:fillRect/>
          </a:stretch>
        </p:blipFill>
        <p:spPr bwMode="auto">
          <a:xfrm>
            <a:off x="1371600" y="3657600"/>
            <a:ext cx="3276600" cy="208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6250" t="35142" r="31875" b="11111"/>
          <a:stretch>
            <a:fillRect/>
          </a:stretch>
        </p:blipFill>
        <p:spPr bwMode="auto">
          <a:xfrm>
            <a:off x="5334000" y="3886200"/>
            <a:ext cx="2362200" cy="147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Models can have many forms and represent different stochastic processes</a:t>
            </a:r>
          </a:p>
          <a:p>
            <a:r>
              <a:rPr lang="en-US" dirty="0" smtClean="0"/>
              <a:t>3 Broad classes of practical importance are</a:t>
            </a:r>
          </a:p>
          <a:p>
            <a:pPr lvl="1"/>
            <a:r>
              <a:rPr lang="en-US" dirty="0" smtClean="0"/>
              <a:t>Autoregressive Models</a:t>
            </a:r>
          </a:p>
          <a:p>
            <a:pPr lvl="1"/>
            <a:r>
              <a:rPr lang="en-US" dirty="0" smtClean="0"/>
              <a:t>Integrated Models</a:t>
            </a:r>
          </a:p>
          <a:p>
            <a:pPr lvl="1"/>
            <a:r>
              <a:rPr lang="en-US" dirty="0" smtClean="0"/>
              <a:t>Moving Average Models</a:t>
            </a:r>
          </a:p>
          <a:p>
            <a:r>
              <a:rPr lang="en-US" dirty="0" smtClean="0"/>
              <a:t>Combinations of above ideas produce </a:t>
            </a:r>
          </a:p>
          <a:p>
            <a:pPr lvl="1"/>
            <a:r>
              <a:rPr lang="en-US" dirty="0" smtClean="0"/>
              <a:t>Auto regressive Moving Average (ARMA)</a:t>
            </a:r>
          </a:p>
          <a:p>
            <a:pPr lvl="1"/>
            <a:r>
              <a:rPr lang="en-US" dirty="0" smtClean="0"/>
              <a:t>Auto Regressive Integrated Moving Average (ARIMA)</a:t>
            </a:r>
          </a:p>
          <a:p>
            <a:pPr lvl="1"/>
            <a:r>
              <a:rPr lang="en-US" dirty="0" smtClean="0"/>
              <a:t>Auto Regressive Fractionally Integrated Moving Average (ARFIMA)</a:t>
            </a:r>
          </a:p>
          <a:p>
            <a:r>
              <a:rPr lang="en-US" dirty="0" smtClean="0"/>
              <a:t>Other Non Linear Models represent change of variance along time called Autoregressive Conditional heteroskedastic (ARCH) Models</a:t>
            </a:r>
          </a:p>
          <a:p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2590800"/>
            <a:ext cx="510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Linear dependence on previous realizations is present in all these methods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 Regressive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Model of order p is                                   where                  are model parameters c is a constant and </a:t>
            </a:r>
            <a:r>
              <a:rPr lang="el-GR" dirty="0" smtClean="0"/>
              <a:t>ε</a:t>
            </a:r>
            <a:r>
              <a:rPr lang="en-US" baseline="-25000" dirty="0" smtClean="0"/>
              <a:t>t</a:t>
            </a:r>
            <a:r>
              <a:rPr lang="en-US" dirty="0" smtClean="0"/>
              <a:t> is white noise with stats </a:t>
            </a:r>
            <a:r>
              <a:rPr lang="el-GR" dirty="0" smtClean="0">
                <a:latin typeface="Calibri"/>
              </a:rPr>
              <a:t>μ</a:t>
            </a:r>
            <a:r>
              <a:rPr lang="en-US" dirty="0" smtClean="0">
                <a:latin typeface="Perpetua" pitchFamily="18" charset="0"/>
              </a:rPr>
              <a:t> , </a:t>
            </a:r>
            <a:r>
              <a:rPr lang="el-GR" dirty="0" smtClean="0">
                <a:latin typeface="Calibri"/>
              </a:rPr>
              <a:t>σ</a:t>
            </a:r>
            <a:r>
              <a:rPr lang="en-US" baseline="30000" dirty="0" smtClean="0">
                <a:latin typeface="Perpetua" pitchFamily="18" charset="0"/>
              </a:rPr>
              <a:t>2</a:t>
            </a:r>
          </a:p>
          <a:p>
            <a:r>
              <a:rPr lang="en-US" dirty="0" smtClean="0"/>
              <a:t>Constraints :</a:t>
            </a:r>
          </a:p>
          <a:p>
            <a:pPr lvl="1"/>
            <a:r>
              <a:rPr lang="en-US" dirty="0" smtClean="0"/>
              <a:t>Roots of the equation                                      must lie within unit circle</a:t>
            </a:r>
          </a:p>
          <a:p>
            <a:pPr lvl="1"/>
            <a:r>
              <a:rPr lang="en-US" dirty="0" smtClean="0"/>
              <a:t>Above condition promises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r>
              <a:rPr lang="en-US" dirty="0" smtClean="0"/>
              <a:t>Parameter estimation is done using Yule-Walker’s equation</a:t>
            </a:r>
          </a:p>
          <a:p>
            <a:r>
              <a:rPr lang="en-US" dirty="0" smtClean="0"/>
              <a:t>For AR(1) i.e. p=1 : First Order Auto Regressive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Conceptually equivalent to a linear regression on previous realizations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990600"/>
            <a:ext cx="2404872" cy="58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\varphi_1, \ldots, \varphi_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8880" y="1239611"/>
            <a:ext cx="1112520" cy="19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1" y="2438400"/>
            <a:ext cx="2133600" cy="353042"/>
          </a:xfrm>
          <a:prstGeom prst="rect">
            <a:avLst/>
          </a:prstGeom>
          <a:noFill/>
        </p:spPr>
      </p:pic>
      <p:pic>
        <p:nvPicPr>
          <p:cNvPr id="1029" name="Picture 5" descr="X_t = c + \varphi X_{t-1}+\varepsilon_t\,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2200" y="4419600"/>
            <a:ext cx="218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\mu=\frac{c}{1-\varphi}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939890"/>
            <a:ext cx="1066800" cy="4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\textrm{var}(X_t)=E(X_t^2)-\mu^2=\frac{\sigma^2}{1-\varphi^2}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5562600"/>
            <a:ext cx="311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Moving Average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most common approach to </a:t>
            </a:r>
            <a:r>
              <a:rPr lang="en-US" dirty="0" err="1" smtClean="0"/>
              <a:t>univariate</a:t>
            </a:r>
            <a:r>
              <a:rPr lang="en-US" dirty="0" smtClean="0"/>
              <a:t> TS Modeling</a:t>
            </a:r>
          </a:p>
          <a:p>
            <a:r>
              <a:rPr lang="en-US" dirty="0" smtClean="0"/>
              <a:t>Moving average of order q is represented by MA(q) </a:t>
            </a:r>
          </a:p>
          <a:p>
            <a:pPr>
              <a:buNone/>
            </a:pPr>
            <a:r>
              <a:rPr lang="en-US" dirty="0" smtClean="0"/>
              <a:t>                                                   where μ is the mean of the series, the </a:t>
            </a:r>
            <a:r>
              <a:rPr lang="en-US" i="1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, ..., </a:t>
            </a:r>
            <a:r>
              <a:rPr lang="en-US" i="1" dirty="0" err="1" smtClean="0"/>
              <a:t>θ</a:t>
            </a:r>
            <a:r>
              <a:rPr lang="en-US" i="1" baseline="-25000" dirty="0" err="1" smtClean="0"/>
              <a:t>q</a:t>
            </a:r>
            <a:r>
              <a:rPr lang="en-US" dirty="0" smtClean="0"/>
              <a:t> are the parameters of the model and the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ε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−1</a:t>
            </a:r>
            <a:r>
              <a:rPr lang="en-US" dirty="0" smtClean="0"/>
              <a:t>,... are white noises error terms</a:t>
            </a:r>
          </a:p>
          <a:p>
            <a:r>
              <a:rPr lang="en-US" dirty="0" smtClean="0"/>
              <a:t>The value of </a:t>
            </a:r>
            <a:r>
              <a:rPr lang="en-US" i="1" dirty="0" smtClean="0"/>
              <a:t>q</a:t>
            </a:r>
            <a:r>
              <a:rPr lang="en-US" dirty="0" smtClean="0"/>
              <a:t> is called the order of the MA model</a:t>
            </a:r>
          </a:p>
          <a:p>
            <a:r>
              <a:rPr lang="en-US" dirty="0" smtClean="0"/>
              <a:t>Conceptually equivalent to a linear regression on error terms assumed normally distributed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 descr=" X_t = \mu + \varepsilon_t + \theta_1 \varepsilon_{t-1} + \cdots + \theta_q \varepsilon_{t-q} \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33489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5783</TotalTime>
  <Words>795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Analytical Methods : Time Series</vt:lpstr>
      <vt:lpstr>Topics</vt:lpstr>
      <vt:lpstr>Time Series</vt:lpstr>
      <vt:lpstr>Components and Decomposition</vt:lpstr>
      <vt:lpstr>Analysis of Trend Component</vt:lpstr>
      <vt:lpstr>Analysis of Seasonal Component</vt:lpstr>
      <vt:lpstr>Modeling</vt:lpstr>
      <vt:lpstr>Auto Regressive Modeling</vt:lpstr>
      <vt:lpstr>Moving Average Modeling</vt:lpstr>
      <vt:lpstr>Auto Regressive Moving Average Modeling</vt:lpstr>
      <vt:lpstr>Auto Regressive Integrated Moving Average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Dates Demystified</dc:title>
  <dc:creator>USER</dc:creator>
  <cp:lastModifiedBy>USER</cp:lastModifiedBy>
  <cp:revision>479</cp:revision>
  <dcterms:created xsi:type="dcterms:W3CDTF">2009-07-07T03:17:21Z</dcterms:created>
  <dcterms:modified xsi:type="dcterms:W3CDTF">2010-03-26T05:53:57Z</dcterms:modified>
</cp:coreProperties>
</file>