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2" r:id="rId3"/>
    <p:sldId id="280" r:id="rId4"/>
    <p:sldId id="281" r:id="rId5"/>
    <p:sldId id="283" r:id="rId6"/>
    <p:sldId id="271" r:id="rId7"/>
    <p:sldId id="272" r:id="rId8"/>
    <p:sldId id="273" r:id="rId9"/>
    <p:sldId id="274" r:id="rId10"/>
    <p:sldId id="284" r:id="rId11"/>
    <p:sldId id="275" r:id="rId12"/>
    <p:sldId id="276" r:id="rId13"/>
    <p:sldId id="277" r:id="rId14"/>
    <p:sldId id="278" r:id="rId15"/>
    <p:sldId id="279" r:id="rId16"/>
    <p:sldId id="285" r:id="rId17"/>
    <p:sldId id="258" r:id="rId18"/>
    <p:sldId id="257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cs-CZ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CA6C0F-4E5D-4E36-BA88-A887249E0479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042B6-A15F-45AA-B3B3-861C002198C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5557A-AADA-4A03-B1DB-A533242032A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63CD6-9A08-40F3-8B1C-914695AAA79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1BCD5-C1C6-410E-8667-ABA42251B82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F99C-1F56-47CE-BDF8-398FB556628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05FFA-CA27-49CA-B5F0-39EEBD7D3D4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4A604-FE3B-4E94-B389-09EF618A10E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40496-11DD-4CAE-8854-016C12227E8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8D468-72F4-46EA-87B5-9504B141E34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47120-66AF-4B57-A805-896941A68F6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cs-CZ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E68E2D-29D1-476E-BFC4-A11A02F5635F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BASEL II:</a:t>
            </a:r>
            <a:br>
              <a:rPr lang="en-US"/>
            </a:br>
            <a:r>
              <a:rPr lang="en-US"/>
              <a:t>Credit Risk Model</a:t>
            </a:r>
            <a:endParaRPr lang="cs-C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Martin KUB</a:t>
            </a:r>
            <a:r>
              <a:rPr lang="cs-CZ" altLang="ja-JP"/>
              <a:t>ÍČEK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Conclusion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Rating Classes Calibration</a:t>
            </a:r>
            <a:endParaRPr lang="cs-CZ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sz="2600"/>
              <a:t>Group companies into rating classes</a:t>
            </a:r>
          </a:p>
          <a:p>
            <a:pPr marL="966788" lvl="1" indent="-495300"/>
            <a:r>
              <a:rPr lang="en-US" sz="2200"/>
              <a:t>Two calibrations explored</a:t>
            </a:r>
          </a:p>
          <a:p>
            <a:pPr marL="1347788" lvl="2" indent="-438150"/>
            <a:r>
              <a:rPr lang="en-US" sz="2100"/>
              <a:t>Uniform distribution of firms in rating classes</a:t>
            </a:r>
          </a:p>
          <a:p>
            <a:pPr marL="1347788" lvl="2" indent="-438150"/>
            <a:r>
              <a:rPr lang="en-US" sz="2100"/>
              <a:t>Linear increase in number of defaults</a:t>
            </a:r>
          </a:p>
          <a:p>
            <a:pPr marL="571500" indent="-571500"/>
            <a:r>
              <a:rPr lang="en-US" sz="2600"/>
              <a:t>Calculate PD for particular rating class</a:t>
            </a:r>
          </a:p>
          <a:p>
            <a:pPr marL="966788" lvl="1" indent="-495300"/>
            <a:r>
              <a:rPr lang="en-US" sz="2200"/>
              <a:t>Two possible approaches</a:t>
            </a:r>
          </a:p>
          <a:p>
            <a:pPr marL="1347788" lvl="2" indent="-438150"/>
            <a:r>
              <a:rPr lang="en-US" sz="2100"/>
              <a:t>Average expected PD of all firms within the rating class</a:t>
            </a:r>
          </a:p>
          <a:p>
            <a:pPr marL="1347788" lvl="2" indent="-438150"/>
            <a:r>
              <a:rPr lang="en-US" sz="2100"/>
              <a:t>Default rate</a:t>
            </a:r>
            <a:r>
              <a:rPr lang="cs-CZ" sz="2100"/>
              <a:t> </a:t>
            </a:r>
            <a:r>
              <a:rPr lang="en-US" sz="2100"/>
              <a:t>/ Cohort Approach</a:t>
            </a:r>
          </a:p>
          <a:p>
            <a:pPr marL="966788" lvl="1" indent="-495300"/>
            <a:endParaRPr lang="cs-CZ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Rating Classes Calibration</a:t>
            </a:r>
            <a:br>
              <a:rPr lang="en-US" sz="3400"/>
            </a:br>
            <a:r>
              <a:rPr lang="en-US" sz="3400"/>
              <a:t>Uniform distribution</a:t>
            </a:r>
            <a:r>
              <a:rPr lang="cs-CZ" sz="3400"/>
              <a:t>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73238"/>
            <a:ext cx="78486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Rating Classes Calibration</a:t>
            </a:r>
            <a:br>
              <a:rPr lang="en-US" sz="3400"/>
            </a:br>
            <a:r>
              <a:rPr lang="en-US" sz="3400"/>
              <a:t>Uniform distribution</a:t>
            </a:r>
            <a:endParaRPr lang="cs-CZ" sz="3400"/>
          </a:p>
        </p:txBody>
      </p:sp>
      <p:pic>
        <p:nvPicPr>
          <p:cNvPr id="4608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4213" y="2060575"/>
            <a:ext cx="7850187" cy="3221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Rating Classes Calibration</a:t>
            </a:r>
            <a:br>
              <a:rPr lang="en-US" sz="3400"/>
            </a:br>
            <a:r>
              <a:rPr lang="en-US" sz="3400"/>
              <a:t>Linear increase </a:t>
            </a:r>
            <a:endParaRPr lang="cs-CZ" sz="340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773238"/>
            <a:ext cx="7777162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Rating Classes Calibration</a:t>
            </a:r>
            <a:br>
              <a:rPr lang="en-US" sz="3400"/>
            </a:br>
            <a:r>
              <a:rPr lang="en-US" sz="3400"/>
              <a:t>Linear increase</a:t>
            </a:r>
            <a:endParaRPr lang="cs-CZ" sz="3400"/>
          </a:p>
        </p:txBody>
      </p:sp>
      <p:pic>
        <p:nvPicPr>
          <p:cNvPr id="4813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133600"/>
            <a:ext cx="7993062" cy="3279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Conclusion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cs-CZ"/>
              <a:t>Validation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00213"/>
            <a:ext cx="8001000" cy="4319587"/>
          </a:xfrm>
        </p:spPr>
        <p:txBody>
          <a:bodyPr/>
          <a:lstStyle/>
          <a:p>
            <a:r>
              <a:rPr lang="cs-CZ"/>
              <a:t>Two dimensions of model quality</a:t>
            </a:r>
          </a:p>
          <a:p>
            <a:pPr lvl="1"/>
            <a:r>
              <a:rPr lang="cs-CZ"/>
              <a:t>Model power</a:t>
            </a:r>
          </a:p>
          <a:p>
            <a:pPr lvl="1"/>
            <a:r>
              <a:rPr lang="cs-CZ"/>
              <a:t>Model calibration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Measures model</a:t>
            </a:r>
            <a:r>
              <a:rPr lang="en-US"/>
              <a:t>’s discriminative power between defaulting and non-defaulting borrowers</a:t>
            </a:r>
          </a:p>
          <a:p>
            <a:r>
              <a:rPr lang="en-US"/>
              <a:t>Measures used</a:t>
            </a:r>
          </a:p>
          <a:p>
            <a:pPr lvl="1"/>
            <a:r>
              <a:rPr lang="en-US"/>
              <a:t>Cumulative Accuracy Profile (CAP) curve and Gini coefficient</a:t>
            </a:r>
          </a:p>
          <a:p>
            <a:pPr lvl="1"/>
            <a:r>
              <a:rPr lang="en-US"/>
              <a:t>Receiving Operating Characteristics (ROC) and Area Under Curve (AUC)</a:t>
            </a:r>
          </a:p>
          <a:p>
            <a:pPr lvl="1"/>
            <a:r>
              <a:rPr lang="en-US"/>
              <a:t>Kolmogorov-Smirnov (K-S) statistics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CAP and Gini</a:t>
            </a:r>
            <a:endParaRPr lang="cs-CZ" sz="3400" i="1"/>
          </a:p>
        </p:txBody>
      </p:sp>
      <p:pic>
        <p:nvPicPr>
          <p:cNvPr id="2458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700213"/>
            <a:ext cx="6337300" cy="3960812"/>
          </a:xfrm>
          <a:noFill/>
          <a:ln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1700213"/>
            <a:ext cx="11525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1188" y="5734050"/>
            <a:ext cx="3097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Source: BCBS (2005b)</a:t>
            </a:r>
            <a:r>
              <a:rPr lang="cs-CZ"/>
              <a:t> 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092950" y="2852738"/>
            <a:ext cx="180022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AR = 0</a:t>
            </a:r>
            <a:r>
              <a:rPr lang="en-US"/>
              <a:t> for a random model</a:t>
            </a:r>
          </a:p>
          <a:p>
            <a:pPr>
              <a:spcBef>
                <a:spcPct val="50000"/>
              </a:spcBef>
            </a:pPr>
            <a:r>
              <a:rPr lang="en-US" i="1"/>
              <a:t>AR = 1</a:t>
            </a:r>
            <a:r>
              <a:rPr lang="en-US"/>
              <a:t> for a perfect model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Conclusion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CAP and Gini</a:t>
            </a:r>
            <a:endParaRPr lang="cs-CZ" sz="3400" i="1"/>
          </a:p>
        </p:txBody>
      </p:sp>
      <p:pic>
        <p:nvPicPr>
          <p:cNvPr id="25606" name="Picture 6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1773238"/>
            <a:ext cx="6337300" cy="4311650"/>
          </a:xfrm>
          <a:noFill/>
          <a:ln/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932363" y="4149725"/>
            <a:ext cx="216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 = 39.11%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ROC and AUC</a:t>
            </a:r>
            <a:endParaRPr lang="cs-CZ" sz="3400" i="1"/>
          </a:p>
        </p:txBody>
      </p:sp>
      <p:pic>
        <p:nvPicPr>
          <p:cNvPr id="2765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773238"/>
            <a:ext cx="7993062" cy="3529012"/>
          </a:xfrm>
          <a:noFill/>
          <a:ln/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4213" y="5445125"/>
            <a:ext cx="3240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Source: BCBS (2005b)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ROC and AUC</a:t>
            </a:r>
            <a:endParaRPr lang="cs-CZ" sz="3400" i="1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651500" y="1989138"/>
            <a:ext cx="2449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58888" y="3500438"/>
          <a:ext cx="1366837" cy="614362"/>
        </p:xfrm>
        <a:graphic>
          <a:graphicData uri="http://schemas.openxmlformats.org/presentationml/2006/ole">
            <p:oleObj spid="_x0000_s28678" r:id="rId3" imgW="952087" imgH="431613" progId="Equation.DSMT4">
              <p:embed/>
            </p:oleObj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258888" y="5013325"/>
          <a:ext cx="1366837" cy="609600"/>
        </p:xfrm>
        <a:graphic>
          <a:graphicData uri="http://schemas.openxmlformats.org/presentationml/2006/ole">
            <p:oleObj spid="_x0000_s28680" r:id="rId4" imgW="965200" imgH="431800" progId="Equation.DSMT4">
              <p:embed/>
            </p:oleObj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132138" y="3213100"/>
            <a:ext cx="583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H(C)</a:t>
            </a:r>
            <a:r>
              <a:rPr lang="en-US"/>
              <a:t> the number of defaulters classified correctly for a given threshold C</a:t>
            </a:r>
            <a:endParaRPr lang="cs-CZ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32138" y="3860800"/>
            <a:ext cx="583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 i="1" baseline="-25000"/>
              <a:t>D </a:t>
            </a:r>
            <a:r>
              <a:rPr lang="en-US"/>
              <a:t>the total number of defaulters in the sample</a:t>
            </a:r>
            <a:r>
              <a:rPr lang="cs-CZ"/>
              <a:t> 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203575" y="4797425"/>
            <a:ext cx="482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F(C)</a:t>
            </a:r>
            <a:r>
              <a:rPr lang="en-US"/>
              <a:t> the number of false alarms</a:t>
            </a:r>
            <a:r>
              <a:rPr lang="cs-CZ"/>
              <a:t> 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203575" y="5157788"/>
            <a:ext cx="5616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 i="1" baseline="-25000"/>
              <a:t>ND</a:t>
            </a:r>
            <a:r>
              <a:rPr lang="en-US"/>
              <a:t> the total number of non defaulters in the sample</a:t>
            </a:r>
            <a:r>
              <a:rPr lang="cs-CZ"/>
              <a:t> </a:t>
            </a:r>
          </a:p>
        </p:txBody>
      </p:sp>
      <p:pic>
        <p:nvPicPr>
          <p:cNvPr id="28687" name="Picture 15"/>
          <p:cNvPicPr>
            <a:picLocks noChangeAspect="1" noChangeArrowheads="1"/>
          </p:cNvPicPr>
          <p:nvPr>
            <p:ph type="body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79388" y="1773238"/>
            <a:ext cx="5424487" cy="1444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ROC and AUC</a:t>
            </a:r>
            <a:endParaRPr lang="cs-CZ" sz="3400" i="1"/>
          </a:p>
        </p:txBody>
      </p:sp>
      <p:pic>
        <p:nvPicPr>
          <p:cNvPr id="2970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1700213"/>
            <a:ext cx="6121400" cy="3840162"/>
          </a:xfrm>
          <a:noFill/>
          <a:ln/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11188" y="5734050"/>
            <a:ext cx="3240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Source: BCBS (2005b)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1700213"/>
            <a:ext cx="20161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804025" y="2565400"/>
            <a:ext cx="201612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AUC = 0.5</a:t>
            </a:r>
            <a:r>
              <a:rPr lang="en-US"/>
              <a:t> for a random model</a:t>
            </a:r>
          </a:p>
          <a:p>
            <a:pPr>
              <a:spcBef>
                <a:spcPct val="50000"/>
              </a:spcBef>
            </a:pPr>
            <a:r>
              <a:rPr lang="en-US" i="1"/>
              <a:t>AUC = 1</a:t>
            </a:r>
            <a:r>
              <a:rPr lang="en-US"/>
              <a:t> for a perfect model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ROC and AUC</a:t>
            </a:r>
            <a:endParaRPr lang="cs-CZ" sz="3400" i="1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73238"/>
            <a:ext cx="6769100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148263" y="4005263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AUC = 63.96%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Power</a:t>
            </a:r>
            <a:r>
              <a:rPr lang="en-US" sz="3400" i="1"/>
              <a:t> – K-S statistics</a:t>
            </a:r>
            <a:endParaRPr lang="cs-CZ" sz="3400" i="1"/>
          </a:p>
        </p:txBody>
      </p:sp>
      <p:pic>
        <p:nvPicPr>
          <p:cNvPr id="3174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700213"/>
            <a:ext cx="7200900" cy="4376737"/>
          </a:xfrm>
          <a:noFill/>
          <a:ln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40425" y="4221163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K-S: 20%</a:t>
            </a:r>
            <a:endParaRPr lang="cs-CZ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435600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</a:t>
            </a:r>
            <a:r>
              <a:rPr lang="en-US" sz="3400" i="1"/>
              <a:t>Calibration</a:t>
            </a:r>
            <a:endParaRPr lang="cs-CZ" sz="3400" i="1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Measures how well model predictions of PD are in line with actual outcomes</a:t>
            </a:r>
          </a:p>
          <a:p>
            <a:r>
              <a:rPr lang="en-US"/>
              <a:t>Measures used</a:t>
            </a:r>
          </a:p>
          <a:p>
            <a:pPr lvl="1"/>
            <a:r>
              <a:rPr lang="en-US"/>
              <a:t>Binomial Test</a:t>
            </a:r>
          </a:p>
          <a:p>
            <a:pPr lvl="1"/>
            <a:r>
              <a:rPr lang="en-US"/>
              <a:t>Hosmer-Lemeshow Test</a:t>
            </a:r>
          </a:p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</a:t>
            </a:r>
            <a:r>
              <a:rPr lang="en-US" sz="3400" i="1"/>
              <a:t>Calibration – Binomial test</a:t>
            </a:r>
            <a:endParaRPr lang="cs-CZ" sz="3400" i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H</a:t>
            </a:r>
            <a:r>
              <a:rPr lang="en-US" sz="2100" baseline="-25000"/>
              <a:t>0</a:t>
            </a:r>
            <a:r>
              <a:rPr lang="en-US" sz="2100"/>
              <a:t>:	 PD of a rating class is correct</a:t>
            </a:r>
          </a:p>
          <a:p>
            <a:pPr>
              <a:lnSpc>
                <a:spcPct val="90000"/>
              </a:lnSpc>
            </a:pPr>
            <a:r>
              <a:rPr lang="en-US" sz="2100"/>
              <a:t>H</a:t>
            </a:r>
            <a:r>
              <a:rPr lang="en-US" sz="2100" baseline="-25000"/>
              <a:t>1</a:t>
            </a:r>
            <a:r>
              <a:rPr lang="en-US" sz="2100"/>
              <a:t>:	 PD of a rating class is underestimated</a:t>
            </a:r>
          </a:p>
          <a:p>
            <a:pPr>
              <a:lnSpc>
                <a:spcPct val="90000"/>
              </a:lnSpc>
            </a:pPr>
            <a:r>
              <a:rPr lang="en-US" sz="2100"/>
              <a:t>H</a:t>
            </a:r>
            <a:r>
              <a:rPr lang="en-US" sz="2100" baseline="-25000"/>
              <a:t>0</a:t>
            </a:r>
            <a:r>
              <a:rPr lang="en-US" sz="2100"/>
              <a:t> is rejected if the number of historical defaults </a:t>
            </a:r>
            <a:r>
              <a:rPr lang="en-US" sz="2100" i="1"/>
              <a:t>k</a:t>
            </a:r>
            <a:r>
              <a:rPr lang="en-US" sz="2100"/>
              <a:t> in particular rating category is greater than or equal to a critical value </a:t>
            </a:r>
            <a:r>
              <a:rPr lang="en-US" sz="2100" i="1"/>
              <a:t>c</a:t>
            </a:r>
          </a:p>
          <a:p>
            <a:pPr>
              <a:lnSpc>
                <a:spcPct val="90000"/>
              </a:lnSpc>
            </a:pPr>
            <a:r>
              <a:rPr lang="cs-CZ" sz="2100"/>
              <a:t> </a:t>
            </a: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100" i="1"/>
              <a:t>i = 1,…,9</a:t>
            </a:r>
            <a:r>
              <a:rPr lang="en-US" sz="2100"/>
              <a:t> represents the rating classes, </a:t>
            </a:r>
            <a:r>
              <a:rPr lang="en-US" sz="2100" i="1"/>
              <a:t>n</a:t>
            </a:r>
            <a:r>
              <a:rPr lang="en-US" sz="2100" i="1" baseline="-25000"/>
              <a:t>i</a:t>
            </a:r>
            <a:r>
              <a:rPr lang="en-US" sz="2100"/>
              <a:t> stands for the number of obligors in category </a:t>
            </a:r>
            <a:r>
              <a:rPr lang="en-US" sz="2100" i="1"/>
              <a:t>i</a:t>
            </a:r>
            <a:r>
              <a:rPr lang="en-US" sz="2100"/>
              <a:t>, </a:t>
            </a:r>
            <a:r>
              <a:rPr lang="en-US" sz="2100" i="1"/>
              <a:t>PD</a:t>
            </a:r>
            <a:r>
              <a:rPr lang="en-US" sz="2100" i="1" baseline="-25000"/>
              <a:t>i</a:t>
            </a:r>
            <a:r>
              <a:rPr lang="en-US" sz="2100"/>
              <a:t> is the probability of default of class </a:t>
            </a:r>
            <a:r>
              <a:rPr lang="en-US" sz="2100" i="1"/>
              <a:t>i</a:t>
            </a:r>
            <a:r>
              <a:rPr lang="en-US" sz="2100"/>
              <a:t> and  is the inverse of standard normal distribution function</a:t>
            </a:r>
            <a:endParaRPr lang="cs-CZ" sz="21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16013" y="3429000"/>
          <a:ext cx="4608512" cy="363538"/>
        </p:xfrm>
        <a:graphic>
          <a:graphicData uri="http://schemas.openxmlformats.org/presentationml/2006/ole">
            <p:oleObj spid="_x0000_s34820" r:id="rId3" imgW="2425700" imgH="266700" progId="Equation.DSMT4">
              <p:embed/>
            </p:oleObj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7524750" y="4365625"/>
          <a:ext cx="431800" cy="319088"/>
        </p:xfrm>
        <a:graphic>
          <a:graphicData uri="http://schemas.openxmlformats.org/presentationml/2006/ole">
            <p:oleObj spid="_x0000_s34822" r:id="rId4" imgW="253890" imgH="19041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3400" i="1"/>
              <a:t>Model </a:t>
            </a:r>
            <a:r>
              <a:rPr lang="en-US" sz="3400" i="1"/>
              <a:t>Calibration – Binomial test</a:t>
            </a:r>
            <a:endParaRPr lang="cs-CZ" sz="3400" i="1"/>
          </a:p>
        </p:txBody>
      </p:sp>
      <p:pic>
        <p:nvPicPr>
          <p:cNvPr id="36084" name="Picture 2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700213"/>
            <a:ext cx="7921625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86" name="Picture 2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860800"/>
            <a:ext cx="79216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2400" i="1"/>
              <a:t>Model </a:t>
            </a:r>
            <a:r>
              <a:rPr lang="en-US" sz="2400" i="1"/>
              <a:t>Calibration – </a:t>
            </a:r>
            <a:r>
              <a:rPr lang="en-US" sz="2400"/>
              <a:t>Hosmer-Lemeshow Test</a:t>
            </a:r>
            <a:endParaRPr lang="cs-CZ" sz="24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Test statistics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 i="1"/>
              <a:t>k = 9</a:t>
            </a:r>
            <a:r>
              <a:rPr lang="en-US" sz="2200"/>
              <a:t> (number of rating classes), </a:t>
            </a:r>
            <a:r>
              <a:rPr lang="en-US" sz="2200" i="1"/>
              <a:t>n</a:t>
            </a:r>
            <a:r>
              <a:rPr lang="en-US" sz="2200" baseline="-25000"/>
              <a:t>i</a:t>
            </a:r>
            <a:r>
              <a:rPr lang="en-US" sz="2200"/>
              <a:t> = number of companies in rating class </a:t>
            </a:r>
            <a:r>
              <a:rPr lang="en-US" sz="2200" i="1"/>
              <a:t>i</a:t>
            </a:r>
            <a:r>
              <a:rPr lang="en-US" sz="2200"/>
              <a:t>, </a:t>
            </a:r>
            <a:r>
              <a:rPr lang="en-US" sz="2200" i="1"/>
              <a:t>D</a:t>
            </a:r>
            <a:r>
              <a:rPr lang="en-US" sz="2200" i="1" baseline="-25000"/>
              <a:t>i</a:t>
            </a:r>
            <a:r>
              <a:rPr lang="en-US" sz="2200"/>
              <a:t> is the number of defaulted obligors in class </a:t>
            </a:r>
            <a:r>
              <a:rPr lang="en-US" sz="2200" i="1"/>
              <a:t>i</a:t>
            </a:r>
            <a:r>
              <a:rPr lang="en-US" sz="2200"/>
              <a:t>, </a:t>
            </a:r>
            <a:r>
              <a:rPr lang="en-US" sz="2200" i="1"/>
              <a:t>p</a:t>
            </a:r>
            <a:r>
              <a:rPr lang="en-US" sz="2200" i="1" baseline="-25000"/>
              <a:t>i</a:t>
            </a:r>
            <a:r>
              <a:rPr lang="en-US" sz="2200"/>
              <a:t> is the forecasted probability of default for rating class </a:t>
            </a:r>
            <a:r>
              <a:rPr lang="en-US" sz="2200" i="1"/>
              <a:t>i</a:t>
            </a:r>
            <a:r>
              <a:rPr lang="cs-CZ" sz="2200"/>
              <a:t>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Compare with p-value of       -test</a:t>
            </a:r>
          </a:p>
          <a:p>
            <a:pPr>
              <a:lnSpc>
                <a:spcPct val="90000"/>
              </a:lnSpc>
            </a:pPr>
            <a:r>
              <a:rPr lang="en-US" sz="2200"/>
              <a:t>No critical value of </a:t>
            </a:r>
            <a:r>
              <a:rPr lang="en-US" sz="2200" i="1"/>
              <a:t>p</a:t>
            </a:r>
            <a:r>
              <a:rPr lang="en-US" sz="2200"/>
              <a:t> that could be used to determine whether the estimated PD’s are correct or not</a:t>
            </a:r>
          </a:p>
          <a:p>
            <a:pPr>
              <a:lnSpc>
                <a:spcPct val="90000"/>
              </a:lnSpc>
            </a:pPr>
            <a:r>
              <a:rPr lang="en-US" sz="2200"/>
              <a:t>The closer the p-value is to zero the worse the estimation is</a:t>
            </a:r>
            <a:endParaRPr lang="cs-CZ" sz="220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700213"/>
            <a:ext cx="1944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504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cs-CZ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Data Source: CreditReform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Solvency Index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Data from 1998 - 2004</a:t>
            </a:r>
          </a:p>
          <a:p>
            <a:pPr>
              <a:lnSpc>
                <a:spcPct val="90000"/>
              </a:lnSpc>
            </a:pPr>
            <a:r>
              <a:rPr lang="en-US" sz="2600"/>
              <a:t>Necessary Data Cleaning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16 363 Companies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53 489 Observations (CompanyYears)</a:t>
            </a:r>
          </a:p>
          <a:p>
            <a:pPr>
              <a:lnSpc>
                <a:spcPct val="90000"/>
              </a:lnSpc>
            </a:pPr>
            <a:r>
              <a:rPr lang="en-US" sz="2600"/>
              <a:t>Default Definition</a:t>
            </a:r>
          </a:p>
          <a:p>
            <a:pPr>
              <a:lnSpc>
                <a:spcPct val="90000"/>
              </a:lnSpc>
            </a:pPr>
            <a:r>
              <a:rPr lang="en-US" sz="2600"/>
              <a:t>Default rate: 3.8%</a:t>
            </a:r>
          </a:p>
          <a:p>
            <a:pPr>
              <a:lnSpc>
                <a:spcPct val="90000"/>
              </a:lnSpc>
            </a:pPr>
            <a:r>
              <a:rPr lang="en-US" sz="2600"/>
              <a:t>Modeling 1 Year Probability of Default</a:t>
            </a:r>
          </a:p>
          <a:p>
            <a:pPr>
              <a:lnSpc>
                <a:spcPct val="90000"/>
              </a:lnSpc>
            </a:pPr>
            <a:r>
              <a:rPr lang="en-US" sz="2600"/>
              <a:t>Modeling Matrix</a:t>
            </a:r>
            <a:endParaRPr lang="cs-CZ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400"/>
              <a:t>Validation</a:t>
            </a:r>
            <a:br>
              <a:rPr lang="cs-CZ" sz="3400"/>
            </a:br>
            <a:r>
              <a:rPr lang="cs-CZ" sz="2400" i="1"/>
              <a:t>Model </a:t>
            </a:r>
            <a:r>
              <a:rPr lang="en-US" sz="2400" i="1"/>
              <a:t>Calibration – </a:t>
            </a:r>
            <a:r>
              <a:rPr lang="en-US" sz="2400"/>
              <a:t>Hosmer-Lemeshow Test</a:t>
            </a:r>
            <a:endParaRPr lang="cs-CZ" sz="2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Conclusion:</a:t>
            </a:r>
          </a:p>
          <a:p>
            <a:pPr lvl="1"/>
            <a:r>
              <a:rPr lang="en-US"/>
              <a:t>Uniform distribution model is superior</a:t>
            </a:r>
            <a:r>
              <a:rPr lang="cs-CZ"/>
              <a:t> </a:t>
            </a:r>
            <a:r>
              <a:rPr lang="en-US"/>
              <a:t> </a:t>
            </a:r>
            <a:endParaRPr lang="cs-CZ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492375"/>
            <a:ext cx="67691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Conclusion</a:t>
            </a:r>
            <a:endParaRPr lang="en-US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cs-CZ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Large set of companies</a:t>
            </a:r>
          </a:p>
          <a:p>
            <a:pPr lvl="1"/>
            <a:r>
              <a:rPr lang="en-US"/>
              <a:t>High number of defaults</a:t>
            </a:r>
          </a:p>
          <a:p>
            <a:pPr lvl="1"/>
            <a:r>
              <a:rPr lang="en-US"/>
              <a:t>No selection Bias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/>
              <a:t>Solvency Index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Conclusion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Research</a:t>
            </a:r>
            <a:endParaRPr lang="cs-CZ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Financial Ratios approach</a:t>
            </a:r>
          </a:p>
          <a:p>
            <a:r>
              <a:rPr lang="en-US"/>
              <a:t>Another modeling techniques </a:t>
            </a:r>
          </a:p>
          <a:p>
            <a:pPr lvl="1"/>
            <a:r>
              <a:rPr lang="en-US"/>
              <a:t>Decision Trees</a:t>
            </a:r>
          </a:p>
          <a:p>
            <a:pPr lvl="1"/>
            <a:r>
              <a:rPr lang="en-US"/>
              <a:t>Neural Networks</a:t>
            </a:r>
          </a:p>
          <a:p>
            <a:pPr lvl="1"/>
            <a:r>
              <a:rPr lang="en-US"/>
              <a:t>Variable Classing</a:t>
            </a:r>
          </a:p>
          <a:p>
            <a:r>
              <a:rPr lang="en-US"/>
              <a:t>Out-of-Sample, Out-of-Time Validation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cs-CZ"/>
          </a:p>
        </p:txBody>
      </p:sp>
      <p:pic>
        <p:nvPicPr>
          <p:cNvPr id="5018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00113" y="1773238"/>
            <a:ext cx="7129462" cy="3582987"/>
          </a:xfrm>
          <a:noFill/>
          <a:ln/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7088" y="5445125"/>
            <a:ext cx="4608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/>
              <a:t>Default if CRFO </a:t>
            </a:r>
            <a:r>
              <a:rPr lang="en-US"/>
              <a:t>&gt; 499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cs-CZ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Data Description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>
                <a:solidFill>
                  <a:schemeClr val="accent2"/>
                </a:solidFill>
              </a:rPr>
              <a:t>Logistic Regression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Rating Classes Calibration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Validation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Conclusion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/>
              <a:t>Future Research</a:t>
            </a:r>
          </a:p>
          <a:p>
            <a:pPr marL="571500" indent="-571500">
              <a:buFont typeface="Wingdings" pitchFamily="2" charset="2"/>
              <a:buAutoNum type="arabicPeriod"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836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Generalized Linear Model with Logit as a link function</a:t>
            </a:r>
          </a:p>
          <a:p>
            <a:pPr>
              <a:lnSpc>
                <a:spcPct val="90000"/>
              </a:lnSpc>
            </a:pPr>
            <a:r>
              <a:rPr lang="en-US"/>
              <a:t>D</a:t>
            </a:r>
            <a:r>
              <a:rPr lang="cs-CZ"/>
              <a:t>ependent variable assumes on</a:t>
            </a:r>
            <a:r>
              <a:rPr lang="en-US"/>
              <a:t>l</a:t>
            </a:r>
            <a:r>
              <a:rPr lang="cs-CZ"/>
              <a:t>y two states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1</a:t>
            </a:r>
            <a:r>
              <a:rPr lang="cs-CZ"/>
              <a:t> </a:t>
            </a:r>
            <a:r>
              <a:rPr lang="en-US"/>
              <a:t>– Default</a:t>
            </a:r>
          </a:p>
          <a:p>
            <a:pPr lvl="1">
              <a:lnSpc>
                <a:spcPct val="90000"/>
              </a:lnSpc>
            </a:pPr>
            <a:r>
              <a:rPr lang="en-US"/>
              <a:t>0 – Non-Default</a:t>
            </a:r>
          </a:p>
          <a:p>
            <a:pPr>
              <a:lnSpc>
                <a:spcPct val="90000"/>
              </a:lnSpc>
            </a:pPr>
            <a:r>
              <a:rPr lang="en-US"/>
              <a:t>Modeling the conditional probability that firm </a:t>
            </a:r>
            <a:r>
              <a:rPr lang="en-US" i="1"/>
              <a:t>i</a:t>
            </a:r>
            <a:r>
              <a:rPr lang="en-US"/>
              <a:t> defaults and vice versa</a:t>
            </a:r>
            <a:endParaRPr lang="cs-CZ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5445125"/>
            <a:ext cx="259238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5445125"/>
            <a:ext cx="2808287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cs-CZ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The odds that firm </a:t>
            </a:r>
            <a:r>
              <a:rPr lang="en-US" sz="2600" i="1"/>
              <a:t>i</a:t>
            </a:r>
            <a:r>
              <a:rPr lang="en-US" sz="2600"/>
              <a:t> defaults:</a:t>
            </a:r>
          </a:p>
          <a:p>
            <a:endParaRPr lang="en-US" sz="2600"/>
          </a:p>
          <a:p>
            <a:r>
              <a:rPr lang="en-US" sz="2600"/>
              <a:t>Score:</a:t>
            </a:r>
          </a:p>
          <a:p>
            <a:endParaRPr lang="en-US" sz="2600"/>
          </a:p>
          <a:p>
            <a:r>
              <a:rPr lang="en-US" sz="2600"/>
              <a:t>Probability of Default:</a:t>
            </a:r>
          </a:p>
          <a:p>
            <a:endParaRPr lang="en-US" sz="2600"/>
          </a:p>
          <a:p>
            <a:pPr lvl="1"/>
            <a:endParaRPr lang="en-US" sz="2200"/>
          </a:p>
          <a:p>
            <a:r>
              <a:rPr lang="en-US" sz="2600"/>
              <a:t>Estimated by Maximum Likelihood method</a:t>
            </a:r>
            <a:endParaRPr lang="cs-CZ" sz="260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2688" y="1700213"/>
            <a:ext cx="2881312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636838"/>
            <a:ext cx="6192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975" y="4221163"/>
            <a:ext cx="417671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- Results</a:t>
            </a:r>
            <a:endParaRPr lang="cs-CZ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Regression Equation: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100"/>
              <a:t>Results: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Check of Assumptions: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Davidson and MacKinnon test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Robustness/Homoskedasticity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Box-Tidwell test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Linearity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Hosmer-Lemeshow test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Goodness-of-Fit </a:t>
            </a:r>
            <a:r>
              <a:rPr lang="cs-CZ" sz="1800"/>
              <a:t> </a:t>
            </a:r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700213"/>
            <a:ext cx="2663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492375"/>
            <a:ext cx="7056438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Logistic Regression</a:t>
            </a:r>
            <a:br>
              <a:rPr lang="en-US" sz="3400"/>
            </a:br>
            <a:r>
              <a:rPr lang="en-US" sz="3400"/>
              <a:t>Hosmer-Lemeshow test</a:t>
            </a:r>
            <a:endParaRPr lang="cs-CZ" sz="340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700213"/>
            <a:ext cx="6624638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357</TotalTime>
  <Words>571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Verdana</vt:lpstr>
      <vt:lpstr>Times New Roman</vt:lpstr>
      <vt:lpstr>Wingdings</vt:lpstr>
      <vt:lpstr>Profile</vt:lpstr>
      <vt:lpstr>Equation.DSMT4</vt:lpstr>
      <vt:lpstr>BASEL II: Credit Risk Model</vt:lpstr>
      <vt:lpstr>Agenda</vt:lpstr>
      <vt:lpstr>Data</vt:lpstr>
      <vt:lpstr>Data</vt:lpstr>
      <vt:lpstr>Agenda</vt:lpstr>
      <vt:lpstr>Logistic Regression</vt:lpstr>
      <vt:lpstr>Logistic Regression</vt:lpstr>
      <vt:lpstr>Logistic Regression - Results</vt:lpstr>
      <vt:lpstr>Logistic Regression Hosmer-Lemeshow test</vt:lpstr>
      <vt:lpstr>Agenda</vt:lpstr>
      <vt:lpstr>Rating Classes Calibration</vt:lpstr>
      <vt:lpstr>Rating Classes Calibration Uniform distribution </vt:lpstr>
      <vt:lpstr>Rating Classes Calibration Uniform distribution</vt:lpstr>
      <vt:lpstr>Rating Classes Calibration Linear increase </vt:lpstr>
      <vt:lpstr>Rating Classes Calibration Linear increase</vt:lpstr>
      <vt:lpstr>Agenda</vt:lpstr>
      <vt:lpstr>Validation</vt:lpstr>
      <vt:lpstr>Validation Model Power</vt:lpstr>
      <vt:lpstr>Validation Model Power – CAP and Gini</vt:lpstr>
      <vt:lpstr>Validation Model Power – CAP and Gini</vt:lpstr>
      <vt:lpstr>Validation Model Power – ROC and AUC</vt:lpstr>
      <vt:lpstr>Validation Model Power – ROC and AUC</vt:lpstr>
      <vt:lpstr>Validation Model Power – ROC and AUC</vt:lpstr>
      <vt:lpstr>Validation Model Power – ROC and AUC</vt:lpstr>
      <vt:lpstr>Validation Model Power – K-S statistics</vt:lpstr>
      <vt:lpstr>Validation Model Calibration</vt:lpstr>
      <vt:lpstr>Validation Model Calibration – Binomial test</vt:lpstr>
      <vt:lpstr>Validation Model Calibration – Binomial test</vt:lpstr>
      <vt:lpstr>Validation Model Calibration – Hosmer-Lemeshow Test</vt:lpstr>
      <vt:lpstr>Validation Model Calibration – Hosmer-Lemeshow Test</vt:lpstr>
      <vt:lpstr>Agenda</vt:lpstr>
      <vt:lpstr>Conclusion</vt:lpstr>
      <vt:lpstr>Agenda</vt:lpstr>
      <vt:lpstr>Future Research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NynX</dc:creator>
  <cp:lastModifiedBy>Deepak.Mishra</cp:lastModifiedBy>
  <cp:revision>12</cp:revision>
  <dcterms:created xsi:type="dcterms:W3CDTF">2007-03-04T14:30:46Z</dcterms:created>
  <dcterms:modified xsi:type="dcterms:W3CDTF">2013-01-17T11:12:57Z</dcterms:modified>
</cp:coreProperties>
</file>