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C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ECE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A"/>
          </a:solidFill>
        </a:fill>
      </a:tcStyle>
    </a:wholeTbl>
    <a:band2H>
      <a:tcTxStyle b="def" i="def"/>
      <a:tcStyle>
        <a:tcBdr/>
        <a:fill>
          <a:solidFill>
            <a:srgbClr val="FF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1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0" y="-9832"/>
            <a:ext cx="12188825" cy="58921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373063" y="252620"/>
            <a:ext cx="10291761" cy="122102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373063" y="1748583"/>
            <a:ext cx="10291762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1a Ink-Sa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371475" y="1828800"/>
            <a:ext cx="10293351" cy="16922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371475" y="1829100"/>
            <a:ext cx="10293351" cy="169227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870" y="0"/>
            <a:ext cx="10164955" cy="606597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xfrm>
            <a:off x="371475" y="1829099"/>
            <a:ext cx="9140437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4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870" y="0"/>
            <a:ext cx="10164955" cy="6065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371475" y="1829099"/>
            <a:ext cx="9140437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half" idx="1"/>
          </p:nvPr>
        </p:nvSpPr>
        <p:spPr>
          <a:xfrm>
            <a:off x="373063" y="1054848"/>
            <a:ext cx="5481638" cy="52120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-Col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371475" y="723900"/>
            <a:ext cx="11447464" cy="2667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Straight Connector 7"/>
          <p:cNvSpPr/>
          <p:nvPr/>
        </p:nvSpPr>
        <p:spPr>
          <a:xfrm flipH="1">
            <a:off x="6097587" y="1143000"/>
            <a:ext cx="1" cy="5030789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Connector 14"/>
          <p:cNvSpPr/>
          <p:nvPr/>
        </p:nvSpPr>
        <p:spPr>
          <a:xfrm flipH="1" flipV="1">
            <a:off x="371477" y="3646487"/>
            <a:ext cx="11446034" cy="1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371475" y="1108660"/>
            <a:ext cx="5481638" cy="242316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1" sz="1400"/>
            </a:lvl1pPr>
            <a:lvl2pPr marL="0" indent="0">
              <a:spcBef>
                <a:spcPts val="600"/>
              </a:spcBef>
              <a:buSzTx/>
              <a:buNone/>
              <a:defRPr b="1" sz="1400"/>
            </a:lvl2pPr>
            <a:lvl3pPr marL="225425" indent="-225425">
              <a:spcBef>
                <a:spcPts val="600"/>
              </a:spcBef>
              <a:defRPr b="1" sz="1400"/>
            </a:lvl3pPr>
            <a:lvl4pPr marL="457200" indent="-227013">
              <a:spcBef>
                <a:spcPts val="600"/>
              </a:spcBef>
              <a:defRPr b="1" sz="1400"/>
            </a:lvl4pPr>
            <a:lvl5pPr marL="688975" indent="-228600">
              <a:spcBef>
                <a:spcPts val="600"/>
              </a:spcBef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-Up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traight Connector 7"/>
          <p:cNvSpPr/>
          <p:nvPr/>
        </p:nvSpPr>
        <p:spPr>
          <a:xfrm flipH="1">
            <a:off x="6094412" y="1485900"/>
            <a:ext cx="3175" cy="4687889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traight Connector 14"/>
          <p:cNvSpPr/>
          <p:nvPr/>
        </p:nvSpPr>
        <p:spPr>
          <a:xfrm flipH="1" flipV="1">
            <a:off x="372905" y="3809691"/>
            <a:ext cx="11446034" cy="1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371475" y="723900"/>
            <a:ext cx="11447464" cy="2667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371475" y="1108658"/>
            <a:ext cx="3514725" cy="515561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1" sz="1400"/>
            </a:lvl1pPr>
            <a:lvl2pPr marL="0" indent="0">
              <a:spcBef>
                <a:spcPts val="600"/>
              </a:spcBef>
              <a:buSzTx/>
              <a:buNone/>
              <a:defRPr b="1" sz="1400"/>
            </a:lvl2pPr>
            <a:lvl3pPr marL="225425" indent="-225425">
              <a:spcBef>
                <a:spcPts val="600"/>
              </a:spcBef>
              <a:defRPr b="1" sz="1400"/>
            </a:lvl3pPr>
            <a:lvl4pPr marL="457200" indent="-227013">
              <a:spcBef>
                <a:spcPts val="600"/>
              </a:spcBef>
              <a:defRPr b="1" sz="1400"/>
            </a:lvl4pPr>
            <a:lvl5pPr marL="688975" indent="-228600">
              <a:spcBef>
                <a:spcPts val="600"/>
              </a:spcBef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-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73063" y="1054848"/>
            <a:ext cx="11445876" cy="9177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1a Ink-Sa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73064" y="252620"/>
            <a:ext cx="10291762" cy="122102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373063" y="1748583"/>
            <a:ext cx="10291762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/>
          <p:nvPr>
            <p:ph type="title"/>
          </p:nvPr>
        </p:nvSpPr>
        <p:spPr>
          <a:xfrm>
            <a:off x="502576" y="3068960"/>
            <a:ext cx="11183672" cy="858838"/>
          </a:xfrm>
          <a:prstGeom prst="rect">
            <a:avLst/>
          </a:prstGeom>
        </p:spPr>
        <p:txBody>
          <a:bodyPr anchor="b"/>
          <a:lstStyle>
            <a:lvl1pPr defTabSz="914400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502576" y="4077022"/>
            <a:ext cx="11183672" cy="1081089"/>
          </a:xfrm>
          <a:prstGeom prst="rect">
            <a:avLst/>
          </a:prstGeom>
        </p:spPr>
        <p:txBody>
          <a:bodyPr/>
          <a:lstStyle>
            <a:lvl1pPr defTabSz="914400">
              <a:spcBef>
                <a:spcPts val="0"/>
              </a:spcBef>
              <a:defRPr sz="1000">
                <a:solidFill>
                  <a:srgbClr val="4B4B4B"/>
                </a:solidFill>
              </a:defRPr>
            </a:lvl1pPr>
            <a:lvl2pPr marL="500768" indent="-157868" defTabSz="914400">
              <a:spcBef>
                <a:spcPts val="0"/>
              </a:spcBef>
              <a:buChar char="–"/>
              <a:defRPr sz="1000">
                <a:solidFill>
                  <a:srgbClr val="4B4B4B"/>
                </a:solidFill>
              </a:defRPr>
            </a:lvl2pPr>
            <a:lvl3pPr marL="837318" indent="-94368" defTabSz="914400">
              <a:spcBef>
                <a:spcPts val="0"/>
              </a:spcBef>
              <a:buChar char="•"/>
              <a:defRPr sz="1000">
                <a:solidFill>
                  <a:srgbClr val="4B4B4B"/>
                </a:solidFill>
              </a:defRPr>
            </a:lvl3pPr>
            <a:lvl4pPr marL="1154818" indent="-126118" defTabSz="914400">
              <a:spcBef>
                <a:spcPts val="0"/>
              </a:spcBef>
              <a:buChar char="–"/>
              <a:defRPr sz="1000">
                <a:solidFill>
                  <a:srgbClr val="4B4B4B"/>
                </a:solidFill>
              </a:defRPr>
            </a:lvl4pPr>
            <a:lvl5pPr marL="1434218" indent="-62618" defTabSz="914400">
              <a:spcBef>
                <a:spcPts val="0"/>
              </a:spcBef>
              <a:buChar char="•"/>
              <a:defRPr sz="1000">
                <a:solidFill>
                  <a:srgbClr val="4B4B4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Line 19"/>
          <p:cNvSpPr/>
          <p:nvPr/>
        </p:nvSpPr>
        <p:spPr>
          <a:xfrm>
            <a:off x="478241" y="3969072"/>
            <a:ext cx="11232342" cy="1"/>
          </a:xfrm>
          <a:prstGeom prst="line">
            <a:avLst/>
          </a:prstGeom>
          <a:ln w="24130" cap="rnd">
            <a:solidFill>
              <a:srgbClr val="4B4B4B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19"/>
          <p:cNvSpPr/>
          <p:nvPr/>
        </p:nvSpPr>
        <p:spPr>
          <a:xfrm>
            <a:off x="478241" y="981075"/>
            <a:ext cx="11232342" cy="0"/>
          </a:xfrm>
          <a:prstGeom prst="line">
            <a:avLst/>
          </a:prstGeom>
          <a:ln w="24130" cap="rnd">
            <a:solidFill>
              <a:srgbClr val="4B4B4B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Title Text"/>
          <p:cNvSpPr txBox="1"/>
          <p:nvPr>
            <p:ph type="title"/>
          </p:nvPr>
        </p:nvSpPr>
        <p:spPr>
          <a:xfrm>
            <a:off x="494114" y="152401"/>
            <a:ext cx="11200599" cy="792163"/>
          </a:xfrm>
          <a:prstGeom prst="rect">
            <a:avLst/>
          </a:prstGeom>
        </p:spPr>
        <p:txBody>
          <a:bodyPr anchor="b"/>
          <a:lstStyle>
            <a:lvl1pPr defTabSz="914400"/>
          </a:lstStyle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idx="1"/>
          </p:nvPr>
        </p:nvSpPr>
        <p:spPr>
          <a:xfrm>
            <a:off x="454965" y="1125537"/>
            <a:ext cx="11278897" cy="5111751"/>
          </a:xfrm>
          <a:prstGeom prst="rect">
            <a:avLst/>
          </a:prstGeom>
        </p:spPr>
        <p:txBody>
          <a:bodyPr/>
          <a:lstStyle>
            <a:lvl1pPr marL="227013" indent="-227013" defTabSz="914400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sz="1800">
                <a:solidFill>
                  <a:srgbClr val="4B4B4B"/>
                </a:solidFill>
              </a:defRPr>
            </a:lvl1pPr>
            <a:lvl2pPr marL="627062" indent="-284163" defTabSz="914400">
              <a:spcBef>
                <a:spcPts val="0"/>
              </a:spcBef>
              <a:buClr>
                <a:schemeClr val="accent1"/>
              </a:buClr>
              <a:buChar char="–"/>
              <a:defRPr sz="1800">
                <a:solidFill>
                  <a:srgbClr val="4B4B4B"/>
                </a:solidFill>
              </a:defRPr>
            </a:lvl2pPr>
            <a:lvl3pPr marL="912812" indent="-169862" defTabSz="914400">
              <a:spcBef>
                <a:spcPts val="0"/>
              </a:spcBef>
              <a:buClr>
                <a:schemeClr val="accent1"/>
              </a:buClr>
              <a:buChar char="•"/>
              <a:defRPr sz="1800">
                <a:solidFill>
                  <a:srgbClr val="4B4B4B"/>
                </a:solidFill>
              </a:defRPr>
            </a:lvl3pPr>
            <a:lvl4pPr marL="1255712" indent="-227012" defTabSz="914400">
              <a:spcBef>
                <a:spcPts val="0"/>
              </a:spcBef>
              <a:buClr>
                <a:schemeClr val="accent1"/>
              </a:buClr>
              <a:buChar char="–"/>
              <a:defRPr sz="1800">
                <a:solidFill>
                  <a:srgbClr val="4B4B4B"/>
                </a:solidFill>
              </a:defRPr>
            </a:lvl4pPr>
            <a:lvl5pPr marL="1484312" indent="-112712" defTabSz="914400">
              <a:spcBef>
                <a:spcPts val="0"/>
              </a:spcBef>
              <a:buClr>
                <a:schemeClr val="accent1"/>
              </a:buClr>
              <a:buChar char="•"/>
              <a:defRPr sz="1800">
                <a:solidFill>
                  <a:srgbClr val="4B4B4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11147696" y="6387355"/>
            <a:ext cx="217151" cy="20241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800">
                <a:solidFill>
                  <a:srgbClr val="4B4B4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19"/>
          <p:cNvSpPr/>
          <p:nvPr/>
        </p:nvSpPr>
        <p:spPr>
          <a:xfrm>
            <a:off x="478241" y="981075"/>
            <a:ext cx="11232342" cy="0"/>
          </a:xfrm>
          <a:prstGeom prst="line">
            <a:avLst/>
          </a:prstGeom>
          <a:ln w="24130" cap="rnd">
            <a:solidFill>
              <a:srgbClr val="4B4B4B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itle Text"/>
          <p:cNvSpPr txBox="1"/>
          <p:nvPr>
            <p:ph type="title"/>
          </p:nvPr>
        </p:nvSpPr>
        <p:spPr>
          <a:xfrm>
            <a:off x="494113" y="152401"/>
            <a:ext cx="11200599" cy="792163"/>
          </a:xfrm>
          <a:prstGeom prst="rect">
            <a:avLst/>
          </a:prstGeom>
        </p:spPr>
        <p:txBody>
          <a:bodyPr anchor="b"/>
          <a:lstStyle>
            <a:lvl1pPr defTabSz="914400"/>
          </a:lstStyle>
          <a:p>
            <a:pPr/>
            <a:r>
              <a:t>Title Text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xfrm>
            <a:off x="11147696" y="6387355"/>
            <a:ext cx="217151" cy="20241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800">
                <a:solidFill>
                  <a:srgbClr val="4B4B4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5"/>
          <p:cNvSpPr/>
          <p:nvPr>
            <p:ph type="pic" idx="21"/>
          </p:nvPr>
        </p:nvSpPr>
        <p:spPr>
          <a:xfrm>
            <a:off x="0" y="0"/>
            <a:ext cx="12188825" cy="3651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Click to edit Master title style"/>
          <p:cNvSpPr txBox="1"/>
          <p:nvPr>
            <p:ph type="title" hasCustomPrompt="1"/>
          </p:nvPr>
        </p:nvSpPr>
        <p:spPr>
          <a:xfrm>
            <a:off x="373064" y="3873999"/>
            <a:ext cx="10291762" cy="122102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73063" y="5253540"/>
            <a:ext cx="5553775" cy="10075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2 Horizonta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/>
          <p:cNvSpPr/>
          <p:nvPr>
            <p:ph type="pic" idx="21"/>
          </p:nvPr>
        </p:nvSpPr>
        <p:spPr>
          <a:xfrm>
            <a:off x="0" y="0"/>
            <a:ext cx="12188825" cy="3651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Click to edit Master title style"/>
          <p:cNvSpPr txBox="1"/>
          <p:nvPr>
            <p:ph type="title" hasCustomPrompt="1"/>
          </p:nvPr>
        </p:nvSpPr>
        <p:spPr>
          <a:xfrm>
            <a:off x="373064" y="3873999"/>
            <a:ext cx="10291762" cy="122102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373063" y="5253540"/>
            <a:ext cx="5553775" cy="10075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5"/>
          <p:cNvSpPr/>
          <p:nvPr>
            <p:ph type="pic" idx="21"/>
          </p:nvPr>
        </p:nvSpPr>
        <p:spPr>
          <a:xfrm>
            <a:off x="1" y="0"/>
            <a:ext cx="60944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6465885" y="250824"/>
            <a:ext cx="5353053" cy="174307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465887" y="2243639"/>
            <a:ext cx="5353053" cy="10075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371475" y="723900"/>
            <a:ext cx="10293351" cy="2667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914400" indent="-914400">
              <a:spcBef>
                <a:spcPts val="800"/>
              </a:spcBef>
              <a:tabLst>
                <a:tab pos="914400" algn="l"/>
              </a:tabLst>
              <a:defRPr sz="2000"/>
            </a:lvl1pPr>
            <a:lvl2pPr marL="1166636" indent="-252236">
              <a:spcBef>
                <a:spcPts val="800"/>
              </a:spcBef>
              <a:buChar char="–"/>
              <a:tabLst>
                <a:tab pos="914400" algn="l"/>
              </a:tabLst>
              <a:defRPr sz="2000"/>
            </a:lvl2pPr>
            <a:lvl3pPr marL="1423194" indent="-281781">
              <a:spcBef>
                <a:spcPts val="800"/>
              </a:spcBef>
              <a:buChar char="•"/>
              <a:tabLst>
                <a:tab pos="914400" algn="l"/>
              </a:tabLst>
              <a:defRPr sz="2000"/>
            </a:lvl3pPr>
            <a:lvl4pPr marL="1698171" indent="-326571">
              <a:spcBef>
                <a:spcPts val="800"/>
              </a:spcBef>
              <a:buChar char="–"/>
              <a:tabLst>
                <a:tab pos="914400" algn="l"/>
              </a:tabLst>
              <a:defRPr sz="2000"/>
            </a:lvl4pPr>
            <a:lvl5pPr marL="1979083" indent="-375708">
              <a:spcBef>
                <a:spcPts val="800"/>
              </a:spcBef>
              <a:buChar char="•"/>
              <a:tabLst>
                <a:tab pos="914400" algn="l"/>
              </a:tabLst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369888" y="1833345"/>
            <a:ext cx="10293351" cy="169227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73064" y="288088"/>
            <a:ext cx="10291762" cy="42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73064" y="1054848"/>
            <a:ext cx="10291762" cy="521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1pPr>
      <a:lvl2pPr marL="249714" marR="0" indent="-2497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2pPr>
      <a:lvl3pPr marL="507294" marR="0" indent="-27551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3pPr>
      <a:lvl4pPr marL="771525" marR="0" indent="-314325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4pPr>
      <a:lvl5pPr marL="1046389" marR="0" indent="-35423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5pPr>
      <a:lvl6pPr marL="1217348" marR="0" indent="-299773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6pPr>
      <a:lvl7pPr marL="1441094" marR="0" indent="-362102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hyperlink" Target="https://www.safaribooksonline.com/playlists/dce9eb9c-ceff-4dce-beec-41239c49527d" TargetMode="External"/><Relationship Id="rId4" Type="http://schemas.openxmlformats.org/officeDocument/2006/relationships/hyperlink" Target="https://thehub.thomsonreuters.com/message/443702" TargetMode="External"/><Relationship Id="rId5" Type="http://schemas.openxmlformats.org/officeDocument/2006/relationships/hyperlink" Target="https://thehub.thomsonreuters.com/thread/163911" TargetMode="External"/><Relationship Id="rId6" Type="http://schemas.openxmlformats.org/officeDocument/2006/relationships/hyperlink" Target="https://github.com/jupyter/jupyter/wiki/A-gallery-of-interesting-Jupyter-Notebooks" TargetMode="External"/><Relationship Id="rId7" Type="http://schemas.openxmlformats.org/officeDocument/2006/relationships/hyperlink" Target="https://www.dataquest.io/blog/jupyter-notebook-tips-tricks-shortcut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7928148" y="520261"/>
            <a:ext cx="4079631" cy="3216168"/>
          </a:xfrm>
          <a:prstGeom prst="rect">
            <a:avLst/>
          </a:prstGeom>
        </p:spPr>
        <p:txBody>
          <a:bodyPr/>
          <a:lstStyle/>
          <a:p>
            <a:pPr algn="ctr">
              <a:defRPr sz="4400"/>
            </a:pPr>
            <a:r>
              <a:t>Python </a:t>
            </a:r>
            <a:br/>
            <a:r>
              <a:t>for </a:t>
            </a:r>
            <a:br/>
            <a:r>
              <a:t>Customer </a:t>
            </a:r>
            <a:br/>
            <a:r>
              <a:t>Analytics</a:t>
            </a:r>
          </a:p>
        </p:txBody>
      </p:sp>
      <p:sp>
        <p:nvSpPr>
          <p:cNvPr id="234" name="Subtitle 2"/>
          <p:cNvSpPr txBox="1"/>
          <p:nvPr>
            <p:ph type="body" sz="quarter" idx="1"/>
          </p:nvPr>
        </p:nvSpPr>
        <p:spPr>
          <a:xfrm>
            <a:off x="7978388" y="4604656"/>
            <a:ext cx="4029392" cy="1966618"/>
          </a:xfrm>
          <a:prstGeom prst="rect">
            <a:avLst/>
          </a:prstGeom>
        </p:spPr>
        <p:txBody>
          <a:bodyPr/>
          <a:lstStyle/>
          <a:p>
            <a:pPr/>
            <a:r>
              <a:t>Deepak Mishra</a:t>
            </a:r>
          </a:p>
        </p:txBody>
      </p:sp>
      <p:pic>
        <p:nvPicPr>
          <p:cNvPr id="235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780486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4029" y="287523"/>
            <a:ext cx="5861697" cy="604607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lide Number Placeholder 1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Title 3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Learning Resources</a:t>
            </a:r>
          </a:p>
        </p:txBody>
      </p:sp>
      <p:sp>
        <p:nvSpPr>
          <p:cNvPr id="289" name="Content Placeholder 4"/>
          <p:cNvSpPr txBox="1"/>
          <p:nvPr>
            <p:ph type="body" sz="half" idx="1"/>
          </p:nvPr>
        </p:nvSpPr>
        <p:spPr>
          <a:xfrm>
            <a:off x="373063" y="1054849"/>
            <a:ext cx="5136985" cy="5212080"/>
          </a:xfrm>
          <a:prstGeom prst="rect">
            <a:avLst/>
          </a:prstGeom>
        </p:spPr>
        <p:txBody>
          <a:bodyPr/>
          <a:lstStyle/>
          <a:p>
            <a:pPr>
              <a:defRPr b="1" sz="1400"/>
            </a:pPr>
            <a:r>
              <a:t>Books on Safari online (free to use)</a:t>
            </a:r>
          </a:p>
          <a:p>
            <a:pPr>
              <a:defRPr sz="1400"/>
            </a:pP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3" invalidUrl="" action="" tgtFrame="" tooltip="" history="1" highlightClick="0" endSnd="0"/>
              </a:rPr>
              <a:t>https://www.safaribooksonline.com/playlists/dce9eb9c-ceff-4dce-beec-41239c49527d</a:t>
            </a:r>
          </a:p>
          <a:p>
            <a:pPr>
              <a:defRPr b="1" sz="1400"/>
            </a:pPr>
            <a:r>
              <a:t>Internal</a:t>
            </a:r>
          </a:p>
          <a:p>
            <a:pPr>
              <a:defRPr sz="1400"/>
            </a:pPr>
            <a:r>
              <a:t>Python Series by Zoltan, all recordings on hub</a:t>
            </a:r>
          </a:p>
          <a:p>
            <a:pPr>
              <a:defRPr sz="1400"/>
            </a:pPr>
            <a:r>
              <a:t>Series 1 </a:t>
            </a: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4" invalidUrl="" action="" tgtFrame="" tooltip="" history="1" highlightClick="0" endSnd="0"/>
              </a:rPr>
              <a:t>https://thehub.thomsonreuters.com/message/443702</a:t>
            </a:r>
          </a:p>
          <a:p>
            <a:pPr>
              <a:defRPr sz="1400"/>
            </a:pPr>
            <a:r>
              <a:t>Series 2 </a:t>
            </a: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5" invalidUrl="" action="" tgtFrame="" tooltip="" history="1" highlightClick="0" endSnd="0"/>
              </a:rPr>
              <a:t>https://thehub.thomsonreuters.com/thread/163911</a:t>
            </a:r>
          </a:p>
          <a:p>
            <a:pPr>
              <a:defRPr b="1" sz="1400"/>
            </a:pPr>
            <a:r>
              <a:t>Many courses available on Courseera.org</a:t>
            </a:r>
          </a:p>
          <a:p>
            <a:pPr>
              <a:defRPr b="1" sz="1400"/>
            </a:pPr>
            <a:r>
              <a:t>A gallery of interesting Jupyter Notebooks</a:t>
            </a:r>
          </a:p>
          <a:p>
            <a:pPr>
              <a:defRPr sz="1400"/>
            </a:pP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6" invalidUrl="" action="" tgtFrame="" tooltip="" history="1" highlightClick="0" endSnd="0"/>
              </a:rPr>
              <a:t>https://github.com/jupyter/jupyter/wiki/A-gallery-of-interesting-Jupyter-Notebooks</a:t>
            </a:r>
          </a:p>
          <a:p>
            <a:pPr>
              <a:defRPr sz="1400"/>
            </a:pP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7" invalidUrl="" action="" tgtFrame="" tooltip="" history="1" highlightClick="0" endSnd="0"/>
              </a:rPr>
              <a:t>https://www.dataquest.io/blog/jupyter-notebook-tips-tricks-shortcuts/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 </a:t>
            </a:r>
            <a:r>
              <a:rPr i="1"/>
              <a:t>groupby</a:t>
            </a:r>
            <a:r>
              <a:t> method</a:t>
            </a:r>
          </a:p>
        </p:txBody>
      </p:sp>
      <p:sp>
        <p:nvSpPr>
          <p:cNvPr id="238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TextBox 11"/>
          <p:cNvSpPr txBox="1"/>
          <p:nvPr/>
        </p:nvSpPr>
        <p:spPr>
          <a:xfrm>
            <a:off x="1049798" y="692338"/>
            <a:ext cx="10324013" cy="99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Using "group by" method we can:</a:t>
            </a:r>
          </a:p>
          <a:p>
            <a:pPr lvl="1" marL="799859" indent="-342797">
              <a:buSzPct val="100000"/>
              <a:buFont typeface="Arial"/>
              <a:buChar char="•"/>
              <a:defRPr sz="1600"/>
            </a:pPr>
            <a:r>
              <a:t>Split the data into groups based on some criteria</a:t>
            </a:r>
          </a:p>
          <a:p>
            <a:pPr lvl="1" marL="799859" indent="-342797">
              <a:buSzPct val="100000"/>
              <a:buFont typeface="Arial"/>
              <a:buChar char="•"/>
              <a:defRPr sz="1600"/>
            </a:pPr>
            <a:r>
              <a:t>Calculate statistics (or apply a function) to each group</a:t>
            </a:r>
          </a:p>
          <a:p>
            <a:pPr lvl="1" marL="799859" indent="-342797">
              <a:buSzPct val="100000"/>
              <a:buFont typeface="Arial"/>
              <a:buChar char="•"/>
              <a:defRPr sz="1600"/>
            </a:pPr>
            <a:r>
              <a:t>Data Frame can be grouped along rows and columns</a:t>
            </a:r>
          </a:p>
        </p:txBody>
      </p:sp>
      <p:pic>
        <p:nvPicPr>
          <p:cNvPr id="24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2513" y="1776789"/>
            <a:ext cx="4698033" cy="461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8" y="2173807"/>
            <a:ext cx="7286364" cy="3900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 </a:t>
            </a:r>
            <a:r>
              <a:rPr i="1"/>
              <a:t>groupby</a:t>
            </a:r>
            <a:r>
              <a:t> method</a:t>
            </a:r>
          </a:p>
        </p:txBody>
      </p:sp>
      <p:sp>
        <p:nvSpPr>
          <p:cNvPr id="244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TextBox 11"/>
          <p:cNvSpPr txBox="1"/>
          <p:nvPr/>
        </p:nvSpPr>
        <p:spPr>
          <a:xfrm>
            <a:off x="902841" y="911869"/>
            <a:ext cx="10324013" cy="263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50000"/>
              </a:lnSpc>
              <a:defRPr i="1" sz="2300"/>
            </a:pPr>
            <a:r>
              <a:t>groupby</a:t>
            </a:r>
            <a:r>
              <a:rPr i="0"/>
              <a:t> performance notes:</a:t>
            </a:r>
            <a:endParaRPr i="0"/>
          </a:p>
          <a:p>
            <a:pPr lvl="1" marL="800100" indent="-342900">
              <a:buSzPct val="100000"/>
              <a:buFont typeface="Arial"/>
              <a:buChar char="•"/>
              <a:defRPr sz="2300"/>
            </a:pPr>
            <a:r>
              <a:t>No grouping/splitting occurs until it's needed. Creating the </a:t>
            </a:r>
            <a:r>
              <a:rPr i="1"/>
              <a:t>groupby</a:t>
            </a:r>
            <a:r>
              <a:t> object only verifies that you have passed a valid mapping</a:t>
            </a:r>
          </a:p>
          <a:p>
            <a:pPr lvl="1" marL="800100" indent="-342900">
              <a:buSzPct val="100000"/>
              <a:buFont typeface="Arial"/>
              <a:buChar char="•"/>
              <a:defRPr sz="2300"/>
            </a:pPr>
            <a:r>
              <a:t>By default the group keys are sorted during the </a:t>
            </a:r>
            <a:r>
              <a:rPr i="1"/>
              <a:t>groupby</a:t>
            </a:r>
            <a:r>
              <a:t> operation. You may want to pass sort=False for potential speedup:</a:t>
            </a:r>
          </a:p>
        </p:txBody>
      </p:sp>
      <p:sp>
        <p:nvSpPr>
          <p:cNvPr id="246" name="TextBox 12"/>
          <p:cNvSpPr txBox="1"/>
          <p:nvPr/>
        </p:nvSpPr>
        <p:spPr>
          <a:xfrm>
            <a:off x="248688" y="4867028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247" name="TextBox 13"/>
          <p:cNvSpPr txBox="1"/>
          <p:nvPr/>
        </p:nvSpPr>
        <p:spPr>
          <a:xfrm>
            <a:off x="1648484" y="4867030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#Calculate mean salary for each professor rank: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df.groupby([</a:t>
            </a:r>
            <a:r>
              <a:rPr>
                <a:solidFill>
                  <a:srgbClr val="C00000"/>
                </a:solidFill>
              </a:rPr>
              <a:t>'rank']</a:t>
            </a:r>
            <a:r>
              <a:rPr>
                <a:solidFill>
                  <a:schemeClr val="accent2"/>
                </a:solidFill>
              </a:rPr>
              <a:t>,</a:t>
            </a:r>
            <a:r>
              <a:rPr>
                <a:solidFill>
                  <a:srgbClr val="C00000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sort=</a:t>
            </a:r>
            <a:r>
              <a:rPr>
                <a:solidFill>
                  <a:schemeClr val="accent2"/>
                </a:solidFill>
              </a:rPr>
              <a:t>False</a:t>
            </a:r>
            <a:r>
              <a:rPr>
                <a:solidFill>
                  <a:schemeClr val="accent2"/>
                </a:solidFill>
              </a:rPr>
              <a:t>)[[</a:t>
            </a:r>
            <a:r>
              <a:rPr>
                <a:solidFill>
                  <a:srgbClr val="C00000"/>
                </a:solidFill>
              </a:rPr>
              <a:t>'salary'</a:t>
            </a:r>
            <a:r>
              <a:rPr>
                <a:solidFill>
                  <a:schemeClr val="accent2"/>
                </a:solidFill>
              </a:rPr>
              <a:t>]].mean()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 </a:t>
            </a:r>
            <a:r>
              <a:rPr i="1"/>
              <a:t>groupby</a:t>
            </a:r>
            <a:r>
              <a:t> method</a:t>
            </a:r>
          </a:p>
        </p:txBody>
      </p:sp>
      <p:sp>
        <p:nvSpPr>
          <p:cNvPr id="250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Box 12"/>
          <p:cNvSpPr txBox="1"/>
          <p:nvPr/>
        </p:nvSpPr>
        <p:spPr>
          <a:xfrm>
            <a:off x="248688" y="3872782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252" name="TextBox 13"/>
          <p:cNvSpPr txBox="1"/>
          <p:nvPr/>
        </p:nvSpPr>
        <p:spPr>
          <a:xfrm>
            <a:off x="1648484" y="3872782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#Calculate mean salary for each professor rank: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df.groupby(</a:t>
            </a:r>
            <a:r>
              <a:rPr>
                <a:solidFill>
                  <a:srgbClr val="C00000"/>
                </a:solidFill>
              </a:rPr>
              <a:t>'rank'</a:t>
            </a:r>
            <a:r>
              <a:rPr>
                <a:solidFill>
                  <a:schemeClr val="accent2"/>
                </a:solidFill>
              </a:rPr>
              <a:t>)[[</a:t>
            </a:r>
            <a:r>
              <a:rPr>
                <a:solidFill>
                  <a:srgbClr val="C00000"/>
                </a:solidFill>
              </a:rPr>
              <a:t>'salary'</a:t>
            </a:r>
            <a:r>
              <a:rPr>
                <a:solidFill>
                  <a:schemeClr val="accent2"/>
                </a:solidFill>
              </a:rPr>
              <a:t>]].mean()</a:t>
            </a:r>
          </a:p>
        </p:txBody>
      </p:sp>
      <p:sp>
        <p:nvSpPr>
          <p:cNvPr id="253" name="Rectangle 2"/>
          <p:cNvSpPr txBox="1"/>
          <p:nvPr/>
        </p:nvSpPr>
        <p:spPr>
          <a:xfrm>
            <a:off x="1694204" y="5934859"/>
            <a:ext cx="10123639" cy="59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chemeClr val="accent2">
                    <a:lumOff val="34901"/>
                  </a:schemeClr>
                </a:solidFill>
              </a:defRPr>
            </a:pPr>
            <a:r>
              <a:t>Note:</a:t>
            </a:r>
            <a:r>
              <a:rPr i="0"/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25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8484" y="4665964"/>
            <a:ext cx="1927526" cy="128966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Box 8"/>
          <p:cNvSpPr txBox="1"/>
          <p:nvPr/>
        </p:nvSpPr>
        <p:spPr>
          <a:xfrm>
            <a:off x="217875" y="827512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256" name="TextBox 9"/>
          <p:cNvSpPr txBox="1"/>
          <p:nvPr/>
        </p:nvSpPr>
        <p:spPr>
          <a:xfrm>
            <a:off x="1617670" y="827514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#Group data using rank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df_rank = df.groupby(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rgbClr val="C00000"/>
                </a:solidFill>
              </a:rPr>
              <a:t>'rank'</a:t>
            </a:r>
            <a:r>
              <a:rPr>
                <a:solidFill>
                  <a:schemeClr val="accent2"/>
                </a:solidFill>
              </a:rPr>
              <a:t>])</a:t>
            </a:r>
          </a:p>
        </p:txBody>
      </p:sp>
      <p:sp>
        <p:nvSpPr>
          <p:cNvPr id="257" name="TextBox 10"/>
          <p:cNvSpPr txBox="1"/>
          <p:nvPr/>
        </p:nvSpPr>
        <p:spPr>
          <a:xfrm>
            <a:off x="211029" y="1668060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258" name="TextBox 14"/>
          <p:cNvSpPr txBox="1"/>
          <p:nvPr/>
        </p:nvSpPr>
        <p:spPr>
          <a:xfrm>
            <a:off x="1610824" y="1668061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#Calculate mean value for each numeric column per each group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df_rank.mean()</a:t>
            </a:r>
          </a:p>
        </p:txBody>
      </p:sp>
      <p:pic>
        <p:nvPicPr>
          <p:cNvPr id="259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0823" y="2418806"/>
            <a:ext cx="3184607" cy="1306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Aggregation Functions in Pandas</a:t>
            </a:r>
          </a:p>
        </p:txBody>
      </p:sp>
      <p:sp>
        <p:nvSpPr>
          <p:cNvPr id="262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TextBox 6"/>
          <p:cNvSpPr txBox="1"/>
          <p:nvPr/>
        </p:nvSpPr>
        <p:spPr>
          <a:xfrm>
            <a:off x="1036549" y="1770701"/>
            <a:ext cx="10324013" cy="385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/>
            </a:pPr>
            <a:r>
              <a:t>Aggregation - computing a summary statistic about each group, i.e.</a:t>
            </a:r>
          </a:p>
          <a:p>
            <a:pPr lvl="1" marL="799859" indent="-342797">
              <a:buSzPct val="100000"/>
              <a:buFont typeface="Arial"/>
              <a:buChar char="•"/>
              <a:defRPr sz="2300"/>
            </a:pPr>
            <a:r>
              <a:t>compute group sums or means</a:t>
            </a:r>
          </a:p>
          <a:p>
            <a:pPr lvl="1" marL="799859" indent="-342797">
              <a:buSzPct val="100000"/>
              <a:buFont typeface="Arial"/>
              <a:buChar char="•"/>
              <a:defRPr sz="2300"/>
            </a:pPr>
            <a:r>
              <a:t>compute group sizes/counts</a:t>
            </a:r>
          </a:p>
          <a:p>
            <a:pPr lvl="1">
              <a:defRPr sz="2300"/>
            </a:pPr>
          </a:p>
          <a:p>
            <a:pPr>
              <a:defRPr sz="2300"/>
            </a:pPr>
            <a:r>
              <a:t>Common aggregation functions:</a:t>
            </a:r>
          </a:p>
          <a:p>
            <a:pPr>
              <a:defRPr sz="2300"/>
            </a:pPr>
          </a:p>
          <a:p>
            <a:pPr lvl="1">
              <a:defRPr sz="2300"/>
            </a:pPr>
            <a:r>
              <a:t>min, max</a:t>
            </a:r>
          </a:p>
          <a:p>
            <a:pPr lvl="1">
              <a:defRPr sz="2300"/>
            </a:pPr>
            <a:r>
              <a:t>count, sum, prod</a:t>
            </a:r>
          </a:p>
          <a:p>
            <a:pPr lvl="1">
              <a:defRPr sz="2300"/>
            </a:pPr>
            <a:r>
              <a:t>mean, median, mode, mad</a:t>
            </a:r>
          </a:p>
          <a:p>
            <a:pPr lvl="1">
              <a:defRPr sz="2300"/>
            </a:pPr>
            <a:r>
              <a:t>std, var</a:t>
            </a:r>
          </a:p>
          <a:p>
            <a:pPr>
              <a:defRPr sz="23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Aggregation Functions in Pandas</a:t>
            </a:r>
          </a:p>
        </p:txBody>
      </p:sp>
      <p:sp>
        <p:nvSpPr>
          <p:cNvPr id="266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TextBox 6"/>
          <p:cNvSpPr txBox="1"/>
          <p:nvPr/>
        </p:nvSpPr>
        <p:spPr>
          <a:xfrm>
            <a:off x="1036549" y="1770701"/>
            <a:ext cx="10324013" cy="76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agg() method are useful when multiple statistics are computed per column:</a:t>
            </a:r>
          </a:p>
        </p:txBody>
      </p:sp>
      <p:sp>
        <p:nvSpPr>
          <p:cNvPr id="268" name="TextBox 4"/>
          <p:cNvSpPr txBox="1"/>
          <p:nvPr/>
        </p:nvSpPr>
        <p:spPr>
          <a:xfrm>
            <a:off x="-31794" y="2262020"/>
            <a:ext cx="10751921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269" name="TextBox 5"/>
          <p:cNvSpPr txBox="1"/>
          <p:nvPr/>
        </p:nvSpPr>
        <p:spPr>
          <a:xfrm>
            <a:off x="1368000" y="2327336"/>
            <a:ext cx="10651151" cy="329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flights[[</a:t>
            </a:r>
            <a:r>
              <a:rPr>
                <a:solidFill>
                  <a:srgbClr val="C00000"/>
                </a:solidFill>
              </a:rPr>
              <a:t>'dep_delay'</a:t>
            </a:r>
            <a:r>
              <a:t>,</a:t>
            </a:r>
            <a:r>
              <a:rPr>
                <a:solidFill>
                  <a:srgbClr val="C00000"/>
                </a:solidFill>
              </a:rPr>
              <a:t>'arr_delay'</a:t>
            </a:r>
            <a:r>
              <a:t>]].agg([</a:t>
            </a:r>
            <a:r>
              <a:rPr>
                <a:solidFill>
                  <a:srgbClr val="C00000"/>
                </a:solidFill>
              </a:rPr>
              <a:t>'min'</a:t>
            </a:r>
            <a:r>
              <a:t>,</a:t>
            </a:r>
            <a:r>
              <a:rPr>
                <a:solidFill>
                  <a:srgbClr val="C00000"/>
                </a:solidFill>
              </a:rPr>
              <a:t>'mean'</a:t>
            </a:r>
            <a:r>
              <a:t>,</a:t>
            </a:r>
            <a:r>
              <a:rPr>
                <a:solidFill>
                  <a:srgbClr val="C00000"/>
                </a:solidFill>
              </a:rPr>
              <a:t>'max'</a:t>
            </a:r>
            <a:r>
              <a:t>])</a:t>
            </a:r>
          </a:p>
        </p:txBody>
      </p:sp>
      <p:sp>
        <p:nvSpPr>
          <p:cNvPr id="270" name="TextBox 7"/>
          <p:cNvSpPr txBox="1"/>
          <p:nvPr/>
        </p:nvSpPr>
        <p:spPr>
          <a:xfrm>
            <a:off x="-34296" y="3046843"/>
            <a:ext cx="10751921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</a:p>
        </p:txBody>
      </p:sp>
      <p:pic>
        <p:nvPicPr>
          <p:cNvPr id="2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444" y="3034497"/>
            <a:ext cx="2533345" cy="1476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Basic Descriptive Statistics</a:t>
            </a:r>
          </a:p>
        </p:txBody>
      </p:sp>
      <p:sp>
        <p:nvSpPr>
          <p:cNvPr id="274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75" name="Table 7"/>
          <p:cNvGraphicFramePr/>
          <p:nvPr/>
        </p:nvGraphicFramePr>
        <p:xfrm>
          <a:off x="837981" y="1691140"/>
          <a:ext cx="8428939" cy="41643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64315"/>
                <a:gridCol w="5864623"/>
              </a:tblGrid>
              <a:tr h="57805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df.method()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describe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Basic statistics (count, mean, std, min, quantiles, max)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min, max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Minimum and maximum values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308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mean, median, mode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Arithmetic average, median and mode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var, std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Variance and standard deviation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sem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Standard error of mean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skew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Sample skewness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kurt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kurtosis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Pivot Tables for Data Aggregation</a:t>
            </a:r>
          </a:p>
        </p:txBody>
      </p:sp>
      <p:sp>
        <p:nvSpPr>
          <p:cNvPr id="278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79" name="Table 7"/>
          <p:cNvGraphicFramePr/>
          <p:nvPr/>
        </p:nvGraphicFramePr>
        <p:xfrm>
          <a:off x="829816" y="1625584"/>
          <a:ext cx="8428940" cy="41643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64315"/>
                <a:gridCol w="5864623"/>
              </a:tblGrid>
              <a:tr h="57805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Function name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Description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values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Column name or names to aggregate; by default aggregates all numeric columns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index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Column names or other group keys to group on the rows of the resulting pivot table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308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columns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Column names or other group keys to group on the columns of the resulting pivot table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aggfunc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Aggregation function or list of functions ('mean' by default); can be any function valid in a groupby context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fill_value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Replace missing values in result table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dropna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If True, do not include columns whose entries are all NA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margins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Add row/column subtotals and grand total (False by default)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</a:tbl>
          </a:graphicData>
        </a:graphic>
      </p:graphicFrame>
      <p:sp>
        <p:nvSpPr>
          <p:cNvPr id="280" name="Rectangle 1"/>
          <p:cNvSpPr/>
          <p:nvPr/>
        </p:nvSpPr>
        <p:spPr>
          <a:xfrm>
            <a:off x="829816" y="1063225"/>
            <a:ext cx="8289692" cy="215901"/>
          </a:xfrm>
          <a:prstGeom prst="rect">
            <a:avLst/>
          </a:prstGeom>
          <a:solidFill>
            <a:srgbClr val="FBFB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914400">
              <a:defRPr sz="1400">
                <a:solidFill>
                  <a:srgbClr val="555555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df.</a:t>
            </a:r>
            <a:r>
              <a:rPr>
                <a:solidFill>
                  <a:srgbClr val="000088"/>
                </a:solidFill>
              </a:rPr>
              <a:t>pivot_table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(</a:t>
            </a:r>
            <a:r>
              <a:rPr>
                <a:solidFill>
                  <a:srgbClr val="CC3300"/>
                </a:solidFill>
              </a:rPr>
              <a:t>'tip_pct'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,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index</a:t>
            </a:r>
            <a:r>
              <a:t>=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[</a:t>
            </a:r>
            <a:r>
              <a:rPr>
                <a:solidFill>
                  <a:srgbClr val="CC3300"/>
                </a:solidFill>
              </a:rPr>
              <a:t>'time'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,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'size'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,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'smoker'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],</a:t>
            </a:r>
            <a:r>
              <a:rPr>
                <a:solidFill>
                  <a:srgbClr val="404040"/>
                </a:solidFill>
              </a:rPr>
              <a:t> </a:t>
            </a:r>
            <a:r>
              <a:t>.....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: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columns</a:t>
            </a:r>
            <a:r>
              <a:t>=</a:t>
            </a:r>
            <a:r>
              <a:rPr>
                <a:solidFill>
                  <a:srgbClr val="CC3300"/>
                </a:solidFill>
              </a:rPr>
              <a:t>'day'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,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aggfunc</a:t>
            </a:r>
            <a:r>
              <a:t>=</a:t>
            </a:r>
            <a:r>
              <a:rPr>
                <a:solidFill>
                  <a:srgbClr val="CC3300"/>
                </a:solidFill>
              </a:rPr>
              <a:t>'mean'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,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fill_value</a:t>
            </a:r>
            <a:r>
              <a:t>=</a:t>
            </a:r>
            <a:r>
              <a:rPr>
                <a:solidFill>
                  <a:srgbClr val="FF6600"/>
                </a:solidFill>
              </a:rPr>
              <a:t>0</a:t>
            </a:r>
            <a:r>
              <a:rPr>
                <a:solidFill>
                  <a:srgbClr val="000000"/>
                </a:solidFill>
                <a:latin typeface="inherit"/>
                <a:ea typeface="inherit"/>
                <a:cs typeface="inherit"/>
                <a:sym typeface="inherit"/>
              </a:rPr>
              <a:t>)</a:t>
            </a:r>
            <a:r>
              <a:rPr>
                <a:solidFill>
                  <a:schemeClr val="accent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ooter Placeholder 2"/>
          <p:cNvSpPr txBox="1"/>
          <p:nvPr/>
        </p:nvSpPr>
        <p:spPr>
          <a:xfrm>
            <a:off x="771525" y="6553200"/>
            <a:ext cx="53213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Edit presentation title on Slide Master using Insert &gt; Header &amp; Footer</a:t>
            </a:r>
          </a:p>
        </p:txBody>
      </p:sp>
      <p:sp>
        <p:nvSpPr>
          <p:cNvPr id="283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R">
  <a:themeElements>
    <a:clrScheme name="TR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00FF"/>
      </a:hlink>
      <a:folHlink>
        <a:srgbClr val="FF00FF"/>
      </a:folHlink>
    </a:clrScheme>
    <a:fontScheme name="T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R">
  <a:themeElements>
    <a:clrScheme name="T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00FF"/>
      </a:hlink>
      <a:folHlink>
        <a:srgbClr val="FF00FF"/>
      </a:folHlink>
    </a:clrScheme>
    <a:fontScheme name="T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