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2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C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ECE6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A"/>
          </a:solidFill>
        </a:fill>
      </a:tcStyle>
    </a:wholeTbl>
    <a:band2H>
      <a:tcTxStyle b="def" i="def"/>
      <a:tcStyle>
        <a:tcBdr/>
        <a:fill>
          <a:solidFill>
            <a:srgbClr val="FF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1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>
          <a:xfrm>
            <a:off x="0" y="-9832"/>
            <a:ext cx="12188825" cy="58921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373063" y="252620"/>
            <a:ext cx="10291761" cy="122102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373063" y="1748583"/>
            <a:ext cx="10291762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1a Ink-Sa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371475" y="1828800"/>
            <a:ext cx="10293351" cy="16922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371475" y="1829100"/>
            <a:ext cx="10293351" cy="169227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371475" y="1829099"/>
            <a:ext cx="9140437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4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371475" y="1829099"/>
            <a:ext cx="9140437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half" idx="1"/>
          </p:nvPr>
        </p:nvSpPr>
        <p:spPr>
          <a:xfrm>
            <a:off x="373063" y="1054848"/>
            <a:ext cx="5481638" cy="52120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-Col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371475" y="723900"/>
            <a:ext cx="11447464" cy="2667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Straight Connector 7"/>
          <p:cNvSpPr/>
          <p:nvPr/>
        </p:nvSpPr>
        <p:spPr>
          <a:xfrm flipH="1">
            <a:off x="6097587" y="1143000"/>
            <a:ext cx="1" cy="5030789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traight Connector 14"/>
          <p:cNvSpPr/>
          <p:nvPr/>
        </p:nvSpPr>
        <p:spPr>
          <a:xfrm flipH="1" flipV="1">
            <a:off x="371477" y="3646487"/>
            <a:ext cx="11446034" cy="1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371475" y="1108660"/>
            <a:ext cx="5481638" cy="242316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1" sz="1400"/>
            </a:lvl1pPr>
            <a:lvl2pPr marL="0" indent="0">
              <a:spcBef>
                <a:spcPts val="600"/>
              </a:spcBef>
              <a:buSzTx/>
              <a:buNone/>
              <a:defRPr b="1" sz="1400"/>
            </a:lvl2pPr>
            <a:lvl3pPr marL="225425" indent="-225425">
              <a:spcBef>
                <a:spcPts val="600"/>
              </a:spcBef>
              <a:defRPr b="1" sz="1400"/>
            </a:lvl3pPr>
            <a:lvl4pPr marL="457200" indent="-227013">
              <a:spcBef>
                <a:spcPts val="600"/>
              </a:spcBef>
              <a:defRPr b="1" sz="1400"/>
            </a:lvl4pPr>
            <a:lvl5pPr marL="688975" indent="-228600">
              <a:spcBef>
                <a:spcPts val="600"/>
              </a:spcBef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-Up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traight Connector 7"/>
          <p:cNvSpPr/>
          <p:nvPr/>
        </p:nvSpPr>
        <p:spPr>
          <a:xfrm flipH="1">
            <a:off x="6094412" y="1485900"/>
            <a:ext cx="3175" cy="4687889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Straight Connector 14"/>
          <p:cNvSpPr/>
          <p:nvPr/>
        </p:nvSpPr>
        <p:spPr>
          <a:xfrm flipH="1" flipV="1">
            <a:off x="372905" y="3809691"/>
            <a:ext cx="11446034" cy="1"/>
          </a:xfrm>
          <a:prstGeom prst="line">
            <a:avLst/>
          </a:prstGeom>
          <a:ln w="127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371475" y="723900"/>
            <a:ext cx="11447464" cy="2667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371475" y="1108658"/>
            <a:ext cx="3514725" cy="515561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1" sz="1400"/>
            </a:lvl1pPr>
            <a:lvl2pPr marL="0" indent="0">
              <a:spcBef>
                <a:spcPts val="600"/>
              </a:spcBef>
              <a:buSzTx/>
              <a:buNone/>
              <a:defRPr b="1" sz="1400"/>
            </a:lvl2pPr>
            <a:lvl3pPr marL="225425" indent="-225425">
              <a:spcBef>
                <a:spcPts val="600"/>
              </a:spcBef>
              <a:defRPr b="1" sz="1400"/>
            </a:lvl3pPr>
            <a:lvl4pPr marL="457200" indent="-227013">
              <a:spcBef>
                <a:spcPts val="600"/>
              </a:spcBef>
              <a:defRPr b="1" sz="1400"/>
            </a:lvl4pPr>
            <a:lvl5pPr marL="688975" indent="-228600">
              <a:spcBef>
                <a:spcPts val="600"/>
              </a:spcBef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-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373063" y="1054848"/>
            <a:ext cx="11445876" cy="9177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1a Ink-Sa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73064" y="252620"/>
            <a:ext cx="10291762" cy="122102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373063" y="1748583"/>
            <a:ext cx="10291762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1" name="Body Level One…"/>
          <p:cNvSpPr txBox="1"/>
          <p:nvPr>
            <p:ph type="body" sz="half" idx="1"/>
          </p:nvPr>
        </p:nvSpPr>
        <p:spPr>
          <a:xfrm>
            <a:off x="837981" y="1825625"/>
            <a:ext cx="5180252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/>
          <p:nvPr>
            <p:ph type="title"/>
          </p:nvPr>
        </p:nvSpPr>
        <p:spPr>
          <a:xfrm>
            <a:off x="502576" y="3068960"/>
            <a:ext cx="11183672" cy="858838"/>
          </a:xfrm>
          <a:prstGeom prst="rect">
            <a:avLst/>
          </a:prstGeom>
        </p:spPr>
        <p:txBody>
          <a:bodyPr anchor="b"/>
          <a:lstStyle>
            <a:lvl1pPr defTabSz="914400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10" name="Body Level One…"/>
          <p:cNvSpPr txBox="1"/>
          <p:nvPr>
            <p:ph type="body" sz="quarter" idx="1"/>
          </p:nvPr>
        </p:nvSpPr>
        <p:spPr>
          <a:xfrm>
            <a:off x="502576" y="4077022"/>
            <a:ext cx="11183672" cy="1081089"/>
          </a:xfrm>
          <a:prstGeom prst="rect">
            <a:avLst/>
          </a:prstGeom>
        </p:spPr>
        <p:txBody>
          <a:bodyPr/>
          <a:lstStyle>
            <a:lvl1pPr defTabSz="914400">
              <a:spcBef>
                <a:spcPts val="0"/>
              </a:spcBef>
              <a:defRPr sz="1000">
                <a:solidFill>
                  <a:srgbClr val="4B4B4B"/>
                </a:solidFill>
              </a:defRPr>
            </a:lvl1pPr>
            <a:lvl2pPr marL="500768" indent="-157868" defTabSz="914400">
              <a:spcBef>
                <a:spcPts val="0"/>
              </a:spcBef>
              <a:buChar char="–"/>
              <a:defRPr sz="1000">
                <a:solidFill>
                  <a:srgbClr val="4B4B4B"/>
                </a:solidFill>
              </a:defRPr>
            </a:lvl2pPr>
            <a:lvl3pPr marL="837318" indent="-94368" defTabSz="914400">
              <a:spcBef>
                <a:spcPts val="0"/>
              </a:spcBef>
              <a:buChar char="•"/>
              <a:defRPr sz="1000">
                <a:solidFill>
                  <a:srgbClr val="4B4B4B"/>
                </a:solidFill>
              </a:defRPr>
            </a:lvl3pPr>
            <a:lvl4pPr marL="1154818" indent="-126118" defTabSz="914400">
              <a:spcBef>
                <a:spcPts val="0"/>
              </a:spcBef>
              <a:buChar char="–"/>
              <a:defRPr sz="1000">
                <a:solidFill>
                  <a:srgbClr val="4B4B4B"/>
                </a:solidFill>
              </a:defRPr>
            </a:lvl4pPr>
            <a:lvl5pPr marL="1434218" indent="-62618" defTabSz="914400">
              <a:spcBef>
                <a:spcPts val="0"/>
              </a:spcBef>
              <a:buChar char="•"/>
              <a:defRPr sz="1000">
                <a:solidFill>
                  <a:srgbClr val="4B4B4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Line 19"/>
          <p:cNvSpPr/>
          <p:nvPr/>
        </p:nvSpPr>
        <p:spPr>
          <a:xfrm>
            <a:off x="478241" y="3969072"/>
            <a:ext cx="11232342" cy="1"/>
          </a:xfrm>
          <a:prstGeom prst="line">
            <a:avLst/>
          </a:prstGeom>
          <a:ln w="24130" cap="rnd">
            <a:solidFill>
              <a:srgbClr val="4B4B4B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ine 19"/>
          <p:cNvSpPr/>
          <p:nvPr/>
        </p:nvSpPr>
        <p:spPr>
          <a:xfrm>
            <a:off x="478241" y="981075"/>
            <a:ext cx="11232342" cy="0"/>
          </a:xfrm>
          <a:prstGeom prst="line">
            <a:avLst/>
          </a:prstGeom>
          <a:ln w="24130" cap="rnd">
            <a:solidFill>
              <a:srgbClr val="4B4B4B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494114" y="152401"/>
            <a:ext cx="11200599" cy="792163"/>
          </a:xfrm>
          <a:prstGeom prst="rect">
            <a:avLst/>
          </a:prstGeom>
        </p:spPr>
        <p:txBody>
          <a:bodyPr anchor="b"/>
          <a:lstStyle>
            <a:lvl1pPr defTabSz="914400"/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idx="1"/>
          </p:nvPr>
        </p:nvSpPr>
        <p:spPr>
          <a:xfrm>
            <a:off x="454965" y="1125537"/>
            <a:ext cx="11278897" cy="5111751"/>
          </a:xfrm>
          <a:prstGeom prst="rect">
            <a:avLst/>
          </a:prstGeom>
        </p:spPr>
        <p:txBody>
          <a:bodyPr/>
          <a:lstStyle>
            <a:lvl1pPr marL="227013" indent="-227013" defTabSz="914400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sz="1800">
                <a:solidFill>
                  <a:srgbClr val="4B4B4B"/>
                </a:solidFill>
              </a:defRPr>
            </a:lvl1pPr>
            <a:lvl2pPr marL="627062" indent="-284163" defTabSz="914400">
              <a:spcBef>
                <a:spcPts val="0"/>
              </a:spcBef>
              <a:buClr>
                <a:schemeClr val="accent1"/>
              </a:buClr>
              <a:buChar char="–"/>
              <a:defRPr sz="1800">
                <a:solidFill>
                  <a:srgbClr val="4B4B4B"/>
                </a:solidFill>
              </a:defRPr>
            </a:lvl2pPr>
            <a:lvl3pPr marL="912812" indent="-169862" defTabSz="914400">
              <a:spcBef>
                <a:spcPts val="0"/>
              </a:spcBef>
              <a:buClr>
                <a:schemeClr val="accent1"/>
              </a:buClr>
              <a:buChar char="•"/>
              <a:defRPr sz="1800">
                <a:solidFill>
                  <a:srgbClr val="4B4B4B"/>
                </a:solidFill>
              </a:defRPr>
            </a:lvl3pPr>
            <a:lvl4pPr marL="1255712" indent="-227012" defTabSz="914400">
              <a:spcBef>
                <a:spcPts val="0"/>
              </a:spcBef>
              <a:buClr>
                <a:schemeClr val="accent1"/>
              </a:buClr>
              <a:buChar char="–"/>
              <a:defRPr sz="1800">
                <a:solidFill>
                  <a:srgbClr val="4B4B4B"/>
                </a:solidFill>
              </a:defRPr>
            </a:lvl4pPr>
            <a:lvl5pPr marL="1484312" indent="-112712" defTabSz="914400">
              <a:spcBef>
                <a:spcPts val="0"/>
              </a:spcBef>
              <a:buClr>
                <a:schemeClr val="accent1"/>
              </a:buClr>
              <a:buChar char="•"/>
              <a:defRPr sz="1800">
                <a:solidFill>
                  <a:srgbClr val="4B4B4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11147696" y="6387355"/>
            <a:ext cx="217151" cy="20241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800">
                <a:solidFill>
                  <a:srgbClr val="4B4B4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 19"/>
          <p:cNvSpPr/>
          <p:nvPr/>
        </p:nvSpPr>
        <p:spPr>
          <a:xfrm>
            <a:off x="478241" y="981075"/>
            <a:ext cx="11232342" cy="0"/>
          </a:xfrm>
          <a:prstGeom prst="line">
            <a:avLst/>
          </a:prstGeom>
          <a:ln w="24130" cap="rnd">
            <a:solidFill>
              <a:srgbClr val="4B4B4B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Title Text"/>
          <p:cNvSpPr txBox="1"/>
          <p:nvPr>
            <p:ph type="title"/>
          </p:nvPr>
        </p:nvSpPr>
        <p:spPr>
          <a:xfrm>
            <a:off x="494113" y="152401"/>
            <a:ext cx="11200599" cy="792163"/>
          </a:xfrm>
          <a:prstGeom prst="rect">
            <a:avLst/>
          </a:prstGeom>
        </p:spPr>
        <p:txBody>
          <a:bodyPr anchor="b"/>
          <a:lstStyle>
            <a:lvl1pPr defTabSz="914400"/>
          </a:lstStyle>
          <a:p>
            <a:pPr/>
            <a:r>
              <a:t>Title Text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11147696" y="6387355"/>
            <a:ext cx="217151" cy="20241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800">
                <a:solidFill>
                  <a:srgbClr val="4B4B4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5"/>
          <p:cNvSpPr/>
          <p:nvPr>
            <p:ph type="pic" idx="21"/>
          </p:nvPr>
        </p:nvSpPr>
        <p:spPr>
          <a:xfrm>
            <a:off x="0" y="0"/>
            <a:ext cx="12188825" cy="3651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Click to edit Master title style"/>
          <p:cNvSpPr txBox="1"/>
          <p:nvPr>
            <p:ph type="title" hasCustomPrompt="1"/>
          </p:nvPr>
        </p:nvSpPr>
        <p:spPr>
          <a:xfrm>
            <a:off x="373064" y="3873999"/>
            <a:ext cx="10291762" cy="122102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73063" y="5253540"/>
            <a:ext cx="5553775" cy="10075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2 Horizonta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/>
          <p:cNvSpPr/>
          <p:nvPr>
            <p:ph type="pic" idx="21"/>
          </p:nvPr>
        </p:nvSpPr>
        <p:spPr>
          <a:xfrm>
            <a:off x="0" y="0"/>
            <a:ext cx="12188825" cy="3651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Click to edit Master title style"/>
          <p:cNvSpPr txBox="1"/>
          <p:nvPr>
            <p:ph type="title" hasCustomPrompt="1"/>
          </p:nvPr>
        </p:nvSpPr>
        <p:spPr>
          <a:xfrm>
            <a:off x="373064" y="3873999"/>
            <a:ext cx="10291762" cy="122102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373063" y="5253540"/>
            <a:ext cx="5553775" cy="10075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5"/>
          <p:cNvSpPr/>
          <p:nvPr>
            <p:ph type="pic" idx="21"/>
          </p:nvPr>
        </p:nvSpPr>
        <p:spPr>
          <a:xfrm>
            <a:off x="1" y="0"/>
            <a:ext cx="6094413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6465885" y="250824"/>
            <a:ext cx="5353053" cy="174307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465887" y="2243639"/>
            <a:ext cx="5353053" cy="10075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/>
            </a:lvl1pPr>
            <a:lvl2pPr marL="0" indent="457200">
              <a:spcBef>
                <a:spcPts val="0"/>
              </a:spcBef>
              <a:buSzTx/>
              <a:buNone/>
              <a:defRPr sz="2000"/>
            </a:lvl2pPr>
            <a:lvl3pPr marL="0" indent="914400">
              <a:spcBef>
                <a:spcPts val="0"/>
              </a:spcBef>
              <a:buSzTx/>
              <a:buNone/>
              <a:defRPr sz="2000"/>
            </a:lvl3pPr>
            <a:lvl4pPr marL="0" indent="1371600">
              <a:spcBef>
                <a:spcPts val="0"/>
              </a:spcBef>
              <a:buSzTx/>
              <a:buNone/>
              <a:defRPr sz="2000"/>
            </a:lvl4pPr>
            <a:lvl5pPr marL="0" indent="1828800"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8498" y="6356350"/>
            <a:ext cx="2841837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371475" y="723900"/>
            <a:ext cx="10293351" cy="2667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914400" indent="-914400">
              <a:spcBef>
                <a:spcPts val="800"/>
              </a:spcBef>
              <a:tabLst>
                <a:tab pos="914400" algn="l"/>
              </a:tabLst>
              <a:defRPr sz="2000"/>
            </a:lvl1pPr>
            <a:lvl2pPr marL="1166636" indent="-252236">
              <a:spcBef>
                <a:spcPts val="800"/>
              </a:spcBef>
              <a:buChar char="–"/>
              <a:tabLst>
                <a:tab pos="914400" algn="l"/>
              </a:tabLst>
              <a:defRPr sz="2000"/>
            </a:lvl2pPr>
            <a:lvl3pPr marL="1423194" indent="-281781">
              <a:spcBef>
                <a:spcPts val="800"/>
              </a:spcBef>
              <a:buChar char="•"/>
              <a:tabLst>
                <a:tab pos="914400" algn="l"/>
              </a:tabLst>
              <a:defRPr sz="2000"/>
            </a:lvl3pPr>
            <a:lvl4pPr marL="1698171" indent="-326571">
              <a:spcBef>
                <a:spcPts val="800"/>
              </a:spcBef>
              <a:buChar char="–"/>
              <a:tabLst>
                <a:tab pos="914400" algn="l"/>
              </a:tabLst>
              <a:defRPr sz="2000"/>
            </a:lvl4pPr>
            <a:lvl5pPr marL="1979083" indent="-375708">
              <a:spcBef>
                <a:spcPts val="800"/>
              </a:spcBef>
              <a:buChar char="•"/>
              <a:tabLst>
                <a:tab pos="914400" algn="l"/>
              </a:tabLst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369888" y="1833345"/>
            <a:ext cx="10293351" cy="169227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73064" y="288088"/>
            <a:ext cx="10291762" cy="42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73064" y="1054848"/>
            <a:ext cx="10291762" cy="521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1pPr>
      <a:lvl2pPr marL="249714" marR="0" indent="-2497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2pPr>
      <a:lvl3pPr marL="507294" marR="0" indent="-27551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3pPr>
      <a:lvl4pPr marL="771525" marR="0" indent="-314325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4pPr>
      <a:lvl5pPr marL="1046389" marR="0" indent="-35423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5pPr>
      <a:lvl6pPr marL="1217348" marR="0" indent="-299773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6pPr>
      <a:lvl7pPr marL="1441094" marR="0" indent="-362102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2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hyperlink" Target="https://www.safaribooksonline.com/playlists/dce9eb9c-ceff-4dce-beec-41239c49527d" TargetMode="External"/><Relationship Id="rId4" Type="http://schemas.openxmlformats.org/officeDocument/2006/relationships/hyperlink" Target="https://thehub.thomsonreuters.com/message/443702" TargetMode="External"/><Relationship Id="rId5" Type="http://schemas.openxmlformats.org/officeDocument/2006/relationships/hyperlink" Target="https://thehub.thomsonreuters.com/thread/163911" TargetMode="External"/><Relationship Id="rId6" Type="http://schemas.openxmlformats.org/officeDocument/2006/relationships/hyperlink" Target="https://github.com/jupyter/jupyter/wiki/A-gallery-of-interesting-Jupyter-Notebooks" TargetMode="External"/><Relationship Id="rId7" Type="http://schemas.openxmlformats.org/officeDocument/2006/relationships/hyperlink" Target="https://www.dataquest.io/blog/jupyter-notebook-tips-tricks-shortcut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ndas.pydata.org/" TargetMode="External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7928148" y="520261"/>
            <a:ext cx="4079631" cy="3216168"/>
          </a:xfrm>
          <a:prstGeom prst="rect">
            <a:avLst/>
          </a:prstGeom>
        </p:spPr>
        <p:txBody>
          <a:bodyPr/>
          <a:lstStyle/>
          <a:p>
            <a:pPr algn="ctr">
              <a:defRPr sz="4400"/>
            </a:pPr>
            <a:r>
              <a:t>Python </a:t>
            </a:r>
            <a:br/>
            <a:r>
              <a:t>for </a:t>
            </a:r>
            <a:br/>
            <a:r>
              <a:t>Customer </a:t>
            </a:r>
            <a:br/>
            <a:r>
              <a:t>Analytics</a:t>
            </a:r>
          </a:p>
        </p:txBody>
      </p:sp>
      <p:pic>
        <p:nvPicPr>
          <p:cNvPr id="241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780486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Frame: filtering</a:t>
            </a:r>
          </a:p>
        </p:txBody>
      </p:sp>
      <p:sp>
        <p:nvSpPr>
          <p:cNvPr id="297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TextBox 11"/>
          <p:cNvSpPr txBox="1"/>
          <p:nvPr/>
        </p:nvSpPr>
        <p:spPr>
          <a:xfrm>
            <a:off x="1049798" y="1050663"/>
            <a:ext cx="10324013" cy="145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To subset the data we can apply Boolean indexing. This indexing is commonly known as a filter.  For example if we want to subset the rows in which the salary value is greater than $120K: </a:t>
            </a:r>
          </a:p>
        </p:txBody>
      </p:sp>
      <p:sp>
        <p:nvSpPr>
          <p:cNvPr id="299" name="TextBox 12"/>
          <p:cNvSpPr txBox="1"/>
          <p:nvPr/>
        </p:nvSpPr>
        <p:spPr>
          <a:xfrm>
            <a:off x="248688" y="2459678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1648484" y="2459680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#Calculate mean salary for each professor rank: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df_sub = df[ df[</a:t>
            </a:r>
            <a:r>
              <a:rPr>
                <a:solidFill>
                  <a:srgbClr val="C00000"/>
                </a:solidFill>
              </a:rPr>
              <a:t>'salary'] </a:t>
            </a:r>
            <a:r>
              <a:rPr>
                <a:solidFill>
                  <a:schemeClr val="accent2"/>
                </a:solidFill>
              </a:rPr>
              <a:t>&gt; 120000 ]</a:t>
            </a:r>
          </a:p>
        </p:txBody>
      </p:sp>
      <p:sp>
        <p:nvSpPr>
          <p:cNvPr id="301" name="TextBox 6"/>
          <p:cNvSpPr txBox="1"/>
          <p:nvPr/>
        </p:nvSpPr>
        <p:spPr>
          <a:xfrm>
            <a:off x="276389" y="5285620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02" name="TextBox 7"/>
          <p:cNvSpPr txBox="1"/>
          <p:nvPr/>
        </p:nvSpPr>
        <p:spPr>
          <a:xfrm>
            <a:off x="1676184" y="5285619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#Select only those rows that contain female professors: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df_f = df[ df[</a:t>
            </a:r>
            <a:r>
              <a:rPr>
                <a:solidFill>
                  <a:srgbClr val="C00000"/>
                </a:solidFill>
              </a:rPr>
              <a:t>'sex'] </a:t>
            </a:r>
            <a:r>
              <a:rPr>
                <a:solidFill>
                  <a:schemeClr val="accent2"/>
                </a:solidFill>
              </a:rPr>
              <a:t>== </a:t>
            </a:r>
            <a:r>
              <a:rPr>
                <a:solidFill>
                  <a:srgbClr val="C00000"/>
                </a:solidFill>
              </a:rPr>
              <a:t>'Female' </a:t>
            </a:r>
            <a:r>
              <a:rPr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303" name="TextBox 8"/>
          <p:cNvSpPr txBox="1"/>
          <p:nvPr/>
        </p:nvSpPr>
        <p:spPr>
          <a:xfrm>
            <a:off x="1056722" y="3699998"/>
            <a:ext cx="10324013" cy="145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/>
            </a:pPr>
            <a:r>
              <a:t>Any Boolean operator can be used to subset the data: </a:t>
            </a:r>
          </a:p>
          <a:p>
            <a:pPr>
              <a:defRPr sz="2300"/>
            </a:pPr>
            <a:r>
              <a:t>&gt;   greater;     &gt;= greater or equal;</a:t>
            </a:r>
          </a:p>
          <a:p>
            <a:pPr>
              <a:defRPr sz="2300"/>
            </a:pPr>
            <a:r>
              <a:t>&lt;   less;           &lt;= less or equal;</a:t>
            </a:r>
          </a:p>
          <a:p>
            <a:pPr>
              <a:defRPr sz="2300"/>
            </a:pPr>
            <a:r>
              <a:t>== equal;        != not equal;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Slicing</a:t>
            </a:r>
          </a:p>
        </p:txBody>
      </p:sp>
      <p:sp>
        <p:nvSpPr>
          <p:cNvPr id="306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44537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TextBox 11"/>
          <p:cNvSpPr txBox="1"/>
          <p:nvPr/>
        </p:nvSpPr>
        <p:spPr>
          <a:xfrm>
            <a:off x="1036549" y="3258768"/>
            <a:ext cx="10324013" cy="76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When selecting one column, it is possible to use single set of brackets, but the resulting object will be  a Series (not a DataFrame): </a:t>
            </a:r>
          </a:p>
        </p:txBody>
      </p:sp>
      <p:sp>
        <p:nvSpPr>
          <p:cNvPr id="308" name="TextBox 12"/>
          <p:cNvSpPr txBox="1"/>
          <p:nvPr/>
        </p:nvSpPr>
        <p:spPr>
          <a:xfrm>
            <a:off x="248688" y="4168606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09" name="TextBox 13"/>
          <p:cNvSpPr txBox="1"/>
          <p:nvPr/>
        </p:nvSpPr>
        <p:spPr>
          <a:xfrm>
            <a:off x="1648484" y="4168606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#Select column salary: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rgbClr val="C00000"/>
                </a:solidFill>
              </a:rPr>
              <a:t>'salary'</a:t>
            </a:r>
            <a:r>
              <a:rPr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310" name="TextBox 6"/>
          <p:cNvSpPr txBox="1"/>
          <p:nvPr/>
        </p:nvSpPr>
        <p:spPr>
          <a:xfrm>
            <a:off x="1029928" y="5139997"/>
            <a:ext cx="10324013" cy="76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When we need to select more than one column and/or make the output to be a DataFrame, we should use double brackets:</a:t>
            </a:r>
          </a:p>
        </p:txBody>
      </p:sp>
      <p:sp>
        <p:nvSpPr>
          <p:cNvPr id="311" name="TextBox 7"/>
          <p:cNvSpPr txBox="1"/>
          <p:nvPr/>
        </p:nvSpPr>
        <p:spPr>
          <a:xfrm>
            <a:off x="242067" y="6049833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12" name="TextBox 8"/>
          <p:cNvSpPr txBox="1"/>
          <p:nvPr/>
        </p:nvSpPr>
        <p:spPr>
          <a:xfrm>
            <a:off x="1641862" y="6049833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#Select column salary: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</a:t>
            </a:r>
            <a:r>
              <a:rPr>
                <a:solidFill>
                  <a:schemeClr val="accent2"/>
                </a:solidFill>
              </a:rPr>
              <a:t>[[</a:t>
            </a:r>
            <a:r>
              <a:rPr>
                <a:solidFill>
                  <a:srgbClr val="C00000"/>
                </a:solidFill>
              </a:rPr>
              <a:t>'rank'</a:t>
            </a:r>
            <a:r>
              <a:rPr>
                <a:solidFill>
                  <a:schemeClr val="accent2"/>
                </a:solidFill>
              </a:rPr>
              <a:t>,</a:t>
            </a:r>
            <a:r>
              <a:rPr>
                <a:solidFill>
                  <a:srgbClr val="C00000"/>
                </a:solidFill>
              </a:rPr>
              <a:t>'salary'</a:t>
            </a:r>
            <a:r>
              <a:rPr>
                <a:solidFill>
                  <a:schemeClr val="accent2"/>
                </a:solidFill>
              </a:rPr>
              <a:t>]]</a:t>
            </a:r>
          </a:p>
        </p:txBody>
      </p:sp>
      <p:sp>
        <p:nvSpPr>
          <p:cNvPr id="313" name="TextBox 10"/>
          <p:cNvSpPr txBox="1"/>
          <p:nvPr/>
        </p:nvSpPr>
        <p:spPr>
          <a:xfrm>
            <a:off x="1036549" y="855367"/>
            <a:ext cx="10324013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There are a number of ways to subset the Data Frame:</a:t>
            </a:r>
          </a:p>
          <a:p>
            <a:pPr lvl="1" marL="799859" indent="-342797">
              <a:buSzPct val="100000"/>
              <a:buFont typeface="Arial"/>
              <a:buChar char="•"/>
              <a:defRPr sz="2400"/>
            </a:pPr>
            <a:r>
              <a:t>one or more columns</a:t>
            </a:r>
          </a:p>
          <a:p>
            <a:pPr lvl="1" marL="799859" indent="-342797">
              <a:buSzPct val="100000"/>
              <a:buFont typeface="Arial"/>
              <a:buChar char="•"/>
              <a:defRPr sz="2400"/>
            </a:pPr>
            <a:r>
              <a:t>one or more rows</a:t>
            </a:r>
          </a:p>
          <a:p>
            <a:pPr lvl="1" marL="799859" indent="-342797">
              <a:buSzPct val="100000"/>
              <a:buFont typeface="Arial"/>
              <a:buChar char="•"/>
              <a:defRPr sz="2400"/>
            </a:pPr>
            <a:r>
              <a:t>a subset of rows and columns</a:t>
            </a:r>
          </a:p>
          <a:p>
            <a:pPr lvl="1" marL="398463" indent="-341313">
              <a:defRPr sz="2400"/>
            </a:pPr>
            <a:r>
              <a:t>Rows and columns can be selected by their position or label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Selecting rows</a:t>
            </a:r>
          </a:p>
        </p:txBody>
      </p:sp>
      <p:sp>
        <p:nvSpPr>
          <p:cNvPr id="316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TextBox 11"/>
          <p:cNvSpPr txBox="1"/>
          <p:nvPr/>
        </p:nvSpPr>
        <p:spPr>
          <a:xfrm>
            <a:off x="1036549" y="2009631"/>
            <a:ext cx="10324013" cy="42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If we need to select a range of rows, we can specify the range using ":" </a:t>
            </a:r>
          </a:p>
        </p:txBody>
      </p:sp>
      <p:sp>
        <p:nvSpPr>
          <p:cNvPr id="318" name="TextBox 12"/>
          <p:cNvSpPr txBox="1"/>
          <p:nvPr/>
        </p:nvSpPr>
        <p:spPr>
          <a:xfrm>
            <a:off x="248688" y="2919469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19" name="TextBox 13"/>
          <p:cNvSpPr txBox="1"/>
          <p:nvPr/>
        </p:nvSpPr>
        <p:spPr>
          <a:xfrm>
            <a:off x="1648484" y="2919469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#Select rows by their position: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rgbClr val="C00000"/>
                </a:solidFill>
              </a:rPr>
              <a:t>10:20</a:t>
            </a:r>
            <a:r>
              <a:rPr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320" name="TextBox 6"/>
          <p:cNvSpPr txBox="1"/>
          <p:nvPr/>
        </p:nvSpPr>
        <p:spPr>
          <a:xfrm>
            <a:off x="1029928" y="4078637"/>
            <a:ext cx="10324013" cy="145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/>
            </a:pPr>
            <a:r>
              <a:t>Notice that the first row has a position 0, and the last value in the range is omitted:</a:t>
            </a:r>
          </a:p>
          <a:p>
            <a:pPr>
              <a:defRPr sz="2300"/>
            </a:pPr>
            <a:r>
              <a:t>So for 0:10 range the first 10 rows are returned with the positions starting with 0 and ending with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method loc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TextBox 11"/>
          <p:cNvSpPr txBox="1"/>
          <p:nvPr/>
        </p:nvSpPr>
        <p:spPr>
          <a:xfrm>
            <a:off x="1036549" y="2009631"/>
            <a:ext cx="10324013" cy="42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If we need to select a range of rows, using their labels we can use method loc:</a:t>
            </a:r>
          </a:p>
        </p:txBody>
      </p:sp>
      <p:sp>
        <p:nvSpPr>
          <p:cNvPr id="325" name="TextBox 12"/>
          <p:cNvSpPr txBox="1"/>
          <p:nvPr/>
        </p:nvSpPr>
        <p:spPr>
          <a:xfrm>
            <a:off x="248688" y="2919469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26" name="TextBox 13"/>
          <p:cNvSpPr txBox="1"/>
          <p:nvPr/>
        </p:nvSpPr>
        <p:spPr>
          <a:xfrm>
            <a:off x="1648484" y="2919469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#Select rows by their labels: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df_sub.loc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chemeClr val="accent2"/>
                </a:solidFill>
              </a:rPr>
              <a:t>10:20</a:t>
            </a:r>
            <a:r>
              <a:rPr>
                <a:solidFill>
                  <a:srgbClr val="C00000"/>
                </a:solidFill>
              </a:rPr>
              <a:t>,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rgbClr val="C00000"/>
                </a:solidFill>
              </a:rPr>
              <a:t>'rank','sex','salary'</a:t>
            </a:r>
            <a:r>
              <a:rPr>
                <a:solidFill>
                  <a:schemeClr val="accent2"/>
                </a:solidFill>
              </a:rPr>
              <a:t>]]</a:t>
            </a:r>
          </a:p>
        </p:txBody>
      </p:sp>
      <p:sp>
        <p:nvSpPr>
          <p:cNvPr id="327" name="TextBox 7"/>
          <p:cNvSpPr txBox="1"/>
          <p:nvPr/>
        </p:nvSpPr>
        <p:spPr>
          <a:xfrm>
            <a:off x="277351" y="4044115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</a:p>
        </p:txBody>
      </p:sp>
      <p:pic>
        <p:nvPicPr>
          <p:cNvPr id="3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970" y="3565630"/>
            <a:ext cx="2285726" cy="2552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method iloc</a:t>
            </a:r>
          </a:p>
        </p:txBody>
      </p:sp>
      <p:sp>
        <p:nvSpPr>
          <p:cNvPr id="331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TextBox 11"/>
          <p:cNvSpPr txBox="1"/>
          <p:nvPr/>
        </p:nvSpPr>
        <p:spPr>
          <a:xfrm>
            <a:off x="1036549" y="2009631"/>
            <a:ext cx="10324013" cy="76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If we need to select a range of rows and/or columns, using their positions we can use method iloc:</a:t>
            </a:r>
          </a:p>
        </p:txBody>
      </p:sp>
      <p:sp>
        <p:nvSpPr>
          <p:cNvPr id="333" name="TextBox 12"/>
          <p:cNvSpPr txBox="1"/>
          <p:nvPr/>
        </p:nvSpPr>
        <p:spPr>
          <a:xfrm>
            <a:off x="248688" y="2919469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34" name="TextBox 13"/>
          <p:cNvSpPr txBox="1"/>
          <p:nvPr/>
        </p:nvSpPr>
        <p:spPr>
          <a:xfrm>
            <a:off x="1648484" y="2919469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#Select rows by their labels: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df_sub.iloc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chemeClr val="accent2"/>
                </a:solidFill>
              </a:rPr>
              <a:t>10:20</a:t>
            </a:r>
            <a:r>
              <a:rPr>
                <a:solidFill>
                  <a:srgbClr val="C00000"/>
                </a:solidFill>
              </a:rPr>
              <a:t>,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chemeClr val="accent2"/>
                </a:solidFill>
              </a:rPr>
              <a:t>0, 3, 4, 5</a:t>
            </a:r>
            <a:r>
              <a:rPr>
                <a:solidFill>
                  <a:schemeClr val="accent2"/>
                </a:solidFill>
              </a:rPr>
              <a:t>]]</a:t>
            </a:r>
          </a:p>
        </p:txBody>
      </p:sp>
      <p:sp>
        <p:nvSpPr>
          <p:cNvPr id="335" name="TextBox 7"/>
          <p:cNvSpPr txBox="1"/>
          <p:nvPr/>
        </p:nvSpPr>
        <p:spPr>
          <a:xfrm>
            <a:off x="225410" y="4044115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</a:p>
        </p:txBody>
      </p:sp>
      <p:pic>
        <p:nvPicPr>
          <p:cNvPr id="3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8482" y="3612801"/>
            <a:ext cx="2399884" cy="3138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method iloc (summary)</a:t>
            </a:r>
          </a:p>
        </p:txBody>
      </p:sp>
      <p:sp>
        <p:nvSpPr>
          <p:cNvPr id="339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TextBox 13"/>
          <p:cNvSpPr txBox="1"/>
          <p:nvPr/>
        </p:nvSpPr>
        <p:spPr>
          <a:xfrm>
            <a:off x="837982" y="1797543"/>
            <a:ext cx="10265593" cy="10661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chemeClr val="accent2"/>
                </a:solidFill>
              </a:rPr>
              <a:t>0</a:t>
            </a:r>
            <a:r>
              <a:rPr>
                <a:solidFill>
                  <a:schemeClr val="accent2"/>
                </a:solidFill>
              </a:rPr>
              <a:t>]  </a:t>
            </a:r>
            <a:r>
              <a:rPr i="1">
                <a:solidFill>
                  <a:srgbClr val="BF6000"/>
                </a:solidFill>
              </a:rPr>
              <a:t># First row of a data frame</a:t>
            </a:r>
            <a:endParaRPr i="1">
              <a:solidFill>
                <a:srgbClr val="BF6000"/>
              </a:solidFill>
            </a:endParaRP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 i="1">
                <a:solidFill>
                  <a:schemeClr val="accent2"/>
                </a:solidFill>
              </a:rPr>
              <a:t>i</a:t>
            </a:r>
            <a:r>
              <a:rPr>
                <a:solidFill>
                  <a:schemeClr val="accent2"/>
                </a:solidFill>
              </a:rPr>
              <a:t>]  </a:t>
            </a:r>
            <a:r>
              <a:rPr i="1">
                <a:solidFill>
                  <a:srgbClr val="BF6000"/>
                </a:solidFill>
              </a:rPr>
              <a:t>#(i+1)th row </a:t>
            </a:r>
            <a:endParaRPr i="1">
              <a:solidFill>
                <a:srgbClr val="BF6000"/>
              </a:solidFill>
            </a:endParaRP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chemeClr val="accent2"/>
                </a:solidFill>
              </a:rPr>
              <a:t>-1</a:t>
            </a:r>
            <a:r>
              <a:rPr>
                <a:solidFill>
                  <a:schemeClr val="accent2"/>
                </a:solidFill>
              </a:rPr>
              <a:t>] </a:t>
            </a:r>
            <a:r>
              <a:rPr i="1">
                <a:solidFill>
                  <a:srgbClr val="BF6000"/>
                </a:solidFill>
              </a:rPr>
              <a:t># Last row </a:t>
            </a:r>
            <a:endParaRPr i="1">
              <a:solidFill>
                <a:srgbClr val="BF6000"/>
              </a:solidFill>
            </a:endParaRPr>
          </a:p>
        </p:txBody>
      </p:sp>
      <p:sp>
        <p:nvSpPr>
          <p:cNvPr id="341" name="TextBox 8"/>
          <p:cNvSpPr txBox="1"/>
          <p:nvPr/>
        </p:nvSpPr>
        <p:spPr>
          <a:xfrm>
            <a:off x="834518" y="3269210"/>
            <a:ext cx="10265593" cy="8248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[:, </a:t>
            </a:r>
            <a:r>
              <a:rPr>
                <a:solidFill>
                  <a:schemeClr val="accent2"/>
                </a:solidFill>
              </a:rPr>
              <a:t>0</a:t>
            </a:r>
            <a:r>
              <a:rPr>
                <a:solidFill>
                  <a:schemeClr val="accent2"/>
                </a:solidFill>
              </a:rPr>
              <a:t>]  </a:t>
            </a:r>
            <a:r>
              <a:rPr i="1">
                <a:solidFill>
                  <a:srgbClr val="BF6000"/>
                </a:solidFill>
              </a:rPr>
              <a:t># First column</a:t>
            </a:r>
            <a:endParaRPr i="1">
              <a:solidFill>
                <a:srgbClr val="BF6000"/>
              </a:solidFill>
            </a:endParaRP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[:, </a:t>
            </a:r>
            <a:r>
              <a:rPr>
                <a:solidFill>
                  <a:schemeClr val="accent2"/>
                </a:solidFill>
              </a:rPr>
              <a:t>-1</a:t>
            </a:r>
            <a:r>
              <a:rPr>
                <a:solidFill>
                  <a:schemeClr val="accent2"/>
                </a:solidFill>
              </a:rPr>
              <a:t>] </a:t>
            </a:r>
            <a:r>
              <a:rPr i="1">
                <a:solidFill>
                  <a:srgbClr val="BF6000"/>
                </a:solidFill>
              </a:rPr>
              <a:t># Last column </a:t>
            </a:r>
            <a:endParaRPr i="1">
              <a:solidFill>
                <a:srgbClr val="BF6000"/>
              </a:solidFill>
            </a:endParaRPr>
          </a:p>
        </p:txBody>
      </p:sp>
      <p:sp>
        <p:nvSpPr>
          <p:cNvPr id="342" name="TextBox 9"/>
          <p:cNvSpPr txBox="1"/>
          <p:nvPr/>
        </p:nvSpPr>
        <p:spPr>
          <a:xfrm>
            <a:off x="834518" y="4588514"/>
            <a:ext cx="10265593" cy="15487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chemeClr val="accent2"/>
                </a:solidFill>
              </a:rPr>
              <a:t>0:7</a:t>
            </a:r>
            <a:r>
              <a:rPr>
                <a:solidFill>
                  <a:schemeClr val="accent2"/>
                </a:solidFill>
              </a:rPr>
              <a:t>]       </a:t>
            </a:r>
            <a:r>
              <a:rPr i="1">
                <a:solidFill>
                  <a:srgbClr val="BF6000"/>
                </a:solidFill>
              </a:rPr>
              <a:t>#First 7 rows </a:t>
            </a:r>
            <a:endParaRPr i="1">
              <a:solidFill>
                <a:srgbClr val="BF6000"/>
              </a:solidFill>
            </a:endParaRP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 i="1">
                <a:solidFill>
                  <a:schemeClr val="accent2"/>
                </a:solidFill>
              </a:rPr>
              <a:t>:, 0:2</a:t>
            </a:r>
            <a:r>
              <a:rPr>
                <a:solidFill>
                  <a:schemeClr val="accent2"/>
                </a:solidFill>
              </a:rPr>
              <a:t>]    </a:t>
            </a:r>
            <a:r>
              <a:rPr i="1">
                <a:solidFill>
                  <a:srgbClr val="BF6000"/>
                </a:solidFill>
              </a:rPr>
              <a:t>#First 2 columns</a:t>
            </a:r>
            <a:endParaRPr i="1">
              <a:solidFill>
                <a:srgbClr val="BF6000"/>
              </a:solidFill>
            </a:endParaRP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 i="1">
                <a:solidFill>
                  <a:schemeClr val="accent2"/>
                </a:solidFill>
              </a:rPr>
              <a:t>1:3, 0:2</a:t>
            </a:r>
            <a:r>
              <a:rPr>
                <a:solidFill>
                  <a:schemeClr val="accent2"/>
                </a:solidFill>
              </a:rPr>
              <a:t>]  </a:t>
            </a:r>
            <a:r>
              <a:rPr i="1">
                <a:solidFill>
                  <a:srgbClr val="BF6000"/>
                </a:solidFill>
              </a:rPr>
              <a:t>#Second through third rows and first 2 columns</a:t>
            </a:r>
            <a:endParaRPr i="1">
              <a:solidFill>
                <a:srgbClr val="BF6000"/>
              </a:solidFill>
            </a:endParaRP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df.iloc</a:t>
            </a:r>
            <a:r>
              <a:rPr>
                <a:solidFill>
                  <a:schemeClr val="accent2"/>
                </a:solidFill>
              </a:rPr>
              <a:t>[[</a:t>
            </a:r>
            <a:r>
              <a:rPr i="1">
                <a:solidFill>
                  <a:schemeClr val="accent2"/>
                </a:solidFill>
              </a:rPr>
              <a:t>0,5</a:t>
            </a:r>
            <a:r>
              <a:rPr>
                <a:solidFill>
                  <a:schemeClr val="accent2"/>
                </a:solidFill>
              </a:rPr>
              <a:t>]</a:t>
            </a:r>
            <a:r>
              <a:rPr i="1">
                <a:solidFill>
                  <a:schemeClr val="accent2"/>
                </a:solidFill>
              </a:rPr>
              <a:t>, 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 i="1">
                <a:solidFill>
                  <a:schemeClr val="accent2"/>
                </a:solidFill>
              </a:rPr>
              <a:t>1,3</a:t>
            </a:r>
            <a:r>
              <a:rPr>
                <a:solidFill>
                  <a:schemeClr val="accent2"/>
                </a:solidFill>
              </a:rPr>
              <a:t>]]  </a:t>
            </a:r>
            <a:r>
              <a:rPr i="1">
                <a:solidFill>
                  <a:srgbClr val="BF6000"/>
                </a:solidFill>
              </a:rPr>
              <a:t>#1</a:t>
            </a:r>
            <a:r>
              <a:rPr baseline="30000" i="1">
                <a:solidFill>
                  <a:srgbClr val="BF6000"/>
                </a:solidFill>
              </a:rPr>
              <a:t>st</a:t>
            </a:r>
            <a:r>
              <a:rPr i="1">
                <a:solidFill>
                  <a:srgbClr val="BF6000"/>
                </a:solidFill>
              </a:rPr>
              <a:t> and 6</a:t>
            </a:r>
            <a:r>
              <a:rPr baseline="30000" i="1">
                <a:solidFill>
                  <a:srgbClr val="BF6000"/>
                </a:solidFill>
              </a:rPr>
              <a:t>th</a:t>
            </a:r>
            <a:r>
              <a:rPr i="1">
                <a:solidFill>
                  <a:srgbClr val="BF6000"/>
                </a:solidFill>
              </a:rPr>
              <a:t> rows and 2</a:t>
            </a:r>
            <a:r>
              <a:rPr baseline="30000" i="1">
                <a:solidFill>
                  <a:srgbClr val="BF6000"/>
                </a:solidFill>
              </a:rPr>
              <a:t>nd</a:t>
            </a:r>
            <a:r>
              <a:rPr i="1">
                <a:solidFill>
                  <a:srgbClr val="BF6000"/>
                </a:solidFill>
              </a:rPr>
              <a:t> and 4</a:t>
            </a:r>
            <a:r>
              <a:rPr baseline="30000" i="1">
                <a:solidFill>
                  <a:srgbClr val="BF6000"/>
                </a:solidFill>
              </a:rPr>
              <a:t>th</a:t>
            </a:r>
            <a:r>
              <a:rPr i="1">
                <a:solidFill>
                  <a:srgbClr val="BF6000"/>
                </a:solidFill>
              </a:rPr>
              <a:t> columns</a:t>
            </a:r>
            <a:endParaRPr i="1">
              <a:solidFill>
                <a:srgbClr val="BF6000"/>
              </a:solidFill>
            </a:endParaRPr>
          </a:p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Sorting</a:t>
            </a:r>
          </a:p>
        </p:txBody>
      </p:sp>
      <p:sp>
        <p:nvSpPr>
          <p:cNvPr id="345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TextBox 6"/>
          <p:cNvSpPr txBox="1"/>
          <p:nvPr/>
        </p:nvSpPr>
        <p:spPr>
          <a:xfrm>
            <a:off x="1036549" y="2009631"/>
            <a:ext cx="10324013" cy="76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347" name="TextBox 7"/>
          <p:cNvSpPr txBox="1"/>
          <p:nvPr/>
        </p:nvSpPr>
        <p:spPr>
          <a:xfrm>
            <a:off x="248688" y="3148009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48" name="TextBox 10"/>
          <p:cNvSpPr txBox="1"/>
          <p:nvPr/>
        </p:nvSpPr>
        <p:spPr>
          <a:xfrm>
            <a:off x="1648484" y="3148009"/>
            <a:ext cx="10265593" cy="8248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Create a new data frame from the original sorted by the column Salary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df_sorted = df</a:t>
            </a:r>
            <a:r>
              <a:rPr>
                <a:solidFill>
                  <a:schemeClr val="accent2"/>
                </a:solidFill>
              </a:rPr>
              <a:t>.sort_values( by</a:t>
            </a:r>
            <a:r>
              <a:rPr>
                <a:solidFill>
                  <a:schemeClr val="accent2"/>
                </a:solidFill>
              </a:rPr>
              <a:t> =</a:t>
            </a:r>
            <a:r>
              <a:rPr>
                <a:solidFill>
                  <a:srgbClr val="C00000"/>
                </a:solidFill>
              </a:rPr>
              <a:t>'service'</a:t>
            </a:r>
            <a:r>
              <a:rPr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df_sorted.head()</a:t>
            </a:r>
          </a:p>
        </p:txBody>
      </p:sp>
      <p:sp>
        <p:nvSpPr>
          <p:cNvPr id="349" name="TextBox 11"/>
          <p:cNvSpPr txBox="1"/>
          <p:nvPr/>
        </p:nvSpPr>
        <p:spPr>
          <a:xfrm>
            <a:off x="277351" y="4272655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</a:p>
        </p:txBody>
      </p:sp>
      <p:pic>
        <p:nvPicPr>
          <p:cNvPr id="3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8484" y="4378695"/>
            <a:ext cx="3565541" cy="1660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Frames: Sorting</a:t>
            </a:r>
          </a:p>
        </p:txBody>
      </p:sp>
      <p:sp>
        <p:nvSpPr>
          <p:cNvPr id="353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TextBox 6"/>
          <p:cNvSpPr txBox="1"/>
          <p:nvPr/>
        </p:nvSpPr>
        <p:spPr>
          <a:xfrm>
            <a:off x="1036549" y="2009631"/>
            <a:ext cx="10324013" cy="42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We can sort the data using 2 or more columns:</a:t>
            </a:r>
          </a:p>
        </p:txBody>
      </p:sp>
      <p:sp>
        <p:nvSpPr>
          <p:cNvPr id="355" name="TextBox 7"/>
          <p:cNvSpPr txBox="1"/>
          <p:nvPr/>
        </p:nvSpPr>
        <p:spPr>
          <a:xfrm>
            <a:off x="-31794" y="2566266"/>
            <a:ext cx="10751921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56" name="TextBox 10"/>
          <p:cNvSpPr txBox="1"/>
          <p:nvPr/>
        </p:nvSpPr>
        <p:spPr>
          <a:xfrm>
            <a:off x="1368000" y="2566266"/>
            <a:ext cx="10651151" cy="5708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df_sorted = df</a:t>
            </a:r>
            <a:r>
              <a:rPr>
                <a:solidFill>
                  <a:schemeClr val="accent2"/>
                </a:solidFill>
              </a:rPr>
              <a:t>.sort_values( by</a:t>
            </a:r>
            <a:r>
              <a:rPr>
                <a:solidFill>
                  <a:schemeClr val="accent2"/>
                </a:solidFill>
              </a:rPr>
              <a:t> =[</a:t>
            </a:r>
            <a:r>
              <a:rPr>
                <a:solidFill>
                  <a:srgbClr val="C00000"/>
                </a:solidFill>
              </a:rPr>
              <a:t>'service'</a:t>
            </a:r>
            <a:r>
              <a:rPr>
                <a:solidFill>
                  <a:schemeClr val="accent2"/>
                </a:solidFill>
              </a:rPr>
              <a:t>,</a:t>
            </a:r>
            <a:r>
              <a:rPr>
                <a:solidFill>
                  <a:srgbClr val="C00000"/>
                </a:solidFill>
              </a:rPr>
              <a:t> 'salary</a:t>
            </a:r>
            <a:r>
              <a:rPr>
                <a:solidFill>
                  <a:schemeClr val="accent2"/>
                </a:solidFill>
              </a:rPr>
              <a:t>'], ascending = [</a:t>
            </a:r>
            <a:r>
              <a:rPr b="1">
                <a:solidFill>
                  <a:schemeClr val="accent2"/>
                </a:solidFill>
              </a:rPr>
              <a:t>True</a:t>
            </a:r>
            <a:r>
              <a:rPr>
                <a:solidFill>
                  <a:schemeClr val="accent2"/>
                </a:solidFill>
              </a:rPr>
              <a:t>,</a:t>
            </a:r>
            <a:r>
              <a:rPr>
                <a:solidFill>
                  <a:srgbClr val="C00000"/>
                </a:solidFill>
              </a:rPr>
              <a:t> </a:t>
            </a:r>
            <a:r>
              <a:rPr b="1">
                <a:solidFill>
                  <a:schemeClr val="accent2"/>
                </a:solidFill>
              </a:rPr>
              <a:t>False</a:t>
            </a:r>
            <a:r>
              <a:rPr>
                <a:solidFill>
                  <a:schemeClr val="accent2"/>
                </a:solidFill>
              </a:rPr>
              <a:t>])</a:t>
            </a:r>
            <a:endParaRPr>
              <a:solidFill>
                <a:schemeClr val="accent2"/>
              </a:solidFill>
            </a:endParaRPr>
          </a:p>
          <a:p>
            <a:pPr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df_sorted.head(</a:t>
            </a:r>
            <a:r>
              <a:t>10</a:t>
            </a:r>
            <a:r>
              <a:t>)</a:t>
            </a:r>
          </a:p>
        </p:txBody>
      </p:sp>
      <p:sp>
        <p:nvSpPr>
          <p:cNvPr id="357" name="TextBox 11"/>
          <p:cNvSpPr txBox="1"/>
          <p:nvPr/>
        </p:nvSpPr>
        <p:spPr>
          <a:xfrm>
            <a:off x="-3132" y="3690913"/>
            <a:ext cx="10751921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</a:p>
        </p:txBody>
      </p:sp>
      <p:pic>
        <p:nvPicPr>
          <p:cNvPr id="3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000" y="3578852"/>
            <a:ext cx="3641727" cy="3100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Missing Values</a:t>
            </a:r>
          </a:p>
        </p:txBody>
      </p:sp>
      <p:sp>
        <p:nvSpPr>
          <p:cNvPr id="361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TextBox 6"/>
          <p:cNvSpPr txBox="1"/>
          <p:nvPr/>
        </p:nvSpPr>
        <p:spPr>
          <a:xfrm>
            <a:off x="1036549" y="1770701"/>
            <a:ext cx="10324013" cy="42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Missing values are marked as NaN</a:t>
            </a:r>
          </a:p>
        </p:txBody>
      </p:sp>
      <p:sp>
        <p:nvSpPr>
          <p:cNvPr id="363" name="TextBox 7"/>
          <p:cNvSpPr txBox="1"/>
          <p:nvPr/>
        </p:nvSpPr>
        <p:spPr>
          <a:xfrm>
            <a:off x="-31794" y="2327336"/>
            <a:ext cx="10751921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64" name="TextBox 10"/>
          <p:cNvSpPr txBox="1"/>
          <p:nvPr/>
        </p:nvSpPr>
        <p:spPr>
          <a:xfrm>
            <a:off x="1368000" y="2327336"/>
            <a:ext cx="10651151" cy="5581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Read a dataset with missing values</a:t>
            </a:r>
          </a:p>
          <a:p>
            <a:pPr>
              <a:defRPr sz="16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flights = pd.read_csv(</a:t>
            </a:r>
            <a:r>
              <a:rPr>
                <a:solidFill>
                  <a:srgbClr val="C00000"/>
                </a:solidFill>
              </a:rPr>
              <a:t>"http://rcs.bu.edu/examples/python/data_analysis/flights.csv"</a:t>
            </a:r>
            <a:r>
              <a:t>)</a:t>
            </a:r>
          </a:p>
        </p:txBody>
      </p:sp>
      <p:sp>
        <p:nvSpPr>
          <p:cNvPr id="365" name="TextBox 8"/>
          <p:cNvSpPr txBox="1"/>
          <p:nvPr/>
        </p:nvSpPr>
        <p:spPr>
          <a:xfrm>
            <a:off x="-45646" y="3238042"/>
            <a:ext cx="10751921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366" name="TextBox 9"/>
          <p:cNvSpPr txBox="1"/>
          <p:nvPr/>
        </p:nvSpPr>
        <p:spPr>
          <a:xfrm>
            <a:off x="1354148" y="3238042"/>
            <a:ext cx="10651151" cy="5581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Select the rows that have at least one missing value</a:t>
            </a:r>
          </a:p>
          <a:p>
            <a:pPr>
              <a:defRPr sz="16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flights[flights.isnull().any(axis=1)].head()</a:t>
            </a:r>
          </a:p>
        </p:txBody>
      </p:sp>
      <p:sp>
        <p:nvSpPr>
          <p:cNvPr id="367" name="TextBox 12"/>
          <p:cNvSpPr txBox="1"/>
          <p:nvPr/>
        </p:nvSpPr>
        <p:spPr>
          <a:xfrm>
            <a:off x="-34296" y="3992172"/>
            <a:ext cx="10751921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 ]:</a:t>
            </a:r>
          </a:p>
        </p:txBody>
      </p:sp>
      <p:pic>
        <p:nvPicPr>
          <p:cNvPr id="3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147" y="4079785"/>
            <a:ext cx="8738622" cy="1737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Missing Values</a:t>
            </a:r>
          </a:p>
        </p:txBody>
      </p:sp>
      <p:sp>
        <p:nvSpPr>
          <p:cNvPr id="371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TextBox 6"/>
          <p:cNvSpPr txBox="1"/>
          <p:nvPr/>
        </p:nvSpPr>
        <p:spPr>
          <a:xfrm>
            <a:off x="973202" y="1152459"/>
            <a:ext cx="10324013" cy="42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There are a number of methods to deal with missing values in the data frame:</a:t>
            </a:r>
          </a:p>
        </p:txBody>
      </p:sp>
      <p:graphicFrame>
        <p:nvGraphicFramePr>
          <p:cNvPr id="373" name="Table 11"/>
          <p:cNvGraphicFramePr/>
          <p:nvPr/>
        </p:nvGraphicFramePr>
        <p:xfrm>
          <a:off x="927483" y="2418677"/>
          <a:ext cx="8428939" cy="42733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64315"/>
                <a:gridCol w="5864623"/>
              </a:tblGrid>
              <a:tr h="57805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df.method()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dropna()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 missing observations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dropna(how='all')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 observations where all cells is NA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63991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dropna(axis=1, how='all')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 column if all the values are missing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dropna(thresh = 5)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 rows that contain less than 5 non-missing values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fillna(0)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Replace missing values with zeros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isnull()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returns True if the value is missing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notnull()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Returns True for non-missing values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 Placeholder 1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Title 2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Numpy</a:t>
            </a:r>
          </a:p>
        </p:txBody>
      </p:sp>
      <p:pic>
        <p:nvPicPr>
          <p:cNvPr id="24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063" y="1233733"/>
            <a:ext cx="3080431" cy="2741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8853" y="1233733"/>
            <a:ext cx="3963404" cy="519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Missing Values</a:t>
            </a:r>
          </a:p>
        </p:txBody>
      </p:sp>
      <p:sp>
        <p:nvSpPr>
          <p:cNvPr id="376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TextBox 6"/>
          <p:cNvSpPr txBox="1"/>
          <p:nvPr/>
        </p:nvSpPr>
        <p:spPr>
          <a:xfrm>
            <a:off x="1036549" y="1035914"/>
            <a:ext cx="10324013" cy="348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796" indent="-342796">
              <a:lnSpc>
                <a:spcPct val="150000"/>
              </a:lnSpc>
              <a:buSzPct val="100000"/>
              <a:buFont typeface="Arial"/>
              <a:buChar char="•"/>
              <a:defRPr sz="2300"/>
            </a:pPr>
            <a:r>
              <a:t>When summing the data, missing values will be treated as zero</a:t>
            </a:r>
          </a:p>
          <a:p>
            <a:pPr marL="342796" indent="-342796">
              <a:lnSpc>
                <a:spcPct val="150000"/>
              </a:lnSpc>
              <a:buSzPct val="100000"/>
              <a:buFont typeface="Arial"/>
              <a:buChar char="•"/>
              <a:defRPr sz="2300"/>
            </a:pPr>
            <a:r>
              <a:t>If all values are missing, the sum will be equal to NaN</a:t>
            </a:r>
          </a:p>
          <a:p>
            <a:pPr marL="342796" indent="-342796">
              <a:lnSpc>
                <a:spcPct val="150000"/>
              </a:lnSpc>
              <a:buSzPct val="100000"/>
              <a:buFont typeface="Arial"/>
              <a:buChar char="•"/>
              <a:defRPr sz="2300"/>
            </a:pPr>
            <a:r>
              <a:t>cumsum() and cumprod() methods ignore missing values but preserve them in the resulting arrays</a:t>
            </a:r>
          </a:p>
          <a:p>
            <a:pPr marL="342796" indent="-342796">
              <a:lnSpc>
                <a:spcPct val="150000"/>
              </a:lnSpc>
              <a:buSzPct val="100000"/>
              <a:buFont typeface="Arial"/>
              <a:buChar char="•"/>
              <a:defRPr sz="2300"/>
            </a:pPr>
            <a:r>
              <a:t>Missing values in GroupBy method are excluded (just like in R)</a:t>
            </a:r>
          </a:p>
          <a:p>
            <a:pPr marL="342796" indent="-342796">
              <a:lnSpc>
                <a:spcPct val="150000"/>
              </a:lnSpc>
              <a:buSzPct val="100000"/>
              <a:buFont typeface="Arial"/>
              <a:buChar char="•"/>
              <a:defRPr sz="2300"/>
            </a:pPr>
            <a:r>
              <a:t>Many descriptive statistics methods have </a:t>
            </a:r>
            <a:r>
              <a:rPr i="1"/>
              <a:t>skipna </a:t>
            </a:r>
            <a:r>
              <a:t>option to control if missing data should be excluded . This value is set to </a:t>
            </a:r>
            <a:r>
              <a:rPr i="1"/>
              <a:t>True </a:t>
            </a:r>
            <a:r>
              <a:t>by default (unlike 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Basic Descriptive Statistics</a:t>
            </a:r>
          </a:p>
        </p:txBody>
      </p:sp>
      <p:sp>
        <p:nvSpPr>
          <p:cNvPr id="380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81" name="Table 7"/>
          <p:cNvGraphicFramePr/>
          <p:nvPr/>
        </p:nvGraphicFramePr>
        <p:xfrm>
          <a:off x="837981" y="1691140"/>
          <a:ext cx="8428939" cy="41643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64315"/>
                <a:gridCol w="5864623"/>
              </a:tblGrid>
              <a:tr h="57805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df.method()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describe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Basic statistics (count, mean, std, min, quantiles, max)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min, max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Minimum and maximum values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308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mean, median, mode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Arithmetic average, median and mode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var, std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Variance and standard deviation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sem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Standard error of mean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skew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Sample skewness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kurt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kurtosis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ooter Placeholder 2"/>
          <p:cNvSpPr txBox="1"/>
          <p:nvPr/>
        </p:nvSpPr>
        <p:spPr>
          <a:xfrm>
            <a:off x="771525" y="6553200"/>
            <a:ext cx="53213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Edit presentation title on Slide Master using Insert &gt; Header &amp; Footer</a:t>
            </a:r>
          </a:p>
        </p:txBody>
      </p:sp>
      <p:sp>
        <p:nvSpPr>
          <p:cNvPr id="384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4029" y="287523"/>
            <a:ext cx="5861697" cy="604607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lide Number Placeholder 1"/>
          <p:cNvSpPr txBox="1"/>
          <p:nvPr>
            <p:ph type="sldNum" sz="quarter" idx="2"/>
          </p:nvPr>
        </p:nvSpPr>
        <p:spPr>
          <a:xfrm>
            <a:off x="373063" y="6553200"/>
            <a:ext cx="153963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9" name="Title 3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Learning Resources</a:t>
            </a:r>
          </a:p>
        </p:txBody>
      </p:sp>
      <p:sp>
        <p:nvSpPr>
          <p:cNvPr id="390" name="Content Placeholder 4"/>
          <p:cNvSpPr txBox="1"/>
          <p:nvPr>
            <p:ph type="body" sz="half" idx="1"/>
          </p:nvPr>
        </p:nvSpPr>
        <p:spPr>
          <a:xfrm>
            <a:off x="373063" y="1054849"/>
            <a:ext cx="5136985" cy="5212080"/>
          </a:xfrm>
          <a:prstGeom prst="rect">
            <a:avLst/>
          </a:prstGeom>
        </p:spPr>
        <p:txBody>
          <a:bodyPr/>
          <a:lstStyle/>
          <a:p>
            <a:pPr>
              <a:defRPr b="1" sz="1400"/>
            </a:pPr>
            <a:r>
              <a:t>Books on Safari online (free to use)</a:t>
            </a:r>
          </a:p>
          <a:p>
            <a:pPr>
              <a:defRPr sz="1400"/>
            </a:pP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3" invalidUrl="" action="" tgtFrame="" tooltip="" history="1" highlightClick="0" endSnd="0"/>
              </a:rPr>
              <a:t>https://www.safaribooksonline.com/playlists/dce9eb9c-ceff-4dce-beec-41239c49527d</a:t>
            </a:r>
          </a:p>
          <a:p>
            <a:pPr>
              <a:defRPr b="1" sz="1400"/>
            </a:pPr>
            <a:r>
              <a:t>Internal</a:t>
            </a:r>
          </a:p>
          <a:p>
            <a:pPr>
              <a:defRPr sz="1400"/>
            </a:pPr>
            <a:r>
              <a:t>Python Series by Zoltan, all recordings on hub</a:t>
            </a:r>
          </a:p>
          <a:p>
            <a:pPr>
              <a:defRPr sz="1400"/>
            </a:pPr>
            <a:r>
              <a:t>Series 1 </a:t>
            </a: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4" invalidUrl="" action="" tgtFrame="" tooltip="" history="1" highlightClick="0" endSnd="0"/>
              </a:rPr>
              <a:t>https://thehub.thomsonreuters.com/message/443702</a:t>
            </a:r>
          </a:p>
          <a:p>
            <a:pPr>
              <a:defRPr sz="1400"/>
            </a:pPr>
            <a:r>
              <a:t>Series 2 </a:t>
            </a: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5" invalidUrl="" action="" tgtFrame="" tooltip="" history="1" highlightClick="0" endSnd="0"/>
              </a:rPr>
              <a:t>https://thehub.thomsonreuters.com/thread/163911</a:t>
            </a:r>
          </a:p>
          <a:p>
            <a:pPr>
              <a:defRPr b="1" sz="1400"/>
            </a:pPr>
            <a:r>
              <a:t>Many courses available on Courseera.org</a:t>
            </a:r>
          </a:p>
          <a:p>
            <a:pPr>
              <a:defRPr b="1" sz="1400"/>
            </a:pPr>
            <a:r>
              <a:t>A gallery of interesting Jupyter Notebooks</a:t>
            </a:r>
          </a:p>
          <a:p>
            <a:pPr>
              <a:defRPr sz="1400"/>
            </a:pP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6" invalidUrl="" action="" tgtFrame="" tooltip="" history="1" highlightClick="0" endSnd="0"/>
              </a:rPr>
              <a:t>https://github.com/jupyter/jupyter/wiki/A-gallery-of-interesting-Jupyter-Notebooks</a:t>
            </a:r>
          </a:p>
          <a:p>
            <a:pPr>
              <a:defRPr sz="1400"/>
            </a:pPr>
            <a:r>
              <a:rPr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7" invalidUrl="" action="" tgtFrame="" tooltip="" history="1" highlightClick="0" endSnd="0"/>
              </a:rPr>
              <a:t>https://www.dataquest.io/blog/jupyter-notebook-tips-tricks-shortcuts/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Number Placeholder 1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Title 2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Numpy operations</a:t>
            </a:r>
          </a:p>
        </p:txBody>
      </p:sp>
      <p:graphicFrame>
        <p:nvGraphicFramePr>
          <p:cNvPr id="250" name="Table 4"/>
          <p:cNvGraphicFramePr/>
          <p:nvPr/>
        </p:nvGraphicFramePr>
        <p:xfrm>
          <a:off x="1423098" y="1298575"/>
          <a:ext cx="8978203" cy="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9101"/>
                <a:gridCol w="4489101"/>
              </a:tblGrid>
              <a:tr h="50800"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Array set operations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Method</a:t>
                      </a:r>
                    </a:p>
                  </a:txBody>
                  <a:tcPr marL="76200" marR="76200" marT="76200" marB="76200" anchor="ctr" anchorCtr="0" horzOverflow="overflow">
                    <a:lnT w="12700">
                      <a:miter lim="400000"/>
                    </a:lnT>
                    <a:lnB w="7620">
                      <a:solidFill>
                        <a:srgbClr val="9D9D9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Description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rgbClr val="9D9D9D"/>
                      </a:solidFill>
                    </a:lnT>
                    <a:lnB w="7620">
                      <a:solidFill>
                        <a:srgbClr val="9D9D9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unique(x)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rgbClr val="9D9D9D"/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Compute the sorted, unique elements in x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rgbClr val="9D9D9D"/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intersect1d(x, y)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Compute the sorted, common elements in x and y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union1d(x, y)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Compute the sorted union of elements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in1d(x, y)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Compute a boolean array indicating whether each element of x is contained in y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setdiff1d(x, y)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Set difference, elements in x that are not in y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setxor1d(x, y)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  <a:latin typeface="inherit"/>
                          <a:ea typeface="inherit"/>
                          <a:cs typeface="inherit"/>
                          <a:sym typeface="inherit"/>
                        </a:rPr>
                        <a:t>Set symmetric differences; elements that are in either of the arrays, but not both</a:t>
                      </a:r>
                    </a:p>
                  </a:txBody>
                  <a:tcPr marL="76200" marR="76200" marT="76200" marB="76200" anchor="ctr" anchorCtr="0" horzOverflow="overflow">
                    <a:lnT w="7620">
                      <a:solidFill>
                        <a:schemeClr val="accent4">
                          <a:lumOff val="7843"/>
                        </a:schemeClr>
                      </a:solidFill>
                    </a:lnT>
                    <a:lnB w="7620">
                      <a:solidFill>
                        <a:schemeClr val="accent4">
                          <a:lumOff val="7843"/>
                        </a:schemeClr>
                      </a:solidFill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Python Libraries for Data Science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xfrm>
            <a:off x="373063" y="1054849"/>
            <a:ext cx="10291764" cy="521208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Pandas:</a:t>
            </a: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  <a:r>
              <a:t>Adds data structures and tools designed to work with table-like data (similar to Series and Data Frames in R)</a:t>
            </a: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  <a:r>
              <a:t>Can read data from various sources like text files, databases etc.</a:t>
            </a: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  <a:r>
              <a:t>Provides tools for data manipulation: reshaping, merging, sorting, slicing, aggregation etc.</a:t>
            </a: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</a:p>
          <a:p>
            <a:pPr lvl="1" marL="227013" indent="-227013">
              <a:spcBef>
                <a:spcPts val="800"/>
              </a:spcBef>
              <a:buClr>
                <a:schemeClr val="accent1"/>
              </a:buClr>
              <a:buChar char="▪"/>
              <a:defRPr sz="2000"/>
            </a:pPr>
            <a:r>
              <a:t>Allows handling missing data</a:t>
            </a:r>
          </a:p>
        </p:txBody>
      </p:sp>
      <p:sp>
        <p:nvSpPr>
          <p:cNvPr id="254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TextBox 6"/>
          <p:cNvSpPr txBox="1"/>
          <p:nvPr/>
        </p:nvSpPr>
        <p:spPr>
          <a:xfrm>
            <a:off x="883700" y="5807011"/>
            <a:ext cx="5561130" cy="338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700"/>
            </a:pPr>
            <a:r>
              <a:t>Link:</a:t>
            </a:r>
            <a:r>
              <a:rPr b="0"/>
              <a:t> </a:t>
            </a:r>
            <a:r>
              <a:rPr b="0" u="sng">
                <a:solidFill>
                  <a:srgbClr val="005DA2"/>
                </a:solidFill>
                <a:uFill>
                  <a:solidFill>
                    <a:srgbClr val="005DA2"/>
                  </a:solidFill>
                </a:uFill>
                <a:hlinkClick r:id="rId2" invalidUrl="" action="" tgtFrame="" tooltip="" history="1" highlightClick="0" endSnd="0"/>
              </a:rPr>
              <a:t>http://pandas.pydata.org/</a:t>
            </a:r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7952" y="81390"/>
            <a:ext cx="3317183" cy="69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5"/>
          <p:cNvSpPr txBox="1"/>
          <p:nvPr/>
        </p:nvSpPr>
        <p:spPr>
          <a:xfrm>
            <a:off x="248688" y="1865887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</a:p>
        </p:txBody>
      </p:sp>
      <p:sp>
        <p:nvSpPr>
          <p:cNvPr id="259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Reading data using pandas</a:t>
            </a:r>
          </a:p>
        </p:txBody>
      </p:sp>
      <p:sp>
        <p:nvSpPr>
          <p:cNvPr id="260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TextBox 6"/>
          <p:cNvSpPr txBox="1"/>
          <p:nvPr/>
        </p:nvSpPr>
        <p:spPr>
          <a:xfrm>
            <a:off x="1648484" y="1865888"/>
            <a:ext cx="8491513" cy="5708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#Read csv file</a:t>
            </a:r>
          </a:p>
          <a:p>
            <a:pPr>
              <a:defRPr sz="16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 = pd.read_csv(</a:t>
            </a:r>
            <a:r>
              <a:rPr>
                <a:solidFill>
                  <a:srgbClr val="272727"/>
                </a:solidFill>
              </a:rPr>
              <a:t>"Salaries.csv"</a:t>
            </a:r>
            <a:r>
              <a:t>)</a:t>
            </a:r>
          </a:p>
        </p:txBody>
      </p:sp>
      <p:sp>
        <p:nvSpPr>
          <p:cNvPr id="262" name="TextBox 2"/>
          <p:cNvSpPr txBox="1"/>
          <p:nvPr/>
        </p:nvSpPr>
        <p:spPr>
          <a:xfrm>
            <a:off x="715105" y="3538063"/>
            <a:ext cx="11318101" cy="229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There is a number of pandas commands to read other data formats:</a:t>
            </a:r>
          </a:p>
          <a:p>
            <a:pPr>
              <a:defRPr sz="1700"/>
            </a:pPr>
          </a:p>
          <a:p>
            <a:pPr>
              <a:lnSpc>
                <a:spcPct val="150000"/>
              </a:lnSpc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pd.read_excel('myfile.xlsx',sheet_name='Sheet1', index_col=None, na_values=['NA'])</a:t>
            </a:r>
          </a:p>
          <a:p>
            <a:pPr>
              <a:lnSpc>
                <a:spcPct val="150000"/>
              </a:lnSpc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pd.read_stata('myfile.dta')</a:t>
            </a:r>
          </a:p>
          <a:p>
            <a:pPr>
              <a:lnSpc>
                <a:spcPct val="150000"/>
              </a:lnSpc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pd.read_sas('myfile.sas7bdat')</a:t>
            </a:r>
          </a:p>
          <a:p>
            <a:pPr>
              <a:lnSpc>
                <a:spcPct val="150000"/>
              </a:lnSpc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pd.read_hdf('myfile.h5','df')</a:t>
            </a:r>
          </a:p>
        </p:txBody>
      </p:sp>
      <p:sp>
        <p:nvSpPr>
          <p:cNvPr id="263" name="TextBox 4"/>
          <p:cNvSpPr txBox="1"/>
          <p:nvPr/>
        </p:nvSpPr>
        <p:spPr>
          <a:xfrm>
            <a:off x="1589302" y="2574598"/>
            <a:ext cx="9449815" cy="338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1700"/>
            </a:pPr>
            <a:r>
              <a:t>Note: </a:t>
            </a:r>
            <a:r>
              <a:rPr b="0" i="0"/>
              <a:t>The above command has many optional arguments to fine-tune the data import process.</a:t>
            </a:r>
          </a:p>
        </p:txBody>
      </p:sp>
      <p:sp>
        <p:nvSpPr>
          <p:cNvPr id="264" name="TextBox 11"/>
          <p:cNvSpPr txBox="1"/>
          <p:nvPr/>
        </p:nvSpPr>
        <p:spPr>
          <a:xfrm>
            <a:off x="1648484" y="661212"/>
            <a:ext cx="8491513" cy="862966"/>
          </a:xfrm>
          <a:prstGeom prst="rect">
            <a:avLst/>
          </a:prstGeom>
          <a:ln>
            <a:solidFill>
              <a:srgbClr val="D0CEC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defRPr i="1">
                <a:solidFill>
                  <a:srgbClr val="2E75B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#Import Python Libraries</a:t>
            </a:r>
          </a:p>
          <a:p>
            <a:pPr defTabSz="914400">
              <a:defRPr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</a:t>
            </a:r>
            <a:r>
              <a:rPr b="0">
                <a:solidFill>
                  <a:srgbClr val="3B3838"/>
                </a:solidFill>
              </a:rPr>
              <a:t> pandas </a:t>
            </a:r>
            <a:r>
              <a:t>as</a:t>
            </a:r>
            <a:r>
              <a:rPr b="0">
                <a:solidFill>
                  <a:srgbClr val="3B3838"/>
                </a:solidFill>
              </a:rPr>
              <a:t> pd</a:t>
            </a:r>
            <a:endParaRPr>
              <a:solidFill>
                <a:srgbClr val="3B3838"/>
              </a:solidFill>
            </a:endParaRPr>
          </a:p>
          <a:p>
            <a:pPr defTabSz="914400">
              <a:defRPr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 b="0">
                <a:solidFill>
                  <a:srgbClr val="3B3838"/>
                </a:solidFill>
              </a:rPr>
              <a:t> pandas </a:t>
            </a:r>
            <a:r>
              <a:t>import</a:t>
            </a:r>
            <a:r>
              <a:rPr b="0">
                <a:solidFill>
                  <a:srgbClr val="3B3838"/>
                </a:solidFill>
              </a:rPr>
              <a:t> Series, DataFrame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5"/>
          <p:cNvSpPr txBox="1"/>
          <p:nvPr/>
        </p:nvSpPr>
        <p:spPr>
          <a:xfrm>
            <a:off x="248688" y="1865887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[3]:</a:t>
            </a:r>
          </a:p>
        </p:txBody>
      </p:sp>
      <p:sp>
        <p:nvSpPr>
          <p:cNvPr id="267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Exploring data frames</a:t>
            </a:r>
          </a:p>
        </p:txBody>
      </p:sp>
      <p:sp>
        <p:nvSpPr>
          <p:cNvPr id="268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TextBox 6"/>
          <p:cNvSpPr txBox="1"/>
          <p:nvPr/>
        </p:nvSpPr>
        <p:spPr>
          <a:xfrm>
            <a:off x="1648484" y="1865888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#List first 5 records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df.head()</a:t>
            </a:r>
          </a:p>
        </p:txBody>
      </p:sp>
      <p:sp>
        <p:nvSpPr>
          <p:cNvPr id="270" name="TextBox 7"/>
          <p:cNvSpPr txBox="1"/>
          <p:nvPr/>
        </p:nvSpPr>
        <p:spPr>
          <a:xfrm>
            <a:off x="246186" y="2797530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Out[3]:</a:t>
            </a:r>
          </a:p>
        </p:txBody>
      </p:sp>
      <p:pic>
        <p:nvPicPr>
          <p:cNvPr id="2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594" y="2797531"/>
            <a:ext cx="3260795" cy="176753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8"/>
          <p:cNvSpPr txBox="1"/>
          <p:nvPr/>
        </p:nvSpPr>
        <p:spPr>
          <a:xfrm>
            <a:off x="1270234" y="4912366"/>
            <a:ext cx="10324013" cy="70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664" indent="-285664">
              <a:lnSpc>
                <a:spcPct val="250000"/>
              </a:lnSpc>
              <a:buSzPct val="100000"/>
              <a:buChar char="✓"/>
              <a:defRPr sz="1200"/>
            </a:pPr>
            <a:r>
              <a:t>Try to read the first 10, 20, 50 records;</a:t>
            </a:r>
          </a:p>
          <a:p>
            <a:pPr marL="285664" indent="-285664">
              <a:lnSpc>
                <a:spcPct val="250000"/>
              </a:lnSpc>
              <a:buSzPct val="100000"/>
              <a:buChar char="✓"/>
              <a:defRPr sz="1200"/>
            </a:pPr>
            <a:r>
              <a:t>Can you guess how to view the last few records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5"/>
          <p:cNvSpPr txBox="1"/>
          <p:nvPr/>
        </p:nvSpPr>
        <p:spPr>
          <a:xfrm>
            <a:off x="248688" y="1865887"/>
            <a:ext cx="10359406" cy="35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[4]:</a:t>
            </a:r>
          </a:p>
        </p:txBody>
      </p:sp>
      <p:sp>
        <p:nvSpPr>
          <p:cNvPr id="275" name="Title 1"/>
          <p:cNvSpPr txBox="1"/>
          <p:nvPr>
            <p:ph type="title"/>
          </p:nvPr>
        </p:nvSpPr>
        <p:spPr>
          <a:xfrm>
            <a:off x="373063" y="288088"/>
            <a:ext cx="10291764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 data types</a:t>
            </a:r>
          </a:p>
        </p:txBody>
      </p:sp>
      <p:sp>
        <p:nvSpPr>
          <p:cNvPr id="276" name="Slide Number Placeholder 3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extBox 6"/>
          <p:cNvSpPr txBox="1"/>
          <p:nvPr/>
        </p:nvSpPr>
        <p:spPr>
          <a:xfrm>
            <a:off x="1648484" y="1865888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#Check a particular column type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</a:t>
            </a:r>
            <a:r>
              <a:rPr>
                <a:solidFill>
                  <a:schemeClr val="accent2"/>
                </a:solidFill>
              </a:rPr>
              <a:t>[</a:t>
            </a:r>
            <a:r>
              <a:rPr>
                <a:solidFill>
                  <a:srgbClr val="C00000"/>
                </a:solidFill>
              </a:rPr>
              <a:t>'salary'</a:t>
            </a:r>
            <a:r>
              <a:rPr>
                <a:solidFill>
                  <a:schemeClr val="accent2"/>
                </a:solidFill>
              </a:rPr>
              <a:t>]</a:t>
            </a:r>
            <a:r>
              <a:t>.dtype</a:t>
            </a:r>
          </a:p>
        </p:txBody>
      </p:sp>
      <p:sp>
        <p:nvSpPr>
          <p:cNvPr id="278" name="TextBox 7"/>
          <p:cNvSpPr txBox="1"/>
          <p:nvPr/>
        </p:nvSpPr>
        <p:spPr>
          <a:xfrm>
            <a:off x="246186" y="2607705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 </a:t>
            </a:r>
            <a:r>
              <a:rPr sz="16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dtype('int64')</a:t>
            </a:r>
          </a:p>
        </p:txBody>
      </p:sp>
      <p:sp>
        <p:nvSpPr>
          <p:cNvPr id="279" name="TextBox 9"/>
          <p:cNvSpPr txBox="1"/>
          <p:nvPr/>
        </p:nvSpPr>
        <p:spPr>
          <a:xfrm>
            <a:off x="246193" y="3386988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BF7900"/>
                </a:solidFill>
                <a:latin typeface="Courier New"/>
                <a:ea typeface="Courier New"/>
                <a:cs typeface="Courier New"/>
                <a:sym typeface="Courier New"/>
              </a:rPr>
              <a:t>In [5]:</a:t>
            </a:r>
          </a:p>
        </p:txBody>
      </p:sp>
      <p:sp>
        <p:nvSpPr>
          <p:cNvPr id="280" name="TextBox 10"/>
          <p:cNvSpPr txBox="1"/>
          <p:nvPr/>
        </p:nvSpPr>
        <p:spPr>
          <a:xfrm>
            <a:off x="1645988" y="3386988"/>
            <a:ext cx="10265593" cy="583566"/>
          </a:xfrm>
          <a:prstGeom prst="rect">
            <a:avLst/>
          </a:prstGeom>
          <a:ln>
            <a:solidFill>
              <a:srgbClr val="BBBBB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700">
                <a:solidFill>
                  <a:srgbClr val="BF6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#Check types for all the columns</a:t>
            </a:r>
          </a:p>
          <a:p>
            <a:pPr>
              <a:defRPr sz="1700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df.dtypes</a:t>
            </a:r>
          </a:p>
        </p:txBody>
      </p:sp>
      <p:sp>
        <p:nvSpPr>
          <p:cNvPr id="281" name="TextBox 11"/>
          <p:cNvSpPr txBox="1"/>
          <p:nvPr/>
        </p:nvSpPr>
        <p:spPr>
          <a:xfrm>
            <a:off x="243691" y="4318632"/>
            <a:ext cx="10359406" cy="353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         </a:t>
            </a:r>
            <a:r>
              <a:rPr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</a:t>
            </a:r>
          </a:p>
        </p:txBody>
      </p:sp>
      <p:sp>
        <p:nvSpPr>
          <p:cNvPr id="282" name="TextBox 2"/>
          <p:cNvSpPr txBox="1"/>
          <p:nvPr/>
        </p:nvSpPr>
        <p:spPr>
          <a:xfrm>
            <a:off x="1694204" y="4360438"/>
            <a:ext cx="3135607" cy="186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rank             </a:t>
            </a:r>
          </a:p>
          <a:p>
            <a:pPr>
              <a:defRPr sz="1700"/>
            </a:pPr>
            <a:r>
              <a:t>discipline  </a:t>
            </a:r>
          </a:p>
          <a:p>
            <a:pPr>
              <a:defRPr sz="1700"/>
            </a:pPr>
            <a:r>
              <a:t>phd </a:t>
            </a:r>
          </a:p>
          <a:p>
            <a:pPr>
              <a:defRPr sz="1700"/>
            </a:pPr>
            <a:r>
              <a:t>service      </a:t>
            </a:r>
          </a:p>
          <a:p>
            <a:pPr>
              <a:defRPr sz="1700"/>
            </a:pPr>
            <a:r>
              <a:t>sex              </a:t>
            </a:r>
          </a:p>
          <a:p>
            <a:pPr>
              <a:defRPr sz="1700"/>
            </a:pPr>
            <a:r>
              <a:t>salary         </a:t>
            </a:r>
          </a:p>
          <a:p>
            <a:pPr>
              <a:defRPr sz="1700"/>
            </a:pPr>
            <a:r>
              <a:t>dtype: object</a:t>
            </a:r>
          </a:p>
        </p:txBody>
      </p:sp>
      <p:sp>
        <p:nvSpPr>
          <p:cNvPr id="283" name="TextBox 12"/>
          <p:cNvSpPr txBox="1"/>
          <p:nvPr/>
        </p:nvSpPr>
        <p:spPr>
          <a:xfrm>
            <a:off x="3265262" y="4357942"/>
            <a:ext cx="3135607" cy="160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object</a:t>
            </a:r>
          </a:p>
          <a:p>
            <a:pPr>
              <a:defRPr sz="1700"/>
            </a:pPr>
            <a:r>
              <a:t>object</a:t>
            </a:r>
          </a:p>
          <a:p>
            <a:pPr>
              <a:defRPr sz="1700"/>
            </a:pPr>
            <a:r>
              <a:t>int64</a:t>
            </a:r>
          </a:p>
          <a:p>
            <a:pPr>
              <a:defRPr sz="1700"/>
            </a:pPr>
            <a:r>
              <a:t>int64</a:t>
            </a:r>
          </a:p>
          <a:p>
            <a:pPr>
              <a:defRPr sz="1700"/>
            </a:pPr>
            <a:r>
              <a:t>object</a:t>
            </a:r>
          </a:p>
          <a:p>
            <a:pPr>
              <a:defRPr sz="1700"/>
            </a:pPr>
            <a:r>
              <a:t>int64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 attributes</a:t>
            </a:r>
          </a:p>
        </p:txBody>
      </p:sp>
      <p:sp>
        <p:nvSpPr>
          <p:cNvPr id="286" name="Slide Number Placeholder 4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TextBox 5"/>
          <p:cNvSpPr txBox="1"/>
          <p:nvPr/>
        </p:nvSpPr>
        <p:spPr>
          <a:xfrm>
            <a:off x="965342" y="850214"/>
            <a:ext cx="8345360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Python objects have </a:t>
            </a:r>
            <a:r>
              <a:rPr i="1"/>
              <a:t>attributes</a:t>
            </a:r>
            <a:r>
              <a:t> and </a:t>
            </a:r>
            <a:r>
              <a:rPr i="1"/>
              <a:t>methods</a:t>
            </a:r>
            <a:r>
              <a:t>.</a:t>
            </a:r>
          </a:p>
        </p:txBody>
      </p:sp>
      <p:graphicFrame>
        <p:nvGraphicFramePr>
          <p:cNvPr id="288" name="Table 6"/>
          <p:cNvGraphicFramePr/>
          <p:nvPr/>
        </p:nvGraphicFramePr>
        <p:xfrm>
          <a:off x="927483" y="1286039"/>
          <a:ext cx="8428939" cy="349179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9650"/>
                <a:gridCol w="6229288"/>
              </a:tblGrid>
              <a:tr h="48955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df.attribute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0962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dtypes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list the types of the columns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0962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columns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list the column names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4958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axes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list the row labels and column names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595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ndim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number of dimensions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2461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size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number of elements 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2461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shape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return a tuple representing the dimensionality 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2461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values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numpy representation of the data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</a:tbl>
          </a:graphicData>
        </a:graphic>
      </p:graphicFrame>
      <p:sp>
        <p:nvSpPr>
          <p:cNvPr id="289" name="TextBox 7"/>
          <p:cNvSpPr txBox="1"/>
          <p:nvPr/>
        </p:nvSpPr>
        <p:spPr>
          <a:xfrm>
            <a:off x="973203" y="5222612"/>
            <a:ext cx="8337500" cy="79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664" indent="-285664">
              <a:buSzPct val="100000"/>
              <a:buChar char="✓"/>
              <a:defRPr sz="1200"/>
            </a:pPr>
            <a:r>
              <a:t>Find how many records this data frame has;</a:t>
            </a:r>
          </a:p>
          <a:p>
            <a:pPr marL="285664" indent="-285664">
              <a:buSzPct val="100000"/>
              <a:buChar char="✓"/>
              <a:defRPr sz="1200"/>
            </a:pPr>
            <a:r>
              <a:t>How many elements are there?     </a:t>
            </a:r>
          </a:p>
          <a:p>
            <a:pPr marL="285664" indent="-285664">
              <a:buSzPct val="100000"/>
              <a:buChar char="✓"/>
              <a:defRPr sz="1200"/>
            </a:pPr>
            <a:r>
              <a:t>What are the column names?</a:t>
            </a:r>
          </a:p>
          <a:p>
            <a:pPr marL="285664" indent="-285664">
              <a:buSzPct val="100000"/>
              <a:buChar char="✓"/>
              <a:defRPr sz="1200"/>
            </a:pPr>
            <a:r>
              <a:t>What types of columns we have in this data frame?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xfrm>
            <a:off x="373063" y="288088"/>
            <a:ext cx="11445876" cy="428679"/>
          </a:xfrm>
          <a:prstGeom prst="rect">
            <a:avLst/>
          </a:prstGeom>
        </p:spPr>
        <p:txBody>
          <a:bodyPr/>
          <a:lstStyle/>
          <a:p>
            <a:pPr/>
            <a:r>
              <a:t>Data Frames methods</a:t>
            </a:r>
          </a:p>
        </p:txBody>
      </p:sp>
      <p:sp>
        <p:nvSpPr>
          <p:cNvPr id="292" name="Slide Number Placeholder 4"/>
          <p:cNvSpPr txBox="1"/>
          <p:nvPr>
            <p:ph type="sldNum" sz="quarter" idx="2"/>
          </p:nvPr>
        </p:nvSpPr>
        <p:spPr>
          <a:xfrm>
            <a:off x="373063" y="6553200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93" name="Table 6"/>
          <p:cNvGraphicFramePr/>
          <p:nvPr/>
        </p:nvGraphicFramePr>
        <p:xfrm>
          <a:off x="849259" y="1716550"/>
          <a:ext cx="8428939" cy="43205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64315"/>
                <a:gridCol w="5864623"/>
              </a:tblGrid>
              <a:tr h="57805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df.method()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48367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head( [n] ), tail( [n] 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first/last n rows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63991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describe()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generate descriptive statistics (for numeric columns only)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308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max(), min()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return max/min values for all numeric columns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mean(), median()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return mean/median values for all numeric columns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426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std()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standard deviation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sample([n])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returns a random sample of the data frame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  <a:tr h="5013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dropna()</a:t>
                      </a:r>
                    </a:p>
                  </a:txBody>
                  <a:tcPr marL="45708" marR="45708" marT="45708" marB="45708" anchor="t" anchorCtr="0" horzOverflow="overflow">
                    <a:lnL w="12700">
                      <a:solidFill>
                        <a:schemeClr val="accent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drop all the records with missing values</a:t>
                      </a:r>
                    </a:p>
                  </a:txBody>
                  <a:tcPr marL="45708" marR="45708" marT="45708" marB="45708" anchor="t" anchorCtr="0" horzOverflow="overflow">
                    <a:lnR w="12700">
                      <a:solidFill>
                        <a:schemeClr val="accent1"/>
                      </a:solidFill>
                    </a:lnR>
                  </a:tcPr>
                </a:tc>
              </a:tr>
            </a:tbl>
          </a:graphicData>
        </a:graphic>
      </p:graphicFrame>
      <p:sp>
        <p:nvSpPr>
          <p:cNvPr id="294" name="TextBox 7"/>
          <p:cNvSpPr txBox="1"/>
          <p:nvPr/>
        </p:nvSpPr>
        <p:spPr>
          <a:xfrm>
            <a:off x="805477" y="909086"/>
            <a:ext cx="7391702" cy="611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/>
            </a:pPr>
            <a:r>
              <a:t>Unlike attributes, python methods have </a:t>
            </a:r>
            <a:r>
              <a:rPr i="1"/>
              <a:t>parenthesis.</a:t>
            </a:r>
            <a:endParaRPr i="1"/>
          </a:p>
          <a:p>
            <a:pPr>
              <a:defRPr sz="1700"/>
            </a:pPr>
            <a:r>
              <a:t>All attributes and methods can be listed with a </a:t>
            </a:r>
            <a:r>
              <a:rPr i="1"/>
              <a:t>dir() </a:t>
            </a:r>
            <a:r>
              <a:t>function: </a:t>
            </a:r>
            <a:r>
              <a:rPr b="1">
                <a:solidFill>
                  <a:srgbClr val="804000"/>
                </a:solidFill>
                <a:latin typeface="Courier New"/>
                <a:ea typeface="Courier New"/>
                <a:cs typeface="Courier New"/>
                <a:sym typeface="Courier New"/>
              </a:rPr>
              <a:t>dir(df)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R">
  <a:themeElements>
    <a:clrScheme name="TR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00FF"/>
      </a:hlink>
      <a:folHlink>
        <a:srgbClr val="FF00FF"/>
      </a:folHlink>
    </a:clrScheme>
    <a:fontScheme name="T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R">
  <a:themeElements>
    <a:clrScheme name="T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00FF"/>
      </a:hlink>
      <a:folHlink>
        <a:srgbClr val="FF00FF"/>
      </a:folHlink>
    </a:clrScheme>
    <a:fontScheme name="T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2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