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3" r:id="rId2"/>
    <p:sldId id="346" r:id="rId3"/>
    <p:sldId id="344" r:id="rId4"/>
    <p:sldId id="345" r:id="rId5"/>
    <p:sldId id="336" r:id="rId6"/>
    <p:sldId id="340" r:id="rId7"/>
    <p:sldId id="342" r:id="rId8"/>
  </p:sldIdLst>
  <p:sldSz cx="12161838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33"/>
    <a:srgbClr val="9933FF"/>
    <a:srgbClr val="FF9933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 autoAdjust="0"/>
    <p:restoredTop sz="94646" autoAdjust="0"/>
  </p:normalViewPr>
  <p:slideViewPr>
    <p:cSldViewPr>
      <p:cViewPr varScale="1">
        <p:scale>
          <a:sx n="84" d="100"/>
          <a:sy n="84" d="100"/>
        </p:scale>
        <p:origin x="96" y="864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A4916C-1A6E-44CE-A04C-749052816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8938" y="685800"/>
            <a:ext cx="60801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A27AAF-E5C4-4085-AC44-F888A3EE0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02697" y="3124200"/>
            <a:ext cx="7601149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128323" y="4800600"/>
            <a:ext cx="9830819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138" y="2286000"/>
            <a:ext cx="10337562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4278" y="4114800"/>
            <a:ext cx="8513287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2BACBE7A-AB2A-4317-A4D3-42D9A411A158}" type="slidenum">
              <a:rPr lang="en-US" smtClean="0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457200"/>
            <a:ext cx="2736414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457200"/>
            <a:ext cx="8006543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BE4B33F-0C38-4749-BFCF-63F59F94198E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8092" y="457208"/>
            <a:ext cx="10945654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8092" y="13716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2268" y="13716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8092" y="37719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268" y="3771901"/>
            <a:ext cx="537147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0F5238D-68D4-4339-B26D-5307C8DA216B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457208"/>
            <a:ext cx="10945654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371600"/>
            <a:ext cx="537147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371600"/>
            <a:ext cx="5371478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B9485896-772D-4199-8AC8-461193A2DCF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0" y="6134100"/>
            <a:ext cx="2527191" cy="68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8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AA359B1A-3099-43FB-872C-AEC66D3F646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371600"/>
            <a:ext cx="5371478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371600"/>
            <a:ext cx="5371478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42C8110E-4F0B-4908-84A5-0A076C0197C5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1094565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7"/>
            <a:ext cx="537359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2" y="1535117"/>
            <a:ext cx="537570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2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7DA37DB1-F6CB-4B1A-82F7-86E04B543464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392576FE-B656-4DEB-8C91-64996BEC9DFC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17F039C-4162-4760-842B-A5B0D32EDB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9" y="273054"/>
            <a:ext cx="400116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8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9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F7876CD0-A360-467F-98E9-7F6D4AC26BCA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5"/>
            <a:ext cx="729710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43"/>
            <a:ext cx="729710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6277439C-2AB1-4F72-B543-880AD6D2B7C0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8092" y="457208"/>
            <a:ext cx="10945654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371600"/>
            <a:ext cx="1094565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5854" y="6324600"/>
            <a:ext cx="8513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r>
              <a:rPr lang="en-US" smtClean="0"/>
              <a:t> </a:t>
            </a:r>
            <a:r>
              <a:rPr lang="en-US">
                <a:solidFill>
                  <a:srgbClr val="990033"/>
                </a:solidFill>
              </a:rPr>
              <a:t>			 </a:t>
            </a:r>
            <a:fld id="{DCBF27C9-8594-43C4-84E4-07F7A13E4D58}" type="slidenum">
              <a:rPr lang="en-US">
                <a:solidFill>
                  <a:srgbClr val="990033"/>
                </a:solidFill>
              </a:rPr>
              <a:pPr/>
              <a:t>‹#›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101351" y="60960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101351" y="12954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101351" y="457200"/>
            <a:ext cx="11959141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bakos@s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Heterogeneous and Reconfigurable Computing Group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40" y="1524000"/>
            <a:ext cx="10952571" cy="446422"/>
          </a:xfrm>
        </p:spPr>
        <p:txBody>
          <a:bodyPr/>
          <a:lstStyle/>
          <a:p>
            <a:r>
              <a:rPr lang="en-US" sz="2400" smtClean="0"/>
              <a:t>Objective:  develop technologies to improve computer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1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62048"/>
              </p:ext>
            </p:extLst>
          </p:nvPr>
        </p:nvGraphicFramePr>
        <p:xfrm>
          <a:off x="1204119" y="2560629"/>
          <a:ext cx="8991600" cy="3042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72043"/>
                <a:gridCol w="1351315"/>
                <a:gridCol w="1351315"/>
                <a:gridCol w="1618942"/>
                <a:gridCol w="1524000"/>
                <a:gridCol w="12739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Processor</a:t>
                      </a:r>
                    </a:p>
                    <a:p>
                      <a:pPr algn="ctr"/>
                      <a:r>
                        <a:rPr lang="en-US" smtClean="0"/>
                        <a:t>Generation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Max. Clock</a:t>
                      </a:r>
                      <a:r>
                        <a:rPr lang="en-US" baseline="0" smtClean="0"/>
                        <a:t> Speed (GHz)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Max. Numberof Cores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Max. RAM</a:t>
                      </a:r>
                      <a:r>
                        <a:rPr lang="en-US" baseline="0" smtClean="0"/>
                        <a:t> Bandwidth (GB/s)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Max. Peak Floating Point (Gflop/s)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Max. </a:t>
                      </a:r>
                      <a:r>
                        <a:rPr lang="en-US" baseline="0" smtClean="0"/>
                        <a:t>L3 cache (MB)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(2006)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25.6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Penryn (2007)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25.6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Westmere (2010)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25.6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12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Ivy Bridge (2013)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25.6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Broadwell (2015)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25.6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30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Moore’s Law?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2</a:t>
            </a:fld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88045"/>
              </p:ext>
            </p:extLst>
          </p:nvPr>
        </p:nvGraphicFramePr>
        <p:xfrm>
          <a:off x="608092" y="1595956"/>
          <a:ext cx="6925690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6306"/>
                <a:gridCol w="2149792"/>
                <a:gridCol w="30895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Processor</a:t>
                      </a:r>
                    </a:p>
                    <a:p>
                      <a:pPr algn="ctr"/>
                      <a:r>
                        <a:rPr lang="en-US" sz="1800" smtClean="0"/>
                        <a:t>Generation</a:t>
                      </a:r>
                      <a:endParaRPr lang="en-US" sz="18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Transistor size</a:t>
                      </a:r>
                      <a:endParaRPr lang="en-US" sz="1800" baseline="0" smtClean="0"/>
                    </a:p>
                    <a:p>
                      <a:pPr algn="ctr"/>
                      <a:r>
                        <a:rPr lang="en-US" sz="1800" baseline="0" smtClean="0"/>
                        <a:t>(nm)</a:t>
                      </a:r>
                      <a:endParaRPr lang="en-US" sz="18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Number</a:t>
                      </a:r>
                      <a:r>
                        <a:rPr lang="en-US" sz="1800" baseline="0" smtClean="0"/>
                        <a:t> of transistors</a:t>
                      </a:r>
                    </a:p>
                    <a:p>
                      <a:pPr algn="ctr"/>
                      <a:r>
                        <a:rPr lang="en-US" sz="1800" baseline="0" smtClean="0"/>
                        <a:t>(millions)</a:t>
                      </a:r>
                      <a:endParaRPr lang="en-US" sz="180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(2006)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Penryn (2007)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Westmere (2010)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Ivy Bridge (2013)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Broadwell (2015)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8" name="Picture 7" descr="sidi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19" y="2201621"/>
            <a:ext cx="25908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9024144" y="4668319"/>
            <a:ext cx="18859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mtClean="0"/>
              <a:t>Si atom spacing </a:t>
            </a:r>
            <a:r>
              <a:rPr lang="en-US" altLang="en-US"/>
              <a:t>= </a:t>
            </a:r>
            <a:r>
              <a:rPr lang="en-US" altLang="en-US" smtClean="0"/>
              <a:t>0.5 </a:t>
            </a:r>
            <a:r>
              <a:rPr lang="en-US" altLang="en-US"/>
              <a:t>nm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64105"/>
              </p:ext>
            </p:extLst>
          </p:nvPr>
        </p:nvGraphicFramePr>
        <p:xfrm>
          <a:off x="608092" y="4090236"/>
          <a:ext cx="6925690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86306"/>
                <a:gridCol w="2149792"/>
                <a:gridCol w="3089592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effectLst/>
                          <a:latin typeface="Calibri" panose="020F0502020204030204" pitchFamily="34" charset="0"/>
                        </a:rPr>
                        <a:t>?? (2020)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effectLst/>
                          <a:latin typeface="Calibri" panose="020F0502020204030204" pitchFamily="34" charset="0"/>
                        </a:rPr>
                        <a:t>2600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effectLst/>
                          <a:latin typeface="Calibri" panose="020F0502020204030204" pitchFamily="34" charset="0"/>
                        </a:rPr>
                        <a:t>?? (2025)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effectLst/>
                          <a:latin typeface="Calibri" panose="020F0502020204030204" pitchFamily="34" charset="0"/>
                        </a:rPr>
                        <a:t>5200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effectLst/>
                          <a:latin typeface="Calibri" panose="020F0502020204030204" pitchFamily="34" charset="0"/>
                        </a:rPr>
                        <a:t>?? (2030)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effectLst/>
                          <a:latin typeface="Calibri" panose="020F0502020204030204" pitchFamily="34" charset="0"/>
                        </a:rPr>
                        <a:t>10400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7452519" y="4991484"/>
            <a:ext cx="1571625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8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Capabilities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3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2119" y="1487582"/>
            <a:ext cx="4800600" cy="43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What about iPhone 6s 4K video?</a:t>
            </a:r>
          </a:p>
        </p:txBody>
      </p:sp>
      <p:pic>
        <p:nvPicPr>
          <p:cNvPr id="1028" name="Picture 4" descr="http://cdn.redmondpie.com/wp-content/uploads/2015/09/iPhone-6s-4K-main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" y="2053498"/>
            <a:ext cx="5791200" cy="36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entertainmentbuddha.com/blog/wp-content/uploads/2015/01/h5-mp-beta-pegasus-ground-p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57" y="2183333"/>
            <a:ext cx="6255329" cy="35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113964" y="1472574"/>
            <a:ext cx="4843755" cy="3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What about XBox One graphics?</a:t>
            </a:r>
            <a:endParaRPr lang="en-US" sz="2000" kern="0"/>
          </a:p>
        </p:txBody>
      </p:sp>
    </p:spTree>
    <p:extLst>
      <p:ext uri="{BB962C8B-B14F-4D97-AF65-F5344CB8AC3E}">
        <p14:creationId xmlns:p14="http://schemas.microsoft.com/office/powerpoint/2010/main" val="30239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Modern CPUs are Heterogeneous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4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2050" name="Picture 2" descr="http://images.anandtech.com/doci/9320/BDW-U_57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19" y="1618436"/>
            <a:ext cx="6400800" cy="362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anandtech.com/doci/7355/pLDBDAIaeFFrBEdN.large_575px.jpe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81" y="1646510"/>
            <a:ext cx="5181600" cy="387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85119" y="5492235"/>
            <a:ext cx="1371600" cy="39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smtClean="0"/>
              <a:t>Apple A6</a:t>
            </a:r>
            <a:endParaRPr lang="en-US" ker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91427" y="5321681"/>
            <a:ext cx="2091928" cy="39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smtClean="0"/>
              <a:t>Intel Broadwell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421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971" y="3738655"/>
            <a:ext cx="2879678" cy="170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Heterogeneous and Reconfigurable Computing </a:t>
            </a:r>
            <a:r>
              <a:rPr lang="en-US" smtClean="0"/>
              <a:t>Lab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49" y="1466274"/>
            <a:ext cx="4634627" cy="4477326"/>
          </a:xfrm>
        </p:spPr>
        <p:txBody>
          <a:bodyPr/>
          <a:lstStyle/>
          <a:p>
            <a:r>
              <a:rPr lang="en-US" sz="2000" smtClean="0"/>
              <a:t>We’re in good shape for graphics and video</a:t>
            </a:r>
          </a:p>
          <a:p>
            <a:endParaRPr lang="en-US" sz="2000"/>
          </a:p>
          <a:p>
            <a:r>
              <a:rPr lang="en-US" sz="2000" smtClean="0"/>
              <a:t>What about scientists, engineers, and computational finance?</a:t>
            </a:r>
          </a:p>
          <a:p>
            <a:endParaRPr lang="en-US" sz="2000"/>
          </a:p>
          <a:p>
            <a:r>
              <a:rPr lang="en-US" sz="2000" smtClean="0"/>
              <a:t>For these, we need </a:t>
            </a:r>
            <a:r>
              <a:rPr lang="en-US" sz="2000" smtClean="0">
                <a:solidFill>
                  <a:schemeClr val="tx1"/>
                </a:solidFill>
              </a:rPr>
              <a:t>emerging </a:t>
            </a:r>
            <a:r>
              <a:rPr lang="en-US" sz="2000">
                <a:solidFill>
                  <a:schemeClr val="tx1"/>
                </a:solidFill>
              </a:rPr>
              <a:t>processing </a:t>
            </a:r>
            <a:r>
              <a:rPr lang="en-US" sz="2000" smtClean="0">
                <a:solidFill>
                  <a:schemeClr val="tx1"/>
                </a:solidFill>
              </a:rPr>
              <a:t>technologies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5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5" name="Picture 2" descr="http://spectrum.ieee.org/img/08NIntelPhimaster-137424524526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19" y="1600200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ravecomputer.com/store/media/C207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753" y="1416142"/>
            <a:ext cx="281570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54305" y="1295400"/>
            <a:ext cx="471082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smtClean="0"/>
              <a:t>Manycore Processors:</a:t>
            </a:r>
            <a:endParaRPr lang="en-US" i="1" ker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78105" y="3695700"/>
            <a:ext cx="471082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smtClean="0"/>
              <a:t>Programmable Logic:</a:t>
            </a:r>
            <a:endParaRPr lang="en-US" i="1" ker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246450" y="3649511"/>
            <a:ext cx="1837935" cy="75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smtClean="0"/>
              <a:t>Digital Signal Processors:</a:t>
            </a:r>
            <a:endParaRPr lang="en-US" i="1" kern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971" y="3356313"/>
            <a:ext cx="1790200" cy="20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67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Emerging Technologies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19" y="1371600"/>
            <a:ext cx="3872627" cy="457200"/>
          </a:xfrm>
        </p:spPr>
        <p:txBody>
          <a:bodyPr/>
          <a:lstStyle/>
          <a:p>
            <a:r>
              <a:rPr lang="en-US" smtClean="0"/>
              <a:t>Micron Automata Processor: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8992" y="6334125"/>
            <a:ext cx="8513287" cy="3048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6</a:t>
            </a:fld>
            <a:endParaRPr lang="en-US">
              <a:solidFill>
                <a:srgbClr val="990033"/>
              </a:solidFill>
            </a:endParaRPr>
          </a:p>
        </p:txBody>
      </p:sp>
      <p:pic>
        <p:nvPicPr>
          <p:cNvPr id="1026" name="Picture 2" descr="http://cdn3.mos.techradar.futurecdn.net/art/TRBC/automata_processor_chip-578-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46" y="1752600"/>
            <a:ext cx="3048000" cy="17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echenablement.com/wp-content/uploads/2014/04/Micron-AP-processor-300x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46" y="35814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623719" y="1397719"/>
            <a:ext cx="4482227" cy="4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IBM Neurosynaptic Processor</a:t>
            </a:r>
            <a:endParaRPr lang="en-US" ker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719" y="1951029"/>
            <a:ext cx="5558283" cy="351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Information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19" y="1371600"/>
            <a:ext cx="3720227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Lab:</a:t>
            </a:r>
          </a:p>
          <a:p>
            <a:pPr lvl="1"/>
            <a:r>
              <a:rPr lang="en-US" sz="2000" smtClean="0"/>
              <a:t>Swearingen 3D15</a:t>
            </a:r>
          </a:p>
          <a:p>
            <a:pPr lvl="1"/>
            <a:endParaRPr lang="en-US" sz="2000" smtClean="0"/>
          </a:p>
          <a:p>
            <a:r>
              <a:rPr lang="en-US" sz="2400" smtClean="0">
                <a:solidFill>
                  <a:srgbClr val="FF0000"/>
                </a:solidFill>
              </a:rPr>
              <a:t>Office:</a:t>
            </a:r>
            <a:endParaRPr lang="en-US" sz="2400" smtClean="0">
              <a:solidFill>
                <a:srgbClr val="FF0000"/>
              </a:solidFill>
            </a:endParaRPr>
          </a:p>
          <a:p>
            <a:pPr lvl="1"/>
            <a:r>
              <a:rPr lang="en-US" sz="2000" smtClean="0"/>
              <a:t>Swearingen 3A45</a:t>
            </a:r>
          </a:p>
          <a:p>
            <a:pPr lvl="1"/>
            <a:r>
              <a:rPr lang="en-US" sz="2000" smtClean="0">
                <a:hlinkClick r:id="rId2"/>
              </a:rPr>
              <a:t>jbakos@sc.edu</a:t>
            </a:r>
            <a:endParaRPr lang="en-US" sz="2000" smtClean="0"/>
          </a:p>
          <a:p>
            <a:pPr marL="457200" lvl="1" indent="0">
              <a:buNone/>
            </a:pPr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990033"/>
                </a:solidFill>
              </a:rPr>
              <a:t>			 </a:t>
            </a:r>
            <a:fld id="{3085F243-DA53-4996-A494-7454463B9EC2}" type="slidenum">
              <a:rPr lang="en-US" smtClean="0">
                <a:solidFill>
                  <a:srgbClr val="990033"/>
                </a:solidFill>
              </a:rPr>
              <a:pPr/>
              <a:t>7</a:t>
            </a:fld>
            <a:endParaRPr lang="en-US">
              <a:solidFill>
                <a:srgbClr val="99003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6297" y="1391653"/>
            <a:ext cx="3886200" cy="206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solidFill>
                  <a:srgbClr val="FF0000"/>
                </a:solidFill>
              </a:rPr>
              <a:t>Current Ph.D. students: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Jordan </a:t>
            </a:r>
            <a:r>
              <a:rPr lang="en-US" sz="2000" kern="0" smtClean="0"/>
              <a:t>Bradshaw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Konstantin Rubin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Rasha Karakchi</a:t>
            </a:r>
            <a:endParaRPr lang="en-US" sz="2000" kern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376319" y="1359568"/>
            <a:ext cx="4419600" cy="229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solidFill>
                  <a:srgbClr val="FF0000"/>
                </a:solidFill>
              </a:rPr>
              <a:t>Current undergraduate students: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Lacie Cochran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Jonathan Freed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Charles Daniels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kern="0" smtClean="0"/>
              <a:t>Viraj Patel</a:t>
            </a:r>
            <a:endParaRPr lang="en-US" sz="2000" kern="0" smtClean="0"/>
          </a:p>
        </p:txBody>
      </p:sp>
    </p:spTree>
    <p:extLst>
      <p:ext uri="{BB962C8B-B14F-4D97-AF65-F5344CB8AC3E}">
        <p14:creationId xmlns:p14="http://schemas.microsoft.com/office/powerpoint/2010/main" val="5477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c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</Template>
  <TotalTime>50955</TotalTime>
  <Words>280</Words>
  <Application>Microsoft Office PowerPoint</Application>
  <PresentationFormat>Custom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usc</vt:lpstr>
      <vt:lpstr>Heterogeneous and Reconfigurable Computing Group</vt:lpstr>
      <vt:lpstr>Moore’s Law?</vt:lpstr>
      <vt:lpstr>New Capabilities</vt:lpstr>
      <vt:lpstr>All Modern CPUs are Heterogeneous</vt:lpstr>
      <vt:lpstr>Heterogeneous and Reconfigurable Computing Lab</vt:lpstr>
      <vt:lpstr>Emerging Technologies</vt:lpstr>
      <vt:lpstr>Contact Information</vt:lpstr>
    </vt:vector>
  </TitlesOfParts>
  <Company>Department of Computer Science and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612:  VLSI System Design</dc:title>
  <dc:creator>Jason D. Bakos</dc:creator>
  <cp:lastModifiedBy>Jason D. Bakos</cp:lastModifiedBy>
  <cp:revision>945</cp:revision>
  <dcterms:created xsi:type="dcterms:W3CDTF">2005-09-22T21:21:18Z</dcterms:created>
  <dcterms:modified xsi:type="dcterms:W3CDTF">2015-10-01T15:41:16Z</dcterms:modified>
</cp:coreProperties>
</file>