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5" r:id="rId3"/>
    <p:sldId id="286" r:id="rId4"/>
    <p:sldId id="315" r:id="rId5"/>
    <p:sldId id="289" r:id="rId6"/>
    <p:sldId id="291" r:id="rId7"/>
    <p:sldId id="314" r:id="rId8"/>
    <p:sldId id="293" r:id="rId9"/>
    <p:sldId id="295" r:id="rId10"/>
    <p:sldId id="296" r:id="rId11"/>
    <p:sldId id="294" r:id="rId12"/>
    <p:sldId id="299" r:id="rId13"/>
    <p:sldId id="300" r:id="rId14"/>
    <p:sldId id="302" r:id="rId15"/>
    <p:sldId id="303" r:id="rId16"/>
    <p:sldId id="304" r:id="rId17"/>
    <p:sldId id="305" r:id="rId18"/>
    <p:sldId id="306" r:id="rId19"/>
    <p:sldId id="309" r:id="rId20"/>
    <p:sldId id="313" r:id="rId21"/>
    <p:sldId id="311" r:id="rId22"/>
    <p:sldId id="316" r:id="rId23"/>
    <p:sldId id="312" r:id="rId24"/>
    <p:sldId id="30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9933FF"/>
    <a:srgbClr val="FF9933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 autoAdjust="0"/>
    <p:restoredTop sz="94646" autoAdjust="0"/>
  </p:normalViewPr>
  <p:slideViewPr>
    <p:cSldViewPr>
      <p:cViewPr>
        <p:scale>
          <a:sx n="90" d="100"/>
          <a:sy n="90" d="100"/>
        </p:scale>
        <p:origin x="-96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A4916C-1A6E-44CE-A04C-749052816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7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A27AAF-E5C4-4085-AC44-F888A3EE0F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31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52400" y="3124200"/>
            <a:ext cx="5715000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600200" y="4800600"/>
            <a:ext cx="7391400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10" descr="us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172200"/>
            <a:ext cx="28956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609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2BACBE7A-AB2A-4317-A4D3-42D9A411A158}" type="slidenum">
              <a:rPr lang="en-US" smtClean="0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BE4B33F-0C38-4749-BFCF-63F59F94198E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7719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0F5238D-68D4-4339-B26D-5307C8DA216B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B9485896-772D-4199-8AC8-461193A2DCF0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A359B1A-3099-43FB-872C-AEC66D3F646C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42C8110E-4F0B-4908-84A5-0A076C0197C5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7DA37DB1-F6CB-4B1A-82F7-86E04B543464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392576FE-B656-4DEB-8C91-64996BEC9DFC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617F039C-4162-4760-842B-A5B0D32EDB58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F7876CD0-A360-467F-98E9-7F6D4AC26BCA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6277439C-2AB1-4F72-B543-880AD6D2B7C0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90800" y="6324600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DCBF27C9-8594-43C4-84E4-07F7A13E4D58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1029" name="Picture 8" descr="us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6172200"/>
            <a:ext cx="28956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76200" y="60960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76200" y="12954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76200" y="4572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0"/>
            <a:ext cx="8534400" cy="1447800"/>
          </a:xfrm>
        </p:spPr>
        <p:txBody>
          <a:bodyPr/>
          <a:lstStyle/>
          <a:p>
            <a:r>
              <a:rPr lang="en-US" sz="2800" dirty="0">
                <a:latin typeface="Verdana" charset="0"/>
              </a:rPr>
              <a:t>Sparse Matrix-Vector Multiply on the</a:t>
            </a:r>
            <a:br>
              <a:rPr lang="en-US" sz="2800" dirty="0">
                <a:latin typeface="Verdana" charset="0"/>
              </a:rPr>
            </a:br>
            <a:r>
              <a:rPr lang="en-US" sz="2800" dirty="0">
                <a:latin typeface="Verdana" charset="0"/>
              </a:rPr>
              <a:t>Texas Instruments C6678 </a:t>
            </a:r>
            <a:br>
              <a:rPr lang="en-US" sz="2800" dirty="0">
                <a:latin typeface="Verdana" charset="0"/>
              </a:rPr>
            </a:br>
            <a:r>
              <a:rPr lang="en-US" sz="2800" dirty="0">
                <a:latin typeface="Verdana" charset="0"/>
              </a:rPr>
              <a:t>Digital Signal Processor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7620000" cy="1295400"/>
          </a:xfrm>
        </p:spPr>
        <p:txBody>
          <a:bodyPr/>
          <a:lstStyle/>
          <a:p>
            <a:pPr algn="r" eaLnBrk="1" hangingPunct="1"/>
            <a:r>
              <a:rPr lang="en-US" sz="2800" dirty="0" smtClean="0"/>
              <a:t>Yang </a:t>
            </a:r>
            <a:r>
              <a:rPr lang="en-US" sz="2800" dirty="0" err="1" smtClean="0"/>
              <a:t>Gao</a:t>
            </a:r>
            <a:r>
              <a:rPr lang="en-US" sz="2800" dirty="0" smtClean="0"/>
              <a:t> and Dr. Jason D. </a:t>
            </a:r>
            <a:r>
              <a:rPr lang="en-US" sz="2800" dirty="0" err="1" smtClean="0"/>
              <a:t>Bakos</a:t>
            </a: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62400" y="533400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Application-Specific </a:t>
            </a:r>
            <a:r>
              <a:rPr lang="en-US" b="1" dirty="0" smtClean="0"/>
              <a:t>Systems, Architectures, </a:t>
            </a:r>
            <a:r>
              <a:rPr lang="en-US" b="1" dirty="0"/>
              <a:t>and </a:t>
            </a:r>
            <a:r>
              <a:rPr lang="en-US" b="1" dirty="0" smtClean="0"/>
              <a:t>Processors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124200" y="1383268"/>
            <a:ext cx="5791199" cy="47127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charset="0"/>
              </a:rPr>
              <a:t>Loop Unroll and Predicate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10</a:t>
            </a:fld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25980" y="3604142"/>
            <a:ext cx="3130619" cy="12726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Acc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Acc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 + prod[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]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r>
              <a:rPr lang="en-US" sz="1600" dirty="0" smtClean="0">
                <a:solidFill>
                  <a:schemeClr val="tx1"/>
                </a:solidFill>
              </a:rPr>
              <a:t>[row] == </a:t>
            </a:r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 then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row = row +1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y[row]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 y[row] * </a:t>
            </a:r>
            <a:r>
              <a:rPr lang="el-GR" sz="1600" dirty="0" smtClean="0">
                <a:solidFill>
                  <a:schemeClr val="tx1"/>
                </a:solidFill>
                <a:sym typeface="Wingdings" pitchFamily="2" charset="2"/>
              </a:rPr>
              <a:t>β</a:t>
            </a:r>
            <a:endParaRPr lang="en-US" sz="16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end if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16731" y="1984891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buffer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968931" y="1975366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ptr</a:t>
            </a:r>
            <a:r>
              <a:rPr lang="en-US" dirty="0" smtClean="0"/>
              <a:t> buffer</a:t>
            </a:r>
            <a:endParaRPr lang="en-US" dirty="0"/>
          </a:p>
        </p:txBody>
      </p:sp>
      <p:cxnSp>
        <p:nvCxnSpPr>
          <p:cNvPr id="70" name="Elbow Connector 69"/>
          <p:cNvCxnSpPr>
            <a:stCxn id="14" idx="3"/>
            <a:endCxn id="53" idx="0"/>
          </p:cNvCxnSpPr>
          <p:nvPr/>
        </p:nvCxnSpPr>
        <p:spPr>
          <a:xfrm flipH="1" flipV="1">
            <a:off x="7950131" y="1984891"/>
            <a:ext cx="406468" cy="2255580"/>
          </a:xfrm>
          <a:prstGeom prst="bentConnector4">
            <a:avLst>
              <a:gd name="adj1" fmla="val -87469"/>
              <a:gd name="adj2" fmla="val 11013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4" idx="2"/>
          </p:cNvCxnSpPr>
          <p:nvPr/>
        </p:nvCxnSpPr>
        <p:spPr>
          <a:xfrm>
            <a:off x="6502331" y="2813566"/>
            <a:ext cx="0" cy="790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3" idx="2"/>
          </p:cNvCxnSpPr>
          <p:nvPr/>
        </p:nvCxnSpPr>
        <p:spPr>
          <a:xfrm>
            <a:off x="7950131" y="2823091"/>
            <a:ext cx="0" cy="7810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467600" y="1383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write back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959531" y="2985016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row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/>
          <p:cNvCxnSpPr>
            <a:stCxn id="54" idx="3"/>
            <a:endCxn id="53" idx="1"/>
          </p:cNvCxnSpPr>
          <p:nvPr/>
        </p:nvCxnSpPr>
        <p:spPr>
          <a:xfrm>
            <a:off x="7035731" y="2394466"/>
            <a:ext cx="381000" cy="9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0" idx="0"/>
          </p:cNvCxnSpPr>
          <p:nvPr/>
        </p:nvCxnSpPr>
        <p:spPr>
          <a:xfrm flipV="1">
            <a:off x="7226231" y="2394466"/>
            <a:ext cx="0" cy="590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7245281" y="3366016"/>
            <a:ext cx="0" cy="238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359331" y="1981200"/>
            <a:ext cx="3810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5549831" y="2286000"/>
            <a:ext cx="0" cy="13181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33800" y="3859471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 buffer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00600" y="4272221"/>
            <a:ext cx="40633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6" idx="1"/>
            <a:endCxn id="45" idx="0"/>
          </p:cNvCxnSpPr>
          <p:nvPr/>
        </p:nvCxnSpPr>
        <p:spPr>
          <a:xfrm rot="10800000" flipV="1">
            <a:off x="4267201" y="2133599"/>
            <a:ext cx="1092131" cy="172587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21200" y="1371600"/>
            <a:ext cx="28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+mj-lt"/>
              </a:rPr>
              <a:t>Accumulate Loop</a:t>
            </a:r>
            <a:endParaRPr lang="en-US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59331" y="3892550"/>
            <a:ext cx="3124200" cy="12726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Acc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Acc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 + prod[i+1]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r>
              <a:rPr lang="en-US" sz="1600" dirty="0" smtClean="0">
                <a:solidFill>
                  <a:schemeClr val="tx1"/>
                </a:solidFill>
              </a:rPr>
              <a:t>[row] == </a:t>
            </a:r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 then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row = row +1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y[row]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 y[row] * </a:t>
            </a:r>
            <a:r>
              <a:rPr lang="el-GR" sz="1600" dirty="0" smtClean="0">
                <a:solidFill>
                  <a:schemeClr val="tx1"/>
                </a:solidFill>
                <a:sym typeface="Wingdings" pitchFamily="2" charset="2"/>
              </a:rPr>
              <a:t>β</a:t>
            </a:r>
            <a:endParaRPr lang="en-US" sz="16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end if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80050" y="4191000"/>
            <a:ext cx="3206750" cy="12726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Acc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Acc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 + prod[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i+K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]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r>
              <a:rPr lang="en-US" sz="1600" dirty="0" smtClean="0">
                <a:solidFill>
                  <a:schemeClr val="tx1"/>
                </a:solidFill>
              </a:rPr>
              <a:t>[row] == </a:t>
            </a:r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 then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row = row +1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y[row]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 y[row] * </a:t>
            </a:r>
            <a:r>
              <a:rPr lang="el-GR" sz="1600" dirty="0" smtClean="0">
                <a:solidFill>
                  <a:schemeClr val="tx1"/>
                </a:solidFill>
                <a:sym typeface="Wingdings" pitchFamily="2" charset="2"/>
              </a:rPr>
              <a:t>β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 +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cc</a:t>
            </a:r>
            <a:endParaRPr lang="en-US" sz="16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end if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200" y="3357533"/>
            <a:ext cx="2946400" cy="2662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hangingPunct="0">
              <a:spcBef>
                <a:spcPts val="325"/>
              </a:spcBef>
            </a:pPr>
            <a:r>
              <a:rPr lang="en-US" b="1" dirty="0">
                <a:latin typeface="Verdana" charset="0"/>
              </a:rPr>
              <a:t>The accumulate loop </a:t>
            </a:r>
            <a:r>
              <a:rPr lang="en-US" dirty="0">
                <a:latin typeface="Verdana" charset="0"/>
              </a:rPr>
              <a:t>is </a:t>
            </a:r>
            <a:r>
              <a:rPr lang="en-US" b="1" dirty="0">
                <a:solidFill>
                  <a:srgbClr val="FF0000"/>
                </a:solidFill>
                <a:latin typeface="Verdana" charset="0"/>
              </a:rPr>
              <a:t>manually unrolled </a:t>
            </a:r>
            <a:r>
              <a:rPr lang="en-US" dirty="0">
                <a:latin typeface="Verdana" charset="0"/>
              </a:rPr>
              <a:t>by </a:t>
            </a:r>
            <a:r>
              <a:rPr lang="en-US" dirty="0" smtClean="0">
                <a:latin typeface="Verdana" charset="0"/>
              </a:rPr>
              <a:t>8</a:t>
            </a:r>
            <a:endParaRPr lang="en-US" dirty="0">
              <a:latin typeface="Verdana" charset="0"/>
            </a:endParaRPr>
          </a:p>
          <a:p>
            <a:pPr hangingPunct="0">
              <a:spcBef>
                <a:spcPts val="325"/>
              </a:spcBef>
            </a:pPr>
            <a:endParaRPr lang="en-US" b="1" dirty="0" smtClean="0">
              <a:solidFill>
                <a:srgbClr val="FF0000"/>
              </a:solidFill>
              <a:latin typeface="Verdana" charset="0"/>
            </a:endParaRPr>
          </a:p>
          <a:p>
            <a:pPr hangingPunct="0">
              <a:spcBef>
                <a:spcPts val="325"/>
              </a:spcBef>
            </a:pPr>
            <a:r>
              <a:rPr lang="en-US" b="1" dirty="0" smtClean="0">
                <a:solidFill>
                  <a:srgbClr val="FF0000"/>
                </a:solidFill>
                <a:latin typeface="Verdana" charset="0"/>
              </a:rPr>
              <a:t>Predicate </a:t>
            </a:r>
            <a:r>
              <a:rPr lang="en-US" b="1" dirty="0">
                <a:solidFill>
                  <a:srgbClr val="FF0000"/>
                </a:solidFill>
                <a:latin typeface="Verdana" charset="0"/>
              </a:rPr>
              <a:t>instructions </a:t>
            </a:r>
            <a:r>
              <a:rPr lang="en-US" dirty="0">
                <a:latin typeface="Verdana" charset="0"/>
              </a:rPr>
              <a:t>are applied to replace the if-statements in </a:t>
            </a:r>
            <a:r>
              <a:rPr lang="en-US" b="1" dirty="0">
                <a:solidFill>
                  <a:srgbClr val="FF0000"/>
                </a:solidFill>
                <a:latin typeface="Verdana" charset="0"/>
              </a:rPr>
              <a:t>assembly</a:t>
            </a:r>
            <a:r>
              <a:rPr lang="en-US" dirty="0">
                <a:latin typeface="Verdana" charset="0"/>
              </a:rPr>
              <a:t>.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71800" y="5105400"/>
            <a:ext cx="223513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34109" y="6135469"/>
            <a:ext cx="535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1.63 </a:t>
            </a:r>
            <a:r>
              <a:rPr lang="en-US" dirty="0" err="1" smtClean="0"/>
              <a:t>Gflops</a:t>
            </a:r>
            <a:r>
              <a:rPr lang="en-US" dirty="0" smtClean="0"/>
              <a:t>/s</a:t>
            </a:r>
          </a:p>
          <a:p>
            <a:r>
              <a:rPr lang="en-US" dirty="0" smtClean="0"/>
              <a:t>50.1% cycles were uncovered memory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216330" y="1383268"/>
            <a:ext cx="4546669" cy="47127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1383268"/>
            <a:ext cx="3657600" cy="47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charset="0"/>
              </a:rPr>
              <a:t>Loop Fission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11</a:t>
            </a:fld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794516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</a:t>
            </a:r>
            <a:r>
              <a:rPr lang="en-US" dirty="0" err="1" smtClean="0"/>
              <a:t>al</a:t>
            </a:r>
            <a:r>
              <a:rPr lang="en-US" dirty="0" smtClean="0"/>
              <a:t> buffer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2794516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 buffer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3785116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buffer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87930" y="3591442"/>
            <a:ext cx="3022669" cy="17605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Acc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Acc+prod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]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r>
              <a:rPr lang="en-US" sz="1600" dirty="0" smtClean="0">
                <a:solidFill>
                  <a:schemeClr val="tx1"/>
                </a:solidFill>
              </a:rPr>
              <a:t>[row] == </a:t>
            </a:r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 then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row = row +1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y[row]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 y[row]*</a:t>
            </a:r>
            <a:r>
              <a:rPr lang="el-GR" sz="1600" dirty="0" smtClean="0">
                <a:solidFill>
                  <a:schemeClr val="tx1"/>
                </a:solidFill>
                <a:sym typeface="Wingdings" pitchFamily="2" charset="2"/>
              </a:rPr>
              <a:t>β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Acc</a:t>
            </a:r>
            <a:endParaRPr lang="en-US" sz="16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end if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9000" y="1937266"/>
            <a:ext cx="3810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5300" y="5448300"/>
            <a:ext cx="194310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α * </a:t>
            </a:r>
            <a:r>
              <a:rPr lang="en-US" dirty="0" err="1" smtClean="0">
                <a:solidFill>
                  <a:schemeClr val="tx1"/>
                </a:solidFill>
              </a:rPr>
              <a:t>val</a:t>
            </a:r>
            <a:r>
              <a:rPr lang="en-US" dirty="0" smtClean="0">
                <a:solidFill>
                  <a:schemeClr val="tx1"/>
                </a:solidFill>
              </a:rPr>
              <a:t> * 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5" idx="2"/>
          </p:cNvCxnSpPr>
          <p:nvPr/>
        </p:nvCxnSpPr>
        <p:spPr>
          <a:xfrm flipH="1">
            <a:off x="990599" y="3632716"/>
            <a:ext cx="1" cy="18155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6" idx="2"/>
            <a:endCxn id="7" idx="1"/>
          </p:cNvCxnSpPr>
          <p:nvPr/>
        </p:nvCxnSpPr>
        <p:spPr>
          <a:xfrm rot="16200000" flipH="1">
            <a:off x="2381250" y="3766066"/>
            <a:ext cx="571500" cy="3048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2"/>
            <a:endCxn id="16" idx="0"/>
          </p:cNvCxnSpPr>
          <p:nvPr/>
        </p:nvCxnSpPr>
        <p:spPr>
          <a:xfrm rot="5400000">
            <a:off x="1997333" y="4092833"/>
            <a:ext cx="824984" cy="188595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6" idx="3"/>
          </p:cNvCxnSpPr>
          <p:nvPr/>
        </p:nvCxnSpPr>
        <p:spPr>
          <a:xfrm>
            <a:off x="2438400" y="5734050"/>
            <a:ext cx="177793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514600" y="5364718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product results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264331" y="1984891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buffer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816531" y="1975366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ptr</a:t>
            </a:r>
            <a:r>
              <a:rPr lang="en-US" dirty="0" smtClean="0"/>
              <a:t> buffer</a:t>
            </a:r>
            <a:endParaRPr lang="en-US" dirty="0"/>
          </a:p>
        </p:txBody>
      </p:sp>
      <p:cxnSp>
        <p:nvCxnSpPr>
          <p:cNvPr id="70" name="Elbow Connector 69"/>
          <p:cNvCxnSpPr>
            <a:stCxn id="14" idx="3"/>
            <a:endCxn id="53" idx="0"/>
          </p:cNvCxnSpPr>
          <p:nvPr/>
        </p:nvCxnSpPr>
        <p:spPr>
          <a:xfrm flipH="1" flipV="1">
            <a:off x="7797731" y="1984891"/>
            <a:ext cx="812868" cy="2486839"/>
          </a:xfrm>
          <a:prstGeom prst="bentConnector4">
            <a:avLst>
              <a:gd name="adj1" fmla="val -10937"/>
              <a:gd name="adj2" fmla="val 10919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5" idx="1"/>
            <a:endCxn id="5" idx="0"/>
          </p:cNvCxnSpPr>
          <p:nvPr/>
        </p:nvCxnSpPr>
        <p:spPr>
          <a:xfrm rot="10800000" flipV="1">
            <a:off x="990600" y="2089666"/>
            <a:ext cx="2438400" cy="70485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15" idx="1"/>
            <a:endCxn id="6" idx="0"/>
          </p:cNvCxnSpPr>
          <p:nvPr/>
        </p:nvCxnSpPr>
        <p:spPr>
          <a:xfrm rot="10800000" flipV="1">
            <a:off x="2514600" y="2089666"/>
            <a:ext cx="914400" cy="70485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4" idx="2"/>
          </p:cNvCxnSpPr>
          <p:nvPr/>
        </p:nvCxnSpPr>
        <p:spPr>
          <a:xfrm>
            <a:off x="6349931" y="2813566"/>
            <a:ext cx="0" cy="790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3" idx="2"/>
          </p:cNvCxnSpPr>
          <p:nvPr/>
        </p:nvCxnSpPr>
        <p:spPr>
          <a:xfrm>
            <a:off x="7797731" y="2823091"/>
            <a:ext cx="0" cy="7810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371600" y="175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315200" y="1383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write back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807131" y="2985016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row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/>
          <p:cNvCxnSpPr>
            <a:stCxn id="54" idx="3"/>
            <a:endCxn id="53" idx="1"/>
          </p:cNvCxnSpPr>
          <p:nvPr/>
        </p:nvCxnSpPr>
        <p:spPr>
          <a:xfrm>
            <a:off x="6883331" y="2394466"/>
            <a:ext cx="381000" cy="9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0" idx="0"/>
          </p:cNvCxnSpPr>
          <p:nvPr/>
        </p:nvCxnSpPr>
        <p:spPr>
          <a:xfrm flipV="1">
            <a:off x="7073831" y="2394466"/>
            <a:ext cx="0" cy="590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7092881" y="3366016"/>
            <a:ext cx="0" cy="238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206931" y="1981200"/>
            <a:ext cx="3810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1999" y="1383268"/>
            <a:ext cx="22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+mj-lt"/>
              </a:rPr>
              <a:t>Product Loop</a:t>
            </a:r>
            <a:endParaRPr lang="en-US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67200" y="5181600"/>
            <a:ext cx="10668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 buffer</a:t>
            </a:r>
            <a:endParaRPr lang="en-US" dirty="0"/>
          </a:p>
        </p:txBody>
      </p:sp>
      <p:cxnSp>
        <p:nvCxnSpPr>
          <p:cNvPr id="22" name="Elbow Connector 21"/>
          <p:cNvCxnSpPr>
            <a:stCxn id="36" idx="1"/>
            <a:endCxn id="45" idx="0"/>
          </p:cNvCxnSpPr>
          <p:nvPr/>
        </p:nvCxnSpPr>
        <p:spPr>
          <a:xfrm rot="10800000" flipV="1">
            <a:off x="4800601" y="2133600"/>
            <a:ext cx="406331" cy="30480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368800" y="1371600"/>
            <a:ext cx="28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+mj-lt"/>
              </a:rPr>
              <a:t>Accumulate Loop</a:t>
            </a:r>
            <a:endParaRPr lang="en-US" b="1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37" name="Elbow Connector 36"/>
          <p:cNvCxnSpPr>
            <a:stCxn id="45" idx="3"/>
            <a:endCxn id="14" idx="1"/>
          </p:cNvCxnSpPr>
          <p:nvPr/>
        </p:nvCxnSpPr>
        <p:spPr>
          <a:xfrm flipV="1">
            <a:off x="5334000" y="4471730"/>
            <a:ext cx="253930" cy="1128970"/>
          </a:xfrm>
          <a:prstGeom prst="bentConnector3">
            <a:avLst>
              <a:gd name="adj1" fmla="val 1999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6" idx="2"/>
          </p:cNvCxnSpPr>
          <p:nvPr/>
        </p:nvCxnSpPr>
        <p:spPr>
          <a:xfrm rot="16200000" flipH="1">
            <a:off x="4954277" y="2729154"/>
            <a:ext cx="1305442" cy="41913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34109" y="6135469"/>
            <a:ext cx="535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2.08 </a:t>
            </a:r>
            <a:r>
              <a:rPr lang="en-US" dirty="0" err="1" smtClean="0"/>
              <a:t>Gflops</a:t>
            </a:r>
            <a:r>
              <a:rPr lang="en-US" dirty="0" smtClean="0"/>
              <a:t>/s</a:t>
            </a:r>
          </a:p>
          <a:p>
            <a:r>
              <a:rPr lang="en-US" dirty="0" smtClean="0"/>
              <a:t>36.6% cycles were uncovered memory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371600" y="1383268"/>
            <a:ext cx="6781799" cy="4941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</a:rPr>
              <a:t>Adaptive Row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828800" y="6324600"/>
            <a:ext cx="6400800" cy="304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12</a:t>
            </a:fld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41781" y="4191000"/>
            <a:ext cx="2876550" cy="12726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Acc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Acc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 + prod[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]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r>
              <a:rPr lang="en-US" sz="1600" dirty="0" smtClean="0">
                <a:solidFill>
                  <a:schemeClr val="tx1"/>
                </a:solidFill>
              </a:rPr>
              <a:t>[row] == </a:t>
            </a:r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 then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row = row +1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y[row]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 y[row] * </a:t>
            </a:r>
            <a:r>
              <a:rPr lang="el-GR" sz="1600" dirty="0" smtClean="0">
                <a:solidFill>
                  <a:schemeClr val="tx1"/>
                </a:solidFill>
                <a:sym typeface="Wingdings" pitchFamily="2" charset="2"/>
              </a:rPr>
              <a:t>β</a:t>
            </a:r>
            <a:endParaRPr lang="en-US" sz="16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end if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654731" y="1838325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buffer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206931" y="1828800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ptr</a:t>
            </a:r>
            <a:r>
              <a:rPr lang="en-US" dirty="0" smtClean="0"/>
              <a:t> buffer</a:t>
            </a:r>
            <a:endParaRPr lang="en-US" dirty="0"/>
          </a:p>
        </p:txBody>
      </p:sp>
      <p:cxnSp>
        <p:nvCxnSpPr>
          <p:cNvPr id="70" name="Elbow Connector 69"/>
          <p:cNvCxnSpPr>
            <a:stCxn id="14" idx="3"/>
            <a:endCxn id="53" idx="0"/>
          </p:cNvCxnSpPr>
          <p:nvPr/>
        </p:nvCxnSpPr>
        <p:spPr>
          <a:xfrm flipH="1" flipV="1">
            <a:off x="7188131" y="1838325"/>
            <a:ext cx="330200" cy="2989004"/>
          </a:xfrm>
          <a:prstGeom prst="bentConnector4">
            <a:avLst>
              <a:gd name="adj1" fmla="val -130769"/>
              <a:gd name="adj2" fmla="val 107648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4" idx="2"/>
          </p:cNvCxnSpPr>
          <p:nvPr/>
        </p:nvCxnSpPr>
        <p:spPr>
          <a:xfrm>
            <a:off x="5740331" y="2667000"/>
            <a:ext cx="0" cy="790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3" idx="2"/>
          </p:cNvCxnSpPr>
          <p:nvPr/>
        </p:nvCxnSpPr>
        <p:spPr>
          <a:xfrm>
            <a:off x="7188131" y="2676525"/>
            <a:ext cx="0" cy="7810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705600" y="1295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write back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197531" y="283845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row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/>
          <p:cNvCxnSpPr>
            <a:stCxn id="54" idx="3"/>
            <a:endCxn id="53" idx="1"/>
          </p:cNvCxnSpPr>
          <p:nvPr/>
        </p:nvCxnSpPr>
        <p:spPr>
          <a:xfrm>
            <a:off x="6273731" y="2247900"/>
            <a:ext cx="381000" cy="9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0" idx="0"/>
          </p:cNvCxnSpPr>
          <p:nvPr/>
        </p:nvCxnSpPr>
        <p:spPr>
          <a:xfrm flipV="1">
            <a:off x="6464231" y="2247900"/>
            <a:ext cx="0" cy="590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6483281" y="3219450"/>
            <a:ext cx="0" cy="238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597331" y="1834634"/>
            <a:ext cx="3810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4787831" y="2139434"/>
            <a:ext cx="0" cy="13181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819400" y="2543175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 buffer</a:t>
            </a:r>
            <a:endParaRPr lang="en-US" dirty="0"/>
          </a:p>
        </p:txBody>
      </p:sp>
      <p:cxnSp>
        <p:nvCxnSpPr>
          <p:cNvPr id="22" name="Elbow Connector 21"/>
          <p:cNvCxnSpPr>
            <a:stCxn id="36" idx="1"/>
            <a:endCxn id="45" idx="0"/>
          </p:cNvCxnSpPr>
          <p:nvPr/>
        </p:nvCxnSpPr>
        <p:spPr>
          <a:xfrm rot="10800000" flipV="1">
            <a:off x="3352801" y="1987033"/>
            <a:ext cx="1244531" cy="55614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59200" y="1371600"/>
            <a:ext cx="28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+mj-lt"/>
              </a:rPr>
              <a:t>Accumulate Loop</a:t>
            </a:r>
            <a:endParaRPr lang="en-US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75131" y="4479408"/>
            <a:ext cx="2876550" cy="12726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Acc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Acc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 + prod[i+1]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r>
              <a:rPr lang="en-US" sz="1600" dirty="0" smtClean="0">
                <a:solidFill>
                  <a:schemeClr val="tx1"/>
                </a:solidFill>
              </a:rPr>
              <a:t>[row] == </a:t>
            </a:r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 then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row = row +1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y[row]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 y[row] * </a:t>
            </a:r>
            <a:r>
              <a:rPr lang="el-GR" sz="1600" dirty="0" smtClean="0">
                <a:solidFill>
                  <a:schemeClr val="tx1"/>
                </a:solidFill>
                <a:sym typeface="Wingdings" pitchFamily="2" charset="2"/>
              </a:rPr>
              <a:t>β</a:t>
            </a:r>
            <a:endParaRPr lang="en-US" sz="16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end if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95850" y="4777858"/>
            <a:ext cx="2876550" cy="12726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Acc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Acc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 + prod[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i+K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]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r>
              <a:rPr lang="en-US" sz="1600" dirty="0" smtClean="0">
                <a:solidFill>
                  <a:schemeClr val="tx1"/>
                </a:solidFill>
              </a:rPr>
              <a:t>[row] == </a:t>
            </a:r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 then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row = row +1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y[row]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 y[row] * </a:t>
            </a:r>
            <a:r>
              <a:rPr lang="el-GR" sz="1600" dirty="0" smtClean="0">
                <a:solidFill>
                  <a:schemeClr val="tx1"/>
                </a:solidFill>
                <a:sym typeface="Wingdings" pitchFamily="2" charset="2"/>
              </a:rPr>
              <a:t>β</a:t>
            </a:r>
            <a:endParaRPr lang="en-US" sz="16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end if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36631" y="4204216"/>
            <a:ext cx="2876550" cy="12726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Acc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Acc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+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prod[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]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Acc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Acc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+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prod[i+1]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Acc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Acc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 + prod[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i+K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]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13180" y="3470277"/>
            <a:ext cx="3435420" cy="4159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if(</a:t>
            </a:r>
            <a:r>
              <a:rPr lang="en-US" sz="1600" b="1" dirty="0" err="1" smtClean="0">
                <a:solidFill>
                  <a:schemeClr val="bg1"/>
                </a:solidFill>
              </a:rPr>
              <a:t>ptr</a:t>
            </a:r>
            <a:r>
              <a:rPr lang="en-US" sz="1600" b="1" dirty="0" smtClean="0">
                <a:solidFill>
                  <a:schemeClr val="bg1"/>
                </a:solidFill>
              </a:rPr>
              <a:t>[row+1]-</a:t>
            </a:r>
            <a:r>
              <a:rPr lang="en-US" sz="1600" b="1" dirty="0" err="1" smtClean="0">
                <a:solidFill>
                  <a:schemeClr val="bg1"/>
                </a:solidFill>
              </a:rPr>
              <a:t>ptr</a:t>
            </a:r>
            <a:r>
              <a:rPr lang="en-US" sz="1600" b="1" dirty="0" smtClean="0">
                <a:solidFill>
                  <a:schemeClr val="bg1"/>
                </a:solidFill>
              </a:rPr>
              <a:t>[row]) &gt;K</a:t>
            </a:r>
          </a:p>
        </p:txBody>
      </p:sp>
      <p:cxnSp>
        <p:nvCxnSpPr>
          <p:cNvPr id="9" name="Elbow Connector 8"/>
          <p:cNvCxnSpPr>
            <a:stCxn id="45" idx="2"/>
            <a:endCxn id="28" idx="1"/>
          </p:cNvCxnSpPr>
          <p:nvPr/>
        </p:nvCxnSpPr>
        <p:spPr>
          <a:xfrm rot="16200000" flipH="1">
            <a:off x="3734558" y="2999617"/>
            <a:ext cx="296864" cy="106038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8" idx="2"/>
            <a:endCxn id="27" idx="0"/>
          </p:cNvCxnSpPr>
          <p:nvPr/>
        </p:nvCxnSpPr>
        <p:spPr>
          <a:xfrm rot="5400000">
            <a:off x="4393891" y="2467216"/>
            <a:ext cx="318015" cy="3155984"/>
          </a:xfrm>
          <a:prstGeom prst="bentConnector3">
            <a:avLst>
              <a:gd name="adj1" fmla="val 1805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48312" y="3886201"/>
            <a:ext cx="1" cy="3180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7" idx="2"/>
            <a:endCxn id="53" idx="0"/>
          </p:cNvCxnSpPr>
          <p:nvPr/>
        </p:nvCxnSpPr>
        <p:spPr>
          <a:xfrm rot="5400000" flipH="1" flipV="1">
            <a:off x="3262243" y="1550987"/>
            <a:ext cx="3638549" cy="4213225"/>
          </a:xfrm>
          <a:prstGeom prst="bentConnector5">
            <a:avLst>
              <a:gd name="adj1" fmla="val -19547"/>
              <a:gd name="adj2" fmla="val 118312"/>
              <a:gd name="adj3" fmla="val 10628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</a:rPr>
              <a:t>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13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34061"/>
              </p:ext>
            </p:extLst>
          </p:nvPr>
        </p:nvGraphicFramePr>
        <p:xfrm>
          <a:off x="836612" y="1617660"/>
          <a:ext cx="7469188" cy="3868740"/>
        </p:xfrm>
        <a:graphic>
          <a:graphicData uri="http://schemas.openxmlformats.org/drawingml/2006/table">
            <a:tbl>
              <a:tblPr/>
              <a:tblGrid>
                <a:gridCol w="1676400"/>
                <a:gridCol w="1309688"/>
                <a:gridCol w="1495425"/>
                <a:gridCol w="1493837"/>
                <a:gridCol w="1493838"/>
              </a:tblGrid>
              <a:tr h="6318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T="615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i5 650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MKL</a:t>
                      </a:r>
                    </a:p>
                  </a:txBody>
                  <a:tcPr marT="6159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GTX680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CUSPARSE</a:t>
                      </a:r>
                    </a:p>
                  </a:txBody>
                  <a:tcPr marT="6159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GTX650Ti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CUSPARSE</a:t>
                      </a:r>
                    </a:p>
                  </a:txBody>
                  <a:tcPr marT="6159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C66</a:t>
                      </a:r>
                    </a:p>
                  </a:txBody>
                  <a:tcPr marT="6159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Architecture</a:t>
                      </a:r>
                    </a:p>
                  </a:txBody>
                  <a:tcPr marT="615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Clarkdale</a:t>
                      </a: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Kepler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Kepler</a:t>
                      </a: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Shannon</a:t>
                      </a: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D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Process(nm)</a:t>
                      </a:r>
                    </a:p>
                  </a:txBody>
                  <a:tcPr marT="615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32</a:t>
                      </a: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28</a:t>
                      </a: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28</a:t>
                      </a: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45</a:t>
                      </a: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90011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Memory throughput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(GB/s)</a:t>
                      </a:r>
                    </a:p>
                  </a:txBody>
                  <a:tcPr marT="615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21</a:t>
                      </a: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192.3</a:t>
                      </a: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86.4</a:t>
                      </a: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12.8</a:t>
                      </a: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TDP (W)</a:t>
                      </a:r>
                    </a:p>
                  </a:txBody>
                  <a:tcPr marT="615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73</a:t>
                      </a: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195</a:t>
                      </a: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110</a:t>
                      </a: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10</a:t>
                      </a: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D"/>
                    </a:solidFill>
                  </a:tcPr>
                </a:tc>
              </a:tr>
              <a:tr h="116998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Single precision performance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Gflops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T="615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26</a:t>
                      </a: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3090</a:t>
                      </a: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1425</a:t>
                      </a: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128</a:t>
                      </a:r>
                    </a:p>
                  </a:txBody>
                  <a:tcPr marT="6159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</a:t>
            </a:r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14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6" name="Picture 2" descr="http://c417441.r41.cf2.rackcdn.com/uploaded/wt500_front_lg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6242" y="1371600"/>
            <a:ext cx="3397758" cy="2971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932255" y="3322319"/>
            <a:ext cx="1676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PSU with EVM board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8531687">
            <a:off x="3579823" y="4460744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29200" y="2133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00400" y="1371600"/>
            <a:ext cx="16764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Power Socket Provide by WT500</a:t>
            </a:r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3488657">
            <a:off x="4234684" y="2804746"/>
            <a:ext cx="533400" cy="3810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79442" y="270367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110 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6042" y="446657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 V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4" y="3255674"/>
            <a:ext cx="3246715" cy="26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15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2971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hangingPunct="0">
              <a:spcBef>
                <a:spcPts val="363"/>
              </a:spcBef>
              <a:buFont typeface="Symbol" charset="2"/>
              <a:buChar char=""/>
            </a:pPr>
            <a:r>
              <a:rPr lang="en-US" dirty="0">
                <a:latin typeface="Verdana" charset="0"/>
              </a:rPr>
              <a:t>Tri-diagonal</a:t>
            </a:r>
          </a:p>
          <a:p>
            <a:pPr hangingPunct="0">
              <a:spcBef>
                <a:spcPts val="363"/>
              </a:spcBef>
              <a:buClrTx/>
              <a:buSzTx/>
              <a:buFontTx/>
              <a:buNone/>
            </a:pPr>
            <a:endParaRPr lang="en-US" dirty="0">
              <a:latin typeface="Verdana" charset="0"/>
            </a:endParaRPr>
          </a:p>
          <a:p>
            <a:pPr hangingPunct="0">
              <a:spcBef>
                <a:spcPts val="363"/>
              </a:spcBef>
              <a:buClrTx/>
              <a:buSzTx/>
              <a:buFontTx/>
              <a:buNone/>
            </a:pPr>
            <a:endParaRPr lang="en-US" dirty="0">
              <a:latin typeface="Verdana" charset="0"/>
            </a:endParaRPr>
          </a:p>
          <a:p>
            <a:pPr hangingPunct="0">
              <a:spcBef>
                <a:spcPts val="363"/>
              </a:spcBef>
              <a:buClrTx/>
              <a:buSzTx/>
              <a:buFontTx/>
              <a:buNone/>
            </a:pPr>
            <a:endParaRPr lang="en-US" dirty="0">
              <a:latin typeface="Verdana" charset="0"/>
            </a:endParaRPr>
          </a:p>
          <a:p>
            <a:pPr hangingPunct="0">
              <a:spcBef>
                <a:spcPts val="363"/>
              </a:spcBef>
              <a:buClrTx/>
              <a:buSzTx/>
              <a:buFontTx/>
              <a:buNone/>
            </a:pPr>
            <a:endParaRPr lang="en-US" dirty="0">
              <a:latin typeface="Verdana" charset="0"/>
            </a:endParaRPr>
          </a:p>
          <a:p>
            <a:pPr hangingPunct="0">
              <a:spcBef>
                <a:spcPts val="363"/>
              </a:spcBef>
              <a:buClrTx/>
              <a:buSzTx/>
              <a:buFontTx/>
              <a:buNone/>
            </a:pPr>
            <a:endParaRPr lang="en-US" dirty="0">
              <a:latin typeface="Verdana" charset="0"/>
            </a:endParaRPr>
          </a:p>
          <a:p>
            <a:pPr hangingPunct="0">
              <a:spcBef>
                <a:spcPts val="363"/>
              </a:spcBef>
              <a:buFont typeface="Symbol" charset="2"/>
              <a:buChar char=""/>
            </a:pPr>
            <a:r>
              <a:rPr lang="en-US" dirty="0">
                <a:latin typeface="Verdana" charset="0"/>
              </a:rPr>
              <a:t>N-diagonal</a:t>
            </a:r>
          </a:p>
          <a:p>
            <a:pPr hangingPunct="0">
              <a:spcAft>
                <a:spcPts val="1425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Verdana" charset="0"/>
              </a:rPr>
              <a:t>	3 </a:t>
            </a:r>
            <a:r>
              <a:rPr lang="en-US" sz="1600" dirty="0">
                <a:solidFill>
                  <a:srgbClr val="FF0000"/>
                </a:solidFill>
                <a:latin typeface="Verdana" charset="0"/>
              </a:rPr>
              <a:t>-</a:t>
            </a:r>
            <a:r>
              <a:rPr lang="en-US" sz="1600" dirty="0" smtClean="0">
                <a:solidFill>
                  <a:srgbClr val="FF0000"/>
                </a:solidFill>
                <a:latin typeface="Verdana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Verdana" charset="0"/>
              </a:rPr>
              <a:t>501</a:t>
            </a:r>
          </a:p>
          <a:p>
            <a:pPr hangingPunct="0">
              <a:spcAft>
                <a:spcPts val="1425"/>
              </a:spcAft>
              <a:buClrTx/>
              <a:buSzTx/>
              <a:buFontTx/>
              <a:buNone/>
            </a:pPr>
            <a:endParaRPr lang="en-US" sz="1600" dirty="0">
              <a:latin typeface="Verdana" charset="0"/>
            </a:endParaRPr>
          </a:p>
          <a:p>
            <a:pPr hangingPunct="0">
              <a:spcBef>
                <a:spcPts val="363"/>
              </a:spcBef>
              <a:buFont typeface="Symbol" charset="2"/>
              <a:buChar char=""/>
            </a:pPr>
            <a:r>
              <a:rPr lang="en-US" dirty="0">
                <a:latin typeface="Verdana" charset="0"/>
              </a:rPr>
              <a:t>University of Florida sparse matrix collection</a:t>
            </a:r>
          </a:p>
          <a:p>
            <a:pPr hangingPunct="0">
              <a:spcBef>
                <a:spcPts val="363"/>
              </a:spcBef>
              <a:buFont typeface="Symbol" charset="2"/>
              <a:buChar char=""/>
            </a:pPr>
            <a:r>
              <a:rPr lang="en-US" dirty="0">
                <a:latin typeface="Verdana" charset="0"/>
              </a:rPr>
              <a:t>Matrix Market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90800" y="1371600"/>
            <a:ext cx="2286000" cy="2559050"/>
          </a:xfrm>
          <a:custGeom>
            <a:avLst/>
            <a:gdLst>
              <a:gd name="G0" fmla="*/ 6350 1 2"/>
              <a:gd name="G1" fmla="*/ 7110 1 2"/>
              <a:gd name="G2" fmla="+- 7110 0 0"/>
              <a:gd name="G3" fmla="+- 635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6350" y="0"/>
                </a:lnTo>
                <a:lnTo>
                  <a:pt x="6350" y="7110"/>
                </a:lnTo>
                <a:lnTo>
                  <a:pt x="0" y="711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2,  4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 0,  0,   0,   0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5,  4,  7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 0,   0,   0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0,  </a:t>
            </a:r>
            <a:r>
              <a:rPr lang="en-US" dirty="0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6,  2,  4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  0,   0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0,  0,  </a:t>
            </a:r>
            <a:r>
              <a:rPr lang="en-US" dirty="0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3, 10,  1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  0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0,  0,  0,  </a:t>
            </a:r>
            <a:r>
              <a:rPr lang="en-US" dirty="0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4,   6,   8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0,  0,  0,  0,   </a:t>
            </a:r>
            <a:r>
              <a:rPr lang="en-US" dirty="0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2,  12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B0F0"/>
              </a:solidFill>
              <a:ea typeface="Droid Sans Fallback" charset="0"/>
              <a:cs typeface="Droid Sans Fallback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514600" y="1371600"/>
            <a:ext cx="76200" cy="1600200"/>
          </a:xfrm>
          <a:custGeom>
            <a:avLst/>
            <a:gdLst>
              <a:gd name="G0" fmla="*/ 1 0 0"/>
              <a:gd name="G1" fmla="+- G0 0 50000"/>
              <a:gd name="G2" fmla="*/ 1 0 0"/>
              <a:gd name="G3" fmla="+- 34464 0 50000"/>
              <a:gd name="G4" fmla="?: G3 50000 34464"/>
              <a:gd name="G5" fmla="?: G1 G2 G3"/>
              <a:gd name="G6" fmla="+- 34464 0 G5"/>
              <a:gd name="G7" fmla="min G6 G5"/>
              <a:gd name="G8" fmla="*/ G7 1 2"/>
              <a:gd name="G9" fmla="min 212 4445"/>
              <a:gd name="G10" fmla="*/ G8 4445 1"/>
              <a:gd name="G11" fmla="*/ G10 1 G9"/>
              <a:gd name="G12" fmla="*/ 1 0 0"/>
              <a:gd name="G13" fmla="+- G12 0 8333"/>
              <a:gd name="G14" fmla="*/ 1 0 0"/>
              <a:gd name="G15" fmla="+- G11 0 8333"/>
              <a:gd name="G16" fmla="?: G15 8333 G11"/>
              <a:gd name="G17" fmla="?: G13 G14 G15"/>
              <a:gd name="G18" fmla="*/ G9 G17 1"/>
              <a:gd name="G19" fmla="*/ G18 1 34464"/>
              <a:gd name="G20" fmla="*/ 4445 G5 1"/>
              <a:gd name="G21" fmla="*/ G20 1 34464"/>
              <a:gd name="G22" fmla="+- G21 G19 0"/>
              <a:gd name="G23" fmla="*/ 1 0 0"/>
              <a:gd name="G24" fmla="+- G22 0 G23"/>
              <a:gd name="G25" fmla="*/ 212 1 2"/>
              <a:gd name="G26" fmla="*/ 1 35987 55552"/>
              <a:gd name="G27" fmla="*/ G26 13024 1"/>
              <a:gd name="G28" fmla="*/ G27 1 52096"/>
              <a:gd name="G29" fmla="cos G25 G28"/>
              <a:gd name="G30" fmla="*/ 1 35987 55552"/>
              <a:gd name="G31" fmla="*/ G30 13024 1"/>
              <a:gd name="G32" fmla="*/ G31 1 52096"/>
              <a:gd name="G33" fmla="sin G19 G32"/>
              <a:gd name="G34" fmla="+- 212 0 G29"/>
              <a:gd name="G35" fmla="+- G19 0 G33"/>
              <a:gd name="G36" fmla="+- 4445 G33 0"/>
              <a:gd name="G37" fmla="+- G36 0 G19"/>
              <a:gd name="G38" fmla="*/ 212 1 2"/>
              <a:gd name="G39" fmla="+- 212 0 0"/>
              <a:gd name="G40" fmla="+- 4445 0 0"/>
              <a:gd name="G41" fmla="+- 90 0 0"/>
              <a:gd name="G42" fmla="+- 90 0 0"/>
              <a:gd name="G43" fmla="*/ 1 0 0"/>
              <a:gd name="G44" fmla="+- 65446 0 0"/>
              <a:gd name="G45" fmla="+- 90 0 0"/>
              <a:gd name="G46" fmla="+- 65446 0 0"/>
              <a:gd name="G47" fmla="+- 180 0 0"/>
              <a:gd name="G48" fmla="+- 90 0 0"/>
              <a:gd name="G49" fmla="+- 90 0 0"/>
              <a:gd name="G50" fmla="+- 90 0 0"/>
              <a:gd name="G51" fmla="*/ 1 0 0"/>
              <a:gd name="G52" fmla="+- 65446 0 0"/>
              <a:gd name="G53" fmla="+- 90 0 0"/>
              <a:gd name="G54" fmla="+- 65446 0 0"/>
              <a:gd name="G55" fmla="+- 180 0 0"/>
              <a:gd name="G56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 stroke="0">
                <a:moveTo>
                  <a:pt x="212" y="4445"/>
                </a:moveTo>
                <a:lnTo>
                  <a:pt x="106" y="-1053"/>
                </a:lnTo>
                <a:lnTo>
                  <a:pt x="90" y="90"/>
                </a:lnTo>
                <a:lnTo>
                  <a:pt x="106" y="-3058"/>
                </a:lnTo>
                <a:lnTo>
                  <a:pt x="106" y="-1053"/>
                </a:lnTo>
                <a:lnTo>
                  <a:pt x="1" y="65446"/>
                </a:lnTo>
                <a:lnTo>
                  <a:pt x="106" y="-1053"/>
                </a:lnTo>
                <a:close/>
              </a:path>
              <a:path fill="none">
                <a:moveTo>
                  <a:pt x="90" y="65446"/>
                </a:moveTo>
                <a:lnTo>
                  <a:pt x="106" y="-1053"/>
                </a:lnTo>
                <a:lnTo>
                  <a:pt x="180" y="90"/>
                </a:lnTo>
                <a:lnTo>
                  <a:pt x="212" y="4445"/>
                </a:lnTo>
                <a:lnTo>
                  <a:pt x="106" y="-1053"/>
                </a:lnTo>
                <a:lnTo>
                  <a:pt x="90" y="9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572000" y="1371600"/>
            <a:ext cx="76200" cy="1676400"/>
          </a:xfrm>
          <a:custGeom>
            <a:avLst/>
            <a:gdLst>
              <a:gd name="G0" fmla="*/ 1 0 0"/>
              <a:gd name="G1" fmla="+- G0 0 50000"/>
              <a:gd name="G2" fmla="*/ 1 0 0"/>
              <a:gd name="G3" fmla="+- 34464 0 50000"/>
              <a:gd name="G4" fmla="?: G3 50000 34464"/>
              <a:gd name="G5" fmla="?: G1 G2 G3"/>
              <a:gd name="G6" fmla="+- 34464 0 G5"/>
              <a:gd name="G7" fmla="min G6 G5"/>
              <a:gd name="G8" fmla="*/ G7 1 2"/>
              <a:gd name="G9" fmla="min 212 4657"/>
              <a:gd name="G10" fmla="*/ G8 4657 1"/>
              <a:gd name="G11" fmla="*/ G10 1 G9"/>
              <a:gd name="G12" fmla="*/ 1 0 0"/>
              <a:gd name="G13" fmla="+- G12 0 8333"/>
              <a:gd name="G14" fmla="*/ 1 0 0"/>
              <a:gd name="G15" fmla="+- G11 0 8333"/>
              <a:gd name="G16" fmla="?: G15 8333 G11"/>
              <a:gd name="G17" fmla="?: G13 G14 G15"/>
              <a:gd name="G18" fmla="*/ G9 G17 1"/>
              <a:gd name="G19" fmla="*/ G18 1 34464"/>
              <a:gd name="G20" fmla="*/ 4657 G5 1"/>
              <a:gd name="G21" fmla="*/ G20 1 34464"/>
              <a:gd name="G22" fmla="+- G21 0 G19"/>
              <a:gd name="G23" fmla="+- 4657 0 G19"/>
              <a:gd name="G24" fmla="*/ 212 1 2"/>
              <a:gd name="G25" fmla="*/ 1 35987 55552"/>
              <a:gd name="G26" fmla="*/ G25 13024 1"/>
              <a:gd name="G27" fmla="*/ G26 1 52096"/>
              <a:gd name="G28" fmla="cos G24 G27"/>
              <a:gd name="G29" fmla="*/ 1 35987 55552"/>
              <a:gd name="G30" fmla="*/ G29 13024 1"/>
              <a:gd name="G31" fmla="*/ G30 1 52096"/>
              <a:gd name="G32" fmla="sin G19 G31"/>
              <a:gd name="G33" fmla="*/ 1 0 0"/>
              <a:gd name="G34" fmla="+- G28 0 G33"/>
              <a:gd name="G35" fmla="+- G19 0 G32"/>
              <a:gd name="G36" fmla="+- 4657 G32 0"/>
              <a:gd name="G37" fmla="+- G36 0 G19"/>
              <a:gd name="G38" fmla="*/ 212 1 2"/>
              <a:gd name="G39" fmla="+- 212 0 0"/>
              <a:gd name="G40" fmla="+- 4657 0 0"/>
              <a:gd name="G41" fmla="+- 270 0 0"/>
              <a:gd name="G42" fmla="+- 90 0 0"/>
              <a:gd name="G43" fmla="+- 180 0 0"/>
              <a:gd name="G44" fmla="+- 65446 0 0"/>
              <a:gd name="G45" fmla="+- 270 0 0"/>
              <a:gd name="G46" fmla="+- 65446 0 0"/>
              <a:gd name="G47" fmla="*/ 1 0 0"/>
              <a:gd name="G48" fmla="+- 90 0 0"/>
              <a:gd name="G49" fmla="+- 270 0 0"/>
              <a:gd name="G50" fmla="+- 90 0 0"/>
              <a:gd name="G51" fmla="+- 180 0 0"/>
              <a:gd name="G52" fmla="+- 65446 0 0"/>
              <a:gd name="G53" fmla="+- 270 0 0"/>
              <a:gd name="G54" fmla="+- 65446 0 0"/>
              <a:gd name="G55" fmla="*/ 1 0 0"/>
              <a:gd name="G56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 stroke="0">
                <a:moveTo>
                  <a:pt x="0" y="0"/>
                </a:moveTo>
                <a:lnTo>
                  <a:pt x="106" y="-1101"/>
                </a:lnTo>
                <a:lnTo>
                  <a:pt x="270" y="90"/>
                </a:lnTo>
                <a:lnTo>
                  <a:pt x="106" y="-998"/>
                </a:lnTo>
                <a:lnTo>
                  <a:pt x="106" y="-1101"/>
                </a:lnTo>
                <a:lnTo>
                  <a:pt x="180" y="65446"/>
                </a:lnTo>
                <a:lnTo>
                  <a:pt x="106" y="-1101"/>
                </a:lnTo>
                <a:close/>
              </a:path>
              <a:path fill="none">
                <a:moveTo>
                  <a:pt x="270" y="65446"/>
                </a:moveTo>
                <a:lnTo>
                  <a:pt x="106" y="5758"/>
                </a:lnTo>
                <a:lnTo>
                  <a:pt x="106" y="-1101"/>
                </a:lnTo>
                <a:lnTo>
                  <a:pt x="1" y="90"/>
                </a:lnTo>
                <a:lnTo>
                  <a:pt x="0" y="0"/>
                </a:lnTo>
                <a:lnTo>
                  <a:pt x="106" y="-1101"/>
                </a:lnTo>
                <a:lnTo>
                  <a:pt x="270" y="9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3124200"/>
            <a:ext cx="5519737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SpMV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charset="0"/>
              </a:rPr>
              <a:t>N-diagonal </a:t>
            </a:r>
            <a:r>
              <a:rPr lang="en-US" dirty="0" smtClean="0">
                <a:latin typeface="Verdana" charset="0"/>
              </a:rPr>
              <a:t>Matrix</a:t>
            </a:r>
          </a:p>
          <a:p>
            <a:endParaRPr lang="en-US" dirty="0">
              <a:latin typeface="Verdana" charset="0"/>
            </a:endParaRPr>
          </a:p>
          <a:p>
            <a:endParaRPr lang="en-US" dirty="0" smtClean="0">
              <a:latin typeface="Verdana" charset="0"/>
            </a:endParaRPr>
          </a:p>
          <a:p>
            <a:endParaRPr lang="en-US" dirty="0">
              <a:latin typeface="Verdana" charset="0"/>
            </a:endParaRPr>
          </a:p>
          <a:p>
            <a:endParaRPr lang="en-US" dirty="0" smtClean="0">
              <a:latin typeface="Verdana" charset="0"/>
            </a:endParaRPr>
          </a:p>
          <a:p>
            <a:endParaRPr lang="en-US" dirty="0">
              <a:latin typeface="Verdana" charset="0"/>
            </a:endParaRPr>
          </a:p>
          <a:p>
            <a:endParaRPr lang="en-US" dirty="0" smtClean="0">
              <a:latin typeface="Verdana" charset="0"/>
            </a:endParaRPr>
          </a:p>
          <a:p>
            <a:endParaRPr lang="en-US" dirty="0">
              <a:latin typeface="Verdana" charset="0"/>
            </a:endParaRPr>
          </a:p>
          <a:p>
            <a:endParaRPr lang="en-US" dirty="0" smtClean="0">
              <a:latin typeface="Verdana" charset="0"/>
            </a:endParaRPr>
          </a:p>
          <a:p>
            <a:endParaRPr lang="en-US" dirty="0">
              <a:latin typeface="Verdana" charset="0"/>
            </a:endParaRPr>
          </a:p>
          <a:p>
            <a:endParaRPr lang="en-US" dirty="0" smtClean="0">
              <a:latin typeface="Verdana" charset="0"/>
            </a:endParaRPr>
          </a:p>
          <a:p>
            <a:r>
              <a:rPr lang="en-US" dirty="0" smtClean="0">
                <a:latin typeface="Verdana" charset="0"/>
              </a:rPr>
              <a:t>Generally, the C66 achieves ~2/3 CPU performance</a:t>
            </a:r>
            <a:endParaRPr lang="en-US" dirty="0">
              <a:latin typeface="Verdana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16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777" y="1752600"/>
            <a:ext cx="53530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0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charset="0"/>
              </a:rPr>
              <a:t>SpMV</a:t>
            </a:r>
            <a:r>
              <a:rPr lang="en-US" dirty="0">
                <a:latin typeface="Verdana" charset="0"/>
              </a:rPr>
              <a:t> </a:t>
            </a:r>
            <a:r>
              <a:rPr lang="en-US" dirty="0" err="1">
                <a:latin typeface="Verdana" charset="0"/>
              </a:rPr>
              <a:t>Gﬂops</a:t>
            </a:r>
            <a:r>
              <a:rPr lang="en-US" dirty="0">
                <a:latin typeface="Verdana" charset="0"/>
              </a:rPr>
              <a:t>/Watt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charset="0"/>
              </a:rPr>
              <a:t>N-diagonal </a:t>
            </a:r>
            <a:r>
              <a:rPr lang="en-US" dirty="0" smtClean="0">
                <a:latin typeface="Verdana" charset="0"/>
              </a:rPr>
              <a:t>Matrix</a:t>
            </a:r>
          </a:p>
          <a:p>
            <a:endParaRPr lang="en-US" dirty="0">
              <a:latin typeface="Verdana" charset="0"/>
            </a:endParaRPr>
          </a:p>
          <a:p>
            <a:endParaRPr lang="en-US" dirty="0" smtClean="0">
              <a:latin typeface="Verdana" charset="0"/>
            </a:endParaRPr>
          </a:p>
          <a:p>
            <a:endParaRPr lang="en-US" dirty="0">
              <a:latin typeface="Verdana" charset="0"/>
            </a:endParaRPr>
          </a:p>
          <a:p>
            <a:endParaRPr lang="en-US" dirty="0" smtClean="0">
              <a:latin typeface="Verdana" charset="0"/>
            </a:endParaRPr>
          </a:p>
          <a:p>
            <a:endParaRPr lang="en-US" dirty="0">
              <a:latin typeface="Verdana" charset="0"/>
            </a:endParaRPr>
          </a:p>
          <a:p>
            <a:endParaRPr lang="en-US" dirty="0" smtClean="0">
              <a:latin typeface="Verdana" charset="0"/>
            </a:endParaRPr>
          </a:p>
          <a:p>
            <a:endParaRPr lang="en-US" dirty="0">
              <a:latin typeface="Verdana" charset="0"/>
            </a:endParaRPr>
          </a:p>
          <a:p>
            <a:endParaRPr lang="en-US" dirty="0" smtClean="0">
              <a:latin typeface="Verdana" charset="0"/>
            </a:endParaRPr>
          </a:p>
          <a:p>
            <a:endParaRPr lang="en-US" dirty="0">
              <a:latin typeface="Verdana" charset="0"/>
            </a:endParaRPr>
          </a:p>
          <a:p>
            <a:endParaRPr lang="en-US" dirty="0" smtClean="0">
              <a:latin typeface="Verdana" charset="0"/>
            </a:endParaRPr>
          </a:p>
          <a:p>
            <a:endParaRPr lang="en-US" dirty="0">
              <a:latin typeface="Verdana" charset="0"/>
            </a:endParaRPr>
          </a:p>
          <a:p>
            <a:r>
              <a:rPr lang="en-US" dirty="0" smtClean="0">
                <a:latin typeface="Verdana" charset="0"/>
              </a:rPr>
              <a:t>C66 is equivalent to GPUs when N &gt; 51</a:t>
            </a:r>
            <a:endParaRPr lang="en-US" dirty="0">
              <a:latin typeface="Verdana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17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438" y="1823049"/>
            <a:ext cx="53054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9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Verdana" charset="0"/>
              </a:rPr>
              <a:t>Gflops</a:t>
            </a:r>
            <a:r>
              <a:rPr lang="en-US" dirty="0" smtClean="0">
                <a:latin typeface="Verdana" charset="0"/>
              </a:rPr>
              <a:t>/Watt for </a:t>
            </a:r>
            <a:r>
              <a:rPr lang="en-US" dirty="0" err="1" smtClean="0">
                <a:latin typeface="Verdana" charset="0"/>
              </a:rPr>
              <a:t>Nonsynthetic</a:t>
            </a:r>
            <a:r>
              <a:rPr lang="en-US" dirty="0" smtClean="0">
                <a:latin typeface="Verdana" charset="0"/>
              </a:rPr>
              <a:t> 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18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838200"/>
          </a:xfrm>
        </p:spPr>
        <p:txBody>
          <a:bodyPr/>
          <a:lstStyle/>
          <a:p>
            <a:r>
              <a:rPr lang="en-US" dirty="0" smtClean="0"/>
              <a:t>C66 power efficiency also scales with density for real-world matrices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19" y="1524000"/>
            <a:ext cx="58388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5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charset="0"/>
              </a:rPr>
              <a:t>Memory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19</a:t>
            </a:fld>
            <a:endParaRPr lang="en-US">
              <a:solidFill>
                <a:srgbClr val="9900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0" y="1447800"/>
                <a:ext cx="5516190" cy="661912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𝐴𝐼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9∗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𝑟𝑜𝑤𝑠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+8∗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𝑟𝑜𝑤𝑠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12(2∗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𝑟𝑜𝑤𝑠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+2∗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𝑟𝑜𝑤𝑠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𝑜𝑝𝑠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</a:rPr>
                        <m:t>𝑏𝑦𝑡𝑒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5516190" cy="6619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35200"/>
            <a:ext cx="63150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50074" y="3721576"/>
                <a:ext cx="113774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∗12.8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074" y="3721576"/>
                <a:ext cx="113774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6848475" y="3429000"/>
            <a:ext cx="466725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723856" y="4090908"/>
            <a:ext cx="452436" cy="212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62774" y="2425087"/>
            <a:ext cx="172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151</a:t>
            </a:r>
          </a:p>
          <a:p>
            <a:r>
              <a:rPr lang="en-US" dirty="0" smtClean="0"/>
              <a:t>rows = 208326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 C6678 vs. Competing Coprocessors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295624"/>
              </p:ext>
            </p:extLst>
          </p:nvPr>
        </p:nvGraphicFramePr>
        <p:xfrm>
          <a:off x="1143000" y="1828800"/>
          <a:ext cx="6835140" cy="3418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2140"/>
                <a:gridCol w="1752600"/>
                <a:gridCol w="15240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Coprocessor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NVIDIA Tesla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K20X GPU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Intel Xeon Phi 5110p</a:t>
                      </a: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TI C66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single precision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3.95 </a:t>
                      </a:r>
                      <a:r>
                        <a:rPr lang="en-US" sz="1600" smtClean="0"/>
                        <a:t>Tflops/s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2.12 </a:t>
                      </a:r>
                      <a:r>
                        <a:rPr lang="en-US" sz="1600" smtClean="0"/>
                        <a:t>Tflops/s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128 </a:t>
                      </a:r>
                      <a:r>
                        <a:rPr lang="en-US" sz="1600" smtClean="0"/>
                        <a:t>Gflops/s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Memory bandwidth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250 GB/s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320</a:t>
                      </a:r>
                      <a:r>
                        <a:rPr lang="en-US" sz="1600" baseline="0" dirty="0" smtClean="0"/>
                        <a:t> GB/s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12.8 GB/s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Power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225 W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225 W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W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Primary programming</a:t>
                      </a:r>
                    </a:p>
                    <a:p>
                      <a:pPr algn="r"/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CUDA/</a:t>
                      </a:r>
                      <a:r>
                        <a:rPr lang="en-US" sz="1600" dirty="0" err="1" smtClean="0"/>
                        <a:t>OpenCL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OpenMP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None, but OpenMP/</a:t>
                      </a:r>
                    </a:p>
                    <a:p>
                      <a:pPr algn="ctr"/>
                      <a:r>
                        <a:rPr lang="en-US" sz="1600" dirty="0" err="1" smtClean="0"/>
                        <a:t>OpenCL</a:t>
                      </a:r>
                      <a:r>
                        <a:rPr lang="en-US" sz="1600" dirty="0" smtClean="0"/>
                        <a:t> in development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20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6491627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0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21</a:t>
            </a:fld>
            <a:endParaRPr lang="en-US" dirty="0">
              <a:solidFill>
                <a:srgbClr val="990033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24580"/>
              </p:ext>
            </p:extLst>
          </p:nvPr>
        </p:nvGraphicFramePr>
        <p:xfrm>
          <a:off x="2667000" y="2971800"/>
          <a:ext cx="4343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804"/>
                <a:gridCol w="1371600"/>
                <a:gridCol w="1626996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C66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66AK2H12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“Keystone-II”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CPU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r>
                        <a:rPr lang="en-US" sz="1400" baseline="0" dirty="0" smtClean="0"/>
                        <a:t> x </a:t>
                      </a:r>
                      <a:r>
                        <a:rPr lang="en-US" sz="1400" dirty="0" smtClean="0"/>
                        <a:t>ARM A15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DSP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 Cores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 Cores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DSP L2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512 KB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 KB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DDR3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 bit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x 72 bit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Process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45 nm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 nm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Power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 W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r>
              <a:rPr lang="en-US" dirty="0" smtClean="0">
                <a:latin typeface="Verdana" charset="0"/>
              </a:rPr>
              <a:t>Keystone-II</a:t>
            </a:r>
          </a:p>
          <a:p>
            <a:pPr lvl="1"/>
            <a:r>
              <a:rPr lang="en-US" dirty="0" smtClean="0">
                <a:latin typeface="Verdana" charset="0"/>
              </a:rPr>
              <a:t>28 nm</a:t>
            </a:r>
          </a:p>
          <a:p>
            <a:pPr lvl="1"/>
            <a:r>
              <a:rPr lang="en-US" dirty="0" smtClean="0">
                <a:latin typeface="Verdana" charset="0"/>
              </a:rPr>
              <a:t>Doubles caches</a:t>
            </a:r>
          </a:p>
          <a:p>
            <a:pPr lvl="1"/>
            <a:r>
              <a:rPr lang="en-US" dirty="0" smtClean="0">
                <a:latin typeface="Verdana" charset="0"/>
              </a:rPr>
              <a:t>Increases memory bandwidth by 125%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TI DSP is a promising coprocessor technology for HPC</a:t>
            </a:r>
          </a:p>
          <a:p>
            <a:r>
              <a:rPr lang="en-US" sz="2000" smtClean="0"/>
              <a:t>Advantages: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smtClean="0"/>
              <a:t>Unique architectural features that facilitate automated parallelization (easier to program?)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smtClean="0"/>
              <a:t>Inherently power efficient microarchitecture</a:t>
            </a:r>
          </a:p>
          <a:p>
            <a:pPr lvl="2"/>
            <a:r>
              <a:rPr lang="en-US" sz="1400" smtClean="0"/>
              <a:t>Equivalent to modern GPUs and Phi despite older process technology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smtClean="0"/>
              <a:t>Has advanced memory system for memory bound kernels</a:t>
            </a:r>
          </a:p>
          <a:p>
            <a:pPr lvl="2"/>
            <a:r>
              <a:rPr lang="en-US" sz="1400" smtClean="0"/>
              <a:t>Simultaneous DMA and caching to match access pattern of indvidivual arrays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smtClean="0"/>
              <a:t>Has advanced onchip interfaces for efficient scalability</a:t>
            </a:r>
          </a:p>
          <a:p>
            <a:pPr marL="1200150" lvl="2" indent="-342900"/>
            <a:r>
              <a:rPr lang="en-US" sz="1400" smtClean="0"/>
              <a:t>Large-scale multi-DSP platforms already exist</a:t>
            </a:r>
            <a:endParaRPr lang="en-US" sz="1000"/>
          </a:p>
          <a:p>
            <a:r>
              <a:rPr lang="en-US" sz="2000" smtClean="0"/>
              <a:t>Looking forward:</a:t>
            </a:r>
          </a:p>
          <a:p>
            <a:pPr lvl="1"/>
            <a:r>
              <a:rPr lang="en-US" sz="1800" smtClean="0"/>
              <a:t>Keystone II will:</a:t>
            </a:r>
          </a:p>
          <a:p>
            <a:pPr lvl="2">
              <a:buFont typeface="+mj-lt"/>
              <a:buAutoNum type="arabicPeriod"/>
            </a:pPr>
            <a:r>
              <a:rPr lang="en-US" sz="1400" smtClean="0"/>
              <a:t>Improve efficiency and memory performance (cache + b/w)</a:t>
            </a:r>
          </a:p>
          <a:p>
            <a:pPr lvl="2">
              <a:buFont typeface="+mj-lt"/>
              <a:buAutoNum type="arabicPeriod"/>
            </a:pPr>
            <a:r>
              <a:rPr lang="en-US" sz="1400" smtClean="0"/>
              <a:t>Has onboard host CPUs to facilitate runtimes for multi-DSP scaling</a:t>
            </a:r>
          </a:p>
          <a:p>
            <a:pPr lvl="2">
              <a:buFont typeface="+mj-lt"/>
              <a:buAutoNum type="arabicPeriod"/>
            </a:pPr>
            <a:endParaRPr lang="en-US" sz="1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22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36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23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7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charset="0"/>
              </a:rPr>
              <a:t>Arithmetic Intensity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24</a:t>
            </a:fld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337316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</a:t>
            </a:r>
            <a:r>
              <a:rPr lang="en-US" dirty="0" err="1" smtClean="0"/>
              <a:t>al</a:t>
            </a:r>
            <a:r>
              <a:rPr lang="en-US" dirty="0" smtClean="0"/>
              <a:t> buffer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2337316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 buffer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3327916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buffer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1400" y="1480066"/>
            <a:ext cx="3810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700" y="4991100"/>
            <a:ext cx="232410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α * </a:t>
            </a:r>
            <a:r>
              <a:rPr lang="en-US" dirty="0" err="1" smtClean="0">
                <a:solidFill>
                  <a:schemeClr val="tx1"/>
                </a:solidFill>
              </a:rPr>
              <a:t>val</a:t>
            </a:r>
            <a:r>
              <a:rPr lang="en-US" dirty="0" smtClean="0">
                <a:solidFill>
                  <a:schemeClr val="tx1"/>
                </a:solidFill>
              </a:rPr>
              <a:t> * 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5" idx="2"/>
          </p:cNvCxnSpPr>
          <p:nvPr/>
        </p:nvCxnSpPr>
        <p:spPr>
          <a:xfrm flipH="1">
            <a:off x="1142999" y="3175516"/>
            <a:ext cx="1" cy="18155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6" idx="2"/>
            <a:endCxn id="7" idx="1"/>
          </p:cNvCxnSpPr>
          <p:nvPr/>
        </p:nvCxnSpPr>
        <p:spPr>
          <a:xfrm rot="16200000" flipH="1">
            <a:off x="2533650" y="3308866"/>
            <a:ext cx="571500" cy="3048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2"/>
            <a:endCxn id="16" idx="0"/>
          </p:cNvCxnSpPr>
          <p:nvPr/>
        </p:nvCxnSpPr>
        <p:spPr>
          <a:xfrm rot="5400000">
            <a:off x="2244983" y="3730883"/>
            <a:ext cx="824984" cy="169545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6" idx="3"/>
            <a:endCxn id="39" idx="1"/>
          </p:cNvCxnSpPr>
          <p:nvPr/>
        </p:nvCxnSpPr>
        <p:spPr>
          <a:xfrm>
            <a:off x="2971800" y="5276850"/>
            <a:ext cx="3810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858000" y="1527691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buffer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518166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ptr</a:t>
            </a:r>
            <a:r>
              <a:rPr lang="en-US" dirty="0" smtClean="0"/>
              <a:t> buffer</a:t>
            </a:r>
            <a:endParaRPr lang="en-US" dirty="0"/>
          </a:p>
        </p:txBody>
      </p:sp>
      <p:cxnSp>
        <p:nvCxnSpPr>
          <p:cNvPr id="70" name="Elbow Connector 69"/>
          <p:cNvCxnSpPr>
            <a:stCxn id="49" idx="3"/>
            <a:endCxn id="53" idx="0"/>
          </p:cNvCxnSpPr>
          <p:nvPr/>
        </p:nvCxnSpPr>
        <p:spPr>
          <a:xfrm flipH="1" flipV="1">
            <a:off x="7391400" y="1527691"/>
            <a:ext cx="355669" cy="2545021"/>
          </a:xfrm>
          <a:prstGeom prst="bentConnector4">
            <a:avLst>
              <a:gd name="adj1" fmla="val -114244"/>
              <a:gd name="adj2" fmla="val 10898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5" idx="1"/>
            <a:endCxn id="5" idx="0"/>
          </p:cNvCxnSpPr>
          <p:nvPr/>
        </p:nvCxnSpPr>
        <p:spPr>
          <a:xfrm rot="10800000" flipV="1">
            <a:off x="1143000" y="1632466"/>
            <a:ext cx="2438400" cy="70485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15" idx="1"/>
            <a:endCxn id="6" idx="0"/>
          </p:cNvCxnSpPr>
          <p:nvPr/>
        </p:nvCxnSpPr>
        <p:spPr>
          <a:xfrm rot="10800000" flipV="1">
            <a:off x="2667000" y="1632466"/>
            <a:ext cx="914400" cy="70485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4" idx="2"/>
          </p:cNvCxnSpPr>
          <p:nvPr/>
        </p:nvCxnSpPr>
        <p:spPr>
          <a:xfrm>
            <a:off x="5943600" y="2356366"/>
            <a:ext cx="0" cy="790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3" idx="2"/>
          </p:cNvCxnSpPr>
          <p:nvPr/>
        </p:nvCxnSpPr>
        <p:spPr>
          <a:xfrm>
            <a:off x="7391400" y="2365891"/>
            <a:ext cx="0" cy="7810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5" idx="3"/>
          </p:cNvCxnSpPr>
          <p:nvPr/>
        </p:nvCxnSpPr>
        <p:spPr>
          <a:xfrm>
            <a:off x="3962400" y="1632466"/>
            <a:ext cx="1143000" cy="151447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524000" y="1295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086600" y="926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write back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400800" y="2527816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row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/>
          <p:cNvCxnSpPr>
            <a:stCxn id="54" idx="3"/>
            <a:endCxn id="53" idx="1"/>
          </p:cNvCxnSpPr>
          <p:nvPr/>
        </p:nvCxnSpPr>
        <p:spPr>
          <a:xfrm>
            <a:off x="6477000" y="1937266"/>
            <a:ext cx="381000" cy="9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0" idx="0"/>
          </p:cNvCxnSpPr>
          <p:nvPr/>
        </p:nvCxnSpPr>
        <p:spPr>
          <a:xfrm flipV="1">
            <a:off x="6667500" y="1937266"/>
            <a:ext cx="0" cy="590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6686550" y="2908816"/>
            <a:ext cx="0" cy="238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8200" y="3048000"/>
            <a:ext cx="114300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4 bytes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62200" y="3048000"/>
            <a:ext cx="114300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4 bytes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08199" y="4203957"/>
            <a:ext cx="1143000" cy="646331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90033"/>
                </a:solidFill>
                <a:latin typeface="+mj-lt"/>
              </a:rPr>
              <a:t>4/rows bytes</a:t>
            </a:r>
            <a:endParaRPr lang="en-US" b="1" dirty="0">
              <a:solidFill>
                <a:srgbClr val="990033"/>
              </a:solidFill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52800" y="4876800"/>
            <a:ext cx="1066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 buffer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724400" y="3192424"/>
            <a:ext cx="3022669" cy="17605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Acc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Acc+prod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]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r>
              <a:rPr lang="en-US" sz="1600" dirty="0" smtClean="0">
                <a:solidFill>
                  <a:schemeClr val="tx1"/>
                </a:solidFill>
              </a:rPr>
              <a:t>[row] == </a:t>
            </a:r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 then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row = row +1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y[row]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 y[row]*</a:t>
            </a:r>
            <a:r>
              <a:rPr lang="el-GR" sz="1600" dirty="0" smtClean="0">
                <a:solidFill>
                  <a:schemeClr val="tx1"/>
                </a:solidFill>
                <a:sym typeface="Wingdings" pitchFamily="2" charset="2"/>
              </a:rPr>
              <a:t>β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Acc</a:t>
            </a:r>
            <a:endParaRPr lang="en-US" sz="16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end if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39" idx="3"/>
            <a:endCxn id="49" idx="1"/>
          </p:cNvCxnSpPr>
          <p:nvPr/>
        </p:nvCxnSpPr>
        <p:spPr>
          <a:xfrm flipV="1">
            <a:off x="4419600" y="4072712"/>
            <a:ext cx="304800" cy="1223188"/>
          </a:xfrm>
          <a:prstGeom prst="bentConnector3">
            <a:avLst>
              <a:gd name="adj1" fmla="val 3333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04899" y="5486400"/>
            <a:ext cx="114300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 ops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05600" y="3364468"/>
            <a:ext cx="114300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1 op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38800" y="2209800"/>
            <a:ext cx="114300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+mj-lt"/>
              </a:rPr>
              <a:t>4 bytes</a:t>
            </a:r>
            <a:endParaRPr lang="en-US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86600" y="2209800"/>
            <a:ext cx="114300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+mj-lt"/>
              </a:rPr>
              <a:t>4 bytes</a:t>
            </a:r>
            <a:endParaRPr lang="en-US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48600" y="3745468"/>
            <a:ext cx="114300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+mj-lt"/>
              </a:rPr>
              <a:t>4 bytes</a:t>
            </a:r>
            <a:endParaRPr lang="en-US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34200" y="4431268"/>
            <a:ext cx="114300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+mj-lt"/>
              </a:rPr>
              <a:t>2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 ops</a:t>
            </a:r>
            <a:endParaRPr lang="en-US" b="1" dirty="0">
              <a:solidFill>
                <a:srgbClr val="00B05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71900" y="5855732"/>
                <a:ext cx="5328005" cy="835293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𝐴𝐼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990033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990033"/>
                                  </a:solidFill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990033"/>
                                  </a:solidFill>
                                  <a:latin typeface="Cambria Math"/>
                                </a:rPr>
                                <m:t>𝑟𝑜𝑤𝑠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𝑏𝑦𝑡𝑒𝑠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n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ops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byts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)/(1+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n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0" y="5855732"/>
                <a:ext cx="5328005" cy="8352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054600" y="5181600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average number of non-zero elements per 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C6678?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600" b="1" dirty="0" smtClean="0"/>
              <a:t>Unique architectural features</a:t>
            </a:r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400" dirty="0" smtClean="0"/>
              <a:t>8 </a:t>
            </a:r>
            <a:r>
              <a:rPr lang="en-US" sz="1400" dirty="0"/>
              <a:t>symmetric </a:t>
            </a:r>
            <a:r>
              <a:rPr lang="en-US" sz="1400" dirty="0" smtClean="0"/>
              <a:t>VLIW cores with SIMD instructions, up to 16 flops/cycle</a:t>
            </a:r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400" dirty="0" smtClean="0"/>
              <a:t>No </a:t>
            </a:r>
            <a:r>
              <a:rPr lang="en-US" sz="1400" dirty="0"/>
              <a:t>shared last level </a:t>
            </a:r>
            <a:r>
              <a:rPr lang="en-US" sz="1400" dirty="0" smtClean="0"/>
              <a:t>cache</a:t>
            </a:r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400" dirty="0"/>
              <a:t>4MB </a:t>
            </a:r>
            <a:r>
              <a:rPr lang="en-US" sz="1400" dirty="0" smtClean="0"/>
              <a:t>on-chip </a:t>
            </a:r>
            <a:r>
              <a:rPr lang="en-US" sz="1400" dirty="0"/>
              <a:t>shared </a:t>
            </a:r>
            <a:r>
              <a:rPr lang="en-US" sz="1400" dirty="0" smtClean="0"/>
              <a:t>RAM</a:t>
            </a:r>
            <a:endParaRPr lang="en-US" sz="1400" dirty="0"/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400" dirty="0" smtClean="0"/>
              <a:t>L1D </a:t>
            </a:r>
            <a:r>
              <a:rPr lang="en-US" sz="1400" dirty="0"/>
              <a:t>and L2 </a:t>
            </a:r>
            <a:r>
              <a:rPr lang="en-US" sz="1400" dirty="0" smtClean="0"/>
              <a:t>can be </a:t>
            </a:r>
            <a:r>
              <a:rPr lang="en-US" sz="1400" dirty="0"/>
              <a:t>configured as </a:t>
            </a:r>
            <a:r>
              <a:rPr lang="en-US" sz="1400" dirty="0" smtClean="0">
                <a:solidFill>
                  <a:schemeClr val="tx1"/>
                </a:solidFill>
              </a:rPr>
              <a:t>cache,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scratchpad, or both</a:t>
            </a:r>
            <a:endParaRPr lang="en-US" sz="1400" dirty="0"/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400" dirty="0" smtClean="0"/>
              <a:t>DMA engine for parallel loading/flushing scratchpads</a:t>
            </a:r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1400" dirty="0"/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600" b="1" dirty="0" smtClean="0"/>
              <a:t>Power efficiency</a:t>
            </a:r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400" dirty="0" smtClean="0"/>
              <a:t>At 45 nm, achieves 12.8 ideal SP </a:t>
            </a:r>
            <a:r>
              <a:rPr lang="en-US" sz="1400" dirty="0" err="1" smtClean="0"/>
              <a:t>Gflops</a:t>
            </a:r>
            <a:r>
              <a:rPr lang="en-US" sz="1400" dirty="0" smtClean="0"/>
              <a:t>/Watt</a:t>
            </a:r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400" dirty="0" smtClean="0"/>
              <a:t>Intel Phi [22 nm] is 9.4 </a:t>
            </a:r>
            <a:r>
              <a:rPr lang="en-US" sz="1400" dirty="0" err="1" smtClean="0"/>
              <a:t>Gflops</a:t>
            </a:r>
            <a:r>
              <a:rPr lang="en-US" sz="1400" dirty="0" smtClean="0"/>
              <a:t>/Watt</a:t>
            </a:r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400" dirty="0" smtClean="0"/>
              <a:t>NVIDIA K20x [28 nm] is 17.6 </a:t>
            </a:r>
            <a:r>
              <a:rPr lang="en-US" sz="1400" dirty="0" err="1" smtClean="0"/>
              <a:t>Gflops</a:t>
            </a:r>
            <a:r>
              <a:rPr lang="en-US" sz="1400" dirty="0" smtClean="0"/>
              <a:t>/Watt</a:t>
            </a:r>
            <a:endParaRPr lang="en-US" sz="1400" dirty="0"/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1600" dirty="0"/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600" b="1" dirty="0" smtClean="0"/>
              <a:t>Fast on-chip interfaces for potential scalability</a:t>
            </a:r>
            <a:endParaRPr lang="en-US" sz="1600" b="1" dirty="0"/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400" dirty="0" smtClean="0"/>
              <a:t>4 x Rapid </a:t>
            </a:r>
            <a:r>
              <a:rPr lang="en-US" sz="1400" dirty="0"/>
              <a:t>IO(SRIO</a:t>
            </a:r>
            <a:r>
              <a:rPr lang="en-US" sz="1400" dirty="0" smtClean="0"/>
              <a:t>) 2.1:  20 Gb/s</a:t>
            </a:r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400" dirty="0" smtClean="0"/>
              <a:t>1 x </a:t>
            </a:r>
            <a:r>
              <a:rPr lang="en-US" sz="1400" dirty="0"/>
              <a:t>Ethernet: 1 </a:t>
            </a:r>
            <a:r>
              <a:rPr lang="en-US" sz="1400" dirty="0" smtClean="0"/>
              <a:t>Gb/s</a:t>
            </a:r>
            <a:endParaRPr lang="en-US" sz="1400" dirty="0"/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400" dirty="0" smtClean="0"/>
              <a:t>2 x PCI-E 2.0:  10 Gb/s</a:t>
            </a:r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400" dirty="0" err="1" smtClean="0"/>
              <a:t>HyperLink</a:t>
            </a:r>
            <a:r>
              <a:rPr lang="en-US" sz="1400" dirty="0" smtClean="0"/>
              <a:t>:  50 Gb/s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3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C66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4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879" y="533400"/>
            <a:ext cx="5117483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9" y="4114800"/>
            <a:ext cx="35718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9" y="1447800"/>
            <a:ext cx="3172414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5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01786" y="1828800"/>
            <a:ext cx="457200" cy="533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401786" y="2514600"/>
            <a:ext cx="457200" cy="533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01786" y="3200400"/>
            <a:ext cx="457200" cy="533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01786" y="3913414"/>
            <a:ext cx="457200" cy="533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 smtClean="0">
                <a:solidFill>
                  <a:srgbClr val="FFFFFF"/>
                </a:solidFill>
              </a:rPr>
              <a:t>2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01786" y="4599214"/>
            <a:ext cx="457200" cy="533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401786" y="5285014"/>
            <a:ext cx="457200" cy="533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587" y="1828800"/>
            <a:ext cx="553998" cy="16383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</a:rPr>
              <a:t>ime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3200987" y="3810000"/>
            <a:ext cx="14961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3949086" y="1828800"/>
            <a:ext cx="0" cy="411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>
            <a:off x="2944586" y="2754086"/>
            <a:ext cx="0" cy="11321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3221585" y="2438400"/>
            <a:ext cx="14961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3200987" y="3124200"/>
            <a:ext cx="14961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3200987" y="5916385"/>
            <a:ext cx="14961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3221585" y="4544785"/>
            <a:ext cx="14961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3200987" y="5230585"/>
            <a:ext cx="14961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1800" y="135993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Regular Loop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35386" y="1828800"/>
            <a:ext cx="457200" cy="533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535386" y="2514600"/>
            <a:ext cx="457200" cy="533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535386" y="3200400"/>
            <a:ext cx="457200" cy="533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2686" y="3200400"/>
            <a:ext cx="457200" cy="533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 smtClean="0">
                <a:solidFill>
                  <a:srgbClr val="FFFFFF"/>
                </a:solidFill>
              </a:rPr>
              <a:t>3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792686" y="3886200"/>
            <a:ext cx="457200" cy="533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 smtClean="0">
                <a:solidFill>
                  <a:srgbClr val="FFFFFF"/>
                </a:solidFill>
              </a:rPr>
              <a:t>3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92686" y="4572000"/>
            <a:ext cx="457200" cy="533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 smtClean="0">
                <a:solidFill>
                  <a:srgbClr val="FFFFFF"/>
                </a:solidFill>
              </a:rPr>
              <a:t>3</a:t>
            </a:r>
            <a:endParaRPr lang="en-US" sz="2400" b="1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082686" y="1828800"/>
            <a:ext cx="0" cy="3276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5355185" y="2438400"/>
            <a:ext cx="14961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5410200" y="3124200"/>
            <a:ext cx="3429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5355185" y="4495800"/>
            <a:ext cx="20362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05400" y="135993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Software Pipelining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172200" y="2514600"/>
            <a:ext cx="457200" cy="533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172200" y="3200400"/>
            <a:ext cx="457200" cy="533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 smtClean="0">
                <a:solidFill>
                  <a:srgbClr val="FFFFFF"/>
                </a:solidFill>
              </a:rPr>
              <a:t>2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172200" y="3886200"/>
            <a:ext cx="457200" cy="533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 smtClean="0">
                <a:solidFill>
                  <a:srgbClr val="FFFFFF"/>
                </a:solidFill>
              </a:rPr>
              <a:t>2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05700" y="264795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Prolog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5410200" y="3810000"/>
            <a:ext cx="3429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43800" y="33483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Kernel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43800" y="402422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Epilog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6705600" y="1828800"/>
            <a:ext cx="0" cy="3276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76347" y="5219700"/>
            <a:ext cx="492443" cy="10287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ALU1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13157" y="5257800"/>
            <a:ext cx="492443" cy="9906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ALU2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22757" y="5257800"/>
            <a:ext cx="492443" cy="1143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ALU3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2286000" cy="4648200"/>
          </a:xfrm>
        </p:spPr>
        <p:txBody>
          <a:bodyPr/>
          <a:lstStyle/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400" dirty="0" smtClean="0"/>
              <a:t>VLIW architecture requires explicit usage of functional units</a:t>
            </a:r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1400" dirty="0"/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400" dirty="0" smtClean="0"/>
              <a:t>C66 compiler uses software pipelining to maximize FU utilization</a:t>
            </a:r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1400" dirty="0"/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1400" dirty="0" smtClean="0"/>
              <a:t>Conditional prevents SP and lowers utilization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89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</a:t>
            </a:r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evaluated the C66 relative using a </a:t>
            </a:r>
            <a:r>
              <a:rPr lang="en-US" dirty="0" err="1" smtClean="0"/>
              <a:t>SpMV</a:t>
            </a:r>
            <a:r>
              <a:rPr lang="en-US" dirty="0"/>
              <a:t> </a:t>
            </a:r>
            <a:r>
              <a:rPr lang="en-US" dirty="0" smtClean="0"/>
              <a:t>kernel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GPUs achieve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only 0.6% to 6% of their peak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performance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with CSR </a:t>
            </a:r>
            <a:r>
              <a:rPr lang="en-US" dirty="0" err="1">
                <a:solidFill>
                  <a:srgbClr val="FF0000"/>
                </a:solidFill>
                <a:cs typeface="Courier New" pitchFamily="49" charset="0"/>
              </a:rPr>
              <a:t>SpMV</a:t>
            </a:r>
            <a:endParaRPr lang="en-US" sz="850" dirty="0">
              <a:solidFill>
                <a:srgbClr val="FF0000"/>
              </a:solidFill>
              <a:cs typeface="Courier New" pitchFamily="49" charset="0"/>
            </a:endParaRPr>
          </a:p>
          <a:p>
            <a:r>
              <a:rPr lang="en-US" dirty="0" smtClean="0"/>
              <a:t>Sparse </a:t>
            </a:r>
            <a:r>
              <a:rPr lang="en-US" dirty="0"/>
              <a:t>Matrices can be very large but contain few non-zero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Compressed </a:t>
            </a:r>
            <a:r>
              <a:rPr lang="en-US" dirty="0"/>
              <a:t>formats are often used, e.g. Compressed Sparse Row (CSR)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6</a:t>
            </a:fld>
            <a:endParaRPr lang="en-US" dirty="0">
              <a:solidFill>
                <a:srgbClr val="99003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65565"/>
              </p:ext>
            </p:extLst>
          </p:nvPr>
        </p:nvGraphicFramePr>
        <p:xfrm>
          <a:off x="76200" y="3810000"/>
          <a:ext cx="246221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080"/>
                <a:gridCol w="513080"/>
                <a:gridCol w="409893"/>
                <a:gridCol w="513080"/>
                <a:gridCol w="513080"/>
              </a:tblGrid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</a:tr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-5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uble Bracket 5"/>
          <p:cNvSpPr/>
          <p:nvPr/>
        </p:nvSpPr>
        <p:spPr>
          <a:xfrm>
            <a:off x="76200" y="3810000"/>
            <a:ext cx="2438400" cy="1828800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57874"/>
              </p:ext>
            </p:extLst>
          </p:nvPr>
        </p:nvGraphicFramePr>
        <p:xfrm>
          <a:off x="2667000" y="3962400"/>
          <a:ext cx="6375400" cy="1524000"/>
        </p:xfrm>
        <a:graphic>
          <a:graphicData uri="http://schemas.openxmlformats.org/drawingml/2006/table">
            <a:tbl>
              <a:tblPr/>
              <a:tblGrid>
                <a:gridCol w="552450"/>
                <a:gridCol w="430213"/>
                <a:gridCol w="430212"/>
                <a:gridCol w="430213"/>
                <a:gridCol w="430212"/>
                <a:gridCol w="442913"/>
                <a:gridCol w="604837"/>
                <a:gridCol w="346075"/>
                <a:gridCol w="430213"/>
                <a:gridCol w="428625"/>
                <a:gridCol w="430212"/>
                <a:gridCol w="430213"/>
                <a:gridCol w="430212"/>
                <a:gridCol w="558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(1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-5)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(0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4)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ptr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(0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13)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3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3"/>
          </a:xfrm>
        </p:spPr>
        <p:txBody>
          <a:bodyPr/>
          <a:lstStyle/>
          <a:p>
            <a:r>
              <a:rPr lang="en-US" dirty="0" smtClean="0"/>
              <a:t>Sparse Matrix-Vector Multiply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>
              <a:spcBef>
                <a:spcPts val="363"/>
              </a:spcBef>
              <a:buFont typeface="Symbol" charset="2"/>
              <a:buChar char=""/>
            </a:pPr>
            <a:r>
              <a:rPr lang="en-US" sz="2400" dirty="0" smtClean="0"/>
              <a:t>Code for </a:t>
            </a:r>
            <a:r>
              <a:rPr lang="en-US" sz="2400" dirty="0" smtClean="0">
                <a:latin typeface="Verdana" charset="0"/>
              </a:rPr>
              <a:t>y </a:t>
            </a:r>
            <a:r>
              <a:rPr lang="en-US" sz="2400" dirty="0">
                <a:latin typeface="Verdana" charset="0"/>
              </a:rPr>
              <a:t>= </a:t>
            </a:r>
            <a:r>
              <a:rPr lang="en-US" sz="2400" b="1" dirty="0" err="1" smtClean="0">
                <a:latin typeface="Verdana" charset="0"/>
              </a:rPr>
              <a:t>A</a:t>
            </a:r>
            <a:r>
              <a:rPr lang="en-US" sz="2400" dirty="0" err="1" smtClean="0">
                <a:latin typeface="Symbol" pitchFamily="18" charset="2"/>
              </a:rPr>
              <a:t>a</a:t>
            </a:r>
            <a:r>
              <a:rPr lang="en-US" sz="2400" dirty="0" err="1" smtClean="0">
                <a:latin typeface="Verdana" charset="0"/>
              </a:rPr>
              <a:t>x</a:t>
            </a:r>
            <a:r>
              <a:rPr lang="en-US" sz="2400" dirty="0" smtClean="0">
                <a:latin typeface="Verdana" charset="0"/>
              </a:rPr>
              <a:t> </a:t>
            </a:r>
            <a:r>
              <a:rPr lang="en-US" sz="2400" dirty="0">
                <a:latin typeface="Verdana" charset="0"/>
              </a:rPr>
              <a:t>+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>
                <a:latin typeface="Verdana" charset="0"/>
              </a:rPr>
              <a:t>y</a:t>
            </a:r>
            <a:endParaRPr lang="en-US" sz="2400" dirty="0">
              <a:latin typeface="Verdana" charset="0"/>
            </a:endParaRPr>
          </a:p>
          <a:p>
            <a:pPr marL="0" indent="0">
              <a:buNone/>
            </a:pPr>
            <a:endParaRPr lang="en-US" sz="2400" i="1" dirty="0" smtClean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row = 0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0 to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number_of_nonzero_elements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lvl="2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 i </a:t>
            </a:r>
            <a:r>
              <a:rPr lang="en-US" sz="1800" b="1" dirty="0" smtClean="0">
                <a:latin typeface="Century Gothic" pitchFamily="34" charset="0"/>
                <a:cs typeface="Courier New" pitchFamily="49" charset="0"/>
              </a:rPr>
              <a:t>==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[row+1] then row=row+1, y[row]*=beta;</a:t>
            </a:r>
          </a:p>
          <a:p>
            <a:pPr lvl="2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y[row] = y[row] +  alpha * A[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* x[col[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-228600" y="3267646"/>
            <a:ext cx="4186686" cy="1609154"/>
            <a:chOff x="80513" y="3424654"/>
            <a:chExt cx="4186686" cy="1609154"/>
          </a:xfrm>
        </p:grpSpPr>
        <p:sp>
          <p:nvSpPr>
            <p:cNvPr id="18" name="Oval 17"/>
            <p:cNvSpPr/>
            <p:nvPr/>
          </p:nvSpPr>
          <p:spPr>
            <a:xfrm>
              <a:off x="1405748" y="3424654"/>
              <a:ext cx="2861451" cy="4572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513" y="4633698"/>
              <a:ext cx="304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reduction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600200" y="3886200"/>
              <a:ext cx="9144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943600" y="3298576"/>
            <a:ext cx="2590800" cy="1453626"/>
            <a:chOff x="5225346" y="3272060"/>
            <a:chExt cx="2638813" cy="1453626"/>
          </a:xfrm>
        </p:grpSpPr>
        <p:sp>
          <p:nvSpPr>
            <p:cNvPr id="22" name="Oval 21"/>
            <p:cNvSpPr/>
            <p:nvPr/>
          </p:nvSpPr>
          <p:spPr>
            <a:xfrm>
              <a:off x="5225346" y="3272060"/>
              <a:ext cx="1678691" cy="3810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6132729" y="3634264"/>
              <a:ext cx="436030" cy="7113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34947" y="4325576"/>
              <a:ext cx="2029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indirect indexing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06688" y="3161416"/>
            <a:ext cx="6237112" cy="2114006"/>
            <a:chOff x="1306688" y="2918460"/>
            <a:chExt cx="5856111" cy="2114006"/>
          </a:xfrm>
        </p:grpSpPr>
        <p:sp>
          <p:nvSpPr>
            <p:cNvPr id="14" name="Oval 13"/>
            <p:cNvSpPr/>
            <p:nvPr/>
          </p:nvSpPr>
          <p:spPr>
            <a:xfrm>
              <a:off x="1306688" y="2918460"/>
              <a:ext cx="5856111" cy="652045"/>
            </a:xfrm>
            <a:prstGeom prst="ellipse">
              <a:avLst/>
            </a:prstGeom>
            <a:noFill/>
            <a:ln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92368" y="4109136"/>
              <a:ext cx="3048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Low arithmetic intensity</a:t>
              </a:r>
            </a:p>
            <a:p>
              <a:pPr algn="ctr"/>
              <a:r>
                <a:rPr lang="en-US" dirty="0" smtClean="0"/>
                <a:t>(~3 flops / 24 bytes</a:t>
              </a:r>
              <a:r>
                <a:rPr lang="en-US" sz="1600" dirty="0" smtClean="0"/>
                <a:t>)</a:t>
              </a:r>
            </a:p>
            <a:p>
              <a:pPr algn="ctr"/>
              <a:r>
                <a:rPr lang="en-US" sz="1600" dirty="0" smtClean="0"/>
                <a:t>Memory bound kernel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4444080" y="3570505"/>
              <a:ext cx="0" cy="5586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V="1">
            <a:off x="4648200" y="3786256"/>
            <a:ext cx="868680" cy="585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590800" y="6324600"/>
            <a:ext cx="6400800" cy="304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7</a:t>
            </a:fld>
            <a:endParaRPr lang="en-US" dirty="0">
              <a:solidFill>
                <a:srgbClr val="990033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54634" y="1977480"/>
            <a:ext cx="7389859" cy="1375320"/>
            <a:chOff x="1354634" y="1977480"/>
            <a:chExt cx="7389859" cy="1375320"/>
          </a:xfrm>
        </p:grpSpPr>
        <p:sp>
          <p:nvSpPr>
            <p:cNvPr id="27" name="Oval 26"/>
            <p:cNvSpPr/>
            <p:nvPr/>
          </p:nvSpPr>
          <p:spPr>
            <a:xfrm>
              <a:off x="1354634" y="2700755"/>
              <a:ext cx="6798765" cy="652045"/>
            </a:xfrm>
            <a:prstGeom prst="ellipse">
              <a:avLst/>
            </a:prstGeom>
            <a:noFill/>
            <a:ln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98189" y="1977480"/>
              <a:ext cx="3246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conditional execution</a:t>
              </a:r>
              <a:endParaRPr lang="en-US" sz="1600" dirty="0" smtClean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7162800" y="2377590"/>
              <a:ext cx="0" cy="365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780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charset="0"/>
              </a:rPr>
              <a:t>Naïve </a:t>
            </a:r>
            <a:r>
              <a:rPr lang="en-US" dirty="0">
                <a:latin typeface="Verdana" charset="0"/>
              </a:rPr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8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794516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val</a:t>
            </a:r>
            <a:endParaRPr lang="en-US" dirty="0" smtClean="0"/>
          </a:p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2794516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</a:t>
            </a:r>
          </a:p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3785116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x array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91050" y="3604142"/>
            <a:ext cx="2876550" cy="17785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r>
              <a:rPr lang="en-US" sz="1600" dirty="0" smtClean="0">
                <a:solidFill>
                  <a:schemeClr val="tx1"/>
                </a:solidFill>
              </a:rPr>
              <a:t>[row] == </a:t>
            </a:r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 then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row = row +1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y[row]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 y[row] * </a:t>
            </a:r>
            <a:r>
              <a:rPr lang="en-US" sz="1600" dirty="0" smtClean="0">
                <a:solidFill>
                  <a:schemeClr val="tx1"/>
                </a:solidFill>
                <a:latin typeface="Symbol" pitchFamily="18" charset="2"/>
                <a:sym typeface="Wingdings" pitchFamily="2" charset="2"/>
              </a:rPr>
              <a:t>b</a:t>
            </a:r>
          </a:p>
          <a:p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end if</a:t>
            </a:r>
          </a:p>
          <a:p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y[row]y[row]+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Acc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05200" y="1937266"/>
            <a:ext cx="3810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1500" y="5448300"/>
            <a:ext cx="194310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* </a:t>
            </a:r>
            <a:r>
              <a:rPr lang="en-US" dirty="0" err="1" smtClean="0">
                <a:solidFill>
                  <a:schemeClr val="tx1"/>
                </a:solidFill>
              </a:rPr>
              <a:t>val</a:t>
            </a:r>
            <a:r>
              <a:rPr lang="en-US" dirty="0" smtClean="0">
                <a:solidFill>
                  <a:schemeClr val="tx1"/>
                </a:solidFill>
              </a:rPr>
              <a:t> * 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5" idx="2"/>
          </p:cNvCxnSpPr>
          <p:nvPr/>
        </p:nvCxnSpPr>
        <p:spPr>
          <a:xfrm flipH="1">
            <a:off x="1066799" y="3632716"/>
            <a:ext cx="1" cy="18155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6" idx="2"/>
            <a:endCxn id="7" idx="1"/>
          </p:cNvCxnSpPr>
          <p:nvPr/>
        </p:nvCxnSpPr>
        <p:spPr>
          <a:xfrm rot="16200000" flipH="1">
            <a:off x="2457450" y="3766066"/>
            <a:ext cx="571500" cy="3048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2"/>
            <a:endCxn id="16" idx="0"/>
          </p:cNvCxnSpPr>
          <p:nvPr/>
        </p:nvCxnSpPr>
        <p:spPr>
          <a:xfrm rot="5400000">
            <a:off x="2073533" y="4092833"/>
            <a:ext cx="824984" cy="188595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557462" y="5382736"/>
            <a:ext cx="2133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product results </a:t>
            </a:r>
            <a:r>
              <a:rPr lang="en-US" dirty="0" err="1" smtClean="0"/>
              <a:t>Acc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781800" y="1984891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buffer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334000" y="1975366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ptr</a:t>
            </a:r>
            <a:r>
              <a:rPr lang="en-US" dirty="0" smtClean="0"/>
              <a:t> buffer</a:t>
            </a:r>
            <a:endParaRPr lang="en-US" dirty="0"/>
          </a:p>
        </p:txBody>
      </p:sp>
      <p:cxnSp>
        <p:nvCxnSpPr>
          <p:cNvPr id="70" name="Elbow Connector 69"/>
          <p:cNvCxnSpPr>
            <a:stCxn id="14" idx="3"/>
            <a:endCxn id="53" idx="0"/>
          </p:cNvCxnSpPr>
          <p:nvPr/>
        </p:nvCxnSpPr>
        <p:spPr>
          <a:xfrm flipH="1" flipV="1">
            <a:off x="7315200" y="1984891"/>
            <a:ext cx="152400" cy="2508548"/>
          </a:xfrm>
          <a:prstGeom prst="bentConnector4">
            <a:avLst>
              <a:gd name="adj1" fmla="val -400000"/>
              <a:gd name="adj2" fmla="val 10911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5" idx="1"/>
            <a:endCxn id="5" idx="0"/>
          </p:cNvCxnSpPr>
          <p:nvPr/>
        </p:nvCxnSpPr>
        <p:spPr>
          <a:xfrm rot="10800000" flipV="1">
            <a:off x="1066800" y="2089666"/>
            <a:ext cx="2438400" cy="70485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15" idx="1"/>
            <a:endCxn id="6" idx="0"/>
          </p:cNvCxnSpPr>
          <p:nvPr/>
        </p:nvCxnSpPr>
        <p:spPr>
          <a:xfrm rot="10800000" flipV="1">
            <a:off x="2590800" y="2089666"/>
            <a:ext cx="914400" cy="70485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4" idx="2"/>
          </p:cNvCxnSpPr>
          <p:nvPr/>
        </p:nvCxnSpPr>
        <p:spPr>
          <a:xfrm>
            <a:off x="5867400" y="2813566"/>
            <a:ext cx="0" cy="790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3" idx="2"/>
          </p:cNvCxnSpPr>
          <p:nvPr/>
        </p:nvCxnSpPr>
        <p:spPr>
          <a:xfrm>
            <a:off x="7315200" y="2823091"/>
            <a:ext cx="0" cy="7810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5" idx="3"/>
          </p:cNvCxnSpPr>
          <p:nvPr/>
        </p:nvCxnSpPr>
        <p:spPr>
          <a:xfrm>
            <a:off x="3886200" y="2089666"/>
            <a:ext cx="1143000" cy="151447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447800" y="175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010400" y="1383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write back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324600" y="2985016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row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/>
          <p:cNvCxnSpPr>
            <a:stCxn id="54" idx="3"/>
            <a:endCxn id="53" idx="1"/>
          </p:cNvCxnSpPr>
          <p:nvPr/>
        </p:nvCxnSpPr>
        <p:spPr>
          <a:xfrm>
            <a:off x="6400800" y="2394466"/>
            <a:ext cx="381000" cy="9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0" idx="0"/>
          </p:cNvCxnSpPr>
          <p:nvPr/>
        </p:nvCxnSpPr>
        <p:spPr>
          <a:xfrm flipV="1">
            <a:off x="6591300" y="2394466"/>
            <a:ext cx="0" cy="590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6610350" y="3366016"/>
            <a:ext cx="0" cy="238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1481138" y="1295400"/>
            <a:ext cx="4386262" cy="394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for </a:t>
            </a:r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 = columns assigned to current core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/>
          <p:cNvCxnSpPr>
            <a:stCxn id="130" idx="2"/>
            <a:endCxn id="15" idx="0"/>
          </p:cNvCxnSpPr>
          <p:nvPr/>
        </p:nvCxnSpPr>
        <p:spPr>
          <a:xfrm>
            <a:off x="3674269" y="1690152"/>
            <a:ext cx="21431" cy="247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6" idx="3"/>
            <a:endCxn id="14" idx="2"/>
          </p:cNvCxnSpPr>
          <p:nvPr/>
        </p:nvCxnSpPr>
        <p:spPr>
          <a:xfrm flipV="1">
            <a:off x="2514600" y="5382736"/>
            <a:ext cx="3514725" cy="35131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34109" y="6135469"/>
            <a:ext cx="535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0.55 </a:t>
            </a:r>
            <a:r>
              <a:rPr lang="en-US" dirty="0" err="1" smtClean="0"/>
              <a:t>Gflops</a:t>
            </a:r>
            <a:r>
              <a:rPr lang="en-US" dirty="0" smtClean="0"/>
              <a:t>/s</a:t>
            </a:r>
          </a:p>
          <a:p>
            <a:r>
              <a:rPr lang="en-US" dirty="0" smtClean="0"/>
              <a:t>60.4% of cycles were uncovered memory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143000" y="1383268"/>
            <a:ext cx="2514600" cy="31572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0" y="1383268"/>
            <a:ext cx="3657600" cy="47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charset="0"/>
              </a:rPr>
              <a:t>Double Buffer and DMA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9</a:t>
            </a:fld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6200" y="2794516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</a:t>
            </a:r>
            <a:r>
              <a:rPr lang="en-US" dirty="0" err="1" smtClean="0"/>
              <a:t>al</a:t>
            </a:r>
            <a:r>
              <a:rPr lang="en-US" dirty="0" smtClean="0"/>
              <a:t> buffer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10200" y="3048000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 buffer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4191000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buffer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8000" y="1937266"/>
            <a:ext cx="3810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24300" y="5448300"/>
            <a:ext cx="194310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α * </a:t>
            </a:r>
            <a:r>
              <a:rPr lang="en-US" dirty="0" err="1" smtClean="0">
                <a:solidFill>
                  <a:schemeClr val="tx1"/>
                </a:solidFill>
              </a:rPr>
              <a:t>val</a:t>
            </a:r>
            <a:r>
              <a:rPr lang="en-US" dirty="0" smtClean="0">
                <a:solidFill>
                  <a:schemeClr val="tx1"/>
                </a:solidFill>
              </a:rPr>
              <a:t> * 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5" idx="2"/>
          </p:cNvCxnSpPr>
          <p:nvPr/>
        </p:nvCxnSpPr>
        <p:spPr>
          <a:xfrm flipH="1">
            <a:off x="4419599" y="3632716"/>
            <a:ext cx="1" cy="18155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6" idx="2"/>
            <a:endCxn id="7" idx="1"/>
          </p:cNvCxnSpPr>
          <p:nvPr/>
        </p:nvCxnSpPr>
        <p:spPr>
          <a:xfrm rot="16200000" flipH="1">
            <a:off x="5734050" y="4095750"/>
            <a:ext cx="723900" cy="3048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2"/>
            <a:endCxn id="16" idx="0"/>
          </p:cNvCxnSpPr>
          <p:nvPr/>
        </p:nvCxnSpPr>
        <p:spPr>
          <a:xfrm rot="5400000">
            <a:off x="5629275" y="4295775"/>
            <a:ext cx="419100" cy="188595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5" idx="1"/>
            <a:endCxn id="5" idx="0"/>
          </p:cNvCxnSpPr>
          <p:nvPr/>
        </p:nvCxnSpPr>
        <p:spPr>
          <a:xfrm rot="10800000" flipV="1">
            <a:off x="4419600" y="2089666"/>
            <a:ext cx="2438400" cy="70485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15" idx="1"/>
            <a:endCxn id="6" idx="0"/>
          </p:cNvCxnSpPr>
          <p:nvPr/>
        </p:nvCxnSpPr>
        <p:spPr>
          <a:xfrm rot="10800000" flipV="1">
            <a:off x="5943600" y="2089666"/>
            <a:ext cx="914400" cy="95833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800600" y="175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90999" y="1383268"/>
            <a:ext cx="22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+mj-lt"/>
              </a:rPr>
              <a:t>Product Loop</a:t>
            </a:r>
            <a:endParaRPr lang="en-US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696998"/>
            <a:ext cx="1066800" cy="1999218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SDRAMbuffer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038600" y="2946916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</a:t>
            </a:r>
          </a:p>
          <a:p>
            <a:pPr algn="ctr"/>
            <a:r>
              <a:rPr lang="en-US" dirty="0" smtClean="0"/>
              <a:t>L2 buffer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562600" y="3200400"/>
            <a:ext cx="1066800" cy="8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</a:t>
            </a:r>
          </a:p>
          <a:p>
            <a:pPr algn="ctr"/>
            <a:r>
              <a:rPr lang="en-US" dirty="0" smtClean="0"/>
              <a:t>L2 buffer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590800" y="2438400"/>
            <a:ext cx="1219200" cy="50379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71800" y="417117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DMA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58000" y="5726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DSP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2799" y="6172200"/>
            <a:ext cx="541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0.78 </a:t>
            </a:r>
            <a:r>
              <a:rPr lang="en-US" dirty="0" err="1" smtClean="0"/>
              <a:t>Gflops</a:t>
            </a:r>
            <a:r>
              <a:rPr lang="en-US" dirty="0" smtClean="0"/>
              <a:t>/s</a:t>
            </a:r>
          </a:p>
          <a:p>
            <a:r>
              <a:rPr lang="en-US" dirty="0" smtClean="0"/>
              <a:t>28.8% of cycles were uncovered memory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c">
  <a:themeElements>
    <a:clrScheme name="us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s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</Template>
  <TotalTime>39180</TotalTime>
  <Words>1360</Words>
  <Application>Microsoft Office PowerPoint</Application>
  <PresentationFormat>On-screen Show (4:3)</PresentationFormat>
  <Paragraphs>466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usc</vt:lpstr>
      <vt:lpstr>Sparse Matrix-Vector Multiply on the Texas Instruments C6678  Digital Signal Processor</vt:lpstr>
      <vt:lpstr>TI C6678 vs. Competing Coprocessors</vt:lpstr>
      <vt:lpstr>Why the C6678?</vt:lpstr>
      <vt:lpstr>C66 Platforms</vt:lpstr>
      <vt:lpstr>Software Pipelining</vt:lpstr>
      <vt:lpstr>Sparse Matrices</vt:lpstr>
      <vt:lpstr>Sparse Matrix-Vector Multiply</vt:lpstr>
      <vt:lpstr>Naïve Implementation</vt:lpstr>
      <vt:lpstr>Double Buffer and DMA</vt:lpstr>
      <vt:lpstr>Loop Unroll and Predicate Instruction</vt:lpstr>
      <vt:lpstr>Loop Fission</vt:lpstr>
      <vt:lpstr>Adaptive Row Pointer</vt:lpstr>
      <vt:lpstr>Test Environment</vt:lpstr>
      <vt:lpstr>Power Analyzer</vt:lpstr>
      <vt:lpstr>Matrix</vt:lpstr>
      <vt:lpstr>SpMV Performance</vt:lpstr>
      <vt:lpstr>SpMV Gﬂops/Watt</vt:lpstr>
      <vt:lpstr>Gflops/Watt for Nonsynthetic Matrices</vt:lpstr>
      <vt:lpstr>Memory Efficiency</vt:lpstr>
      <vt:lpstr>Memory Efficiency</vt:lpstr>
      <vt:lpstr>Next Generation</vt:lpstr>
      <vt:lpstr>Conclusions</vt:lpstr>
      <vt:lpstr>Q &amp; A</vt:lpstr>
      <vt:lpstr>Arithmetic Intensity</vt:lpstr>
    </vt:vector>
  </TitlesOfParts>
  <Company>Department of Computer Science and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612:  VLSI System Design</dc:title>
  <dc:creator>Jason D. Bakos</dc:creator>
  <cp:lastModifiedBy>Jason D. Bakos</cp:lastModifiedBy>
  <cp:revision>746</cp:revision>
  <dcterms:created xsi:type="dcterms:W3CDTF">2005-09-22T21:21:18Z</dcterms:created>
  <dcterms:modified xsi:type="dcterms:W3CDTF">2013-06-06T02:28:11Z</dcterms:modified>
</cp:coreProperties>
</file>