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404" r:id="rId2"/>
    <p:sldId id="423" r:id="rId3"/>
    <p:sldId id="465" r:id="rId4"/>
    <p:sldId id="438" r:id="rId5"/>
    <p:sldId id="437" r:id="rId6"/>
    <p:sldId id="440" r:id="rId7"/>
    <p:sldId id="467" r:id="rId8"/>
    <p:sldId id="417" r:id="rId9"/>
    <p:sldId id="372" r:id="rId10"/>
    <p:sldId id="427" r:id="rId11"/>
    <p:sldId id="429" r:id="rId12"/>
    <p:sldId id="430" r:id="rId13"/>
    <p:sldId id="443" r:id="rId14"/>
    <p:sldId id="444" r:id="rId15"/>
    <p:sldId id="458" r:id="rId16"/>
    <p:sldId id="455" r:id="rId17"/>
    <p:sldId id="459" r:id="rId18"/>
    <p:sldId id="448" r:id="rId19"/>
    <p:sldId id="472" r:id="rId20"/>
    <p:sldId id="451" r:id="rId21"/>
    <p:sldId id="460" r:id="rId22"/>
    <p:sldId id="454" r:id="rId23"/>
    <p:sldId id="450" r:id="rId24"/>
    <p:sldId id="453" r:id="rId25"/>
    <p:sldId id="469" r:id="rId26"/>
    <p:sldId id="470" r:id="rId27"/>
    <p:sldId id="452" r:id="rId28"/>
    <p:sldId id="461" r:id="rId29"/>
    <p:sldId id="471" r:id="rId30"/>
    <p:sldId id="462" r:id="rId31"/>
    <p:sldId id="463" r:id="rId32"/>
    <p:sldId id="464" r:id="rId33"/>
    <p:sldId id="468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9933FF"/>
    <a:srgbClr val="FF9933"/>
    <a:srgbClr val="00FF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499" autoAdjust="0"/>
    <p:restoredTop sz="94678" autoAdjust="0"/>
  </p:normalViewPr>
  <p:slideViewPr>
    <p:cSldViewPr>
      <p:cViewPr>
        <p:scale>
          <a:sx n="100" d="100"/>
          <a:sy n="100" d="100"/>
        </p:scale>
        <p:origin x="-5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4"/>
    </p:cViewPr>
  </p:sorterViewPr>
  <p:notesViewPr>
    <p:cSldViewPr>
      <p:cViewPr varScale="1">
        <p:scale>
          <a:sx n="96" d="100"/>
          <a:sy n="96" d="100"/>
        </p:scale>
        <p:origin x="-360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F89A1BF4-9F8C-4456-8469-65B2E1C219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71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72C85FD8-0580-4904-AD22-AC71C7BD6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639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3124200"/>
            <a:ext cx="5715000" cy="304800"/>
          </a:xfrm>
          <a:prstGeom prst="rect">
            <a:avLst/>
          </a:prstGeom>
          <a:solidFill>
            <a:srgbClr val="990033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4800600"/>
            <a:ext cx="7391400" cy="304800"/>
          </a:xfrm>
          <a:prstGeom prst="rect">
            <a:avLst/>
          </a:prstGeom>
          <a:solidFill>
            <a:srgbClr val="990033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0" descr="us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6172200"/>
            <a:ext cx="289560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609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457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CSCE 190:  Computing in the Modern World			 </a:t>
            </a:r>
            <a:fld id="{1506B73D-8F4D-4950-9E8D-6640FA475C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CSCE 190:  Computing in the Modern World			 </a:t>
            </a:r>
            <a:fld id="{3DC96132-4DA8-43C7-B0F9-F233DE475A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0386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0386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771900"/>
            <a:ext cx="40386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40386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CSCE 190:  Computing in the Modern World			 </a:t>
            </a:r>
            <a:fld id="{0C48569C-10FF-4C25-ABE2-A6748D7C9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CSCE 190:  Computing in the Modern World			 </a:t>
            </a:r>
            <a:fld id="{1A25A750-99F4-4098-A0F1-CE70528092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90800" y="6324600"/>
            <a:ext cx="640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990033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CUNY NSF Workshop on Accelerators in High Performance Computing	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791		April 2, 2010			 </a:t>
            </a:r>
            <a:fld id="{D66A72E2-4E6F-4CA2-99C4-6913909057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CSCE 190:  Computing in the Modern World			 </a:t>
            </a:r>
            <a:fld id="{787F6C1C-12A6-4834-ABE1-71A68BBA93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CSCE 190:  Computing in the Modern World			 </a:t>
            </a:r>
            <a:fld id="{5EC9C010-5619-4B68-961F-D8AF8E334F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CSCE 190:  Computing in the Modern World			 </a:t>
            </a:r>
            <a:fld id="{FD790814-BADA-4AD2-AFDB-079B36FE8D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CSCE 190:  Computing in the Modern World			 </a:t>
            </a:r>
            <a:fld id="{848B05AF-42CA-4CFE-8665-C5CFBDE6C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CSCE 190:  Computing in the Modern World			 </a:t>
            </a:r>
            <a:fld id="{3EE22CFD-498B-463A-A238-942B49352A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CSCE 190:  Computing in the Modern World			 </a:t>
            </a:r>
            <a:fld id="{8B61ABC0-990D-49B8-9EC7-8D83A7C24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90800" y="6324600"/>
            <a:ext cx="640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990033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CUNY NSF Workshop on Accelerators in High Performance Computing	 </a:t>
            </a:r>
            <a:fld id="{58491F8D-FA2A-4354-98D6-7B9AC7DB41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3" name="Picture 8" descr="usc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200" y="6172200"/>
            <a:ext cx="289560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76200" y="6096000"/>
            <a:ext cx="8991600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76200" y="1295400"/>
            <a:ext cx="8991600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76200" y="457200"/>
            <a:ext cx="8991600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3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9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0"/>
            <a:ext cx="8991600" cy="1600200"/>
          </a:xfrm>
        </p:spPr>
        <p:txBody>
          <a:bodyPr/>
          <a:lstStyle/>
          <a:p>
            <a:pPr algn="l" eaLnBrk="1" hangingPunct="1"/>
            <a:r>
              <a:rPr lang="en-US" sz="2800" dirty="0" smtClean="0"/>
              <a:t>High-Performance Heterogeneous Computing</a:t>
            </a:r>
            <a:br>
              <a:rPr lang="en-US" sz="2800" dirty="0" smtClean="0"/>
            </a:br>
            <a:r>
              <a:rPr lang="en-US" sz="2800" dirty="0" smtClean="0"/>
              <a:t>for Genomics Applications</a:t>
            </a:r>
            <a:br>
              <a:rPr lang="en-US" sz="2800" dirty="0" smtClean="0"/>
            </a:br>
            <a:r>
              <a:rPr lang="en-US" sz="1800" dirty="0">
                <a:solidFill>
                  <a:srgbClr val="990033"/>
                </a:solidFill>
                <a:latin typeface="+mn-lt"/>
                <a:ea typeface="+mn-ea"/>
                <a:cs typeface="+mn-cs"/>
              </a:rPr>
              <a:t>Dept. of Computer Science and Engineering</a:t>
            </a:r>
            <a:br>
              <a:rPr lang="en-US" sz="1800" dirty="0">
                <a:solidFill>
                  <a:srgbClr val="990033"/>
                </a:solidFill>
                <a:latin typeface="+mn-lt"/>
                <a:ea typeface="+mn-ea"/>
                <a:cs typeface="+mn-cs"/>
              </a:rPr>
            </a:br>
            <a:r>
              <a:rPr lang="en-US" sz="1800" dirty="0">
                <a:solidFill>
                  <a:srgbClr val="990033"/>
                </a:solidFill>
                <a:latin typeface="+mn-lt"/>
                <a:ea typeface="+mn-ea"/>
                <a:cs typeface="+mn-cs"/>
              </a:rPr>
              <a:t>University of South Carolina</a:t>
            </a:r>
            <a:endParaRPr lang="en-US" sz="3200" dirty="0">
              <a:solidFill>
                <a:srgbClr val="99003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3810000"/>
            <a:ext cx="7391400" cy="1066800"/>
          </a:xfrm>
        </p:spPr>
        <p:txBody>
          <a:bodyPr/>
          <a:lstStyle/>
          <a:p>
            <a:pPr algn="r" eaLnBrk="1" hangingPunct="1">
              <a:spcBef>
                <a:spcPts val="0"/>
              </a:spcBef>
            </a:pPr>
            <a:r>
              <a:rPr lang="en-US" sz="2000" dirty="0" smtClean="0"/>
              <a:t>Dr. Jason D. Bakos</a:t>
            </a:r>
          </a:p>
          <a:p>
            <a:pPr algn="r" eaLnBrk="1" hangingPunct="1">
              <a:spcBef>
                <a:spcPts val="0"/>
              </a:spcBef>
            </a:pPr>
            <a:r>
              <a:rPr lang="en-US" dirty="0" smtClean="0">
                <a:solidFill>
                  <a:srgbClr val="990033"/>
                </a:solidFill>
              </a:rPr>
              <a:t>Associate Professor</a:t>
            </a:r>
          </a:p>
          <a:p>
            <a:pPr algn="r" eaLnBrk="1" hangingPunct="1">
              <a:spcBef>
                <a:spcPts val="0"/>
              </a:spcBef>
            </a:pPr>
            <a:r>
              <a:rPr lang="en-US" dirty="0" smtClean="0">
                <a:solidFill>
                  <a:srgbClr val="990033"/>
                </a:solidFill>
              </a:rPr>
              <a:t>Heterogeneous and Reconfigurable Computing Lab (HeRC)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51816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6858000" y="6396335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/>
              <a:t>This material is based upon work supported by the National Science Foundation under Grant Nos. CCF-0844951 and CCF-0915608.</a:t>
            </a:r>
            <a:endParaRPr lang="en-US" sz="800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6200" y="5159735"/>
            <a:ext cx="7391400" cy="707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pPr algn="l" eaLnBrk="1" hangingPunct="1">
              <a:spcBef>
                <a:spcPts val="0"/>
              </a:spcBef>
            </a:pPr>
            <a:r>
              <a:rPr lang="en-US" sz="1400" dirty="0" smtClean="0"/>
              <a:t>CUNY NSF Workshop on Accelerators in High Performance Computing</a:t>
            </a:r>
          </a:p>
          <a:p>
            <a:pPr algn="l" eaLnBrk="1" hangingPunct="1">
              <a:spcBef>
                <a:spcPts val="0"/>
              </a:spcBef>
            </a:pPr>
            <a:r>
              <a:rPr lang="en-US" sz="1400" dirty="0">
                <a:solidFill>
                  <a:srgbClr val="990033"/>
                </a:solidFill>
              </a:rPr>
              <a:t>Center for the Arts, College of Staten Island</a:t>
            </a:r>
          </a:p>
          <a:p>
            <a:pPr algn="l" eaLnBrk="1" hangingPunct="1">
              <a:spcBef>
                <a:spcPts val="0"/>
              </a:spcBef>
            </a:pPr>
            <a:r>
              <a:rPr lang="en-US" sz="1400" dirty="0" smtClean="0">
                <a:solidFill>
                  <a:srgbClr val="990033"/>
                </a:solidFill>
              </a:rPr>
              <a:t>June 5-6, 2012</a:t>
            </a:r>
            <a:endParaRPr lang="en-US" sz="1200" dirty="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GRAPPA: Gene Order Data</a:t>
            </a:r>
            <a:endParaRPr lang="en-US" dirty="0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Each </a:t>
            </a:r>
            <a:r>
              <a:rPr lang="en-US" sz="1800" dirty="0"/>
              <a:t>gene represents a </a:t>
            </a:r>
            <a:r>
              <a:rPr lang="en-US" sz="1800" dirty="0" smtClean="0"/>
              <a:t>homologous nucleotide </a:t>
            </a:r>
            <a:r>
              <a:rPr lang="en-US" sz="1800" dirty="0"/>
              <a:t>sequence</a:t>
            </a:r>
          </a:p>
          <a:p>
            <a:pPr lvl="1"/>
            <a:r>
              <a:rPr lang="en-US" sz="1600" dirty="0"/>
              <a:t>Each gene has a positive or negative orientation</a:t>
            </a:r>
          </a:p>
          <a:p>
            <a:endParaRPr lang="en-US" sz="1800" dirty="0" smtClean="0"/>
          </a:p>
          <a:p>
            <a:r>
              <a:rPr lang="en-US" sz="1800" dirty="0" smtClean="0"/>
              <a:t>Based on the evolutionary model of gene </a:t>
            </a:r>
            <a:r>
              <a:rPr lang="en-US" sz="1800" dirty="0" smtClean="0"/>
              <a:t>rearrangements:</a:t>
            </a:r>
          </a:p>
          <a:p>
            <a:endParaRPr lang="en-US" sz="1800" dirty="0"/>
          </a:p>
          <a:p>
            <a:pPr lvl="1"/>
            <a:r>
              <a:rPr lang="en-US" sz="1400" i="1" dirty="0"/>
              <a:t>Inversion</a:t>
            </a:r>
          </a:p>
          <a:p>
            <a:pPr lvl="2">
              <a:buFontTx/>
              <a:buNone/>
            </a:pPr>
            <a:r>
              <a:rPr lang="en-US" sz="1400" b="1" i="1" dirty="0"/>
              <a:t>g</a:t>
            </a:r>
            <a:r>
              <a:rPr lang="en-US" sz="1400" b="1" i="1" baseline="-25000" dirty="0"/>
              <a:t>0</a:t>
            </a:r>
            <a:r>
              <a:rPr lang="en-US" sz="1400" b="1" i="1" dirty="0"/>
              <a:t> g</a:t>
            </a:r>
            <a:r>
              <a:rPr lang="en-US" sz="1400" b="1" i="1" baseline="-25000" dirty="0"/>
              <a:t>1</a:t>
            </a:r>
            <a:r>
              <a:rPr lang="en-US" sz="1400" b="1" i="1" dirty="0"/>
              <a:t> </a:t>
            </a:r>
            <a:r>
              <a:rPr lang="en-US" sz="1400" b="1" i="1" dirty="0">
                <a:solidFill>
                  <a:srgbClr val="CC0000"/>
                </a:solidFill>
              </a:rPr>
              <a:t>g</a:t>
            </a:r>
            <a:r>
              <a:rPr lang="en-US" sz="1400" b="1" i="1" baseline="-25000" dirty="0">
                <a:solidFill>
                  <a:srgbClr val="CC0000"/>
                </a:solidFill>
              </a:rPr>
              <a:t>2</a:t>
            </a:r>
            <a:r>
              <a:rPr lang="en-US" sz="1400" b="1" i="1" dirty="0">
                <a:solidFill>
                  <a:srgbClr val="CC0000"/>
                </a:solidFill>
              </a:rPr>
              <a:t> g</a:t>
            </a:r>
            <a:r>
              <a:rPr lang="en-US" sz="1400" b="1" i="1" baseline="-25000" dirty="0">
                <a:solidFill>
                  <a:srgbClr val="CC0000"/>
                </a:solidFill>
              </a:rPr>
              <a:t>3</a:t>
            </a:r>
            <a:r>
              <a:rPr lang="en-US" sz="1400" b="1" i="1" dirty="0">
                <a:solidFill>
                  <a:srgbClr val="CC0000"/>
                </a:solidFill>
              </a:rPr>
              <a:t> g</a:t>
            </a:r>
            <a:r>
              <a:rPr lang="en-US" sz="1400" b="1" i="1" baseline="-25000" dirty="0">
                <a:solidFill>
                  <a:srgbClr val="CC0000"/>
                </a:solidFill>
              </a:rPr>
              <a:t>4</a:t>
            </a:r>
            <a:r>
              <a:rPr lang="en-US" sz="1400" b="1" i="1" dirty="0"/>
              <a:t> g</a:t>
            </a:r>
            <a:r>
              <a:rPr lang="en-US" sz="1400" b="1" i="1" baseline="-25000" dirty="0"/>
              <a:t>5</a:t>
            </a:r>
            <a:r>
              <a:rPr lang="en-US" dirty="0"/>
              <a:t>		</a:t>
            </a:r>
            <a:r>
              <a:rPr lang="en-US" sz="1400" b="1" i="1" dirty="0"/>
              <a:t>g</a:t>
            </a:r>
            <a:r>
              <a:rPr lang="en-US" sz="1400" b="1" i="1" baseline="-25000" dirty="0"/>
              <a:t>0</a:t>
            </a:r>
            <a:r>
              <a:rPr lang="en-US" sz="1400" b="1" i="1" dirty="0"/>
              <a:t> g</a:t>
            </a:r>
            <a:r>
              <a:rPr lang="en-US" sz="1400" b="1" i="1" baseline="-25000" dirty="0"/>
              <a:t>1</a:t>
            </a:r>
            <a:r>
              <a:rPr lang="en-US" sz="1400" b="1" i="1" dirty="0"/>
              <a:t> </a:t>
            </a:r>
            <a:r>
              <a:rPr lang="en-US" sz="1400" b="1" i="1" dirty="0">
                <a:solidFill>
                  <a:srgbClr val="CC0000"/>
                </a:solidFill>
              </a:rPr>
              <a:t>–g</a:t>
            </a:r>
            <a:r>
              <a:rPr lang="en-US" sz="1400" b="1" i="1" baseline="-25000" dirty="0">
                <a:solidFill>
                  <a:srgbClr val="CC0000"/>
                </a:solidFill>
              </a:rPr>
              <a:t>4</a:t>
            </a:r>
            <a:r>
              <a:rPr lang="en-US" sz="1400" b="1" i="1" dirty="0">
                <a:solidFill>
                  <a:srgbClr val="CC0000"/>
                </a:solidFill>
              </a:rPr>
              <a:t> –g</a:t>
            </a:r>
            <a:r>
              <a:rPr lang="en-US" sz="1400" b="1" i="1" baseline="-25000" dirty="0">
                <a:solidFill>
                  <a:srgbClr val="CC0000"/>
                </a:solidFill>
              </a:rPr>
              <a:t>3</a:t>
            </a:r>
            <a:r>
              <a:rPr lang="en-US" sz="1400" b="1" i="1" dirty="0">
                <a:solidFill>
                  <a:srgbClr val="CC0000"/>
                </a:solidFill>
              </a:rPr>
              <a:t> –g</a:t>
            </a:r>
            <a:r>
              <a:rPr lang="en-US" sz="1400" b="1" i="1" baseline="-25000" dirty="0">
                <a:solidFill>
                  <a:srgbClr val="CC0000"/>
                </a:solidFill>
              </a:rPr>
              <a:t>2</a:t>
            </a:r>
            <a:r>
              <a:rPr lang="en-US" sz="1400" b="1" i="1" dirty="0"/>
              <a:t> g</a:t>
            </a:r>
            <a:r>
              <a:rPr lang="en-US" sz="1400" b="1" i="1" baseline="-25000" dirty="0"/>
              <a:t>5</a:t>
            </a:r>
            <a:endParaRPr lang="en-US" sz="1400" dirty="0"/>
          </a:p>
          <a:p>
            <a:pPr lvl="2">
              <a:buFontTx/>
              <a:buNone/>
            </a:pPr>
            <a:endParaRPr lang="en-US" dirty="0"/>
          </a:p>
          <a:p>
            <a:pPr lvl="1"/>
            <a:r>
              <a:rPr lang="en-US" sz="1400" i="1" dirty="0"/>
              <a:t>Transposition</a:t>
            </a:r>
          </a:p>
          <a:p>
            <a:pPr lvl="2">
              <a:buFontTx/>
              <a:buNone/>
            </a:pPr>
            <a:r>
              <a:rPr lang="en-US" sz="1400" b="1" i="1" dirty="0"/>
              <a:t>g</a:t>
            </a:r>
            <a:r>
              <a:rPr lang="en-US" sz="1400" b="1" i="1" baseline="-25000" dirty="0"/>
              <a:t>0</a:t>
            </a:r>
            <a:r>
              <a:rPr lang="en-US" sz="1400" b="1" i="1" dirty="0"/>
              <a:t> g</a:t>
            </a:r>
            <a:r>
              <a:rPr lang="en-US" sz="1400" b="1" i="1" baseline="-25000" dirty="0"/>
              <a:t>1</a:t>
            </a:r>
            <a:r>
              <a:rPr lang="en-US" sz="1400" b="1" i="1" dirty="0"/>
              <a:t> </a:t>
            </a:r>
            <a:r>
              <a:rPr lang="en-US" sz="1400" b="1" i="1" dirty="0">
                <a:solidFill>
                  <a:srgbClr val="CC0000"/>
                </a:solidFill>
              </a:rPr>
              <a:t>g</a:t>
            </a:r>
            <a:r>
              <a:rPr lang="en-US" sz="1400" b="1" i="1" baseline="-25000" dirty="0">
                <a:solidFill>
                  <a:srgbClr val="CC0000"/>
                </a:solidFill>
              </a:rPr>
              <a:t>2</a:t>
            </a:r>
            <a:r>
              <a:rPr lang="en-US" sz="1400" b="1" i="1" dirty="0">
                <a:solidFill>
                  <a:srgbClr val="CC0000"/>
                </a:solidFill>
              </a:rPr>
              <a:t> g</a:t>
            </a:r>
            <a:r>
              <a:rPr lang="en-US" sz="1400" b="1" i="1" baseline="-25000" dirty="0">
                <a:solidFill>
                  <a:srgbClr val="CC0000"/>
                </a:solidFill>
              </a:rPr>
              <a:t>3</a:t>
            </a:r>
            <a:r>
              <a:rPr lang="en-US" sz="1400" b="1" i="1" dirty="0">
                <a:solidFill>
                  <a:srgbClr val="CC0000"/>
                </a:solidFill>
              </a:rPr>
              <a:t> g</a:t>
            </a:r>
            <a:r>
              <a:rPr lang="en-US" sz="1400" b="1" i="1" baseline="-25000" dirty="0">
                <a:solidFill>
                  <a:srgbClr val="CC0000"/>
                </a:solidFill>
              </a:rPr>
              <a:t>4</a:t>
            </a:r>
            <a:r>
              <a:rPr lang="en-US" sz="1400" b="1" i="1" dirty="0"/>
              <a:t> g</a:t>
            </a:r>
            <a:r>
              <a:rPr lang="en-US" sz="1400" b="1" i="1" baseline="-25000" dirty="0"/>
              <a:t>5</a:t>
            </a:r>
            <a:r>
              <a:rPr lang="en-US" b="1" i="1" baseline="-25000" dirty="0"/>
              <a:t>		 </a:t>
            </a:r>
            <a:r>
              <a:rPr lang="en-US" sz="1400" b="1" i="1" dirty="0"/>
              <a:t>g</a:t>
            </a:r>
            <a:r>
              <a:rPr lang="en-US" sz="1400" b="1" i="1" baseline="-25000" dirty="0"/>
              <a:t>0</a:t>
            </a:r>
            <a:r>
              <a:rPr lang="en-US" sz="1400" b="1" i="1" dirty="0"/>
              <a:t> </a:t>
            </a:r>
            <a:r>
              <a:rPr lang="en-US" sz="1400" b="1" i="1" dirty="0">
                <a:solidFill>
                  <a:srgbClr val="CC0000"/>
                </a:solidFill>
              </a:rPr>
              <a:t>g</a:t>
            </a:r>
            <a:r>
              <a:rPr lang="en-US" sz="1400" b="1" i="1" baseline="-25000" dirty="0">
                <a:solidFill>
                  <a:srgbClr val="CC0000"/>
                </a:solidFill>
              </a:rPr>
              <a:t>2</a:t>
            </a:r>
            <a:r>
              <a:rPr lang="en-US" sz="1400" b="1" i="1" dirty="0">
                <a:solidFill>
                  <a:srgbClr val="CC0000"/>
                </a:solidFill>
              </a:rPr>
              <a:t> g</a:t>
            </a:r>
            <a:r>
              <a:rPr lang="en-US" sz="1400" b="1" i="1" baseline="-25000" dirty="0">
                <a:solidFill>
                  <a:srgbClr val="CC0000"/>
                </a:solidFill>
              </a:rPr>
              <a:t>3</a:t>
            </a:r>
            <a:r>
              <a:rPr lang="en-US" sz="1400" b="1" i="1" dirty="0">
                <a:solidFill>
                  <a:srgbClr val="CC0000"/>
                </a:solidFill>
              </a:rPr>
              <a:t> g</a:t>
            </a:r>
            <a:r>
              <a:rPr lang="en-US" sz="1400" b="1" i="1" baseline="-25000" dirty="0">
                <a:solidFill>
                  <a:srgbClr val="CC0000"/>
                </a:solidFill>
              </a:rPr>
              <a:t>4</a:t>
            </a:r>
            <a:r>
              <a:rPr lang="en-US" sz="1400" b="1" i="1" dirty="0"/>
              <a:t> g</a:t>
            </a:r>
            <a:r>
              <a:rPr lang="en-US" sz="1400" b="1" i="1" baseline="-25000" dirty="0"/>
              <a:t>1</a:t>
            </a:r>
            <a:r>
              <a:rPr lang="en-US" sz="1400" b="1" i="1" dirty="0"/>
              <a:t> g</a:t>
            </a:r>
            <a:r>
              <a:rPr lang="en-US" sz="1400" b="1" i="1" baseline="-25000" dirty="0"/>
              <a:t>5</a:t>
            </a:r>
            <a:endParaRPr lang="en-US" sz="1400" i="1" dirty="0"/>
          </a:p>
          <a:p>
            <a:pPr marL="457200" lvl="1" indent="0">
              <a:buNone/>
            </a:pPr>
            <a:endParaRPr lang="en-US" sz="1400" i="1" dirty="0" smtClean="0"/>
          </a:p>
          <a:p>
            <a:pPr marL="457200" lvl="1" indent="0">
              <a:buNone/>
            </a:pPr>
            <a:endParaRPr lang="en-US" sz="1400" i="1" dirty="0"/>
          </a:p>
          <a:p>
            <a:pPr indent="-285750"/>
            <a:r>
              <a:rPr lang="en-US" dirty="0"/>
              <a:t>Compared with DNA sequences, gene orders are relatively </a:t>
            </a:r>
            <a:r>
              <a:rPr lang="en-US" dirty="0" smtClean="0"/>
              <a:t>short</a:t>
            </a:r>
          </a:p>
          <a:p>
            <a:pPr lvl="1"/>
            <a:r>
              <a:rPr lang="en-US" dirty="0" smtClean="0"/>
              <a:t>Goal:</a:t>
            </a:r>
          </a:p>
          <a:p>
            <a:pPr lvl="2"/>
            <a:r>
              <a:rPr lang="en-US" sz="1400" dirty="0" smtClean="0"/>
              <a:t>Directly estimate ancestral gene orders</a:t>
            </a:r>
          </a:p>
          <a:p>
            <a:pPr lvl="2"/>
            <a:r>
              <a:rPr lang="en-US" sz="1400" dirty="0"/>
              <a:t>D</a:t>
            </a:r>
            <a:r>
              <a:rPr lang="en-US" sz="1400" dirty="0" smtClean="0"/>
              <a:t>etermine number of events along branches in tree</a:t>
            </a:r>
            <a:endParaRPr lang="en-US" sz="1400" dirty="0"/>
          </a:p>
          <a:p>
            <a:pPr marL="57150" indent="0">
              <a:buNone/>
            </a:pPr>
            <a:endParaRPr lang="en-US" i="1" dirty="0"/>
          </a:p>
        </p:txBody>
      </p:sp>
      <p:sp>
        <p:nvSpPr>
          <p:cNvPr id="209925" name="Line 5"/>
          <p:cNvSpPr>
            <a:spLocks noChangeShapeType="1"/>
          </p:cNvSpPr>
          <p:nvPr/>
        </p:nvSpPr>
        <p:spPr bwMode="auto">
          <a:xfrm>
            <a:off x="3189467" y="3429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26" name="Line 6"/>
          <p:cNvSpPr>
            <a:spLocks noChangeShapeType="1"/>
          </p:cNvSpPr>
          <p:nvPr/>
        </p:nvSpPr>
        <p:spPr bwMode="auto">
          <a:xfrm>
            <a:off x="3194105" y="4191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590800" y="6324600"/>
            <a:ext cx="64008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CUNY NSF Workshop on Accelerators in High Performance Computing	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2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GRAPPA: Median Computation</a:t>
            </a:r>
            <a:endParaRPr lang="en-US" dirty="0"/>
          </a:p>
        </p:txBody>
      </p:sp>
      <p:sp>
        <p:nvSpPr>
          <p:cNvPr id="211998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3810000" y="1676400"/>
            <a:ext cx="4876800" cy="3962400"/>
          </a:xfrm>
          <a:noFill/>
          <a:ln/>
        </p:spPr>
        <p:txBody>
          <a:bodyPr/>
          <a:lstStyle/>
          <a:p>
            <a:r>
              <a:rPr lang="en-US" sz="1800" dirty="0" smtClean="0"/>
              <a:t>Each candidate tree:  label internal vertices with a median gene order</a:t>
            </a:r>
          </a:p>
          <a:p>
            <a:pPr marL="0" indent="0">
              <a:buNone/>
            </a:pPr>
            <a:endParaRPr lang="en-US" i="1" dirty="0">
              <a:solidFill>
                <a:srgbClr val="CC0000"/>
              </a:solidFill>
            </a:endParaRPr>
          </a:p>
          <a:p>
            <a:r>
              <a:rPr lang="en-US" sz="1800" dirty="0" smtClean="0"/>
              <a:t>Find </a:t>
            </a:r>
            <a:r>
              <a:rPr lang="en-US" sz="1800" dirty="0"/>
              <a:t>M that optimally minimizes median score</a:t>
            </a:r>
          </a:p>
          <a:p>
            <a:pPr>
              <a:buFontTx/>
              <a:buNone/>
            </a:pPr>
            <a:r>
              <a:rPr lang="en-US" sz="1800" i="1" dirty="0">
                <a:solidFill>
                  <a:srgbClr val="CC0000"/>
                </a:solidFill>
              </a:rPr>
              <a:t>	score</a:t>
            </a:r>
            <a:r>
              <a:rPr lang="en-US" sz="1800" dirty="0"/>
              <a:t> = d(A,M) + d(B,M) + d(C,M)</a:t>
            </a:r>
          </a:p>
          <a:p>
            <a:endParaRPr lang="en-US" sz="1800" dirty="0" smtClean="0"/>
          </a:p>
          <a:p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dirty="0" smtClean="0">
                <a:solidFill>
                  <a:schemeClr val="tx1"/>
                </a:solidFill>
              </a:rPr>
              <a:t>computational kernel </a:t>
            </a:r>
            <a:r>
              <a:rPr lang="en-US" dirty="0">
                <a:solidFill>
                  <a:schemeClr val="tx1"/>
                </a:solidFill>
              </a:rPr>
              <a:t>for data sets with high evolution </a:t>
            </a:r>
            <a:r>
              <a:rPr lang="en-US" dirty="0" smtClean="0">
                <a:solidFill>
                  <a:schemeClr val="tx1"/>
                </a:solidFill>
              </a:rPr>
              <a:t>rate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590800" y="6324600"/>
            <a:ext cx="64008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CUNY NSF Workshop on Accelerators in High Performance Computing	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2765196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62400"/>
            <a:ext cx="1928672" cy="185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09800" y="2209800"/>
            <a:ext cx="1088796" cy="12192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209800" y="3581400"/>
            <a:ext cx="38100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46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GRAPPA: Breakpoint </a:t>
            </a:r>
            <a:r>
              <a:rPr lang="en-US" dirty="0"/>
              <a:t>Median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212996" name="Text Box 4"/>
          <p:cNvSpPr txBox="1">
            <a:spLocks noChangeArrowheads="1"/>
          </p:cNvSpPr>
          <p:nvPr/>
        </p:nvSpPr>
        <p:spPr bwMode="auto">
          <a:xfrm>
            <a:off x="166688" y="2434947"/>
            <a:ext cx="1600200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latin typeface="Verdana" pitchFamily="34" charset="0"/>
              </a:rPr>
              <a:t>A = -1 +2 -4 -3</a:t>
            </a:r>
          </a:p>
          <a:p>
            <a:pPr algn="ctr">
              <a:spcBef>
                <a:spcPct val="50000"/>
              </a:spcBef>
            </a:pPr>
            <a:r>
              <a:rPr lang="en-US" sz="1200" dirty="0">
                <a:latin typeface="Verdana" pitchFamily="34" charset="0"/>
              </a:rPr>
              <a:t>B = -1 -2 +3 +4</a:t>
            </a:r>
          </a:p>
          <a:p>
            <a:pPr algn="ctr">
              <a:spcBef>
                <a:spcPct val="50000"/>
              </a:spcBef>
            </a:pPr>
            <a:r>
              <a:rPr lang="en-US" sz="1200" dirty="0">
                <a:latin typeface="Verdana" pitchFamily="34" charset="0"/>
              </a:rPr>
              <a:t>C = -2 +3 +4 +</a:t>
            </a:r>
            <a:r>
              <a:rPr lang="en-US" sz="1200" dirty="0" smtClean="0">
                <a:latin typeface="Verdana" pitchFamily="34" charset="0"/>
              </a:rPr>
              <a:t>1</a:t>
            </a:r>
          </a:p>
          <a:p>
            <a:pPr algn="ctr">
              <a:spcBef>
                <a:spcPct val="50000"/>
              </a:spcBef>
            </a:pPr>
            <a:endParaRPr lang="en-US" sz="1200" dirty="0">
              <a:latin typeface="Verdana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200" u="sng" dirty="0" smtClean="0">
                <a:latin typeface="Verdana" pitchFamily="34" charset="0"/>
              </a:rPr>
              <a:t>Decompose to edges:</a:t>
            </a:r>
          </a:p>
          <a:p>
            <a:pPr>
              <a:spcBef>
                <a:spcPct val="50000"/>
              </a:spcBef>
            </a:pPr>
            <a:r>
              <a:rPr lang="en-US" sz="1200" dirty="0" smtClean="0">
                <a:latin typeface="Verdana" pitchFamily="34" charset="0"/>
              </a:rPr>
              <a:t>-3,4  weight 0</a:t>
            </a:r>
          </a:p>
          <a:p>
            <a:pPr>
              <a:spcBef>
                <a:spcPct val="50000"/>
              </a:spcBef>
            </a:pPr>
            <a:r>
              <a:rPr lang="en-US" sz="1200" dirty="0" smtClean="0">
                <a:latin typeface="Verdana" pitchFamily="34" charset="0"/>
              </a:rPr>
              <a:t>2,3  weight 1</a:t>
            </a:r>
          </a:p>
          <a:p>
            <a:pPr>
              <a:spcBef>
                <a:spcPct val="50000"/>
              </a:spcBef>
            </a:pPr>
            <a:r>
              <a:rPr lang="en-US" sz="1200" dirty="0" smtClean="0">
                <a:latin typeface="Verdana" pitchFamily="34" charset="0"/>
              </a:rPr>
              <a:t>-1,-2  weight 2</a:t>
            </a:r>
          </a:p>
          <a:p>
            <a:pPr>
              <a:spcBef>
                <a:spcPct val="50000"/>
              </a:spcBef>
            </a:pPr>
            <a:r>
              <a:rPr lang="en-US" sz="1200" dirty="0" smtClean="0">
                <a:latin typeface="Verdana" pitchFamily="34" charset="0"/>
              </a:rPr>
              <a:t>1,2  weight 2</a:t>
            </a:r>
          </a:p>
          <a:p>
            <a:pPr>
              <a:spcBef>
                <a:spcPct val="50000"/>
              </a:spcBef>
            </a:pPr>
            <a:r>
              <a:rPr lang="en-US" sz="1200" dirty="0" smtClean="0">
                <a:latin typeface="Verdana" pitchFamily="34" charset="0"/>
              </a:rPr>
              <a:t>-1,-4  weight 2</a:t>
            </a:r>
          </a:p>
          <a:p>
            <a:pPr>
              <a:spcBef>
                <a:spcPct val="50000"/>
              </a:spcBef>
            </a:pPr>
            <a:r>
              <a:rPr lang="en-US" sz="1200" dirty="0" smtClean="0">
                <a:latin typeface="Verdana" pitchFamily="34" charset="0"/>
              </a:rPr>
              <a:t>1,-4  weight 2</a:t>
            </a:r>
          </a:p>
          <a:p>
            <a:pPr>
              <a:spcBef>
                <a:spcPct val="50000"/>
              </a:spcBef>
            </a:pPr>
            <a:r>
              <a:rPr lang="en-US" sz="1200" dirty="0" smtClean="0">
                <a:latin typeface="Verdana" pitchFamily="34" charset="0"/>
              </a:rPr>
              <a:t>-2,-4  weight 2</a:t>
            </a:r>
          </a:p>
        </p:txBody>
      </p:sp>
      <p:sp>
        <p:nvSpPr>
          <p:cNvPr id="212997" name="Oval 5"/>
          <p:cNvSpPr>
            <a:spLocks noChangeArrowheads="1"/>
          </p:cNvSpPr>
          <p:nvPr/>
        </p:nvSpPr>
        <p:spPr bwMode="auto">
          <a:xfrm>
            <a:off x="2590800" y="318565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2998" name="Oval 6"/>
          <p:cNvSpPr>
            <a:spLocks noChangeArrowheads="1"/>
          </p:cNvSpPr>
          <p:nvPr/>
        </p:nvSpPr>
        <p:spPr bwMode="auto">
          <a:xfrm>
            <a:off x="3352800" y="318565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2999" name="Oval 7"/>
          <p:cNvSpPr>
            <a:spLocks noChangeArrowheads="1"/>
          </p:cNvSpPr>
          <p:nvPr/>
        </p:nvSpPr>
        <p:spPr bwMode="auto">
          <a:xfrm>
            <a:off x="2057400" y="371905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3000" name="Oval 8"/>
          <p:cNvSpPr>
            <a:spLocks noChangeArrowheads="1"/>
          </p:cNvSpPr>
          <p:nvPr/>
        </p:nvSpPr>
        <p:spPr bwMode="auto">
          <a:xfrm>
            <a:off x="2057400" y="432865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3001" name="Oval 9"/>
          <p:cNvSpPr>
            <a:spLocks noChangeArrowheads="1"/>
          </p:cNvSpPr>
          <p:nvPr/>
        </p:nvSpPr>
        <p:spPr bwMode="auto">
          <a:xfrm>
            <a:off x="2590800" y="478585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3002" name="Oval 10"/>
          <p:cNvSpPr>
            <a:spLocks noChangeArrowheads="1"/>
          </p:cNvSpPr>
          <p:nvPr/>
        </p:nvSpPr>
        <p:spPr bwMode="auto">
          <a:xfrm>
            <a:off x="3352800" y="478585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3003" name="Oval 11"/>
          <p:cNvSpPr>
            <a:spLocks noChangeArrowheads="1"/>
          </p:cNvSpPr>
          <p:nvPr/>
        </p:nvSpPr>
        <p:spPr bwMode="auto">
          <a:xfrm>
            <a:off x="3886200" y="371905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3004" name="Oval 12"/>
          <p:cNvSpPr>
            <a:spLocks noChangeArrowheads="1"/>
          </p:cNvSpPr>
          <p:nvPr/>
        </p:nvSpPr>
        <p:spPr bwMode="auto">
          <a:xfrm>
            <a:off x="3886200" y="432865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3005" name="Text Box 13"/>
          <p:cNvSpPr txBox="1">
            <a:spLocks noChangeArrowheads="1"/>
          </p:cNvSpPr>
          <p:nvPr/>
        </p:nvSpPr>
        <p:spPr bwMode="auto">
          <a:xfrm>
            <a:off x="2438400" y="2987217"/>
            <a:ext cx="457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+</a:t>
            </a:r>
          </a:p>
        </p:txBody>
      </p:sp>
      <p:sp>
        <p:nvSpPr>
          <p:cNvPr id="213006" name="Text Box 14"/>
          <p:cNvSpPr txBox="1">
            <a:spLocks noChangeArrowheads="1"/>
          </p:cNvSpPr>
          <p:nvPr/>
        </p:nvSpPr>
        <p:spPr bwMode="auto">
          <a:xfrm>
            <a:off x="1752600" y="3642854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-</a:t>
            </a:r>
          </a:p>
        </p:txBody>
      </p:sp>
      <p:sp>
        <p:nvSpPr>
          <p:cNvPr id="213007" name="Text Box 15"/>
          <p:cNvSpPr txBox="1">
            <a:spLocks noChangeArrowheads="1"/>
          </p:cNvSpPr>
          <p:nvPr/>
        </p:nvSpPr>
        <p:spPr bwMode="auto">
          <a:xfrm>
            <a:off x="1752600" y="4252454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+</a:t>
            </a:r>
          </a:p>
        </p:txBody>
      </p:sp>
      <p:sp>
        <p:nvSpPr>
          <p:cNvPr id="213008" name="Text Box 16"/>
          <p:cNvSpPr txBox="1">
            <a:spLocks noChangeArrowheads="1"/>
          </p:cNvSpPr>
          <p:nvPr/>
        </p:nvSpPr>
        <p:spPr bwMode="auto">
          <a:xfrm>
            <a:off x="3200400" y="4862054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+</a:t>
            </a:r>
          </a:p>
        </p:txBody>
      </p:sp>
      <p:sp>
        <p:nvSpPr>
          <p:cNvPr id="213009" name="Text Box 17"/>
          <p:cNvSpPr txBox="1">
            <a:spLocks noChangeArrowheads="1"/>
          </p:cNvSpPr>
          <p:nvPr/>
        </p:nvSpPr>
        <p:spPr bwMode="auto">
          <a:xfrm>
            <a:off x="3886200" y="3642854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+</a:t>
            </a:r>
          </a:p>
        </p:txBody>
      </p:sp>
      <p:sp>
        <p:nvSpPr>
          <p:cNvPr id="213010" name="Text Box 18"/>
          <p:cNvSpPr txBox="1">
            <a:spLocks noChangeArrowheads="1"/>
          </p:cNvSpPr>
          <p:nvPr/>
        </p:nvSpPr>
        <p:spPr bwMode="auto">
          <a:xfrm>
            <a:off x="2438400" y="4862054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-</a:t>
            </a:r>
          </a:p>
        </p:txBody>
      </p:sp>
      <p:sp>
        <p:nvSpPr>
          <p:cNvPr id="213011" name="Text Box 19"/>
          <p:cNvSpPr txBox="1">
            <a:spLocks noChangeArrowheads="1"/>
          </p:cNvSpPr>
          <p:nvPr/>
        </p:nvSpPr>
        <p:spPr bwMode="auto">
          <a:xfrm>
            <a:off x="3886200" y="4252454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-</a:t>
            </a:r>
          </a:p>
        </p:txBody>
      </p:sp>
      <p:sp>
        <p:nvSpPr>
          <p:cNvPr id="213012" name="Text Box 20"/>
          <p:cNvSpPr txBox="1">
            <a:spLocks noChangeArrowheads="1"/>
          </p:cNvSpPr>
          <p:nvPr/>
        </p:nvSpPr>
        <p:spPr bwMode="auto">
          <a:xfrm>
            <a:off x="3200400" y="2957054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-</a:t>
            </a:r>
          </a:p>
        </p:txBody>
      </p:sp>
      <p:sp>
        <p:nvSpPr>
          <p:cNvPr id="213013" name="Text Box 21"/>
          <p:cNvSpPr txBox="1">
            <a:spLocks noChangeArrowheads="1"/>
          </p:cNvSpPr>
          <p:nvPr/>
        </p:nvSpPr>
        <p:spPr bwMode="auto">
          <a:xfrm>
            <a:off x="1981200" y="3261854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Verdana" pitchFamily="34" charset="0"/>
              </a:rPr>
              <a:t>1</a:t>
            </a:r>
          </a:p>
        </p:txBody>
      </p:sp>
      <p:sp>
        <p:nvSpPr>
          <p:cNvPr id="213014" name="Text Box 22"/>
          <p:cNvSpPr txBox="1">
            <a:spLocks noChangeArrowheads="1"/>
          </p:cNvSpPr>
          <p:nvPr/>
        </p:nvSpPr>
        <p:spPr bwMode="auto">
          <a:xfrm>
            <a:off x="3657600" y="3261854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Verdana" pitchFamily="34" charset="0"/>
              </a:rPr>
              <a:t>2</a:t>
            </a:r>
          </a:p>
        </p:txBody>
      </p:sp>
      <p:sp>
        <p:nvSpPr>
          <p:cNvPr id="213015" name="Text Box 23"/>
          <p:cNvSpPr txBox="1">
            <a:spLocks noChangeArrowheads="1"/>
          </p:cNvSpPr>
          <p:nvPr/>
        </p:nvSpPr>
        <p:spPr bwMode="auto">
          <a:xfrm>
            <a:off x="1981200" y="4633454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Verdana" pitchFamily="34" charset="0"/>
              </a:rPr>
              <a:t>4</a:t>
            </a:r>
          </a:p>
        </p:txBody>
      </p:sp>
      <p:sp>
        <p:nvSpPr>
          <p:cNvPr id="213016" name="Text Box 24"/>
          <p:cNvSpPr txBox="1">
            <a:spLocks noChangeArrowheads="1"/>
          </p:cNvSpPr>
          <p:nvPr/>
        </p:nvSpPr>
        <p:spPr bwMode="auto">
          <a:xfrm>
            <a:off x="3657600" y="4633454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Verdana" pitchFamily="34" charset="0"/>
              </a:rPr>
              <a:t>3</a:t>
            </a:r>
          </a:p>
        </p:txBody>
      </p:sp>
      <p:sp>
        <p:nvSpPr>
          <p:cNvPr id="213017" name="Line 25"/>
          <p:cNvSpPr>
            <a:spLocks noChangeShapeType="1"/>
          </p:cNvSpPr>
          <p:nvPr/>
        </p:nvSpPr>
        <p:spPr bwMode="auto">
          <a:xfrm flipV="1">
            <a:off x="2133600" y="3261854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018" name="Line 26"/>
          <p:cNvSpPr>
            <a:spLocks noChangeShapeType="1"/>
          </p:cNvSpPr>
          <p:nvPr/>
        </p:nvSpPr>
        <p:spPr bwMode="auto">
          <a:xfrm flipH="1" flipV="1">
            <a:off x="3429000" y="3261854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019" name="Line 27"/>
          <p:cNvSpPr>
            <a:spLocks noChangeShapeType="1"/>
          </p:cNvSpPr>
          <p:nvPr/>
        </p:nvSpPr>
        <p:spPr bwMode="auto">
          <a:xfrm flipH="1" flipV="1">
            <a:off x="2133600" y="4404854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020" name="Line 28"/>
          <p:cNvSpPr>
            <a:spLocks noChangeShapeType="1"/>
          </p:cNvSpPr>
          <p:nvPr/>
        </p:nvSpPr>
        <p:spPr bwMode="auto">
          <a:xfrm flipH="1">
            <a:off x="3429000" y="4404854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021" name="Line 29"/>
          <p:cNvSpPr>
            <a:spLocks noChangeShapeType="1"/>
          </p:cNvSpPr>
          <p:nvPr/>
        </p:nvSpPr>
        <p:spPr bwMode="auto">
          <a:xfrm>
            <a:off x="2133600" y="4404854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022" name="Line 30"/>
          <p:cNvSpPr>
            <a:spLocks noChangeShapeType="1"/>
          </p:cNvSpPr>
          <p:nvPr/>
        </p:nvSpPr>
        <p:spPr bwMode="auto">
          <a:xfrm flipV="1">
            <a:off x="3429000" y="3719054"/>
            <a:ext cx="533400" cy="1143000"/>
          </a:xfrm>
          <a:prstGeom prst="line">
            <a:avLst/>
          </a:prstGeom>
          <a:noFill/>
          <a:ln w="222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023" name="Line 31"/>
          <p:cNvSpPr>
            <a:spLocks noChangeShapeType="1"/>
          </p:cNvSpPr>
          <p:nvPr/>
        </p:nvSpPr>
        <p:spPr bwMode="auto">
          <a:xfrm flipH="1" flipV="1">
            <a:off x="2133600" y="3795254"/>
            <a:ext cx="533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024" name="Line 32"/>
          <p:cNvSpPr>
            <a:spLocks noChangeShapeType="1"/>
          </p:cNvSpPr>
          <p:nvPr/>
        </p:nvSpPr>
        <p:spPr bwMode="auto">
          <a:xfrm flipV="1">
            <a:off x="2667000" y="3261854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025" name="Line 33"/>
          <p:cNvSpPr>
            <a:spLocks noChangeShapeType="1"/>
          </p:cNvSpPr>
          <p:nvPr/>
        </p:nvSpPr>
        <p:spPr bwMode="auto">
          <a:xfrm flipV="1">
            <a:off x="2667000" y="3261854"/>
            <a:ext cx="762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026" name="Line 34"/>
          <p:cNvSpPr>
            <a:spLocks noChangeShapeType="1"/>
          </p:cNvSpPr>
          <p:nvPr/>
        </p:nvSpPr>
        <p:spPr bwMode="auto">
          <a:xfrm flipH="1" flipV="1">
            <a:off x="2133600" y="3795254"/>
            <a:ext cx="1295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027" name="Line 35"/>
          <p:cNvSpPr>
            <a:spLocks noChangeShapeType="1"/>
          </p:cNvSpPr>
          <p:nvPr/>
        </p:nvSpPr>
        <p:spPr bwMode="auto">
          <a:xfrm>
            <a:off x="2667000" y="3261854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028" name="Line 36"/>
          <p:cNvSpPr>
            <a:spLocks noChangeShapeType="1"/>
          </p:cNvSpPr>
          <p:nvPr/>
        </p:nvSpPr>
        <p:spPr bwMode="auto">
          <a:xfrm flipV="1">
            <a:off x="2133600" y="3261854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029" name="Line 37"/>
          <p:cNvSpPr>
            <a:spLocks noChangeShapeType="1"/>
          </p:cNvSpPr>
          <p:nvPr/>
        </p:nvSpPr>
        <p:spPr bwMode="auto">
          <a:xfrm>
            <a:off x="2667000" y="3261854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030" name="Text Box 38"/>
          <p:cNvSpPr txBox="1">
            <a:spLocks noChangeArrowheads="1"/>
          </p:cNvSpPr>
          <p:nvPr/>
        </p:nvSpPr>
        <p:spPr bwMode="auto">
          <a:xfrm>
            <a:off x="2209800" y="5060492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Verdana" pitchFamily="34" charset="0"/>
              </a:rPr>
              <a:t>Edges not shown have cost = 3</a:t>
            </a:r>
          </a:p>
        </p:txBody>
      </p:sp>
      <p:sp>
        <p:nvSpPr>
          <p:cNvPr id="213031" name="Text Box 39"/>
          <p:cNvSpPr txBox="1">
            <a:spLocks noChangeArrowheads="1"/>
          </p:cNvSpPr>
          <p:nvPr/>
        </p:nvSpPr>
        <p:spPr bwMode="auto">
          <a:xfrm>
            <a:off x="4191000" y="3460292"/>
            <a:ext cx="12192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smtClean="0">
                <a:latin typeface="Verdana" pitchFamily="34" charset="0"/>
              </a:rPr>
              <a:t>weight = </a:t>
            </a:r>
            <a:r>
              <a:rPr lang="en-US" sz="1200" dirty="0">
                <a:latin typeface="Verdana" pitchFamily="34" charset="0"/>
              </a:rPr>
              <a:t>-</a:t>
            </a:r>
            <a:r>
              <a:rPr lang="en-US" b="1" i="1" dirty="0">
                <a:solidFill>
                  <a:srgbClr val="000000"/>
                </a:solidFill>
                <a:latin typeface="Symbol" pitchFamily="18" charset="2"/>
              </a:rPr>
              <a:t>¥</a:t>
            </a:r>
            <a:endParaRPr lang="en-US" sz="1200" dirty="0">
              <a:latin typeface="Symbol" pitchFamily="18" charset="2"/>
            </a:endParaRPr>
          </a:p>
          <a:p>
            <a:pPr algn="ctr">
              <a:spcBef>
                <a:spcPct val="50000"/>
              </a:spcBef>
            </a:pPr>
            <a:r>
              <a:rPr lang="en-US" sz="1200" dirty="0" smtClean="0">
                <a:latin typeface="Verdana" pitchFamily="34" charset="0"/>
              </a:rPr>
              <a:t>weight </a:t>
            </a:r>
            <a:r>
              <a:rPr lang="en-US" sz="1200" dirty="0">
                <a:latin typeface="Verdana" pitchFamily="34" charset="0"/>
              </a:rPr>
              <a:t>= 0</a:t>
            </a:r>
          </a:p>
          <a:p>
            <a:pPr algn="ctr">
              <a:spcBef>
                <a:spcPct val="50000"/>
              </a:spcBef>
            </a:pPr>
            <a:r>
              <a:rPr lang="en-US" sz="1200" dirty="0" smtClean="0">
                <a:latin typeface="Verdana" pitchFamily="34" charset="0"/>
              </a:rPr>
              <a:t>weight </a:t>
            </a:r>
            <a:r>
              <a:rPr lang="en-US" sz="1200" dirty="0">
                <a:latin typeface="Verdana" pitchFamily="34" charset="0"/>
              </a:rPr>
              <a:t>= 1</a:t>
            </a:r>
          </a:p>
          <a:p>
            <a:pPr algn="ctr">
              <a:spcBef>
                <a:spcPct val="50000"/>
              </a:spcBef>
            </a:pPr>
            <a:r>
              <a:rPr lang="en-US" sz="1200" dirty="0" smtClean="0">
                <a:latin typeface="Verdana" pitchFamily="34" charset="0"/>
              </a:rPr>
              <a:t>weight </a:t>
            </a:r>
            <a:r>
              <a:rPr lang="en-US" sz="1200" dirty="0">
                <a:latin typeface="Verdana" pitchFamily="34" charset="0"/>
              </a:rPr>
              <a:t>= 2</a:t>
            </a:r>
          </a:p>
        </p:txBody>
      </p:sp>
      <p:sp>
        <p:nvSpPr>
          <p:cNvPr id="213032" name="Line 40"/>
          <p:cNvSpPr>
            <a:spLocks noChangeShapeType="1"/>
          </p:cNvSpPr>
          <p:nvPr/>
        </p:nvSpPr>
        <p:spPr bwMode="auto">
          <a:xfrm>
            <a:off x="5410200" y="368730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033" name="Line 41"/>
          <p:cNvSpPr>
            <a:spLocks noChangeShapeType="1"/>
          </p:cNvSpPr>
          <p:nvPr/>
        </p:nvSpPr>
        <p:spPr bwMode="auto">
          <a:xfrm>
            <a:off x="5410200" y="3915904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034" name="Line 42"/>
          <p:cNvSpPr>
            <a:spLocks noChangeShapeType="1"/>
          </p:cNvSpPr>
          <p:nvPr/>
        </p:nvSpPr>
        <p:spPr bwMode="auto">
          <a:xfrm>
            <a:off x="5410200" y="4220704"/>
            <a:ext cx="609600" cy="0"/>
          </a:xfrm>
          <a:prstGeom prst="line">
            <a:avLst/>
          </a:prstGeom>
          <a:noFill/>
          <a:ln w="222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035" name="Line 43"/>
          <p:cNvSpPr>
            <a:spLocks noChangeShapeType="1"/>
          </p:cNvSpPr>
          <p:nvPr/>
        </p:nvSpPr>
        <p:spPr bwMode="auto">
          <a:xfrm>
            <a:off x="5410200" y="452550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036" name="Oval 44"/>
          <p:cNvSpPr>
            <a:spLocks noChangeArrowheads="1"/>
          </p:cNvSpPr>
          <p:nvPr/>
        </p:nvSpPr>
        <p:spPr bwMode="auto">
          <a:xfrm>
            <a:off x="6934200" y="318565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3037" name="Oval 45"/>
          <p:cNvSpPr>
            <a:spLocks noChangeArrowheads="1"/>
          </p:cNvSpPr>
          <p:nvPr/>
        </p:nvSpPr>
        <p:spPr bwMode="auto">
          <a:xfrm>
            <a:off x="7696200" y="318565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3038" name="Oval 46"/>
          <p:cNvSpPr>
            <a:spLocks noChangeArrowheads="1"/>
          </p:cNvSpPr>
          <p:nvPr/>
        </p:nvSpPr>
        <p:spPr bwMode="auto">
          <a:xfrm>
            <a:off x="6400800" y="371905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3039" name="Oval 47"/>
          <p:cNvSpPr>
            <a:spLocks noChangeArrowheads="1"/>
          </p:cNvSpPr>
          <p:nvPr/>
        </p:nvSpPr>
        <p:spPr bwMode="auto">
          <a:xfrm>
            <a:off x="6400800" y="432865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3040" name="Oval 48"/>
          <p:cNvSpPr>
            <a:spLocks noChangeArrowheads="1"/>
          </p:cNvSpPr>
          <p:nvPr/>
        </p:nvSpPr>
        <p:spPr bwMode="auto">
          <a:xfrm>
            <a:off x="6934200" y="478585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3041" name="Oval 49"/>
          <p:cNvSpPr>
            <a:spLocks noChangeArrowheads="1"/>
          </p:cNvSpPr>
          <p:nvPr/>
        </p:nvSpPr>
        <p:spPr bwMode="auto">
          <a:xfrm>
            <a:off x="7696200" y="478585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3042" name="Oval 50"/>
          <p:cNvSpPr>
            <a:spLocks noChangeArrowheads="1"/>
          </p:cNvSpPr>
          <p:nvPr/>
        </p:nvSpPr>
        <p:spPr bwMode="auto">
          <a:xfrm>
            <a:off x="8229600" y="371905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3043" name="Oval 51"/>
          <p:cNvSpPr>
            <a:spLocks noChangeArrowheads="1"/>
          </p:cNvSpPr>
          <p:nvPr/>
        </p:nvSpPr>
        <p:spPr bwMode="auto">
          <a:xfrm>
            <a:off x="8229600" y="432865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3044" name="Text Box 52"/>
          <p:cNvSpPr txBox="1">
            <a:spLocks noChangeArrowheads="1"/>
          </p:cNvSpPr>
          <p:nvPr/>
        </p:nvSpPr>
        <p:spPr bwMode="auto">
          <a:xfrm>
            <a:off x="6781800" y="2987217"/>
            <a:ext cx="457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+</a:t>
            </a:r>
          </a:p>
        </p:txBody>
      </p:sp>
      <p:sp>
        <p:nvSpPr>
          <p:cNvPr id="213045" name="Text Box 53"/>
          <p:cNvSpPr txBox="1">
            <a:spLocks noChangeArrowheads="1"/>
          </p:cNvSpPr>
          <p:nvPr/>
        </p:nvSpPr>
        <p:spPr bwMode="auto">
          <a:xfrm>
            <a:off x="6096000" y="3642854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-</a:t>
            </a:r>
          </a:p>
        </p:txBody>
      </p:sp>
      <p:sp>
        <p:nvSpPr>
          <p:cNvPr id="213046" name="Text Box 54"/>
          <p:cNvSpPr txBox="1">
            <a:spLocks noChangeArrowheads="1"/>
          </p:cNvSpPr>
          <p:nvPr/>
        </p:nvSpPr>
        <p:spPr bwMode="auto">
          <a:xfrm>
            <a:off x="6096000" y="4252454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+</a:t>
            </a:r>
          </a:p>
        </p:txBody>
      </p:sp>
      <p:sp>
        <p:nvSpPr>
          <p:cNvPr id="213047" name="Text Box 55"/>
          <p:cNvSpPr txBox="1">
            <a:spLocks noChangeArrowheads="1"/>
          </p:cNvSpPr>
          <p:nvPr/>
        </p:nvSpPr>
        <p:spPr bwMode="auto">
          <a:xfrm>
            <a:off x="7543800" y="4862054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+</a:t>
            </a:r>
          </a:p>
        </p:txBody>
      </p:sp>
      <p:sp>
        <p:nvSpPr>
          <p:cNvPr id="213048" name="Text Box 56"/>
          <p:cNvSpPr txBox="1">
            <a:spLocks noChangeArrowheads="1"/>
          </p:cNvSpPr>
          <p:nvPr/>
        </p:nvSpPr>
        <p:spPr bwMode="auto">
          <a:xfrm>
            <a:off x="8229600" y="3642854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+</a:t>
            </a:r>
          </a:p>
        </p:txBody>
      </p:sp>
      <p:sp>
        <p:nvSpPr>
          <p:cNvPr id="213049" name="Text Box 57"/>
          <p:cNvSpPr txBox="1">
            <a:spLocks noChangeArrowheads="1"/>
          </p:cNvSpPr>
          <p:nvPr/>
        </p:nvSpPr>
        <p:spPr bwMode="auto">
          <a:xfrm>
            <a:off x="6781800" y="4862054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-</a:t>
            </a:r>
          </a:p>
        </p:txBody>
      </p:sp>
      <p:sp>
        <p:nvSpPr>
          <p:cNvPr id="213050" name="Text Box 58"/>
          <p:cNvSpPr txBox="1">
            <a:spLocks noChangeArrowheads="1"/>
          </p:cNvSpPr>
          <p:nvPr/>
        </p:nvSpPr>
        <p:spPr bwMode="auto">
          <a:xfrm>
            <a:off x="8229600" y="4252454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-</a:t>
            </a:r>
          </a:p>
        </p:txBody>
      </p:sp>
      <p:sp>
        <p:nvSpPr>
          <p:cNvPr id="213051" name="Text Box 59"/>
          <p:cNvSpPr txBox="1">
            <a:spLocks noChangeArrowheads="1"/>
          </p:cNvSpPr>
          <p:nvPr/>
        </p:nvSpPr>
        <p:spPr bwMode="auto">
          <a:xfrm>
            <a:off x="7543800" y="2957054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-</a:t>
            </a:r>
          </a:p>
        </p:txBody>
      </p:sp>
      <p:sp>
        <p:nvSpPr>
          <p:cNvPr id="213052" name="Text Box 60"/>
          <p:cNvSpPr txBox="1">
            <a:spLocks noChangeArrowheads="1"/>
          </p:cNvSpPr>
          <p:nvPr/>
        </p:nvSpPr>
        <p:spPr bwMode="auto">
          <a:xfrm>
            <a:off x="6324600" y="3261854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Verdana" pitchFamily="34" charset="0"/>
              </a:rPr>
              <a:t>1</a:t>
            </a:r>
          </a:p>
        </p:txBody>
      </p:sp>
      <p:sp>
        <p:nvSpPr>
          <p:cNvPr id="213053" name="Text Box 61"/>
          <p:cNvSpPr txBox="1">
            <a:spLocks noChangeArrowheads="1"/>
          </p:cNvSpPr>
          <p:nvPr/>
        </p:nvSpPr>
        <p:spPr bwMode="auto">
          <a:xfrm>
            <a:off x="8001000" y="3261854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Verdana" pitchFamily="34" charset="0"/>
              </a:rPr>
              <a:t>2</a:t>
            </a:r>
          </a:p>
        </p:txBody>
      </p:sp>
      <p:sp>
        <p:nvSpPr>
          <p:cNvPr id="213054" name="Text Box 62"/>
          <p:cNvSpPr txBox="1">
            <a:spLocks noChangeArrowheads="1"/>
          </p:cNvSpPr>
          <p:nvPr/>
        </p:nvSpPr>
        <p:spPr bwMode="auto">
          <a:xfrm>
            <a:off x="6324600" y="4633454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Verdana" pitchFamily="34" charset="0"/>
              </a:rPr>
              <a:t>4</a:t>
            </a:r>
          </a:p>
        </p:txBody>
      </p:sp>
      <p:sp>
        <p:nvSpPr>
          <p:cNvPr id="213055" name="Text Box 63"/>
          <p:cNvSpPr txBox="1">
            <a:spLocks noChangeArrowheads="1"/>
          </p:cNvSpPr>
          <p:nvPr/>
        </p:nvSpPr>
        <p:spPr bwMode="auto">
          <a:xfrm>
            <a:off x="8001000" y="4633454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Verdana" pitchFamily="34" charset="0"/>
              </a:rPr>
              <a:t>3</a:t>
            </a:r>
          </a:p>
        </p:txBody>
      </p:sp>
      <p:sp>
        <p:nvSpPr>
          <p:cNvPr id="213056" name="Line 64"/>
          <p:cNvSpPr>
            <a:spLocks noChangeShapeType="1"/>
          </p:cNvSpPr>
          <p:nvPr/>
        </p:nvSpPr>
        <p:spPr bwMode="auto">
          <a:xfrm flipV="1">
            <a:off x="6477000" y="3261854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057" name="Line 65"/>
          <p:cNvSpPr>
            <a:spLocks noChangeShapeType="1"/>
          </p:cNvSpPr>
          <p:nvPr/>
        </p:nvSpPr>
        <p:spPr bwMode="auto">
          <a:xfrm flipH="1" flipV="1">
            <a:off x="7772400" y="3261854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058" name="Line 66"/>
          <p:cNvSpPr>
            <a:spLocks noChangeShapeType="1"/>
          </p:cNvSpPr>
          <p:nvPr/>
        </p:nvSpPr>
        <p:spPr bwMode="auto">
          <a:xfrm flipH="1" flipV="1">
            <a:off x="6477000" y="4404854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059" name="Line 67"/>
          <p:cNvSpPr>
            <a:spLocks noChangeShapeType="1"/>
          </p:cNvSpPr>
          <p:nvPr/>
        </p:nvSpPr>
        <p:spPr bwMode="auto">
          <a:xfrm flipH="1">
            <a:off x="7772400" y="4404854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060" name="Line 68"/>
          <p:cNvSpPr>
            <a:spLocks noChangeShapeType="1"/>
          </p:cNvSpPr>
          <p:nvPr/>
        </p:nvSpPr>
        <p:spPr bwMode="auto">
          <a:xfrm>
            <a:off x="6477000" y="4404854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061" name="Line 69"/>
          <p:cNvSpPr>
            <a:spLocks noChangeShapeType="1"/>
          </p:cNvSpPr>
          <p:nvPr/>
        </p:nvSpPr>
        <p:spPr bwMode="auto">
          <a:xfrm flipV="1">
            <a:off x="7772400" y="3719054"/>
            <a:ext cx="533400" cy="1143000"/>
          </a:xfrm>
          <a:prstGeom prst="line">
            <a:avLst/>
          </a:prstGeom>
          <a:noFill/>
          <a:ln w="222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062" name="Line 70"/>
          <p:cNvSpPr>
            <a:spLocks noChangeShapeType="1"/>
          </p:cNvSpPr>
          <p:nvPr/>
        </p:nvSpPr>
        <p:spPr bwMode="auto">
          <a:xfrm flipH="1" flipV="1">
            <a:off x="6477000" y="3795254"/>
            <a:ext cx="533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063" name="Line 71"/>
          <p:cNvSpPr>
            <a:spLocks noChangeShapeType="1"/>
          </p:cNvSpPr>
          <p:nvPr/>
        </p:nvSpPr>
        <p:spPr bwMode="auto">
          <a:xfrm>
            <a:off x="7010400" y="3261854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064" name="Text Box 72"/>
          <p:cNvSpPr txBox="1">
            <a:spLocks noChangeArrowheads="1"/>
          </p:cNvSpPr>
          <p:nvPr/>
        </p:nvSpPr>
        <p:spPr bwMode="auto">
          <a:xfrm>
            <a:off x="6248400" y="4984292"/>
            <a:ext cx="22860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Verdana" pitchFamily="34" charset="0"/>
              </a:rPr>
              <a:t>An optimal solution corresponding to genome +1 +2 -3 -4</a:t>
            </a:r>
          </a:p>
        </p:txBody>
      </p:sp>
      <p:grpSp>
        <p:nvGrpSpPr>
          <p:cNvPr id="213065" name="Group 73"/>
          <p:cNvGrpSpPr>
            <a:grpSpLocks/>
          </p:cNvGrpSpPr>
          <p:nvPr/>
        </p:nvGrpSpPr>
        <p:grpSpPr bwMode="auto">
          <a:xfrm>
            <a:off x="1212851" y="2465109"/>
            <a:ext cx="381000" cy="76200"/>
            <a:chOff x="1392" y="2640"/>
            <a:chExt cx="288" cy="96"/>
          </a:xfrm>
        </p:grpSpPr>
        <p:sp>
          <p:nvSpPr>
            <p:cNvPr id="213066" name="Line 74"/>
            <p:cNvSpPr>
              <a:spLocks noChangeShapeType="1"/>
            </p:cNvSpPr>
            <p:nvPr/>
          </p:nvSpPr>
          <p:spPr bwMode="auto">
            <a:xfrm>
              <a:off x="1440" y="2640"/>
              <a:ext cx="192" cy="0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067" name="Line 75"/>
            <p:cNvSpPr>
              <a:spLocks noChangeShapeType="1"/>
            </p:cNvSpPr>
            <p:nvPr/>
          </p:nvSpPr>
          <p:spPr bwMode="auto">
            <a:xfrm flipH="1">
              <a:off x="1392" y="2640"/>
              <a:ext cx="48" cy="96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068" name="Line 76"/>
            <p:cNvSpPr>
              <a:spLocks noChangeShapeType="1"/>
            </p:cNvSpPr>
            <p:nvPr/>
          </p:nvSpPr>
          <p:spPr bwMode="auto">
            <a:xfrm>
              <a:off x="1632" y="2640"/>
              <a:ext cx="48" cy="96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3069" name="Group 77"/>
          <p:cNvGrpSpPr>
            <a:grpSpLocks/>
          </p:cNvGrpSpPr>
          <p:nvPr/>
        </p:nvGrpSpPr>
        <p:grpSpPr bwMode="auto">
          <a:xfrm>
            <a:off x="1217613" y="2709584"/>
            <a:ext cx="381000" cy="76200"/>
            <a:chOff x="1392" y="2640"/>
            <a:chExt cx="288" cy="96"/>
          </a:xfrm>
        </p:grpSpPr>
        <p:sp>
          <p:nvSpPr>
            <p:cNvPr id="213070" name="Line 78"/>
            <p:cNvSpPr>
              <a:spLocks noChangeShapeType="1"/>
            </p:cNvSpPr>
            <p:nvPr/>
          </p:nvSpPr>
          <p:spPr bwMode="auto">
            <a:xfrm>
              <a:off x="1440" y="2640"/>
              <a:ext cx="192" cy="0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071" name="Line 79"/>
            <p:cNvSpPr>
              <a:spLocks noChangeShapeType="1"/>
            </p:cNvSpPr>
            <p:nvPr/>
          </p:nvSpPr>
          <p:spPr bwMode="auto">
            <a:xfrm flipH="1">
              <a:off x="1392" y="2640"/>
              <a:ext cx="48" cy="96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072" name="Line 80"/>
            <p:cNvSpPr>
              <a:spLocks noChangeShapeType="1"/>
            </p:cNvSpPr>
            <p:nvPr/>
          </p:nvSpPr>
          <p:spPr bwMode="auto">
            <a:xfrm>
              <a:off x="1632" y="2640"/>
              <a:ext cx="48" cy="96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3073" name="Group 81"/>
          <p:cNvGrpSpPr>
            <a:grpSpLocks/>
          </p:cNvGrpSpPr>
          <p:nvPr/>
        </p:nvGrpSpPr>
        <p:grpSpPr bwMode="auto">
          <a:xfrm>
            <a:off x="981076" y="2998509"/>
            <a:ext cx="381000" cy="76200"/>
            <a:chOff x="1392" y="2640"/>
            <a:chExt cx="288" cy="96"/>
          </a:xfrm>
        </p:grpSpPr>
        <p:sp>
          <p:nvSpPr>
            <p:cNvPr id="213074" name="Line 82"/>
            <p:cNvSpPr>
              <a:spLocks noChangeShapeType="1"/>
            </p:cNvSpPr>
            <p:nvPr/>
          </p:nvSpPr>
          <p:spPr bwMode="auto">
            <a:xfrm>
              <a:off x="1440" y="2640"/>
              <a:ext cx="192" cy="0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075" name="Line 83"/>
            <p:cNvSpPr>
              <a:spLocks noChangeShapeType="1"/>
            </p:cNvSpPr>
            <p:nvPr/>
          </p:nvSpPr>
          <p:spPr bwMode="auto">
            <a:xfrm flipH="1">
              <a:off x="1392" y="2640"/>
              <a:ext cx="48" cy="96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076" name="Line 84"/>
            <p:cNvSpPr>
              <a:spLocks noChangeShapeType="1"/>
            </p:cNvSpPr>
            <p:nvPr/>
          </p:nvSpPr>
          <p:spPr bwMode="auto">
            <a:xfrm>
              <a:off x="1632" y="2640"/>
              <a:ext cx="48" cy="96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590800" y="6324600"/>
            <a:ext cx="64008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CUNY NSF Workshop on Accelerators in High Performance Computing	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pPr marL="381000" indent="-381000"/>
            <a:r>
              <a:rPr lang="en-US" dirty="0" smtClean="0"/>
              <a:t>Input gene orders =&gt; graph</a:t>
            </a:r>
          </a:p>
          <a:p>
            <a:pPr marL="381000" indent="-381000"/>
            <a:r>
              <a:rPr lang="en-US" dirty="0" smtClean="0"/>
              <a:t>Perform </a:t>
            </a:r>
            <a:r>
              <a:rPr lang="en-US" dirty="0" smtClean="0"/>
              <a:t>TSP, tour corresponds </a:t>
            </a:r>
            <a:r>
              <a:rPr lang="en-US" dirty="0" smtClean="0"/>
              <a:t>to </a:t>
            </a:r>
            <a:r>
              <a:rPr lang="en-US" dirty="0" smtClean="0"/>
              <a:t>median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349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GRAPPA: Hardware </a:t>
            </a:r>
            <a:r>
              <a:rPr lang="en-US" dirty="0"/>
              <a:t>Median Core Design</a:t>
            </a:r>
          </a:p>
        </p:txBody>
      </p:sp>
      <p:pic>
        <p:nvPicPr>
          <p:cNvPr id="268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00200"/>
            <a:ext cx="3690885" cy="4197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4419600" cy="4495800"/>
          </a:xfrm>
        </p:spPr>
        <p:txBody>
          <a:bodyPr/>
          <a:lstStyle/>
          <a:p>
            <a:r>
              <a:rPr lang="en-US" sz="1600" dirty="0" smtClean="0"/>
              <a:t>Perform DFS to find every valid combination of edges</a:t>
            </a:r>
          </a:p>
          <a:p>
            <a:endParaRPr lang="en-US" sz="1600" dirty="0" smtClean="0"/>
          </a:p>
          <a:p>
            <a:r>
              <a:rPr lang="en-US" sz="1600" dirty="0" smtClean="0"/>
              <a:t>For each partial search state, perform </a:t>
            </a:r>
            <a:r>
              <a:rPr lang="en-US" sz="1600" b="1" dirty="0" smtClean="0"/>
              <a:t>lower bound </a:t>
            </a:r>
            <a:r>
              <a:rPr lang="en-US" sz="1600" dirty="0" smtClean="0"/>
              <a:t>computation</a:t>
            </a:r>
          </a:p>
          <a:p>
            <a:pPr lvl="1"/>
            <a:r>
              <a:rPr lang="en-US" sz="1400" dirty="0" smtClean="0"/>
              <a:t>Requires traversal of edge list</a:t>
            </a:r>
          </a:p>
          <a:p>
            <a:pPr lvl="1"/>
            <a:r>
              <a:rPr lang="en-US" sz="1400" dirty="0" smtClean="0"/>
              <a:t>Greedily add edges to complete tour</a:t>
            </a:r>
          </a:p>
          <a:p>
            <a:pPr lvl="1"/>
            <a:r>
              <a:rPr lang="en-US" sz="1400" dirty="0" smtClean="0"/>
              <a:t>Exclude edges that were pruned in partial state or that would cause cycle</a:t>
            </a:r>
          </a:p>
          <a:p>
            <a:pPr lvl="1"/>
            <a:endParaRPr lang="en-US" sz="1400" dirty="0" smtClean="0"/>
          </a:p>
          <a:p>
            <a:r>
              <a:rPr lang="en-US" sz="1600" dirty="0" smtClean="0"/>
              <a:t>Imp. as controller and on-chip RAMs</a:t>
            </a:r>
          </a:p>
          <a:p>
            <a:pPr lvl="1"/>
            <a:r>
              <a:rPr lang="en-US" sz="1400" dirty="0" smtClean="0"/>
              <a:t>No off-chip memory access</a:t>
            </a:r>
            <a:endParaRPr lang="en-US" sz="14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590800" y="6324600"/>
            <a:ext cx="64008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CUNY NSF Workshop on Accelerators in High Performance Computing	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GRAPPA: </a:t>
            </a:r>
            <a:r>
              <a:rPr lang="en-US" dirty="0" smtClean="0"/>
              <a:t>Parallelizing Median</a:t>
            </a:r>
            <a:endParaRPr lang="en-US" dirty="0"/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/>
            <a:r>
              <a:rPr lang="en-US" dirty="0" smtClean="0"/>
              <a:t>Processing elements are compact</a:t>
            </a:r>
          </a:p>
          <a:p>
            <a:pPr marL="381000" indent="-381000"/>
            <a:endParaRPr lang="en-US" dirty="0"/>
          </a:p>
          <a:p>
            <a:pPr marL="381000" indent="-381000">
              <a:buFontTx/>
              <a:buAutoNum type="arabicPeriod"/>
            </a:pPr>
            <a:r>
              <a:rPr lang="en-US" dirty="0">
                <a:solidFill>
                  <a:srgbClr val="990033"/>
                </a:solidFill>
              </a:rPr>
              <a:t>Fine-grain</a:t>
            </a:r>
          </a:p>
          <a:p>
            <a:pPr marL="800100" lvl="1" indent="-342900"/>
            <a:r>
              <a:rPr lang="en-US" dirty="0" smtClean="0"/>
              <a:t>Replicate onboard RAMs by lower bound by factor of 20X</a:t>
            </a:r>
          </a:p>
          <a:p>
            <a:pPr marL="800100" lvl="1" indent="-342900"/>
            <a:r>
              <a:rPr lang="en-US" dirty="0" smtClean="0"/>
              <a:t>Perform 20 iterations of lower bound loop in parallel</a:t>
            </a:r>
          </a:p>
          <a:p>
            <a:pPr marL="800100" lvl="1" indent="-342900"/>
            <a:endParaRPr lang="en-US" dirty="0"/>
          </a:p>
          <a:p>
            <a:pPr marL="381000" indent="-381000">
              <a:buFontTx/>
              <a:buAutoNum type="arabicPeriod"/>
            </a:pPr>
            <a:r>
              <a:rPr lang="en-US" dirty="0">
                <a:solidFill>
                  <a:srgbClr val="990033"/>
                </a:solidFill>
              </a:rPr>
              <a:t>Coarse-grain</a:t>
            </a:r>
          </a:p>
          <a:p>
            <a:pPr marL="800100" lvl="1" indent="-342900"/>
            <a:r>
              <a:rPr lang="en-US" dirty="0" smtClean="0"/>
              <a:t>Use multiple median </a:t>
            </a:r>
            <a:r>
              <a:rPr lang="en-US" dirty="0"/>
              <a:t>cores for single median </a:t>
            </a:r>
            <a:r>
              <a:rPr lang="en-US" dirty="0" smtClean="0"/>
              <a:t>computation</a:t>
            </a:r>
          </a:p>
          <a:p>
            <a:pPr marL="800100" lvl="1" indent="-342900"/>
            <a:r>
              <a:rPr lang="en-US" dirty="0" smtClean="0"/>
              <a:t>Each core uses different ordering of same-weighted edges in edge list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590800" y="6324600"/>
            <a:ext cx="64008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CUNY NSF Workshop on Accelerators in High Performance Computing	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03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GRAPPA: Median </a:t>
            </a:r>
            <a:r>
              <a:rPr lang="en-US" dirty="0"/>
              <a:t>Acceleration Performance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258113"/>
              </p:ext>
            </p:extLst>
          </p:nvPr>
        </p:nvGraphicFramePr>
        <p:xfrm>
          <a:off x="685800" y="1976120"/>
          <a:ext cx="3124200" cy="3510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/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Events per Edge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Median Speedup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CUNY NSF Workshop on Accelerators in High Performance Computing	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6916321"/>
              </p:ext>
            </p:extLst>
          </p:nvPr>
        </p:nvGraphicFramePr>
        <p:xfrm>
          <a:off x="4724400" y="1981200"/>
          <a:ext cx="3505200" cy="2397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/>
                <a:gridCol w="19812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Events per Edge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Application</a:t>
                      </a:r>
                    </a:p>
                    <a:p>
                      <a:pPr algn="ctr"/>
                      <a:r>
                        <a:rPr lang="en-US" dirty="0" smtClean="0"/>
                        <a:t>Speedup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3886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pPr marL="381000" indent="-381000"/>
            <a:r>
              <a:rPr lang="en-US" dirty="0" smtClean="0"/>
              <a:t>Median performance: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48200" y="1441837"/>
            <a:ext cx="3886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pPr marL="381000" indent="-381000"/>
            <a:r>
              <a:rPr lang="en-US" dirty="0" smtClean="0"/>
              <a:t>Application performance: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74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GRAPPA: Branch and Bound for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200"/>
          </a:xfrm>
        </p:spPr>
        <p:txBody>
          <a:bodyPr/>
          <a:lstStyle/>
          <a:p>
            <a:r>
              <a:rPr lang="en-US" dirty="0" smtClean="0"/>
              <a:t>Also developed PE for bounded DFS search for tree space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1600" dirty="0" smtClean="0"/>
              <a:t>Lower bound = F(leaf ordering)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Implement as processing element</a:t>
            </a:r>
            <a:r>
              <a:rPr lang="en-US" sz="1600" dirty="0"/>
              <a:t> </a:t>
            </a:r>
            <a:r>
              <a:rPr lang="en-US" sz="1600" dirty="0" smtClean="0"/>
              <a:t>as FSM controller and on-chip RAMS</a:t>
            </a:r>
            <a:endParaRPr lang="en-US" dirty="0" smtClean="0"/>
          </a:p>
          <a:p>
            <a:pPr lvl="1"/>
            <a:r>
              <a:rPr lang="en-US" sz="1400" dirty="0" smtClean="0"/>
              <a:t>FPGA </a:t>
            </a:r>
            <a:r>
              <a:rPr lang="en-US" sz="1400" dirty="0"/>
              <a:t>can fit 37 PE </a:t>
            </a:r>
            <a:r>
              <a:rPr lang="en-US" sz="1400" dirty="0" smtClean="0"/>
              <a:t>instances</a:t>
            </a:r>
          </a:p>
          <a:p>
            <a:pPr lvl="1"/>
            <a:endParaRPr lang="en-US" sz="1400" dirty="0" smtClean="0"/>
          </a:p>
          <a:p>
            <a:r>
              <a:rPr lang="en-US" sz="1600" dirty="0" smtClean="0"/>
              <a:t>Equally divide search space among multiple processing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CUNY NSF Workshop on Accelerators in High Performance Computing	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113347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28798"/>
            <a:ext cx="13239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5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37" y="1752600"/>
            <a:ext cx="154305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51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700212"/>
            <a:ext cx="159067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51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661198"/>
            <a:ext cx="202882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780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GRAPPA:  Tree Generation Performance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801043"/>
              </p:ext>
            </p:extLst>
          </p:nvPr>
        </p:nvGraphicFramePr>
        <p:xfrm>
          <a:off x="762000" y="1981200"/>
          <a:ext cx="7576717" cy="3195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7317"/>
                <a:gridCol w="1866787"/>
                <a:gridCol w="1181213"/>
                <a:gridCol w="1066800"/>
                <a:gridCol w="1219200"/>
                <a:gridCol w="1295400"/>
              </a:tblGrid>
              <a:tr h="134112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Leaves</a:t>
                      </a:r>
                      <a:endParaRPr lang="en-US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Trees</a:t>
                      </a:r>
                      <a:endParaRPr lang="en-US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Speedup w/1PE</a:t>
                      </a:r>
                      <a:endParaRPr lang="en-US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Speedup w/8PEs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Speedup w/16PEs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Speedup w/20PEs</a:t>
                      </a: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2e6</a:t>
                      </a:r>
                      <a:endParaRPr lang="en-US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 (x3.6)</a:t>
                      </a:r>
                      <a:endParaRPr lang="en-US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 (x4.4)</a:t>
                      </a:r>
                      <a:endParaRPr lang="en-US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 (x4.4)</a:t>
                      </a:r>
                      <a:endParaRPr lang="en-US" sz="1400" dirty="0"/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3e7</a:t>
                      </a:r>
                      <a:endParaRPr lang="en-US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16 (x5.0)</a:t>
                      </a:r>
                      <a:endParaRPr lang="en-US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 (x7.2)</a:t>
                      </a:r>
                      <a:endParaRPr lang="en-US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 (x7.3)</a:t>
                      </a:r>
                      <a:endParaRPr lang="en-US" sz="1400" dirty="0"/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7e8</a:t>
                      </a:r>
                      <a:endParaRPr lang="en-US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</a:t>
                      </a:r>
                      <a:r>
                        <a:rPr lang="en-US" sz="1400" baseline="0" dirty="0" smtClean="0"/>
                        <a:t> (x</a:t>
                      </a:r>
                      <a:r>
                        <a:rPr lang="en-US" sz="1400" dirty="0" smtClean="0"/>
                        <a:t>5.2)</a:t>
                      </a:r>
                      <a:endParaRPr lang="en-US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26 (x7.8)</a:t>
                      </a:r>
                      <a:endParaRPr lang="en-US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26 (x7.6)</a:t>
                      </a:r>
                      <a:endParaRPr lang="en-US" sz="1400" dirty="0"/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1e10</a:t>
                      </a:r>
                      <a:endParaRPr lang="en-US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 (x5.5)</a:t>
                      </a:r>
                      <a:endParaRPr lang="en-US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28 (x8.4)</a:t>
                      </a:r>
                      <a:endParaRPr lang="en-US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28 (x8.0)</a:t>
                      </a:r>
                      <a:endParaRPr lang="en-US" sz="1400" dirty="0"/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3e11</a:t>
                      </a:r>
                      <a:endParaRPr lang="en-US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 (x5.6)</a:t>
                      </a:r>
                      <a:endParaRPr lang="en-US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37 (x8.6)</a:t>
                      </a:r>
                      <a:endParaRPr lang="en-US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37 (x8.2)</a:t>
                      </a:r>
                      <a:endParaRPr lang="en-US" sz="1400" dirty="0"/>
                    </a:p>
                  </a:txBody>
                  <a:tcPr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CUNY NSF Workshop on Accelerators in High Performance Computing	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39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MrBayes</a:t>
            </a:r>
            <a:r>
              <a:rPr lang="en-US" dirty="0" smtClean="0"/>
              <a:t>: Likelihood-Based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</a:t>
            </a:r>
            <a:r>
              <a:rPr lang="en-US" dirty="0"/>
              <a:t>DNA data (A,C,G,T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Represent each character as a likelihood of being A, C, G, or T</a:t>
            </a:r>
            <a:endParaRPr lang="en-US" dirty="0"/>
          </a:p>
          <a:p>
            <a:pPr lvl="1"/>
            <a:r>
              <a:rPr lang="en-US" dirty="0" smtClean="0"/>
              <a:t>At leaves: 4-value vector for each character:</a:t>
            </a:r>
          </a:p>
          <a:p>
            <a:pPr marL="457200" lvl="1" indent="0">
              <a:buNone/>
            </a:pPr>
            <a:r>
              <a:rPr lang="en-US" dirty="0" smtClean="0"/>
              <a:t>	A, G, A, C, A, T =&gt;</a:t>
            </a:r>
          </a:p>
          <a:p>
            <a:pPr marL="457200" lvl="1" indent="0">
              <a:buNone/>
            </a:pPr>
            <a:r>
              <a:rPr lang="en-US" dirty="0" smtClean="0"/>
              <a:t>	(1,0,0,0), (0,0,1,0), </a:t>
            </a:r>
            <a:r>
              <a:rPr lang="en-US" dirty="0"/>
              <a:t>(1,0,0,0</a:t>
            </a:r>
            <a:r>
              <a:rPr lang="en-US" dirty="0" smtClean="0"/>
              <a:t>), (0,1,0,0), </a:t>
            </a:r>
            <a:r>
              <a:rPr lang="en-US" dirty="0"/>
              <a:t>(1,0,0,0</a:t>
            </a:r>
            <a:r>
              <a:rPr lang="en-US" dirty="0" smtClean="0"/>
              <a:t>), (0,0,0,1), …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Internal nodes, calculate each character as non-zero likelihoods:</a:t>
            </a:r>
          </a:p>
          <a:p>
            <a:pPr marL="457200" lvl="1" indent="0">
              <a:buNone/>
            </a:pPr>
            <a:r>
              <a:rPr lang="en-US" dirty="0" smtClean="0"/>
              <a:t>	(0.3, 0.1, 0.4, 0.2), …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To score candidate, traverse all nodes from leaves to root:</a:t>
            </a:r>
          </a:p>
          <a:p>
            <a:pPr lvl="1"/>
            <a:r>
              <a:rPr lang="en-US" dirty="0" smtClean="0"/>
              <a:t>Calculate likelihoods for internal nodes as a function of left and right decedents</a:t>
            </a:r>
          </a:p>
          <a:p>
            <a:pPr lvl="1"/>
            <a:r>
              <a:rPr lang="en-US" dirty="0" smtClean="0"/>
              <a:t>At root:  calculate tree likelihood</a:t>
            </a:r>
          </a:p>
          <a:p>
            <a:pPr lvl="2"/>
            <a:r>
              <a:rPr lang="en-US" sz="1400" dirty="0" smtClean="0"/>
              <a:t>Accumulate log of the maximum likelihood for each character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CUNY NSF Workshop on Accelerators in High Performance Computing	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20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MrBayes</a:t>
            </a:r>
            <a:r>
              <a:rPr lang="en-US" dirty="0"/>
              <a:t>: Likelihood-Based </a:t>
            </a:r>
            <a:r>
              <a:rPr lang="en-US" dirty="0" smtClean="0"/>
              <a:t>Inference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CUNY NSF Workshop on Accelerators in High Performance Computing	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038600" y="1600200"/>
            <a:ext cx="990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P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667000" y="4038600"/>
            <a:ext cx="990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L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591092" y="4038600"/>
            <a:ext cx="990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R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3"/>
            <a:endCxn id="6" idx="0"/>
          </p:cNvCxnSpPr>
          <p:nvPr/>
        </p:nvCxnSpPr>
        <p:spPr>
          <a:xfrm flipH="1">
            <a:off x="3162300" y="2380689"/>
            <a:ext cx="1021370" cy="165791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7" idx="0"/>
          </p:cNvCxnSpPr>
          <p:nvPr/>
        </p:nvCxnSpPr>
        <p:spPr>
          <a:xfrm>
            <a:off x="4884130" y="2380689"/>
            <a:ext cx="1202262" cy="165791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477237"/>
              </p:ext>
            </p:extLst>
          </p:nvPr>
        </p:nvGraphicFramePr>
        <p:xfrm>
          <a:off x="2019300" y="1600200"/>
          <a:ext cx="16383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244787"/>
              </p:ext>
            </p:extLst>
          </p:nvPr>
        </p:nvGraphicFramePr>
        <p:xfrm>
          <a:off x="228600" y="3276600"/>
          <a:ext cx="2117063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541"/>
                <a:gridCol w="435293"/>
                <a:gridCol w="435293"/>
                <a:gridCol w="441643"/>
                <a:gridCol w="435293"/>
              </a:tblGrid>
              <a:tr h="3745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24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.24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.65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.10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.01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58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.31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.15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.32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.22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58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.11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.21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.38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.30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>
            <a:stCxn id="6" idx="3"/>
          </p:cNvCxnSpPr>
          <p:nvPr/>
        </p:nvCxnSpPr>
        <p:spPr>
          <a:xfrm flipH="1">
            <a:off x="2133600" y="4819089"/>
            <a:ext cx="678470" cy="104831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3512530" y="4819089"/>
            <a:ext cx="526070" cy="104831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665798"/>
              </p:ext>
            </p:extLst>
          </p:nvPr>
        </p:nvGraphicFramePr>
        <p:xfrm>
          <a:off x="6858000" y="3347435"/>
          <a:ext cx="2100264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9893"/>
                <a:gridCol w="419418"/>
                <a:gridCol w="424180"/>
                <a:gridCol w="441643"/>
                <a:gridCol w="40513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28600" y="294161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clL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010400" y="297810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clR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05400" y="394180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leaf</a:t>
            </a:r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578395"/>
              </p:ext>
            </p:extLst>
          </p:nvPr>
        </p:nvGraphicFramePr>
        <p:xfrm>
          <a:off x="711200" y="4876800"/>
          <a:ext cx="10414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A</a:t>
                      </a:r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</a:t>
                      </a:r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G</a:t>
                      </a:r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</a:t>
                      </a:r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A</a:t>
                      </a:r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</a:t>
                      </a:r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G</a:t>
                      </a:r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</a:t>
                      </a:r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76200" y="501899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tipL</a:t>
            </a:r>
            <a:endParaRPr lang="en-US" dirty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437949"/>
              </p:ext>
            </p:extLst>
          </p:nvPr>
        </p:nvGraphicFramePr>
        <p:xfrm>
          <a:off x="7353300" y="4876800"/>
          <a:ext cx="10414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A</a:t>
                      </a:r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</a:t>
                      </a:r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G</a:t>
                      </a:r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</a:t>
                      </a:r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A</a:t>
                      </a:r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</a:t>
                      </a:r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G</a:t>
                      </a:r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</a:t>
                      </a:r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8389287" y="501899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tipR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30674" y="1371600"/>
            <a:ext cx="4065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clP</a:t>
            </a:r>
            <a:r>
              <a:rPr lang="en-US" sz="1600" dirty="0" smtClean="0"/>
              <a:t>[A]=(</a:t>
            </a:r>
            <a:r>
              <a:rPr lang="en-US" sz="1600" dirty="0" err="1" smtClean="0"/>
              <a:t>clL</a:t>
            </a:r>
            <a:r>
              <a:rPr lang="en-US" sz="1600" dirty="0" smtClean="0"/>
              <a:t>[A]*</a:t>
            </a:r>
            <a:r>
              <a:rPr lang="en-US" sz="1600" dirty="0" err="1" smtClean="0"/>
              <a:t>tipL</a:t>
            </a:r>
            <a:r>
              <a:rPr lang="en-US" sz="1600" dirty="0" smtClean="0"/>
              <a:t>[AA] + </a:t>
            </a:r>
            <a:r>
              <a:rPr lang="en-US" sz="1600" dirty="0" err="1" smtClean="0"/>
              <a:t>clL</a:t>
            </a:r>
            <a:r>
              <a:rPr lang="en-US" sz="1600" dirty="0" smtClean="0"/>
              <a:t>[C]*</a:t>
            </a:r>
            <a:r>
              <a:rPr lang="en-US" sz="1600" dirty="0" err="1" smtClean="0"/>
              <a:t>tipL</a:t>
            </a:r>
            <a:r>
              <a:rPr lang="en-US" sz="1600" dirty="0" smtClean="0"/>
              <a:t>[AC]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+ </a:t>
            </a:r>
            <a:r>
              <a:rPr lang="en-US" sz="1600" dirty="0" err="1" smtClean="0"/>
              <a:t>clL</a:t>
            </a:r>
            <a:r>
              <a:rPr lang="en-US" sz="1600" dirty="0" smtClean="0"/>
              <a:t>[G]*</a:t>
            </a:r>
            <a:r>
              <a:rPr lang="en-US" sz="1600" dirty="0" err="1" smtClean="0"/>
              <a:t>tipL</a:t>
            </a:r>
            <a:r>
              <a:rPr lang="en-US" sz="1600" dirty="0" smtClean="0"/>
              <a:t>[AG] + </a:t>
            </a:r>
            <a:r>
              <a:rPr lang="en-US" sz="1600" dirty="0" err="1" smtClean="0"/>
              <a:t>clL</a:t>
            </a:r>
            <a:r>
              <a:rPr lang="en-US" sz="1600" dirty="0" smtClean="0"/>
              <a:t>[T]*</a:t>
            </a:r>
            <a:r>
              <a:rPr lang="en-US" sz="1600" dirty="0" err="1" smtClean="0"/>
              <a:t>tipL</a:t>
            </a:r>
            <a:r>
              <a:rPr lang="en-US" sz="1600" dirty="0" smtClean="0"/>
              <a:t>[AT])</a:t>
            </a:r>
          </a:p>
          <a:p>
            <a:r>
              <a:rPr lang="en-US" sz="1600" dirty="0" smtClean="0"/>
              <a:t>        * (</a:t>
            </a:r>
            <a:r>
              <a:rPr lang="en-US" sz="1600" dirty="0" err="1" smtClean="0"/>
              <a:t>clR</a:t>
            </a:r>
            <a:r>
              <a:rPr lang="en-US" sz="1600" dirty="0" smtClean="0"/>
              <a:t>[A</a:t>
            </a:r>
            <a:r>
              <a:rPr lang="en-US" sz="1600" dirty="0"/>
              <a:t>]*</a:t>
            </a:r>
            <a:r>
              <a:rPr lang="en-US" sz="1600" dirty="0" err="1" smtClean="0"/>
              <a:t>tipR</a:t>
            </a:r>
            <a:r>
              <a:rPr lang="en-US" sz="1600" dirty="0" smtClean="0"/>
              <a:t>[AA</a:t>
            </a:r>
            <a:r>
              <a:rPr lang="en-US" sz="1600" dirty="0"/>
              <a:t>] + </a:t>
            </a:r>
            <a:r>
              <a:rPr lang="en-US" sz="1600" dirty="0" err="1" smtClean="0"/>
              <a:t>clR</a:t>
            </a:r>
            <a:r>
              <a:rPr lang="en-US" sz="1600" dirty="0" smtClean="0"/>
              <a:t>[C</a:t>
            </a:r>
            <a:r>
              <a:rPr lang="en-US" sz="1600" dirty="0"/>
              <a:t>]*</a:t>
            </a:r>
            <a:r>
              <a:rPr lang="en-US" sz="1600" dirty="0" err="1" smtClean="0"/>
              <a:t>tipR</a:t>
            </a:r>
            <a:r>
              <a:rPr lang="en-US" sz="1600" dirty="0" smtClean="0"/>
              <a:t>[AC</a:t>
            </a:r>
            <a:r>
              <a:rPr lang="en-US" sz="1600" dirty="0"/>
              <a:t>]</a:t>
            </a:r>
          </a:p>
          <a:p>
            <a:r>
              <a:rPr lang="en-US" sz="1600" dirty="0" smtClean="0"/>
              <a:t>        </a:t>
            </a:r>
            <a:r>
              <a:rPr lang="en-US" sz="1600" dirty="0"/>
              <a:t>+ </a:t>
            </a:r>
            <a:r>
              <a:rPr lang="en-US" sz="1600" dirty="0" err="1" smtClean="0"/>
              <a:t>clR</a:t>
            </a:r>
            <a:r>
              <a:rPr lang="en-US" sz="1600" dirty="0" smtClean="0"/>
              <a:t>[G</a:t>
            </a:r>
            <a:r>
              <a:rPr lang="en-US" sz="1600" dirty="0"/>
              <a:t>]*</a:t>
            </a:r>
            <a:r>
              <a:rPr lang="en-US" sz="1600" dirty="0" err="1" smtClean="0"/>
              <a:t>tipR</a:t>
            </a:r>
            <a:r>
              <a:rPr lang="en-US" sz="1600" dirty="0" smtClean="0"/>
              <a:t>[AG</a:t>
            </a:r>
            <a:r>
              <a:rPr lang="en-US" sz="1600" dirty="0"/>
              <a:t>] + </a:t>
            </a:r>
            <a:r>
              <a:rPr lang="en-US" sz="1600" dirty="0" err="1" smtClean="0"/>
              <a:t>clR</a:t>
            </a:r>
            <a:r>
              <a:rPr lang="en-US" sz="1600" dirty="0" smtClean="0"/>
              <a:t>[T</a:t>
            </a:r>
            <a:r>
              <a:rPr lang="en-US" sz="1600" dirty="0"/>
              <a:t>]*</a:t>
            </a:r>
            <a:r>
              <a:rPr lang="en-US" sz="1600" dirty="0" err="1" smtClean="0"/>
              <a:t>tipR</a:t>
            </a:r>
            <a:r>
              <a:rPr lang="en-US" sz="1600" dirty="0" smtClean="0"/>
              <a:t>[AT])</a:t>
            </a:r>
          </a:p>
          <a:p>
            <a:r>
              <a:rPr lang="en-US" sz="1600" dirty="0" err="1" smtClean="0"/>
              <a:t>clP</a:t>
            </a:r>
            <a:r>
              <a:rPr lang="en-US" sz="1600" dirty="0" smtClean="0"/>
              <a:t>[C]=…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1447800" y="136414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clP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76200" y="3657600"/>
            <a:ext cx="2438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669155" y="3709947"/>
            <a:ext cx="2438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39749" y="5105399"/>
            <a:ext cx="1181100" cy="237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81903" y="5105399"/>
            <a:ext cx="1181100" cy="237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2438400" y="2286000"/>
            <a:ext cx="0" cy="137160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2590800" y="2286000"/>
            <a:ext cx="0" cy="2938321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820849" y="5224321"/>
            <a:ext cx="769951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4173027" y="3810000"/>
            <a:ext cx="2496129" cy="4624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173027" y="2514601"/>
            <a:ext cx="0" cy="1295399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2667001" y="2057401"/>
            <a:ext cx="1506026" cy="457199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4" idx="1"/>
          </p:cNvCxnSpPr>
          <p:nvPr/>
        </p:nvCxnSpPr>
        <p:spPr>
          <a:xfrm flipH="1" flipV="1">
            <a:off x="3959750" y="5224321"/>
            <a:ext cx="3322153" cy="1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3959750" y="2667000"/>
            <a:ext cx="2650" cy="2557321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2667002" y="2209802"/>
            <a:ext cx="1295398" cy="457198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99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solidFill>
                  <a:schemeClr val="tx1"/>
                </a:solidFill>
              </a:rPr>
              <a:t>Implement and evaluate various scientific applications on heterogeneous platforms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Emphasis on non-mainstream coprocessor types</a:t>
            </a:r>
          </a:p>
          <a:p>
            <a:pPr lvl="2"/>
            <a:r>
              <a:rPr lang="en-US" sz="1600" dirty="0" smtClean="0"/>
              <a:t>FPGA, DSP, some GPU</a:t>
            </a:r>
          </a:p>
          <a:p>
            <a:pPr marL="914400" lvl="2" indent="0">
              <a:buNone/>
            </a:pPr>
            <a:endParaRPr lang="en-US" sz="1600" dirty="0" smtClean="0"/>
          </a:p>
          <a:p>
            <a:pPr lvl="1"/>
            <a:r>
              <a:rPr lang="en-US" sz="1800" dirty="0" smtClean="0"/>
              <a:t>Emphasis on new applications</a:t>
            </a:r>
          </a:p>
          <a:p>
            <a:pPr lvl="2"/>
            <a:r>
              <a:rPr lang="en-US" sz="1600" dirty="0" smtClean="0"/>
              <a:t>Non-regular grid</a:t>
            </a:r>
          </a:p>
          <a:p>
            <a:pPr lvl="1"/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solidFill>
                  <a:schemeClr val="tx1"/>
                </a:solidFill>
              </a:rPr>
              <a:t>Use experience to develop development tools and methodologies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CUNY NSF Workshop on Accelerators in High Performance Computing	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49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MrBayes</a:t>
            </a:r>
            <a:r>
              <a:rPr lang="en-US" dirty="0"/>
              <a:t>: High </a:t>
            </a:r>
            <a:r>
              <a:rPr lang="en-US" dirty="0" smtClean="0"/>
              <a:t>Level 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Requires many operators but no dependences between indices</a:t>
            </a:r>
          </a:p>
          <a:p>
            <a:pPr lvl="1"/>
            <a:r>
              <a:rPr lang="en-US" dirty="0" smtClean="0"/>
              <a:t>Requires 10 inputs and generates 6 outputs per “loop iteration”</a:t>
            </a:r>
          </a:p>
          <a:p>
            <a:pPr lvl="1"/>
            <a:r>
              <a:rPr lang="en-US" dirty="0" smtClean="0"/>
              <a:t>Performs 130 FP operations per 64 bytes of I/O</a:t>
            </a:r>
          </a:p>
          <a:p>
            <a:pPr lvl="2"/>
            <a:r>
              <a:rPr lang="en-US" dirty="0" smtClean="0"/>
              <a:t>Includes polynomial log approximation</a:t>
            </a:r>
          </a:p>
          <a:p>
            <a:pPr lvl="1"/>
            <a:r>
              <a:rPr lang="en-US" dirty="0" smtClean="0"/>
              <a:t>38 adds, 55 multiplies, 4 divides, 11 comparisons</a:t>
            </a:r>
          </a:p>
          <a:p>
            <a:pPr lvl="1"/>
            <a:r>
              <a:rPr lang="en-US" dirty="0" smtClean="0"/>
              <a:t>Arithmetic intensity = </a:t>
            </a:r>
            <a:r>
              <a:rPr lang="en-US" dirty="0" smtClean="0">
                <a:solidFill>
                  <a:srgbClr val="FF0000"/>
                </a:solidFill>
              </a:rPr>
              <a:t>2.03 flops/byte </a:t>
            </a:r>
            <a:r>
              <a:rPr lang="en-US" dirty="0" smtClean="0"/>
              <a:t>[memory bandwidth bound]</a:t>
            </a:r>
          </a:p>
          <a:p>
            <a:pPr lvl="1"/>
            <a:endParaRPr lang="en-US" sz="1400" dirty="0" smtClean="0"/>
          </a:p>
          <a:p>
            <a:r>
              <a:rPr lang="en-US" sz="1600" dirty="0" smtClean="0"/>
              <a:t>On Convey HC-1:</a:t>
            </a:r>
          </a:p>
          <a:p>
            <a:pPr lvl="1"/>
            <a:r>
              <a:rPr lang="en-US" dirty="0" smtClean="0"/>
              <a:t>Eight independent memory channels on each FPGA</a:t>
            </a:r>
          </a:p>
          <a:p>
            <a:pPr lvl="1"/>
            <a:r>
              <a:rPr lang="en-US" dirty="0" smtClean="0"/>
              <a:t>Associate one FP pipeline per channel</a:t>
            </a:r>
          </a:p>
          <a:p>
            <a:pPr lvl="1"/>
            <a:r>
              <a:rPr lang="en-US" dirty="0" smtClean="0"/>
              <a:t>Each channel can supply four input values per cycle</a:t>
            </a:r>
          </a:p>
          <a:p>
            <a:pPr lvl="2"/>
            <a:r>
              <a:rPr lang="en-US" sz="1600" dirty="0" smtClean="0"/>
              <a:t>Data Introduction Interval (DII) = 10/4 = 3 cycles</a:t>
            </a:r>
          </a:p>
          <a:p>
            <a:pPr lvl="2"/>
            <a:r>
              <a:rPr lang="en-US" sz="1600" dirty="0" smtClean="0"/>
              <a:t>Set </a:t>
            </a:r>
            <a:r>
              <a:rPr lang="en-US" sz="1600" i="1" dirty="0" smtClean="0"/>
              <a:t>port constraint</a:t>
            </a:r>
          </a:p>
          <a:p>
            <a:pPr marL="342900" lvl="1" indent="-342900">
              <a:buFontTx/>
              <a:buChar char="•"/>
            </a:pPr>
            <a:r>
              <a:rPr lang="en-US" sz="1600" dirty="0" smtClean="0"/>
              <a:t>GOAL:  assume peak b/w, instance minimal # of FUs = </a:t>
            </a:r>
            <a:r>
              <a:rPr lang="en-US" sz="1400" dirty="0"/>
              <a:t># </a:t>
            </a:r>
            <a:r>
              <a:rPr lang="en-US" sz="1400" dirty="0" smtClean="0"/>
              <a:t>ops </a:t>
            </a:r>
            <a:r>
              <a:rPr lang="en-US" sz="1400" dirty="0"/>
              <a:t>/ </a:t>
            </a:r>
            <a:r>
              <a:rPr lang="en-US" sz="1400" dirty="0" smtClean="0"/>
              <a:t>DII</a:t>
            </a:r>
            <a:endParaRPr lang="en-US" sz="1600" dirty="0" smtClean="0"/>
          </a:p>
          <a:p>
            <a:r>
              <a:rPr lang="en-US" sz="1600" dirty="0" smtClean="0"/>
              <a:t>None of our commercial HLS tools would do this</a:t>
            </a:r>
            <a:endParaRPr lang="en-US" sz="1600" dirty="0"/>
          </a:p>
          <a:p>
            <a:r>
              <a:rPr lang="en-US" sz="1600" dirty="0" smtClean="0"/>
              <a:t>Developed a port constrained high-level synthesis tool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CUNY NSF Workshop on Accelerators in High Performance Computing	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MrBayes</a:t>
            </a:r>
            <a:r>
              <a:rPr lang="en-US" dirty="0"/>
              <a:t>: Port </a:t>
            </a:r>
            <a:r>
              <a:rPr lang="en-US" dirty="0" smtClean="0"/>
              <a:t>Constrained 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Objective:  for memory-bound kernels…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Generate pipeline having throughput match available input bandwidth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Minimize </a:t>
            </a:r>
            <a:r>
              <a:rPr lang="en-US" dirty="0" smtClean="0"/>
              <a:t># functional </a:t>
            </a:r>
            <a:r>
              <a:rPr lang="en-US" dirty="0" smtClean="0"/>
              <a:t>units, lower bound = # ops / DII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Minimize overhead (</a:t>
            </a:r>
            <a:r>
              <a:rPr lang="en-US" dirty="0" err="1" smtClean="0"/>
              <a:t>muxes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registers) from </a:t>
            </a:r>
            <a:r>
              <a:rPr lang="en-US" dirty="0"/>
              <a:t>FU sharing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Algorithm:</a:t>
            </a:r>
          </a:p>
          <a:p>
            <a:pPr lvl="1"/>
            <a:r>
              <a:rPr lang="en-US" dirty="0" smtClean="0"/>
              <a:t>Input:  DFG of kernel</a:t>
            </a:r>
          </a:p>
          <a:p>
            <a:pPr lvl="1"/>
            <a:r>
              <a:rPr lang="en-US" dirty="0" smtClean="0"/>
              <a:t>Instance minimal # of functional units of each </a:t>
            </a:r>
            <a:r>
              <a:rPr lang="en-US" dirty="0" smtClean="0"/>
              <a:t>type</a:t>
            </a:r>
            <a:endParaRPr lang="en-US" sz="1800" dirty="0" smtClean="0"/>
          </a:p>
          <a:p>
            <a:pPr lvl="1"/>
            <a:r>
              <a:rPr lang="en-US" dirty="0" smtClean="0"/>
              <a:t>Loop:</a:t>
            </a:r>
          </a:p>
          <a:p>
            <a:pPr lvl="2"/>
            <a:r>
              <a:rPr lang="en-US" sz="1400" dirty="0" smtClean="0"/>
              <a:t>Choose a DFG operator whose inputs have already been scheduled</a:t>
            </a:r>
          </a:p>
          <a:p>
            <a:pPr lvl="2"/>
            <a:r>
              <a:rPr lang="en-US" sz="1400" dirty="0" smtClean="0"/>
              <a:t>Attempt to schedule it as early as possible</a:t>
            </a:r>
          </a:p>
          <a:p>
            <a:pPr lvl="2"/>
            <a:r>
              <a:rPr lang="en-US" sz="1400" dirty="0" smtClean="0"/>
              <a:t>If there aren’t enough instanced functional units, move it forward in the schedule until there are no conflicts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CUNY NSF Workshop on Accelerators in High Performance Computing	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0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MrBayes</a:t>
            </a:r>
            <a:r>
              <a:rPr lang="en-US" dirty="0"/>
              <a:t>: Functional </a:t>
            </a:r>
            <a:r>
              <a:rPr lang="en-US" dirty="0" smtClean="0"/>
              <a:t>Unit Sharing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CUNY NSF Workshop on Accelerators in High Performance Computing	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0"/>
            <a:ext cx="28194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977019"/>
              </p:ext>
            </p:extLst>
          </p:nvPr>
        </p:nvGraphicFramePr>
        <p:xfrm>
          <a:off x="6400800" y="2975919"/>
          <a:ext cx="2514600" cy="258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45" r:id="rId4" imgW="2407310" imgH="2502713" progId="Visio.Drawing.11">
                  <p:embed/>
                </p:oleObj>
              </mc:Choice>
              <mc:Fallback>
                <p:oleObj r:id="rId4" imgW="2407310" imgH="250271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975919"/>
                        <a:ext cx="2514600" cy="25825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200"/>
          </a:xfrm>
        </p:spPr>
        <p:txBody>
          <a:bodyPr/>
          <a:lstStyle/>
          <a:p>
            <a:r>
              <a:rPr lang="en-US" sz="1600" dirty="0" smtClean="0"/>
              <a:t>Expanded Phylogenetic Likelihood Function for one base:</a:t>
            </a:r>
          </a:p>
          <a:p>
            <a:pPr marL="344488" indent="0">
              <a:buNone/>
            </a:pPr>
            <a:r>
              <a:rPr lang="en-US" sz="1600" b="1" i="1" dirty="0" err="1" smtClean="0">
                <a:latin typeface="Courier New" pitchFamily="49" charset="0"/>
                <a:cs typeface="Courier New" pitchFamily="49" charset="0"/>
              </a:rPr>
              <a:t>clP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[h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] = (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tipL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[AA]*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clL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[A] + 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tipL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[AC]*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clL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[C] +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914400" indent="0">
              <a:buNone/>
            </a:pP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tipL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[AG]*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clL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[G] + 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tipL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[AT]*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clL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[T]) * (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tipR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[AA]*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clR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[A] + 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tipR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[AC]*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clR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[C] + 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tipR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[AG]*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clR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[G] + 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tipR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[AT]*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clR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[T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]);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Straight Arrow Connector 9"/>
          <p:cNvCxnSpPr>
            <a:endCxn id="5" idx="0"/>
          </p:cNvCxnSpPr>
          <p:nvPr/>
        </p:nvCxnSpPr>
        <p:spPr>
          <a:xfrm flipH="1">
            <a:off x="1562100" y="2514600"/>
            <a:ext cx="172085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18" idx="0"/>
          </p:cNvCxnSpPr>
          <p:nvPr/>
        </p:nvCxnSpPr>
        <p:spPr>
          <a:xfrm flipH="1">
            <a:off x="1334746" y="4419600"/>
            <a:ext cx="227354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6512" y="2772765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DFG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7313" y="4953000"/>
            <a:ext cx="20948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Cal. DII, min. FUs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Schedule </a:t>
            </a:r>
            <a:r>
              <a:rPr lang="en-US" sz="1400" dirty="0" smtClean="0"/>
              <a:t>FU with </a:t>
            </a:r>
            <a:r>
              <a:rPr lang="en-US" sz="1400" dirty="0" smtClean="0"/>
              <a:t>heuristic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648297"/>
              </p:ext>
            </p:extLst>
          </p:nvPr>
        </p:nvGraphicFramePr>
        <p:xfrm>
          <a:off x="3469234" y="3048000"/>
          <a:ext cx="1704341" cy="2438400"/>
        </p:xfrm>
        <a:graphic>
          <a:graphicData uri="http://schemas.openxmlformats.org/drawingml/2006/table">
            <a:tbl>
              <a:tblPr firstRow="1" firstCol="1" bandRow="1"/>
              <a:tblGrid>
                <a:gridCol w="451485"/>
                <a:gridCol w="380048"/>
                <a:gridCol w="443548"/>
                <a:gridCol w="429260"/>
              </a:tblGrid>
              <a:tr h="914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Node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Slot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Type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FU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×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mul1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×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mul1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×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mul1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×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mul1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×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mul1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6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6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×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mul1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7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7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×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mul1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8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8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×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mul1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9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10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+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add1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10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12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+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add1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11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14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+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add1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12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16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+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add1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13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25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+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add1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14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29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+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add1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15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42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×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mul2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7" name="Straight Arrow Connector 26"/>
          <p:cNvCxnSpPr>
            <a:stCxn id="18" idx="3"/>
          </p:cNvCxnSpPr>
          <p:nvPr/>
        </p:nvCxnSpPr>
        <p:spPr>
          <a:xfrm>
            <a:off x="2382178" y="5322332"/>
            <a:ext cx="97142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34000" y="5312807"/>
            <a:ext cx="1143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648142" y="2582265"/>
            <a:ext cx="9525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90675" y="40399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 port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34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MrBayes</a:t>
            </a:r>
            <a:r>
              <a:rPr lang="en-US" dirty="0"/>
              <a:t>: Data </a:t>
            </a:r>
            <a:r>
              <a:rPr lang="en-US" dirty="0" smtClean="0"/>
              <a:t>Flow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CUNY NSF Workshop on Accelerators in High Performance Computing	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830242"/>
              </p:ext>
            </p:extLst>
          </p:nvPr>
        </p:nvGraphicFramePr>
        <p:xfrm>
          <a:off x="1066800" y="1371600"/>
          <a:ext cx="7086600" cy="4593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9" r:id="rId3" imgW="9231616" imgH="7266638" progId="Visio.Drawing.11">
                  <p:embed/>
                </p:oleObj>
              </mc:Choice>
              <mc:Fallback>
                <p:oleObj r:id="rId3" imgW="9231616" imgH="726663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371600"/>
                        <a:ext cx="7086600" cy="45936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086600" y="3517612"/>
            <a:ext cx="1981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Natural log approximation:</a:t>
            </a:r>
          </a:p>
          <a:p>
            <a:r>
              <a:rPr lang="en-US" sz="1600" dirty="0"/>
              <a:t>o</a:t>
            </a:r>
            <a:r>
              <a:rPr lang="en-US" sz="1600" dirty="0" smtClean="0"/>
              <a:t>rder-5 </a:t>
            </a:r>
            <a:r>
              <a:rPr lang="en-US" sz="1600" dirty="0" smtClean="0"/>
              <a:t>polynomial (</a:t>
            </a:r>
            <a:r>
              <a:rPr lang="en-US" sz="1600" dirty="0" err="1" smtClean="0"/>
              <a:t>Chebychev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553200" y="3810000"/>
            <a:ext cx="53340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57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CUNY NSF Workshop on Accelerators in High Performance Computing	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876800"/>
          </a:xfrm>
        </p:spPr>
        <p:txBody>
          <a:bodyPr/>
          <a:lstStyle/>
          <a:p>
            <a:r>
              <a:rPr lang="en-US" sz="1600" dirty="0" smtClean="0">
                <a:latin typeface="+mj-lt"/>
              </a:rPr>
              <a:t>Instance 8 </a:t>
            </a:r>
            <a:r>
              <a:rPr lang="en-US" sz="1600" dirty="0" smtClean="0">
                <a:latin typeface="+mj-lt"/>
              </a:rPr>
              <a:t>pipelines </a:t>
            </a:r>
            <a:r>
              <a:rPr lang="en-US" sz="1600" dirty="0" smtClean="0">
                <a:latin typeface="+mj-lt"/>
              </a:rPr>
              <a:t>per FPGA = 32 pipelines</a:t>
            </a:r>
          </a:p>
          <a:p>
            <a:endParaRPr lang="en-US" sz="16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In </a:t>
            </a:r>
            <a:r>
              <a:rPr lang="en-US" sz="1600" dirty="0" smtClean="0">
                <a:latin typeface="+mj-lt"/>
              </a:rPr>
              <a:t>order to get likelihood logic to fit:</a:t>
            </a:r>
          </a:p>
          <a:p>
            <a:pPr lvl="1"/>
            <a:r>
              <a:rPr lang="en-US" sz="1400" dirty="0" smtClean="0">
                <a:latin typeface="+mj-lt"/>
              </a:rPr>
              <a:t>Leverage relatively slow clock of HC-1 to reduce latency of FUs:</a:t>
            </a:r>
          </a:p>
          <a:p>
            <a:pPr lvl="1"/>
            <a:r>
              <a:rPr lang="en-US" sz="1400" dirty="0" smtClean="0">
                <a:latin typeface="+mj-lt"/>
              </a:rPr>
              <a:t>3-cycle FP add, 3-cycle FP </a:t>
            </a:r>
            <a:r>
              <a:rPr lang="en-US" sz="1400" dirty="0" err="1" smtClean="0">
                <a:latin typeface="+mj-lt"/>
              </a:rPr>
              <a:t>mult</a:t>
            </a:r>
            <a:r>
              <a:rPr lang="en-US" sz="1400" dirty="0" smtClean="0">
                <a:latin typeface="+mj-lt"/>
              </a:rPr>
              <a:t> [DSP], 11-cycle FP divide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Final design with 8 PEs/FPGA:</a:t>
            </a:r>
          </a:p>
          <a:p>
            <a:pPr lvl="1"/>
            <a:r>
              <a:rPr lang="en-US" sz="1400" dirty="0" smtClean="0">
                <a:latin typeface="+mj-lt"/>
                <a:cs typeface="Courier New" pitchFamily="49" charset="0"/>
              </a:rPr>
              <a:t>93% LUT, 96% FF, 99% slice, 81% BRAM, 79% DSP</a:t>
            </a:r>
          </a:p>
          <a:p>
            <a:pPr marL="0" indent="0">
              <a:buNone/>
            </a:pPr>
            <a:endParaRPr lang="en-US" sz="1600" dirty="0">
              <a:latin typeface="+mj-lt"/>
              <a:cs typeface="Courier New" pitchFamily="49" charset="0"/>
            </a:endParaRPr>
          </a:p>
          <a:p>
            <a:r>
              <a:rPr lang="en-US" sz="1600" dirty="0" smtClean="0">
                <a:latin typeface="+mj-lt"/>
                <a:cs typeface="Courier New" pitchFamily="49" charset="0"/>
              </a:rPr>
              <a:t>Performance potential</a:t>
            </a:r>
          </a:p>
          <a:p>
            <a:pPr lvl="1"/>
            <a:r>
              <a:rPr lang="en-US" sz="1200" dirty="0" smtClean="0">
                <a:latin typeface="+mj-lt"/>
                <a:cs typeface="Courier New" pitchFamily="49" charset="0"/>
              </a:rPr>
              <a:t>2.03 flops/byte x 76.8 GB/s x </a:t>
            </a:r>
            <a:r>
              <a:rPr lang="en-US" sz="1200" b="1" i="1" dirty="0" smtClean="0">
                <a:latin typeface="+mj-lt"/>
                <a:cs typeface="Courier New" pitchFamily="49" charset="0"/>
              </a:rPr>
              <a:t>memory efficiency</a:t>
            </a:r>
          </a:p>
          <a:p>
            <a:pPr lvl="1"/>
            <a:r>
              <a:rPr lang="en-US" sz="1200" dirty="0">
                <a:solidFill>
                  <a:srgbClr val="FF0000"/>
                </a:solidFill>
                <a:cs typeface="Courier New" pitchFamily="49" charset="0"/>
              </a:rPr>
              <a:t>50% memory efficiency =&gt; 78 GFLOPS/s</a:t>
            </a:r>
          </a:p>
          <a:p>
            <a:endParaRPr lang="en-US" sz="1600" dirty="0" smtClean="0">
              <a:latin typeface="+mj-lt"/>
              <a:cs typeface="Courier New" pitchFamily="49" charset="0"/>
            </a:endParaRPr>
          </a:p>
          <a:p>
            <a:r>
              <a:rPr lang="en-US" sz="1600" dirty="0" smtClean="0">
                <a:latin typeface="+mj-lt"/>
                <a:cs typeface="Courier New" pitchFamily="49" charset="0"/>
              </a:rPr>
              <a:t>Performance results:</a:t>
            </a:r>
          </a:p>
          <a:p>
            <a:pPr lvl="1"/>
            <a:r>
              <a:rPr lang="en-US" sz="1200" dirty="0" smtClean="0">
                <a:latin typeface="+mj-lt"/>
                <a:cs typeface="Courier New" pitchFamily="49" charset="0"/>
              </a:rPr>
              <a:t>3X speedup vs. BEAGLE on Tesla T10 GPU</a:t>
            </a:r>
          </a:p>
          <a:p>
            <a:pPr lvl="1"/>
            <a:r>
              <a:rPr lang="en-US" sz="1200" dirty="0" smtClean="0">
                <a:latin typeface="+mj-lt"/>
                <a:cs typeface="Courier New" pitchFamily="49" charset="0"/>
              </a:rPr>
              <a:t>50X speedup vs. BEAGLE on dual 4-core Xeon 5520</a:t>
            </a:r>
            <a:endParaRPr lang="en-US" sz="1200" dirty="0">
              <a:latin typeface="+mj-lt"/>
              <a:cs typeface="Courier New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8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Constrained Synthesis of FP Pipelines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Applied </a:t>
                </a:r>
                <a:r>
                  <a:rPr lang="en-US" dirty="0" smtClean="0"/>
                  <a:t>tool to </a:t>
                </a:r>
                <a:r>
                  <a:rPr lang="en-US" dirty="0" smtClean="0"/>
                  <a:t>SBML rate law (ODE) benchmark expressions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Example:</a:t>
                </a:r>
              </a:p>
              <a:p>
                <a:pPr lvl="1"/>
                <a:r>
                  <a:rPr lang="en-US" dirty="0" smtClean="0"/>
                  <a:t>PPBR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𝑄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𝑒𝑞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𝑄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𝑄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𝑓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𝑒𝑞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𝑄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𝐴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𝐾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𝐴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𝑄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∙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𝑃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𝑃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13 inputs, 8 adds, 12 multiplies, 5 </a:t>
                </a:r>
                <a:r>
                  <a:rPr lang="en-US" dirty="0" smtClean="0"/>
                  <a:t>divides</a:t>
                </a:r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Assume DII = </a:t>
                </a:r>
                <a:r>
                  <a:rPr lang="en-US" dirty="0" smtClean="0"/>
                  <a:t>5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Evaluate compared with exhaustive search (w/1-cycle add, 2-cycle </a:t>
                </a:r>
                <a:r>
                  <a:rPr lang="en-US" dirty="0" err="1" smtClean="0"/>
                  <a:t>mult</a:t>
                </a:r>
                <a:r>
                  <a:rPr lang="en-US" dirty="0" smtClean="0"/>
                  <a:t>, 4-cycle divider):</a:t>
                </a:r>
              </a:p>
              <a:p>
                <a:pPr lvl="2"/>
                <a:r>
                  <a:rPr lang="en-US" dirty="0" smtClean="0"/>
                  <a:t>Pipeline latency (</a:t>
                </a:r>
                <a:r>
                  <a:rPr lang="en-US" dirty="0" err="1" smtClean="0"/>
                  <a:t>min,max</a:t>
                </a:r>
                <a:r>
                  <a:rPr lang="en-US" dirty="0" smtClean="0"/>
                  <a:t>)=(31,34), our result=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31</a:t>
                </a:r>
              </a:p>
              <a:p>
                <a:pPr lvl="2"/>
                <a:r>
                  <a:rPr lang="en-US" dirty="0" smtClean="0"/>
                  <a:t>Maximum </a:t>
                </a:r>
                <a:r>
                  <a:rPr lang="en-US" dirty="0" err="1" smtClean="0"/>
                  <a:t>fanin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min,max</a:t>
                </a:r>
                <a:r>
                  <a:rPr lang="en-US" dirty="0" smtClean="0"/>
                  <a:t>)=(4,5), our result=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5</a:t>
                </a:r>
              </a:p>
              <a:p>
                <a:pPr lvl="2"/>
                <a:r>
                  <a:rPr lang="en-US" dirty="0" smtClean="0"/>
                  <a:t>Maximum </a:t>
                </a:r>
                <a:r>
                  <a:rPr lang="en-US" dirty="0" err="1" smtClean="0"/>
                  <a:t>fanout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min,max</a:t>
                </a:r>
                <a:r>
                  <a:rPr lang="en-US" dirty="0" smtClean="0"/>
                  <a:t>)=(4,6), our result=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5</a:t>
                </a:r>
              </a:p>
              <a:p>
                <a:pPr lvl="2"/>
                <a:r>
                  <a:rPr lang="en-US" dirty="0" smtClean="0"/>
                  <a:t># </a:t>
                </a:r>
                <a:r>
                  <a:rPr lang="en-US" dirty="0" err="1" smtClean="0"/>
                  <a:t>muxes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min,max</a:t>
                </a:r>
                <a:r>
                  <a:rPr lang="en-US" dirty="0" smtClean="0"/>
                  <a:t>)=(48,76), our result=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61</a:t>
                </a:r>
              </a:p>
              <a:p>
                <a:pPr lvl="2"/>
                <a:r>
                  <a:rPr lang="en-US" dirty="0" smtClean="0"/>
                  <a:t># registers (</a:t>
                </a:r>
                <a:r>
                  <a:rPr lang="en-US" dirty="0" err="1" smtClean="0"/>
                  <a:t>min,max</a:t>
                </a:r>
                <a:r>
                  <a:rPr lang="en-US" dirty="0" smtClean="0"/>
                  <a:t>)=(25,48), our result=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26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55" b="-3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CUNY NSF Workshop on Accelerators in High Performance Computing	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68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Comparison with Commercial HLS Tools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same benchmark:</a:t>
            </a:r>
          </a:p>
          <a:p>
            <a:pPr lvl="1"/>
            <a:r>
              <a:rPr lang="en-US" dirty="0" smtClean="0"/>
              <a:t>Assume border case with one physical input port, DII=13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 smtClean="0"/>
              <a:t>Evaluating </a:t>
            </a:r>
            <a:r>
              <a:rPr lang="en-US" dirty="0" err="1" smtClean="0"/>
              <a:t>AutoESL</a:t>
            </a:r>
            <a:r>
              <a:rPr lang="en-US" dirty="0" smtClean="0"/>
              <a:t> now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CUNY NSF Workshop on Accelerators in High Performance Computing	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838919"/>
              </p:ext>
            </p:extLst>
          </p:nvPr>
        </p:nvGraphicFramePr>
        <p:xfrm>
          <a:off x="1524000" y="27432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ImpulseC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SynforaC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Our tool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LUTs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6605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4805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2236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</a:t>
                      </a:r>
                      <a:r>
                        <a:rPr lang="en-US" dirty="0" err="1" smtClean="0"/>
                        <a:t>regs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6453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4066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1820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Speed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150.2 MHz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146.8 MHz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158.MHz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7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AmpliconNoise</a:t>
            </a:r>
            <a:r>
              <a:rPr lang="en-US" sz="2400" dirty="0" smtClean="0"/>
              <a:t>: </a:t>
            </a:r>
            <a:r>
              <a:rPr lang="en-US" sz="2400" dirty="0" err="1" smtClean="0"/>
              <a:t>Pyrosequencing</a:t>
            </a:r>
            <a:r>
              <a:rPr lang="en-US" sz="2400" dirty="0" smtClean="0"/>
              <a:t> Noise Removal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91000" cy="4648200"/>
          </a:xfrm>
        </p:spPr>
        <p:txBody>
          <a:bodyPr/>
          <a:lstStyle/>
          <a:p>
            <a:r>
              <a:rPr lang="en-US" sz="1600" dirty="0" smtClean="0"/>
              <a:t>In </a:t>
            </a:r>
            <a:r>
              <a:rPr lang="en-US" sz="1600" dirty="0" err="1" smtClean="0"/>
              <a:t>metagenomics</a:t>
            </a:r>
            <a:r>
              <a:rPr lang="en-US" sz="1600" dirty="0"/>
              <a:t>, sequence </a:t>
            </a:r>
            <a:r>
              <a:rPr lang="en-US" sz="1600" dirty="0" smtClean="0"/>
              <a:t>mixed genomes from </a:t>
            </a:r>
            <a:r>
              <a:rPr lang="en-US" sz="1600" dirty="0"/>
              <a:t>different </a:t>
            </a:r>
            <a:r>
              <a:rPr lang="en-US" sz="1600" dirty="0" smtClean="0"/>
              <a:t>bacterial species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Goal:  remove noise to prevent overestimation of # unique genomes</a:t>
            </a:r>
          </a:p>
          <a:p>
            <a:r>
              <a:rPr lang="en-US" sz="1600" dirty="0" smtClean="0"/>
              <a:t>Roche </a:t>
            </a:r>
            <a:r>
              <a:rPr lang="en-US" sz="1600" dirty="0" smtClean="0"/>
              <a:t>454 </a:t>
            </a:r>
            <a:r>
              <a:rPr lang="en-US" sz="1600" dirty="0" smtClean="0"/>
              <a:t>sequencer</a:t>
            </a:r>
            <a:endParaRPr lang="en-US" sz="1600" dirty="0" smtClean="0"/>
          </a:p>
          <a:p>
            <a:r>
              <a:rPr lang="en-US" sz="1600" dirty="0" smtClean="0"/>
              <a:t>Produces a run of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~100K </a:t>
            </a:r>
            <a:r>
              <a:rPr lang="en-US" sz="1600" dirty="0" smtClean="0"/>
              <a:t>short reads of ~800 length each</a:t>
            </a:r>
            <a:endParaRPr lang="en-US" sz="1600" dirty="0" smtClean="0"/>
          </a:p>
          <a:p>
            <a:r>
              <a:rPr lang="en-US" sz="1600" dirty="0" smtClean="0"/>
              <a:t>Kernel:</a:t>
            </a:r>
            <a:endParaRPr lang="en-US" sz="1600" dirty="0" smtClean="0"/>
          </a:p>
          <a:p>
            <a:pPr lvl="1"/>
            <a:r>
              <a:rPr lang="en-US" sz="1400" dirty="0" smtClean="0"/>
              <a:t>Cluster </a:t>
            </a:r>
            <a:r>
              <a:rPr lang="en-US" sz="1400" dirty="0" smtClean="0"/>
              <a:t>reads to differentiate unique </a:t>
            </a:r>
            <a:r>
              <a:rPr lang="en-US" sz="1400" dirty="0" smtClean="0"/>
              <a:t>species</a:t>
            </a:r>
            <a:endParaRPr lang="en-US" sz="1400" dirty="0" smtClean="0"/>
          </a:p>
          <a:p>
            <a:pPr lvl="1"/>
            <a:r>
              <a:rPr lang="en-US" sz="1400" dirty="0" smtClean="0"/>
              <a:t>Compute pairwise distance </a:t>
            </a:r>
            <a:r>
              <a:rPr lang="en-US" sz="1400" dirty="0" smtClean="0"/>
              <a:t>matrix</a:t>
            </a:r>
            <a:endParaRPr lang="en-US" sz="1400" dirty="0" smtClean="0"/>
          </a:p>
          <a:p>
            <a:pPr lvl="1"/>
            <a:r>
              <a:rPr lang="en-US" sz="1400" dirty="0" smtClean="0"/>
              <a:t>Distances based on </a:t>
            </a:r>
            <a:r>
              <a:rPr lang="en-US" sz="1400" dirty="0" smtClean="0">
                <a:solidFill>
                  <a:srgbClr val="FF0000"/>
                </a:solidFill>
              </a:rPr>
              <a:t>global </a:t>
            </a:r>
            <a:r>
              <a:rPr lang="en-US" sz="1400" dirty="0" smtClean="0">
                <a:solidFill>
                  <a:srgbClr val="FF0000"/>
                </a:solidFill>
              </a:rPr>
              <a:t>alignment </a:t>
            </a:r>
            <a:r>
              <a:rPr lang="en-US" sz="1400" dirty="0" smtClean="0">
                <a:solidFill>
                  <a:schemeClr val="tx1"/>
                </a:solidFill>
              </a:rPr>
              <a:t>score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CUNY NSF Workshop on Accelerators in High Performance Computing	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7586" name="Picture 2" descr="http://www.igb.illinois.edu/biotech/sites/igb.illinois.edu.biotech/files/u3/454Roche1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28641"/>
            <a:ext cx="4419600" cy="376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28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AmpliconNoise</a:t>
            </a:r>
            <a:r>
              <a:rPr lang="en-US" dirty="0"/>
              <a:t>: Global </a:t>
            </a:r>
            <a:r>
              <a:rPr lang="en-US" dirty="0" smtClean="0"/>
              <a:t>Alignment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CUNY NSF Workshop on Accelerators in High Performance Computing	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1290" y="19812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sequence 1:   </a:t>
            </a:r>
            <a:r>
              <a:rPr lang="en-US" b="1" dirty="0" smtClean="0"/>
              <a:t>A G </a:t>
            </a:r>
            <a:r>
              <a:rPr lang="en-US" b="1" dirty="0" err="1" smtClean="0"/>
              <a:t>G</a:t>
            </a:r>
            <a:r>
              <a:rPr lang="en-US" b="1" dirty="0" smtClean="0"/>
              <a:t> T C </a:t>
            </a:r>
            <a:r>
              <a:rPr lang="en-US" b="1" dirty="0" err="1" smtClean="0"/>
              <a:t>C</a:t>
            </a:r>
            <a:r>
              <a:rPr lang="en-US" b="1" dirty="0" smtClean="0"/>
              <a:t> A G C A 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41223" y="263172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edits: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574823" y="263172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 </a:t>
            </a:r>
            <a:r>
              <a:rPr lang="en-US" b="1" u="sng" dirty="0" smtClean="0"/>
              <a:t>C </a:t>
            </a:r>
            <a:r>
              <a:rPr lang="en-US" b="1" u="sng" dirty="0" err="1" smtClean="0"/>
              <a:t>C</a:t>
            </a:r>
            <a:r>
              <a:rPr lang="en-US" b="1" u="sng" dirty="0" smtClean="0"/>
              <a:t> </a:t>
            </a:r>
            <a:r>
              <a:rPr lang="en-US" b="1" dirty="0" smtClean="0"/>
              <a:t>T A G C </a:t>
            </a:r>
            <a:r>
              <a:rPr lang="en-US" b="1" dirty="0" err="1" smtClean="0"/>
              <a:t>C</a:t>
            </a:r>
            <a:r>
              <a:rPr lang="en-US" b="1" dirty="0" smtClean="0"/>
              <a:t> A G C A T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4489223" y="2631728"/>
            <a:ext cx="4571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64890" y="3249098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17623" y="3241328"/>
            <a:ext cx="1211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change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20614" y="322966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3723412" y="2936528"/>
            <a:ext cx="408668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8" idx="2"/>
          </p:cNvCxnSpPr>
          <p:nvPr/>
        </p:nvCxnSpPr>
        <p:spPr>
          <a:xfrm flipV="1">
            <a:off x="4683990" y="3001060"/>
            <a:ext cx="33833" cy="2480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657735" y="2631878"/>
            <a:ext cx="4316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5657736" y="2631878"/>
            <a:ext cx="431686" cy="3693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657736" y="2631878"/>
            <a:ext cx="431686" cy="3691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0"/>
            <a:endCxn id="14" idx="2"/>
          </p:cNvCxnSpPr>
          <p:nvPr/>
        </p:nvCxnSpPr>
        <p:spPr>
          <a:xfrm flipH="1" flipV="1">
            <a:off x="5873579" y="3001210"/>
            <a:ext cx="266135" cy="2284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28800" y="5410200"/>
            <a:ext cx="6399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Aligned sequence 1:   </a:t>
            </a:r>
            <a:r>
              <a:rPr lang="en-US" b="1" dirty="0" smtClean="0"/>
              <a:t>A G </a:t>
            </a:r>
            <a:r>
              <a:rPr lang="en-US" b="1" dirty="0" err="1" smtClean="0"/>
              <a:t>G</a:t>
            </a:r>
            <a:r>
              <a:rPr lang="en-US" b="1" dirty="0" smtClean="0"/>
              <a:t> T  -  -  C </a:t>
            </a:r>
            <a:r>
              <a:rPr lang="en-US" b="1" dirty="0" err="1" smtClean="0"/>
              <a:t>C</a:t>
            </a:r>
            <a:r>
              <a:rPr lang="en-US" b="1" dirty="0" smtClean="0"/>
              <a:t> A G C A T</a:t>
            </a:r>
          </a:p>
          <a:p>
            <a:r>
              <a:rPr lang="en-US" dirty="0"/>
              <a:t>Aligned sequence </a:t>
            </a:r>
            <a:r>
              <a:rPr lang="en-US" dirty="0" smtClean="0"/>
              <a:t>2:   </a:t>
            </a:r>
            <a:r>
              <a:rPr lang="en-US" b="1" dirty="0"/>
              <a:t>A </a:t>
            </a:r>
            <a:r>
              <a:rPr lang="en-US" b="1" dirty="0" smtClean="0"/>
              <a:t>C </a:t>
            </a:r>
            <a:r>
              <a:rPr lang="en-US" b="1" dirty="0" err="1" smtClean="0"/>
              <a:t>C</a:t>
            </a:r>
            <a:r>
              <a:rPr lang="en-US" b="1" dirty="0" smtClean="0"/>
              <a:t> </a:t>
            </a:r>
            <a:r>
              <a:rPr lang="en-US" b="1" dirty="0"/>
              <a:t>T </a:t>
            </a:r>
            <a:r>
              <a:rPr lang="en-US" b="1" dirty="0" smtClean="0"/>
              <a:t> A G C </a:t>
            </a:r>
            <a:r>
              <a:rPr lang="en-US" b="1" dirty="0" err="1"/>
              <a:t>C</a:t>
            </a:r>
            <a:r>
              <a:rPr lang="en-US" b="1" dirty="0"/>
              <a:t> A </a:t>
            </a:r>
            <a:r>
              <a:rPr lang="en-US" b="1" dirty="0" smtClean="0"/>
              <a:t> -  -  </a:t>
            </a:r>
            <a:r>
              <a:rPr lang="en-US" b="1" dirty="0"/>
              <a:t>A </a:t>
            </a:r>
            <a:r>
              <a:rPr lang="en-US" b="1" dirty="0" smtClean="0"/>
              <a:t>T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542619" y="445251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 C </a:t>
            </a:r>
            <a:r>
              <a:rPr lang="en-US" b="1" dirty="0" err="1" smtClean="0"/>
              <a:t>C</a:t>
            </a:r>
            <a:r>
              <a:rPr lang="en-US" b="1" dirty="0" smtClean="0"/>
              <a:t> T A G C </a:t>
            </a:r>
            <a:r>
              <a:rPr lang="en-US" b="1" dirty="0" err="1" smtClean="0"/>
              <a:t>C</a:t>
            </a:r>
            <a:r>
              <a:rPr lang="en-US" b="1" dirty="0" smtClean="0"/>
              <a:t> A A T</a:t>
            </a:r>
            <a:endParaRPr lang="en-US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055296" y="3630098"/>
            <a:ext cx="0" cy="8224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41223" y="445251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sequence 2:</a:t>
            </a:r>
            <a:endParaRPr lang="en-US" b="1" dirty="0"/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77200" cy="381000"/>
          </a:xfrm>
        </p:spPr>
        <p:txBody>
          <a:bodyPr/>
          <a:lstStyle/>
          <a:p>
            <a:r>
              <a:rPr lang="en-US" sz="2000" dirty="0" smtClean="0"/>
              <a:t>Match similar sequences to each </a:t>
            </a:r>
            <a:r>
              <a:rPr lang="en-US" sz="2000" dirty="0" smtClean="0"/>
              <a:t>other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lvl="1"/>
            <a:r>
              <a:rPr lang="en-US" dirty="0" smtClean="0"/>
              <a:t>Alignment “uncovers” edits (gaps show deletions/insertions):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5072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AmpliconNoise</a:t>
            </a:r>
            <a:r>
              <a:rPr lang="en-US" dirty="0"/>
              <a:t>: Score </a:t>
            </a:r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648200"/>
          </a:xfrm>
        </p:spPr>
        <p:txBody>
          <a:bodyPr/>
          <a:lstStyle/>
          <a:p>
            <a:r>
              <a:rPr lang="en-US" sz="2000" dirty="0" smtClean="0"/>
              <a:t>Basic idea: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Based on penalties for:</a:t>
            </a:r>
          </a:p>
          <a:p>
            <a:pPr lvl="2"/>
            <a:r>
              <a:rPr lang="en-US" sz="1600" dirty="0"/>
              <a:t>A</a:t>
            </a:r>
            <a:r>
              <a:rPr lang="en-US" sz="1600" dirty="0" smtClean="0"/>
              <a:t>dding gaps to sequence 1</a:t>
            </a:r>
          </a:p>
          <a:p>
            <a:pPr lvl="2"/>
            <a:r>
              <a:rPr lang="en-US" sz="1600" dirty="0" smtClean="0"/>
              <a:t>Adding </a:t>
            </a:r>
            <a:r>
              <a:rPr lang="en-US" sz="1600" dirty="0"/>
              <a:t>gaps to </a:t>
            </a:r>
            <a:r>
              <a:rPr lang="en-US" sz="1600" dirty="0" smtClean="0"/>
              <a:t>sequence 2</a:t>
            </a:r>
          </a:p>
          <a:p>
            <a:pPr lvl="2"/>
            <a:r>
              <a:rPr lang="en-US" sz="1600" dirty="0" smtClean="0"/>
              <a:t>Character </a:t>
            </a:r>
            <a:r>
              <a:rPr lang="en-US" sz="1600" dirty="0" smtClean="0"/>
              <a:t>substitutions (based on table)</a:t>
            </a:r>
            <a:endParaRPr lang="en-US" sz="1600" dirty="0" smtClean="0"/>
          </a:p>
          <a:p>
            <a:pPr lvl="2"/>
            <a:endParaRPr lang="en-US" sz="1600" dirty="0"/>
          </a:p>
          <a:p>
            <a:pPr lvl="1"/>
            <a:r>
              <a:rPr lang="en-US" sz="1800" dirty="0" smtClean="0"/>
              <a:t>Construct a score matrix, where:</a:t>
            </a:r>
          </a:p>
          <a:p>
            <a:pPr lvl="2"/>
            <a:r>
              <a:rPr lang="en-US" sz="1600" dirty="0" smtClean="0"/>
              <a:t>Each cell (</a:t>
            </a:r>
            <a:r>
              <a:rPr lang="en-US" sz="1600" dirty="0" err="1" smtClean="0"/>
              <a:t>i,j</a:t>
            </a:r>
            <a:r>
              <a:rPr lang="en-US" sz="1600" dirty="0" smtClean="0"/>
              <a:t>) represents score for a partial alignment state</a:t>
            </a:r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CUNY NSF Workshop on Accelerators in High Performance Computing	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323232"/>
              </p:ext>
            </p:extLst>
          </p:nvPr>
        </p:nvGraphicFramePr>
        <p:xfrm>
          <a:off x="6019800" y="1676400"/>
          <a:ext cx="2133600" cy="1981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800"/>
                <a:gridCol w="1066800"/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C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7620000" y="2438400"/>
            <a:ext cx="0" cy="45720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800353" y="3200400"/>
            <a:ext cx="514847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858000" y="2514600"/>
            <a:ext cx="457200" cy="30480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4495800" y="3962400"/>
            <a:ext cx="4327497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 smtClean="0"/>
              <a:t>D = best score, among: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Add gap </a:t>
            </a:r>
            <a:r>
              <a:rPr lang="en-US" sz="1400" dirty="0" smtClean="0"/>
              <a:t>to sequence 1 from B state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Add gap </a:t>
            </a:r>
            <a:r>
              <a:rPr lang="en-US" sz="1400" dirty="0" smtClean="0"/>
              <a:t>to sequence 2 from C state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Substitute from A state</a:t>
            </a:r>
          </a:p>
          <a:p>
            <a:pPr lvl="1"/>
            <a:endParaRPr lang="en-US" dirty="0"/>
          </a:p>
          <a:p>
            <a:r>
              <a:rPr lang="en-US" dirty="0" smtClean="0"/>
              <a:t>Final score </a:t>
            </a:r>
            <a:r>
              <a:rPr lang="en-US" dirty="0"/>
              <a:t>is in lower-right </a:t>
            </a:r>
            <a:r>
              <a:rPr lang="en-US" dirty="0" smtClean="0"/>
              <a:t>cell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48400" y="1371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Sequence 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5061466" y="24823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Sequence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18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b="1" dirty="0" smtClean="0"/>
              <a:t>Comparative genomics:</a:t>
            </a:r>
          </a:p>
          <a:p>
            <a:pPr lvl="1"/>
            <a:r>
              <a:rPr lang="en-US" sz="1200" dirty="0" smtClean="0"/>
              <a:t>GRAPPA:  Gene Rearrangement Analysis under Parsimony and other Phylogenetic Algorithms (FPGA)</a:t>
            </a:r>
          </a:p>
          <a:p>
            <a:pPr lvl="1"/>
            <a:r>
              <a:rPr lang="en-US" sz="1200" dirty="0" err="1" smtClean="0"/>
              <a:t>MrBayes</a:t>
            </a:r>
            <a:r>
              <a:rPr lang="en-US" sz="1200" dirty="0" smtClean="0"/>
              <a:t>/BEAGLE:  Sequence based phylogeny reconstruction (FPGA)</a:t>
            </a:r>
          </a:p>
          <a:p>
            <a:pPr lvl="1"/>
            <a:endParaRPr lang="en-US" sz="1200" dirty="0" smtClean="0"/>
          </a:p>
          <a:p>
            <a:r>
              <a:rPr lang="en-US" sz="1400" b="1" dirty="0" err="1" smtClean="0"/>
              <a:t>Metagenomics</a:t>
            </a:r>
            <a:r>
              <a:rPr lang="en-US" sz="1400" b="1" dirty="0" smtClean="0"/>
              <a:t>:</a:t>
            </a:r>
          </a:p>
          <a:p>
            <a:pPr lvl="1"/>
            <a:r>
              <a:rPr lang="en-US" sz="1200" dirty="0" err="1" smtClean="0"/>
              <a:t>Pyrosequencing</a:t>
            </a:r>
            <a:r>
              <a:rPr lang="en-US" sz="1200" dirty="0" smtClean="0"/>
              <a:t> noise removal (GPU)</a:t>
            </a:r>
          </a:p>
          <a:p>
            <a:pPr lvl="1"/>
            <a:endParaRPr lang="en-US" sz="1200" dirty="0" smtClean="0"/>
          </a:p>
          <a:p>
            <a:r>
              <a:rPr lang="en-US" sz="1400" b="1" dirty="0" smtClean="0"/>
              <a:t>Data mining:</a:t>
            </a:r>
          </a:p>
          <a:p>
            <a:pPr lvl="1"/>
            <a:r>
              <a:rPr lang="en-US" sz="1200" dirty="0" smtClean="0"/>
              <a:t>Frequent </a:t>
            </a:r>
            <a:r>
              <a:rPr lang="en-US" sz="1200" dirty="0" err="1" smtClean="0"/>
              <a:t>itemset</a:t>
            </a:r>
            <a:r>
              <a:rPr lang="en-US" sz="1200" dirty="0" smtClean="0"/>
              <a:t> mining (FPGA/GPU)</a:t>
            </a:r>
          </a:p>
          <a:p>
            <a:pPr lvl="1"/>
            <a:r>
              <a:rPr lang="en-US" sz="1200" dirty="0" smtClean="0"/>
              <a:t>Clustering (GPU)</a:t>
            </a:r>
          </a:p>
          <a:p>
            <a:pPr lvl="1"/>
            <a:endParaRPr lang="en-US" sz="1200" dirty="0" smtClean="0"/>
          </a:p>
          <a:p>
            <a:r>
              <a:rPr lang="en-US" sz="1400" b="1" dirty="0" smtClean="0"/>
              <a:t>Lossless compression:</a:t>
            </a:r>
          </a:p>
          <a:p>
            <a:pPr lvl="1"/>
            <a:r>
              <a:rPr lang="en-US" sz="1200" dirty="0" smtClean="0"/>
              <a:t>Logic optimization based compression (GPU)</a:t>
            </a:r>
          </a:p>
          <a:p>
            <a:endParaRPr lang="en-US" sz="1400" dirty="0"/>
          </a:p>
          <a:p>
            <a:r>
              <a:rPr lang="en-US" sz="1400" b="1" dirty="0"/>
              <a:t>Sparse linear algebra:</a:t>
            </a:r>
          </a:p>
          <a:p>
            <a:pPr lvl="1"/>
            <a:r>
              <a:rPr lang="en-US" sz="1200" dirty="0"/>
              <a:t>Sparse matrix-vector multiply (FPGA)</a:t>
            </a:r>
          </a:p>
          <a:p>
            <a:pPr lvl="1"/>
            <a:r>
              <a:rPr lang="en-US" sz="1200" dirty="0"/>
              <a:t>Streaming reduction architectures (FPGA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CUNY NSF Workshop on Accelerators in High Performance Computing	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66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AmpliconNoise</a:t>
            </a:r>
            <a:r>
              <a:rPr lang="en-US" dirty="0"/>
              <a:t>: Global </a:t>
            </a:r>
            <a:r>
              <a:rPr lang="en-US" dirty="0" smtClean="0"/>
              <a:t>Alignment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CUNY NSF Workshop on Accelerators in High Performance Computing	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8814" y="1524000"/>
            <a:ext cx="4191000" cy="4114800"/>
          </a:xfrm>
        </p:spPr>
        <p:txBody>
          <a:bodyPr/>
          <a:lstStyle/>
          <a:p>
            <a:r>
              <a:rPr lang="en-US" sz="1600" dirty="0" smtClean="0"/>
              <a:t>Also need to compute move matrix, which </a:t>
            </a:r>
            <a:r>
              <a:rPr lang="en-US" sz="1600" dirty="0" smtClean="0"/>
              <a:t>records which option was chosen for each cell</a:t>
            </a:r>
          </a:p>
          <a:p>
            <a:endParaRPr lang="en-US" sz="1600" dirty="0"/>
          </a:p>
          <a:p>
            <a:r>
              <a:rPr lang="en-US" sz="1600" dirty="0" smtClean="0"/>
              <a:t>Trace back to get for alignment length</a:t>
            </a:r>
          </a:p>
          <a:p>
            <a:endParaRPr lang="en-US" sz="1600" dirty="0"/>
          </a:p>
          <a:p>
            <a:r>
              <a:rPr lang="en-US" sz="1600" dirty="0" err="1" smtClean="0"/>
              <a:t>AmpliconNoise</a:t>
            </a:r>
            <a:r>
              <a:rPr lang="en-US" sz="1600" dirty="0" smtClean="0"/>
              <a:t>:  Divide </a:t>
            </a:r>
            <a:r>
              <a:rPr lang="en-US" sz="1600" dirty="0" smtClean="0"/>
              <a:t>score by </a:t>
            </a:r>
            <a:r>
              <a:rPr lang="en-US" sz="1600" dirty="0" smtClean="0"/>
              <a:t>alignment </a:t>
            </a:r>
            <a:r>
              <a:rPr lang="en-US" sz="1600" dirty="0" smtClean="0"/>
              <a:t>length</a:t>
            </a:r>
            <a:endParaRPr lang="en-US" sz="1600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04629"/>
              </p:ext>
            </p:extLst>
          </p:nvPr>
        </p:nvGraphicFramePr>
        <p:xfrm>
          <a:off x="4856833" y="1552315"/>
          <a:ext cx="3901124" cy="39624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08745"/>
                <a:gridCol w="308745"/>
                <a:gridCol w="304360"/>
                <a:gridCol w="308745"/>
                <a:gridCol w="308745"/>
                <a:gridCol w="285355"/>
                <a:gridCol w="291203"/>
                <a:gridCol w="291203"/>
                <a:gridCol w="304360"/>
                <a:gridCol w="308745"/>
                <a:gridCol w="291203"/>
                <a:gridCol w="304360"/>
                <a:gridCol w="285355"/>
              </a:tblGrid>
              <a:tr h="27338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1625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625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625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625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625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625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625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en-US" sz="140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8507080" y="5246827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201457" y="4949978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99866" y="4640537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16624" y="2811737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818377" y="2514888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516786" y="2205447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32205" y="3724482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432875" y="3427633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432205" y="3122833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284092" y="4640542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003659" y="4343693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720488" y="4034252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593634" y="4640542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8" idx="1"/>
          </p:cNvCxnSpPr>
          <p:nvPr/>
        </p:nvCxnSpPr>
        <p:spPr>
          <a:xfrm flipH="1" flipV="1">
            <a:off x="8386141" y="5145100"/>
            <a:ext cx="154417" cy="1352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386141" y="5047773"/>
            <a:ext cx="6927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match</a:t>
            </a:r>
            <a:endParaRPr lang="en-US" sz="1100" dirty="0"/>
          </a:p>
        </p:txBody>
      </p:sp>
      <p:cxnSp>
        <p:nvCxnSpPr>
          <p:cNvPr id="23" name="Straight Arrow Connector 22"/>
          <p:cNvCxnSpPr>
            <a:stCxn id="9" idx="1"/>
            <a:endCxn id="10" idx="5"/>
          </p:cNvCxnSpPr>
          <p:nvPr/>
        </p:nvCxnSpPr>
        <p:spPr>
          <a:xfrm flipH="1" flipV="1">
            <a:off x="8094988" y="4835659"/>
            <a:ext cx="139947" cy="1477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071146" y="4738337"/>
            <a:ext cx="6927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match</a:t>
            </a:r>
            <a:endParaRPr lang="en-US" sz="1100" dirty="0"/>
          </a:p>
        </p:txBody>
      </p:sp>
      <p:cxnSp>
        <p:nvCxnSpPr>
          <p:cNvPr id="25" name="Straight Arrow Connector 24"/>
          <p:cNvCxnSpPr>
            <a:stCxn id="10" idx="2"/>
            <a:endCxn id="20" idx="6"/>
          </p:cNvCxnSpPr>
          <p:nvPr/>
        </p:nvCxnSpPr>
        <p:spPr>
          <a:xfrm flipH="1">
            <a:off x="7822234" y="4754837"/>
            <a:ext cx="77632" cy="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2"/>
            <a:endCxn id="17" idx="6"/>
          </p:cNvCxnSpPr>
          <p:nvPr/>
        </p:nvCxnSpPr>
        <p:spPr>
          <a:xfrm flipH="1">
            <a:off x="7512692" y="4754842"/>
            <a:ext cx="8094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1"/>
            <a:endCxn id="18" idx="5"/>
          </p:cNvCxnSpPr>
          <p:nvPr/>
        </p:nvCxnSpPr>
        <p:spPr>
          <a:xfrm flipH="1" flipV="1">
            <a:off x="7198781" y="4538815"/>
            <a:ext cx="118789" cy="1352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849174" y="4408010"/>
            <a:ext cx="6927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gap s1 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7378391" y="4408010"/>
            <a:ext cx="6927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gap s1 </a:t>
            </a:r>
            <a:endParaRPr 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6691927" y="4538815"/>
            <a:ext cx="6927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match</a:t>
            </a:r>
            <a:endParaRPr lang="en-US" sz="1100" dirty="0"/>
          </a:p>
        </p:txBody>
      </p:sp>
      <p:cxnSp>
        <p:nvCxnSpPr>
          <p:cNvPr id="31" name="Straight Arrow Connector 30"/>
          <p:cNvCxnSpPr>
            <a:stCxn id="18" idx="1"/>
          </p:cNvCxnSpPr>
          <p:nvPr/>
        </p:nvCxnSpPr>
        <p:spPr>
          <a:xfrm flipH="1" flipV="1">
            <a:off x="6908761" y="4229374"/>
            <a:ext cx="128376" cy="1477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1"/>
            <a:endCxn id="14" idx="5"/>
          </p:cNvCxnSpPr>
          <p:nvPr/>
        </p:nvCxnSpPr>
        <p:spPr>
          <a:xfrm flipH="1" flipV="1">
            <a:off x="6627327" y="3919604"/>
            <a:ext cx="126639" cy="1481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5" idx="4"/>
          </p:cNvCxnSpPr>
          <p:nvPr/>
        </p:nvCxnSpPr>
        <p:spPr>
          <a:xfrm flipV="1">
            <a:off x="6546505" y="3656233"/>
            <a:ext cx="670" cy="676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0"/>
            <a:endCxn id="16" idx="4"/>
          </p:cNvCxnSpPr>
          <p:nvPr/>
        </p:nvCxnSpPr>
        <p:spPr>
          <a:xfrm flipH="1" flipV="1">
            <a:off x="6546505" y="3351433"/>
            <a:ext cx="67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6" idx="1"/>
          </p:cNvCxnSpPr>
          <p:nvPr/>
        </p:nvCxnSpPr>
        <p:spPr>
          <a:xfrm flipH="1" flipV="1">
            <a:off x="6270180" y="3006859"/>
            <a:ext cx="195503" cy="1494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1"/>
            <a:endCxn id="12" idx="5"/>
          </p:cNvCxnSpPr>
          <p:nvPr/>
        </p:nvCxnSpPr>
        <p:spPr>
          <a:xfrm flipH="1" flipV="1">
            <a:off x="6013499" y="2710010"/>
            <a:ext cx="136603" cy="1352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1"/>
            <a:endCxn id="13" idx="5"/>
          </p:cNvCxnSpPr>
          <p:nvPr/>
        </p:nvCxnSpPr>
        <p:spPr>
          <a:xfrm flipH="1" flipV="1">
            <a:off x="5711908" y="2400569"/>
            <a:ext cx="139947" cy="1477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387127" y="4243935"/>
            <a:ext cx="6927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match</a:t>
            </a:r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6158527" y="3919142"/>
            <a:ext cx="6927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match</a:t>
            </a:r>
            <a:endParaRPr 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6478242" y="3541933"/>
            <a:ext cx="6927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gap s2</a:t>
            </a:r>
            <a:endParaRPr 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6475421" y="3258728"/>
            <a:ext cx="6927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gap s2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6216426" y="2907996"/>
            <a:ext cx="821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match</a:t>
            </a:r>
            <a:endParaRPr 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6058137" y="2612683"/>
            <a:ext cx="821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substitute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5693536" y="2286756"/>
            <a:ext cx="821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substitute</a:t>
            </a:r>
            <a:endParaRPr lang="en-US" sz="1100" dirty="0"/>
          </a:p>
        </p:txBody>
      </p:sp>
      <p:sp>
        <p:nvSpPr>
          <p:cNvPr id="45" name="Oval 44"/>
          <p:cNvSpPr/>
          <p:nvPr/>
        </p:nvSpPr>
        <p:spPr>
          <a:xfrm>
            <a:off x="5195403" y="1901896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13" idx="1"/>
            <a:endCxn id="45" idx="5"/>
          </p:cNvCxnSpPr>
          <p:nvPr/>
        </p:nvCxnSpPr>
        <p:spPr>
          <a:xfrm flipH="1" flipV="1">
            <a:off x="5390525" y="2097018"/>
            <a:ext cx="159739" cy="1419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309703" y="1991071"/>
            <a:ext cx="821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match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8346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Accelerating </a:t>
            </a:r>
            <a:r>
              <a:rPr lang="en-US" dirty="0" err="1" smtClean="0"/>
              <a:t>AmpliconNoise</a:t>
            </a:r>
            <a:r>
              <a:rPr lang="en-US" dirty="0" smtClean="0"/>
              <a:t> with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876800" cy="4800600"/>
          </a:xfrm>
        </p:spPr>
        <p:txBody>
          <a:bodyPr/>
          <a:lstStyle/>
          <a:p>
            <a:r>
              <a:rPr lang="en-US" dirty="0" smtClean="0"/>
              <a:t>Most </a:t>
            </a:r>
            <a:r>
              <a:rPr lang="en-US" dirty="0" smtClean="0"/>
              <a:t>previous work:</a:t>
            </a:r>
            <a:endParaRPr lang="en-US" dirty="0" smtClean="0"/>
          </a:p>
          <a:p>
            <a:pPr lvl="1"/>
            <a:r>
              <a:rPr lang="en-US" dirty="0"/>
              <a:t>Assumes local </a:t>
            </a:r>
            <a:r>
              <a:rPr lang="en-US" dirty="0" smtClean="0"/>
              <a:t>alignment for </a:t>
            </a:r>
            <a:r>
              <a:rPr lang="en-US" dirty="0" smtClean="0"/>
              <a:t>database search</a:t>
            </a:r>
            <a:endParaRPr lang="en-US" dirty="0" smtClean="0"/>
          </a:p>
          <a:p>
            <a:pPr lvl="2"/>
            <a:r>
              <a:rPr lang="en-US" sz="1400" dirty="0" smtClean="0"/>
              <a:t>One large alignment at a time</a:t>
            </a:r>
          </a:p>
          <a:p>
            <a:pPr lvl="1"/>
            <a:r>
              <a:rPr lang="en-US" dirty="0" smtClean="0"/>
              <a:t>Associate </a:t>
            </a:r>
            <a:r>
              <a:rPr lang="en-US" dirty="0" smtClean="0"/>
              <a:t>one thread </a:t>
            </a:r>
            <a:r>
              <a:rPr lang="en-US" dirty="0" smtClean="0"/>
              <a:t>with each cell in each diagonal of score matrix</a:t>
            </a:r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r>
              <a:rPr lang="en-US" dirty="0" smtClean="0"/>
              <a:t>Our approach:</a:t>
            </a:r>
          </a:p>
          <a:p>
            <a:pPr lvl="1"/>
            <a:r>
              <a:rPr lang="en-US" sz="1400" dirty="0" smtClean="0"/>
              <a:t>Billions of small alignments</a:t>
            </a:r>
          </a:p>
          <a:p>
            <a:pPr lvl="1"/>
            <a:r>
              <a:rPr lang="en-US" sz="1400" dirty="0" smtClean="0"/>
              <a:t>One thread to each alignment operation</a:t>
            </a:r>
          </a:p>
          <a:p>
            <a:pPr lvl="1"/>
            <a:r>
              <a:rPr lang="en-US" sz="1400" dirty="0" smtClean="0"/>
              <a:t>Interleave sequence data to ensure coalesced </a:t>
            </a:r>
            <a:r>
              <a:rPr lang="en-US" sz="1400" dirty="0" smtClean="0"/>
              <a:t>loads</a:t>
            </a:r>
          </a:p>
          <a:p>
            <a:pPr lvl="1"/>
            <a:r>
              <a:rPr lang="en-US" sz="1400" dirty="0" smtClean="0"/>
              <a:t>Also:</a:t>
            </a:r>
            <a:endParaRPr lang="en-US" sz="1400" dirty="0" smtClean="0"/>
          </a:p>
          <a:p>
            <a:pPr lvl="2"/>
            <a:r>
              <a:rPr lang="en-US" dirty="0" smtClean="0"/>
              <a:t>Store substitution matrix in shared memory</a:t>
            </a:r>
          </a:p>
          <a:p>
            <a:pPr lvl="2"/>
            <a:r>
              <a:rPr lang="en-US" dirty="0" smtClean="0"/>
              <a:t>Used performance testing to find optimal number of threads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CUNY NSF Workshop on Accelerators in High Performance Computing	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662" y="1364974"/>
            <a:ext cx="165735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784158"/>
            <a:ext cx="202882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597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AmpliconNoise</a:t>
            </a:r>
            <a:r>
              <a:rPr lang="en-US" dirty="0"/>
              <a:t>: Performance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CUNY NSF Workshop on Accelerators in High Performance Computing	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25923"/>
            <a:ext cx="4227116" cy="322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0200"/>
            <a:ext cx="4038600" cy="2973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72775" y="4800600"/>
            <a:ext cx="4038600" cy="762000"/>
          </a:xfrm>
        </p:spPr>
        <p:txBody>
          <a:bodyPr/>
          <a:lstStyle/>
          <a:p>
            <a:r>
              <a:rPr lang="en-US" sz="1600" dirty="0" smtClean="0"/>
              <a:t>3 Fermi GPUs achieves 18.3X speedup over 12 threads on </a:t>
            </a:r>
            <a:r>
              <a:rPr lang="en-US" sz="1600" dirty="0" smtClean="0"/>
              <a:t>Sandy Bridge CPU</a:t>
            </a:r>
            <a:endParaRPr lang="en-US" sz="14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953000" y="4724400"/>
            <a:ext cx="4038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 smtClean="0"/>
              <a:t>3 GPUs achieves equivalent performance to 216 MPI ranks</a:t>
            </a:r>
          </a:p>
          <a:p>
            <a:pPr lvl="1"/>
            <a:r>
              <a:rPr lang="en-US" sz="1400" dirty="0" smtClean="0"/>
              <a:t>(18 nodes with 12-thread CPUs)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35109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FPGA and GPU coprocessors are a good match for demanding applications and datasets in genomics</a:t>
            </a:r>
          </a:p>
          <a:p>
            <a:endParaRPr lang="en-US" sz="2000" dirty="0"/>
          </a:p>
          <a:p>
            <a:r>
              <a:rPr lang="en-US" sz="2000" dirty="0" smtClean="0"/>
              <a:t>Better development tools and methodologies are </a:t>
            </a:r>
            <a:r>
              <a:rPr lang="en-US" sz="2000" dirty="0" smtClean="0"/>
              <a:t>needed, especially for FPGA-based coprocessors</a:t>
            </a:r>
          </a:p>
          <a:p>
            <a:endParaRPr lang="en-US" sz="2000" dirty="0"/>
          </a:p>
          <a:p>
            <a:r>
              <a:rPr lang="en-US" sz="2000" dirty="0" smtClean="0"/>
              <a:t>In particular, system simulators are needed that incorporate host-coprocessor interconnect models and coprocessor memory models needed for design </a:t>
            </a:r>
            <a:r>
              <a:rPr lang="en-US" sz="2000" smtClean="0"/>
              <a:t>space exploration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CUNY NSF Workshop on Accelerators in High Performance Computing	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87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00476"/>
            <a:ext cx="8229600" cy="221932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Annapolis Micro Systems WILD STAR II Pro:</a:t>
            </a:r>
          </a:p>
          <a:p>
            <a:pPr lvl="1"/>
            <a:r>
              <a:rPr lang="en-US" dirty="0" smtClean="0"/>
              <a:t>One Xilinx Virtex-2 Pro 100 (100K gates at 50 MHz)</a:t>
            </a:r>
          </a:p>
          <a:p>
            <a:pPr lvl="1"/>
            <a:r>
              <a:rPr lang="en-US" dirty="0" smtClean="0"/>
              <a:t>2 GB/s SRAM b/w</a:t>
            </a:r>
          </a:p>
          <a:p>
            <a:pPr lvl="1"/>
            <a:r>
              <a:rPr lang="en-US" dirty="0" smtClean="0"/>
              <a:t>PCI-X host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CUNY NSF Workshop on Accelerators in High Performance Computing	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7106" name="Picture 2" descr="WILDSTAR &lt;SUP&gt;TM&lt;/SUP&gt; II Pro for PC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6553200" cy="266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75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Convey HC-1</a:t>
            </a:r>
          </a:p>
        </p:txBody>
      </p:sp>
      <p:pic>
        <p:nvPicPr>
          <p:cNvPr id="14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BFCF7"/>
              </a:clrFrom>
              <a:clrTo>
                <a:srgbClr val="FBFCF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12285" y="1524000"/>
            <a:ext cx="4495800" cy="2965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3886200" cy="4648200"/>
          </a:xfrm>
        </p:spPr>
        <p:txBody>
          <a:bodyPr/>
          <a:lstStyle/>
          <a:p>
            <a:r>
              <a:rPr lang="en-US" dirty="0" smtClean="0"/>
              <a:t>Large coprocessor board with FSB interface to host</a:t>
            </a:r>
          </a:p>
          <a:p>
            <a:pPr lvl="1"/>
            <a:r>
              <a:rPr lang="en-US" dirty="0" smtClean="0"/>
              <a:t>FSB interface keeps coprocessor memory coherent with host</a:t>
            </a:r>
          </a:p>
          <a:p>
            <a:endParaRPr lang="en-US" dirty="0" smtClean="0"/>
          </a:p>
          <a:p>
            <a:r>
              <a:rPr lang="en-US" dirty="0" smtClean="0"/>
              <a:t>Four Xilinx-5 LX 330s</a:t>
            </a:r>
          </a:p>
          <a:p>
            <a:pPr lvl="1"/>
            <a:r>
              <a:rPr lang="en-US" dirty="0" smtClean="0"/>
              <a:t>~1.32M gates at 150 MHz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Memory is partitioned into eight disjoint regions</a:t>
            </a:r>
          </a:p>
          <a:p>
            <a:pPr lvl="1"/>
            <a:r>
              <a:rPr lang="en-US" dirty="0" smtClean="0"/>
              <a:t>Each FPGA has a channel to each of these regions</a:t>
            </a:r>
          </a:p>
          <a:p>
            <a:pPr lvl="1"/>
            <a:r>
              <a:rPr lang="en-US" dirty="0" smtClean="0"/>
              <a:t>Max bandwidth 76.8 GB/s</a:t>
            </a:r>
          </a:p>
          <a:p>
            <a:pPr lvl="1"/>
            <a:r>
              <a:rPr lang="en-US" dirty="0" smtClean="0"/>
              <a:t>16 GB memory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17085" y="4800600"/>
            <a:ext cx="3886200" cy="1207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 smtClean="0"/>
              <a:t>Compared with WILDSTAR:</a:t>
            </a:r>
          </a:p>
          <a:p>
            <a:pPr lvl="1"/>
            <a:r>
              <a:rPr lang="en-US" sz="1400" dirty="0" smtClean="0"/>
              <a:t>13.2 X FPGA resources</a:t>
            </a:r>
          </a:p>
          <a:p>
            <a:pPr lvl="1"/>
            <a:r>
              <a:rPr lang="en-US" sz="1400" dirty="0" smtClean="0"/>
              <a:t>28.4 X memory bandwidth</a:t>
            </a:r>
          </a:p>
          <a:p>
            <a:pPr lvl="1"/>
            <a:r>
              <a:rPr lang="en-US" sz="1400" dirty="0" smtClean="0"/>
              <a:t>&gt;1000X memory capacity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590800" y="6324600"/>
            <a:ext cx="64008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CUNY NSF Workshop on Accelerators in High Performance Computing	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71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GiDEL</a:t>
            </a:r>
            <a:r>
              <a:rPr lang="en-US" dirty="0" smtClean="0"/>
              <a:t> PROCSTAR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1752600"/>
          </a:xfrm>
        </p:spPr>
        <p:txBody>
          <a:bodyPr/>
          <a:lstStyle/>
          <a:p>
            <a:r>
              <a:rPr lang="en-US" sz="1600" dirty="0" smtClean="0"/>
              <a:t>8-lane </a:t>
            </a:r>
            <a:r>
              <a:rPr lang="en-US" sz="1600" dirty="0" err="1" smtClean="0"/>
              <a:t>PCIe</a:t>
            </a:r>
            <a:r>
              <a:rPr lang="en-US" sz="1600" dirty="0" smtClean="0"/>
              <a:t> Gen.2 8-lane</a:t>
            </a:r>
          </a:p>
          <a:p>
            <a:r>
              <a:rPr lang="en-US" sz="1600" dirty="0" smtClean="0"/>
              <a:t>Four Altera </a:t>
            </a:r>
            <a:r>
              <a:rPr lang="en-US" sz="1600" dirty="0" err="1" smtClean="0"/>
              <a:t>Stratix</a:t>
            </a:r>
            <a:r>
              <a:rPr lang="en-US" sz="1600" dirty="0" smtClean="0"/>
              <a:t> 260 FPGAs</a:t>
            </a:r>
          </a:p>
          <a:p>
            <a:pPr lvl="1"/>
            <a:r>
              <a:rPr lang="en-US" sz="1400" dirty="0" smtClean="0"/>
              <a:t>1.04M gates at 250 MHz</a:t>
            </a:r>
          </a:p>
          <a:p>
            <a:pPr marL="342900" lvl="1" indent="-342900">
              <a:buFontTx/>
              <a:buChar char="•"/>
            </a:pPr>
            <a:r>
              <a:rPr lang="en-US" sz="1600" dirty="0" smtClean="0"/>
              <a:t>Each FPGA has three </a:t>
            </a:r>
            <a:r>
              <a:rPr lang="en-US" sz="1400" dirty="0"/>
              <a:t>64-bit </a:t>
            </a:r>
            <a:r>
              <a:rPr lang="en-US" sz="1400" dirty="0" smtClean="0"/>
              <a:t>DDR2 </a:t>
            </a:r>
            <a:r>
              <a:rPr lang="en-US" sz="1600" dirty="0" smtClean="0"/>
              <a:t>memories</a:t>
            </a:r>
          </a:p>
          <a:p>
            <a:pPr marL="742950" lvl="2" indent="-342900"/>
            <a:r>
              <a:rPr lang="en-US" sz="1200" dirty="0" smtClean="0"/>
              <a:t>4 GB/s on board DRAM / 4 GB/s SODIMM / 2.1 GB/s SODIMM</a:t>
            </a:r>
          </a:p>
          <a:p>
            <a:pPr marL="742950" lvl="2" indent="-342900"/>
            <a:r>
              <a:rPr lang="en-US" sz="1200" dirty="0" smtClean="0"/>
              <a:t>Aggregate bandwidth 40.4 GB/s</a:t>
            </a:r>
          </a:p>
          <a:p>
            <a:pPr marL="742950" lvl="2" indent="-342900"/>
            <a:r>
              <a:rPr lang="en-US" sz="1200" dirty="0" smtClean="0"/>
              <a:t>16 GB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CUNY NSF Workshop on Accelerators in High Performance Computing	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-503507">
            <a:off x="1489281" y="1068917"/>
            <a:ext cx="6477000" cy="313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559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Genomics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GRAPPA [phylogenetic inference]</a:t>
            </a:r>
            <a:endParaRPr lang="en-US" dirty="0" smtClean="0"/>
          </a:p>
          <a:p>
            <a:pPr lvl="1"/>
            <a:r>
              <a:rPr lang="en-US" sz="1400" dirty="0" smtClean="0"/>
              <a:t>Instead of sequences of nucleotides, uses </a:t>
            </a:r>
            <a:r>
              <a:rPr lang="en-US" sz="1400" b="1" dirty="0" smtClean="0"/>
              <a:t>gene order </a:t>
            </a:r>
            <a:r>
              <a:rPr lang="en-US" sz="1400" dirty="0" smtClean="0"/>
              <a:t>data</a:t>
            </a:r>
          </a:p>
          <a:p>
            <a:pPr lvl="1"/>
            <a:r>
              <a:rPr lang="en-US" sz="1400" dirty="0" smtClean="0"/>
              <a:t>Infer evolutionary relationships through gene rearrangement events</a:t>
            </a:r>
          </a:p>
          <a:p>
            <a:pPr lvl="1"/>
            <a:r>
              <a:rPr lang="en-US" sz="1400" dirty="0" smtClean="0"/>
              <a:t>Relies on combinatorial search</a:t>
            </a:r>
          </a:p>
          <a:p>
            <a:pPr lvl="2"/>
            <a:endParaRPr lang="en-US" sz="1400" dirty="0"/>
          </a:p>
          <a:p>
            <a:r>
              <a:rPr lang="en-US" b="1" dirty="0" err="1" smtClean="0"/>
              <a:t>MrBayes</a:t>
            </a:r>
            <a:r>
              <a:rPr lang="en-US" b="1" dirty="0" smtClean="0"/>
              <a:t> / BEAGLE-Lib </a:t>
            </a:r>
            <a:r>
              <a:rPr lang="en-US" b="1" dirty="0"/>
              <a:t>[phylogenetic inference</a:t>
            </a:r>
            <a:r>
              <a:rPr lang="en-US" b="1" dirty="0" smtClean="0"/>
              <a:t>]</a:t>
            </a:r>
          </a:p>
          <a:p>
            <a:pPr lvl="1"/>
            <a:r>
              <a:rPr lang="en-US" sz="1400" dirty="0" smtClean="0"/>
              <a:t>Traditional sequence-based data</a:t>
            </a:r>
          </a:p>
          <a:p>
            <a:pPr lvl="1"/>
            <a:r>
              <a:rPr lang="en-US" sz="1400" dirty="0" smtClean="0"/>
              <a:t>Operates on floating-point vectors</a:t>
            </a:r>
          </a:p>
          <a:p>
            <a:pPr lvl="1"/>
            <a:r>
              <a:rPr lang="en-US" sz="1400" dirty="0" smtClean="0"/>
              <a:t>Widely used</a:t>
            </a:r>
          </a:p>
          <a:p>
            <a:pPr lvl="1"/>
            <a:endParaRPr lang="en-US" sz="1400" dirty="0"/>
          </a:p>
          <a:p>
            <a:r>
              <a:rPr lang="en-US" b="1" dirty="0" err="1" smtClean="0"/>
              <a:t>AmpliconNoise</a:t>
            </a:r>
            <a:r>
              <a:rPr lang="en-US" b="1" dirty="0" smtClean="0"/>
              <a:t> [</a:t>
            </a:r>
            <a:r>
              <a:rPr lang="en-US" b="1" dirty="0" err="1" smtClean="0"/>
              <a:t>metagenomics</a:t>
            </a:r>
            <a:r>
              <a:rPr lang="en-US" b="1" dirty="0" smtClean="0"/>
              <a:t>]</a:t>
            </a:r>
          </a:p>
          <a:p>
            <a:pPr lvl="1"/>
            <a:r>
              <a:rPr lang="en-US" sz="1400" dirty="0" err="1" smtClean="0"/>
              <a:t>Metagenomics</a:t>
            </a:r>
            <a:r>
              <a:rPr lang="en-US" sz="1400" dirty="0" smtClean="0"/>
              <a:t> (analysis of mixed DNA)</a:t>
            </a:r>
          </a:p>
          <a:p>
            <a:pPr lvl="1"/>
            <a:r>
              <a:rPr lang="en-US" sz="1400" dirty="0" smtClean="0"/>
              <a:t>Reads large set of short reads from 454 sequencer</a:t>
            </a:r>
          </a:p>
          <a:p>
            <a:pPr lvl="1"/>
            <a:r>
              <a:rPr lang="en-US" sz="1400" dirty="0" smtClean="0"/>
              <a:t>Objective:  remove noise that overestimates # of species</a:t>
            </a:r>
          </a:p>
          <a:p>
            <a:pPr lvl="1"/>
            <a:r>
              <a:rPr lang="en-US" sz="1400" dirty="0" smtClean="0"/>
              <a:t>Relies on alignments and clustering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CUNY NSF Workshop on Accelerators in High Performance Computing	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95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Phylogeny Reconstruction</a:t>
            </a:r>
          </a:p>
        </p:txBody>
      </p:sp>
      <p:pic>
        <p:nvPicPr>
          <p:cNvPr id="3379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1389490"/>
            <a:ext cx="5791200" cy="438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590800" y="6324600"/>
            <a:ext cx="64008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CUNY NSF Workshop on Accelerators in High Performance Computing	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Box 84"/>
          <p:cNvSpPr txBox="1">
            <a:spLocks noChangeArrowheads="1"/>
          </p:cNvSpPr>
          <p:nvPr/>
        </p:nvSpPr>
        <p:spPr bwMode="auto">
          <a:xfrm>
            <a:off x="5867400" y="1523999"/>
            <a:ext cx="30480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230188">
              <a:buFontTx/>
              <a:buChar char="•"/>
              <a:tabLst>
                <a:tab pos="230188" algn="l"/>
              </a:tabLst>
            </a:pPr>
            <a:r>
              <a:rPr lang="en-US" sz="1400" dirty="0" smtClean="0">
                <a:latin typeface="Verdana" pitchFamily="34" charset="0"/>
              </a:rPr>
              <a:t>Evolutionary relatedness among set of input species</a:t>
            </a:r>
          </a:p>
          <a:p>
            <a:pPr indent="233363">
              <a:buFontTx/>
              <a:buChar char="•"/>
            </a:pPr>
            <a:endParaRPr lang="en-US" sz="1400" dirty="0">
              <a:latin typeface="Verdana" pitchFamily="34" charset="0"/>
            </a:endParaRPr>
          </a:p>
          <a:p>
            <a:pPr indent="233363">
              <a:buFontTx/>
              <a:buChar char="•"/>
            </a:pPr>
            <a:r>
              <a:rPr lang="en-US" sz="1400" dirty="0" smtClean="0">
                <a:latin typeface="Verdana" pitchFamily="34" charset="0"/>
              </a:rPr>
              <a:t>Given input species, find accurate evolutionary history</a:t>
            </a:r>
          </a:p>
        </p:txBody>
      </p:sp>
    </p:spTree>
  </p:cSld>
  <p:clrMapOvr>
    <a:masterClrMapping/>
  </p:clrMapOvr>
  <p:transition advTm="33938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Phylogenies</a:t>
            </a:r>
          </a:p>
        </p:txBody>
      </p:sp>
      <p:sp>
        <p:nvSpPr>
          <p:cNvPr id="34896" name="Text Box 84"/>
          <p:cNvSpPr txBox="1">
            <a:spLocks noChangeArrowheads="1"/>
          </p:cNvSpPr>
          <p:nvPr/>
        </p:nvSpPr>
        <p:spPr bwMode="auto">
          <a:xfrm>
            <a:off x="228600" y="1447800"/>
            <a:ext cx="52578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233363">
              <a:buFontTx/>
              <a:buChar char="•"/>
            </a:pPr>
            <a:r>
              <a:rPr lang="en-US" dirty="0" smtClean="0">
                <a:latin typeface="Verdana" pitchFamily="34" charset="0"/>
              </a:rPr>
              <a:t>Possible </a:t>
            </a:r>
            <a:r>
              <a:rPr lang="en-US" dirty="0" smtClean="0">
                <a:latin typeface="Verdana" pitchFamily="34" charset="0"/>
              </a:rPr>
              <a:t>binary trees with </a:t>
            </a:r>
            <a:r>
              <a:rPr lang="en-US" i="1" dirty="0" smtClean="0">
                <a:latin typeface="Verdana" pitchFamily="34" charset="0"/>
              </a:rPr>
              <a:t>n </a:t>
            </a:r>
            <a:r>
              <a:rPr lang="en-US" dirty="0" smtClean="0">
                <a:latin typeface="Verdana" pitchFamily="34" charset="0"/>
              </a:rPr>
              <a:t>leaves:</a:t>
            </a:r>
          </a:p>
          <a:p>
            <a:pPr lvl="1"/>
            <a:r>
              <a:rPr lang="en-US" dirty="0" smtClean="0">
                <a:latin typeface="Verdana" pitchFamily="34" charset="0"/>
              </a:rPr>
              <a:t>(2</a:t>
            </a:r>
            <a:r>
              <a:rPr lang="en-US" i="1" dirty="0" smtClean="0">
                <a:latin typeface="Verdana" pitchFamily="34" charset="0"/>
              </a:rPr>
              <a:t>n</a:t>
            </a:r>
            <a:r>
              <a:rPr lang="en-US" dirty="0" smtClean="0">
                <a:latin typeface="Verdana" pitchFamily="34" charset="0"/>
              </a:rPr>
              <a:t> - 5) * (2</a:t>
            </a:r>
            <a:r>
              <a:rPr lang="en-US" i="1" dirty="0" smtClean="0">
                <a:latin typeface="Verdana" pitchFamily="34" charset="0"/>
              </a:rPr>
              <a:t>n</a:t>
            </a:r>
            <a:r>
              <a:rPr lang="en-US" dirty="0" smtClean="0">
                <a:latin typeface="Verdana" pitchFamily="34" charset="0"/>
              </a:rPr>
              <a:t> - 7) * (2</a:t>
            </a:r>
            <a:r>
              <a:rPr lang="en-US" i="1" dirty="0" smtClean="0">
                <a:latin typeface="Verdana" pitchFamily="34" charset="0"/>
              </a:rPr>
              <a:t>n</a:t>
            </a:r>
            <a:r>
              <a:rPr lang="en-US" dirty="0" smtClean="0">
                <a:latin typeface="Verdana" pitchFamily="34" charset="0"/>
              </a:rPr>
              <a:t> - 9) * … * 3</a:t>
            </a:r>
          </a:p>
          <a:p>
            <a:pPr lvl="1" indent="233363">
              <a:buFontTx/>
              <a:buChar char="•"/>
            </a:pPr>
            <a:endParaRPr lang="en-US" sz="1600" dirty="0" smtClean="0">
              <a:latin typeface="Verdana" pitchFamily="34" charset="0"/>
            </a:endParaRPr>
          </a:p>
          <a:p>
            <a:pPr lvl="1" indent="233363">
              <a:buFontTx/>
              <a:buChar char="•"/>
            </a:pPr>
            <a:r>
              <a:rPr lang="en-US" sz="1600" dirty="0" smtClean="0">
                <a:latin typeface="Verdana" pitchFamily="34" charset="0"/>
              </a:rPr>
              <a:t>16 </a:t>
            </a:r>
            <a:r>
              <a:rPr lang="en-US" sz="1600" dirty="0">
                <a:latin typeface="Verdana" pitchFamily="34" charset="0"/>
              </a:rPr>
              <a:t>leaves </a:t>
            </a:r>
            <a:r>
              <a:rPr lang="en-US" sz="1600" dirty="0" smtClean="0">
                <a:latin typeface="Verdana" pitchFamily="34" charset="0"/>
              </a:rPr>
              <a:t>=&gt; 200 trillion trees</a:t>
            </a:r>
          </a:p>
          <a:p>
            <a:pPr lvl="1" indent="233363">
              <a:buFontTx/>
              <a:buChar char="•"/>
            </a:pPr>
            <a:r>
              <a:rPr lang="en-US" sz="1600" dirty="0">
                <a:latin typeface="Verdana" pitchFamily="34" charset="0"/>
              </a:rPr>
              <a:t>50 leaves </a:t>
            </a:r>
            <a:r>
              <a:rPr lang="en-US" sz="1600" dirty="0" smtClean="0">
                <a:latin typeface="Verdana" pitchFamily="34" charset="0"/>
              </a:rPr>
              <a:t>=&gt; 2.8e74 trees (2</a:t>
            </a:r>
            <a:r>
              <a:rPr lang="en-US" sz="1600" baseline="30000" dirty="0" smtClean="0">
                <a:latin typeface="Verdana" pitchFamily="34" charset="0"/>
              </a:rPr>
              <a:t>50</a:t>
            </a:r>
            <a:r>
              <a:rPr lang="en-US" sz="1600" dirty="0" smtClean="0">
                <a:latin typeface="Verdana" pitchFamily="34" charset="0"/>
              </a:rPr>
              <a:t> = 1.1e15)</a:t>
            </a:r>
          </a:p>
          <a:p>
            <a:pPr lvl="1" indent="233363">
              <a:buFontTx/>
              <a:buChar char="•"/>
            </a:pPr>
            <a:endParaRPr lang="en-US" sz="1600" dirty="0">
              <a:latin typeface="Verdana" pitchFamily="34" charset="0"/>
            </a:endParaRPr>
          </a:p>
          <a:p>
            <a:pPr indent="233363">
              <a:buFontTx/>
              <a:buChar char="•"/>
            </a:pPr>
            <a:r>
              <a:rPr lang="en-US" dirty="0" smtClean="0">
                <a:latin typeface="Verdana" pitchFamily="34" charset="0"/>
              </a:rPr>
              <a:t>Phylogeny reconstruction tools search tree space for most accurate </a:t>
            </a:r>
            <a:r>
              <a:rPr lang="en-US" dirty="0" smtClean="0">
                <a:latin typeface="Verdana" pitchFamily="34" charset="0"/>
              </a:rPr>
              <a:t>tree</a:t>
            </a:r>
          </a:p>
          <a:p>
            <a:pPr indent="233363">
              <a:buFontTx/>
              <a:buChar char="•"/>
            </a:pPr>
            <a:endParaRPr lang="en-US" sz="1600" dirty="0">
              <a:latin typeface="Verdana" pitchFamily="34" charset="0"/>
            </a:endParaRPr>
          </a:p>
          <a:p>
            <a:pPr lvl="1" indent="233363">
              <a:buFontTx/>
              <a:buChar char="•"/>
            </a:pPr>
            <a:r>
              <a:rPr lang="en-US" sz="1600" dirty="0" smtClean="0">
                <a:latin typeface="Verdana" pitchFamily="34" charset="0"/>
              </a:rPr>
              <a:t>Basic algorithm:</a:t>
            </a:r>
          </a:p>
          <a:p>
            <a:pPr lvl="1" indent="233363">
              <a:buFontTx/>
              <a:buChar char="•"/>
            </a:pPr>
            <a:endParaRPr lang="en-US" sz="1600" dirty="0" smtClean="0">
              <a:latin typeface="Verdana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latin typeface="Verdana" pitchFamily="34" charset="0"/>
              </a:rPr>
              <a:t>Explore space of all possible trees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latin typeface="Verdana" pitchFamily="34" charset="0"/>
              </a:rPr>
              <a:t>When a candidate tree is found, score it</a:t>
            </a:r>
            <a:endParaRPr lang="en-US" sz="1600" dirty="0" smtClean="0">
              <a:latin typeface="Verdana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latin typeface="Verdana" pitchFamily="34" charset="0"/>
              </a:rPr>
              <a:t>Involves computing ancestral </a:t>
            </a:r>
            <a:r>
              <a:rPr lang="en-US" sz="1600" dirty="0" smtClean="0">
                <a:latin typeface="Verdana" pitchFamily="34" charset="0"/>
              </a:rPr>
              <a:t>data</a:t>
            </a:r>
          </a:p>
          <a:p>
            <a:pPr lvl="1" indent="233363">
              <a:buFontTx/>
              <a:buChar char="•"/>
            </a:pPr>
            <a:endParaRPr lang="en-US" sz="1600" dirty="0">
              <a:latin typeface="Verdana" pitchFamily="34" charset="0"/>
            </a:endParaRPr>
          </a:p>
          <a:p>
            <a:pPr indent="233363">
              <a:buFontTx/>
              <a:buChar char="•"/>
            </a:pPr>
            <a:endParaRPr lang="en-US" sz="1600" dirty="0">
              <a:latin typeface="Verdana" pitchFamily="34" charset="0"/>
            </a:endParaRPr>
          </a:p>
        </p:txBody>
      </p:sp>
      <p:sp>
        <p:nvSpPr>
          <p:cNvPr id="8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590800" y="6324600"/>
            <a:ext cx="64008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CUNY NSF Workshop on Accelerators in High Performance Computing	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646" y="1447800"/>
            <a:ext cx="2289972" cy="184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31" y="3150751"/>
            <a:ext cx="2379401" cy="1573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217" y="4724400"/>
            <a:ext cx="2915834" cy="128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6.5"/>
</p:tagLst>
</file>

<file path=ppt/theme/theme1.xml><?xml version="1.0" encoding="utf-8"?>
<a:theme xmlns:a="http://schemas.openxmlformats.org/drawingml/2006/main" name="usc">
  <a:themeElements>
    <a:clrScheme name="us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sc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s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usc</Template>
  <TotalTime>42046</TotalTime>
  <Words>2773</Words>
  <Application>Microsoft Office PowerPoint</Application>
  <PresentationFormat>On-screen Show (4:3)</PresentationFormat>
  <Paragraphs>832</Paragraphs>
  <Slides>33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usc</vt:lpstr>
      <vt:lpstr>Visio.Drawing.11</vt:lpstr>
      <vt:lpstr>High-Performance Heterogeneous Computing for Genomics Applications Dept. of Computer Science and Engineering University of South Carolina</vt:lpstr>
      <vt:lpstr>Lab Objectives</vt:lpstr>
      <vt:lpstr>Application Areas</vt:lpstr>
      <vt:lpstr>Platforms</vt:lpstr>
      <vt:lpstr>Convey HC-1</vt:lpstr>
      <vt:lpstr>GiDEL PROCSTAR III</vt:lpstr>
      <vt:lpstr>Genomics Applications</vt:lpstr>
      <vt:lpstr>Phylogeny Reconstruction</vt:lpstr>
      <vt:lpstr>Phylogenies</vt:lpstr>
      <vt:lpstr>GRAPPA: Gene Order Data</vt:lpstr>
      <vt:lpstr>GRAPPA: Median Computation</vt:lpstr>
      <vt:lpstr>GRAPPA: Breakpoint Median Algorithm</vt:lpstr>
      <vt:lpstr>GRAPPA: Hardware Median Core Design</vt:lpstr>
      <vt:lpstr>GRAPPA: Parallelizing Median</vt:lpstr>
      <vt:lpstr>GRAPPA: Median Acceleration Performance</vt:lpstr>
      <vt:lpstr>GRAPPA: Branch and Bound for Trees</vt:lpstr>
      <vt:lpstr>GRAPPA:  Tree Generation Performance</vt:lpstr>
      <vt:lpstr>MrBayes: Likelihood-Based Inference</vt:lpstr>
      <vt:lpstr>MrBayes: Likelihood-Based Inference</vt:lpstr>
      <vt:lpstr>MrBayes: High Level Synthesis</vt:lpstr>
      <vt:lpstr>MrBayes: Port Constrained Synthesis</vt:lpstr>
      <vt:lpstr>MrBayes: Functional Unit Sharing</vt:lpstr>
      <vt:lpstr>MrBayes: Data Flow Graph</vt:lpstr>
      <vt:lpstr>Design</vt:lpstr>
      <vt:lpstr>Port Constrained Synthesis of FP Pipelines</vt:lpstr>
      <vt:lpstr>Comparison with Commercial HLS Tools</vt:lpstr>
      <vt:lpstr>AmpliconNoise: Pyrosequencing Noise Removal</vt:lpstr>
      <vt:lpstr>AmpliconNoise: Global Alignment</vt:lpstr>
      <vt:lpstr>AmpliconNoise: Score Matrix</vt:lpstr>
      <vt:lpstr>AmpliconNoise: Global Alignment</vt:lpstr>
      <vt:lpstr>Accelerating AmpliconNoise with GPU</vt:lpstr>
      <vt:lpstr>AmpliconNoise: Performance Results</vt:lpstr>
      <vt:lpstr>Conclusions</vt:lpstr>
    </vt:vector>
  </TitlesOfParts>
  <Company>Department of Computer Science and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612:  VLSI System Design</dc:title>
  <dc:creator>Jason D. Bakos</dc:creator>
  <cp:lastModifiedBy>Jason D. Bakos</cp:lastModifiedBy>
  <cp:revision>832</cp:revision>
  <dcterms:created xsi:type="dcterms:W3CDTF">2005-09-22T21:21:18Z</dcterms:created>
  <dcterms:modified xsi:type="dcterms:W3CDTF">2012-06-06T05:02:41Z</dcterms:modified>
</cp:coreProperties>
</file>