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318" r:id="rId4"/>
    <p:sldId id="336" r:id="rId5"/>
    <p:sldId id="320" r:id="rId6"/>
    <p:sldId id="321" r:id="rId7"/>
    <p:sldId id="322" r:id="rId8"/>
    <p:sldId id="323" r:id="rId9"/>
    <p:sldId id="324" r:id="rId10"/>
    <p:sldId id="326" r:id="rId11"/>
    <p:sldId id="330" r:id="rId12"/>
    <p:sldId id="327" r:id="rId13"/>
    <p:sldId id="337" r:id="rId14"/>
    <p:sldId id="328" r:id="rId15"/>
    <p:sldId id="331" r:id="rId16"/>
    <p:sldId id="332" r:id="rId17"/>
    <p:sldId id="329" r:id="rId18"/>
    <p:sldId id="333" r:id="rId19"/>
    <p:sldId id="334" r:id="rId20"/>
    <p:sldId id="33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9933FF"/>
    <a:srgbClr val="FF9933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01" autoAdjust="0"/>
    <p:restoredTop sz="90723" autoAdjust="0"/>
  </p:normalViewPr>
  <p:slideViewPr>
    <p:cSldViewPr>
      <p:cViewPr varScale="1">
        <p:scale>
          <a:sx n="114" d="100"/>
          <a:sy n="114" d="100"/>
        </p:scale>
        <p:origin x="20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A4916C-1A6E-44CE-A04C-749052816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7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A27AAF-E5C4-4085-AC44-F888A3EE0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</a:t>
            </a:r>
            <a:r>
              <a:rPr lang="en-US" baseline="0" dirty="0" smtClean="0"/>
              <a:t> the table,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7AAF-E5C4-4085-AC44-F888A3EE0FD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52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different in M/B</a:t>
            </a:r>
            <a:r>
              <a:rPr lang="en-US" baseline="0" dirty="0" smtClean="0"/>
              <a:t> and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7AAF-E5C4-4085-AC44-F888A3EE0FD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87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recent GPU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7AAF-E5C4-4085-AC44-F888A3EE0FD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06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*carefully loop tuning</a:t>
            </a:r>
            <a:r>
              <a:rPr lang="en-US" baseline="0" dirty="0" smtClean="0"/>
              <a:t> and scratchpad optimization</a:t>
            </a:r>
          </a:p>
          <a:p>
            <a:r>
              <a:rPr lang="en-US" baseline="0" dirty="0" smtClean="0"/>
              <a:t>*higher performance than </a:t>
            </a:r>
            <a:r>
              <a:rPr lang="en-US" baseline="0" dirty="0" err="1" smtClean="0"/>
              <a:t>Tegra</a:t>
            </a:r>
            <a:r>
              <a:rPr lang="en-US" baseline="0" dirty="0" smtClean="0"/>
              <a:t>, despite the GPU’s spec is better</a:t>
            </a:r>
          </a:p>
          <a:p>
            <a:r>
              <a:rPr lang="en-US" baseline="0" dirty="0" smtClean="0"/>
              <a:t>*the mapping optimization could be abstracted by a model, auto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7AAF-E5C4-4085-AC44-F888A3EE0FD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4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  <a:r>
              <a:rPr lang="en-US" baseline="0" dirty="0" smtClean="0"/>
              <a:t> processor, hard to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7AAF-E5C4-4085-AC44-F888A3EE0FD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r>
              <a:rPr lang="en-US" baseline="0" dirty="0" smtClean="0"/>
              <a:t> </a:t>
            </a:r>
            <a:r>
              <a:rPr lang="en-US" dirty="0" smtClean="0"/>
              <a:t>limitation, branches</a:t>
            </a:r>
            <a:r>
              <a:rPr lang="en-US" baseline="0" dirty="0" smtClean="0"/>
              <a:t>, register, assembly(parallel not happen obviously, lower level than C), 3 cycles 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7AAF-E5C4-4085-AC44-F888A3EE0FD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book style</a:t>
            </a:r>
            <a:r>
              <a:rPr lang="en-US" baseline="0" dirty="0" smtClean="0"/>
              <a:t> simple cache</a:t>
            </a:r>
          </a:p>
          <a:p>
            <a:r>
              <a:rPr lang="en-US" baseline="0" dirty="0" smtClean="0"/>
              <a:t>Cache could also be SPM</a:t>
            </a:r>
          </a:p>
          <a:p>
            <a:r>
              <a:rPr lang="en-US" baseline="0" dirty="0" smtClean="0"/>
              <a:t>Share memory could be SPM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8B063-7E34-4215-AF17-F742919809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2</a:t>
            </a:r>
            <a:r>
              <a:rPr lang="en-US" baseline="0" dirty="0" smtClean="0"/>
              <a:t> stages could be pipelined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Loop tilling + double buffer is basic optimization strategy in the DSP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8B063-7E34-4215-AF17-F742919809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3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arrays, one</a:t>
            </a:r>
            <a:r>
              <a:rPr lang="en-US" baseline="0" dirty="0" smtClean="0"/>
              <a:t> simple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7AAF-E5C4-4085-AC44-F888A3EE0FD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1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Indirect</a:t>
            </a:r>
            <a:r>
              <a:rPr lang="en-US" baseline="0" dirty="0" smtClean="0"/>
              <a:t> indexing: load dependence.</a:t>
            </a:r>
          </a:p>
          <a:p>
            <a:r>
              <a:rPr lang="en-US" baseline="0" dirty="0" smtClean="0"/>
              <a:t>Utilization 6ALU+2L/S</a:t>
            </a:r>
          </a:p>
          <a:p>
            <a:r>
              <a:rPr lang="en-US" baseline="0" dirty="0" smtClean="0"/>
              <a:t>Dependency</a:t>
            </a:r>
          </a:p>
          <a:p>
            <a:r>
              <a:rPr lang="en-US" baseline="0" dirty="0" smtClean="0"/>
              <a:t>Software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7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is provided</a:t>
            </a:r>
            <a:r>
              <a:rPr lang="en-US" baseline="0" dirty="0" smtClean="0"/>
              <a:t> by TI, information is public</a:t>
            </a:r>
          </a:p>
          <a:p>
            <a:r>
              <a:rPr lang="en-US" baseline="0" dirty="0" smtClean="0"/>
              <a:t>Data path is decided by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7AAF-E5C4-4085-AC44-F888A3EE0FD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45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Matrix: synthetic </a:t>
            </a:r>
            <a:r>
              <a:rPr lang="en-US" baseline="0" dirty="0" smtClean="0"/>
              <a:t>matrix, dense and sparse</a:t>
            </a:r>
          </a:p>
          <a:p>
            <a:r>
              <a:rPr lang="en-US" baseline="0" dirty="0" smtClean="0"/>
              <a:t>Variance, mapping is important</a:t>
            </a:r>
          </a:p>
          <a:p>
            <a:r>
              <a:rPr lang="en-US" baseline="0" dirty="0" smtClean="0"/>
              <a:t>Cache is not worst.</a:t>
            </a:r>
          </a:p>
          <a:p>
            <a:r>
              <a:rPr lang="en-US" baseline="0" dirty="0" smtClean="0"/>
              <a:t>Not the kernel, the input data is also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7AAF-E5C4-4085-AC44-F888A3EE0FD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8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52400" y="3124200"/>
            <a:ext cx="5715000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600200" y="4800600"/>
            <a:ext cx="7391400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10" descr="us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172200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609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2BACBE7A-AB2A-4317-A4D3-42D9A411A158}" type="slidenum">
              <a:rPr lang="en-US" smtClean="0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BE4B33F-0C38-4749-BFCF-63F59F94198E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719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0F5238D-68D4-4339-B26D-5307C8DA216B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B9485896-772D-4199-8AC8-461193A2DCF0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A359B1A-3099-43FB-872C-AEC66D3F646C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42C8110E-4F0B-4908-84A5-0A076C0197C5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7DA37DB1-F6CB-4B1A-82F7-86E04B543464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392576FE-B656-4DEB-8C91-64996BEC9DFC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617F039C-4162-4760-842B-A5B0D32EDB58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F7876CD0-A360-467F-98E9-7F6D4AC26BCA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6277439C-2AB1-4F72-B543-880AD6D2B7C0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90800" y="6324600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DCBF27C9-8594-43C4-84E4-07F7A13E4D58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1029" name="Picture 8" descr="us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172200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76200" y="60960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76200" y="12954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76200" y="4572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pler_(microarchitectur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0"/>
            <a:ext cx="8534400" cy="1447800"/>
          </a:xfrm>
        </p:spPr>
        <p:txBody>
          <a:bodyPr/>
          <a:lstStyle/>
          <a:p>
            <a:r>
              <a:rPr lang="en-US" sz="2800" dirty="0">
                <a:latin typeface="Verdana" charset="0"/>
              </a:rPr>
              <a:t>Sparse Matrix-Vector Multiply on the</a:t>
            </a:r>
            <a:br>
              <a:rPr lang="en-US" sz="2800" dirty="0">
                <a:latin typeface="Verdana" charset="0"/>
              </a:rPr>
            </a:br>
            <a:r>
              <a:rPr lang="en-US" sz="2800" dirty="0">
                <a:latin typeface="Verdana" charset="0"/>
              </a:rPr>
              <a:t>Keystone II Digital Signal Processor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267200"/>
            <a:ext cx="8610600" cy="1295400"/>
          </a:xfrm>
        </p:spPr>
        <p:txBody>
          <a:bodyPr/>
          <a:lstStyle/>
          <a:p>
            <a:pPr algn="r" eaLnBrk="1" hangingPunct="1"/>
            <a:r>
              <a:rPr lang="en-US" sz="2800" dirty="0" smtClean="0"/>
              <a:t>Yang </a:t>
            </a:r>
            <a:r>
              <a:rPr lang="en-US" sz="2800" dirty="0" err="1" smtClean="0"/>
              <a:t>Gao,</a:t>
            </a:r>
            <a:r>
              <a:rPr lang="en-US" sz="2800" dirty="0" smtClean="0"/>
              <a:t> Fan Zhang and Dr. Jason D. </a:t>
            </a:r>
            <a:r>
              <a:rPr lang="en-US" sz="2800" dirty="0" err="1" smtClean="0"/>
              <a:t>Bakos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62400" y="533400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2014 IEEE High Performance Extreme Computing Conference(HPEC ‘14)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Buffer Location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10</a:t>
            </a:fld>
            <a:endParaRPr lang="en-US" dirty="0">
              <a:solidFill>
                <a:srgbClr val="990033"/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1644447"/>
            <a:ext cx="5932022" cy="483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04604"/>
              </p:ext>
            </p:extLst>
          </p:nvPr>
        </p:nvGraphicFramePr>
        <p:xfrm>
          <a:off x="152401" y="1371600"/>
          <a:ext cx="10668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Buffer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col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ptr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prod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72376"/>
              </p:ext>
            </p:extLst>
          </p:nvPr>
        </p:nvGraphicFramePr>
        <p:xfrm>
          <a:off x="1905001" y="1371600"/>
          <a:ext cx="14477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MSMC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loud 10"/>
          <p:cNvSpPr/>
          <p:nvPr/>
        </p:nvSpPr>
        <p:spPr>
          <a:xfrm>
            <a:off x="838200" y="2057400"/>
            <a:ext cx="1143000" cy="6096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map?</a:t>
            </a:r>
            <a:endParaRPr lang="en-US" sz="900" dirty="0"/>
          </a:p>
        </p:txBody>
      </p:sp>
      <p:sp>
        <p:nvSpPr>
          <p:cNvPr id="16" name="Freeform 15"/>
          <p:cNvSpPr/>
          <p:nvPr/>
        </p:nvSpPr>
        <p:spPr>
          <a:xfrm>
            <a:off x="4876800" y="4495800"/>
            <a:ext cx="2400300" cy="1622264"/>
          </a:xfrm>
          <a:custGeom>
            <a:avLst/>
            <a:gdLst>
              <a:gd name="connsiteX0" fmla="*/ 0 w 2419350"/>
              <a:gd name="connsiteY0" fmla="*/ 91983 h 1857122"/>
              <a:gd name="connsiteX1" fmla="*/ 1228725 w 2419350"/>
              <a:gd name="connsiteY1" fmla="*/ 177708 h 1857122"/>
              <a:gd name="connsiteX2" fmla="*/ 1466850 w 2419350"/>
              <a:gd name="connsiteY2" fmla="*/ 1701708 h 1857122"/>
              <a:gd name="connsiteX3" fmla="*/ 2419350 w 2419350"/>
              <a:gd name="connsiteY3" fmla="*/ 1806483 h 1857122"/>
              <a:gd name="connsiteX4" fmla="*/ 2419350 w 2419350"/>
              <a:gd name="connsiteY4" fmla="*/ 1806483 h 185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350" h="1857122">
                <a:moveTo>
                  <a:pt x="0" y="91983"/>
                </a:moveTo>
                <a:cubicBezTo>
                  <a:pt x="492125" y="702"/>
                  <a:pt x="984250" y="-90579"/>
                  <a:pt x="1228725" y="177708"/>
                </a:cubicBezTo>
                <a:cubicBezTo>
                  <a:pt x="1473200" y="445995"/>
                  <a:pt x="1268413" y="1430246"/>
                  <a:pt x="1466850" y="1701708"/>
                </a:cubicBezTo>
                <a:cubicBezTo>
                  <a:pt x="1665287" y="1973170"/>
                  <a:pt x="2419350" y="1806483"/>
                  <a:pt x="2419350" y="1806483"/>
                </a:cubicBezTo>
                <a:lnTo>
                  <a:pt x="2419350" y="1806483"/>
                </a:lnTo>
              </a:path>
            </a:pathLst>
          </a:custGeom>
          <a:noFill/>
          <a:ln w="57150">
            <a:solidFill>
              <a:schemeClr val="accent4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876800" y="2209789"/>
            <a:ext cx="1520426" cy="2079475"/>
          </a:xfrm>
          <a:custGeom>
            <a:avLst/>
            <a:gdLst>
              <a:gd name="connsiteX0" fmla="*/ 0 w 1539476"/>
              <a:gd name="connsiteY0" fmla="*/ 2019311 h 2137788"/>
              <a:gd name="connsiteX1" fmla="*/ 1400175 w 1539476"/>
              <a:gd name="connsiteY1" fmla="*/ 1943111 h 2137788"/>
              <a:gd name="connsiteX2" fmla="*/ 1362075 w 1539476"/>
              <a:gd name="connsiteY2" fmla="*/ 200036 h 2137788"/>
              <a:gd name="connsiteX3" fmla="*/ 276225 w 1539476"/>
              <a:gd name="connsiteY3" fmla="*/ 38111 h 2137788"/>
              <a:gd name="connsiteX4" fmla="*/ 276225 w 1539476"/>
              <a:gd name="connsiteY4" fmla="*/ 38111 h 213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476" h="2137788">
                <a:moveTo>
                  <a:pt x="0" y="2019311"/>
                </a:moveTo>
                <a:cubicBezTo>
                  <a:pt x="586581" y="2132817"/>
                  <a:pt x="1173163" y="2246323"/>
                  <a:pt x="1400175" y="1943111"/>
                </a:cubicBezTo>
                <a:cubicBezTo>
                  <a:pt x="1627187" y="1639899"/>
                  <a:pt x="1549400" y="517536"/>
                  <a:pt x="1362075" y="200036"/>
                </a:cubicBezTo>
                <a:cubicBezTo>
                  <a:pt x="1174750" y="-117464"/>
                  <a:pt x="276225" y="38111"/>
                  <a:pt x="276225" y="38111"/>
                </a:cubicBezTo>
                <a:lnTo>
                  <a:pt x="276225" y="38111"/>
                </a:lnTo>
              </a:path>
            </a:pathLst>
          </a:custGeom>
          <a:noFill/>
          <a:ln w="57150">
            <a:solidFill>
              <a:schemeClr val="accent4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153025" y="1914525"/>
            <a:ext cx="1866900" cy="9525"/>
          </a:xfrm>
          <a:custGeom>
            <a:avLst/>
            <a:gdLst>
              <a:gd name="connsiteX0" fmla="*/ 0 w 1866900"/>
              <a:gd name="connsiteY0" fmla="*/ 9525 h 9525"/>
              <a:gd name="connsiteX1" fmla="*/ 1866900 w 18669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6900" h="9525">
                <a:moveTo>
                  <a:pt x="0" y="9525"/>
                </a:moveTo>
                <a:lnTo>
                  <a:pt x="1866900" y="0"/>
                </a:ln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886700" y="4867275"/>
            <a:ext cx="0" cy="619125"/>
          </a:xfrm>
          <a:custGeom>
            <a:avLst/>
            <a:gdLst>
              <a:gd name="connsiteX0" fmla="*/ 0 w 0"/>
              <a:gd name="connsiteY0" fmla="*/ 619125 h 619125"/>
              <a:gd name="connsiteX1" fmla="*/ 0 w 0"/>
              <a:gd name="connsiteY1" fmla="*/ 47625 h 619125"/>
              <a:gd name="connsiteX2" fmla="*/ 0 w 0"/>
              <a:gd name="connsiteY2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619125">
                <a:moveTo>
                  <a:pt x="0" y="619125"/>
                </a:moveTo>
                <a:lnTo>
                  <a:pt x="0" y="47625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238750" y="2435094"/>
            <a:ext cx="2105025" cy="1765431"/>
          </a:xfrm>
          <a:custGeom>
            <a:avLst/>
            <a:gdLst>
              <a:gd name="connsiteX0" fmla="*/ 2105025 w 2105025"/>
              <a:gd name="connsiteY0" fmla="*/ 1765431 h 1765431"/>
              <a:gd name="connsiteX1" fmla="*/ 1562100 w 2105025"/>
              <a:gd name="connsiteY1" fmla="*/ 1479681 h 1765431"/>
              <a:gd name="connsiteX2" fmla="*/ 1438275 w 2105025"/>
              <a:gd name="connsiteY2" fmla="*/ 212856 h 1765431"/>
              <a:gd name="connsiteX3" fmla="*/ 0 w 2105025"/>
              <a:gd name="connsiteY3" fmla="*/ 12831 h 176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5025" h="1765431">
                <a:moveTo>
                  <a:pt x="2105025" y="1765431"/>
                </a:moveTo>
                <a:cubicBezTo>
                  <a:pt x="1889125" y="1751937"/>
                  <a:pt x="1673225" y="1738443"/>
                  <a:pt x="1562100" y="1479681"/>
                </a:cubicBezTo>
                <a:cubicBezTo>
                  <a:pt x="1450975" y="1220919"/>
                  <a:pt x="1698625" y="457331"/>
                  <a:pt x="1438275" y="212856"/>
                </a:cubicBezTo>
                <a:cubicBezTo>
                  <a:pt x="1177925" y="-31619"/>
                  <a:pt x="588962" y="-9394"/>
                  <a:pt x="0" y="12831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153025" y="2550754"/>
            <a:ext cx="3217182" cy="2897546"/>
          </a:xfrm>
          <a:custGeom>
            <a:avLst/>
            <a:gdLst>
              <a:gd name="connsiteX0" fmla="*/ 3095625 w 3217182"/>
              <a:gd name="connsiteY0" fmla="*/ 2897546 h 2897546"/>
              <a:gd name="connsiteX1" fmla="*/ 3057525 w 3217182"/>
              <a:gd name="connsiteY1" fmla="*/ 1954571 h 2897546"/>
              <a:gd name="connsiteX2" fmla="*/ 1533525 w 3217182"/>
              <a:gd name="connsiteY2" fmla="*/ 1802171 h 2897546"/>
              <a:gd name="connsiteX3" fmla="*/ 1409700 w 3217182"/>
              <a:gd name="connsiteY3" fmla="*/ 240071 h 2897546"/>
              <a:gd name="connsiteX4" fmla="*/ 0 w 3217182"/>
              <a:gd name="connsiteY4" fmla="*/ 30521 h 289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182" h="2897546">
                <a:moveTo>
                  <a:pt x="3095625" y="2897546"/>
                </a:moveTo>
                <a:cubicBezTo>
                  <a:pt x="3206750" y="2517339"/>
                  <a:pt x="3317875" y="2137133"/>
                  <a:pt x="3057525" y="1954571"/>
                </a:cubicBezTo>
                <a:cubicBezTo>
                  <a:pt x="2797175" y="1772009"/>
                  <a:pt x="1808162" y="2087921"/>
                  <a:pt x="1533525" y="1802171"/>
                </a:cubicBezTo>
                <a:cubicBezTo>
                  <a:pt x="1258888" y="1516421"/>
                  <a:pt x="1665287" y="535346"/>
                  <a:pt x="1409700" y="240071"/>
                </a:cubicBezTo>
                <a:cubicBezTo>
                  <a:pt x="1154113" y="-55204"/>
                  <a:pt x="577056" y="-12342"/>
                  <a:pt x="0" y="30521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19200" y="3999527"/>
            <a:ext cx="685800" cy="0"/>
          </a:xfrm>
          <a:prstGeom prst="straightConnector1">
            <a:avLst/>
          </a:pr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/>
          <p:cNvSpPr txBox="1"/>
          <p:nvPr/>
        </p:nvSpPr>
        <p:spPr>
          <a:xfrm>
            <a:off x="1905000" y="3810000"/>
            <a:ext cx="53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219200" y="4500661"/>
            <a:ext cx="685800" cy="0"/>
          </a:xfrm>
          <a:prstGeom prst="straightConnector1">
            <a:avLst/>
          </a:prstGeom>
          <a:noFill/>
          <a:ln w="57150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4311134"/>
            <a:ext cx="53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09675" y="5001794"/>
            <a:ext cx="68580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/>
          <p:cNvSpPr txBox="1"/>
          <p:nvPr/>
        </p:nvSpPr>
        <p:spPr>
          <a:xfrm>
            <a:off x="1895475" y="481226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MSMC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219200" y="5498065"/>
            <a:ext cx="685800" cy="0"/>
          </a:xfrm>
          <a:prstGeom prst="straightConnector1">
            <a:avLst/>
          </a:pr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1905000" y="530853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3" grpId="0" animBg="1"/>
      <p:bldP spid="23" grpId="1" animBg="1"/>
      <p:bldP spid="24" grpId="0" animBg="1"/>
      <p:bldP spid="24" grpId="1" animBg="1"/>
      <p:bldP spid="29" grpId="0"/>
      <p:bldP spid="29" grpId="1"/>
      <p:bldP spid="31" grpId="0"/>
      <p:bldP spid="31" grpId="1"/>
      <p:bldP spid="33" grpId="0"/>
      <p:bldP spid="33" grpId="1"/>
      <p:bldP spid="35" grpId="0"/>
      <p:bldP spid="3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11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2971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hangingPunct="0">
              <a:spcBef>
                <a:spcPts val="363"/>
              </a:spcBef>
              <a:buFont typeface="Symbol" charset="2"/>
              <a:buChar char=""/>
            </a:pPr>
            <a:r>
              <a:rPr lang="en-US" dirty="0">
                <a:latin typeface="Verdana" charset="0"/>
              </a:rPr>
              <a:t>Tri-diagonal</a:t>
            </a:r>
          </a:p>
          <a:p>
            <a:pPr hangingPunct="0">
              <a:spcBef>
                <a:spcPts val="363"/>
              </a:spcBef>
              <a:buClrTx/>
              <a:buSzTx/>
              <a:buFontTx/>
              <a:buNone/>
            </a:pPr>
            <a:endParaRPr lang="en-US" dirty="0">
              <a:latin typeface="Verdana" charset="0"/>
            </a:endParaRPr>
          </a:p>
          <a:p>
            <a:pPr hangingPunct="0">
              <a:spcBef>
                <a:spcPts val="363"/>
              </a:spcBef>
              <a:buClrTx/>
              <a:buSzTx/>
              <a:buFontTx/>
              <a:buNone/>
            </a:pPr>
            <a:endParaRPr lang="en-US" dirty="0">
              <a:latin typeface="Verdana" charset="0"/>
            </a:endParaRPr>
          </a:p>
          <a:p>
            <a:pPr hangingPunct="0">
              <a:spcBef>
                <a:spcPts val="363"/>
              </a:spcBef>
              <a:buClrTx/>
              <a:buSzTx/>
              <a:buFontTx/>
              <a:buNone/>
            </a:pPr>
            <a:endParaRPr lang="en-US" dirty="0">
              <a:latin typeface="Verdana" charset="0"/>
            </a:endParaRPr>
          </a:p>
          <a:p>
            <a:pPr hangingPunct="0">
              <a:spcBef>
                <a:spcPts val="363"/>
              </a:spcBef>
              <a:buClrTx/>
              <a:buSzTx/>
              <a:buFontTx/>
              <a:buNone/>
            </a:pPr>
            <a:endParaRPr lang="en-US" dirty="0">
              <a:latin typeface="Verdana" charset="0"/>
            </a:endParaRPr>
          </a:p>
          <a:p>
            <a:pPr hangingPunct="0">
              <a:spcBef>
                <a:spcPts val="363"/>
              </a:spcBef>
              <a:buClrTx/>
              <a:buSzTx/>
              <a:buFontTx/>
              <a:buNone/>
            </a:pPr>
            <a:endParaRPr lang="en-US" dirty="0">
              <a:latin typeface="Verdana" charset="0"/>
            </a:endParaRPr>
          </a:p>
          <a:p>
            <a:pPr hangingPunct="0">
              <a:spcBef>
                <a:spcPts val="363"/>
              </a:spcBef>
              <a:buFont typeface="Symbol" charset="2"/>
              <a:buChar char=""/>
            </a:pPr>
            <a:r>
              <a:rPr lang="en-US" dirty="0">
                <a:latin typeface="Verdana" charset="0"/>
              </a:rPr>
              <a:t>N-diagonal</a:t>
            </a:r>
          </a:p>
          <a:p>
            <a:pPr hangingPunct="0">
              <a:spcAft>
                <a:spcPts val="1425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Verdana" charset="0"/>
              </a:rPr>
              <a:t>	3, 151</a:t>
            </a:r>
            <a:endParaRPr lang="en-US" sz="1600" dirty="0">
              <a:solidFill>
                <a:srgbClr val="FF0000"/>
              </a:solidFill>
              <a:latin typeface="Verdana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90800" y="1371600"/>
            <a:ext cx="2286000" cy="2559050"/>
          </a:xfrm>
          <a:custGeom>
            <a:avLst/>
            <a:gdLst>
              <a:gd name="G0" fmla="*/ 6350 1 2"/>
              <a:gd name="G1" fmla="*/ 7110 1 2"/>
              <a:gd name="G2" fmla="+- 7110 0 0"/>
              <a:gd name="G3" fmla="+- 635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6350" y="0"/>
                </a:lnTo>
                <a:lnTo>
                  <a:pt x="6350" y="7110"/>
                </a:lnTo>
                <a:lnTo>
                  <a:pt x="0" y="711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2,  4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 0,  0,   0,   0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5,  4,  7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 0,   0,   0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0,  </a:t>
            </a: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6,  2,  4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  0,   0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0,  0,  </a:t>
            </a: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3, 10,  1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  0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0,  0,  0,  </a:t>
            </a: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4,   6,   8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0,  0,  0,  0,   </a:t>
            </a: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2,  12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B0F0"/>
              </a:solidFill>
              <a:ea typeface="Droid Sans Fallback" charset="0"/>
              <a:cs typeface="Droid Sans Fallback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514600" y="1371600"/>
            <a:ext cx="76200" cy="1600200"/>
          </a:xfrm>
          <a:custGeom>
            <a:avLst/>
            <a:gdLst>
              <a:gd name="G0" fmla="*/ 1 0 0"/>
              <a:gd name="G1" fmla="+- G0 0 50000"/>
              <a:gd name="G2" fmla="*/ 1 0 0"/>
              <a:gd name="G3" fmla="+- 34464 0 50000"/>
              <a:gd name="G4" fmla="?: G3 50000 34464"/>
              <a:gd name="G5" fmla="?: G1 G2 G3"/>
              <a:gd name="G6" fmla="+- 34464 0 G5"/>
              <a:gd name="G7" fmla="min G6 G5"/>
              <a:gd name="G8" fmla="*/ G7 1 2"/>
              <a:gd name="G9" fmla="min 212 4445"/>
              <a:gd name="G10" fmla="*/ G8 4445 1"/>
              <a:gd name="G11" fmla="*/ G10 1 G9"/>
              <a:gd name="G12" fmla="*/ 1 0 0"/>
              <a:gd name="G13" fmla="+- G12 0 8333"/>
              <a:gd name="G14" fmla="*/ 1 0 0"/>
              <a:gd name="G15" fmla="+- G11 0 8333"/>
              <a:gd name="G16" fmla="?: G15 8333 G11"/>
              <a:gd name="G17" fmla="?: G13 G14 G15"/>
              <a:gd name="G18" fmla="*/ G9 G17 1"/>
              <a:gd name="G19" fmla="*/ G18 1 34464"/>
              <a:gd name="G20" fmla="*/ 4445 G5 1"/>
              <a:gd name="G21" fmla="*/ G20 1 34464"/>
              <a:gd name="G22" fmla="+- G21 G19 0"/>
              <a:gd name="G23" fmla="*/ 1 0 0"/>
              <a:gd name="G24" fmla="+- G22 0 G23"/>
              <a:gd name="G25" fmla="*/ 212 1 2"/>
              <a:gd name="G26" fmla="*/ 1 35987 55552"/>
              <a:gd name="G27" fmla="*/ G26 13024 1"/>
              <a:gd name="G28" fmla="*/ G27 1 52096"/>
              <a:gd name="G29" fmla="cos G25 G28"/>
              <a:gd name="G30" fmla="*/ 1 35987 55552"/>
              <a:gd name="G31" fmla="*/ G30 13024 1"/>
              <a:gd name="G32" fmla="*/ G31 1 52096"/>
              <a:gd name="G33" fmla="sin G19 G32"/>
              <a:gd name="G34" fmla="+- 212 0 G29"/>
              <a:gd name="G35" fmla="+- G19 0 G33"/>
              <a:gd name="G36" fmla="+- 4445 G33 0"/>
              <a:gd name="G37" fmla="+- G36 0 G19"/>
              <a:gd name="G38" fmla="*/ 212 1 2"/>
              <a:gd name="G39" fmla="+- 212 0 0"/>
              <a:gd name="G40" fmla="+- 4445 0 0"/>
              <a:gd name="G41" fmla="+- 90 0 0"/>
              <a:gd name="G42" fmla="+- 90 0 0"/>
              <a:gd name="G43" fmla="*/ 1 0 0"/>
              <a:gd name="G44" fmla="+- 65446 0 0"/>
              <a:gd name="G45" fmla="+- 90 0 0"/>
              <a:gd name="G46" fmla="+- 65446 0 0"/>
              <a:gd name="G47" fmla="+- 180 0 0"/>
              <a:gd name="G48" fmla="+- 90 0 0"/>
              <a:gd name="G49" fmla="+- 90 0 0"/>
              <a:gd name="G50" fmla="+- 90 0 0"/>
              <a:gd name="G51" fmla="*/ 1 0 0"/>
              <a:gd name="G52" fmla="+- 65446 0 0"/>
              <a:gd name="G53" fmla="+- 90 0 0"/>
              <a:gd name="G54" fmla="+- 65446 0 0"/>
              <a:gd name="G55" fmla="+- 180 0 0"/>
              <a:gd name="G56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 stroke="0">
                <a:moveTo>
                  <a:pt x="212" y="4445"/>
                </a:moveTo>
                <a:lnTo>
                  <a:pt x="106" y="-1053"/>
                </a:lnTo>
                <a:lnTo>
                  <a:pt x="90" y="90"/>
                </a:lnTo>
                <a:lnTo>
                  <a:pt x="106" y="-3058"/>
                </a:lnTo>
                <a:lnTo>
                  <a:pt x="106" y="-1053"/>
                </a:lnTo>
                <a:lnTo>
                  <a:pt x="1" y="65446"/>
                </a:lnTo>
                <a:lnTo>
                  <a:pt x="106" y="-1053"/>
                </a:lnTo>
                <a:close/>
              </a:path>
              <a:path fill="none">
                <a:moveTo>
                  <a:pt x="90" y="65446"/>
                </a:moveTo>
                <a:lnTo>
                  <a:pt x="106" y="-1053"/>
                </a:lnTo>
                <a:lnTo>
                  <a:pt x="180" y="90"/>
                </a:lnTo>
                <a:lnTo>
                  <a:pt x="212" y="4445"/>
                </a:lnTo>
                <a:lnTo>
                  <a:pt x="106" y="-1053"/>
                </a:lnTo>
                <a:lnTo>
                  <a:pt x="90" y="9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572000" y="1371600"/>
            <a:ext cx="76200" cy="1676400"/>
          </a:xfrm>
          <a:custGeom>
            <a:avLst/>
            <a:gdLst>
              <a:gd name="G0" fmla="*/ 1 0 0"/>
              <a:gd name="G1" fmla="+- G0 0 50000"/>
              <a:gd name="G2" fmla="*/ 1 0 0"/>
              <a:gd name="G3" fmla="+- 34464 0 50000"/>
              <a:gd name="G4" fmla="?: G3 50000 34464"/>
              <a:gd name="G5" fmla="?: G1 G2 G3"/>
              <a:gd name="G6" fmla="+- 34464 0 G5"/>
              <a:gd name="G7" fmla="min G6 G5"/>
              <a:gd name="G8" fmla="*/ G7 1 2"/>
              <a:gd name="G9" fmla="min 212 4657"/>
              <a:gd name="G10" fmla="*/ G8 4657 1"/>
              <a:gd name="G11" fmla="*/ G10 1 G9"/>
              <a:gd name="G12" fmla="*/ 1 0 0"/>
              <a:gd name="G13" fmla="+- G12 0 8333"/>
              <a:gd name="G14" fmla="*/ 1 0 0"/>
              <a:gd name="G15" fmla="+- G11 0 8333"/>
              <a:gd name="G16" fmla="?: G15 8333 G11"/>
              <a:gd name="G17" fmla="?: G13 G14 G15"/>
              <a:gd name="G18" fmla="*/ G9 G17 1"/>
              <a:gd name="G19" fmla="*/ G18 1 34464"/>
              <a:gd name="G20" fmla="*/ 4657 G5 1"/>
              <a:gd name="G21" fmla="*/ G20 1 34464"/>
              <a:gd name="G22" fmla="+- G21 0 G19"/>
              <a:gd name="G23" fmla="+- 4657 0 G19"/>
              <a:gd name="G24" fmla="*/ 212 1 2"/>
              <a:gd name="G25" fmla="*/ 1 35987 55552"/>
              <a:gd name="G26" fmla="*/ G25 13024 1"/>
              <a:gd name="G27" fmla="*/ G26 1 52096"/>
              <a:gd name="G28" fmla="cos G24 G27"/>
              <a:gd name="G29" fmla="*/ 1 35987 55552"/>
              <a:gd name="G30" fmla="*/ G29 13024 1"/>
              <a:gd name="G31" fmla="*/ G30 1 52096"/>
              <a:gd name="G32" fmla="sin G19 G31"/>
              <a:gd name="G33" fmla="*/ 1 0 0"/>
              <a:gd name="G34" fmla="+- G28 0 G33"/>
              <a:gd name="G35" fmla="+- G19 0 G32"/>
              <a:gd name="G36" fmla="+- 4657 G32 0"/>
              <a:gd name="G37" fmla="+- G36 0 G19"/>
              <a:gd name="G38" fmla="*/ 212 1 2"/>
              <a:gd name="G39" fmla="+- 212 0 0"/>
              <a:gd name="G40" fmla="+- 4657 0 0"/>
              <a:gd name="G41" fmla="+- 270 0 0"/>
              <a:gd name="G42" fmla="+- 90 0 0"/>
              <a:gd name="G43" fmla="+- 180 0 0"/>
              <a:gd name="G44" fmla="+- 65446 0 0"/>
              <a:gd name="G45" fmla="+- 270 0 0"/>
              <a:gd name="G46" fmla="+- 65446 0 0"/>
              <a:gd name="G47" fmla="*/ 1 0 0"/>
              <a:gd name="G48" fmla="+- 90 0 0"/>
              <a:gd name="G49" fmla="+- 270 0 0"/>
              <a:gd name="G50" fmla="+- 90 0 0"/>
              <a:gd name="G51" fmla="+- 180 0 0"/>
              <a:gd name="G52" fmla="+- 65446 0 0"/>
              <a:gd name="G53" fmla="+- 270 0 0"/>
              <a:gd name="G54" fmla="+- 65446 0 0"/>
              <a:gd name="G55" fmla="*/ 1 0 0"/>
              <a:gd name="G56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 stroke="0">
                <a:moveTo>
                  <a:pt x="0" y="0"/>
                </a:moveTo>
                <a:lnTo>
                  <a:pt x="106" y="-1101"/>
                </a:lnTo>
                <a:lnTo>
                  <a:pt x="270" y="90"/>
                </a:lnTo>
                <a:lnTo>
                  <a:pt x="106" y="-998"/>
                </a:lnTo>
                <a:lnTo>
                  <a:pt x="106" y="-1101"/>
                </a:lnTo>
                <a:lnTo>
                  <a:pt x="180" y="65446"/>
                </a:lnTo>
                <a:lnTo>
                  <a:pt x="106" y="-1101"/>
                </a:lnTo>
                <a:close/>
              </a:path>
              <a:path fill="none">
                <a:moveTo>
                  <a:pt x="270" y="65446"/>
                </a:moveTo>
                <a:lnTo>
                  <a:pt x="106" y="5758"/>
                </a:lnTo>
                <a:lnTo>
                  <a:pt x="106" y="-1101"/>
                </a:lnTo>
                <a:lnTo>
                  <a:pt x="1" y="90"/>
                </a:lnTo>
                <a:lnTo>
                  <a:pt x="0" y="0"/>
                </a:lnTo>
                <a:lnTo>
                  <a:pt x="106" y="-1101"/>
                </a:lnTo>
                <a:lnTo>
                  <a:pt x="270" y="9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Buffer Location and 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823383"/>
              </p:ext>
            </p:extLst>
          </p:nvPr>
        </p:nvGraphicFramePr>
        <p:xfrm>
          <a:off x="76200" y="1371600"/>
          <a:ext cx="8991599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3004"/>
                <a:gridCol w="973004"/>
                <a:gridCol w="973004"/>
                <a:gridCol w="973004"/>
                <a:gridCol w="973004"/>
                <a:gridCol w="849980"/>
                <a:gridCol w="1066800"/>
                <a:gridCol w="990600"/>
                <a:gridCol w="1219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</a:t>
                      </a:r>
                      <a:r>
                        <a:rPr lang="en-US" dirty="0" err="1" smtClean="0"/>
                        <a:t>zeros</a:t>
                      </a:r>
                      <a:r>
                        <a:rPr lang="en-US" dirty="0" smtClean="0"/>
                        <a:t> per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Gflops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Norm. </a:t>
                      </a:r>
                      <a:r>
                        <a:rPr lang="en-US" dirty="0" err="1" smtClean="0"/>
                        <a:t>Perf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</a:p>
                    <a:p>
                      <a:r>
                        <a:rPr lang="en-US" dirty="0" smtClean="0"/>
                        <a:t>S</a:t>
                      </a:r>
                    </a:p>
                    <a:p>
                      <a:r>
                        <a:rPr lang="en-US" dirty="0" smtClean="0"/>
                        <a:t>L2</a:t>
                      </a:r>
                    </a:p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</a:p>
                    <a:p>
                      <a:r>
                        <a:rPr lang="en-US" dirty="0" smtClean="0"/>
                        <a:t>L2</a:t>
                      </a:r>
                    </a:p>
                    <a:p>
                      <a:r>
                        <a:rPr lang="en-US" dirty="0" smtClean="0"/>
                        <a:t>L2</a:t>
                      </a:r>
                    </a:p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</a:p>
                    <a:p>
                      <a:r>
                        <a:rPr lang="en-US" dirty="0" smtClean="0"/>
                        <a:t>L2</a:t>
                      </a:r>
                    </a:p>
                    <a:p>
                      <a:r>
                        <a:rPr lang="en-US" dirty="0" smtClean="0"/>
                        <a:t>C</a:t>
                      </a:r>
                    </a:p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</a:p>
                    <a:p>
                      <a:r>
                        <a:rPr lang="en-US" dirty="0" smtClean="0"/>
                        <a:t>L2</a:t>
                      </a:r>
                    </a:p>
                    <a:p>
                      <a:r>
                        <a:rPr lang="en-US" dirty="0" smtClean="0"/>
                        <a:t>C</a:t>
                      </a:r>
                    </a:p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</a:p>
                    <a:p>
                      <a:r>
                        <a:rPr lang="en-US" dirty="0" smtClean="0"/>
                        <a:t>L2</a:t>
                      </a:r>
                    </a:p>
                    <a:p>
                      <a:r>
                        <a:rPr lang="en-US" dirty="0" smtClean="0"/>
                        <a:t>S</a:t>
                      </a:r>
                    </a:p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2.26</a:t>
                      </a:r>
                    </a:p>
                    <a:p>
                      <a:r>
                        <a:rPr lang="en-US" dirty="0" smtClean="0"/>
                        <a:t>1.84</a:t>
                      </a:r>
                    </a:p>
                    <a:p>
                      <a:r>
                        <a:rPr lang="en-US" dirty="0" smtClean="0"/>
                        <a:t>1.23</a:t>
                      </a:r>
                    </a:p>
                    <a:p>
                      <a:r>
                        <a:rPr lang="en-US" dirty="0" smtClean="0"/>
                        <a:t>1.44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1.57</a:t>
                      </a:r>
                    </a:p>
                    <a:p>
                      <a:r>
                        <a:rPr lang="en-US" dirty="0" smtClean="0"/>
                        <a:t>1.28</a:t>
                      </a:r>
                    </a:p>
                    <a:p>
                      <a:r>
                        <a:rPr lang="en-US" dirty="0" smtClean="0"/>
                        <a:t>0.85</a:t>
                      </a:r>
                    </a:p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</a:p>
                    <a:p>
                      <a:r>
                        <a:rPr lang="en-US" dirty="0" smtClean="0"/>
                        <a:t>Median</a:t>
                      </a:r>
                    </a:p>
                    <a:p>
                      <a:r>
                        <a:rPr lang="en-US" dirty="0" smtClean="0"/>
                        <a:t>Worst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r>
                        <a:rPr lang="en-US" dirty="0" smtClean="0"/>
                        <a:t>All cache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</a:p>
                    <a:p>
                      <a:r>
                        <a:rPr lang="en-US" dirty="0" smtClean="0"/>
                        <a:t>S</a:t>
                      </a:r>
                    </a:p>
                    <a:p>
                      <a:r>
                        <a:rPr lang="en-US" dirty="0" smtClean="0"/>
                        <a:t>C</a:t>
                      </a:r>
                    </a:p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</a:p>
                    <a:p>
                      <a:r>
                        <a:rPr lang="en-US" dirty="0" smtClean="0"/>
                        <a:t>C</a:t>
                      </a:r>
                    </a:p>
                    <a:p>
                      <a:r>
                        <a:rPr lang="en-US" dirty="0" smtClean="0"/>
                        <a:t>C</a:t>
                      </a:r>
                    </a:p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</a:p>
                    <a:p>
                      <a:r>
                        <a:rPr lang="en-US" dirty="0" smtClean="0"/>
                        <a:t>L2</a:t>
                      </a:r>
                    </a:p>
                    <a:p>
                      <a:r>
                        <a:rPr lang="en-US" dirty="0" smtClean="0"/>
                        <a:t>C</a:t>
                      </a:r>
                    </a:p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</a:p>
                    <a:p>
                      <a:r>
                        <a:rPr lang="en-US" dirty="0" smtClean="0"/>
                        <a:t>L2</a:t>
                      </a:r>
                    </a:p>
                    <a:p>
                      <a:r>
                        <a:rPr lang="en-US" dirty="0" smtClean="0"/>
                        <a:t>C</a:t>
                      </a:r>
                    </a:p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</a:p>
                    <a:p>
                      <a:r>
                        <a:rPr lang="en-US" dirty="0" smtClean="0"/>
                        <a:t>S</a:t>
                      </a:r>
                    </a:p>
                    <a:p>
                      <a:r>
                        <a:rPr lang="en-US" dirty="0" smtClean="0"/>
                        <a:t>L2</a:t>
                      </a:r>
                    </a:p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3.76</a:t>
                      </a:r>
                    </a:p>
                    <a:p>
                      <a:r>
                        <a:rPr lang="en-US" dirty="0" smtClean="0"/>
                        <a:t>3.55</a:t>
                      </a:r>
                    </a:p>
                    <a:p>
                      <a:r>
                        <a:rPr lang="en-US" dirty="0" smtClean="0"/>
                        <a:t>2.66</a:t>
                      </a:r>
                    </a:p>
                    <a:p>
                      <a:r>
                        <a:rPr lang="en-US" dirty="0" smtClean="0"/>
                        <a:t>2.51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1.50</a:t>
                      </a:r>
                    </a:p>
                    <a:p>
                      <a:r>
                        <a:rPr lang="en-US" dirty="0" smtClean="0"/>
                        <a:t>1.41</a:t>
                      </a:r>
                    </a:p>
                    <a:p>
                      <a:r>
                        <a:rPr lang="en-US" dirty="0" smtClean="0"/>
                        <a:t>1.06</a:t>
                      </a:r>
                    </a:p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</a:p>
                    <a:p>
                      <a:r>
                        <a:rPr lang="en-US" dirty="0" smtClean="0"/>
                        <a:t>Median</a:t>
                      </a:r>
                    </a:p>
                    <a:p>
                      <a:r>
                        <a:rPr lang="en-US" dirty="0" smtClean="0"/>
                        <a:t>Worst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r>
                        <a:rPr lang="en-US" dirty="0" smtClean="0"/>
                        <a:t>All cache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12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50292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L1: level 1 SPRAM,  L2:level 2 SPRAM,  S:MSMC,  C:cache</a:t>
            </a:r>
          </a:p>
          <a:p>
            <a:r>
              <a:rPr lang="en-US" dirty="0" smtClean="0"/>
              <a:t>1: The results are normalized to the all cache configuration</a:t>
            </a:r>
          </a:p>
          <a:p>
            <a:r>
              <a:rPr lang="en-US" dirty="0" smtClean="0"/>
              <a:t>2: The worst amongst the configurations with SPRAM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5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13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2971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hangingPunct="0">
              <a:spcBef>
                <a:spcPts val="363"/>
              </a:spcBef>
              <a:buFont typeface="Symbol" charset="2"/>
              <a:buChar char=""/>
            </a:pPr>
            <a:r>
              <a:rPr lang="en-US" dirty="0">
                <a:latin typeface="Verdana" charset="0"/>
              </a:rPr>
              <a:t>Tri-diagonal</a:t>
            </a:r>
          </a:p>
          <a:p>
            <a:pPr hangingPunct="0">
              <a:spcBef>
                <a:spcPts val="363"/>
              </a:spcBef>
              <a:buClrTx/>
              <a:buSzTx/>
              <a:buFontTx/>
              <a:buNone/>
            </a:pPr>
            <a:endParaRPr lang="en-US" dirty="0">
              <a:latin typeface="Verdana" charset="0"/>
            </a:endParaRPr>
          </a:p>
          <a:p>
            <a:pPr hangingPunct="0">
              <a:spcBef>
                <a:spcPts val="363"/>
              </a:spcBef>
              <a:buClrTx/>
              <a:buSzTx/>
              <a:buFontTx/>
              <a:buNone/>
            </a:pPr>
            <a:endParaRPr lang="en-US" dirty="0">
              <a:latin typeface="Verdana" charset="0"/>
            </a:endParaRPr>
          </a:p>
          <a:p>
            <a:pPr hangingPunct="0">
              <a:spcBef>
                <a:spcPts val="363"/>
              </a:spcBef>
              <a:buClrTx/>
              <a:buSzTx/>
              <a:buFontTx/>
              <a:buNone/>
            </a:pPr>
            <a:endParaRPr lang="en-US" dirty="0">
              <a:latin typeface="Verdana" charset="0"/>
            </a:endParaRPr>
          </a:p>
          <a:p>
            <a:pPr hangingPunct="0">
              <a:spcBef>
                <a:spcPts val="363"/>
              </a:spcBef>
              <a:buClrTx/>
              <a:buSzTx/>
              <a:buFontTx/>
              <a:buNone/>
            </a:pPr>
            <a:endParaRPr lang="en-US" dirty="0">
              <a:latin typeface="Verdana" charset="0"/>
            </a:endParaRPr>
          </a:p>
          <a:p>
            <a:pPr hangingPunct="0">
              <a:spcBef>
                <a:spcPts val="363"/>
              </a:spcBef>
              <a:buClrTx/>
              <a:buSzTx/>
              <a:buFontTx/>
              <a:buNone/>
            </a:pPr>
            <a:endParaRPr lang="en-US" dirty="0">
              <a:latin typeface="Verdana" charset="0"/>
            </a:endParaRPr>
          </a:p>
          <a:p>
            <a:pPr hangingPunct="0">
              <a:spcBef>
                <a:spcPts val="363"/>
              </a:spcBef>
              <a:buFont typeface="Symbol" charset="2"/>
              <a:buChar char=""/>
            </a:pPr>
            <a:r>
              <a:rPr lang="en-US" dirty="0">
                <a:latin typeface="Verdana" charset="0"/>
              </a:rPr>
              <a:t>N-diagonal</a:t>
            </a:r>
          </a:p>
          <a:p>
            <a:pPr hangingPunct="0">
              <a:spcAft>
                <a:spcPts val="1425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Verdana" charset="0"/>
              </a:rPr>
              <a:t>	3, 151</a:t>
            </a:r>
            <a:endParaRPr lang="en-US" sz="1600" dirty="0">
              <a:solidFill>
                <a:srgbClr val="FF0000"/>
              </a:solidFill>
              <a:latin typeface="Verdana" charset="0"/>
            </a:endParaRPr>
          </a:p>
          <a:p>
            <a:pPr hangingPunct="0">
              <a:spcAft>
                <a:spcPts val="1425"/>
              </a:spcAft>
              <a:buClrTx/>
              <a:buSzTx/>
              <a:buFontTx/>
              <a:buNone/>
            </a:pPr>
            <a:endParaRPr lang="en-US" sz="1600" dirty="0">
              <a:latin typeface="Verdana" charset="0"/>
            </a:endParaRPr>
          </a:p>
          <a:p>
            <a:pPr hangingPunct="0">
              <a:spcBef>
                <a:spcPts val="363"/>
              </a:spcBef>
              <a:buFont typeface="Symbol" charset="2"/>
              <a:buChar char=""/>
            </a:pPr>
            <a:r>
              <a:rPr lang="en-US" dirty="0">
                <a:latin typeface="Verdana" charset="0"/>
              </a:rPr>
              <a:t>University of Florida sparse matrix collection</a:t>
            </a:r>
          </a:p>
          <a:p>
            <a:pPr hangingPunct="0">
              <a:spcBef>
                <a:spcPts val="363"/>
              </a:spcBef>
              <a:buFont typeface="Symbol" charset="2"/>
              <a:buChar char=""/>
            </a:pPr>
            <a:r>
              <a:rPr lang="en-US" dirty="0">
                <a:latin typeface="Verdana" charset="0"/>
              </a:rPr>
              <a:t>Matrix Market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90800" y="1371600"/>
            <a:ext cx="2286000" cy="2559050"/>
          </a:xfrm>
          <a:custGeom>
            <a:avLst/>
            <a:gdLst>
              <a:gd name="G0" fmla="*/ 6350 1 2"/>
              <a:gd name="G1" fmla="*/ 7110 1 2"/>
              <a:gd name="G2" fmla="+- 7110 0 0"/>
              <a:gd name="G3" fmla="+- 635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6350" y="0"/>
                </a:lnTo>
                <a:lnTo>
                  <a:pt x="6350" y="7110"/>
                </a:lnTo>
                <a:lnTo>
                  <a:pt x="0" y="711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2,  4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 0,  0,   0,   0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5,  4,  7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 0,   0,   0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0,  </a:t>
            </a: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6,  2,  4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  0,   0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0,  0,  </a:t>
            </a: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3, 10,  1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  0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0,  0,  0,  </a:t>
            </a: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4,   6,   8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0,  0,  0,  0,   </a:t>
            </a:r>
            <a:r>
              <a:rPr lang="en-US" dirty="0">
                <a:solidFill>
                  <a:srgbClr val="FF0000"/>
                </a:solidFill>
                <a:ea typeface="Droid Sans Fallback" charset="0"/>
                <a:cs typeface="Droid Sans Fallback" charset="0"/>
              </a:rPr>
              <a:t>2,  12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B0F0"/>
              </a:solidFill>
              <a:ea typeface="Droid Sans Fallback" charset="0"/>
              <a:cs typeface="Droid Sans Fallback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514600" y="1371600"/>
            <a:ext cx="76200" cy="1600200"/>
          </a:xfrm>
          <a:custGeom>
            <a:avLst/>
            <a:gdLst>
              <a:gd name="G0" fmla="*/ 1 0 0"/>
              <a:gd name="G1" fmla="+- G0 0 50000"/>
              <a:gd name="G2" fmla="*/ 1 0 0"/>
              <a:gd name="G3" fmla="+- 34464 0 50000"/>
              <a:gd name="G4" fmla="?: G3 50000 34464"/>
              <a:gd name="G5" fmla="?: G1 G2 G3"/>
              <a:gd name="G6" fmla="+- 34464 0 G5"/>
              <a:gd name="G7" fmla="min G6 G5"/>
              <a:gd name="G8" fmla="*/ G7 1 2"/>
              <a:gd name="G9" fmla="min 212 4445"/>
              <a:gd name="G10" fmla="*/ G8 4445 1"/>
              <a:gd name="G11" fmla="*/ G10 1 G9"/>
              <a:gd name="G12" fmla="*/ 1 0 0"/>
              <a:gd name="G13" fmla="+- G12 0 8333"/>
              <a:gd name="G14" fmla="*/ 1 0 0"/>
              <a:gd name="G15" fmla="+- G11 0 8333"/>
              <a:gd name="G16" fmla="?: G15 8333 G11"/>
              <a:gd name="G17" fmla="?: G13 G14 G15"/>
              <a:gd name="G18" fmla="*/ G9 G17 1"/>
              <a:gd name="G19" fmla="*/ G18 1 34464"/>
              <a:gd name="G20" fmla="*/ 4445 G5 1"/>
              <a:gd name="G21" fmla="*/ G20 1 34464"/>
              <a:gd name="G22" fmla="+- G21 G19 0"/>
              <a:gd name="G23" fmla="*/ 1 0 0"/>
              <a:gd name="G24" fmla="+- G22 0 G23"/>
              <a:gd name="G25" fmla="*/ 212 1 2"/>
              <a:gd name="G26" fmla="*/ 1 35987 55552"/>
              <a:gd name="G27" fmla="*/ G26 13024 1"/>
              <a:gd name="G28" fmla="*/ G27 1 52096"/>
              <a:gd name="G29" fmla="cos G25 G28"/>
              <a:gd name="G30" fmla="*/ 1 35987 55552"/>
              <a:gd name="G31" fmla="*/ G30 13024 1"/>
              <a:gd name="G32" fmla="*/ G31 1 52096"/>
              <a:gd name="G33" fmla="sin G19 G32"/>
              <a:gd name="G34" fmla="+- 212 0 G29"/>
              <a:gd name="G35" fmla="+- G19 0 G33"/>
              <a:gd name="G36" fmla="+- 4445 G33 0"/>
              <a:gd name="G37" fmla="+- G36 0 G19"/>
              <a:gd name="G38" fmla="*/ 212 1 2"/>
              <a:gd name="G39" fmla="+- 212 0 0"/>
              <a:gd name="G40" fmla="+- 4445 0 0"/>
              <a:gd name="G41" fmla="+- 90 0 0"/>
              <a:gd name="G42" fmla="+- 90 0 0"/>
              <a:gd name="G43" fmla="*/ 1 0 0"/>
              <a:gd name="G44" fmla="+- 65446 0 0"/>
              <a:gd name="G45" fmla="+- 90 0 0"/>
              <a:gd name="G46" fmla="+- 65446 0 0"/>
              <a:gd name="G47" fmla="+- 180 0 0"/>
              <a:gd name="G48" fmla="+- 90 0 0"/>
              <a:gd name="G49" fmla="+- 90 0 0"/>
              <a:gd name="G50" fmla="+- 90 0 0"/>
              <a:gd name="G51" fmla="*/ 1 0 0"/>
              <a:gd name="G52" fmla="+- 65446 0 0"/>
              <a:gd name="G53" fmla="+- 90 0 0"/>
              <a:gd name="G54" fmla="+- 65446 0 0"/>
              <a:gd name="G55" fmla="+- 180 0 0"/>
              <a:gd name="G56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 stroke="0">
                <a:moveTo>
                  <a:pt x="212" y="4445"/>
                </a:moveTo>
                <a:lnTo>
                  <a:pt x="106" y="-1053"/>
                </a:lnTo>
                <a:lnTo>
                  <a:pt x="90" y="90"/>
                </a:lnTo>
                <a:lnTo>
                  <a:pt x="106" y="-3058"/>
                </a:lnTo>
                <a:lnTo>
                  <a:pt x="106" y="-1053"/>
                </a:lnTo>
                <a:lnTo>
                  <a:pt x="1" y="65446"/>
                </a:lnTo>
                <a:lnTo>
                  <a:pt x="106" y="-1053"/>
                </a:lnTo>
                <a:close/>
              </a:path>
              <a:path fill="none">
                <a:moveTo>
                  <a:pt x="90" y="65446"/>
                </a:moveTo>
                <a:lnTo>
                  <a:pt x="106" y="-1053"/>
                </a:lnTo>
                <a:lnTo>
                  <a:pt x="180" y="90"/>
                </a:lnTo>
                <a:lnTo>
                  <a:pt x="212" y="4445"/>
                </a:lnTo>
                <a:lnTo>
                  <a:pt x="106" y="-1053"/>
                </a:lnTo>
                <a:lnTo>
                  <a:pt x="90" y="9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572000" y="1371600"/>
            <a:ext cx="76200" cy="1676400"/>
          </a:xfrm>
          <a:custGeom>
            <a:avLst/>
            <a:gdLst>
              <a:gd name="G0" fmla="*/ 1 0 0"/>
              <a:gd name="G1" fmla="+- G0 0 50000"/>
              <a:gd name="G2" fmla="*/ 1 0 0"/>
              <a:gd name="G3" fmla="+- 34464 0 50000"/>
              <a:gd name="G4" fmla="?: G3 50000 34464"/>
              <a:gd name="G5" fmla="?: G1 G2 G3"/>
              <a:gd name="G6" fmla="+- 34464 0 G5"/>
              <a:gd name="G7" fmla="min G6 G5"/>
              <a:gd name="G8" fmla="*/ G7 1 2"/>
              <a:gd name="G9" fmla="min 212 4657"/>
              <a:gd name="G10" fmla="*/ G8 4657 1"/>
              <a:gd name="G11" fmla="*/ G10 1 G9"/>
              <a:gd name="G12" fmla="*/ 1 0 0"/>
              <a:gd name="G13" fmla="+- G12 0 8333"/>
              <a:gd name="G14" fmla="*/ 1 0 0"/>
              <a:gd name="G15" fmla="+- G11 0 8333"/>
              <a:gd name="G16" fmla="?: G15 8333 G11"/>
              <a:gd name="G17" fmla="?: G13 G14 G15"/>
              <a:gd name="G18" fmla="*/ G9 G17 1"/>
              <a:gd name="G19" fmla="*/ G18 1 34464"/>
              <a:gd name="G20" fmla="*/ 4657 G5 1"/>
              <a:gd name="G21" fmla="*/ G20 1 34464"/>
              <a:gd name="G22" fmla="+- G21 0 G19"/>
              <a:gd name="G23" fmla="+- 4657 0 G19"/>
              <a:gd name="G24" fmla="*/ 212 1 2"/>
              <a:gd name="G25" fmla="*/ 1 35987 55552"/>
              <a:gd name="G26" fmla="*/ G25 13024 1"/>
              <a:gd name="G27" fmla="*/ G26 1 52096"/>
              <a:gd name="G28" fmla="cos G24 G27"/>
              <a:gd name="G29" fmla="*/ 1 35987 55552"/>
              <a:gd name="G30" fmla="*/ G29 13024 1"/>
              <a:gd name="G31" fmla="*/ G30 1 52096"/>
              <a:gd name="G32" fmla="sin G19 G31"/>
              <a:gd name="G33" fmla="*/ 1 0 0"/>
              <a:gd name="G34" fmla="+- G28 0 G33"/>
              <a:gd name="G35" fmla="+- G19 0 G32"/>
              <a:gd name="G36" fmla="+- 4657 G32 0"/>
              <a:gd name="G37" fmla="+- G36 0 G19"/>
              <a:gd name="G38" fmla="*/ 212 1 2"/>
              <a:gd name="G39" fmla="+- 212 0 0"/>
              <a:gd name="G40" fmla="+- 4657 0 0"/>
              <a:gd name="G41" fmla="+- 270 0 0"/>
              <a:gd name="G42" fmla="+- 90 0 0"/>
              <a:gd name="G43" fmla="+- 180 0 0"/>
              <a:gd name="G44" fmla="+- 65446 0 0"/>
              <a:gd name="G45" fmla="+- 270 0 0"/>
              <a:gd name="G46" fmla="+- 65446 0 0"/>
              <a:gd name="G47" fmla="*/ 1 0 0"/>
              <a:gd name="G48" fmla="+- 90 0 0"/>
              <a:gd name="G49" fmla="+- 270 0 0"/>
              <a:gd name="G50" fmla="+- 90 0 0"/>
              <a:gd name="G51" fmla="+- 180 0 0"/>
              <a:gd name="G52" fmla="+- 65446 0 0"/>
              <a:gd name="G53" fmla="+- 270 0 0"/>
              <a:gd name="G54" fmla="+- 65446 0 0"/>
              <a:gd name="G55" fmla="*/ 1 0 0"/>
              <a:gd name="G56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 stroke="0">
                <a:moveTo>
                  <a:pt x="0" y="0"/>
                </a:moveTo>
                <a:lnTo>
                  <a:pt x="106" y="-1101"/>
                </a:lnTo>
                <a:lnTo>
                  <a:pt x="270" y="90"/>
                </a:lnTo>
                <a:lnTo>
                  <a:pt x="106" y="-998"/>
                </a:lnTo>
                <a:lnTo>
                  <a:pt x="106" y="-1101"/>
                </a:lnTo>
                <a:lnTo>
                  <a:pt x="180" y="65446"/>
                </a:lnTo>
                <a:lnTo>
                  <a:pt x="106" y="-1101"/>
                </a:lnTo>
                <a:close/>
              </a:path>
              <a:path fill="none">
                <a:moveTo>
                  <a:pt x="270" y="65446"/>
                </a:moveTo>
                <a:lnTo>
                  <a:pt x="106" y="5758"/>
                </a:lnTo>
                <a:lnTo>
                  <a:pt x="106" y="-1101"/>
                </a:lnTo>
                <a:lnTo>
                  <a:pt x="1" y="90"/>
                </a:lnTo>
                <a:lnTo>
                  <a:pt x="0" y="0"/>
                </a:lnTo>
                <a:lnTo>
                  <a:pt x="106" y="-1101"/>
                </a:lnTo>
                <a:lnTo>
                  <a:pt x="270" y="9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3124200"/>
            <a:ext cx="551973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55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Platforms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206889"/>
              </p:ext>
            </p:extLst>
          </p:nvPr>
        </p:nvGraphicFramePr>
        <p:xfrm>
          <a:off x="457200" y="1371600"/>
          <a:ext cx="8382000" cy="439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/>
                <a:gridCol w="1676400"/>
                <a:gridCol w="1600200"/>
                <a:gridCol w="1600200"/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</a:t>
                      </a:r>
                      <a:r>
                        <a:rPr lang="en-US" baseline="0" dirty="0" smtClean="0"/>
                        <a:t> i7 3770K</a:t>
                      </a:r>
                    </a:p>
                    <a:p>
                      <a:r>
                        <a:rPr lang="en-US" baseline="0" dirty="0" smtClean="0"/>
                        <a:t>MKL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NVIDIA GTX</a:t>
                      </a:r>
                      <a:r>
                        <a:rPr lang="en-US" baseline="0" dirty="0" smtClean="0"/>
                        <a:t> 680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cuSparse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NVIDIA</a:t>
                      </a:r>
                    </a:p>
                    <a:p>
                      <a:r>
                        <a:rPr lang="en-US" dirty="0" err="1" smtClean="0"/>
                        <a:t>Tegra</a:t>
                      </a:r>
                      <a:r>
                        <a:rPr lang="en-US" dirty="0" smtClean="0"/>
                        <a:t> K1</a:t>
                      </a:r>
                    </a:p>
                    <a:p>
                      <a:r>
                        <a:rPr lang="en-US" dirty="0" err="1" smtClean="0"/>
                        <a:t>cuSparse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</a:t>
                      </a:r>
                    </a:p>
                    <a:p>
                      <a:r>
                        <a:rPr lang="en-US" dirty="0" smtClean="0"/>
                        <a:t>6638K2K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Ivy Bridge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Kepler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Kepler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KeyStone</a:t>
                      </a:r>
                      <a:r>
                        <a:rPr lang="en-US" dirty="0" smtClean="0"/>
                        <a:t> II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</a:p>
                    <a:p>
                      <a:r>
                        <a:rPr lang="en-US" dirty="0" smtClean="0"/>
                        <a:t>B/W(GB/s)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SPRAM</a:t>
                      </a:r>
                    </a:p>
                    <a:p>
                      <a:r>
                        <a:rPr lang="en-US" dirty="0" smtClean="0"/>
                        <a:t>KB/core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64/64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64/64</a:t>
                      </a:r>
                      <a:r>
                        <a:rPr lang="en-US" baseline="30000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32/1024/768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Precision Peak Throughput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Gflops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@1.35GHz</a:t>
                      </a:r>
                    </a:p>
                    <a:p>
                      <a:r>
                        <a:rPr lang="en-US" dirty="0" smtClean="0"/>
                        <a:t>172.8(DSP)</a:t>
                      </a:r>
                    </a:p>
                    <a:p>
                      <a:r>
                        <a:rPr lang="en-US" dirty="0" smtClean="0"/>
                        <a:t>44.8(ARM)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TDP(W)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14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6162675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Register file/allocable share memory or L1</a:t>
            </a:r>
          </a:p>
          <a:p>
            <a:pPr marL="342900" indent="-342900">
              <a:buAutoNum type="arabicPeriod"/>
            </a:pPr>
            <a:r>
              <a:rPr lang="en-US" dirty="0" smtClean="0"/>
              <a:t>L1 SRAM / L2 SRAM / MSMC per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Comparison to NVIDIA </a:t>
            </a:r>
            <a:r>
              <a:rPr lang="en-US" dirty="0" err="1" smtClean="0"/>
              <a:t>Tegra</a:t>
            </a:r>
            <a:r>
              <a:rPr lang="en-US" dirty="0" smtClean="0"/>
              <a:t> K1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962829"/>
              </p:ext>
            </p:extLst>
          </p:nvPr>
        </p:nvGraphicFramePr>
        <p:xfrm>
          <a:off x="628650" y="2226469"/>
          <a:ext cx="7886700" cy="2810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/>
                <a:gridCol w="2628900"/>
                <a:gridCol w="2628900"/>
              </a:tblGrid>
              <a:tr h="29920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Tegra</a:t>
                      </a:r>
                      <a:r>
                        <a:rPr lang="en-US" sz="1400" baseline="0" dirty="0" smtClean="0"/>
                        <a:t> K1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 6638K2K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Architecture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Cortex</a:t>
                      </a:r>
                      <a:r>
                        <a:rPr lang="en-US" sz="1400" baseline="0" dirty="0" smtClean="0"/>
                        <a:t> A15 + </a:t>
                      </a:r>
                      <a:r>
                        <a:rPr lang="en-US" sz="1400" baseline="0" dirty="0" err="1" smtClean="0"/>
                        <a:t>Kepler</a:t>
                      </a:r>
                      <a:r>
                        <a:rPr lang="en-US" sz="1400" baseline="0" dirty="0" smtClean="0"/>
                        <a:t> GPU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Cortex A15 + Keystone</a:t>
                      </a:r>
                      <a:r>
                        <a:rPr lang="en-US" sz="1400" baseline="0" dirty="0" smtClean="0"/>
                        <a:t> II DSP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CPU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 Cores</a:t>
                      </a:r>
                      <a:r>
                        <a:rPr lang="en-US" sz="1400" baseline="0" dirty="0" smtClean="0"/>
                        <a:t>, 2.2 GHz</a:t>
                      </a:r>
                    </a:p>
                    <a:p>
                      <a:r>
                        <a:rPr lang="en-US" sz="1400" baseline="0" dirty="0" smtClean="0"/>
                        <a:t>32K+32K L1</a:t>
                      </a:r>
                    </a:p>
                    <a:p>
                      <a:r>
                        <a:rPr lang="en-US" sz="1400" baseline="0" dirty="0" smtClean="0"/>
                        <a:t>2M L2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 Cores, 1.4 GHz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32K+32K L1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4M L2</a:t>
                      </a:r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Co-processor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192 CUDA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smtClean="0"/>
                        <a:t>cores @864 MHz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331 </a:t>
                      </a:r>
                      <a:r>
                        <a:rPr lang="en-US" sz="1400" baseline="0" dirty="0" err="1" smtClean="0"/>
                        <a:t>Gflops</a:t>
                      </a:r>
                      <a:r>
                        <a:rPr lang="en-US" sz="1400" baseline="0" dirty="0" smtClean="0"/>
                        <a:t> (SP peak)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 DSP cores</a:t>
                      </a:r>
                      <a:r>
                        <a:rPr lang="en-US" sz="1400" baseline="0" dirty="0" smtClean="0"/>
                        <a:t> @ 1.35GHz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172.8 </a:t>
                      </a:r>
                      <a:r>
                        <a:rPr lang="en-US" sz="1400" baseline="0" dirty="0" err="1" smtClean="0"/>
                        <a:t>Gflops</a:t>
                      </a:r>
                      <a:r>
                        <a:rPr lang="en-US" sz="1400" baseline="0" dirty="0" smtClean="0"/>
                        <a:t> (SP peak)</a:t>
                      </a:r>
                      <a:endParaRPr lang="en-US" sz="1400" dirty="0" smtClean="0"/>
                    </a:p>
                  </a:txBody>
                  <a:tcPr marL="68580" marR="68580" marT="34290" marB="34290"/>
                </a:tc>
              </a:tr>
              <a:tr h="2992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</a:t>
                      </a:r>
                      <a:r>
                        <a:rPr lang="en-US" sz="1400" baseline="0" dirty="0" smtClean="0"/>
                        <a:t> Bandwidth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17.1 GB/s(</a:t>
                      </a:r>
                      <a:r>
                        <a:rPr lang="en-US" sz="1400" kern="1200" dirty="0" smtClean="0">
                          <a:effectLst/>
                        </a:rPr>
                        <a:t>DDR3-2133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12.8 GB/s(</a:t>
                      </a:r>
                      <a:r>
                        <a:rPr lang="en-US" sz="1400" kern="1200" dirty="0" smtClean="0">
                          <a:effectLst/>
                        </a:rPr>
                        <a:t>DDR3-1600)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992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Power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 10 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 15 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50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Comparison vs. </a:t>
            </a:r>
            <a:r>
              <a:rPr lang="en-US" dirty="0" err="1" smtClean="0"/>
              <a:t>Nvidia</a:t>
            </a:r>
            <a:r>
              <a:rPr lang="en-US" dirty="0" smtClean="0"/>
              <a:t> TK1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16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608" y="1371600"/>
            <a:ext cx="6067567" cy="519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0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17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08" y="1400175"/>
            <a:ext cx="6067567" cy="519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4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Kernel/Memory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18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376" y="1936233"/>
            <a:ext cx="854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fficiency =</a:t>
            </a:r>
          </a:p>
          <a:p>
            <a:r>
              <a:rPr lang="en-US" dirty="0" smtClean="0"/>
              <a:t>observed performance/((Arithmetic Intensity) X (Memory Bandwidth))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599"/>
            <a:ext cx="5076825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112" y="2582564"/>
            <a:ext cx="5532488" cy="42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6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performance gain with loop tuning and SPM optimizations</a:t>
            </a:r>
          </a:p>
          <a:p>
            <a:r>
              <a:rPr lang="en-US" dirty="0" smtClean="0"/>
              <a:t>Despite </a:t>
            </a:r>
            <a:r>
              <a:rPr lang="en-US" dirty="0"/>
              <a:t>the mobile GPU’s </a:t>
            </a:r>
            <a:r>
              <a:rPr lang="en-US" dirty="0" smtClean="0"/>
              <a:t>higher theoretical SP performance and memory bandwidth, the DSP outperforms it with our </a:t>
            </a:r>
            <a:r>
              <a:rPr lang="en-US" dirty="0" err="1" smtClean="0"/>
              <a:t>SpMV</a:t>
            </a:r>
            <a:r>
              <a:rPr lang="en-US" dirty="0" smtClean="0"/>
              <a:t> implementation.</a:t>
            </a:r>
          </a:p>
          <a:p>
            <a:r>
              <a:rPr lang="en-US" dirty="0" smtClean="0"/>
              <a:t>Auto-decided SPM buffer allocation/mapping by a model of data access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19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Heterogeneous </a:t>
            </a:r>
            <a:r>
              <a:rPr lang="en-US" sz="2400" dirty="0" smtClean="0"/>
              <a:t>Computing </a:t>
            </a:r>
            <a:r>
              <a:rPr lang="en-US" sz="2400" dirty="0"/>
              <a:t>on Embedded P</a:t>
            </a:r>
            <a:r>
              <a:rPr lang="en-US" sz="2400" dirty="0" smtClean="0"/>
              <a:t>latforms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GPU/FPGA/DSP(</a:t>
            </a:r>
            <a:r>
              <a:rPr lang="en-US" dirty="0" err="1" smtClean="0"/>
              <a:t>KeyStone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ARM</a:t>
            </a:r>
            <a:r>
              <a:rPr lang="en-US" dirty="0" smtClean="0"/>
              <a:t> </a:t>
            </a:r>
            <a:r>
              <a:rPr lang="en-US" dirty="0"/>
              <a:t>+ Embedded </a:t>
            </a:r>
            <a:r>
              <a:rPr lang="en-US" dirty="0" smtClean="0"/>
              <a:t>GPUs/FPGA/DSP(</a:t>
            </a:r>
            <a:r>
              <a:rPr lang="en-US" dirty="0" err="1" smtClean="0"/>
              <a:t>KeyStone</a:t>
            </a:r>
            <a:r>
              <a:rPr lang="en-US" dirty="0" smtClean="0"/>
              <a:t> 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4680"/>
              </p:ext>
            </p:extLst>
          </p:nvPr>
        </p:nvGraphicFramePr>
        <p:xfrm>
          <a:off x="228600" y="2472472"/>
          <a:ext cx="8557260" cy="27433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8008"/>
                <a:gridCol w="1204412"/>
                <a:gridCol w="1426210"/>
                <a:gridCol w="1426210"/>
                <a:gridCol w="1426210"/>
                <a:gridCol w="1426210"/>
              </a:tblGrid>
              <a:tr h="5298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Embedded GPU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FPGA</a:t>
                      </a: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DSP</a:t>
                      </a: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9808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Platforms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effectLst/>
                        </a:rPr>
                        <a:t>PowerVR</a:t>
                      </a:r>
                      <a:r>
                        <a:rPr lang="en-US" sz="1400" kern="1200" dirty="0" smtClean="0">
                          <a:effectLst/>
                        </a:rPr>
                        <a:t> SGX 544MP3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PowerVR</a:t>
                      </a:r>
                      <a:r>
                        <a:rPr lang="en-US" sz="1400" kern="1200" dirty="0" smtClean="0">
                          <a:effectLst/>
                        </a:rPr>
                        <a:t> G6430 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GK20A (</a:t>
                      </a:r>
                      <a:r>
                        <a:rPr lang="en-US" sz="1400" kern="1200" dirty="0" err="1" smtClean="0">
                          <a:effectLst/>
                          <a:hlinkClick r:id="rId3" tooltip="Kepler (microarchitecture)"/>
                        </a:rPr>
                        <a:t>Kepler</a:t>
                      </a:r>
                      <a:r>
                        <a:rPr lang="en-US" sz="1400" kern="1200" dirty="0" smtClean="0">
                          <a:effectLst/>
                        </a:rPr>
                        <a:t>)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Zynq-7000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/>
                        <a:t>KeyStone</a:t>
                      </a:r>
                      <a:r>
                        <a:rPr lang="en-US" sz="1400" kern="1200" dirty="0" smtClean="0"/>
                        <a:t> II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71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Exynos</a:t>
                      </a:r>
                      <a:r>
                        <a:rPr lang="en-US" sz="1400" kern="1200" dirty="0" smtClean="0">
                          <a:effectLst/>
                        </a:rPr>
                        <a:t> 5 </a:t>
                      </a:r>
                      <a:r>
                        <a:rPr lang="en-US" sz="1400" kern="1200" dirty="0" err="1" smtClean="0">
                          <a:effectLst/>
                        </a:rPr>
                        <a:t>Octa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Apple A7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Tegra</a:t>
                      </a:r>
                      <a:r>
                        <a:rPr lang="en-US" sz="1400" kern="1200" dirty="0" smtClean="0">
                          <a:effectLst/>
                        </a:rPr>
                        <a:t> K1(</a:t>
                      </a:r>
                      <a:r>
                        <a:rPr lang="en-US" sz="1400" kern="1200" dirty="0" err="1" smtClean="0">
                          <a:effectLst/>
                        </a:rPr>
                        <a:t>Jetson</a:t>
                      </a:r>
                      <a:r>
                        <a:rPr lang="en-US" sz="1400" kern="1200" dirty="0" smtClean="0">
                          <a:effectLst/>
                        </a:rPr>
                        <a:t>)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7Z045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dirty="0" smtClean="0"/>
                        <a:t>TCI6638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71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Theoretical</a:t>
                      </a:r>
                      <a:r>
                        <a:rPr lang="en-US" sz="1400" baseline="0" dirty="0" smtClean="0"/>
                        <a:t> Peak Performance</a:t>
                      </a:r>
                    </a:p>
                    <a:p>
                      <a:r>
                        <a:rPr lang="en-US" sz="1400" baseline="0" dirty="0" smtClean="0"/>
                        <a:t>(</a:t>
                      </a:r>
                      <a:r>
                        <a:rPr lang="en-US" sz="1400" baseline="0" dirty="0" err="1" smtClean="0"/>
                        <a:t>Gflops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115.2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@864 MHz</a:t>
                      </a:r>
                    </a:p>
                    <a:p>
                      <a:r>
                        <a:rPr lang="en-US" sz="1400" dirty="0" smtClean="0"/>
                        <a:t>331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65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@1.35GHz</a:t>
                      </a:r>
                    </a:p>
                    <a:p>
                      <a:r>
                        <a:rPr lang="en-US" sz="1400" dirty="0" smtClean="0"/>
                        <a:t>172.8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5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20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Features of </a:t>
            </a:r>
            <a:r>
              <a:rPr lang="en-US" dirty="0" err="1"/>
              <a:t>KeyStone</a:t>
            </a:r>
            <a:r>
              <a:rPr lang="en-US" dirty="0"/>
              <a:t>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In-order execution, static scheduled VLIW processor</a:t>
            </a:r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dirty="0" smtClean="0"/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8 symmetric VLIW cores with SIMD instructions, up to 16 flops/cycle</a:t>
            </a:r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dirty="0" smtClean="0"/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No </a:t>
            </a:r>
            <a:r>
              <a:rPr lang="en-US" dirty="0"/>
              <a:t>shared last level </a:t>
            </a:r>
            <a:r>
              <a:rPr lang="en-US" dirty="0" smtClean="0"/>
              <a:t>cache</a:t>
            </a:r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dirty="0" smtClean="0"/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6</a:t>
            </a:r>
            <a:r>
              <a:rPr lang="en-US" dirty="0" smtClean="0"/>
              <a:t>MB on-chip </a:t>
            </a:r>
            <a:r>
              <a:rPr lang="en-US" dirty="0"/>
              <a:t>shared </a:t>
            </a:r>
            <a:r>
              <a:rPr lang="en-US" dirty="0" smtClean="0"/>
              <a:t>RAM (MSMC)</a:t>
            </a:r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dirty="0"/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L1D </a:t>
            </a:r>
            <a:r>
              <a:rPr lang="en-US" dirty="0"/>
              <a:t>and L2 </a:t>
            </a:r>
            <a:r>
              <a:rPr lang="en-US" dirty="0" smtClean="0"/>
              <a:t>can be </a:t>
            </a:r>
            <a:r>
              <a:rPr lang="en-US" dirty="0"/>
              <a:t>configured as </a:t>
            </a:r>
            <a:r>
              <a:rPr lang="en-US" dirty="0" smtClean="0">
                <a:solidFill>
                  <a:schemeClr val="tx1"/>
                </a:solidFill>
              </a:rPr>
              <a:t>cache,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scratchpad, or both</a:t>
            </a:r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dirty="0"/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DMA engine for parallel loading/flushing scratchpads</a:t>
            </a:r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dirty="0"/>
          </a:p>
          <a:p>
            <a:pPr marL="339725" indent="-339725">
              <a:buFont typeface="Verdana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High performance, Low power consumption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3</a:t>
            </a:fld>
            <a:endParaRPr lang="en-US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1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VLIW and Software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</a:t>
            </a:fld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25146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= 0 to n</a:t>
            </a: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 $</a:t>
            </a:r>
            <a:r>
              <a:rPr lang="en-US" dirty="0">
                <a:latin typeface="Courier New" panose="02070309020205020404" pitchFamily="49" charset="0"/>
              </a:rPr>
              <a:t>1 = load A[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  add </a:t>
            </a:r>
            <a:r>
              <a:rPr lang="en-US" dirty="0">
                <a:latin typeface="Courier New" panose="02070309020205020404" pitchFamily="49" charset="0"/>
              </a:rPr>
              <a:t>$2,$2,$1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  A[</a:t>
            </a:r>
            <a:r>
              <a:rPr lang="en-US" dirty="0" err="1" smtClean="0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 store $2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endfor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048000" y="1828800"/>
            <a:ext cx="9906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2895600"/>
            <a:ext cx="457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2038894"/>
            <a:ext cx="457200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00600" y="3733800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131964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 Loop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8824" y="3027187"/>
            <a:ext cx="4572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8824" y="3582845"/>
            <a:ext cx="457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8824" y="4114800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4624" y="30789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</a:t>
            </a:r>
            <a:r>
              <a:rPr lang="en-US" dirty="0" smtClean="0"/>
              <a:t> 3 cycles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9790" y="362677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 3 cycles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2372" y="4144645"/>
            <a:ext cx="170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Store</a:t>
            </a:r>
            <a:r>
              <a:rPr lang="en-US" dirty="0" smtClean="0"/>
              <a:t> 1 cycles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1594" y="4876800"/>
            <a:ext cx="1935481" cy="12003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VLIW Software</a:t>
            </a:r>
          </a:p>
          <a:p>
            <a:r>
              <a:rPr lang="en-US" dirty="0" smtClean="0"/>
              <a:t>Pipelined Loop with static scheduler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72200" y="1905000"/>
            <a:ext cx="457200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72200" y="3657600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705600" y="2743200"/>
            <a:ext cx="457200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05600" y="4572000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239000" y="3657600"/>
            <a:ext cx="457200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239000" y="5486400"/>
            <a:ext cx="457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943600" y="3581400"/>
            <a:ext cx="1981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43600" y="4495800"/>
            <a:ext cx="1981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943600" y="5410200"/>
            <a:ext cx="1981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Left Brace 36"/>
          <p:cNvSpPr/>
          <p:nvPr/>
        </p:nvSpPr>
        <p:spPr>
          <a:xfrm>
            <a:off x="4495800" y="2072295"/>
            <a:ext cx="228600" cy="2087889"/>
          </a:xfrm>
          <a:prstGeom prst="leftBrac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14997" y="26892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r>
              <a:rPr lang="en-US" smtClean="0"/>
              <a:t> </a:t>
            </a:r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39" name="Left Brace 38"/>
          <p:cNvSpPr/>
          <p:nvPr/>
        </p:nvSpPr>
        <p:spPr>
          <a:xfrm flipH="1">
            <a:off x="8001000" y="3571684"/>
            <a:ext cx="228600" cy="920878"/>
          </a:xfrm>
          <a:prstGeom prst="leftBrac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305800" y="382212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</a:t>
            </a:r>
          </a:p>
          <a:p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1383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Schedule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15640" y="4876800"/>
            <a:ext cx="2042160" cy="1200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Out-of-order Processor with dynamic scheduler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172200" y="2743200"/>
            <a:ext cx="457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694715" y="3672681"/>
            <a:ext cx="457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239000" y="4588329"/>
            <a:ext cx="457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175" y="4714187"/>
            <a:ext cx="5169626" cy="203132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Software Pipeline Restrictions: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friendly to conditional code inside loop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Register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Rely on compiler to exert the optimization in low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5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6" grpId="0" animBg="1"/>
      <p:bldP spid="9" grpId="0" animBg="1"/>
      <p:bldP spid="10" grpId="0" animBg="1"/>
      <p:bldP spid="11" grpId="0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19" grpId="1" animBg="1"/>
      <p:bldP spid="21" grpId="0" animBg="1"/>
      <p:bldP spid="22" grpId="0" animBg="1"/>
      <p:bldP spid="24" grpId="0" animBg="1"/>
      <p:bldP spid="25" grpId="0" animBg="1"/>
      <p:bldP spid="30" grpId="0" animBg="1"/>
      <p:bldP spid="31" grpId="0" animBg="1"/>
      <p:bldP spid="37" grpId="0" animBg="1"/>
      <p:bldP spid="38" grpId="0"/>
      <p:bldP spid="39" grpId="0" animBg="1"/>
      <p:bldP spid="40" grpId="0"/>
      <p:bldP spid="44" grpId="0"/>
      <p:bldP spid="45" grpId="0" animBg="1"/>
      <p:bldP spid="45" grpId="1" animBg="1"/>
      <p:bldP spid="36" grpId="0" animBg="1"/>
      <p:bldP spid="41" grpId="0" animBg="1"/>
      <p:bldP spid="42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5746"/>
            <a:ext cx="7886700" cy="1325563"/>
          </a:xfrm>
        </p:spPr>
        <p:txBody>
          <a:bodyPr/>
          <a:lstStyle/>
          <a:p>
            <a:r>
              <a:rPr lang="en-US" dirty="0" smtClean="0"/>
              <a:t>DSP Memory Hierarchy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41800" y="2174637"/>
            <a:ext cx="48006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13400" y="2174637"/>
            <a:ext cx="342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54500" y="4245691"/>
            <a:ext cx="48006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51800" y="424569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41800" y="3026491"/>
            <a:ext cx="48006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80200" y="3026491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6419853" y="2461341"/>
            <a:ext cx="457198" cy="4787901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13400" y="509754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1024K Level 2 SRAM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64350" y="217463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87850" y="21590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SPRAM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604000" y="3559891"/>
            <a:ext cx="0" cy="533400"/>
          </a:xfrm>
          <a:prstGeom prst="line">
            <a:avLst/>
          </a:prstGeom>
          <a:ln w="76200">
            <a:solidFill>
              <a:srgbClr val="92D050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13212"/>
              </p:ext>
            </p:extLst>
          </p:nvPr>
        </p:nvGraphicFramePr>
        <p:xfrm>
          <a:off x="179696" y="2133600"/>
          <a:ext cx="3836679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7904"/>
                <a:gridCol w="990600"/>
                <a:gridCol w="19081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(KB)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r>
                        <a:rPr lang="en-US" baseline="0" dirty="0" smtClean="0"/>
                        <a:t> Capacity(KB)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0/4/8/16/32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0/4/8/16/32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0/32/64/128/256/512/1024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MSMC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946900" y="301283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70400" y="29972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SPRAM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51800" y="424569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75300" y="423005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9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4871296" y="2340443"/>
            <a:ext cx="0" cy="2307757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/>
          <p:nvPr/>
        </p:nvCxnSpPr>
        <p:spPr>
          <a:xfrm>
            <a:off x="3387255" y="2340443"/>
            <a:ext cx="0" cy="2307757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SPM Method and Double Buffer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913542" y="2340443"/>
            <a:ext cx="0" cy="2307757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Rounded Rectangle 44"/>
          <p:cNvSpPr/>
          <p:nvPr/>
        </p:nvSpPr>
        <p:spPr>
          <a:xfrm>
            <a:off x="1913542" y="2690963"/>
            <a:ext cx="1473713" cy="541727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white"/>
                </a:solidFill>
                <a:latin typeface="Calibri" panose="020F0502020204030204"/>
              </a:rPr>
              <a:t>Load 0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383433" y="2690962"/>
            <a:ext cx="1473713" cy="54172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1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383433" y="3946467"/>
            <a:ext cx="1052652" cy="541727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860967" y="2690962"/>
            <a:ext cx="1473713" cy="541727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prstClr val="white"/>
                </a:solidFill>
                <a:latin typeface="Calibri" panose="020F0502020204030204"/>
              </a:rPr>
              <a:t>Load 0</a:t>
            </a: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6365690" y="2332116"/>
            <a:ext cx="0" cy="2307757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2" name="Rounded Rectangle 51"/>
          <p:cNvSpPr/>
          <p:nvPr/>
        </p:nvSpPr>
        <p:spPr>
          <a:xfrm>
            <a:off x="4880006" y="3946465"/>
            <a:ext cx="1052652" cy="54172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Compute 1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436086" y="3946466"/>
            <a:ext cx="421060" cy="54172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941367" y="3946464"/>
            <a:ext cx="421060" cy="54172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6722" y="2841131"/>
            <a:ext cx="1105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 panose="020F0502020204030204"/>
              </a:rPr>
              <a:t>EDMA</a:t>
            </a:r>
            <a:endParaRPr lang="en-US" sz="2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5800" y="3808876"/>
            <a:ext cx="1217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 panose="020F0502020204030204"/>
              </a:rPr>
              <a:t>DSP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prstClr val="black"/>
                </a:solidFill>
                <a:latin typeface="Calibri" panose="020F0502020204030204"/>
              </a:rPr>
              <a:t>Corepac</a:t>
            </a:r>
            <a:endParaRPr lang="en-US" sz="2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371600" y="2133600"/>
            <a:ext cx="4617107" cy="0"/>
          </a:xfrm>
          <a:prstGeom prst="line">
            <a:avLst/>
          </a:prstGeom>
          <a:noFill/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TextBox 58"/>
          <p:cNvSpPr txBox="1"/>
          <p:nvPr/>
        </p:nvSpPr>
        <p:spPr>
          <a:xfrm>
            <a:off x="4705930" y="1549244"/>
            <a:ext cx="126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 panose="020F0502020204030204"/>
              </a:rPr>
              <a:t>Time</a:t>
            </a:r>
            <a:endParaRPr 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374399" y="3946463"/>
            <a:ext cx="1052652" cy="541727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620000" y="3429000"/>
            <a:ext cx="1066800" cy="0"/>
          </a:xfrm>
          <a:prstGeom prst="line">
            <a:avLst/>
          </a:prstGeom>
          <a:ln w="762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37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50" grpId="0" animBg="1"/>
      <p:bldP spid="52" grpId="0" animBg="1"/>
      <p:bldP spid="54" grpId="0" animBg="1"/>
      <p:bldP spid="55" grpId="0" animBg="1"/>
      <p:bldP spid="56" grpId="0"/>
      <p:bldP spid="57" grpId="0"/>
      <p:bldP spid="59" grpId="0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</a:t>
            </a:r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evaluated the Keystone II using a </a:t>
            </a:r>
            <a:r>
              <a:rPr lang="en-US" dirty="0" err="1" smtClean="0"/>
              <a:t>SpMV</a:t>
            </a:r>
            <a:r>
              <a:rPr lang="en-US" dirty="0" smtClean="0"/>
              <a:t> kernel</a:t>
            </a:r>
          </a:p>
          <a:p>
            <a:r>
              <a:rPr lang="en-US" dirty="0" smtClean="0"/>
              <a:t>Sparse </a:t>
            </a:r>
            <a:r>
              <a:rPr lang="en-US" dirty="0"/>
              <a:t>Matrices can be very large but contain few non-zero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Compressed </a:t>
            </a:r>
            <a:r>
              <a:rPr lang="en-US" dirty="0"/>
              <a:t>formats are often used, e.g. Compressed Sparse Row (CSR)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7</a:t>
            </a:fld>
            <a:endParaRPr lang="en-US" dirty="0">
              <a:solidFill>
                <a:srgbClr val="99003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200" y="3810000"/>
          <a:ext cx="246221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080"/>
                <a:gridCol w="513080"/>
                <a:gridCol w="409893"/>
                <a:gridCol w="513080"/>
                <a:gridCol w="513080"/>
              </a:tblGrid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</a:tr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33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-5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uble Bracket 5"/>
          <p:cNvSpPr/>
          <p:nvPr/>
        </p:nvSpPr>
        <p:spPr>
          <a:xfrm>
            <a:off x="76200" y="3810000"/>
            <a:ext cx="2438400" cy="1828800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667000" y="3962400"/>
          <a:ext cx="6375400" cy="1524000"/>
        </p:xfrm>
        <a:graphic>
          <a:graphicData uri="http://schemas.openxmlformats.org/drawingml/2006/table">
            <a:tbl>
              <a:tblPr/>
              <a:tblGrid>
                <a:gridCol w="552450"/>
                <a:gridCol w="430213"/>
                <a:gridCol w="430212"/>
                <a:gridCol w="430213"/>
                <a:gridCol w="430212"/>
                <a:gridCol w="442913"/>
                <a:gridCol w="604837"/>
                <a:gridCol w="346075"/>
                <a:gridCol w="430213"/>
                <a:gridCol w="428625"/>
                <a:gridCol w="430212"/>
                <a:gridCol w="430213"/>
                <a:gridCol w="430212"/>
                <a:gridCol w="558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-5)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(0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4)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ptr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(0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13)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 </a:t>
                      </a:r>
                    </a:p>
                  </a:txBody>
                  <a:tcPr marL="38100" marR="38100" marT="38100" marB="38100" horzOverflow="overflow">
                    <a:lnL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4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dirty="0" smtClean="0"/>
              <a:t>Sparse Matrix-Vector Multiply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>
              <a:spcBef>
                <a:spcPts val="363"/>
              </a:spcBef>
              <a:buFont typeface="Symbol" charset="2"/>
              <a:buChar char=""/>
            </a:pPr>
            <a:r>
              <a:rPr lang="en-US" sz="2400" dirty="0" smtClean="0"/>
              <a:t>Code for </a:t>
            </a:r>
            <a:r>
              <a:rPr lang="en-US" sz="2400" dirty="0" smtClean="0">
                <a:latin typeface="Verdana" charset="0"/>
              </a:rPr>
              <a:t>y </a:t>
            </a:r>
            <a:r>
              <a:rPr lang="en-US" sz="2400" dirty="0">
                <a:latin typeface="Verdana" charset="0"/>
              </a:rPr>
              <a:t>= </a:t>
            </a:r>
            <a:r>
              <a:rPr lang="en-US" sz="2400" b="1" dirty="0" err="1" smtClean="0">
                <a:latin typeface="Verdana" charset="0"/>
              </a:rPr>
              <a:t>A</a:t>
            </a:r>
            <a:r>
              <a:rPr lang="en-US" sz="2400" dirty="0" err="1" smtClean="0">
                <a:latin typeface="Symbol" pitchFamily="18" charset="2"/>
              </a:rPr>
              <a:t>a</a:t>
            </a:r>
            <a:r>
              <a:rPr lang="en-US" sz="2400" dirty="0" err="1" smtClean="0">
                <a:latin typeface="Verdana" charset="0"/>
              </a:rPr>
              <a:t>x</a:t>
            </a:r>
            <a:r>
              <a:rPr lang="en-US" sz="2400" dirty="0" smtClean="0">
                <a:latin typeface="Verdana" charset="0"/>
              </a:rPr>
              <a:t> </a:t>
            </a:r>
            <a:r>
              <a:rPr lang="en-US" sz="2400" dirty="0">
                <a:latin typeface="Verdana" charset="0"/>
              </a:rPr>
              <a:t>+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>
                <a:latin typeface="Verdana" charset="0"/>
              </a:rPr>
              <a:t>y</a:t>
            </a:r>
            <a:endParaRPr lang="en-US" sz="2400" dirty="0">
              <a:latin typeface="Verdana" charset="0"/>
            </a:endParaRPr>
          </a:p>
          <a:p>
            <a:pPr marL="0" indent="0">
              <a:buNone/>
            </a:pPr>
            <a:endParaRPr lang="en-US" sz="2400" i="1" dirty="0" smtClean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row = 0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number_of_nonzero_elements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lvl="2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i </a:t>
            </a:r>
            <a:r>
              <a:rPr lang="en-US" sz="1800" b="1" dirty="0" smtClean="0">
                <a:latin typeface="Century Gothic" pitchFamily="34" charset="0"/>
                <a:cs typeface="Courier New" pitchFamily="49" charset="0"/>
              </a:rPr>
              <a:t>==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[row+1] then row=row+1, y[row]*=beta;</a:t>
            </a:r>
          </a:p>
          <a:p>
            <a:pPr lvl="2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y[row] = y[row] +  alpha * A[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* x[col[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-228600" y="3267646"/>
            <a:ext cx="4186686" cy="1609154"/>
            <a:chOff x="80513" y="3424654"/>
            <a:chExt cx="4186686" cy="1609154"/>
          </a:xfrm>
        </p:grpSpPr>
        <p:sp>
          <p:nvSpPr>
            <p:cNvPr id="18" name="Oval 17"/>
            <p:cNvSpPr/>
            <p:nvPr/>
          </p:nvSpPr>
          <p:spPr>
            <a:xfrm>
              <a:off x="1405748" y="3424654"/>
              <a:ext cx="2861451" cy="4572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513" y="4633698"/>
              <a:ext cx="304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reduction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600200" y="3886200"/>
              <a:ext cx="9144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43600" y="3298576"/>
            <a:ext cx="2590800" cy="1453626"/>
            <a:chOff x="5225346" y="3272060"/>
            <a:chExt cx="2638813" cy="1453626"/>
          </a:xfrm>
        </p:grpSpPr>
        <p:sp>
          <p:nvSpPr>
            <p:cNvPr id="22" name="Oval 21"/>
            <p:cNvSpPr/>
            <p:nvPr/>
          </p:nvSpPr>
          <p:spPr>
            <a:xfrm>
              <a:off x="5225346" y="3272060"/>
              <a:ext cx="1678691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6132729" y="3634264"/>
              <a:ext cx="436030" cy="711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34947" y="4325576"/>
              <a:ext cx="2029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indirect indexing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06688" y="3161416"/>
            <a:ext cx="6237112" cy="2114006"/>
            <a:chOff x="1306688" y="2918460"/>
            <a:chExt cx="5856111" cy="2114006"/>
          </a:xfrm>
        </p:grpSpPr>
        <p:sp>
          <p:nvSpPr>
            <p:cNvPr id="14" name="Oval 13"/>
            <p:cNvSpPr/>
            <p:nvPr/>
          </p:nvSpPr>
          <p:spPr>
            <a:xfrm>
              <a:off x="1306688" y="2918460"/>
              <a:ext cx="5856111" cy="652045"/>
            </a:xfrm>
            <a:prstGeom prst="ellipse">
              <a:avLst/>
            </a:prstGeom>
            <a:noFill/>
            <a:ln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92368" y="4109136"/>
              <a:ext cx="3048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Low arithmetic intensity</a:t>
              </a:r>
            </a:p>
            <a:p>
              <a:pPr algn="ctr"/>
              <a:r>
                <a:rPr lang="en-US" dirty="0" smtClean="0"/>
                <a:t>(~3 flops / 24 bytes</a:t>
              </a:r>
              <a:r>
                <a:rPr lang="en-US" sz="1600" dirty="0" smtClean="0"/>
                <a:t>)</a:t>
              </a:r>
            </a:p>
            <a:p>
              <a:pPr algn="ctr"/>
              <a:r>
                <a:rPr lang="en-US" sz="1600" dirty="0" smtClean="0"/>
                <a:t>Memory bound kernel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4444080" y="3570505"/>
              <a:ext cx="0" cy="5586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V="1">
            <a:off x="4648200" y="3786256"/>
            <a:ext cx="868680" cy="585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590800" y="6324600"/>
            <a:ext cx="6400800" cy="304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8</a:t>
            </a:fld>
            <a:endParaRPr lang="en-US" dirty="0">
              <a:solidFill>
                <a:srgbClr val="990033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54634" y="1977480"/>
            <a:ext cx="7389859" cy="1375320"/>
            <a:chOff x="1354634" y="1977480"/>
            <a:chExt cx="7389859" cy="1375320"/>
          </a:xfrm>
        </p:grpSpPr>
        <p:sp>
          <p:nvSpPr>
            <p:cNvPr id="27" name="Oval 26"/>
            <p:cNvSpPr/>
            <p:nvPr/>
          </p:nvSpPr>
          <p:spPr>
            <a:xfrm>
              <a:off x="1354634" y="2700755"/>
              <a:ext cx="6798765" cy="652045"/>
            </a:xfrm>
            <a:prstGeom prst="ellipse">
              <a:avLst/>
            </a:prstGeom>
            <a:noFill/>
            <a:ln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98189" y="1977480"/>
              <a:ext cx="3246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conditional execution</a:t>
              </a:r>
              <a:endParaRPr lang="en-US" sz="1600" dirty="0" smtClean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7162800" y="2377590"/>
              <a:ext cx="0" cy="365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65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533400" y="1548206"/>
            <a:ext cx="8305800" cy="495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659986" y="1548206"/>
            <a:ext cx="4301441" cy="526605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543243" y="1553569"/>
            <a:ext cx="3902275" cy="3551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590800" y="6044006"/>
            <a:ext cx="6400800" cy="304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9</a:t>
            </a:fld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02988" y="10300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elements </a:t>
            </a:r>
            <a:r>
              <a:rPr lang="en-US" dirty="0"/>
              <a:t>assigned to current core</a:t>
            </a:r>
          </a:p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00314" y="2336730"/>
            <a:ext cx="1066800" cy="6858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</a:t>
            </a:r>
            <a:r>
              <a:rPr lang="en-US" dirty="0" smtClean="0"/>
              <a:t> array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300514" y="2340359"/>
            <a:ext cx="1066800" cy="6858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 array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214914" y="3262705"/>
            <a:ext cx="1066800" cy="6858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array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638800" y="2164373"/>
            <a:ext cx="1066800" cy="6858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162800" y="2164373"/>
            <a:ext cx="1066800" cy="6858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</a:t>
            </a:r>
          </a:p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681514" y="1838468"/>
            <a:ext cx="304800" cy="24017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29400" y="3298524"/>
            <a:ext cx="649514" cy="30708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05400" y="3957077"/>
            <a:ext cx="3332843" cy="147732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[row]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row = row+1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y[row]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y[row]*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endif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y[row]y[row]+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8815" y="4507743"/>
            <a:ext cx="1511299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l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*x</a:t>
            </a:r>
          </a:p>
        </p:txBody>
      </p:sp>
      <p:cxnSp>
        <p:nvCxnSpPr>
          <p:cNvPr id="48" name="Elbow Connector 47"/>
          <p:cNvCxnSpPr>
            <a:stCxn id="42" idx="1"/>
            <a:endCxn id="36" idx="0"/>
          </p:cNvCxnSpPr>
          <p:nvPr/>
        </p:nvCxnSpPr>
        <p:spPr>
          <a:xfrm rot="10800000" flipV="1">
            <a:off x="1233714" y="1958556"/>
            <a:ext cx="1447800" cy="3781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2"/>
            <a:endCxn id="38" idx="0"/>
          </p:cNvCxnSpPr>
          <p:nvPr/>
        </p:nvCxnSpPr>
        <p:spPr>
          <a:xfrm>
            <a:off x="2833914" y="2078643"/>
            <a:ext cx="0" cy="26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39" idx="1"/>
          </p:cNvCxnSpPr>
          <p:nvPr/>
        </p:nvCxnSpPr>
        <p:spPr>
          <a:xfrm rot="16200000" flipH="1">
            <a:off x="2757714" y="3148405"/>
            <a:ext cx="533400" cy="381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6" idx="2"/>
          </p:cNvCxnSpPr>
          <p:nvPr/>
        </p:nvCxnSpPr>
        <p:spPr>
          <a:xfrm rot="16200000" flipH="1">
            <a:off x="757808" y="3498436"/>
            <a:ext cx="1485213" cy="5334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9" idx="2"/>
            <a:endCxn id="45" idx="0"/>
          </p:cNvCxnSpPr>
          <p:nvPr/>
        </p:nvCxnSpPr>
        <p:spPr>
          <a:xfrm rot="5400000">
            <a:off x="2671771" y="3431200"/>
            <a:ext cx="559238" cy="15938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3"/>
            <a:endCxn id="37" idx="1"/>
          </p:cNvCxnSpPr>
          <p:nvPr/>
        </p:nvCxnSpPr>
        <p:spPr>
          <a:xfrm>
            <a:off x="2910114" y="4692409"/>
            <a:ext cx="2195286" cy="33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2" idx="3"/>
          </p:cNvCxnSpPr>
          <p:nvPr/>
        </p:nvCxnSpPr>
        <p:spPr>
          <a:xfrm>
            <a:off x="2986314" y="1958556"/>
            <a:ext cx="2423886" cy="1956184"/>
          </a:xfrm>
          <a:prstGeom prst="bentConnector3">
            <a:avLst>
              <a:gd name="adj1" fmla="val 9979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0" idx="2"/>
          </p:cNvCxnSpPr>
          <p:nvPr/>
        </p:nvCxnSpPr>
        <p:spPr>
          <a:xfrm>
            <a:off x="6172200" y="2850173"/>
            <a:ext cx="0" cy="1106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43" idx="2"/>
          </p:cNvCxnSpPr>
          <p:nvPr/>
        </p:nvCxnSpPr>
        <p:spPr>
          <a:xfrm flipV="1">
            <a:off x="6954157" y="3605605"/>
            <a:ext cx="0" cy="351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0" idx="3"/>
            <a:endCxn id="41" idx="1"/>
          </p:cNvCxnSpPr>
          <p:nvPr/>
        </p:nvCxnSpPr>
        <p:spPr>
          <a:xfrm>
            <a:off x="6705600" y="2507273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3" idx="0"/>
          </p:cNvCxnSpPr>
          <p:nvPr/>
        </p:nvCxnSpPr>
        <p:spPr>
          <a:xfrm flipV="1">
            <a:off x="6954157" y="2507273"/>
            <a:ext cx="0" cy="7912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1" idx="2"/>
          </p:cNvCxnSpPr>
          <p:nvPr/>
        </p:nvCxnSpPr>
        <p:spPr>
          <a:xfrm>
            <a:off x="7696200" y="2850173"/>
            <a:ext cx="0" cy="1106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37" idx="3"/>
            <a:endCxn id="41" idx="0"/>
          </p:cNvCxnSpPr>
          <p:nvPr/>
        </p:nvCxnSpPr>
        <p:spPr>
          <a:xfrm flipH="1" flipV="1">
            <a:off x="7696200" y="2164373"/>
            <a:ext cx="742043" cy="2531368"/>
          </a:xfrm>
          <a:prstGeom prst="bentConnector4">
            <a:avLst>
              <a:gd name="adj1" fmla="val -30807"/>
              <a:gd name="adj2" fmla="val 10903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236875" y="2147872"/>
            <a:ext cx="1066800" cy="68580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 buffer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4657011" y="1646785"/>
            <a:ext cx="304800" cy="24017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809411" y="1902657"/>
            <a:ext cx="0" cy="26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45" idx="3"/>
          </p:cNvCxnSpPr>
          <p:nvPr/>
        </p:nvCxnSpPr>
        <p:spPr>
          <a:xfrm flipV="1">
            <a:off x="2910114" y="2840643"/>
            <a:ext cx="1626962" cy="18517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7" idx="2"/>
            <a:endCxn id="37" idx="1"/>
          </p:cNvCxnSpPr>
          <p:nvPr/>
        </p:nvCxnSpPr>
        <p:spPr>
          <a:xfrm rot="16200000" flipH="1">
            <a:off x="4006803" y="3597143"/>
            <a:ext cx="1862069" cy="3351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892437" y="117493"/>
            <a:ext cx="1572985" cy="6858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DDR arrays</a:t>
            </a:r>
          </a:p>
        </p:txBody>
      </p:sp>
      <p:sp>
        <p:nvSpPr>
          <p:cNvPr id="105" name="Right Arrow 104"/>
          <p:cNvSpPr/>
          <p:nvPr/>
        </p:nvSpPr>
        <p:spPr>
          <a:xfrm rot="5400000">
            <a:off x="1369459" y="917160"/>
            <a:ext cx="64290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00314" y="2347330"/>
            <a:ext cx="1066800" cy="68580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val</a:t>
            </a:r>
            <a:r>
              <a:rPr lang="en-US" dirty="0" smtClean="0"/>
              <a:t> buffer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300514" y="2350959"/>
            <a:ext cx="1066800" cy="68580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 buffer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105400" y="3982252"/>
            <a:ext cx="3332843" cy="150319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acc+prod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[row]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row = row+1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y[row]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y[row]*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β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endif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975900" y="114295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Loop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5524500" y="114077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Accumulation Loop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865188" y="3943082"/>
            <a:ext cx="3742009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[row+1]-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[row])&gt;K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225763" y="4350518"/>
            <a:ext cx="3332843" cy="150319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acc+prod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[i+1]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[row]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row = row+1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y[row]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y[row]*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β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endif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46126" y="4725147"/>
            <a:ext cx="3332843" cy="150319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acc+prod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i+k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[row]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row = row+1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y[row]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y[row]*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β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endif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09061" y="6308616"/>
            <a:ext cx="1850278" cy="505649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Manually Unrolled Loop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802183" y="1090593"/>
            <a:ext cx="1452836" cy="505649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Loop Fission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76200" y="945547"/>
            <a:ext cx="1286558" cy="505649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DMA Double buffer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113541" y="5290560"/>
            <a:ext cx="2871753" cy="119286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acc+prod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acc+prod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[i+1]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acc+prod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i+k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6874041" y="4323623"/>
            <a:ext cx="0" cy="273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2" idx="1"/>
          </p:cNvCxnSpPr>
          <p:nvPr/>
        </p:nvCxnSpPr>
        <p:spPr>
          <a:xfrm rot="10800000" flipV="1">
            <a:off x="4601322" y="4127748"/>
            <a:ext cx="263867" cy="11669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7651844" y="4343994"/>
            <a:ext cx="1392715" cy="505649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Adaptive Row Pointer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7688469" y="5612448"/>
            <a:ext cx="1392715" cy="505649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Predicate Instruction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393277" y="6288520"/>
            <a:ext cx="1392715" cy="505649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Assembly Optimization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020235" y="117493"/>
            <a:ext cx="1572985" cy="6858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DDR arrays</a:t>
            </a:r>
          </a:p>
        </p:txBody>
      </p:sp>
      <p:sp>
        <p:nvSpPr>
          <p:cNvPr id="146" name="Right Arrow 145"/>
          <p:cNvSpPr/>
          <p:nvPr/>
        </p:nvSpPr>
        <p:spPr>
          <a:xfrm rot="5400000">
            <a:off x="7497257" y="917160"/>
            <a:ext cx="64290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156181" y="838200"/>
            <a:ext cx="888378" cy="641379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DMA Circular buffer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628078" y="2164372"/>
            <a:ext cx="1066800" cy="68580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buffer</a:t>
            </a: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7152078" y="2164372"/>
            <a:ext cx="1066800" cy="68580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</a:t>
            </a:r>
          </a:p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9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1.38889E-6 0.09699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0.09468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9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-2.77778E-7 0.07361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18" grpId="0" animBg="1"/>
      <p:bldP spid="117" grpId="0" animBg="1"/>
      <p:bldP spid="33" grpId="0"/>
      <p:bldP spid="33" grpId="1"/>
      <p:bldP spid="36" grpId="0" animBg="1"/>
      <p:bldP spid="36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37" grpId="0" animBg="1"/>
      <p:bldP spid="37" grpId="1" animBg="1"/>
      <p:bldP spid="45" grpId="0" animBg="1"/>
      <p:bldP spid="87" grpId="0" animBg="1"/>
      <p:bldP spid="88" grpId="0" animBg="1"/>
      <p:bldP spid="104" grpId="0" animBg="1"/>
      <p:bldP spid="105" grpId="0" animBg="1"/>
      <p:bldP spid="106" grpId="0" animBg="1"/>
      <p:bldP spid="107" grpId="0" animBg="1"/>
      <p:bldP spid="114" grpId="0" animBg="1"/>
      <p:bldP spid="114" grpId="1" animBg="1"/>
      <p:bldP spid="119" grpId="0"/>
      <p:bldP spid="120" grpId="0"/>
      <p:bldP spid="122" grpId="0" animBg="1"/>
      <p:bldP spid="128" grpId="0" animBg="1"/>
      <p:bldP spid="128" grpId="1" animBg="1"/>
      <p:bldP spid="129" grpId="0" animBg="1"/>
      <p:bldP spid="129" grpId="1" animBg="1"/>
      <p:bldP spid="130" grpId="0" animBg="1"/>
      <p:bldP spid="131" grpId="0" animBg="1"/>
      <p:bldP spid="132" grpId="0" animBg="1"/>
      <p:bldP spid="133" grpId="0" animBg="1"/>
      <p:bldP spid="139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</p:bldLst>
  </p:timing>
</p:sld>
</file>

<file path=ppt/theme/theme1.xml><?xml version="1.0" encoding="utf-8"?>
<a:theme xmlns:a="http://schemas.openxmlformats.org/drawingml/2006/main" name="usc">
  <a:themeElements>
    <a:clrScheme name="us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s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</Template>
  <TotalTime>40527</TotalTime>
  <Words>1337</Words>
  <Application>Microsoft Office PowerPoint</Application>
  <PresentationFormat>On-screen Show (4:3)</PresentationFormat>
  <Paragraphs>507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Courier New</vt:lpstr>
      <vt:lpstr>Droid Sans Fallback</vt:lpstr>
      <vt:lpstr>Symbol</vt:lpstr>
      <vt:lpstr>Times New Roman</vt:lpstr>
      <vt:lpstr>Verdana</vt:lpstr>
      <vt:lpstr>Wingdings</vt:lpstr>
      <vt:lpstr>usc</vt:lpstr>
      <vt:lpstr>Sparse Matrix-Vector Multiply on the Keystone II Digital Signal Processor</vt:lpstr>
      <vt:lpstr>Heterogeneous Computing on Embedded Platforms</vt:lpstr>
      <vt:lpstr>Key Features of KeyStone II</vt:lpstr>
      <vt:lpstr>VLIW and Software Pipeline</vt:lpstr>
      <vt:lpstr>DSP Memory Hierarchy</vt:lpstr>
      <vt:lpstr>SPM Method and Double Buffer</vt:lpstr>
      <vt:lpstr>Sparse Matrices</vt:lpstr>
      <vt:lpstr>Sparse Matrix-Vector Multiply</vt:lpstr>
      <vt:lpstr>PowerPoint Presentation</vt:lpstr>
      <vt:lpstr> Buffer Location and Performance</vt:lpstr>
      <vt:lpstr>Matrix</vt:lpstr>
      <vt:lpstr> Buffer Location and Performance</vt:lpstr>
      <vt:lpstr>Matrix</vt:lpstr>
      <vt:lpstr>Testing Platforms</vt:lpstr>
      <vt:lpstr>Close Comparison to NVIDIA Tegra K1</vt:lpstr>
      <vt:lpstr>Performance Comparison vs. Nvidia TK1</vt:lpstr>
      <vt:lpstr>Performance Comparison</vt:lpstr>
      <vt:lpstr>Kernel/Memory Efficiency</vt:lpstr>
      <vt:lpstr>Conclusion</vt:lpstr>
      <vt:lpstr>Q &amp; A</vt:lpstr>
    </vt:vector>
  </TitlesOfParts>
  <Company>Department of Computer Science and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612:  VLSI System Design</dc:title>
  <dc:creator>Jason D. Bakos</dc:creator>
  <cp:lastModifiedBy>Jason D. Bakos</cp:lastModifiedBy>
  <cp:revision>817</cp:revision>
  <dcterms:created xsi:type="dcterms:W3CDTF">2005-09-22T21:21:18Z</dcterms:created>
  <dcterms:modified xsi:type="dcterms:W3CDTF">2015-08-05T18:22:11Z</dcterms:modified>
</cp:coreProperties>
</file>