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04" r:id="rId2"/>
    <p:sldId id="504" r:id="rId3"/>
    <p:sldId id="480" r:id="rId4"/>
    <p:sldId id="479" r:id="rId5"/>
    <p:sldId id="509" r:id="rId6"/>
    <p:sldId id="483" r:id="rId7"/>
    <p:sldId id="505" r:id="rId8"/>
    <p:sldId id="502" r:id="rId9"/>
    <p:sldId id="486" r:id="rId10"/>
    <p:sldId id="484" r:id="rId11"/>
    <p:sldId id="503" r:id="rId12"/>
    <p:sldId id="506" r:id="rId13"/>
    <p:sldId id="487" r:id="rId14"/>
    <p:sldId id="489" r:id="rId15"/>
    <p:sldId id="510" r:id="rId16"/>
    <p:sldId id="507" r:id="rId17"/>
    <p:sldId id="492" r:id="rId18"/>
    <p:sldId id="496" r:id="rId19"/>
    <p:sldId id="493" r:id="rId20"/>
    <p:sldId id="494" r:id="rId21"/>
    <p:sldId id="495" r:id="rId22"/>
    <p:sldId id="497" r:id="rId23"/>
    <p:sldId id="498" r:id="rId24"/>
    <p:sldId id="508" r:id="rId25"/>
    <p:sldId id="499" r:id="rId26"/>
    <p:sldId id="500" r:id="rId27"/>
    <p:sldId id="511" r:id="rId28"/>
    <p:sldId id="50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990033"/>
    <a:srgbClr val="FF9933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499" autoAdjust="0"/>
    <p:restoredTop sz="77963" autoAdjust="0"/>
  </p:normalViewPr>
  <p:slideViewPr>
    <p:cSldViewPr>
      <p:cViewPr>
        <p:scale>
          <a:sx n="90" d="100"/>
          <a:sy n="90" d="100"/>
        </p:scale>
        <p:origin x="-21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4"/>
    </p:cViewPr>
  </p:sorterViewPr>
  <p:notesViewPr>
    <p:cSldViewPr>
      <p:cViewPr varScale="1">
        <p:scale>
          <a:sx n="96" d="100"/>
          <a:sy n="96" d="100"/>
        </p:scale>
        <p:origin x="-360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ygao\Downloads\CUDA_Occupancy_Calculator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cuda\CUDA_Occupancy_Calculator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ygao\Downloads\CUDA_Occupancy_Calculator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100"/>
              <a:t>Impact</a:t>
            </a:r>
            <a:r>
              <a:rPr lang="en-US" sz="1100" baseline="0"/>
              <a:t> of </a:t>
            </a:r>
            <a:r>
              <a:rPr lang="en-US" sz="1100"/>
              <a:t>Varying Register Count Per Thread</a:t>
            </a:r>
          </a:p>
        </c:rich>
      </c:tx>
      <c:layout>
        <c:manualLayout>
          <c:xMode val="edge"/>
          <c:yMode val="edge"/>
          <c:x val="0.19727374727014085"/>
          <c:y val="1.409284329921975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45095081505617"/>
          <c:y val="0.17473164149561471"/>
          <c:w val="0.81727436369304451"/>
          <c:h val="0.64516298398380789"/>
        </c:manualLayout>
      </c:layout>
      <c:scatterChart>
        <c:scatterStyle val="lineMarker"/>
        <c:varyColors val="0"/>
        <c:ser>
          <c:idx val="0"/>
          <c:order val="0"/>
          <c:tx>
            <c:v>Warp Occupancy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Calculator!$F$85:$F$211</c:f>
              <c:numCache>
                <c:formatCode>General</c:formatCode>
                <c:ptCount val="1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</c:numCache>
            </c:numRef>
          </c:xVal>
          <c:yVal>
            <c:numRef>
              <c:f>Calculator!$G$85:$G$211</c:f>
              <c:numCache>
                <c:formatCode>General</c:formatCode>
                <c:ptCount val="12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 formatCode="0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My Register Count</c:v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triangle"/>
            <c:size val="11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5.5403618440824705E-2"/>
                  <c:y val="-4.7164567644303358E-2"/>
                </c:manualLayout>
              </c:layout>
              <c:dLblPos val="r"/>
              <c:showLegendKey val="0"/>
              <c:showVal val="0"/>
              <c:showCatName val="1"/>
              <c:showSerName val="1"/>
              <c:showPercent val="0"/>
              <c:showBubbleSize val="0"/>
              <c:separator> </c:separator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1"/>
            <c:showSerName val="1"/>
            <c:showPercent val="0"/>
            <c:showBubbleSize val="0"/>
            <c:separator> </c:separator>
            <c:showLeaderLines val="0"/>
          </c:dLbls>
          <c:xVal>
            <c:numRef>
              <c:f>Calculator!$F$84</c:f>
              <c:numCache>
                <c:formatCode>General</c:formatCode>
                <c:ptCount val="1"/>
                <c:pt idx="0">
                  <c:v>40</c:v>
                </c:pt>
              </c:numCache>
            </c:numRef>
          </c:xVal>
          <c:yVal>
            <c:numRef>
              <c:f>Calculator!$G$84</c:f>
              <c:numCache>
                <c:formatCode>General</c:formatCode>
                <c:ptCount val="1"/>
                <c:pt idx="0">
                  <c:v>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102080"/>
        <c:axId val="99104256"/>
      </c:scatterChart>
      <c:valAx>
        <c:axId val="99102080"/>
        <c:scaling>
          <c:orientation val="minMax"/>
          <c:max val="128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Registers Per Thread</a:t>
                </a:r>
              </a:p>
            </c:rich>
          </c:tx>
          <c:layout>
            <c:manualLayout>
              <c:xMode val="edge"/>
              <c:yMode val="edge"/>
              <c:x val="0.42977019093987345"/>
              <c:y val="0.9005399529418495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540000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9104256"/>
        <c:crossesAt val="0"/>
        <c:crossBetween val="midCat"/>
        <c:majorUnit val="4"/>
      </c:valAx>
      <c:valAx>
        <c:axId val="99104256"/>
        <c:scaling>
          <c:orientation val="minMax"/>
          <c:max val="48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950" b="1" i="0" baseline="0"/>
                  <a:t>Multiprocessor Warp Occupancy</a:t>
                </a:r>
              </a:p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950" b="1" i="0" baseline="0"/>
                  <a:t>(# warps)</a:t>
                </a:r>
                <a:endParaRPr lang="en-US" sz="950"/>
              </a:p>
            </c:rich>
          </c:tx>
          <c:layout>
            <c:manualLayout>
              <c:xMode val="edge"/>
              <c:yMode val="edge"/>
              <c:x val="1.8217226663460963E-2"/>
              <c:y val="0.2203594441702962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9102080"/>
        <c:crossesAt val="0"/>
        <c:crossBetween val="midCat"/>
        <c:majorUnit val="8"/>
        <c:minorUnit val="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Impact of Varying Block Size</a:t>
            </a:r>
          </a:p>
        </c:rich>
      </c:tx>
      <c:layout>
        <c:manualLayout>
          <c:xMode val="edge"/>
          <c:yMode val="edge"/>
          <c:x val="0.31021758730540472"/>
          <c:y val="2.092659097499497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700006010699045"/>
          <c:y val="0.20059304201705666"/>
          <c:w val="0.81068602111758969"/>
          <c:h val="0.62903390938421277"/>
        </c:manualLayout>
      </c:layout>
      <c:scatterChart>
        <c:scatterStyle val="lineMarker"/>
        <c:varyColors val="0"/>
        <c:ser>
          <c:idx val="0"/>
          <c:order val="0"/>
          <c:tx>
            <c:v>Warp Occupancy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Calculator!$A$85:$A$180</c:f>
              <c:numCache>
                <c:formatCode>General</c:formatCode>
                <c:ptCount val="96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  <c:pt idx="12">
                  <c:v>416</c:v>
                </c:pt>
                <c:pt idx="13">
                  <c:v>448</c:v>
                </c:pt>
                <c:pt idx="14">
                  <c:v>480</c:v>
                </c:pt>
                <c:pt idx="15">
                  <c:v>512</c:v>
                </c:pt>
                <c:pt idx="16">
                  <c:v>544</c:v>
                </c:pt>
                <c:pt idx="17">
                  <c:v>576</c:v>
                </c:pt>
                <c:pt idx="18">
                  <c:v>608</c:v>
                </c:pt>
                <c:pt idx="19">
                  <c:v>640</c:v>
                </c:pt>
                <c:pt idx="20">
                  <c:v>672</c:v>
                </c:pt>
                <c:pt idx="21">
                  <c:v>704</c:v>
                </c:pt>
                <c:pt idx="22">
                  <c:v>736</c:v>
                </c:pt>
                <c:pt idx="23">
                  <c:v>768</c:v>
                </c:pt>
                <c:pt idx="24">
                  <c:v>800</c:v>
                </c:pt>
                <c:pt idx="25">
                  <c:v>832</c:v>
                </c:pt>
                <c:pt idx="26">
                  <c:v>864</c:v>
                </c:pt>
                <c:pt idx="27">
                  <c:v>896</c:v>
                </c:pt>
                <c:pt idx="28">
                  <c:v>928</c:v>
                </c:pt>
                <c:pt idx="29">
                  <c:v>960</c:v>
                </c:pt>
                <c:pt idx="30">
                  <c:v>992</c:v>
                </c:pt>
                <c:pt idx="31">
                  <c:v>1024</c:v>
                </c:pt>
                <c:pt idx="32">
                  <c:v>1056</c:v>
                </c:pt>
                <c:pt idx="33">
                  <c:v>1088</c:v>
                </c:pt>
                <c:pt idx="34">
                  <c:v>1120</c:v>
                </c:pt>
                <c:pt idx="35">
                  <c:v>1152</c:v>
                </c:pt>
                <c:pt idx="36">
                  <c:v>1184</c:v>
                </c:pt>
                <c:pt idx="37">
                  <c:v>1216</c:v>
                </c:pt>
                <c:pt idx="38">
                  <c:v>1248</c:v>
                </c:pt>
                <c:pt idx="39">
                  <c:v>1280</c:v>
                </c:pt>
                <c:pt idx="40">
                  <c:v>1312</c:v>
                </c:pt>
                <c:pt idx="41">
                  <c:v>1344</c:v>
                </c:pt>
                <c:pt idx="42">
                  <c:v>1376</c:v>
                </c:pt>
                <c:pt idx="43">
                  <c:v>1408</c:v>
                </c:pt>
                <c:pt idx="44">
                  <c:v>1440</c:v>
                </c:pt>
                <c:pt idx="45">
                  <c:v>1472</c:v>
                </c:pt>
                <c:pt idx="46">
                  <c:v>1504</c:v>
                </c:pt>
                <c:pt idx="47">
                  <c:v>1536</c:v>
                </c:pt>
                <c:pt idx="48">
                  <c:v>1568</c:v>
                </c:pt>
                <c:pt idx="49">
                  <c:v>1600</c:v>
                </c:pt>
                <c:pt idx="50">
                  <c:v>1632</c:v>
                </c:pt>
                <c:pt idx="51">
                  <c:v>1664</c:v>
                </c:pt>
                <c:pt idx="52">
                  <c:v>1696</c:v>
                </c:pt>
                <c:pt idx="53">
                  <c:v>1728</c:v>
                </c:pt>
                <c:pt idx="54">
                  <c:v>1760</c:v>
                </c:pt>
                <c:pt idx="55">
                  <c:v>1792</c:v>
                </c:pt>
                <c:pt idx="56">
                  <c:v>1824</c:v>
                </c:pt>
                <c:pt idx="57">
                  <c:v>1856</c:v>
                </c:pt>
                <c:pt idx="58">
                  <c:v>1888</c:v>
                </c:pt>
                <c:pt idx="59">
                  <c:v>1920</c:v>
                </c:pt>
                <c:pt idx="60">
                  <c:v>1952</c:v>
                </c:pt>
                <c:pt idx="61">
                  <c:v>1984</c:v>
                </c:pt>
                <c:pt idx="62">
                  <c:v>2016</c:v>
                </c:pt>
                <c:pt idx="63">
                  <c:v>2048</c:v>
                </c:pt>
                <c:pt idx="64">
                  <c:v>2080</c:v>
                </c:pt>
                <c:pt idx="65">
                  <c:v>2112</c:v>
                </c:pt>
                <c:pt idx="66">
                  <c:v>2144</c:v>
                </c:pt>
                <c:pt idx="67">
                  <c:v>2176</c:v>
                </c:pt>
                <c:pt idx="68">
                  <c:v>2208</c:v>
                </c:pt>
                <c:pt idx="69">
                  <c:v>2240</c:v>
                </c:pt>
                <c:pt idx="70">
                  <c:v>2272</c:v>
                </c:pt>
                <c:pt idx="71">
                  <c:v>2304</c:v>
                </c:pt>
                <c:pt idx="72">
                  <c:v>2336</c:v>
                </c:pt>
                <c:pt idx="73">
                  <c:v>2368</c:v>
                </c:pt>
                <c:pt idx="74">
                  <c:v>2400</c:v>
                </c:pt>
                <c:pt idx="75">
                  <c:v>2432</c:v>
                </c:pt>
                <c:pt idx="76">
                  <c:v>2464</c:v>
                </c:pt>
                <c:pt idx="77">
                  <c:v>2496</c:v>
                </c:pt>
                <c:pt idx="78">
                  <c:v>2528</c:v>
                </c:pt>
                <c:pt idx="79">
                  <c:v>2560</c:v>
                </c:pt>
                <c:pt idx="80">
                  <c:v>2592</c:v>
                </c:pt>
                <c:pt idx="81">
                  <c:v>2624</c:v>
                </c:pt>
                <c:pt idx="82">
                  <c:v>2656</c:v>
                </c:pt>
                <c:pt idx="83">
                  <c:v>2688</c:v>
                </c:pt>
                <c:pt idx="84">
                  <c:v>2720</c:v>
                </c:pt>
                <c:pt idx="85">
                  <c:v>2752</c:v>
                </c:pt>
                <c:pt idx="86">
                  <c:v>2784</c:v>
                </c:pt>
                <c:pt idx="87">
                  <c:v>2816</c:v>
                </c:pt>
                <c:pt idx="88">
                  <c:v>2848</c:v>
                </c:pt>
                <c:pt idx="89">
                  <c:v>2880</c:v>
                </c:pt>
                <c:pt idx="90">
                  <c:v>2912</c:v>
                </c:pt>
                <c:pt idx="91">
                  <c:v>2944</c:v>
                </c:pt>
                <c:pt idx="92">
                  <c:v>2976</c:v>
                </c:pt>
                <c:pt idx="93">
                  <c:v>3008</c:v>
                </c:pt>
                <c:pt idx="94">
                  <c:v>3040</c:v>
                </c:pt>
                <c:pt idx="95">
                  <c:v>3072</c:v>
                </c:pt>
              </c:numCache>
            </c:numRef>
          </c:xVal>
          <c:yVal>
            <c:numRef>
              <c:f>Calculator!$B$85:$B$180</c:f>
              <c:numCache>
                <c:formatCode>General</c:formatCode>
                <c:ptCount val="96"/>
                <c:pt idx="0">
                  <c:v>6</c:v>
                </c:pt>
                <c:pt idx="1">
                  <c:v>12</c:v>
                </c:pt>
                <c:pt idx="2">
                  <c:v>9</c:v>
                </c:pt>
                <c:pt idx="3">
                  <c:v>12</c:v>
                </c:pt>
                <c:pt idx="4">
                  <c:v>10</c:v>
                </c:pt>
                <c:pt idx="5">
                  <c:v>12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 formatCode="0">
                  <c:v>0</c:v>
                </c:pt>
                <c:pt idx="33" formatCode="0">
                  <c:v>0</c:v>
                </c:pt>
                <c:pt idx="34" formatCode="0">
                  <c:v>0</c:v>
                </c:pt>
                <c:pt idx="35">
                  <c:v>0</c:v>
                </c:pt>
                <c:pt idx="36">
                  <c:v>0</c:v>
                </c:pt>
                <c:pt idx="37" formatCode="0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My Block Size</c:v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triangle"/>
            <c:size val="11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6.4386407805894719E-2"/>
                  <c:y val="-5.3792852800622536E-2"/>
                </c:manualLayout>
              </c:layout>
              <c:dLblPos val="r"/>
              <c:showLegendKey val="0"/>
              <c:showVal val="0"/>
              <c:showCatName val="1"/>
              <c:showSerName val="1"/>
              <c:showPercent val="0"/>
              <c:showBubbleSize val="0"/>
              <c:separator> </c:separator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1"/>
            <c:showSerName val="1"/>
            <c:showPercent val="0"/>
            <c:showBubbleSize val="0"/>
            <c:separator> </c:separator>
            <c:showLeaderLines val="0"/>
          </c:dLbls>
          <c:xVal>
            <c:numRef>
              <c:f>Calculator!$A$84</c:f>
              <c:numCache>
                <c:formatCode>General</c:formatCode>
                <c:ptCount val="1"/>
                <c:pt idx="0">
                  <c:v>64</c:v>
                </c:pt>
              </c:numCache>
            </c:numRef>
          </c:xVal>
          <c:yVal>
            <c:numRef>
              <c:f>Calculator!$B$84</c:f>
              <c:numCache>
                <c:formatCode>General</c:formatCode>
                <c:ptCount val="1"/>
                <c:pt idx="0">
                  <c:v>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234944"/>
        <c:axId val="99236864"/>
      </c:scatterChart>
      <c:valAx>
        <c:axId val="99234944"/>
        <c:scaling>
          <c:orientation val="minMax"/>
          <c:max val="102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Threads Per Block</a:t>
                </a:r>
              </a:p>
            </c:rich>
          </c:tx>
          <c:layout>
            <c:manualLayout>
              <c:xMode val="edge"/>
              <c:yMode val="edge"/>
              <c:x val="0.43460760153072481"/>
              <c:y val="0.8978519328143479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9236864"/>
        <c:crossesAt val="0"/>
        <c:crossBetween val="midCat"/>
        <c:majorUnit val="64"/>
        <c:minorUnit val="32"/>
      </c:valAx>
      <c:valAx>
        <c:axId val="99236864"/>
        <c:scaling>
          <c:orientation val="minMax"/>
          <c:max val="48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Multiprocessor</a:t>
                </a:r>
                <a:r>
                  <a:rPr lang="en-US" baseline="0"/>
                  <a:t> Warp</a:t>
                </a:r>
                <a:r>
                  <a:rPr lang="en-US"/>
                  <a:t> Occupanc</a:t>
                </a:r>
                <a:r>
                  <a:rPr lang="en-US" baseline="0"/>
                  <a:t>y</a:t>
                </a:r>
              </a:p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(# warps)</a:t>
                </a:r>
              </a:p>
            </c:rich>
          </c:tx>
          <c:layout>
            <c:manualLayout>
              <c:xMode val="edge"/>
              <c:yMode val="edge"/>
              <c:x val="1.6925928152110772E-2"/>
              <c:y val="0.209973455867592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9234944"/>
        <c:crossesAt val="0"/>
        <c:crossBetween val="midCat"/>
        <c:majorUnit val="8"/>
        <c:minorUnit val="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100"/>
              <a:t>Impact</a:t>
            </a:r>
            <a:r>
              <a:rPr lang="en-US" sz="1100" baseline="0"/>
              <a:t> of </a:t>
            </a:r>
            <a:r>
              <a:rPr lang="en-US" sz="1100"/>
              <a:t>Varying Register Count Per Thread</a:t>
            </a:r>
          </a:p>
        </c:rich>
      </c:tx>
      <c:layout>
        <c:manualLayout>
          <c:xMode val="edge"/>
          <c:yMode val="edge"/>
          <c:x val="0.19727374727014085"/>
          <c:y val="1.409284329921976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45095081505617"/>
          <c:y val="0.17473164149561471"/>
          <c:w val="0.81727436369304463"/>
          <c:h val="0.64516298398380789"/>
        </c:manualLayout>
      </c:layout>
      <c:scatterChart>
        <c:scatterStyle val="lineMarker"/>
        <c:varyColors val="0"/>
        <c:ser>
          <c:idx val="0"/>
          <c:order val="0"/>
          <c:tx>
            <c:v>Warp Occupancy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Calculator!$F$85:$F$211</c:f>
              <c:numCache>
                <c:formatCode>General</c:formatCode>
                <c:ptCount val="1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</c:numCache>
            </c:numRef>
          </c:xVal>
          <c:yVal>
            <c:numRef>
              <c:f>Calculator!$G$85:$G$211</c:f>
              <c:numCache>
                <c:formatCode>General</c:formatCode>
                <c:ptCount val="127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 formatCode="0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My Register Count</c:v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triangle"/>
            <c:size val="11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5.5403618440824726E-2"/>
                  <c:y val="-4.7164567644303379E-2"/>
                </c:manualLayout>
              </c:layout>
              <c:dLblPos val="r"/>
              <c:showLegendKey val="0"/>
              <c:showVal val="0"/>
              <c:showCatName val="1"/>
              <c:showSerName val="1"/>
              <c:showPercent val="0"/>
              <c:showBubbleSize val="0"/>
              <c:separator> </c:separator>
            </c:dLbl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1"/>
            <c:showSerName val="1"/>
            <c:showPercent val="0"/>
            <c:showBubbleSize val="0"/>
            <c:separator> </c:separator>
            <c:showLeaderLines val="0"/>
          </c:dLbls>
          <c:xVal>
            <c:numRef>
              <c:f>Calculator!$F$84</c:f>
              <c:numCache>
                <c:formatCode>General</c:formatCode>
                <c:ptCount val="1"/>
                <c:pt idx="0">
                  <c:v>40</c:v>
                </c:pt>
              </c:numCache>
            </c:numRef>
          </c:xVal>
          <c:yVal>
            <c:numRef>
              <c:f>Calculator!$G$84</c:f>
              <c:numCache>
                <c:formatCode>General</c:formatCode>
                <c:ptCount val="1"/>
                <c:pt idx="0">
                  <c:v>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670848"/>
        <c:axId val="100693504"/>
      </c:scatterChart>
      <c:valAx>
        <c:axId val="100670848"/>
        <c:scaling>
          <c:orientation val="minMax"/>
          <c:max val="128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Registers Per Thread</a:t>
                </a:r>
              </a:p>
            </c:rich>
          </c:tx>
          <c:layout>
            <c:manualLayout>
              <c:xMode val="edge"/>
              <c:yMode val="edge"/>
              <c:x val="0.42977019093987368"/>
              <c:y val="0.9005399529418495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540000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0693504"/>
        <c:crossesAt val="0"/>
        <c:crossBetween val="midCat"/>
        <c:majorUnit val="4"/>
      </c:valAx>
      <c:valAx>
        <c:axId val="100693504"/>
        <c:scaling>
          <c:orientation val="minMax"/>
          <c:max val="48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950" b="1" i="0" baseline="0"/>
                  <a:t>Multiprocessor Warp Occupancy</a:t>
                </a:r>
              </a:p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950" b="1" i="0" baseline="0"/>
                  <a:t>(# warps)</a:t>
                </a:r>
                <a:endParaRPr lang="en-US" sz="950"/>
              </a:p>
            </c:rich>
          </c:tx>
          <c:layout>
            <c:manualLayout>
              <c:xMode val="edge"/>
              <c:yMode val="edge"/>
              <c:x val="1.8217226663460963E-2"/>
              <c:y val="0.220359444170296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0670848"/>
        <c:crossesAt val="0"/>
        <c:crossBetween val="midCat"/>
        <c:majorUnit val="8"/>
        <c:minorUnit val="1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89A1BF4-9F8C-4456-8469-65B2E1C21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71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2C85FD8-0580-4904-AD22-AC71C7BD6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3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85FD8-0580-4904-AD22-AC71C7BD69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85FD8-0580-4904-AD22-AC71C7BD69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85FD8-0580-4904-AD22-AC71C7BD69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85FD8-0580-4904-AD22-AC71C7BD69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124200"/>
            <a:ext cx="57150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4800600"/>
            <a:ext cx="7391400" cy="304800"/>
          </a:xfrm>
          <a:prstGeom prst="rect">
            <a:avLst/>
          </a:prstGeom>
          <a:solidFill>
            <a:srgbClr val="99003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u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609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1506B73D-8F4D-4950-9E8D-6640FA475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3DC96132-4DA8-43C7-B0F9-F233DE475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719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40386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0C48569C-10FF-4C25-ABE2-A6748D7C9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1A25A750-99F4-4098-A0F1-CE7052809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90800" y="6324600"/>
            <a:ext cx="655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90033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en-US" dirty="0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791		April 2, 2010			 </a:t>
            </a:r>
            <a:fld id="{D66A72E2-4E6F-4CA2-99C4-691390905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787F6C1C-12A6-4834-ABE1-71A68BBA9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5EC9C010-5619-4B68-961F-D8AF8E334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FD790814-BADA-4AD2-AFDB-079B36FE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848B05AF-42CA-4CFE-8665-C5CFBDE6C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3EE22CFD-498B-463A-A238-942B49352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CSCE 190:  Computing in the Modern World			 </a:t>
            </a:r>
            <a:fld id="{8B61ABC0-990D-49B8-9EC7-8D83A7C24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90800" y="6324600"/>
            <a:ext cx="693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90033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en-US" dirty="0" smtClean="0"/>
              <a:t>Symposium on Application Accelerators in High-Performance Computing </a:t>
            </a:r>
            <a:fld id="{58491F8D-FA2A-4354-98D6-7B9AC7DB41F6}" type="slidenum">
              <a:rPr lang="en-US" smtClean="0"/>
              <a:pPr algn="ctr"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8" descr="us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" y="6172200"/>
            <a:ext cx="28956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6200" y="60960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" y="12954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76200" y="457200"/>
            <a:ext cx="89916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bakos@cse.sc.edu" TargetMode="External"/><Relationship Id="rId2" Type="http://schemas.openxmlformats.org/officeDocument/2006/relationships/hyperlink" Target="mailto:gao36@email.sc.edu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524000"/>
            <a:ext cx="8991600" cy="1600200"/>
          </a:xfrm>
        </p:spPr>
        <p:txBody>
          <a:bodyPr/>
          <a:lstStyle/>
          <a:p>
            <a:pPr algn="l" eaLnBrk="1" hangingPunct="1"/>
            <a:r>
              <a:rPr lang="en-US" sz="2800" dirty="0" smtClean="0"/>
              <a:t>GPU Acceleration of</a:t>
            </a:r>
            <a:br>
              <a:rPr lang="en-US" sz="2800" dirty="0" smtClean="0"/>
            </a:br>
            <a:r>
              <a:rPr lang="en-US" sz="2800" dirty="0" err="1" smtClean="0"/>
              <a:t>Pyrosequencing</a:t>
            </a:r>
            <a:r>
              <a:rPr lang="en-US" sz="2800" dirty="0" smtClean="0"/>
              <a:t> Noise Removal</a:t>
            </a:r>
            <a:br>
              <a:rPr lang="en-US" sz="2800" dirty="0" smtClean="0"/>
            </a:br>
            <a:r>
              <a:rPr lang="en-US" sz="1800" dirty="0">
                <a:solidFill>
                  <a:srgbClr val="990033"/>
                </a:solidFill>
                <a:latin typeface="+mn-lt"/>
                <a:ea typeface="+mn-ea"/>
                <a:cs typeface="+mn-cs"/>
              </a:rPr>
              <a:t>Dept. of Computer Science and Engineering</a:t>
            </a:r>
            <a:br>
              <a:rPr lang="en-US" sz="1800" dirty="0">
                <a:solidFill>
                  <a:srgbClr val="990033"/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rgbClr val="990033"/>
                </a:solidFill>
                <a:latin typeface="+mn-lt"/>
                <a:ea typeface="+mn-ea"/>
                <a:cs typeface="+mn-cs"/>
              </a:rPr>
              <a:t>University of South Carolina</a:t>
            </a:r>
            <a:endParaRPr lang="en-US" sz="3200" dirty="0">
              <a:solidFill>
                <a:srgbClr val="99003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810000"/>
            <a:ext cx="7391400" cy="1066800"/>
          </a:xfrm>
        </p:spPr>
        <p:txBody>
          <a:bodyPr/>
          <a:lstStyle/>
          <a:p>
            <a:pPr algn="r" eaLnBrk="1" hangingPunct="1"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Yang </a:t>
            </a:r>
            <a:r>
              <a:rPr lang="en-US" sz="2000" dirty="0" err="1" smtClean="0">
                <a:solidFill>
                  <a:srgbClr val="FF0000"/>
                </a:solidFill>
              </a:rPr>
              <a:t>Gao</a:t>
            </a:r>
            <a:r>
              <a:rPr lang="en-US" sz="2000" dirty="0" smtClean="0"/>
              <a:t>, Jason D. </a:t>
            </a:r>
            <a:r>
              <a:rPr lang="en-US" sz="2000" dirty="0" err="1" smtClean="0"/>
              <a:t>Bakos</a:t>
            </a:r>
            <a:endParaRPr lang="en-US" sz="2000" dirty="0" smtClean="0"/>
          </a:p>
          <a:p>
            <a:pPr algn="r" eaLnBrk="1" hangingPunct="1">
              <a:spcBef>
                <a:spcPts val="0"/>
              </a:spcBef>
            </a:pPr>
            <a:r>
              <a:rPr lang="en-US" dirty="0" smtClean="0">
                <a:solidFill>
                  <a:srgbClr val="990033"/>
                </a:solidFill>
              </a:rPr>
              <a:t>Heterogeneous and Reconfigurable Computing Lab (HeRC)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200" y="5159735"/>
            <a:ext cx="7391400" cy="707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spcBef>
                <a:spcPts val="0"/>
              </a:spcBef>
            </a:pPr>
            <a:r>
              <a:rPr lang="en-US" dirty="0" smtClean="0">
                <a:solidFill>
                  <a:srgbClr val="990033"/>
                </a:solidFill>
              </a:rPr>
              <a:t>SAAHPC’12</a:t>
            </a:r>
            <a:endParaRPr lang="en-US" sz="1200" dirty="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85724"/>
              </p:ext>
            </p:extLst>
          </p:nvPr>
        </p:nvGraphicFramePr>
        <p:xfrm>
          <a:off x="664932" y="1630680"/>
          <a:ext cx="3901124" cy="40843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08745"/>
                <a:gridCol w="308745"/>
                <a:gridCol w="304360"/>
                <a:gridCol w="308745"/>
                <a:gridCol w="308745"/>
                <a:gridCol w="285355"/>
                <a:gridCol w="291203"/>
                <a:gridCol w="291203"/>
                <a:gridCol w="304360"/>
                <a:gridCol w="308745"/>
                <a:gridCol w="291203"/>
                <a:gridCol w="304360"/>
                <a:gridCol w="285355"/>
              </a:tblGrid>
              <a:tr h="27432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315179" y="544711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09556" y="515026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7965" y="484082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24723" y="301202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26476" y="2715173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24885" y="2405732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40304" y="3924767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40974" y="362791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40304" y="332311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92191" y="4840827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11758" y="4543978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28587" y="4234537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1733" y="4840827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 flipV="1">
            <a:off x="4194240" y="5345385"/>
            <a:ext cx="154417" cy="135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8600" y="5638800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7" idx="1"/>
            <a:endCxn id="8" idx="5"/>
          </p:cNvCxnSpPr>
          <p:nvPr/>
        </p:nvCxnSpPr>
        <p:spPr>
          <a:xfrm flipH="1" flipV="1">
            <a:off x="3903087" y="5035944"/>
            <a:ext cx="139947" cy="147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9245" y="4938622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8" idx="2"/>
            <a:endCxn id="18" idx="6"/>
          </p:cNvCxnSpPr>
          <p:nvPr/>
        </p:nvCxnSpPr>
        <p:spPr>
          <a:xfrm flipH="1">
            <a:off x="3630333" y="4955122"/>
            <a:ext cx="77632" cy="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15" idx="6"/>
          </p:cNvCxnSpPr>
          <p:nvPr/>
        </p:nvCxnSpPr>
        <p:spPr>
          <a:xfrm flipH="1">
            <a:off x="3320791" y="4955127"/>
            <a:ext cx="809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  <a:endCxn id="16" idx="5"/>
          </p:cNvCxnSpPr>
          <p:nvPr/>
        </p:nvCxnSpPr>
        <p:spPr>
          <a:xfrm flipH="1" flipV="1">
            <a:off x="3006880" y="4739100"/>
            <a:ext cx="118789" cy="135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7273" y="4608295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gap s1 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3186490" y="4608295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gap s1 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500026" y="4739100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cxnSp>
        <p:nvCxnSpPr>
          <p:cNvPr id="29" name="Straight Arrow Connector 28"/>
          <p:cNvCxnSpPr>
            <a:stCxn id="16" idx="1"/>
          </p:cNvCxnSpPr>
          <p:nvPr/>
        </p:nvCxnSpPr>
        <p:spPr>
          <a:xfrm flipH="1" flipV="1">
            <a:off x="2716860" y="4429659"/>
            <a:ext cx="128376" cy="147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  <a:endCxn id="12" idx="5"/>
          </p:cNvCxnSpPr>
          <p:nvPr/>
        </p:nvCxnSpPr>
        <p:spPr>
          <a:xfrm flipH="1" flipV="1">
            <a:off x="2435426" y="4119889"/>
            <a:ext cx="126639" cy="148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4"/>
          </p:cNvCxnSpPr>
          <p:nvPr/>
        </p:nvCxnSpPr>
        <p:spPr>
          <a:xfrm flipV="1">
            <a:off x="2354604" y="3856518"/>
            <a:ext cx="670" cy="67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14" idx="4"/>
          </p:cNvCxnSpPr>
          <p:nvPr/>
        </p:nvCxnSpPr>
        <p:spPr>
          <a:xfrm flipH="1" flipV="1">
            <a:off x="2354604" y="3551718"/>
            <a:ext cx="67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</p:cNvCxnSpPr>
          <p:nvPr/>
        </p:nvCxnSpPr>
        <p:spPr>
          <a:xfrm flipH="1" flipV="1">
            <a:off x="2078279" y="3207144"/>
            <a:ext cx="195503" cy="14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1"/>
            <a:endCxn id="10" idx="5"/>
          </p:cNvCxnSpPr>
          <p:nvPr/>
        </p:nvCxnSpPr>
        <p:spPr>
          <a:xfrm flipH="1" flipV="1">
            <a:off x="1821598" y="2910295"/>
            <a:ext cx="136603" cy="135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1"/>
            <a:endCxn id="11" idx="5"/>
          </p:cNvCxnSpPr>
          <p:nvPr/>
        </p:nvCxnSpPr>
        <p:spPr>
          <a:xfrm flipH="1" flipV="1">
            <a:off x="1520007" y="2600854"/>
            <a:ext cx="139947" cy="147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95226" y="4444220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1966626" y="4119427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341" y="3742218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gap s2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283520" y="3459013"/>
            <a:ext cx="692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gap s2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4525" y="3108281"/>
            <a:ext cx="82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1866236" y="2812968"/>
            <a:ext cx="82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substitute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501635" y="2487041"/>
            <a:ext cx="82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substitute</a:t>
            </a:r>
            <a:endParaRPr lang="en-US" sz="1100" dirty="0"/>
          </a:p>
        </p:txBody>
      </p:sp>
      <p:sp>
        <p:nvSpPr>
          <p:cNvPr id="43" name="Oval 42"/>
          <p:cNvSpPr/>
          <p:nvPr/>
        </p:nvSpPr>
        <p:spPr>
          <a:xfrm>
            <a:off x="1045932" y="2057400"/>
            <a:ext cx="228600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11" idx="1"/>
            <a:endCxn id="43" idx="5"/>
          </p:cNvCxnSpPr>
          <p:nvPr/>
        </p:nvCxnSpPr>
        <p:spPr>
          <a:xfrm flipH="1" flipV="1">
            <a:off x="1241054" y="2252522"/>
            <a:ext cx="117309" cy="18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7802" y="2191356"/>
            <a:ext cx="82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match</a:t>
            </a:r>
            <a:endParaRPr lang="en-US" sz="1100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953000" y="1600200"/>
            <a:ext cx="4191000" cy="2286000"/>
          </a:xfrm>
        </p:spPr>
        <p:txBody>
          <a:bodyPr/>
          <a:lstStyle/>
          <a:p>
            <a:r>
              <a:rPr lang="en-US" sz="1600" dirty="0" smtClean="0"/>
              <a:t>Compute move matrix, which records which option was chosen for each cell</a:t>
            </a:r>
            <a:endParaRPr lang="en-US" sz="1600" dirty="0"/>
          </a:p>
          <a:p>
            <a:r>
              <a:rPr lang="en-US" sz="1600" dirty="0" smtClean="0"/>
              <a:t>Trace back to get for alignment length</a:t>
            </a:r>
            <a:endParaRPr lang="en-US" sz="1600" dirty="0"/>
          </a:p>
          <a:p>
            <a:r>
              <a:rPr lang="en-US" sz="1600" dirty="0" err="1" smtClean="0"/>
              <a:t>AmpliconNoise</a:t>
            </a:r>
            <a:r>
              <a:rPr lang="en-US" sz="1600" dirty="0" smtClean="0"/>
              <a:t>:  Divide score by alignment length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15000" y="480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: left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15000" y="510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U: </a:t>
            </a:r>
            <a:r>
              <a:rPr lang="en-US" dirty="0" smtClean="0"/>
              <a:t>upper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5498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: diagnal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1676400"/>
          <a:ext cx="4114800" cy="2291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Computation Work</a:t>
                      </a:r>
                      <a:r>
                        <a:rPr lang="en-US" baseline="0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~(800x800) N-W Matrix Construction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~(400</a:t>
                      </a:r>
                      <a:r>
                        <a:rPr lang="en-US" baseline="0" dirty="0" smtClean="0"/>
                        <a:t> to 16</a:t>
                      </a:r>
                      <a:r>
                        <a:rPr lang="en-US" dirty="0" smtClean="0"/>
                        <a:t>00) steps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N-W Matrix Trace 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100,000 x 100,000)/2 </a:t>
                      </a:r>
                      <a:r>
                        <a:rPr lang="en-US" dirty="0" smtClean="0"/>
                        <a:t>Matrices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Background</a:t>
            </a:r>
          </a:p>
          <a:p>
            <a:r>
              <a:rPr lang="en-US" sz="3200" dirty="0" smtClean="0"/>
              <a:t>Needleman-</a:t>
            </a:r>
            <a:r>
              <a:rPr lang="en-US" sz="3200" dirty="0" err="1" smtClean="0"/>
              <a:t>Wunsch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FF0000"/>
                </a:solidFill>
              </a:rPr>
              <a:t>GPU Implementation</a:t>
            </a:r>
          </a:p>
          <a:p>
            <a:r>
              <a:rPr lang="en-US" sz="3200" dirty="0" smtClean="0"/>
              <a:t>Optimization steps</a:t>
            </a:r>
          </a:p>
          <a:p>
            <a:r>
              <a:rPr lang="en-US" sz="3200" dirty="0" smtClean="0"/>
              <a:t>Results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1600" y="1676400"/>
          <a:ext cx="3581397" cy="34290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{5940675A-B579-460E-94D1-54222C63F5DA}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914400" y="2819400"/>
            <a:ext cx="449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3962400"/>
            <a:ext cx="449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71600" y="5105400"/>
            <a:ext cx="350520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Block Wave Line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1752600" y="1676400"/>
            <a:ext cx="1219200" cy="1143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90800" y="1295400"/>
            <a:ext cx="381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371600" y="2438400"/>
            <a:ext cx="381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895600" y="1676400"/>
            <a:ext cx="1219200" cy="1143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733800" y="1295400"/>
            <a:ext cx="381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514600" y="2438400"/>
            <a:ext cx="381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676400" y="2819400"/>
            <a:ext cx="1219200" cy="1143000"/>
          </a:xfrm>
          <a:prstGeom prst="line">
            <a:avLst/>
          </a:prstGeom>
          <a:ln>
            <a:solidFill>
              <a:srgbClr val="993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438400" y="2514600"/>
            <a:ext cx="381000" cy="381000"/>
          </a:xfrm>
          <a:prstGeom prst="straightConnector1">
            <a:avLst/>
          </a:prstGeom>
          <a:ln>
            <a:solidFill>
              <a:srgbClr val="9933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95400" y="3581400"/>
            <a:ext cx="381000" cy="381000"/>
          </a:xfrm>
          <a:prstGeom prst="straightConnector1">
            <a:avLst/>
          </a:prstGeom>
          <a:ln>
            <a:solidFill>
              <a:srgbClr val="9933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191000" y="2133600"/>
            <a:ext cx="7620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72000" y="1752600"/>
            <a:ext cx="381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810000" y="2438400"/>
            <a:ext cx="381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71800" y="2819400"/>
            <a:ext cx="1219200" cy="1143000"/>
          </a:xfrm>
          <a:prstGeom prst="line">
            <a:avLst/>
          </a:prstGeom>
          <a:ln>
            <a:solidFill>
              <a:srgbClr val="993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733800" y="2514600"/>
            <a:ext cx="381000" cy="381000"/>
          </a:xfrm>
          <a:prstGeom prst="straightConnector1">
            <a:avLst/>
          </a:prstGeom>
          <a:ln>
            <a:solidFill>
              <a:srgbClr val="9933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590800" y="3581400"/>
            <a:ext cx="381000" cy="381000"/>
          </a:xfrm>
          <a:prstGeom prst="straightConnector1">
            <a:avLst/>
          </a:prstGeom>
          <a:ln>
            <a:solidFill>
              <a:srgbClr val="9933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752600" y="3962400"/>
            <a:ext cx="1219200" cy="1143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514600" y="3657600"/>
            <a:ext cx="381000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371600" y="4724400"/>
            <a:ext cx="381000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295400" y="3962400"/>
            <a:ext cx="381000" cy="381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14400" y="3962400"/>
            <a:ext cx="381000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219200" y="3657600"/>
            <a:ext cx="381000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371600" y="2819400"/>
            <a:ext cx="381000" cy="381000"/>
          </a:xfrm>
          <a:prstGeom prst="line">
            <a:avLst/>
          </a:prstGeom>
          <a:ln>
            <a:solidFill>
              <a:srgbClr val="993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90600" y="2819400"/>
            <a:ext cx="381000" cy="381000"/>
          </a:xfrm>
          <a:prstGeom prst="straightConnector1">
            <a:avLst/>
          </a:prstGeom>
          <a:ln>
            <a:solidFill>
              <a:srgbClr val="9933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295400" y="2514600"/>
            <a:ext cx="381000" cy="381000"/>
          </a:xfrm>
          <a:prstGeom prst="straightConnector1">
            <a:avLst/>
          </a:prstGeom>
          <a:ln>
            <a:solidFill>
              <a:srgbClr val="9933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10200" y="1475267"/>
            <a:ext cx="358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buFont typeface="Arial" pitchFamily="34" charset="0"/>
              <a:buChar char="•"/>
            </a:pPr>
            <a:r>
              <a:rPr lang="en-US" sz="2000" dirty="0" smtClean="0"/>
              <a:t>Finely parallelize </a:t>
            </a:r>
            <a:r>
              <a:rPr lang="en-US" sz="2000" dirty="0" smtClean="0"/>
              <a:t>single </a:t>
            </a:r>
            <a:r>
              <a:rPr lang="en-US" sz="2000" dirty="0" smtClean="0"/>
              <a:t>alignment into multiple threads</a:t>
            </a:r>
          </a:p>
          <a:p>
            <a:pPr indent="236538">
              <a:buFont typeface="Arial" pitchFamily="34" charset="0"/>
              <a:buChar char="•"/>
            </a:pPr>
            <a:endParaRPr lang="en-US" sz="2000" dirty="0" smtClean="0"/>
          </a:p>
          <a:p>
            <a:pPr indent="236538">
              <a:buFont typeface="Arial" pitchFamily="34" charset="0"/>
              <a:buChar char="•"/>
            </a:pPr>
            <a:r>
              <a:rPr lang="en-US" sz="2000" dirty="0" smtClean="0"/>
              <a:t>One thread per cell on the diagonal</a:t>
            </a:r>
          </a:p>
          <a:p>
            <a:pPr indent="236538">
              <a:buFont typeface="Arial" pitchFamily="34" charset="0"/>
              <a:buChar char="•"/>
            </a:pPr>
            <a:endParaRPr lang="en-US" sz="2000" dirty="0" smtClean="0"/>
          </a:p>
          <a:p>
            <a:pPr indent="236538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Disadvantages:</a:t>
            </a:r>
            <a:endParaRPr lang="en-US" sz="2000" dirty="0">
              <a:solidFill>
                <a:srgbClr val="FF0000"/>
              </a:solidFill>
            </a:endParaRPr>
          </a:p>
          <a:p>
            <a:pPr lvl="1" indent="236538">
              <a:buFont typeface="Arial" pitchFamily="34" charset="0"/>
              <a:buChar char="•"/>
            </a:pPr>
            <a:r>
              <a:rPr lang="en-US" dirty="0" smtClean="0"/>
              <a:t>Complex </a:t>
            </a:r>
            <a:r>
              <a:rPr lang="en-US" dirty="0" smtClean="0"/>
              <a:t>kernel</a:t>
            </a:r>
          </a:p>
          <a:p>
            <a:pPr lvl="1" indent="236538">
              <a:buFont typeface="Arial" pitchFamily="34" charset="0"/>
              <a:buChar char="•"/>
            </a:pPr>
            <a:r>
              <a:rPr lang="en-US" dirty="0" smtClean="0"/>
              <a:t>Unusual  </a:t>
            </a:r>
            <a:r>
              <a:rPr lang="en-US" dirty="0" smtClean="0"/>
              <a:t>memory access pattern</a:t>
            </a:r>
          </a:p>
          <a:p>
            <a:pPr lvl="1" indent="236538">
              <a:buFont typeface="Arial" pitchFamily="34" charset="0"/>
              <a:buChar char="•"/>
            </a:pPr>
            <a:r>
              <a:rPr lang="en-US" dirty="0" smtClean="0"/>
              <a:t>Hard </a:t>
            </a:r>
            <a:r>
              <a:rPr lang="en-US" dirty="0" smtClean="0"/>
              <a:t>to trace 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Method:  One Thread/Alignment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45688"/>
              </p:ext>
            </p:extLst>
          </p:nvPr>
        </p:nvGraphicFramePr>
        <p:xfrm>
          <a:off x="762000" y="1600200"/>
          <a:ext cx="2387598" cy="22860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{5940675A-B579-460E-94D1-54222C63F5DA}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68716"/>
              </p:ext>
            </p:extLst>
          </p:nvPr>
        </p:nvGraphicFramePr>
        <p:xfrm>
          <a:off x="1371600" y="2057400"/>
          <a:ext cx="2387598" cy="22860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{5940675A-B579-460E-94D1-54222C63F5DA}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74838"/>
              </p:ext>
            </p:extLst>
          </p:nvPr>
        </p:nvGraphicFramePr>
        <p:xfrm>
          <a:off x="1981200" y="2590800"/>
          <a:ext cx="2387598" cy="22860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{5940675A-B579-460E-94D1-54222C63F5DA}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92058"/>
              </p:ext>
            </p:extLst>
          </p:nvPr>
        </p:nvGraphicFramePr>
        <p:xfrm>
          <a:off x="2590800" y="3124200"/>
          <a:ext cx="2387598" cy="22860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{5940675A-B579-460E-94D1-54222C63F5DA}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27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28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29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31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32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33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34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35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36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 flipV="1">
            <a:off x="762000" y="1676400"/>
            <a:ext cx="2209800" cy="190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20798" y="2667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7798" y="1676400"/>
            <a:ext cx="5842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3798" y="3581400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867400" y="2438400"/>
          <a:ext cx="2387598" cy="2286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397933"/>
                <a:gridCol w="397933"/>
                <a:gridCol w="397933"/>
                <a:gridCol w="397933"/>
                <a:gridCol w="397933"/>
                <a:gridCol w="39793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27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28</a:t>
                      </a:r>
                      <a:endParaRPr lang="en-US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29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31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32</a:t>
                      </a:r>
                      <a:endParaRPr lang="en-US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33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34</a:t>
                      </a:r>
                      <a:endParaRPr 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35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36</a:t>
                      </a:r>
                      <a:endParaRPr lang="en-US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685800" y="5486400"/>
            <a:ext cx="350520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Block Wave Line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0" y="5105400"/>
            <a:ext cx="3505200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Memory access pattern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Left Brace 25"/>
          <p:cNvSpPr/>
          <p:nvPr/>
        </p:nvSpPr>
        <p:spPr>
          <a:xfrm rot="5400000">
            <a:off x="6477000" y="1676400"/>
            <a:ext cx="304800" cy="1219200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43600" y="1752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Stride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6067425" y="1543050"/>
            <a:ext cx="369332" cy="1066800"/>
            <a:chOff x="2028825" y="2133600"/>
            <a:chExt cx="369332" cy="1066800"/>
          </a:xfrm>
        </p:grpSpPr>
        <p:sp>
          <p:nvSpPr>
            <p:cNvPr id="5" name="Oval 4"/>
            <p:cNvSpPr/>
            <p:nvPr/>
          </p:nvSpPr>
          <p:spPr>
            <a:xfrm>
              <a:off x="2057400" y="2133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57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574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1946791" y="272998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48200" y="181993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Sequences</a:t>
            </a:r>
          </a:p>
          <a:p>
            <a:pPr algn="ctr"/>
            <a:r>
              <a:rPr lang="en-US" sz="1200" dirty="0" smtClean="0"/>
              <a:t>0-31</a:t>
            </a:r>
            <a:endParaRPr lang="en-US" sz="1200" dirty="0"/>
          </a:p>
        </p:txBody>
      </p:sp>
      <p:sp>
        <p:nvSpPr>
          <p:cNvPr id="12" name="Left Brace 11"/>
          <p:cNvSpPr/>
          <p:nvPr/>
        </p:nvSpPr>
        <p:spPr>
          <a:xfrm>
            <a:off x="5791200" y="1543050"/>
            <a:ext cx="228600" cy="106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2"/>
          <p:cNvGrpSpPr/>
          <p:nvPr/>
        </p:nvGrpSpPr>
        <p:grpSpPr>
          <a:xfrm>
            <a:off x="7467600" y="1543050"/>
            <a:ext cx="369332" cy="1066800"/>
            <a:chOff x="2028825" y="2133600"/>
            <a:chExt cx="369332" cy="1066800"/>
          </a:xfrm>
        </p:grpSpPr>
        <p:sp>
          <p:nvSpPr>
            <p:cNvPr id="14" name="Oval 13"/>
            <p:cNvSpPr/>
            <p:nvPr/>
          </p:nvSpPr>
          <p:spPr>
            <a:xfrm>
              <a:off x="2057400" y="2133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574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57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574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5400000">
              <a:off x="1946791" y="272998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96200" y="184561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Sequences</a:t>
            </a:r>
          </a:p>
          <a:p>
            <a:pPr algn="ctr"/>
            <a:r>
              <a:rPr lang="en-US" sz="1200" dirty="0" smtClean="0"/>
              <a:t>32-63</a:t>
            </a:r>
            <a:endParaRPr lang="en-US" sz="1200" dirty="0"/>
          </a:p>
        </p:txBody>
      </p:sp>
      <p:sp>
        <p:nvSpPr>
          <p:cNvPr id="21" name="Right Brace 20"/>
          <p:cNvSpPr/>
          <p:nvPr/>
        </p:nvSpPr>
        <p:spPr>
          <a:xfrm>
            <a:off x="7772400" y="1543050"/>
            <a:ext cx="152400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24600" y="161925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24600" y="184785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24600" y="207645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24600" y="253365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876800" y="1390650"/>
            <a:ext cx="39624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47"/>
          <p:cNvGrpSpPr/>
          <p:nvPr/>
        </p:nvGrpSpPr>
        <p:grpSpPr>
          <a:xfrm>
            <a:off x="6067425" y="3067050"/>
            <a:ext cx="369332" cy="1066800"/>
            <a:chOff x="2028825" y="2133600"/>
            <a:chExt cx="369332" cy="1066800"/>
          </a:xfrm>
        </p:grpSpPr>
        <p:sp>
          <p:nvSpPr>
            <p:cNvPr id="49" name="Oval 48"/>
            <p:cNvSpPr/>
            <p:nvPr/>
          </p:nvSpPr>
          <p:spPr>
            <a:xfrm>
              <a:off x="2057400" y="2133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574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0574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1946791" y="272998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648200" y="334393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Sequences</a:t>
            </a:r>
          </a:p>
          <a:p>
            <a:pPr algn="ctr"/>
            <a:r>
              <a:rPr lang="en-US" sz="1200" dirty="0" smtClean="0"/>
              <a:t>0-31</a:t>
            </a:r>
            <a:endParaRPr lang="en-US" sz="1200" dirty="0"/>
          </a:p>
        </p:txBody>
      </p:sp>
      <p:sp>
        <p:nvSpPr>
          <p:cNvPr id="55" name="Left Brace 54"/>
          <p:cNvSpPr/>
          <p:nvPr/>
        </p:nvSpPr>
        <p:spPr>
          <a:xfrm>
            <a:off x="5791200" y="3067050"/>
            <a:ext cx="228600" cy="106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55"/>
          <p:cNvGrpSpPr/>
          <p:nvPr/>
        </p:nvGrpSpPr>
        <p:grpSpPr>
          <a:xfrm>
            <a:off x="7467600" y="3067050"/>
            <a:ext cx="369332" cy="1066800"/>
            <a:chOff x="2028825" y="2133600"/>
            <a:chExt cx="369332" cy="1066800"/>
          </a:xfrm>
        </p:grpSpPr>
        <p:sp>
          <p:nvSpPr>
            <p:cNvPr id="57" name="Oval 56"/>
            <p:cNvSpPr/>
            <p:nvPr/>
          </p:nvSpPr>
          <p:spPr>
            <a:xfrm>
              <a:off x="2057400" y="2133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574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0574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rot="5400000">
              <a:off x="1946791" y="272998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696200" y="336961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Sequences</a:t>
            </a:r>
          </a:p>
          <a:p>
            <a:pPr algn="ctr"/>
            <a:r>
              <a:rPr lang="en-US" sz="1200" dirty="0" smtClean="0"/>
              <a:t>64-95</a:t>
            </a:r>
            <a:endParaRPr lang="en-US" sz="1200" dirty="0"/>
          </a:p>
        </p:txBody>
      </p:sp>
      <p:sp>
        <p:nvSpPr>
          <p:cNvPr id="63" name="Right Brace 62"/>
          <p:cNvSpPr/>
          <p:nvPr/>
        </p:nvSpPr>
        <p:spPr>
          <a:xfrm>
            <a:off x="7772400" y="3067050"/>
            <a:ext cx="152400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324600" y="314325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324600" y="337185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324600" y="360045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24600" y="405765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76800" y="2914650"/>
            <a:ext cx="39624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657600" y="19122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95700" y="339009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6623566" y="4311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2" name="Group 71"/>
          <p:cNvGrpSpPr/>
          <p:nvPr/>
        </p:nvGrpSpPr>
        <p:grpSpPr>
          <a:xfrm>
            <a:off x="6067425" y="4800600"/>
            <a:ext cx="369332" cy="1066800"/>
            <a:chOff x="2028825" y="2133600"/>
            <a:chExt cx="369332" cy="1066800"/>
          </a:xfrm>
        </p:grpSpPr>
        <p:sp>
          <p:nvSpPr>
            <p:cNvPr id="73" name="Oval 72"/>
            <p:cNvSpPr/>
            <p:nvPr/>
          </p:nvSpPr>
          <p:spPr>
            <a:xfrm>
              <a:off x="2057400" y="2133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0574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057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0574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 rot="5400000">
              <a:off x="1946791" y="272998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648200" y="507748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Sequences</a:t>
            </a:r>
          </a:p>
          <a:p>
            <a:pPr algn="ctr"/>
            <a:r>
              <a:rPr lang="en-US" sz="1200" dirty="0" smtClean="0"/>
              <a:t>256-</a:t>
            </a:r>
          </a:p>
          <a:p>
            <a:pPr algn="ctr"/>
            <a:r>
              <a:rPr lang="en-US" sz="1200" dirty="0" smtClean="0"/>
              <a:t>287</a:t>
            </a:r>
            <a:endParaRPr lang="en-US" sz="1200" dirty="0"/>
          </a:p>
        </p:txBody>
      </p:sp>
      <p:sp>
        <p:nvSpPr>
          <p:cNvPr id="79" name="Left Brace 78"/>
          <p:cNvSpPr/>
          <p:nvPr/>
        </p:nvSpPr>
        <p:spPr>
          <a:xfrm>
            <a:off x="5791200" y="4800600"/>
            <a:ext cx="228600" cy="106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79"/>
          <p:cNvGrpSpPr/>
          <p:nvPr/>
        </p:nvGrpSpPr>
        <p:grpSpPr>
          <a:xfrm>
            <a:off x="7467600" y="4800600"/>
            <a:ext cx="369332" cy="1066800"/>
            <a:chOff x="2028825" y="2133600"/>
            <a:chExt cx="369332" cy="1066800"/>
          </a:xfrm>
        </p:grpSpPr>
        <p:sp>
          <p:nvSpPr>
            <p:cNvPr id="81" name="Oval 80"/>
            <p:cNvSpPr/>
            <p:nvPr/>
          </p:nvSpPr>
          <p:spPr>
            <a:xfrm>
              <a:off x="2057400" y="2133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0574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057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0574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 rot="5400000">
              <a:off x="1946791" y="272998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696200" y="510316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Sequences</a:t>
            </a:r>
          </a:p>
          <a:p>
            <a:pPr algn="ctr"/>
            <a:r>
              <a:rPr lang="en-US" sz="1200" dirty="0" smtClean="0"/>
              <a:t>288-</a:t>
            </a:r>
          </a:p>
          <a:p>
            <a:pPr algn="ctr"/>
            <a:r>
              <a:rPr lang="en-US" sz="1200" dirty="0" smtClean="0"/>
              <a:t>319</a:t>
            </a:r>
            <a:endParaRPr lang="en-US" sz="1200" dirty="0"/>
          </a:p>
        </p:txBody>
      </p:sp>
      <p:sp>
        <p:nvSpPr>
          <p:cNvPr id="87" name="Right Brace 86"/>
          <p:cNvSpPr/>
          <p:nvPr/>
        </p:nvSpPr>
        <p:spPr>
          <a:xfrm>
            <a:off x="7772400" y="4800600"/>
            <a:ext cx="152400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324600" y="48768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324600" y="51054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324600" y="53340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324600" y="57912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876800" y="4648200"/>
            <a:ext cx="39624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695700" y="512364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44</a:t>
            </a:r>
            <a:endParaRPr lang="en-US" dirty="0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124200" cy="4648200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320 </a:t>
            </a:r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Block </a:t>
            </a:r>
            <a:r>
              <a:rPr lang="en-US" dirty="0" smtClean="0"/>
              <a:t>size=32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320/32 = 10 threads/block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-</a:t>
            </a:r>
            <a:r>
              <a:rPr lang="en-US" i="1" dirty="0" smtClean="0"/>
              <a:t>n</a:t>
            </a:r>
            <a:r>
              <a:rPr lang="en-US" dirty="0" smtClean="0"/>
              <a:t>)/2 = 45 blocks</a:t>
            </a:r>
          </a:p>
          <a:p>
            <a:pPr lvl="1"/>
            <a:endParaRPr lang="en-US" dirty="0"/>
          </a:p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Evaluate different block sizes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4070866" y="4311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Background</a:t>
            </a:r>
          </a:p>
          <a:p>
            <a:r>
              <a:rPr lang="en-US" sz="3200" dirty="0" smtClean="0"/>
              <a:t>Needleman-</a:t>
            </a:r>
            <a:r>
              <a:rPr lang="en-US" sz="3200" dirty="0" err="1" smtClean="0"/>
              <a:t>Wunsch</a:t>
            </a:r>
            <a:endParaRPr lang="en-US" sz="3200" dirty="0" smtClean="0"/>
          </a:p>
          <a:p>
            <a:r>
              <a:rPr lang="en-US" sz="3200" dirty="0" smtClean="0"/>
              <a:t>GPU Implementation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Optimization steps</a:t>
            </a:r>
          </a:p>
          <a:p>
            <a:r>
              <a:rPr lang="en-US" sz="3200" dirty="0" smtClean="0"/>
              <a:t>Results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Aim: to have more matrices been built concurrently</a:t>
            </a:r>
          </a:p>
          <a:p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Available variables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Kernel size(in registers)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Block size(in threads)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Grid size(in block or in warp)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SM resources(max schedulable warps,  registers, share memory)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GPU resources(SMs, on-board memory size, memory bandwidth)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00600" cy="4648200"/>
          </a:xfrm>
        </p:spPr>
        <p:txBody>
          <a:bodyPr/>
          <a:lstStyle/>
          <a:p>
            <a:r>
              <a:rPr lang="en-US" dirty="0" smtClean="0"/>
              <a:t>Make sure the kernel as simple as possible (</a:t>
            </a:r>
            <a:r>
              <a:rPr lang="en-US" dirty="0" smtClean="0">
                <a:sym typeface="Wingdings" pitchFamily="2" charset="2"/>
              </a:rPr>
              <a:t>decrease the register usage)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our final outcome is a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40</a:t>
            </a:r>
            <a:r>
              <a:rPr lang="en-US" dirty="0" smtClean="0">
                <a:sym typeface="Wingdings" pitchFamily="2" charset="2"/>
              </a:rPr>
              <a:t> registers kernel.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3429000"/>
          <a:ext cx="33528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max support warps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registers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share memory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SMs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on-board memory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memory bandwidth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38800" y="1981200"/>
          <a:ext cx="335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  <a:gridCol w="1676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Fixed Parameters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Block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04800" y="2971800"/>
          <a:ext cx="4991100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Block size alternatives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81000" y="1828800"/>
          <a:ext cx="4991100" cy="336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3429000"/>
          <a:ext cx="33528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max support warps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registers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share memory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SMs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on-board memory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memory bandwidth</a:t>
                      </a:r>
                      <a:endPara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38800" y="1981200"/>
          <a:ext cx="335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  <a:gridCol w="1676400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Fixed Parameters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Block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Background</a:t>
            </a:r>
          </a:p>
          <a:p>
            <a:r>
              <a:rPr lang="en-US" sz="3200" dirty="0" smtClean="0"/>
              <a:t>Needleman-</a:t>
            </a:r>
            <a:r>
              <a:rPr lang="en-US" sz="3200" dirty="0" err="1" smtClean="0"/>
              <a:t>Wunsch</a:t>
            </a:r>
            <a:endParaRPr lang="en-US" sz="3200" dirty="0" smtClean="0"/>
          </a:p>
          <a:p>
            <a:r>
              <a:rPr lang="en-US" sz="3200" dirty="0" smtClean="0"/>
              <a:t>GPU Implementation</a:t>
            </a:r>
          </a:p>
          <a:p>
            <a:r>
              <a:rPr lang="en-US" sz="3200" dirty="0" smtClean="0"/>
              <a:t>Optimization steps</a:t>
            </a:r>
          </a:p>
          <a:p>
            <a:r>
              <a:rPr lang="en-US" sz="3200" dirty="0" smtClean="0"/>
              <a:t>Results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ideal warp number per SM is </a:t>
            </a:r>
            <a:r>
              <a:rPr lang="en-US" dirty="0" smtClean="0"/>
              <a:t>12</a:t>
            </a:r>
          </a:p>
          <a:p>
            <a:r>
              <a:rPr lang="en-US" dirty="0" smtClean="0"/>
              <a:t>W/</a:t>
            </a:r>
            <a:r>
              <a:rPr lang="en-US" dirty="0" smtClean="0"/>
              <a:t>30 </a:t>
            </a:r>
            <a:r>
              <a:rPr lang="en-US" dirty="0" smtClean="0"/>
              <a:t>SMs </a:t>
            </a:r>
            <a:r>
              <a:rPr lang="en-US" dirty="0" smtClean="0"/>
              <a:t>=&gt; </a:t>
            </a:r>
            <a:r>
              <a:rPr lang="en-US" dirty="0" smtClean="0">
                <a:solidFill>
                  <a:srgbClr val="FF0000"/>
                </a:solidFill>
              </a:rPr>
              <a:t>360 warps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our grouped sequence design</a:t>
            </a:r>
          </a:p>
          <a:p>
            <a:pPr>
              <a:buNone/>
            </a:pPr>
            <a:r>
              <a:rPr lang="en-US" dirty="0" smtClean="0"/>
              <a:t>the warps number has to be multiple of 32.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200400"/>
          <a:ext cx="4419600" cy="2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/>
                <a:gridCol w="1473200"/>
                <a:gridCol w="14732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Time(s)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11.3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12.7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3429000"/>
          <a:ext cx="33528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max support warps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registers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share memory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on-board memory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memory bandwidth</a:t>
                      </a:r>
                      <a:endPara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38800" y="1981200"/>
          <a:ext cx="335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  <a:gridCol w="1676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Fixed Parameters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Block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</a:t>
            </a:r>
            <a:r>
              <a:rPr lang="en-US" dirty="0" smtClean="0"/>
              <a:t>Kernel </a:t>
            </a:r>
            <a:r>
              <a:rPr lang="en-US" dirty="0" smtClean="0"/>
              <a:t>for Trace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76400"/>
          </a:xfrm>
        </p:spPr>
        <p:txBody>
          <a:bodyPr/>
          <a:lstStyle/>
          <a:p>
            <a:r>
              <a:rPr lang="en-US" dirty="0" smtClean="0"/>
              <a:t>Aim: To have both </a:t>
            </a:r>
            <a:r>
              <a:rPr lang="en-US" dirty="0" smtClean="0">
                <a:solidFill>
                  <a:srgbClr val="FF0000"/>
                </a:solidFill>
              </a:rPr>
              <a:t>matrix construction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trace back </a:t>
            </a:r>
            <a:r>
              <a:rPr lang="en-US" dirty="0" smtClean="0"/>
              <a:t>working simultaneously without losing performance when </a:t>
            </a:r>
            <a:r>
              <a:rPr lang="en-US" dirty="0" smtClean="0">
                <a:solidFill>
                  <a:srgbClr val="FF0000"/>
                </a:solidFill>
              </a:rPr>
              <a:t>transferring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strategy is not adopted due to lack of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Trace-back </a:t>
            </a:r>
            <a:r>
              <a:rPr lang="en-US" dirty="0" smtClean="0"/>
              <a:t>is </a:t>
            </a:r>
            <a:r>
              <a:rPr lang="en-US" dirty="0" smtClean="0"/>
              <a:t>performed on GPU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0" y="3352800"/>
            <a:ext cx="457200" cy="4572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MC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2590800" y="33528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3352800"/>
            <a:ext cx="457200" cy="4572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TB</a:t>
            </a:r>
            <a:endParaRPr lang="en-US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4400" y="39624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3733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3048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3048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3048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1981200" y="3581400"/>
            <a:ext cx="60960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8000" y="3581400"/>
            <a:ext cx="60960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524000" y="4114800"/>
            <a:ext cx="457200" cy="4572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MC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2209800" y="41148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</a:t>
            </a:r>
            <a:endParaRPr lang="en-US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2209800" y="4800600"/>
            <a:ext cx="457200" cy="4572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MC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2895600" y="48006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2895600" y="4114800"/>
            <a:ext cx="457200" cy="4572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TB</a:t>
            </a:r>
            <a:endParaRPr lang="en-US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3581400" y="4800600"/>
            <a:ext cx="457200" cy="4572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TB</a:t>
            </a:r>
            <a:endParaRPr lang="en-US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2895600" y="5410200"/>
            <a:ext cx="457200" cy="4572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MC</a:t>
            </a:r>
            <a:endParaRPr lang="en-US" sz="1100" dirty="0"/>
          </a:p>
        </p:txBody>
      </p:sp>
      <p:sp>
        <p:nvSpPr>
          <p:cNvPr id="26" name="Rounded Rectangle 25"/>
          <p:cNvSpPr/>
          <p:nvPr/>
        </p:nvSpPr>
        <p:spPr>
          <a:xfrm>
            <a:off x="3581400" y="54102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</a:t>
            </a:r>
            <a:endParaRPr lang="en-US" sz="1100" dirty="0"/>
          </a:p>
        </p:txBody>
      </p:sp>
      <p:sp>
        <p:nvSpPr>
          <p:cNvPr id="27" name="Rounded Rectangle 26"/>
          <p:cNvSpPr/>
          <p:nvPr/>
        </p:nvSpPr>
        <p:spPr>
          <a:xfrm>
            <a:off x="4267200" y="5410200"/>
            <a:ext cx="457200" cy="4572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TB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4876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" y="548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81200" y="4343400"/>
            <a:ext cx="22860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67000" y="4343400"/>
            <a:ext cx="22860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67000" y="5029200"/>
            <a:ext cx="22860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52800" y="5029200"/>
            <a:ext cx="22860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52800" y="5638800"/>
            <a:ext cx="22860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38600" y="5638800"/>
            <a:ext cx="228600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638800" y="3429000"/>
          <a:ext cx="33528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max support warps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registers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share memory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on-board memory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memory bandwidth</a:t>
                      </a:r>
                      <a:endParaRPr 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3429000"/>
          <a:ext cx="33528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max support warps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registers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sym typeface="Wingdings" pitchFamily="2" charset="2"/>
                        </a:rPr>
                        <a:t>share memory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on-board memory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memory bandwidth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38800" y="1981200"/>
          <a:ext cx="3352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  <a:gridCol w="16764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Fixed Parameters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Block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itchFamily="2" charset="2"/>
                        </a:rPr>
                        <a:t>192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0" y="2743200"/>
          <a:ext cx="4991100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40000" y="3124200"/>
          <a:ext cx="2844800" cy="1600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/>
                <a:gridCol w="1422400"/>
              </a:tblGrid>
              <a:tr h="27946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9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Kernel</a:t>
                      </a:r>
                      <a:r>
                        <a:rPr lang="en-US" sz="1200" baseline="0" dirty="0" smtClean="0"/>
                        <a:t> Size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r>
                        <a:rPr lang="en-US" sz="1200" dirty="0" smtClean="0">
                          <a:sym typeface="Wingdings" pitchFamily="2" charset="2"/>
                        </a:rPr>
                        <a:t>32</a:t>
                      </a:r>
                      <a:endParaRPr lang="en-US" sz="1200" dirty="0"/>
                    </a:p>
                  </a:txBody>
                  <a:tcPr/>
                </a:tc>
              </a:tr>
              <a:tr h="2794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Grid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160</a:t>
                      </a:r>
                      <a:r>
                        <a:rPr lang="en-US" sz="1200" dirty="0" smtClean="0">
                          <a:sym typeface="Wingdings" pitchFamily="2" charset="2"/>
                        </a:rPr>
                        <a:t>192</a:t>
                      </a:r>
                      <a:endParaRPr lang="en-US" sz="1200" dirty="0"/>
                    </a:p>
                  </a:txBody>
                  <a:tcPr/>
                </a:tc>
              </a:tr>
              <a:tr h="2794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37.5%</a:t>
                      </a:r>
                      <a:r>
                        <a:rPr lang="en-US" sz="1200" dirty="0" smtClean="0">
                          <a:sym typeface="Wingdings" pitchFamily="2" charset="2"/>
                        </a:rPr>
                        <a:t>50%</a:t>
                      </a:r>
                      <a:endParaRPr lang="en-US" sz="1200" dirty="0"/>
                    </a:p>
                  </a:txBody>
                  <a:tcPr/>
                </a:tc>
              </a:tr>
              <a:tr h="4823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Performance</a:t>
                      </a:r>
                    </a:p>
                    <a:p>
                      <a:r>
                        <a:rPr lang="en-US" sz="1200" dirty="0" smtClean="0"/>
                        <a:t>Improvement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&lt;2%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decrease the register usage</a:t>
            </a:r>
          </a:p>
          <a:p>
            <a:pPr lvl="1"/>
            <a:r>
              <a:rPr lang="en-US" i="1" dirty="0" smtClean="0"/>
              <a:t>Ptxas –maxregcount</a:t>
            </a:r>
          </a:p>
          <a:p>
            <a:r>
              <a:rPr lang="en-US" i="1" dirty="0" smtClean="0"/>
              <a:t>Low performance reason: </a:t>
            </a:r>
          </a:p>
          <a:p>
            <a:pPr>
              <a:buNone/>
            </a:pPr>
            <a:r>
              <a:rPr lang="en-US" i="1" dirty="0" smtClean="0"/>
              <a:t>	overhead </a:t>
            </a:r>
            <a:r>
              <a:rPr lang="en-US" i="1" dirty="0" smtClean="0"/>
              <a:t>for register </a:t>
            </a:r>
            <a:r>
              <a:rPr lang="en-US" i="1" dirty="0" smtClean="0"/>
              <a:t>spilling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Multiple-GPU</a:t>
            </a:r>
          </a:p>
          <a:p>
            <a:pPr lvl="1"/>
            <a:r>
              <a:rPr lang="en-US" dirty="0" smtClean="0"/>
              <a:t>4-GPU Implementation</a:t>
            </a:r>
          </a:p>
          <a:p>
            <a:pPr lvl="1"/>
            <a:r>
              <a:rPr lang="en-US" dirty="0" smtClean="0"/>
              <a:t>MPI flavor multiple GPU compatible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Share Memory</a:t>
            </a:r>
          </a:p>
          <a:p>
            <a:pPr lvl="1"/>
            <a:r>
              <a:rPr lang="en-US" dirty="0" smtClean="0"/>
              <a:t>Save previous “move” in the left side</a:t>
            </a:r>
          </a:p>
          <a:p>
            <a:pPr lvl="1"/>
            <a:r>
              <a:rPr lang="en-US" dirty="0" smtClean="0"/>
              <a:t>Replace one </a:t>
            </a:r>
            <a:r>
              <a:rPr lang="en-US" dirty="0" smtClean="0">
                <a:solidFill>
                  <a:srgbClr val="FF0000"/>
                </a:solidFill>
              </a:rPr>
              <a:t>global memory read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shared memory read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23232"/>
              </p:ext>
            </p:extLst>
          </p:nvPr>
        </p:nvGraphicFramePr>
        <p:xfrm>
          <a:off x="6553200" y="3429000"/>
          <a:ext cx="21336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10668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Background</a:t>
            </a:r>
          </a:p>
          <a:p>
            <a:r>
              <a:rPr lang="en-US" sz="3200" dirty="0" smtClean="0"/>
              <a:t>Needleman-</a:t>
            </a:r>
            <a:r>
              <a:rPr lang="en-US" sz="3200" dirty="0" err="1" smtClean="0"/>
              <a:t>Wunsch</a:t>
            </a:r>
            <a:endParaRPr lang="en-US" sz="3200" dirty="0" smtClean="0"/>
          </a:p>
          <a:p>
            <a:r>
              <a:rPr lang="en-US" sz="3200" dirty="0" smtClean="0"/>
              <a:t>GPU Implementation</a:t>
            </a:r>
          </a:p>
          <a:p>
            <a:r>
              <a:rPr lang="en-US" sz="3200" dirty="0" smtClean="0"/>
              <a:t>Optimization steps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Results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6202401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34200" y="556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CPU: </a:t>
            </a:r>
            <a:r>
              <a:rPr lang="en-US" i="1" dirty="0" smtClean="0">
                <a:solidFill>
                  <a:srgbClr val="FF0000"/>
                </a:solidFill>
              </a:rPr>
              <a:t>Core i7 980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5486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Cluster: </a:t>
            </a:r>
            <a:r>
              <a:rPr lang="en-US" i="1" dirty="0" smtClean="0">
                <a:solidFill>
                  <a:srgbClr val="FF0000"/>
                </a:solidFill>
              </a:rPr>
              <a:t>40Gb/s </a:t>
            </a:r>
            <a:r>
              <a:rPr lang="en-US" i="1" dirty="0" err="1" smtClean="0">
                <a:solidFill>
                  <a:srgbClr val="FF0000"/>
                </a:solidFill>
              </a:rPr>
              <a:t>Inifiniband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	 Xeon X5660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1447800"/>
            <a:ext cx="1905000" cy="1200329"/>
          </a:xfrm>
          <a:prstGeom prst="rect">
            <a:avLst/>
          </a:prstGeom>
          <a:noFill/>
          <a:ln w="25400" cmpd="dbl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FCUPs: </a:t>
            </a:r>
          </a:p>
          <a:p>
            <a:r>
              <a:rPr lang="en-US" dirty="0" smtClean="0"/>
              <a:t>floating point   cell update per second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60769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905000" y="57120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Ranks in our  cluster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GPUs are a good match for performing high throughput batch alignments for </a:t>
            </a:r>
            <a:r>
              <a:rPr lang="en-US" dirty="0" err="1" smtClean="0"/>
              <a:t>metagenomics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Three Fermi GPUs achieve equivalent performance </a:t>
            </a:r>
            <a:r>
              <a:rPr lang="en-US" smtClean="0"/>
              <a:t>to </a:t>
            </a:r>
            <a:r>
              <a:rPr lang="en-US" smtClean="0"/>
              <a:t>16-node </a:t>
            </a:r>
            <a:r>
              <a:rPr lang="en-US" dirty="0" smtClean="0"/>
              <a:t>cluster, where each node contains 16 processors</a:t>
            </a:r>
          </a:p>
          <a:p>
            <a:endParaRPr lang="en-US" dirty="0"/>
          </a:p>
          <a:p>
            <a:r>
              <a:rPr lang="en-US" dirty="0" smtClean="0"/>
              <a:t>Performance is bounded by memory bandwidth</a:t>
            </a:r>
          </a:p>
          <a:p>
            <a:endParaRPr lang="en-US" dirty="0"/>
          </a:p>
          <a:p>
            <a:r>
              <a:rPr lang="en-US" dirty="0" smtClean="0"/>
              <a:t>Global memory size limits us to 50% SM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55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257800"/>
            <a:ext cx="5486400" cy="56673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133600"/>
            <a:ext cx="4057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Questions?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3505200"/>
            <a:ext cx="6653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Yang Gao               </a:t>
            </a:r>
            <a:r>
              <a:rPr lang="en-US" sz="2800" dirty="0" smtClean="0">
                <a:hlinkClick r:id="rId2"/>
              </a:rPr>
              <a:t>gao36@email.sc.edu</a:t>
            </a:r>
            <a:endParaRPr lang="en-US" sz="2800" dirty="0" smtClean="0"/>
          </a:p>
          <a:p>
            <a:r>
              <a:rPr lang="en-US" sz="2800" dirty="0" smtClean="0"/>
              <a:t>Jason D. Bakos      </a:t>
            </a:r>
            <a:r>
              <a:rPr lang="en-US" sz="2800" dirty="0" smtClean="0">
                <a:hlinkClick r:id="rId3"/>
              </a:rPr>
              <a:t>jbakos@cse.sc.edu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Roche 454</a:t>
            </a:r>
            <a:endParaRPr lang="en-US" dirty="0"/>
          </a:p>
        </p:txBody>
      </p:sp>
      <p:pic>
        <p:nvPicPr>
          <p:cNvPr id="5" name="Content Placeholder 4" descr="gs-flx-landin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77000" y="1600200"/>
            <a:ext cx="1862826" cy="2146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447800"/>
          <a:ext cx="55626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1300"/>
                <a:gridCol w="2781300"/>
              </a:tblGrid>
              <a:tr h="344714">
                <a:tc gridSpan="2"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GS FLX Titanium XL+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4714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Typical 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 Mb</a:t>
                      </a:r>
                      <a:endParaRPr lang="en-US" dirty="0"/>
                    </a:p>
                  </a:txBody>
                  <a:tcPr/>
                </a:tc>
              </a:tr>
              <a:tr h="344714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 hours</a:t>
                      </a:r>
                      <a:endParaRPr lang="en-US" dirty="0"/>
                    </a:p>
                  </a:txBody>
                  <a:tcPr/>
                </a:tc>
              </a:tr>
              <a:tr h="344714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1,000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en-US" dirty="0"/>
                    </a:p>
                  </a:txBody>
                  <a:tcPr/>
                </a:tc>
              </a:tr>
              <a:tr h="344714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Reads per 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~1,000,000 shotgun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parakeet-geno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551722"/>
            <a:ext cx="4648199" cy="2544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Genomics to </a:t>
            </a:r>
            <a:r>
              <a:rPr lang="en-US" dirty="0" err="1" smtClean="0"/>
              <a:t>Metagenomics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bo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66800" y="2133600"/>
            <a:ext cx="19716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5445470" y="1031530"/>
            <a:ext cx="1301060" cy="274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1981200" y="3429000"/>
            <a:ext cx="76200" cy="76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124200" y="2133600"/>
            <a:ext cx="838200" cy="838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133600" y="25908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886200" y="22098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s-bacterias-y-los-virus-vector_41722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3962400"/>
            <a:ext cx="2066925" cy="154854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133600" y="3581400"/>
            <a:ext cx="14859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6019800" y="4648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ag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1800" y="4114800"/>
            <a:ext cx="1533525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AmpliconNoise?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54864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 smtClean="0"/>
              <a:t>C. Quince, A. Lanzn, T. Curtis, R. Davenport, N. Hall,I. Head, L.Read, and W. Sloan, “</a:t>
            </a:r>
            <a:r>
              <a:rPr lang="en-US" sz="1200" b="1" i="1" dirty="0" smtClean="0"/>
              <a:t>Accurate determination of microbial diversity from 454 pyrosequencing data</a:t>
            </a:r>
            <a:r>
              <a:rPr lang="en-US" sz="1200" dirty="0" smtClean="0"/>
              <a:t>,” </a:t>
            </a:r>
            <a:r>
              <a:rPr lang="en-US" sz="1200" b="1" dirty="0" smtClean="0"/>
              <a:t>Nature Methods</a:t>
            </a:r>
            <a:r>
              <a:rPr lang="en-US" sz="1200" dirty="0" smtClean="0"/>
              <a:t>, vol. 6, no. 9, pp. 639–641, 2009.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0" y="1600200"/>
            <a:ext cx="62103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114800" y="4495800"/>
            <a:ext cx="472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600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454 Pyrosequencing in Metagenomics has no consensus sequences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--------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Overestimation of the number of operational taxonomic units (OTUs)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1066800"/>
          </a:xfrm>
        </p:spPr>
        <p:txBody>
          <a:bodyPr/>
          <a:lstStyle/>
          <a:p>
            <a:r>
              <a:rPr lang="en-US" dirty="0" smtClean="0"/>
              <a:t>Clustering method to “merge” the sequences with minor differences</a:t>
            </a:r>
          </a:p>
          <a:p>
            <a:r>
              <a:rPr lang="en-US" dirty="0" smtClean="0"/>
              <a:t>SeqDist</a:t>
            </a:r>
          </a:p>
          <a:p>
            <a:pPr lvl="1"/>
            <a:r>
              <a:rPr lang="en-US" dirty="0" smtClean="0"/>
              <a:t>How to define the distance between two potential sequences?</a:t>
            </a:r>
          </a:p>
          <a:p>
            <a:pPr lvl="1"/>
            <a:r>
              <a:rPr lang="en-US" dirty="0" smtClean="0"/>
              <a:t>Pairwise Needleman-</a:t>
            </a:r>
            <a:r>
              <a:rPr lang="en-US" dirty="0" err="1" smtClean="0"/>
              <a:t>Wunsch</a:t>
            </a:r>
            <a:r>
              <a:rPr lang="en-US" dirty="0" smtClean="0"/>
              <a:t> and Why?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048000"/>
          <a:ext cx="2514600" cy="3017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79400"/>
                <a:gridCol w="279400"/>
                <a:gridCol w="279400"/>
                <a:gridCol w="279400"/>
                <a:gridCol w="279400"/>
                <a:gridCol w="279400"/>
                <a:gridCol w="279400"/>
                <a:gridCol w="279400"/>
                <a:gridCol w="279400"/>
              </a:tblGrid>
              <a:tr h="3302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590800" y="3429000"/>
            <a:ext cx="304800" cy="304800"/>
          </a:xfrm>
          <a:prstGeom prst="roundRect">
            <a:avLst/>
          </a:prstGeom>
          <a:scene3d>
            <a:camera prst="orthographicFront"/>
            <a:lightRig rig="threePt" dir="t"/>
          </a:scene3d>
          <a:sp3d extrusionH="25400" prstMaterial="metal">
            <a:bevelT w="44450"/>
            <a:bevelB w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3352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1:   </a:t>
            </a:r>
            <a:r>
              <a:rPr lang="en-US" b="1" dirty="0" smtClean="0"/>
              <a:t>A G </a:t>
            </a:r>
            <a:r>
              <a:rPr lang="en-US" b="1" dirty="0" err="1" smtClean="0"/>
              <a:t>G</a:t>
            </a:r>
            <a:r>
              <a:rPr lang="en-US" b="1" dirty="0" smtClean="0"/>
              <a:t> T C </a:t>
            </a:r>
            <a:r>
              <a:rPr lang="en-US" b="1" dirty="0" err="1" smtClean="0"/>
              <a:t>C</a:t>
            </a:r>
            <a:r>
              <a:rPr lang="en-US" b="1" dirty="0" smtClean="0"/>
              <a:t> A G C A 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419600" y="2743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Alignment Between two short sequences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43400" y="37454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2:   </a:t>
            </a:r>
            <a:r>
              <a:rPr lang="en-US" b="1" dirty="0" smtClean="0"/>
              <a:t>A C </a:t>
            </a:r>
            <a:r>
              <a:rPr lang="en-US" b="1" dirty="0" err="1" smtClean="0"/>
              <a:t>C</a:t>
            </a:r>
            <a:r>
              <a:rPr lang="en-US" b="1" dirty="0" smtClean="0"/>
              <a:t> T A G C </a:t>
            </a:r>
            <a:r>
              <a:rPr lang="en-US" b="1" dirty="0" err="1" smtClean="0"/>
              <a:t>C</a:t>
            </a:r>
            <a:r>
              <a:rPr lang="en-US" b="1" dirty="0" smtClean="0"/>
              <a:t> A A T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2895600" y="3352800"/>
            <a:ext cx="14478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4" idx="1"/>
          </p:cNvCxnSpPr>
          <p:nvPr/>
        </p:nvCxnSpPr>
        <p:spPr>
          <a:xfrm>
            <a:off x="2895600" y="3733800"/>
            <a:ext cx="1447800" cy="196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8200" y="2667000"/>
            <a:ext cx="3148040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dirty="0" smtClean="0"/>
              <a:t>short sequences number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5181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:  Sequences Distance Computation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Background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Needleman-</a:t>
            </a:r>
            <a:r>
              <a:rPr lang="en-US" sz="3200" dirty="0" err="1" smtClean="0">
                <a:solidFill>
                  <a:srgbClr val="FF0000"/>
                </a:solidFill>
              </a:rPr>
              <a:t>Wunsch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GPU Implementation</a:t>
            </a:r>
          </a:p>
          <a:p>
            <a:r>
              <a:rPr lang="en-US" sz="3200" dirty="0" smtClean="0"/>
              <a:t>Optimization steps</a:t>
            </a:r>
          </a:p>
          <a:p>
            <a:r>
              <a:rPr lang="en-US" sz="3200" dirty="0" smtClean="0"/>
              <a:t>Results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10000"/>
          </a:xfrm>
        </p:spPr>
        <p:txBody>
          <a:bodyPr/>
          <a:lstStyle/>
          <a:p>
            <a:pPr lvl="1"/>
            <a:r>
              <a:rPr lang="en-US" sz="1800" dirty="0" smtClean="0"/>
              <a:t>Based on penalties for:</a:t>
            </a:r>
          </a:p>
          <a:p>
            <a:pPr lvl="2"/>
            <a:r>
              <a:rPr lang="en-US" sz="1600" dirty="0" smtClean="0"/>
              <a:t>Adding gaps to sequence 1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Adding gaps to sequence 2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Character substitutions (based on table)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895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1:   </a:t>
            </a:r>
            <a:r>
              <a:rPr lang="en-US" b="1" dirty="0" smtClean="0"/>
              <a:t>A _  _ _ _ 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/>
              <a:t> </a:t>
            </a:r>
            <a:r>
              <a:rPr lang="en-US" b="1" dirty="0" err="1" smtClean="0"/>
              <a:t>G</a:t>
            </a:r>
            <a:r>
              <a:rPr lang="en-US" b="1" dirty="0" smtClean="0"/>
              <a:t> T C </a:t>
            </a:r>
            <a:r>
              <a:rPr lang="en-US" b="1" dirty="0" err="1" smtClean="0"/>
              <a:t>C</a:t>
            </a:r>
            <a:r>
              <a:rPr lang="en-US" b="1" dirty="0" smtClean="0"/>
              <a:t> A G C A 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2882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2:   </a:t>
            </a:r>
            <a:r>
              <a:rPr lang="en-US" b="1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 </a:t>
            </a:r>
            <a:r>
              <a:rPr lang="en-US" b="1" dirty="0" err="1" smtClean="0"/>
              <a:t>C</a:t>
            </a:r>
            <a:r>
              <a:rPr lang="en-US" b="1" dirty="0" smtClean="0"/>
              <a:t> T A 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/>
              <a:t> C </a:t>
            </a:r>
            <a:r>
              <a:rPr lang="en-US" b="1" dirty="0" err="1" smtClean="0"/>
              <a:t>C</a:t>
            </a:r>
            <a:r>
              <a:rPr lang="en-US" b="1" dirty="0" smtClean="0"/>
              <a:t> A A 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11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1:   </a:t>
            </a:r>
            <a:r>
              <a:rPr lang="en-US" b="1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/>
              <a:t> </a:t>
            </a:r>
            <a:r>
              <a:rPr lang="en-US" b="1" dirty="0" err="1" smtClean="0"/>
              <a:t>G</a:t>
            </a:r>
            <a:r>
              <a:rPr lang="en-US" b="1" dirty="0" smtClean="0"/>
              <a:t> T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b="1" dirty="0" smtClean="0"/>
              <a:t> </a:t>
            </a:r>
            <a:r>
              <a:rPr lang="en-US" b="1" dirty="0" err="1" smtClean="0"/>
              <a:t>C</a:t>
            </a:r>
            <a:r>
              <a:rPr lang="en-US" b="1" dirty="0" smtClean="0"/>
              <a:t> A G C A 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450746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2:   </a:t>
            </a:r>
            <a:r>
              <a:rPr lang="en-US" b="1" dirty="0" smtClean="0"/>
              <a:t>A  _  _ _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 </a:t>
            </a:r>
            <a:r>
              <a:rPr lang="en-US" b="1" dirty="0" err="1" smtClean="0"/>
              <a:t>C</a:t>
            </a:r>
            <a:r>
              <a:rPr lang="en-US" b="1" dirty="0" smtClean="0"/>
              <a:t> T A G C </a:t>
            </a:r>
            <a:r>
              <a:rPr lang="en-US" b="1" dirty="0" err="1" smtClean="0"/>
              <a:t>C</a:t>
            </a:r>
            <a:r>
              <a:rPr lang="en-US" b="1" dirty="0" smtClean="0"/>
              <a:t> A A 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5181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1:   </a:t>
            </a:r>
            <a:r>
              <a:rPr lang="en-US" b="1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/>
              <a:t> </a:t>
            </a:r>
            <a:r>
              <a:rPr lang="en-US" b="1" dirty="0" err="1" smtClean="0"/>
              <a:t>G</a:t>
            </a:r>
            <a:r>
              <a:rPr lang="en-US" b="1" dirty="0" smtClean="0"/>
              <a:t> T C </a:t>
            </a:r>
            <a:r>
              <a:rPr lang="en-US" b="1" dirty="0" err="1" smtClean="0"/>
              <a:t>C</a:t>
            </a:r>
            <a:r>
              <a:rPr lang="en-US" b="1" dirty="0" smtClean="0"/>
              <a:t> A G C A 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55742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2:   </a:t>
            </a:r>
            <a:r>
              <a:rPr lang="en-US" b="1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 </a:t>
            </a:r>
            <a:r>
              <a:rPr lang="en-US" b="1" dirty="0" err="1" smtClean="0"/>
              <a:t>C</a:t>
            </a:r>
            <a:r>
              <a:rPr lang="en-US" b="1" dirty="0" smtClean="0"/>
              <a:t> T A G C </a:t>
            </a:r>
            <a:r>
              <a:rPr lang="en-US" b="1" dirty="0" err="1" smtClean="0"/>
              <a:t>C</a:t>
            </a:r>
            <a:r>
              <a:rPr lang="en-US" b="1" dirty="0" smtClean="0"/>
              <a:t> A A 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1371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1:  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/>
              <a:t> </a:t>
            </a:r>
            <a:r>
              <a:rPr lang="en-US" b="1" dirty="0" err="1" smtClean="0"/>
              <a:t>G</a:t>
            </a:r>
            <a:r>
              <a:rPr lang="en-US" b="1" dirty="0" smtClean="0"/>
              <a:t> T C </a:t>
            </a:r>
            <a:r>
              <a:rPr lang="en-US" b="1" dirty="0" err="1" smtClean="0"/>
              <a:t>C</a:t>
            </a:r>
            <a:r>
              <a:rPr lang="en-US" b="1" dirty="0" smtClean="0"/>
              <a:t> A G C A 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17642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2:  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/>
              <a:t> </a:t>
            </a:r>
            <a:r>
              <a:rPr lang="en-US" b="1" dirty="0" err="1" smtClean="0"/>
              <a:t>C</a:t>
            </a:r>
            <a:r>
              <a:rPr lang="en-US" b="1" dirty="0" smtClean="0"/>
              <a:t> T A G C </a:t>
            </a:r>
            <a:r>
              <a:rPr lang="en-US" b="1" dirty="0" err="1" smtClean="0"/>
              <a:t>C</a:t>
            </a:r>
            <a:r>
              <a:rPr lang="en-US" b="1" dirty="0" smtClean="0"/>
              <a:t> A A T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400800" y="4114800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Symposium on Application Accelerators in High-Performance Computing  </a:t>
            </a:r>
            <a:fld id="{58491F8D-FA2A-4354-98D6-7B9AC7DB41F6}" type="slidenum">
              <a:rPr lang="en-US" smtClean="0">
                <a:solidFill>
                  <a:schemeClr val="tx1"/>
                </a:solidFill>
              </a:rPr>
              <a:pPr algn="ctr"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648200"/>
          </a:xfrm>
        </p:spPr>
        <p:txBody>
          <a:bodyPr/>
          <a:lstStyle/>
          <a:p>
            <a:pPr lvl="2">
              <a:buNone/>
            </a:pPr>
            <a:endParaRPr lang="en-US" sz="1600" dirty="0"/>
          </a:p>
          <a:p>
            <a:pPr lvl="1"/>
            <a:r>
              <a:rPr lang="en-US" sz="1800" dirty="0" smtClean="0"/>
              <a:t>Construct a score matrix, where:</a:t>
            </a:r>
          </a:p>
          <a:p>
            <a:pPr lvl="2"/>
            <a:r>
              <a:rPr lang="en-US" sz="1600" dirty="0" smtClean="0"/>
              <a:t>Each cell (</a:t>
            </a:r>
            <a:r>
              <a:rPr lang="en-US" sz="1600" dirty="0" err="1" smtClean="0"/>
              <a:t>i,j</a:t>
            </a:r>
            <a:r>
              <a:rPr lang="en-US" sz="1600" dirty="0" smtClean="0"/>
              <a:t>) represents score for a partial alignment state</a:t>
            </a:r>
          </a:p>
          <a:p>
            <a:pPr lvl="1"/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23232"/>
              </p:ext>
            </p:extLst>
          </p:nvPr>
        </p:nvGraphicFramePr>
        <p:xfrm>
          <a:off x="6019800" y="1676400"/>
          <a:ext cx="21336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1066800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620000" y="2438400"/>
            <a:ext cx="0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00353" y="3200400"/>
            <a:ext cx="51484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0" y="2514600"/>
            <a:ext cx="4572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95800" y="3962400"/>
            <a:ext cx="432749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D = best score, among: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Add gap to sequence 1 from B 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Add gap to sequence 2 from C 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Substitute from A state</a:t>
            </a:r>
          </a:p>
          <a:p>
            <a:pPr lvl="1"/>
            <a:endParaRPr lang="en-US" dirty="0"/>
          </a:p>
          <a:p>
            <a:r>
              <a:rPr lang="en-US" dirty="0" smtClean="0"/>
              <a:t>Final score </a:t>
            </a:r>
            <a:r>
              <a:rPr lang="en-US" dirty="0"/>
              <a:t>is in lower-right </a:t>
            </a:r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371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061466" y="2482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 2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85724"/>
              </p:ext>
            </p:extLst>
          </p:nvPr>
        </p:nvGraphicFramePr>
        <p:xfrm>
          <a:off x="990600" y="3124200"/>
          <a:ext cx="2782122" cy="3017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8755"/>
                <a:gridCol w="218755"/>
                <a:gridCol w="215649"/>
                <a:gridCol w="218755"/>
                <a:gridCol w="218755"/>
                <a:gridCol w="208280"/>
                <a:gridCol w="208280"/>
                <a:gridCol w="208280"/>
                <a:gridCol w="215649"/>
                <a:gridCol w="218755"/>
                <a:gridCol w="208280"/>
                <a:gridCol w="215649"/>
                <a:gridCol w="208280"/>
              </a:tblGrid>
              <a:tr h="233069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/>
                </a:tc>
              </a:tr>
              <a:tr h="213646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42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US" sz="9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42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42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42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42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42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42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42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42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42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42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V="1">
            <a:off x="2743200" y="1752600"/>
            <a:ext cx="3124200" cy="1905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43200" y="3581400"/>
            <a:ext cx="3048000" cy="3048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810000" y="5715000"/>
            <a:ext cx="1066800" cy="3048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c">
  <a:themeElements>
    <a:clrScheme name="u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s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</Template>
  <TotalTime>44148</TotalTime>
  <Words>1900</Words>
  <Application>Microsoft Office PowerPoint</Application>
  <PresentationFormat>On-screen Show (4:3)</PresentationFormat>
  <Paragraphs>941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usc</vt:lpstr>
      <vt:lpstr>GPU Acceleration of Pyrosequencing Noise Removal Dept. of Computer Science and Engineering University of South Carolina</vt:lpstr>
      <vt:lpstr>Agenda</vt:lpstr>
      <vt:lpstr>Roche 454</vt:lpstr>
      <vt:lpstr>From Genomics to Metagenomics</vt:lpstr>
      <vt:lpstr>Why AmpliconNoise?</vt:lpstr>
      <vt:lpstr>SeqDist</vt:lpstr>
      <vt:lpstr>Agenda</vt:lpstr>
      <vt:lpstr>Needleman-Wunsch</vt:lpstr>
      <vt:lpstr>Needleman-Wunsch</vt:lpstr>
      <vt:lpstr>Needleman-Wunsch</vt:lpstr>
      <vt:lpstr>Needleman-Wunsch</vt:lpstr>
      <vt:lpstr>Agenda</vt:lpstr>
      <vt:lpstr>Previous Work</vt:lpstr>
      <vt:lpstr>Our Method:  One Thread/Alignment</vt:lpstr>
      <vt:lpstr>Grid Organization</vt:lpstr>
      <vt:lpstr>Agenda</vt:lpstr>
      <vt:lpstr>Optimization Procedure</vt:lpstr>
      <vt:lpstr>Kernel Size</vt:lpstr>
      <vt:lpstr>Block Size</vt:lpstr>
      <vt:lpstr>Grid Size</vt:lpstr>
      <vt:lpstr>Stream Kernel for Trace Back</vt:lpstr>
      <vt:lpstr>Register Usage Optimization</vt:lpstr>
      <vt:lpstr>Other Optimizations</vt:lpstr>
      <vt:lpstr>Agenda</vt:lpstr>
      <vt:lpstr>Results</vt:lpstr>
      <vt:lpstr>Results</vt:lpstr>
      <vt:lpstr>Conclusion</vt:lpstr>
      <vt:lpstr>Thank you!</vt:lpstr>
    </vt:vector>
  </TitlesOfParts>
  <Company>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612:  VLSI System Design</dc:title>
  <dc:creator>Jason D. Bakos</dc:creator>
  <cp:lastModifiedBy>Jason D. Bakos</cp:lastModifiedBy>
  <cp:revision>990</cp:revision>
  <dcterms:created xsi:type="dcterms:W3CDTF">2005-09-22T21:21:18Z</dcterms:created>
  <dcterms:modified xsi:type="dcterms:W3CDTF">2012-07-11T17:19:53Z</dcterms:modified>
</cp:coreProperties>
</file>