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5" r:id="rId3"/>
    <p:sldId id="286" r:id="rId4"/>
    <p:sldId id="332" r:id="rId5"/>
    <p:sldId id="315" r:id="rId6"/>
    <p:sldId id="316" r:id="rId7"/>
    <p:sldId id="322" r:id="rId8"/>
    <p:sldId id="317" r:id="rId9"/>
    <p:sldId id="318" r:id="rId10"/>
    <p:sldId id="334" r:id="rId11"/>
    <p:sldId id="319" r:id="rId12"/>
    <p:sldId id="326" r:id="rId13"/>
    <p:sldId id="327" r:id="rId14"/>
    <p:sldId id="321" r:id="rId15"/>
    <p:sldId id="323" r:id="rId16"/>
    <p:sldId id="330" r:id="rId17"/>
    <p:sldId id="335" r:id="rId18"/>
  </p:sldIdLst>
  <p:sldSz cx="12161838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33"/>
    <a:srgbClr val="9933FF"/>
    <a:srgbClr val="FF9933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94646" autoAdjust="0"/>
  </p:normalViewPr>
  <p:slideViewPr>
    <p:cSldViewPr>
      <p:cViewPr varScale="1">
        <p:scale>
          <a:sx n="119" d="100"/>
          <a:sy n="119" d="100"/>
        </p:scale>
        <p:origin x="120" y="276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A4916C-1A6E-44CE-A04C-749052816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8938" y="685800"/>
            <a:ext cx="60801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27AAF-E5C4-4085-AC44-F888A3EE0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02697" y="3124200"/>
            <a:ext cx="760114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128323" y="4800600"/>
            <a:ext cx="983081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2286000"/>
            <a:ext cx="10337562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4278" y="4114800"/>
            <a:ext cx="8513287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2BACBE7A-AB2A-4317-A4D3-42D9A411A158}" type="slidenum">
              <a:rPr lang="en-US" smtClean="0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457200"/>
            <a:ext cx="2736414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457200"/>
            <a:ext cx="8006543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BE4B33F-0C38-4749-BFCF-63F59F94198E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092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2268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092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268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0F5238D-68D4-4339-B26D-5307C8DA216B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B9485896-772D-4199-8AC8-461193A2DCF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0" y="6134100"/>
            <a:ext cx="2527191" cy="68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8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A359B1A-3099-43FB-872C-AEC66D3F646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42C8110E-4F0B-4908-84A5-0A076C0197C5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7"/>
            <a:ext cx="53735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2" y="1535117"/>
            <a:ext cx="537570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2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7DA37DB1-F6CB-4B1A-82F7-86E04B543464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92576FE-B656-4DEB-8C91-64996BEC9DF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17F039C-4162-4760-842B-A5B0D32EDB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9" y="273054"/>
            <a:ext cx="400116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8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9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F7876CD0-A360-467F-98E9-7F6D4AC26BCA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5"/>
            <a:ext cx="729710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43"/>
            <a:ext cx="729710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277439C-2AB1-4F72-B543-880AD6D2B7C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8092" y="457208"/>
            <a:ext cx="10945654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371600"/>
            <a:ext cx="1094565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5854" y="6324600"/>
            <a:ext cx="8513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DCBF27C9-8594-43C4-84E4-07F7A13E4D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101351" y="60960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01351" y="12954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101351" y="4572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706" y="1219200"/>
            <a:ext cx="11805438" cy="1981200"/>
          </a:xfrm>
        </p:spPr>
        <p:txBody>
          <a:bodyPr/>
          <a:lstStyle/>
          <a:p>
            <a:r>
              <a:rPr lang="en-US" dirty="0" smtClean="0">
                <a:latin typeface="Verdana" charset="0"/>
              </a:rPr>
              <a:t>Computer Vision Tasks on the</a:t>
            </a:r>
            <a:br>
              <a:rPr lang="en-US" dirty="0" smtClean="0">
                <a:latin typeface="Verdana" charset="0"/>
              </a:rPr>
            </a:br>
            <a:r>
              <a:rPr lang="en-US" dirty="0" smtClean="0">
                <a:latin typeface="Verdana" charset="0"/>
              </a:rPr>
              <a:t>Texas </a:t>
            </a:r>
            <a:r>
              <a:rPr lang="en-US" dirty="0">
                <a:latin typeface="Verdana" charset="0"/>
              </a:rPr>
              <a:t>Instruments C6678 </a:t>
            </a:r>
            <a:br>
              <a:rPr lang="en-US" dirty="0">
                <a:latin typeface="Verdana" charset="0"/>
              </a:rPr>
            </a:br>
            <a:r>
              <a:rPr lang="en-US" dirty="0">
                <a:latin typeface="Verdana" charset="0"/>
              </a:rPr>
              <a:t>Digital Signal Processor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6497" y="3429000"/>
            <a:ext cx="10134865" cy="1600200"/>
          </a:xfrm>
        </p:spPr>
        <p:txBody>
          <a:bodyPr/>
          <a:lstStyle/>
          <a:p>
            <a:pPr algn="r" eaLnBrk="1" hangingPunct="1"/>
            <a:r>
              <a:rPr lang="en-US" dirty="0"/>
              <a:t>Fan Zhang</a:t>
            </a:r>
          </a:p>
          <a:p>
            <a:pPr algn="r" eaLnBrk="1" hangingPunct="1"/>
            <a:r>
              <a:rPr lang="en-US" b="1" dirty="0" smtClean="0"/>
              <a:t>Jason D. Bakos (presenter)</a:t>
            </a:r>
          </a:p>
          <a:p>
            <a:pPr algn="r" eaLnBrk="1" hangingPunct="1"/>
            <a:r>
              <a:rPr lang="en-US" dirty="0" smtClean="0"/>
              <a:t>Yang </a:t>
            </a:r>
            <a:r>
              <a:rPr lang="en-US" dirty="0" err="1" smtClean="0"/>
              <a:t>Gao</a:t>
            </a:r>
            <a:endParaRPr lang="en-US" dirty="0" smtClean="0"/>
          </a:p>
          <a:p>
            <a:pPr algn="r" eaLnBrk="1" hangingPunct="1"/>
            <a:r>
              <a:rPr lang="en-US" dirty="0" smtClean="0"/>
              <a:t>Benjamin Morgan</a:t>
            </a:r>
          </a:p>
          <a:p>
            <a:pPr algn="r" eaLnBrk="1" hangingPunct="1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106189" y="3969603"/>
            <a:ext cx="5270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Supercomputing 2013</a:t>
            </a:r>
          </a:p>
          <a:p>
            <a:r>
              <a:rPr lang="en-US" sz="2400" b="1" dirty="0" smtClean="0"/>
              <a:t>Emerging Technologies</a:t>
            </a:r>
            <a:endParaRPr lang="en-US" sz="2400" dirty="0"/>
          </a:p>
        </p:txBody>
      </p:sp>
      <p:pic>
        <p:nvPicPr>
          <p:cNvPr id="5" name="Picture 6" descr="http://img.talkandroid.com/uploads/2011/02/Texas-Instruments-logo-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8719" y="5794840"/>
            <a:ext cx="2669646" cy="98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terascala.com/wp-content/uploads/2013/08/SC_13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034" y="3505204"/>
            <a:ext cx="1773085" cy="176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upload.wikimedia.org/wikipedia/commons/0/03/NSF_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662" y="5562601"/>
            <a:ext cx="1222876" cy="12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05196" y="6027011"/>
            <a:ext cx="415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material is based upon work supported by Texas Instruments and the National Science Foundation under Grant No. 0844951.</a:t>
            </a:r>
            <a:endParaRPr 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703" y="5867401"/>
            <a:ext cx="3367443" cy="91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Derivative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10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6230" y="2318267"/>
            <a:ext cx="14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2916" y="1447800"/>
            <a:ext cx="608092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2916" y="1905000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1008" y="1447800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01008" y="1905000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72286" y="1687664"/>
            <a:ext cx="810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9100" y="1502998"/>
            <a:ext cx="60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9100" y="1948935"/>
            <a:ext cx="81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mbol" panose="05050102010706020507" pitchFamily="18" charset="2"/>
              </a:rPr>
              <a:t>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72286" y="2156128"/>
            <a:ext cx="810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3935" y="2329933"/>
            <a:ext cx="17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n+1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1969" y="19166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0061" y="14594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60061" y="19166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68153" y="1514667"/>
            <a:ext cx="7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mbol" panose="05050102010706020507" pitchFamily="18" charset="2"/>
              </a:rPr>
              <a:t>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68153" y="1960603"/>
            <a:ext cx="7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mbol" panose="05050102010706020507" pitchFamily="18" charset="2"/>
              </a:rPr>
              <a:t>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820764" y="2151893"/>
            <a:ext cx="810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925630" y="1574562"/>
                <a:ext cx="1395446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74554"/>
                <a:ext cx="1395447" cy="618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538049" y="14594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31339" y="1699332"/>
            <a:ext cx="810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13286" y="1732001"/>
            <a:ext cx="86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6230" y="3842267"/>
            <a:ext cx="14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92916" y="2971800"/>
            <a:ext cx="608092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92916" y="3429000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01008" y="2971800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01008" y="3429000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93436" y="3211665"/>
            <a:ext cx="0" cy="4801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09100" y="3026999"/>
            <a:ext cx="60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/>
              <a:t>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09100" y="3472935"/>
            <a:ext cx="81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mbol" panose="05050102010706020507" pitchFamily="18" charset="2"/>
              </a:rPr>
              <a:t>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/>
              <a:t>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923783" y="3223333"/>
            <a:ext cx="0" cy="4567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23935" y="3853935"/>
            <a:ext cx="17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n+1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51969" y="34406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60061" y="29834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160061" y="34406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68153" y="3038667"/>
            <a:ext cx="7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mbol" panose="05050102010706020507" pitchFamily="18" charset="2"/>
              </a:rPr>
              <a:t>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/>
              <a:t>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68153" y="3484603"/>
            <a:ext cx="7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mbol" panose="05050102010706020507" pitchFamily="18" charset="2"/>
              </a:rPr>
              <a:t>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/>
              <a:t>y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499800" y="3212068"/>
            <a:ext cx="0" cy="4797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925630" y="3098555"/>
                <a:ext cx="1395446" cy="6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98554"/>
                <a:ext cx="1395447" cy="6662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6559019" y="29834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874960" y="3223333"/>
            <a:ext cx="0" cy="4567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13286" y="3256003"/>
            <a:ext cx="86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1164" y="5682735"/>
            <a:ext cx="14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011646" y="4800600"/>
            <a:ext cx="608092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11646" y="5257800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19737" y="4800600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619737" y="5257800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57992" y="4567242"/>
            <a:ext cx="0" cy="4619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27829" y="4855799"/>
            <a:ext cx="60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227829" y="5301735"/>
            <a:ext cx="81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mbol" panose="05050102010706020507" pitchFamily="18" charset="2"/>
              </a:rPr>
              <a:t>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905054" y="5508934"/>
            <a:ext cx="0" cy="3445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23919" y="5683857"/>
            <a:ext cx="17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n+1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570699" y="52694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178791" y="48122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178791" y="52694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786883" y="4867467"/>
            <a:ext cx="7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mbol" panose="05050102010706020507" pitchFamily="18" charset="2"/>
              </a:rPr>
              <a:t>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786883" y="5313401"/>
            <a:ext cx="7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mbol" panose="05050102010706020507" pitchFamily="18" charset="2"/>
              </a:rPr>
              <a:t>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944361" y="4927363"/>
                <a:ext cx="1395446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82" y="4927354"/>
                <a:ext cx="1395447" cy="618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6577748" y="4812268"/>
            <a:ext cx="6080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532016" y="5084803"/>
            <a:ext cx="86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/4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966084" y="4724405"/>
            <a:ext cx="0" cy="3162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323402" y="5500984"/>
            <a:ext cx="0" cy="4854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881802" y="4583470"/>
            <a:ext cx="1" cy="4686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357993" y="4572000"/>
            <a:ext cx="25273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951983" y="4724400"/>
            <a:ext cx="254781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82838" y="4724408"/>
            <a:ext cx="0" cy="365731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81802" y="5495046"/>
            <a:ext cx="1" cy="4686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482838" y="5477534"/>
            <a:ext cx="0" cy="365731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890072" y="5853487"/>
            <a:ext cx="2603394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315699" y="5978917"/>
            <a:ext cx="258240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Lucas-</a:t>
            </a:r>
            <a:r>
              <a:rPr lang="en-US" dirty="0" err="1" smtClean="0"/>
              <a:t>Kanade</a:t>
            </a:r>
            <a:r>
              <a:rPr lang="en-US" dirty="0" smtClean="0"/>
              <a:t> Optical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pixels in a “neighborhood” have the same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Larger windows allow for faster movement but at lower </a:t>
            </a:r>
            <a:r>
              <a:rPr lang="en-US" dirty="0"/>
              <a:t>resolution </a:t>
            </a:r>
            <a:r>
              <a:rPr lang="en-US" dirty="0" smtClean="0"/>
              <a:t>of flow </a:t>
            </a:r>
            <a:r>
              <a:rPr lang="en-US" dirty="0"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11</a:t>
            </a:fld>
            <a:endParaRPr lang="en-US" dirty="0">
              <a:solidFill>
                <a:srgbClr val="9900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3488" y="2430519"/>
                <a:ext cx="4864735" cy="66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30518"/>
                <a:ext cx="3657600" cy="666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3488" y="3040119"/>
                <a:ext cx="4864735" cy="66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40118"/>
                <a:ext cx="3657600" cy="6662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13488" y="4126511"/>
                <a:ext cx="4864735" cy="66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26510"/>
                <a:ext cx="3657600" cy="6662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rot="5400000">
            <a:off x="3005052" y="3746649"/>
            <a:ext cx="39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37414" y="2373101"/>
            <a:ext cx="862105" cy="24196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6719" y="2373101"/>
            <a:ext cx="785941" cy="24196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75919" y="2373101"/>
            <a:ext cx="1012769" cy="24196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64980" y="5529563"/>
            <a:ext cx="70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H="1" flipV="1">
            <a:off x="1722937" y="4887699"/>
            <a:ext cx="696767" cy="6418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</p:cNvCxnSpPr>
          <p:nvPr/>
        </p:nvCxnSpPr>
        <p:spPr>
          <a:xfrm flipV="1">
            <a:off x="2419700" y="4887699"/>
            <a:ext cx="861464" cy="6418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63386" y="5542779"/>
            <a:ext cx="70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  <a:endCxn id="17" idx="2"/>
          </p:cNvCxnSpPr>
          <p:nvPr/>
        </p:nvCxnSpPr>
        <p:spPr>
          <a:xfrm flipH="1" flipV="1">
            <a:off x="4682304" y="4792722"/>
            <a:ext cx="435803" cy="750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18130" y="5344906"/>
                <a:ext cx="1388393" cy="751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08" y="5344897"/>
                <a:ext cx="1388392" cy="7511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94405" y="2352443"/>
                <a:ext cx="15574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𝐴𝑣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05" y="2352443"/>
                <a:ext cx="155747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094406" y="2057400"/>
            <a:ext cx="162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Solve:</a:t>
            </a:r>
            <a:endParaRPr lang="en-US" sz="2000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7094410" y="3114433"/>
            <a:ext cx="2419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/>
              <a:t>Using </a:t>
            </a:r>
            <a:r>
              <a:rPr lang="en-US" sz="2000" u="sng"/>
              <a:t>LSM:</a:t>
            </a:r>
            <a:endParaRPr lang="en-US" sz="20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7094405" y="4790181"/>
            <a:ext cx="4627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Overall method steps:</a:t>
            </a:r>
            <a:endParaRPr lang="en-US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Gaussian blur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Derivative calculation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LSM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78223" y="3512450"/>
                <a:ext cx="6192208" cy="837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b="0" i="1" smtClean="0">
                                                    <a:latin typeface="Cambria Math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23" y="3512450"/>
                <a:ext cx="6192208" cy="8377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Lucas-</a:t>
            </a:r>
            <a:r>
              <a:rPr lang="en-US" dirty="0" err="1" smtClean="0"/>
              <a:t>Kanade</a:t>
            </a:r>
            <a:r>
              <a:rPr lang="en-US" dirty="0" smtClean="0"/>
              <a:t> </a:t>
            </a:r>
            <a:r>
              <a:rPr lang="en-US" smtClean="0"/>
              <a:t>Optical Flow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371600"/>
            <a:ext cx="10945654" cy="4648200"/>
          </a:xfrm>
        </p:spPr>
        <p:txBody>
          <a:bodyPr/>
          <a:lstStyle/>
          <a:p>
            <a:r>
              <a:rPr lang="en-US" sz="2000" dirty="0" smtClean="0"/>
              <a:t>Objective:</a:t>
            </a:r>
          </a:p>
          <a:p>
            <a:pPr lvl="1"/>
            <a:r>
              <a:rPr lang="en-US" sz="1800" smtClean="0"/>
              <a:t>Designed for </a:t>
            </a:r>
            <a:r>
              <a:rPr lang="en-US" sz="1800" dirty="0" smtClean="0"/>
              <a:t>stationary camera, search for small moving objects</a:t>
            </a:r>
          </a:p>
          <a:p>
            <a:pPr lvl="1"/>
            <a:r>
              <a:rPr lang="en-US" sz="1800" dirty="0" smtClean="0"/>
              <a:t>Calculate movement vector </a:t>
            </a:r>
            <a:r>
              <a:rPr lang="en-US" sz="1800" smtClean="0"/>
              <a:t>for 16x16 neighborhoods</a:t>
            </a:r>
          </a:p>
          <a:p>
            <a:pPr lvl="1"/>
            <a:r>
              <a:rPr lang="en-US" sz="1800"/>
              <a:t>Cluster pixels with similar movement </a:t>
            </a:r>
            <a:r>
              <a:rPr lang="en-US" sz="1800" smtClean="0"/>
              <a:t>vectors to detect and track</a:t>
            </a:r>
            <a:endParaRPr lang="en-US" sz="1800"/>
          </a:p>
          <a:p>
            <a:pPr lvl="1"/>
            <a:endParaRPr lang="en-US" sz="1800" smtClean="0"/>
          </a:p>
          <a:p>
            <a:r>
              <a:rPr lang="en-US" sz="2000"/>
              <a:t>Our implementation requires:</a:t>
            </a:r>
          </a:p>
          <a:p>
            <a:pPr lvl="1"/>
            <a:r>
              <a:rPr lang="en-US" sz="1800"/>
              <a:t>~200M single precision flops per 1920x1080 frame</a:t>
            </a:r>
          </a:p>
          <a:p>
            <a:pPr lvl="1"/>
            <a:r>
              <a:rPr lang="en-US" sz="1800"/>
              <a:t>6 Gflops sustained for 30 fps (in addition to other overheads)</a:t>
            </a:r>
          </a:p>
          <a:p>
            <a:pPr lvl="1"/>
            <a:r>
              <a:rPr lang="en-US" sz="1800"/>
              <a:t>Our implementation </a:t>
            </a:r>
            <a:r>
              <a:rPr lang="en-US" sz="1800" smtClean="0"/>
              <a:t>theoretical max = 46 fps (9.2 Gflops)</a:t>
            </a:r>
            <a:endParaRPr lang="en-US" sz="1800"/>
          </a:p>
          <a:p>
            <a:pPr lvl="1"/>
            <a:r>
              <a:rPr lang="en-US" sz="1800"/>
              <a:t>Ideally would like to scale to larger </a:t>
            </a:r>
            <a:r>
              <a:rPr lang="en-US" sz="1800" smtClean="0"/>
              <a:t>resolutions and more accuracy with more DSPs</a:t>
            </a:r>
          </a:p>
          <a:p>
            <a:pPr lvl="1"/>
            <a:r>
              <a:rPr lang="en-US" sz="1800"/>
              <a:t>Fun exercise:</a:t>
            </a:r>
          </a:p>
          <a:p>
            <a:pPr lvl="2"/>
            <a:r>
              <a:rPr lang="en-US" sz="1600"/>
              <a:t>ARGUS-IS is 1.8 Gpixels </a:t>
            </a:r>
            <a:r>
              <a:rPr lang="en-US" sz="1600" smtClean="0"/>
              <a:t>@ 15 fps</a:t>
            </a:r>
          </a:p>
          <a:p>
            <a:pPr lvl="2"/>
            <a:r>
              <a:rPr lang="en-US" sz="1600" smtClean="0"/>
              <a:t>Assuming </a:t>
            </a:r>
            <a:r>
              <a:rPr lang="en-US" sz="1600"/>
              <a:t>perfect scalability for our implementation =&gt; 2.7 Tflops, 6.8 KW</a:t>
            </a:r>
          </a:p>
          <a:p>
            <a:pPr lvl="2"/>
            <a:r>
              <a:rPr lang="en-US" sz="1600"/>
              <a:t>Global Hawk UAV generator produces 17.5 KW of electrical </a:t>
            </a:r>
            <a:r>
              <a:rPr lang="en-US" sz="1600" smtClean="0"/>
              <a:t>power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12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on Lucas-</a:t>
            </a:r>
            <a:r>
              <a:rPr lang="en-US" dirty="0" err="1" smtClean="0"/>
              <a:t>Kanade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13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94384"/>
              </p:ext>
            </p:extLst>
          </p:nvPr>
        </p:nvGraphicFramePr>
        <p:xfrm>
          <a:off x="104570" y="1417320"/>
          <a:ext cx="11960524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3793"/>
                <a:gridCol w="1745011"/>
                <a:gridCol w="1036986"/>
                <a:gridCol w="2583387"/>
                <a:gridCol w="3596036"/>
                <a:gridCol w="1605311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Authors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Platform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Proc.</a:t>
                      </a:r>
                    </a:p>
                    <a:p>
                      <a:pPr algn="ctr"/>
                      <a:r>
                        <a:rPr lang="en-US" sz="1600" smtClean="0"/>
                        <a:t>Power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Reported Results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Scaled  to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1920x1080</a:t>
                      </a:r>
                      <a:endParaRPr lang="en-US" sz="1600" dirty="0"/>
                    </a:p>
                  </a:txBody>
                  <a:tcPr marL="121618" marR="121618"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Marzat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smtClean="0"/>
                        <a:t>et </a:t>
                      </a:r>
                      <a:r>
                        <a:rPr lang="en-US" sz="1600" dirty="0" smtClean="0"/>
                        <a:t>al.</a:t>
                      </a:r>
                    </a:p>
                    <a:p>
                      <a:pPr algn="ctr"/>
                      <a:r>
                        <a:rPr lang="en-US" sz="1600" dirty="0" smtClean="0"/>
                        <a:t>(2009)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NVIDIA</a:t>
                      </a:r>
                    </a:p>
                    <a:p>
                      <a:pPr algn="ctr"/>
                      <a:r>
                        <a:rPr lang="en-US" sz="1600" dirty="0" smtClean="0"/>
                        <a:t>Tesla C870</a:t>
                      </a:r>
                    </a:p>
                    <a:p>
                      <a:pPr algn="ctr"/>
                      <a:r>
                        <a:rPr lang="en-US" sz="1600" dirty="0" smtClean="0"/>
                        <a:t>GPU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171</a:t>
                      </a:r>
                    </a:p>
                    <a:p>
                      <a:pPr algn="ctr"/>
                      <a:r>
                        <a:rPr lang="en-US" sz="1600" smtClean="0"/>
                        <a:t>Watts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Pyramidal method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640x480 at 15 fps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 fps</a:t>
                      </a:r>
                      <a:endParaRPr lang="en-US" sz="1600" dirty="0"/>
                    </a:p>
                  </a:txBody>
                  <a:tcPr marL="121618" marR="121618"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Monson</a:t>
                      </a:r>
                    </a:p>
                    <a:p>
                      <a:pPr algn="ctr"/>
                      <a:r>
                        <a:rPr lang="en-US" sz="1600" smtClean="0"/>
                        <a:t>et </a:t>
                      </a:r>
                      <a:r>
                        <a:rPr lang="en-US" sz="1600" dirty="0" smtClean="0"/>
                        <a:t>al.</a:t>
                      </a:r>
                    </a:p>
                    <a:p>
                      <a:pPr algn="ctr"/>
                      <a:r>
                        <a:rPr lang="en-US" sz="1600" dirty="0" smtClean="0"/>
                        <a:t>(2013)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Xilinx </a:t>
                      </a:r>
                      <a:r>
                        <a:rPr lang="en-US" sz="1600" b="0" dirty="0" err="1" smtClean="0"/>
                        <a:t>Zynq</a:t>
                      </a:r>
                      <a:endParaRPr lang="en-US" sz="1600" b="0" dirty="0" smtClean="0"/>
                    </a:p>
                    <a:p>
                      <a:pPr algn="ctr"/>
                      <a:r>
                        <a:rPr lang="en-US" sz="1600" b="0" smtClean="0"/>
                        <a:t>7020 FPGA</a:t>
                      </a:r>
                      <a:endParaRPr lang="en-US" sz="1600" b="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6.5</a:t>
                      </a:r>
                    </a:p>
                    <a:p>
                      <a:pPr algn="ctr"/>
                      <a:r>
                        <a:rPr lang="en-US" sz="1600" smtClean="0"/>
                        <a:t>Watts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Pyramidal method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720x480 at 42</a:t>
                      </a:r>
                      <a:r>
                        <a:rPr lang="en-US" sz="1600" baseline="0" dirty="0" smtClean="0"/>
                        <a:t> fps (ARM+FPGA)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 fps</a:t>
                      </a:r>
                    </a:p>
                  </a:txBody>
                  <a:tcPr marL="121618" marR="121618"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Diaz</a:t>
                      </a:r>
                    </a:p>
                    <a:p>
                      <a:pPr algn="ctr"/>
                      <a:r>
                        <a:rPr lang="en-US" sz="1600" smtClean="0"/>
                        <a:t>et </a:t>
                      </a:r>
                      <a:r>
                        <a:rPr lang="en-US" sz="1600" dirty="0" smtClean="0"/>
                        <a:t>al.</a:t>
                      </a:r>
                    </a:p>
                    <a:p>
                      <a:pPr algn="ctr"/>
                      <a:r>
                        <a:rPr lang="en-US" sz="1600" dirty="0" smtClean="0"/>
                        <a:t>(2008)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/>
                        <a:t>Xilinx Virtex</a:t>
                      </a:r>
                      <a:endParaRPr lang="en-US" sz="1600" b="0" baseline="0" dirty="0" smtClean="0"/>
                    </a:p>
                    <a:p>
                      <a:pPr algn="ctr"/>
                      <a:r>
                        <a:rPr lang="en-US" sz="1600" b="0" baseline="0" dirty="0" smtClean="0"/>
                        <a:t>FPGA</a:t>
                      </a:r>
                      <a:endParaRPr lang="en-US" sz="1600" b="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smtClean="0"/>
                        <a:t>n/a</a:t>
                      </a:r>
                      <a:endParaRPr lang="en-US" sz="1600" baseline="0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Uses fixed point except</a:t>
                      </a:r>
                      <a:r>
                        <a:rPr lang="en-US" sz="1600" baseline="0" dirty="0" smtClean="0"/>
                        <a:t> for matrix inversion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800x600 at 171 fps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39 </a:t>
                      </a:r>
                      <a:r>
                        <a:rPr lang="en-US" sz="1600" dirty="0" smtClean="0"/>
                        <a:t>fps</a:t>
                      </a:r>
                      <a:endParaRPr lang="en-US" sz="1600" dirty="0"/>
                    </a:p>
                  </a:txBody>
                  <a:tcPr marL="121618" marR="121618"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Anguita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smtClean="0"/>
                        <a:t>et al.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(2009)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Intel Core 2</a:t>
                      </a:r>
                    </a:p>
                    <a:p>
                      <a:pPr algn="ctr"/>
                      <a:r>
                        <a:rPr lang="en-US" sz="1600" dirty="0" smtClean="0"/>
                        <a:t>Quad Q9550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65</a:t>
                      </a:r>
                    </a:p>
                    <a:p>
                      <a:pPr algn="ctr"/>
                      <a:r>
                        <a:rPr lang="en-US" sz="1600" smtClean="0"/>
                        <a:t>Watts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Pyramidal method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1280x1016</a:t>
                      </a:r>
                      <a:r>
                        <a:rPr lang="en-US" sz="1600" baseline="0" dirty="0" smtClean="0"/>
                        <a:t> at 69 fps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</a:t>
                      </a:r>
                      <a:r>
                        <a:rPr lang="en-US" sz="1600" baseline="0" dirty="0" smtClean="0"/>
                        <a:t> fps</a:t>
                      </a:r>
                      <a:endParaRPr lang="en-US" sz="1600" dirty="0"/>
                    </a:p>
                  </a:txBody>
                  <a:tcPr marL="121618" marR="121618"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Our kernel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 C6678</a:t>
                      </a:r>
                    </a:p>
                    <a:p>
                      <a:pPr algn="ctr"/>
                      <a:r>
                        <a:rPr lang="en-US" sz="1600" dirty="0" smtClean="0"/>
                        <a:t>DSP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</a:t>
                      </a:r>
                    </a:p>
                    <a:p>
                      <a:pPr algn="ctr"/>
                      <a:r>
                        <a:rPr lang="en-US" sz="1600" smtClean="0"/>
                        <a:t>Watts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1920x1080 at 46 fps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618" marR="1216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0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14</a:t>
            </a:fld>
            <a:endParaRPr lang="en-US" dirty="0">
              <a:solidFill>
                <a:srgbClr val="990033"/>
              </a:solidFill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31" y="2666997"/>
            <a:ext cx="2784588" cy="222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1521" y="2234787"/>
            <a:ext cx="1092901" cy="125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6085" y="2866800"/>
            <a:ext cx="2257833" cy="17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47319" y="1844666"/>
            <a:ext cx="414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cs typeface="Times New Roman" pitchFamily="18" charset="0"/>
              </a:rPr>
              <a:t>ODROID</a:t>
            </a:r>
          </a:p>
          <a:p>
            <a:pPr algn="ctr"/>
            <a:r>
              <a:rPr lang="en-US" sz="2000" smtClean="0">
                <a:cs typeface="Times New Roman" pitchFamily="18" charset="0"/>
              </a:rPr>
              <a:t>Samsung Exynos 5</a:t>
            </a:r>
            <a:endParaRPr lang="en-US" sz="2000" dirty="0" smtClean="0">
              <a:cs typeface="Times New Roman" pitchFamily="18" charset="0"/>
            </a:endParaRPr>
          </a:p>
          <a:p>
            <a:pPr algn="ctr"/>
            <a:r>
              <a:rPr lang="en-US" sz="2000" dirty="0" smtClean="0">
                <a:cs typeface="Times New Roman" pitchFamily="18" charset="0"/>
              </a:rPr>
              <a:t>quad-ARM A15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770" y="1896999"/>
            <a:ext cx="3445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cs typeface="Times New Roman" pitchFamily="18" charset="0"/>
              </a:rPr>
              <a:t>TMS320C6678</a:t>
            </a:r>
          </a:p>
          <a:p>
            <a:pPr algn="ctr"/>
            <a:r>
              <a:rPr lang="en-US" sz="2000" dirty="0" smtClean="0">
                <a:cs typeface="Times New Roman" pitchFamily="18" charset="0"/>
              </a:rPr>
              <a:t>EVM</a:t>
            </a:r>
            <a:endParaRPr lang="en-US" sz="2000" dirty="0"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297106" y="3124200"/>
            <a:ext cx="172951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97104" y="3962400"/>
            <a:ext cx="172951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90119" y="3557001"/>
            <a:ext cx="147597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5343" y="3099000"/>
            <a:ext cx="206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USB/</a:t>
            </a:r>
          </a:p>
          <a:p>
            <a:pPr algn="ctr"/>
            <a:r>
              <a:rPr lang="en-US" sz="2000" dirty="0" smtClean="0"/>
              <a:t>jpeg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3160" y="3613617"/>
            <a:ext cx="2206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1GbE/</a:t>
            </a:r>
          </a:p>
          <a:p>
            <a:pPr algn="ctr"/>
            <a:r>
              <a:rPr lang="en-US" dirty="0" smtClean="0"/>
              <a:t>jpeg,</a:t>
            </a:r>
          </a:p>
          <a:p>
            <a:pPr algn="ctr"/>
            <a:r>
              <a:rPr lang="en-US" dirty="0" smtClean="0"/>
              <a:t>tracks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85407" y="3962400"/>
            <a:ext cx="220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HDMI</a:t>
            </a:r>
            <a:endParaRPr lang="en-US" sz="2000" dirty="0"/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614" y="3521829"/>
            <a:ext cx="2737402" cy="219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17598" y="4660200"/>
            <a:ext cx="162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“Hardware”</a:t>
            </a:r>
          </a:p>
          <a:p>
            <a:pPr algn="ctr"/>
            <a:r>
              <a:rPr lang="en-US" smtClean="0"/>
              <a:t>JPEG </a:t>
            </a:r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00899" y="4888468"/>
            <a:ext cx="162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Software</a:t>
            </a:r>
          </a:p>
          <a:p>
            <a:pPr algn="ctr"/>
            <a:r>
              <a:rPr lang="en-US" smtClean="0"/>
              <a:t>JPEG </a:t>
            </a:r>
            <a:r>
              <a:rPr lang="en-US" dirty="0" smtClean="0"/>
              <a:t>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DSP Performance Results (7 cores)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15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77212"/>
              </p:ext>
            </p:extLst>
          </p:nvPr>
        </p:nvGraphicFramePr>
        <p:xfrm>
          <a:off x="1450918" y="1371600"/>
          <a:ext cx="9125801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411"/>
                <a:gridCol w="873473"/>
                <a:gridCol w="1113186"/>
                <a:gridCol w="1271936"/>
                <a:gridCol w="1406873"/>
                <a:gridCol w="1506886"/>
                <a:gridCol w="1183036"/>
              </a:tblGrid>
              <a:tr h="9855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Kernel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Flops</a:t>
                      </a:r>
                    </a:p>
                    <a:p>
                      <a:pPr algn="ctr"/>
                      <a:r>
                        <a:rPr lang="en-US" sz="1500" dirty="0" smtClean="0"/>
                        <a:t>per</a:t>
                      </a:r>
                    </a:p>
                    <a:p>
                      <a:pPr algn="ctr"/>
                      <a:r>
                        <a:rPr lang="en-US" sz="1500" dirty="0" smtClean="0"/>
                        <a:t>byte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% total</a:t>
                      </a:r>
                      <a:endParaRPr lang="en-US" sz="1500" baseline="0" dirty="0" smtClean="0"/>
                    </a:p>
                    <a:p>
                      <a:pPr algn="ctr"/>
                      <a:r>
                        <a:rPr lang="en-US" sz="1500" baseline="0" dirty="0" smtClean="0"/>
                        <a:t>frame</a:t>
                      </a:r>
                    </a:p>
                    <a:p>
                      <a:pPr algn="ctr"/>
                      <a:r>
                        <a:rPr lang="en-US" sz="1500" baseline="0" dirty="0" smtClean="0"/>
                        <a:t>time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C66</a:t>
                      </a:r>
                    </a:p>
                    <a:p>
                      <a:pPr algn="ctr"/>
                      <a:r>
                        <a:rPr lang="en-US" sz="1500" dirty="0" smtClean="0"/>
                        <a:t>eff. IPC</a:t>
                      </a:r>
                    </a:p>
                    <a:p>
                      <a:pPr algn="ctr"/>
                      <a:r>
                        <a:rPr lang="en-US" sz="1500" dirty="0" smtClean="0"/>
                        <a:t>per</a:t>
                      </a:r>
                    </a:p>
                    <a:p>
                      <a:pPr algn="ctr"/>
                      <a:r>
                        <a:rPr lang="en-US" sz="1500" dirty="0" smtClean="0"/>
                        <a:t>DSP core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C66</a:t>
                      </a:r>
                    </a:p>
                    <a:p>
                      <a:pPr algn="ctr"/>
                      <a:r>
                        <a:rPr lang="en-US" sz="1500" dirty="0" smtClean="0"/>
                        <a:t>eff. </a:t>
                      </a:r>
                      <a:r>
                        <a:rPr lang="en-US" sz="1500" dirty="0" err="1" smtClean="0"/>
                        <a:t>Gflops</a:t>
                      </a:r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(7</a:t>
                      </a:r>
                      <a:r>
                        <a:rPr lang="en-US" sz="1500" baseline="0" dirty="0" smtClean="0"/>
                        <a:t> cores)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C66</a:t>
                      </a:r>
                    </a:p>
                    <a:p>
                      <a:pPr algn="ctr"/>
                      <a:r>
                        <a:rPr lang="en-US" sz="1500" dirty="0" smtClean="0"/>
                        <a:t>Scratchpad</a:t>
                      </a:r>
                      <a:endParaRPr lang="en-US" sz="1500" baseline="0" dirty="0" smtClean="0"/>
                    </a:p>
                    <a:p>
                      <a:pPr algn="ctr"/>
                      <a:r>
                        <a:rPr lang="en-US" sz="1500" dirty="0" smtClean="0"/>
                        <a:t>eff</a:t>
                      </a:r>
                      <a:r>
                        <a:rPr lang="en-US" sz="1500" smtClean="0"/>
                        <a:t>. b/w</a:t>
                      </a:r>
                    </a:p>
                    <a:p>
                      <a:pPr algn="ctr"/>
                      <a:r>
                        <a:rPr lang="en-US" sz="1500" smtClean="0"/>
                        <a:t>(/112)</a:t>
                      </a:r>
                      <a:endParaRPr lang="en-US" sz="1500" dirty="0"/>
                    </a:p>
                  </a:txBody>
                  <a:tcPr marL="121618" marR="12161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C66</a:t>
                      </a:r>
                      <a:endParaRPr lang="en-US" sz="1500" baseline="0" dirty="0" smtClean="0"/>
                    </a:p>
                    <a:p>
                      <a:pPr algn="ctr"/>
                      <a:r>
                        <a:rPr lang="en-US" sz="1500" baseline="0" dirty="0" smtClean="0"/>
                        <a:t>DRAM</a:t>
                      </a:r>
                    </a:p>
                    <a:p>
                      <a:pPr algn="ctr"/>
                      <a:r>
                        <a:rPr lang="en-US" sz="1500" baseline="0" dirty="0" smtClean="0"/>
                        <a:t>eff. b/w</a:t>
                      </a:r>
                      <a:endParaRPr lang="en-US" sz="1500" dirty="0"/>
                    </a:p>
                  </a:txBody>
                  <a:tcPr marL="121618" marR="121618" anchor="b"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Jpeg</a:t>
                      </a:r>
                      <a:r>
                        <a:rPr lang="en-US" sz="1500" b="1" baseline="0" dirty="0" smtClean="0"/>
                        <a:t> decode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33%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Copy blocks</a:t>
                      </a:r>
                    </a:p>
                    <a:p>
                      <a:pPr algn="ctr"/>
                      <a:r>
                        <a:rPr lang="en-US" sz="1500" b="1" dirty="0" smtClean="0"/>
                        <a:t>on chip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5.6 GB/s</a:t>
                      </a:r>
                      <a:endParaRPr lang="en-US" sz="1500" dirty="0"/>
                    </a:p>
                  </a:txBody>
                  <a:tcPr marL="121618" marR="121618" anchor="ctr"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Gaussian blur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0.41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16%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3.9 / 8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16.8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42 GB/s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Derivative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0.59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4.2 / 8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20.3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35 GB/s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Least</a:t>
                      </a:r>
                      <a:r>
                        <a:rPr lang="en-US" sz="1500" b="1" baseline="0" dirty="0" smtClean="0"/>
                        <a:t> square</a:t>
                      </a:r>
                    </a:p>
                    <a:p>
                      <a:pPr algn="ctr"/>
                      <a:r>
                        <a:rPr lang="en-US" sz="1500" b="1" baseline="0" dirty="0" smtClean="0"/>
                        <a:t>method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0.33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23%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2.5 / 8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10.5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29 GB/s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Copy blocks</a:t>
                      </a:r>
                    </a:p>
                    <a:p>
                      <a:pPr algn="ctr"/>
                      <a:r>
                        <a:rPr lang="en-US" sz="1500" b="1" baseline="0" dirty="0" smtClean="0"/>
                        <a:t>off chip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13%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5.6 GB/s</a:t>
                      </a:r>
                      <a:endParaRPr lang="en-US" sz="1500" dirty="0"/>
                    </a:p>
                  </a:txBody>
                  <a:tcPr marL="121618" marR="121618" anchor="ctr"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Clustering</a:t>
                      </a:r>
                      <a:endParaRPr lang="en-US" sz="15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2%</a:t>
                      </a:r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8092" y="5410200"/>
            <a:ext cx="10945654" cy="685800"/>
          </a:xfrm>
        </p:spPr>
        <p:txBody>
          <a:bodyPr/>
          <a:lstStyle/>
          <a:p>
            <a:r>
              <a:rPr lang="en-US" smtClean="0"/>
              <a:t>One core used for network stack</a:t>
            </a:r>
          </a:p>
          <a:p>
            <a:r>
              <a:rPr lang="en-US" smtClean="0"/>
              <a:t>EVM </a:t>
            </a:r>
            <a:r>
              <a:rPr lang="en-US" dirty="0" smtClean="0"/>
              <a:t>consumes 16 Watts (21 Watts with emulator)</a:t>
            </a:r>
          </a:p>
        </p:txBody>
      </p:sp>
    </p:spTree>
    <p:extLst>
      <p:ext uri="{BB962C8B-B14F-4D97-AF65-F5344CB8AC3E}">
        <p14:creationId xmlns:p14="http://schemas.microsoft.com/office/powerpoint/2010/main" val="593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16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666172"/>
              </p:ext>
            </p:extLst>
          </p:nvPr>
        </p:nvGraphicFramePr>
        <p:xfrm>
          <a:off x="3344505" y="1752600"/>
          <a:ext cx="5270553" cy="255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5854"/>
                <a:gridCol w="1824699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Technique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Speedup</a:t>
                      </a:r>
                      <a:endParaRPr lang="en-US" sz="1600" dirty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Cache prefetching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1.4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DMA/scratchpad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1.2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SIMD instructions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1.1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  <a:tr h="57912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smtClean="0"/>
                        <a:t>Directives and loop transforms </a:t>
                      </a:r>
                      <a:r>
                        <a:rPr lang="en-US" sz="1600" baseline="0" smtClean="0"/>
                        <a:t>to maximize loop pipelining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6.0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Total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11.1 X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8092" y="4876800"/>
            <a:ext cx="10945654" cy="1143000"/>
          </a:xfrm>
        </p:spPr>
        <p:txBody>
          <a:bodyPr/>
          <a:lstStyle/>
          <a:p>
            <a:r>
              <a:rPr lang="en-US" smtClean="0"/>
              <a:t>On chip memory optimizations =&gt; 1.7 X</a:t>
            </a:r>
          </a:p>
          <a:p>
            <a:r>
              <a:rPr lang="en-US" smtClean="0"/>
              <a:t>VLIW optizations =&gt; 6.0 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48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C6678 DSP achieves real-time optical-flow based object detection and tracking for 1920x1080 @30 fps for 16 Watts</a:t>
            </a:r>
          </a:p>
          <a:p>
            <a:endParaRPr lang="en-US" dirty="0"/>
          </a:p>
          <a:p>
            <a:r>
              <a:rPr lang="en-US" dirty="0" smtClean="0"/>
              <a:t>To demonstrate, we added an ARM-based video interface board</a:t>
            </a:r>
          </a:p>
          <a:p>
            <a:endParaRPr lang="en-US" dirty="0"/>
          </a:p>
          <a:p>
            <a:r>
              <a:rPr lang="en-US" dirty="0" smtClean="0"/>
              <a:t>Our plan is to scale up the system to support higher resolution, higher optical flow accuracy, and </a:t>
            </a:r>
            <a:r>
              <a:rPr lang="en-US" smtClean="0"/>
              <a:t>add dedicated tracking </a:t>
            </a:r>
            <a:r>
              <a:rPr lang="en-US" dirty="0" smtClean="0"/>
              <a:t>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17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C66 DSP vs. Other Processors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603155"/>
              </p:ext>
            </p:extLst>
          </p:nvPr>
        </p:nvGraphicFramePr>
        <p:xfrm>
          <a:off x="1337855" y="1473200"/>
          <a:ext cx="9467464" cy="439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7824"/>
                <a:gridCol w="1156049"/>
                <a:gridCol w="1157636"/>
                <a:gridCol w="1186211"/>
                <a:gridCol w="1087786"/>
                <a:gridCol w="1059211"/>
                <a:gridCol w="1186211"/>
                <a:gridCol w="1246536"/>
              </a:tblGrid>
              <a:tr h="139192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Tesla</a:t>
                      </a:r>
                      <a:endParaRPr lang="en-US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K20X GPU</a:t>
                      </a:r>
                    </a:p>
                    <a:p>
                      <a:pPr algn="ctr"/>
                      <a:endParaRPr lang="en-US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28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Xeon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Phi 5110p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22 nm</a:t>
                      </a: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Intel i7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Ivy Bridge</a:t>
                      </a:r>
                    </a:p>
                    <a:p>
                      <a:pPr algn="ctr"/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22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TI C6678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Keystone</a:t>
                      </a:r>
                    </a:p>
                    <a:p>
                      <a:pPr algn="ctr"/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45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Tegra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pPr algn="ctr"/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28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Intel i3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Ivy Bridge</a:t>
                      </a:r>
                    </a:p>
                    <a:p>
                      <a:pPr algn="ctr"/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22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Cortex 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A15</a:t>
                      </a: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Samsung</a:t>
                      </a:r>
                    </a:p>
                    <a:p>
                      <a:pPr algn="ctr"/>
                      <a:r>
                        <a:rPr lang="en-US" sz="1200" b="1" baseline="0" dirty="0" err="1" smtClean="0">
                          <a:solidFill>
                            <a:schemeClr val="bg1"/>
                          </a:solidFill>
                        </a:rPr>
                        <a:t>Exynos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  <a:p>
                      <a:pPr algn="ctr"/>
                      <a:r>
                        <a:rPr lang="en-US" sz="1200" b="1" baseline="0" dirty="0" err="1" smtClean="0">
                          <a:solidFill>
                            <a:schemeClr val="bg1"/>
                          </a:solidFill>
                        </a:rPr>
                        <a:t>Octa</a:t>
                      </a:r>
                      <a:endParaRPr lang="en-US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(no GPU)</a:t>
                      </a:r>
                    </a:p>
                    <a:p>
                      <a:pPr algn="ctr"/>
                      <a:endParaRPr lang="en-US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28 nm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21618" marR="121618" anchor="b">
                    <a:solidFill>
                      <a:schemeClr val="tx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Peak</a:t>
                      </a:r>
                      <a:r>
                        <a:rPr lang="en-US" sz="1200" b="1" baseline="0" dirty="0" smtClean="0"/>
                        <a:t> single</a:t>
                      </a:r>
                    </a:p>
                    <a:p>
                      <a:pPr algn="r"/>
                      <a:r>
                        <a:rPr lang="en-US" sz="1200" b="1" baseline="0" dirty="0" smtClean="0"/>
                        <a:t>precision</a:t>
                      </a:r>
                    </a:p>
                    <a:p>
                      <a:pPr algn="r"/>
                      <a:r>
                        <a:rPr lang="en-US" sz="1200" b="1" baseline="0" smtClean="0"/>
                        <a:t>throughput</a:t>
                      </a:r>
                      <a:endParaRPr lang="en-US" sz="1200" b="1" baseline="0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3.95</a:t>
                      </a:r>
                    </a:p>
                    <a:p>
                      <a:pPr algn="ctr"/>
                      <a:r>
                        <a:rPr lang="en-US" sz="1200" dirty="0" err="1" smtClean="0"/>
                        <a:t>Tflops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2.12</a:t>
                      </a:r>
                    </a:p>
                    <a:p>
                      <a:pPr algn="ctr"/>
                      <a:r>
                        <a:rPr lang="en-US" sz="1200" dirty="0" err="1" smtClean="0"/>
                        <a:t>Tflops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448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128</a:t>
                      </a:r>
                    </a:p>
                    <a:p>
                      <a:pPr algn="ctr"/>
                      <a:r>
                        <a:rPr lang="en-US" sz="1200" b="1" dirty="0" err="1" smtClean="0"/>
                        <a:t>Gflops</a:t>
                      </a:r>
                      <a:endParaRPr lang="en-US" sz="1200" b="1" dirty="0"/>
                    </a:p>
                  </a:txBody>
                  <a:tcPr marL="121618" marR="121618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878</a:t>
                      </a:r>
                      <a:endParaRPr lang="en-US" sz="1200" baseline="0" dirty="0" smtClean="0"/>
                    </a:p>
                    <a:p>
                      <a:pPr algn="ctr"/>
                      <a:r>
                        <a:rPr lang="en-US" sz="1200" baseline="0" dirty="0" err="1" smtClean="0"/>
                        <a:t>Mflops</a:t>
                      </a:r>
                      <a:endParaRPr lang="en-US" sz="1200" dirty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TDP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225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225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77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 W</a:t>
                      </a:r>
                      <a:endParaRPr lang="en-US" sz="1200" b="1" dirty="0"/>
                    </a:p>
                  </a:txBody>
                  <a:tcPr marL="121618" marR="121618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55 W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 marL="121618" marR="121618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DRAM</a:t>
                      </a:r>
                    </a:p>
                    <a:p>
                      <a:pPr algn="r"/>
                      <a:r>
                        <a:rPr lang="en-US" sz="1200" b="1" dirty="0" smtClean="0"/>
                        <a:t>bandwidth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</a:p>
                    <a:p>
                      <a:pPr algn="ctr"/>
                      <a:r>
                        <a:rPr lang="en-US" sz="1200" dirty="0" smtClean="0"/>
                        <a:t>GB/s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320</a:t>
                      </a:r>
                      <a:endParaRPr lang="en-US" sz="1200" baseline="0" dirty="0" smtClean="0"/>
                    </a:p>
                    <a:p>
                      <a:pPr algn="ctr"/>
                      <a:r>
                        <a:rPr lang="en-US" sz="1200" baseline="0" dirty="0" smtClean="0"/>
                        <a:t>GB/s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25.6</a:t>
                      </a:r>
                    </a:p>
                    <a:p>
                      <a:pPr algn="ctr"/>
                      <a:r>
                        <a:rPr lang="en-US" sz="1200" smtClean="0"/>
                        <a:t>GB/s</a:t>
                      </a:r>
                    </a:p>
                    <a:p>
                      <a:pPr algn="ctr"/>
                      <a:endParaRPr lang="en-US" sz="1200" smtClean="0"/>
                    </a:p>
                    <a:p>
                      <a:pPr algn="ctr"/>
                      <a:r>
                        <a:rPr lang="en-US" sz="1200" smtClean="0"/>
                        <a:t>Dual</a:t>
                      </a:r>
                    </a:p>
                    <a:p>
                      <a:pPr algn="ctr"/>
                      <a:r>
                        <a:rPr lang="en-US" sz="1200" smtClean="0"/>
                        <a:t>Channel</a:t>
                      </a:r>
                      <a:endParaRPr lang="en-US" sz="1200" baseline="0" smtClean="0"/>
                    </a:p>
                    <a:p>
                      <a:pPr algn="ctr"/>
                      <a:r>
                        <a:rPr lang="en-US" sz="1200" baseline="0" smtClean="0"/>
                        <a:t>DDR3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12.8</a:t>
                      </a:r>
                    </a:p>
                    <a:p>
                      <a:pPr algn="ctr"/>
                      <a:r>
                        <a:rPr lang="en-US" sz="1200" b="1" smtClean="0"/>
                        <a:t>GB/s</a:t>
                      </a:r>
                    </a:p>
                    <a:p>
                      <a:pPr algn="ctr"/>
                      <a:endParaRPr lang="en-US" sz="1200" b="1" smtClean="0"/>
                    </a:p>
                    <a:p>
                      <a:pPr algn="ctr"/>
                      <a:r>
                        <a:rPr lang="en-US" sz="1200" b="1" smtClean="0"/>
                        <a:t>Single</a:t>
                      </a:r>
                    </a:p>
                    <a:p>
                      <a:pPr algn="ctr"/>
                      <a:r>
                        <a:rPr lang="en-US" sz="1200" b="1" smtClean="0"/>
                        <a:t>Channel</a:t>
                      </a:r>
                    </a:p>
                    <a:p>
                      <a:pPr algn="ctr"/>
                      <a:r>
                        <a:rPr lang="en-US" sz="1200" b="1" smtClean="0"/>
                        <a:t>DDR3</a:t>
                      </a:r>
                      <a:endParaRPr lang="en-US" sz="1200" b="1" dirty="0"/>
                    </a:p>
                  </a:txBody>
                  <a:tcPr marL="121618" marR="121618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12.8-14.9</a:t>
                      </a:r>
                    </a:p>
                    <a:p>
                      <a:pPr algn="ctr"/>
                      <a:r>
                        <a:rPr lang="en-US" sz="1200" smtClean="0"/>
                        <a:t>GB/s</a:t>
                      </a:r>
                    </a:p>
                    <a:p>
                      <a:pPr algn="ctr"/>
                      <a:endParaRPr lang="en-US" sz="12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Single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Channel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DDR3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25.6</a:t>
                      </a:r>
                    </a:p>
                    <a:p>
                      <a:pPr algn="ctr"/>
                      <a:r>
                        <a:rPr lang="en-US" sz="1200" smtClean="0"/>
                        <a:t>GB/s</a:t>
                      </a:r>
                    </a:p>
                    <a:p>
                      <a:pPr algn="ctr"/>
                      <a:endParaRPr lang="en-US" sz="12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Dual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Channel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DDR3</a:t>
                      </a:r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12.8-14.9</a:t>
                      </a:r>
                    </a:p>
                    <a:p>
                      <a:pPr algn="ctr"/>
                      <a:r>
                        <a:rPr lang="en-US" sz="1200" smtClean="0"/>
                        <a:t>GB/s</a:t>
                      </a:r>
                    </a:p>
                    <a:p>
                      <a:pPr algn="ctr"/>
                      <a:endParaRPr lang="en-US" sz="12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Single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Channel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DDR3</a:t>
                      </a:r>
                    </a:p>
                  </a:txBody>
                  <a:tcPr marL="121618" marR="121618" anchor="ctr"/>
                </a:tc>
              </a:tr>
              <a:tr h="57912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Ideal power</a:t>
                      </a:r>
                    </a:p>
                    <a:p>
                      <a:pPr algn="r"/>
                      <a:r>
                        <a:rPr lang="en-US" sz="1200" b="1" dirty="0" smtClean="0"/>
                        <a:t> efficiency</a:t>
                      </a:r>
                      <a:endParaRPr lang="en-US" sz="12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17.6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r>
                        <a:rPr lang="en-US" sz="1200" dirty="0" smtClean="0"/>
                        <a:t>/</a:t>
                      </a:r>
                    </a:p>
                    <a:p>
                      <a:pPr algn="ctr"/>
                      <a:r>
                        <a:rPr lang="en-US" sz="120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9.4</a:t>
                      </a:r>
                      <a:endParaRPr lang="en-US" sz="1200" baseline="0" dirty="0" smtClean="0"/>
                    </a:p>
                    <a:p>
                      <a:pPr algn="ctr"/>
                      <a:r>
                        <a:rPr lang="en-US" sz="1200" baseline="0" dirty="0" err="1" smtClean="0"/>
                        <a:t>Gflops</a:t>
                      </a:r>
                      <a:r>
                        <a:rPr lang="en-US" sz="1200" baseline="0" dirty="0" smtClean="0"/>
                        <a:t>/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5.8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r>
                        <a:rPr lang="en-US" sz="1200" dirty="0" smtClean="0"/>
                        <a:t>/</a:t>
                      </a:r>
                    </a:p>
                    <a:p>
                      <a:pPr algn="ctr"/>
                      <a:r>
                        <a:rPr lang="en-US" sz="120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12.8</a:t>
                      </a:r>
                    </a:p>
                    <a:p>
                      <a:pPr algn="ctr"/>
                      <a:r>
                        <a:rPr lang="en-US" sz="1200" b="1" dirty="0" err="1" smtClean="0"/>
                        <a:t>Gflops</a:t>
                      </a:r>
                      <a:r>
                        <a:rPr lang="en-US" sz="1200" b="1" dirty="0" smtClean="0"/>
                        <a:t>/</a:t>
                      </a:r>
                    </a:p>
                    <a:p>
                      <a:pPr algn="ctr"/>
                      <a:r>
                        <a:rPr lang="en-US" sz="1200" b="1" dirty="0" smtClean="0"/>
                        <a:t>Watt</a:t>
                      </a:r>
                    </a:p>
                  </a:txBody>
                  <a:tcPr marL="121618" marR="121618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9.4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r>
                        <a:rPr lang="en-US" sz="1200" dirty="0" smtClean="0"/>
                        <a:t>/</a:t>
                      </a:r>
                    </a:p>
                    <a:p>
                      <a:pPr algn="ctr"/>
                      <a:r>
                        <a:rPr lang="en-US" sz="120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 1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r>
                        <a:rPr lang="en-US" sz="1200" dirty="0" smtClean="0"/>
                        <a:t>/</a:t>
                      </a:r>
                    </a:p>
                    <a:p>
                      <a:pPr algn="ctr"/>
                      <a:r>
                        <a:rPr lang="en-US" sz="120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 1</a:t>
                      </a:r>
                    </a:p>
                    <a:p>
                      <a:pPr algn="ctr"/>
                      <a:r>
                        <a:rPr lang="en-US" sz="1200" dirty="0" err="1" smtClean="0"/>
                        <a:t>Gflops</a:t>
                      </a:r>
                      <a:r>
                        <a:rPr lang="en-US" sz="1200" dirty="0" smtClean="0"/>
                        <a:t>/</a:t>
                      </a:r>
                    </a:p>
                    <a:p>
                      <a:pPr algn="ctr"/>
                      <a:r>
                        <a:rPr lang="en-US" sz="1200" dirty="0" smtClean="0"/>
                        <a:t>Watt</a:t>
                      </a:r>
                      <a:endParaRPr lang="en-US" sz="1200" dirty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</a:t>
            </a:fld>
            <a:endParaRPr 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C6678?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/>
              <a:t>Unique architectural features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/>
              <a:t>Eight cores</a:t>
            </a:r>
            <a:endParaRPr lang="en-US"/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/>
              <a:t>8-wide VLIW ISA (Itanium </a:t>
            </a:r>
            <a:r>
              <a:rPr lang="en-US" dirty="0" smtClean="0"/>
              <a:t>9500 is 12-wide VLIW w/8 cores)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/>
              <a:t>Shared memory, but no </a:t>
            </a:r>
            <a:r>
              <a:rPr lang="en-US" dirty="0"/>
              <a:t>shared last </a:t>
            </a:r>
            <a:r>
              <a:rPr lang="en-US"/>
              <a:t>level </a:t>
            </a:r>
            <a:r>
              <a:rPr lang="en-US" smtClean="0"/>
              <a:t>cache</a:t>
            </a:r>
            <a:endParaRPr lang="en-US" dirty="0" smtClean="0"/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/>
              <a:t>Program controlled scratchpads</a:t>
            </a:r>
            <a:endParaRPr lang="en-US" dirty="0"/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/>
              <a:t>DMA </a:t>
            </a:r>
            <a:r>
              <a:rPr lang="en-US" dirty="0" smtClean="0"/>
              <a:t>engine </a:t>
            </a:r>
            <a:r>
              <a:rPr lang="en-US" smtClean="0"/>
              <a:t>for managing scratchpad </a:t>
            </a:r>
            <a:r>
              <a:rPr lang="en-US" dirty="0" smtClean="0"/>
              <a:t>memory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smtClean="0"/>
              <a:t>On-chip </a:t>
            </a:r>
            <a:r>
              <a:rPr lang="en-US" b="1" dirty="0" smtClean="0"/>
              <a:t>interfaces for potential scalability</a:t>
            </a:r>
            <a:endParaRPr lang="en-US" b="1" dirty="0"/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4 x 5 Gb/s Serial Rapid IO 2.1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1 x 10 Gb/s Ethernet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2 x 5 Gb/s PCI-E 2.0</a:t>
            </a:r>
          </a:p>
          <a:p>
            <a:pPr marL="739775" lvl="1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1 x 50 Gb/s </a:t>
            </a:r>
            <a:r>
              <a:rPr lang="en-US" dirty="0" err="1" smtClean="0"/>
              <a:t>HyperLink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24494" y="1828800"/>
            <a:ext cx="608092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24494" y="2514600"/>
            <a:ext cx="608092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24494" y="3200400"/>
            <a:ext cx="608092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24494" y="3913415"/>
            <a:ext cx="608092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24494" y="4599215"/>
            <a:ext cx="608092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24494" y="5285015"/>
            <a:ext cx="608092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0822" y="1828801"/>
            <a:ext cx="553998" cy="16383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ime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257430" y="3810000"/>
            <a:ext cx="19899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5252422" y="1828800"/>
            <a:ext cx="0" cy="411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3916402" y="2754090"/>
            <a:ext cx="0" cy="113211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4284825" y="2438400"/>
            <a:ext cx="19899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4257430" y="3124200"/>
            <a:ext cx="19899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4257430" y="5916385"/>
            <a:ext cx="19899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4284825" y="4544785"/>
            <a:ext cx="19899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4257430" y="5230585"/>
            <a:ext cx="19899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2597" y="1359932"/>
            <a:ext cx="27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Regular Loop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362256" y="1828800"/>
            <a:ext cx="608092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62256" y="2514600"/>
            <a:ext cx="608092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362256" y="3200400"/>
            <a:ext cx="608092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034509" y="3200400"/>
            <a:ext cx="608092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034509" y="3886200"/>
            <a:ext cx="608092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034509" y="4572000"/>
            <a:ext cx="608092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090184" y="1828800"/>
            <a:ext cx="0" cy="3276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7122589" y="2438400"/>
            <a:ext cx="19899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7195754" y="3124200"/>
            <a:ext cx="45606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7122589" y="4495800"/>
            <a:ext cx="2708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90360" y="1359932"/>
            <a:ext cx="314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Software Pipelining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209241" y="2514600"/>
            <a:ext cx="608092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8209241" y="3200400"/>
            <a:ext cx="608092" cy="533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209241" y="3886200"/>
            <a:ext cx="608092" cy="533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</a:rPr>
              <a:t>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82842" y="2647958"/>
            <a:ext cx="212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Prolog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7195754" y="3810000"/>
            <a:ext cx="45606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033516" y="3348340"/>
            <a:ext cx="212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Kernel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33516" y="4024235"/>
            <a:ext cx="212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Epilog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8918681" y="1828800"/>
            <a:ext cx="0" cy="3276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79270" y="5219701"/>
            <a:ext cx="492443" cy="10287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ALU1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26250" y="5257800"/>
            <a:ext cx="492443" cy="9906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ALU2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37040" y="5257800"/>
            <a:ext cx="492443" cy="1143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ALU3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608092" y="1371600"/>
            <a:ext cx="3040460" cy="4648200"/>
          </a:xfrm>
        </p:spPr>
        <p:txBody>
          <a:bodyPr/>
          <a:lstStyle/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The </a:t>
            </a:r>
            <a:r>
              <a:rPr lang="en-US" smtClean="0"/>
              <a:t>C66 relies on compiler to pipeline loops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/>
              <a:t>Compiler relies on programmer for compiler directives and basic loop transformations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001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38519" y="2325289"/>
            <a:ext cx="2219272" cy="251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19" y="2476805"/>
            <a:ext cx="2590800" cy="140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8092" y="1371600"/>
            <a:ext cx="10945654" cy="533400"/>
          </a:xfrm>
        </p:spPr>
        <p:txBody>
          <a:bodyPr/>
          <a:lstStyle/>
          <a:p>
            <a:pPr marL="0" indent="0"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smtClean="0"/>
              <a:t>Development and evaluation</a:t>
            </a:r>
            <a:r>
              <a:rPr lang="en-US" b="1"/>
              <a:t>:	</a:t>
            </a:r>
            <a:r>
              <a:rPr lang="en-US" b="1" smtClean="0"/>
              <a:t>	High </a:t>
            </a:r>
            <a:r>
              <a:rPr lang="en-US" b="1"/>
              <a:t>Performance Computing</a:t>
            </a:r>
            <a:r>
              <a:rPr lang="en-US" b="1" smtClean="0"/>
              <a:t>:</a:t>
            </a:r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3" y="2133600"/>
            <a:ext cx="3318766" cy="269538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19" y="2061844"/>
            <a:ext cx="2388662" cy="311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Single precision </a:t>
            </a:r>
            <a:r>
              <a:rPr lang="en-US" sz="2000" smtClean="0"/>
              <a:t>CSR </a:t>
            </a:r>
            <a:r>
              <a:rPr lang="en-US" sz="2000"/>
              <a:t>s</a:t>
            </a:r>
            <a:r>
              <a:rPr lang="en-US" sz="2000" smtClean="0"/>
              <a:t>parse matrix vector multiply </a:t>
            </a:r>
            <a:r>
              <a:rPr lang="en-US" sz="2000" dirty="0" smtClean="0"/>
              <a:t>kernel</a:t>
            </a:r>
            <a:r>
              <a:rPr lang="en-US" sz="2000" dirty="0"/>
              <a:t> (</a:t>
            </a:r>
            <a:r>
              <a:rPr lang="en-US" sz="2000" dirty="0" err="1"/>
              <a:t>SpMV</a:t>
            </a:r>
            <a:r>
              <a:rPr lang="en-US" sz="2000" dirty="0" smtClean="0"/>
              <a:t>):</a:t>
            </a:r>
          </a:p>
          <a:p>
            <a:pPr lvl="1"/>
            <a:r>
              <a:rPr lang="en-US" dirty="0" smtClean="0"/>
              <a:t>Memory bound (~0.25 flops/byte)</a:t>
            </a:r>
          </a:p>
          <a:p>
            <a:pPr lvl="1"/>
            <a:r>
              <a:rPr lang="en-US" dirty="0" smtClean="0"/>
              <a:t>Control dependent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Achieves </a:t>
            </a:r>
            <a:r>
              <a:rPr lang="en-US" b="1" dirty="0">
                <a:solidFill>
                  <a:srgbClr val="FF0000"/>
                </a:solidFill>
              </a:rPr>
              <a:t>0.7 raw </a:t>
            </a:r>
            <a:r>
              <a:rPr lang="en-US" b="1" dirty="0" smtClean="0">
                <a:solidFill>
                  <a:srgbClr val="FF0000"/>
                </a:solidFill>
              </a:rPr>
              <a:t>performance </a:t>
            </a:r>
            <a:r>
              <a:rPr lang="en-US" dirty="0" smtClean="0"/>
              <a:t>vs. Intel MKL on Ivy Bridge-i7</a:t>
            </a:r>
          </a:p>
          <a:p>
            <a:pPr lvl="1"/>
            <a:r>
              <a:rPr lang="en-US" dirty="0" smtClean="0"/>
              <a:t>Achieves </a:t>
            </a:r>
            <a:r>
              <a:rPr lang="en-US" b="1" dirty="0" smtClean="0">
                <a:solidFill>
                  <a:srgbClr val="FF0000"/>
                </a:solidFill>
              </a:rPr>
              <a:t>0.1 raw performance </a:t>
            </a:r>
            <a:r>
              <a:rPr lang="en-US" dirty="0" smtClean="0"/>
              <a:t>vs. NVIDIA </a:t>
            </a:r>
            <a:r>
              <a:rPr lang="en-US" dirty="0"/>
              <a:t>CUBLAS </a:t>
            </a:r>
            <a:r>
              <a:rPr lang="en-US" dirty="0" smtClean="0"/>
              <a:t>on GTX680 </a:t>
            </a:r>
            <a:r>
              <a:rPr lang="en-US" dirty="0" err="1" smtClean="0"/>
              <a:t>Keplar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Achieves </a:t>
            </a:r>
            <a:r>
              <a:rPr lang="en-US" b="1" dirty="0">
                <a:solidFill>
                  <a:srgbClr val="FF0000"/>
                </a:solidFill>
              </a:rPr>
              <a:t>5X</a:t>
            </a:r>
            <a:r>
              <a:rPr lang="en-US" dirty="0"/>
              <a:t> </a:t>
            </a:r>
            <a:r>
              <a:rPr lang="en-US" dirty="0" err="1"/>
              <a:t>Gflops</a:t>
            </a:r>
            <a:r>
              <a:rPr lang="en-US" dirty="0"/>
              <a:t>/Watt vs. </a:t>
            </a:r>
            <a:r>
              <a:rPr lang="en-US"/>
              <a:t>Intel </a:t>
            </a:r>
            <a:r>
              <a:rPr lang="en-US" smtClean="0"/>
              <a:t>Ivy Bridge-i7</a:t>
            </a:r>
            <a:endParaRPr lang="en-US" dirty="0"/>
          </a:p>
          <a:p>
            <a:pPr lvl="1"/>
            <a:r>
              <a:rPr lang="en-US" dirty="0"/>
              <a:t>Achieves </a:t>
            </a:r>
            <a:r>
              <a:rPr lang="en-US" b="1" dirty="0">
                <a:solidFill>
                  <a:srgbClr val="FF0000"/>
                </a:solidFill>
              </a:rPr>
              <a:t>equal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Gflops</a:t>
            </a:r>
            <a:r>
              <a:rPr lang="en-US" dirty="0"/>
              <a:t>/Watt vs. NVIDIA GTX680 </a:t>
            </a:r>
            <a:r>
              <a:rPr lang="en-US" dirty="0" err="1" smtClean="0"/>
              <a:t>Keplar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r>
              <a:rPr lang="en-US" b="1" dirty="0">
                <a:solidFill>
                  <a:srgbClr val="FF0000"/>
                </a:solidFill>
              </a:rPr>
              <a:t>% more </a:t>
            </a:r>
            <a:r>
              <a:rPr lang="en-US" dirty="0" smtClean="0"/>
              <a:t>of </a:t>
            </a:r>
            <a:r>
              <a:rPr lang="en-US" dirty="0"/>
              <a:t>its peak DRAM b/w </a:t>
            </a:r>
            <a:r>
              <a:rPr lang="en-US" dirty="0" smtClean="0"/>
              <a:t>(.6 to .9) vs</a:t>
            </a:r>
            <a:r>
              <a:rPr lang="en-US" dirty="0"/>
              <a:t>. Intel Sandy Bridge-i7</a:t>
            </a:r>
          </a:p>
          <a:p>
            <a:pPr lvl="1"/>
            <a:r>
              <a:rPr lang="en-US" dirty="0"/>
              <a:t>Uses </a:t>
            </a:r>
            <a:r>
              <a:rPr lang="en-US" b="1" dirty="0" smtClean="0">
                <a:solidFill>
                  <a:srgbClr val="FF0000"/>
                </a:solidFill>
              </a:rPr>
              <a:t>3X more </a:t>
            </a:r>
            <a:r>
              <a:rPr lang="en-US" dirty="0"/>
              <a:t>of its peak DRAM b/w </a:t>
            </a:r>
            <a:r>
              <a:rPr lang="en-US" dirty="0" smtClean="0"/>
              <a:t>(.3 to .9) vs</a:t>
            </a:r>
            <a:r>
              <a:rPr lang="en-US" dirty="0"/>
              <a:t>. NVIDIA GTX680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smtClean="0"/>
              <a:t>Yang </a:t>
            </a:r>
            <a:r>
              <a:rPr lang="en-US" sz="1400" dirty="0" err="1"/>
              <a:t>Gao</a:t>
            </a:r>
            <a:r>
              <a:rPr lang="en-US" sz="1400" dirty="0"/>
              <a:t>, Jason D. Bakos, </a:t>
            </a:r>
            <a:r>
              <a:rPr lang="en-US" sz="1400" b="1" dirty="0"/>
              <a:t>"Sparse Matrix-Vector Multiply on the Texas Instruments C6678 Digital Signal Processor,"</a:t>
            </a:r>
            <a:r>
              <a:rPr lang="en-US" sz="1400" dirty="0"/>
              <a:t> Proc. The 24th IEEE International Conference on Application-specific Systems, Architectures and Processors, Washington D.C., June 5-7, 2013.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</a:t>
            </a:fld>
            <a:endParaRPr 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SpMV</a:t>
            </a:r>
            <a:r>
              <a:rPr lang="en-US" dirty="0" smtClean="0"/>
              <a:t> Software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247397"/>
              </p:ext>
            </p:extLst>
          </p:nvPr>
        </p:nvGraphicFramePr>
        <p:xfrm>
          <a:off x="289719" y="1447800"/>
          <a:ext cx="7374602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8917"/>
                <a:gridCol w="1775174"/>
                <a:gridCol w="1300511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Technique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Performance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Speedup</a:t>
                      </a:r>
                      <a:endParaRPr lang="en-US" sz="1600" dirty="0"/>
                    </a:p>
                  </a:txBody>
                  <a:tcPr marL="121618" marR="121618" anchor="ctr"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Naïve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Gflops</a:t>
                      </a:r>
                      <a:endParaRPr lang="en-US" sz="1600" dirty="0" smtClean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618" marR="121618" anchor="ctr"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Double buffer in scratchpad using DMA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0.78</a:t>
                      </a:r>
                    </a:p>
                    <a:p>
                      <a:pPr algn="ctr"/>
                      <a:r>
                        <a:rPr lang="en-US" sz="1600" dirty="0" err="1" smtClean="0"/>
                        <a:t>Gflops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1.4X</a:t>
                      </a:r>
                    </a:p>
                  </a:txBody>
                  <a:tcPr marL="121618" marR="121618" anchor="ctr"/>
                </a:tc>
              </a:tr>
              <a:tr h="1310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u="sng" smtClean="0"/>
                        <a:t>Fine grain loop</a:t>
                      </a:r>
                      <a:r>
                        <a:rPr lang="en-US" sz="1600" u="sng" baseline="0" smtClean="0"/>
                        <a:t> transformations</a:t>
                      </a:r>
                      <a:endParaRPr lang="en-US" sz="1600" u="sng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smtClean="0"/>
                        <a:t>Assembly </a:t>
                      </a:r>
                      <a:r>
                        <a:rPr lang="en-US" sz="1600" dirty="0" smtClean="0"/>
                        <a:t>language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Loop unroll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Predicated</a:t>
                      </a:r>
                      <a:r>
                        <a:rPr lang="en-US" sz="1600" baseline="0" dirty="0" smtClean="0"/>
                        <a:t> instructions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1.63</a:t>
                      </a:r>
                    </a:p>
                    <a:p>
                      <a:pPr algn="ctr"/>
                      <a:r>
                        <a:rPr lang="en-US" sz="1600" dirty="0" err="1" smtClean="0"/>
                        <a:t>Gflops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2.1X</a:t>
                      </a:r>
                    </a:p>
                  </a:txBody>
                  <a:tcPr marL="121618" marR="121618"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u="sng" smtClean="0"/>
                        <a:t>Coarse grain loop transformation</a:t>
                      </a:r>
                    </a:p>
                    <a:p>
                      <a:pPr algn="ctr"/>
                      <a:r>
                        <a:rPr lang="en-US" sz="1600" smtClean="0"/>
                        <a:t>Loop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dirty="0" smtClean="0"/>
                        <a:t>fission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2.08</a:t>
                      </a:r>
                    </a:p>
                    <a:p>
                      <a:pPr algn="ctr"/>
                      <a:r>
                        <a:rPr lang="en-US" sz="1600" dirty="0" err="1" smtClean="0"/>
                        <a:t>Gflops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1.3X</a:t>
                      </a:r>
                    </a:p>
                  </a:txBody>
                  <a:tcPr marL="121618" marR="121618" anchor="ctr"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Total optimization effort</a:t>
                      </a:r>
                      <a:endParaRPr lang="en-US" sz="16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21618" marR="121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3.8</a:t>
                      </a:r>
                      <a:r>
                        <a:rPr lang="en-US" sz="1600" b="1" baseline="0" smtClean="0"/>
                        <a:t> X</a:t>
                      </a:r>
                      <a:endParaRPr lang="en-US" sz="1600" b="1" dirty="0" smtClean="0"/>
                    </a:p>
                  </a:txBody>
                  <a:tcPr marL="121618" marR="121618"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909719" y="1524000"/>
            <a:ext cx="364402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On chip memory optimizations:  1.4 X</a:t>
            </a:r>
          </a:p>
          <a:p>
            <a:endParaRPr lang="en-US" kern="0" smtClean="0"/>
          </a:p>
          <a:p>
            <a:r>
              <a:rPr lang="en-US" kern="0" smtClean="0"/>
              <a:t>Loop pipelining:  2.7 X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1825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371600"/>
            <a:ext cx="5701427" cy="1676400"/>
          </a:xfrm>
        </p:spPr>
        <p:txBody>
          <a:bodyPr/>
          <a:lstStyle/>
          <a:p>
            <a:r>
              <a:rPr lang="en-US" sz="2400" smtClean="0"/>
              <a:t>Objective: evaluate C66 for</a:t>
            </a:r>
          </a:p>
          <a:p>
            <a:pPr lvl="1"/>
            <a:r>
              <a:rPr lang="en-US" sz="2000" smtClean="0"/>
              <a:t>Computer vision kernels</a:t>
            </a:r>
          </a:p>
          <a:p>
            <a:pPr lvl="1"/>
            <a:r>
              <a:rPr lang="en-US" sz="2000" smtClean="0"/>
              <a:t>Operate in standalone embedded platform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8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6" name="Picture 2" descr="http://www.wired.com/images_blogs/photos/uncategorized/2009/02/11/arg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5719" y="1749829"/>
            <a:ext cx="5196629" cy="419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919" y="3276600"/>
            <a:ext cx="5039639" cy="251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Dense Optical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Objective:</a:t>
            </a:r>
          </a:p>
          <a:p>
            <a:pPr lvl="1"/>
            <a:r>
              <a:rPr lang="en-US" sz="1800" dirty="0"/>
              <a:t>Convert each frame into a </a:t>
            </a:r>
            <a:r>
              <a:rPr lang="en-US" sz="1800"/>
              <a:t>flow </a:t>
            </a:r>
            <a:r>
              <a:rPr lang="en-US" sz="1800" smtClean="0"/>
              <a:t>field</a:t>
            </a:r>
            <a:endParaRPr lang="en-US" sz="1800" dirty="0" smtClean="0"/>
          </a:p>
          <a:p>
            <a:pPr lvl="1"/>
            <a:r>
              <a:rPr lang="en-US" sz="1800" smtClean="0"/>
              <a:t>Cluster </a:t>
            </a:r>
            <a:r>
              <a:rPr lang="en-US" sz="1800" dirty="0" smtClean="0"/>
              <a:t>pixels based on velocity magnitude </a:t>
            </a:r>
            <a:r>
              <a:rPr lang="en-US" sz="1800" smtClean="0"/>
              <a:t>to detect and track objects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smtClean="0"/>
              <a:t>Assume </a:t>
            </a:r>
            <a:r>
              <a:rPr lang="en-US" sz="1800" dirty="0" smtClean="0"/>
              <a:t>pixel intensity </a:t>
            </a:r>
            <a:r>
              <a:rPr lang="en-US" sz="1800" smtClean="0"/>
              <a:t>constraint:</a:t>
            </a:r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z="1800"/>
          </a:p>
          <a:p>
            <a:pPr lvl="1"/>
            <a:r>
              <a:rPr lang="en-US" sz="1800" smtClean="0"/>
              <a:t>Taylor </a:t>
            </a:r>
            <a:r>
              <a:rPr lang="en-US" sz="1800" dirty="0" smtClean="0"/>
              <a:t>expansion implies: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9</a:t>
            </a:fld>
            <a:endParaRPr lang="en-US" dirty="0">
              <a:solidFill>
                <a:srgbClr val="9900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3324" y="3124200"/>
                <a:ext cx="7136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324" y="3124200"/>
                <a:ext cx="713683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28086" y="4619810"/>
                <a:ext cx="5067433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86" y="4619810"/>
                <a:ext cx="5067433" cy="8576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5090319" y="4839358"/>
            <a:ext cx="1356970" cy="1321176"/>
            <a:chOff x="5090319" y="4839358"/>
            <a:chExt cx="1356970" cy="1321176"/>
          </a:xfrm>
        </p:grpSpPr>
        <p:sp>
          <p:nvSpPr>
            <p:cNvPr id="37" name="TextBox 36"/>
            <p:cNvSpPr txBox="1"/>
            <p:nvPr/>
          </p:nvSpPr>
          <p:spPr>
            <a:xfrm>
              <a:off x="5147387" y="5791202"/>
              <a:ext cx="12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solve for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endCxn id="17" idx="4"/>
            </p:cNvCxnSpPr>
            <p:nvPr/>
          </p:nvCxnSpPr>
          <p:spPr>
            <a:xfrm flipH="1" flipV="1">
              <a:off x="5242719" y="5337160"/>
              <a:ext cx="523262" cy="4540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7" idx="0"/>
              <a:endCxn id="18" idx="4"/>
            </p:cNvCxnSpPr>
            <p:nvPr/>
          </p:nvCxnSpPr>
          <p:spPr>
            <a:xfrm flipV="1">
              <a:off x="5765980" y="5334000"/>
              <a:ext cx="526219" cy="4572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090319" y="4839358"/>
              <a:ext cx="304800" cy="49780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37109" y="4839358"/>
              <a:ext cx="310180" cy="4946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08919" y="4117286"/>
            <a:ext cx="8731819" cy="1360131"/>
            <a:chOff x="1508919" y="4117286"/>
            <a:chExt cx="8731819" cy="1360131"/>
          </a:xfrm>
        </p:grpSpPr>
        <p:sp>
          <p:nvSpPr>
            <p:cNvPr id="11" name="TextBox 10"/>
            <p:cNvSpPr txBox="1"/>
            <p:nvPr/>
          </p:nvSpPr>
          <p:spPr>
            <a:xfrm>
              <a:off x="1508919" y="4215834"/>
              <a:ext cx="2613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computed from frame n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615827" y="4495809"/>
              <a:ext cx="1013486" cy="3784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615827" y="4495809"/>
              <a:ext cx="2150153" cy="1305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909719" y="4117286"/>
              <a:ext cx="2331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computed from frame n and n+1</a:t>
              </a:r>
              <a:endParaRPr lang="en-US" sz="16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7477672" y="4495809"/>
              <a:ext cx="1064161" cy="323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690903" y="4626354"/>
              <a:ext cx="399416" cy="851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99919" y="4623081"/>
              <a:ext cx="451820" cy="851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66719" y="4623081"/>
              <a:ext cx="762000" cy="8510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56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47647</TotalTime>
  <Words>1115</Words>
  <Application>Microsoft Office PowerPoint</Application>
  <PresentationFormat>Custom</PresentationFormat>
  <Paragraphs>452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Symbol</vt:lpstr>
      <vt:lpstr>Times New Roman</vt:lpstr>
      <vt:lpstr>Verdana</vt:lpstr>
      <vt:lpstr>usc</vt:lpstr>
      <vt:lpstr>Computer Vision Tasks on the Texas Instruments C6678  Digital Signal Processor</vt:lpstr>
      <vt:lpstr>TI C66 DSP vs. Other Processors</vt:lpstr>
      <vt:lpstr>Why the C6678?</vt:lpstr>
      <vt:lpstr>Software Pipelining</vt:lpstr>
      <vt:lpstr>C66 Platforms</vt:lpstr>
      <vt:lpstr>Results from Previous Work</vt:lpstr>
      <vt:lpstr>SpMV Software Optimizations</vt:lpstr>
      <vt:lpstr>Computer Vision Kernels</vt:lpstr>
      <vt:lpstr>Dense Optical Flow</vt:lpstr>
      <vt:lpstr>Derivative Calculation</vt:lpstr>
      <vt:lpstr>Lucas-Kanade Optical Flow</vt:lpstr>
      <vt:lpstr>Lucas-Kanade Optical Flow Summary</vt:lpstr>
      <vt:lpstr>Previous Work on Lucas-Kanade</vt:lpstr>
      <vt:lpstr>Platform</vt:lpstr>
      <vt:lpstr>DSP Performance Results (7 cores)</vt:lpstr>
      <vt:lpstr>Summary of Optimizations</vt:lpstr>
      <vt:lpstr>Conclusions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Jason D. Bakos</cp:lastModifiedBy>
  <cp:revision>903</cp:revision>
  <dcterms:created xsi:type="dcterms:W3CDTF">2005-09-22T21:21:18Z</dcterms:created>
  <dcterms:modified xsi:type="dcterms:W3CDTF">2015-05-01T21:01:15Z</dcterms:modified>
</cp:coreProperties>
</file>