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32918400" cy="43891200"/>
  <p:notesSz cx="21488400" cy="324612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9DB8F5"/>
    <a:srgbClr val="FFFF99"/>
    <a:srgbClr val="FFCC66"/>
    <a:srgbClr val="DDDBB5"/>
    <a:srgbClr val="D8D6AC"/>
    <a:srgbClr val="FFBF0B"/>
    <a:srgbClr val="CCFF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15620"/>
    <p:restoredTop sz="95606" autoAdjust="0"/>
  </p:normalViewPr>
  <p:slideViewPr>
    <p:cSldViewPr>
      <p:cViewPr>
        <p:scale>
          <a:sx n="33" d="100"/>
          <a:sy n="33" d="100"/>
        </p:scale>
        <p:origin x="-1194" y="3876"/>
      </p:cViewPr>
      <p:guideLst>
        <p:guide orient="horz" pos="13824"/>
        <p:guide pos="912"/>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7" d="100"/>
          <a:sy n="37" d="100"/>
        </p:scale>
        <p:origin x="-1488" y="-84"/>
      </p:cViewPr>
      <p:guideLst>
        <p:guide orient="horz" pos="10224"/>
        <p:guide pos="6765"/>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9307513" cy="1620838"/>
          </a:xfrm>
          <a:prstGeom prst="rect">
            <a:avLst/>
          </a:prstGeom>
          <a:noFill/>
          <a:ln w="9525">
            <a:noFill/>
            <a:miter lim="800000"/>
            <a:headEnd/>
            <a:tailEnd/>
          </a:ln>
        </p:spPr>
        <p:txBody>
          <a:bodyPr vert="horz" wrap="square" lIns="308874" tIns="154435" rIns="308874" bIns="154435" numCol="1" anchor="t" anchorCtr="0" compatLnSpc="1">
            <a:prstTxWarp prst="textNoShape">
              <a:avLst/>
            </a:prstTxWarp>
          </a:bodyPr>
          <a:lstStyle>
            <a:lvl1pPr defTabSz="3087688">
              <a:defRPr sz="4100"/>
            </a:lvl1pPr>
          </a:lstStyle>
          <a:p>
            <a:endParaRPr lang="en-US"/>
          </a:p>
        </p:txBody>
      </p:sp>
      <p:sp>
        <p:nvSpPr>
          <p:cNvPr id="3" name="Date Placeholder 2"/>
          <p:cNvSpPr>
            <a:spLocks noGrp="1"/>
          </p:cNvSpPr>
          <p:nvPr>
            <p:ph type="dt" sz="quarter" idx="1"/>
          </p:nvPr>
        </p:nvSpPr>
        <p:spPr bwMode="auto">
          <a:xfrm>
            <a:off x="12171363" y="0"/>
            <a:ext cx="9312275" cy="1620838"/>
          </a:xfrm>
          <a:prstGeom prst="rect">
            <a:avLst/>
          </a:prstGeom>
          <a:noFill/>
          <a:ln w="9525">
            <a:noFill/>
            <a:miter lim="800000"/>
            <a:headEnd/>
            <a:tailEnd/>
          </a:ln>
        </p:spPr>
        <p:txBody>
          <a:bodyPr vert="horz" wrap="square" lIns="308874" tIns="154435" rIns="308874" bIns="154435" numCol="1" anchor="t" anchorCtr="0" compatLnSpc="1">
            <a:prstTxWarp prst="textNoShape">
              <a:avLst/>
            </a:prstTxWarp>
          </a:bodyPr>
          <a:lstStyle>
            <a:lvl1pPr algn="r" defTabSz="3087688">
              <a:defRPr sz="4100"/>
            </a:lvl1pPr>
          </a:lstStyle>
          <a:p>
            <a:fld id="{6BE34B74-E5B0-4FF9-A946-5126B6FA061C}" type="datetimeFigureOut">
              <a:rPr lang="en-US"/>
              <a:pPr/>
              <a:t>4/1/2009</a:t>
            </a:fld>
            <a:endParaRPr lang="en-US"/>
          </a:p>
        </p:txBody>
      </p:sp>
      <p:sp>
        <p:nvSpPr>
          <p:cNvPr id="4" name="Footer Placeholder 3"/>
          <p:cNvSpPr>
            <a:spLocks noGrp="1"/>
          </p:cNvSpPr>
          <p:nvPr>
            <p:ph type="ftr" sz="quarter" idx="2"/>
          </p:nvPr>
        </p:nvSpPr>
        <p:spPr bwMode="auto">
          <a:xfrm>
            <a:off x="0" y="30840363"/>
            <a:ext cx="9307513" cy="1616075"/>
          </a:xfrm>
          <a:prstGeom prst="rect">
            <a:avLst/>
          </a:prstGeom>
          <a:noFill/>
          <a:ln w="9525">
            <a:noFill/>
            <a:miter lim="800000"/>
            <a:headEnd/>
            <a:tailEnd/>
          </a:ln>
        </p:spPr>
        <p:txBody>
          <a:bodyPr vert="horz" wrap="square" lIns="308874" tIns="154435" rIns="308874" bIns="154435" numCol="1" anchor="b" anchorCtr="0" compatLnSpc="1">
            <a:prstTxWarp prst="textNoShape">
              <a:avLst/>
            </a:prstTxWarp>
          </a:bodyPr>
          <a:lstStyle>
            <a:lvl1pPr defTabSz="3087688">
              <a:defRPr sz="4100"/>
            </a:lvl1pPr>
          </a:lstStyle>
          <a:p>
            <a:endParaRPr lang="en-US"/>
          </a:p>
        </p:txBody>
      </p:sp>
      <p:sp>
        <p:nvSpPr>
          <p:cNvPr id="5" name="Slide Number Placeholder 4"/>
          <p:cNvSpPr>
            <a:spLocks noGrp="1"/>
          </p:cNvSpPr>
          <p:nvPr>
            <p:ph type="sldNum" sz="quarter" idx="3"/>
          </p:nvPr>
        </p:nvSpPr>
        <p:spPr bwMode="auto">
          <a:xfrm>
            <a:off x="12171363" y="30840363"/>
            <a:ext cx="9312275" cy="1616075"/>
          </a:xfrm>
          <a:prstGeom prst="rect">
            <a:avLst/>
          </a:prstGeom>
          <a:noFill/>
          <a:ln w="9525">
            <a:noFill/>
            <a:miter lim="800000"/>
            <a:headEnd/>
            <a:tailEnd/>
          </a:ln>
        </p:spPr>
        <p:txBody>
          <a:bodyPr vert="horz" wrap="square" lIns="308874" tIns="154435" rIns="308874" bIns="154435" numCol="1" anchor="b" anchorCtr="0" compatLnSpc="1">
            <a:prstTxWarp prst="textNoShape">
              <a:avLst/>
            </a:prstTxWarp>
          </a:bodyPr>
          <a:lstStyle>
            <a:lvl1pPr algn="r" defTabSz="3087688">
              <a:defRPr sz="4100"/>
            </a:lvl1pPr>
          </a:lstStyle>
          <a:p>
            <a:fld id="{F50F382A-CE34-458D-9014-ED2D6C693B76}"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9271000" cy="1604963"/>
          </a:xfrm>
          <a:prstGeom prst="rect">
            <a:avLst/>
          </a:prstGeom>
          <a:noFill/>
          <a:ln w="9525">
            <a:noFill/>
            <a:miter lim="800000"/>
            <a:headEnd/>
            <a:tailEnd/>
          </a:ln>
        </p:spPr>
        <p:txBody>
          <a:bodyPr vert="horz" wrap="square" lIns="308845" tIns="154419" rIns="308845" bIns="154419" numCol="1" anchor="t" anchorCtr="0" compatLnSpc="1">
            <a:prstTxWarp prst="textNoShape">
              <a:avLst/>
            </a:prstTxWarp>
          </a:bodyPr>
          <a:lstStyle>
            <a:lvl1pPr defTabSz="3087688" eaLnBrk="0" hangingPunct="0">
              <a:defRPr sz="4100"/>
            </a:lvl1pPr>
          </a:lstStyle>
          <a:p>
            <a:endParaRPr lang="en-US"/>
          </a:p>
        </p:txBody>
      </p:sp>
      <p:sp>
        <p:nvSpPr>
          <p:cNvPr id="4099" name="Rectangle 3"/>
          <p:cNvSpPr>
            <a:spLocks noGrp="1" noChangeArrowheads="1"/>
          </p:cNvSpPr>
          <p:nvPr>
            <p:ph type="dt" idx="1"/>
          </p:nvPr>
        </p:nvSpPr>
        <p:spPr bwMode="auto">
          <a:xfrm>
            <a:off x="12195175" y="0"/>
            <a:ext cx="9256713" cy="1604963"/>
          </a:xfrm>
          <a:prstGeom prst="rect">
            <a:avLst/>
          </a:prstGeom>
          <a:noFill/>
          <a:ln w="9525">
            <a:noFill/>
            <a:miter lim="800000"/>
            <a:headEnd/>
            <a:tailEnd/>
          </a:ln>
        </p:spPr>
        <p:txBody>
          <a:bodyPr vert="horz" wrap="square" lIns="308845" tIns="154419" rIns="308845" bIns="154419" numCol="1" anchor="t" anchorCtr="0" compatLnSpc="1">
            <a:prstTxWarp prst="textNoShape">
              <a:avLst/>
            </a:prstTxWarp>
          </a:bodyPr>
          <a:lstStyle>
            <a:lvl1pPr algn="r" defTabSz="3087688" eaLnBrk="0" hangingPunct="0">
              <a:defRPr sz="4100"/>
            </a:lvl1pPr>
          </a:lstStyle>
          <a:p>
            <a:endParaRPr lang="en-US"/>
          </a:p>
        </p:txBody>
      </p:sp>
      <p:sp>
        <p:nvSpPr>
          <p:cNvPr id="13316" name="Rectangle 4"/>
          <p:cNvSpPr>
            <a:spLocks noGrp="1" noRot="1" noChangeAspect="1" noChangeArrowheads="1" noTextEdit="1"/>
          </p:cNvSpPr>
          <p:nvPr>
            <p:ph type="sldImg" idx="2"/>
          </p:nvPr>
        </p:nvSpPr>
        <p:spPr bwMode="auto">
          <a:xfrm>
            <a:off x="6110288" y="2409825"/>
            <a:ext cx="9234487" cy="1231265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2928938" y="15527338"/>
            <a:ext cx="15598775" cy="14458950"/>
          </a:xfrm>
          <a:prstGeom prst="rect">
            <a:avLst/>
          </a:prstGeom>
          <a:noFill/>
          <a:ln w="9525">
            <a:noFill/>
            <a:miter lim="800000"/>
            <a:headEnd/>
            <a:tailEnd/>
          </a:ln>
        </p:spPr>
        <p:txBody>
          <a:bodyPr vert="horz" wrap="square" lIns="308845" tIns="154419" rIns="308845" bIns="1544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30786388"/>
            <a:ext cx="9271000" cy="1604962"/>
          </a:xfrm>
          <a:prstGeom prst="rect">
            <a:avLst/>
          </a:prstGeom>
          <a:noFill/>
          <a:ln w="9525">
            <a:noFill/>
            <a:miter lim="800000"/>
            <a:headEnd/>
            <a:tailEnd/>
          </a:ln>
        </p:spPr>
        <p:txBody>
          <a:bodyPr vert="horz" wrap="square" lIns="308845" tIns="154419" rIns="308845" bIns="154419" numCol="1" anchor="b" anchorCtr="0" compatLnSpc="1">
            <a:prstTxWarp prst="textNoShape">
              <a:avLst/>
            </a:prstTxWarp>
          </a:bodyPr>
          <a:lstStyle>
            <a:lvl1pPr defTabSz="3087688" eaLnBrk="0" hangingPunct="0">
              <a:defRPr sz="4100"/>
            </a:lvl1pPr>
          </a:lstStyle>
          <a:p>
            <a:endParaRPr lang="en-US"/>
          </a:p>
        </p:txBody>
      </p:sp>
      <p:sp>
        <p:nvSpPr>
          <p:cNvPr id="4103" name="Rectangle 7"/>
          <p:cNvSpPr>
            <a:spLocks noGrp="1" noChangeArrowheads="1"/>
          </p:cNvSpPr>
          <p:nvPr>
            <p:ph type="sldNum" sz="quarter" idx="5"/>
          </p:nvPr>
        </p:nvSpPr>
        <p:spPr bwMode="auto">
          <a:xfrm>
            <a:off x="12195175" y="30786388"/>
            <a:ext cx="9256713" cy="1604962"/>
          </a:xfrm>
          <a:prstGeom prst="rect">
            <a:avLst/>
          </a:prstGeom>
          <a:noFill/>
          <a:ln w="9525">
            <a:noFill/>
            <a:miter lim="800000"/>
            <a:headEnd/>
            <a:tailEnd/>
          </a:ln>
        </p:spPr>
        <p:txBody>
          <a:bodyPr vert="horz" wrap="square" lIns="308845" tIns="154419" rIns="308845" bIns="154419" numCol="1" anchor="b" anchorCtr="0" compatLnSpc="1">
            <a:prstTxWarp prst="textNoShape">
              <a:avLst/>
            </a:prstTxWarp>
          </a:bodyPr>
          <a:lstStyle>
            <a:lvl1pPr algn="r" defTabSz="3087688" eaLnBrk="0" hangingPunct="0">
              <a:defRPr sz="4100"/>
            </a:lvl1pPr>
          </a:lstStyle>
          <a:p>
            <a:fld id="{3B667976-DB22-4EB9-B482-24FAC4462275}"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a:ln/>
        </p:spPr>
      </p:sp>
      <p:sp>
        <p:nvSpPr>
          <p:cNvPr id="16386" name="Notes Placeholder 2"/>
          <p:cNvSpPr>
            <a:spLocks noGrp="1"/>
          </p:cNvSpPr>
          <p:nvPr>
            <p:ph type="body" idx="1"/>
          </p:nvPr>
        </p:nvSpPr>
        <p:spPr/>
        <p:txBody>
          <a:bodyPr/>
          <a:lstStyle/>
          <a:p>
            <a:endParaRPr lang="en-US" smtClean="0"/>
          </a:p>
        </p:txBody>
      </p:sp>
      <p:sp>
        <p:nvSpPr>
          <p:cNvPr id="16387" name="Slide Number Placeholder 3"/>
          <p:cNvSpPr>
            <a:spLocks noGrp="1"/>
          </p:cNvSpPr>
          <p:nvPr>
            <p:ph type="sldNum" sz="quarter" idx="5"/>
          </p:nvPr>
        </p:nvSpPr>
        <p:spPr>
          <a:noFill/>
        </p:spPr>
        <p:txBody>
          <a:bodyPr/>
          <a:lstStyle/>
          <a:p>
            <a:fld id="{F51D0D27-07B5-461A-9743-BFAD9D9750AC}" type="slidenum">
              <a:rPr lang="en-US"/>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563" y="13635038"/>
            <a:ext cx="27981275" cy="9407525"/>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125" y="24871363"/>
            <a:ext cx="23044150" cy="11217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CF08894-1E4C-418A-ADBC-FF05C3E7A43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8E1D1DB-633F-45B6-96E9-FDB861EDAD0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5313" y="3898900"/>
            <a:ext cx="6994525" cy="35115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68563" y="3898900"/>
            <a:ext cx="20834350" cy="35115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77DF130-4970-437F-8C38-3261787C7EF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1FE4059-D0A8-43EF-A6E3-78900D7F787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28203525"/>
            <a:ext cx="27981275" cy="87185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5" y="18602325"/>
            <a:ext cx="27981275" cy="9601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5DAD9A4-CFA0-47ED-BFEE-1BB32B8D2E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468563" y="12684125"/>
            <a:ext cx="13914437" cy="26330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35400" y="12684125"/>
            <a:ext cx="13914438" cy="26330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B235D3D-AEAF-492D-A7BF-2172928F609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238" y="1757363"/>
            <a:ext cx="29625925" cy="7315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6238" y="9825038"/>
            <a:ext cx="14544675" cy="40941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6238" y="13919200"/>
            <a:ext cx="14544675" cy="25288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725" y="9825038"/>
            <a:ext cx="14549438" cy="40941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725" y="13919200"/>
            <a:ext cx="14549438" cy="25288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22553AC-61FE-4772-993A-7FC8E16BF1A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B907600-FA0D-42E8-8498-8ADFF980002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AD58223-0305-4390-90DA-BE5F3C92C37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238" y="1747838"/>
            <a:ext cx="10829925" cy="74374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69863" y="1747838"/>
            <a:ext cx="18402300" cy="374602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6238" y="9185275"/>
            <a:ext cx="10829925" cy="30022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921FCBD-80B4-4E15-AA14-9C036D019AD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600" y="30724475"/>
            <a:ext cx="19751675" cy="36258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600" y="3921125"/>
            <a:ext cx="19751675" cy="26335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6451600" y="34350325"/>
            <a:ext cx="19751675" cy="51514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5418791-CF25-481C-8E48-D86753977C2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8563" y="3898900"/>
            <a:ext cx="27981275" cy="7318375"/>
          </a:xfrm>
          <a:prstGeom prst="rect">
            <a:avLst/>
          </a:prstGeom>
          <a:noFill/>
          <a:ln w="9525">
            <a:noFill/>
            <a:miter lim="800000"/>
            <a:headEnd/>
            <a:tailEnd/>
          </a:ln>
        </p:spPr>
        <p:txBody>
          <a:bodyPr vert="horz" wrap="square" lIns="230701" tIns="115352" rIns="230701" bIns="115352"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468563" y="12684125"/>
            <a:ext cx="27981275" cy="26330275"/>
          </a:xfrm>
          <a:prstGeom prst="rect">
            <a:avLst/>
          </a:prstGeom>
          <a:noFill/>
          <a:ln w="9525">
            <a:noFill/>
            <a:miter lim="800000"/>
            <a:headEnd/>
            <a:tailEnd/>
          </a:ln>
        </p:spPr>
        <p:txBody>
          <a:bodyPr vert="horz" wrap="square" lIns="230701" tIns="115352" rIns="230701" bIns="11535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468563" y="39992300"/>
            <a:ext cx="6858000" cy="2921000"/>
          </a:xfrm>
          <a:prstGeom prst="rect">
            <a:avLst/>
          </a:prstGeom>
          <a:noFill/>
          <a:ln w="9525">
            <a:noFill/>
            <a:miter lim="800000"/>
            <a:headEnd/>
            <a:tailEnd/>
          </a:ln>
          <a:effectLst/>
        </p:spPr>
        <p:txBody>
          <a:bodyPr vert="horz" wrap="square" lIns="230701" tIns="115352" rIns="230701" bIns="115352" numCol="1" anchor="t" anchorCtr="0" compatLnSpc="1">
            <a:prstTxWarp prst="textNoShape">
              <a:avLst/>
            </a:prstTxWarp>
          </a:bodyPr>
          <a:lstStyle>
            <a:lvl1pPr eaLnBrk="0" hangingPunct="0">
              <a:defRPr sz="3500"/>
            </a:lvl1pPr>
          </a:lstStyle>
          <a:p>
            <a:pPr>
              <a:defRPr/>
            </a:pPr>
            <a:endParaRPr lang="en-US"/>
          </a:p>
        </p:txBody>
      </p:sp>
      <p:sp>
        <p:nvSpPr>
          <p:cNvPr id="1029" name="Rectangle 5"/>
          <p:cNvSpPr>
            <a:spLocks noGrp="1" noChangeArrowheads="1"/>
          </p:cNvSpPr>
          <p:nvPr>
            <p:ph type="ftr" sz="quarter" idx="3"/>
          </p:nvPr>
        </p:nvSpPr>
        <p:spPr bwMode="auto">
          <a:xfrm>
            <a:off x="11247438" y="39992300"/>
            <a:ext cx="10423525" cy="2921000"/>
          </a:xfrm>
          <a:prstGeom prst="rect">
            <a:avLst/>
          </a:prstGeom>
          <a:noFill/>
          <a:ln w="9525">
            <a:noFill/>
            <a:miter lim="800000"/>
            <a:headEnd/>
            <a:tailEnd/>
          </a:ln>
          <a:effectLst/>
        </p:spPr>
        <p:txBody>
          <a:bodyPr vert="horz" wrap="square" lIns="230701" tIns="115352" rIns="230701" bIns="115352" numCol="1" anchor="t" anchorCtr="0" compatLnSpc="1">
            <a:prstTxWarp prst="textNoShape">
              <a:avLst/>
            </a:prstTxWarp>
          </a:bodyPr>
          <a:lstStyle>
            <a:lvl1pPr algn="ctr" eaLnBrk="0" hangingPunct="0">
              <a:defRPr sz="3500"/>
            </a:lvl1pPr>
          </a:lstStyle>
          <a:p>
            <a:pPr>
              <a:defRPr/>
            </a:pPr>
            <a:endParaRPr lang="en-US"/>
          </a:p>
        </p:txBody>
      </p:sp>
      <p:sp>
        <p:nvSpPr>
          <p:cNvPr id="1030" name="Rectangle 6"/>
          <p:cNvSpPr>
            <a:spLocks noGrp="1" noChangeArrowheads="1"/>
          </p:cNvSpPr>
          <p:nvPr>
            <p:ph type="sldNum" sz="quarter" idx="4"/>
          </p:nvPr>
        </p:nvSpPr>
        <p:spPr bwMode="auto">
          <a:xfrm>
            <a:off x="23591838" y="39992300"/>
            <a:ext cx="6858000" cy="2921000"/>
          </a:xfrm>
          <a:prstGeom prst="rect">
            <a:avLst/>
          </a:prstGeom>
          <a:noFill/>
          <a:ln w="9525">
            <a:noFill/>
            <a:miter lim="800000"/>
            <a:headEnd/>
            <a:tailEnd/>
          </a:ln>
          <a:effectLst/>
        </p:spPr>
        <p:txBody>
          <a:bodyPr vert="horz" wrap="square" lIns="230701" tIns="115352" rIns="230701" bIns="115352" numCol="1" anchor="t" anchorCtr="0" compatLnSpc="1">
            <a:prstTxWarp prst="textNoShape">
              <a:avLst/>
            </a:prstTxWarp>
          </a:bodyPr>
          <a:lstStyle>
            <a:lvl1pPr algn="r" eaLnBrk="0" hangingPunct="0">
              <a:defRPr sz="3500"/>
            </a:lvl1pPr>
          </a:lstStyle>
          <a:p>
            <a:pPr>
              <a:defRPr/>
            </a:pPr>
            <a:fld id="{6AF30F0A-0E43-4A5D-B362-CC4C01BC907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2306638" rtl="0" eaLnBrk="0" fontAlgn="base" hangingPunct="0">
        <a:spcBef>
          <a:spcPct val="0"/>
        </a:spcBef>
        <a:spcAft>
          <a:spcPct val="0"/>
        </a:spcAft>
        <a:defRPr sz="11100">
          <a:solidFill>
            <a:schemeClr val="tx2"/>
          </a:solidFill>
          <a:latin typeface="+mj-lt"/>
          <a:ea typeface="+mj-ea"/>
          <a:cs typeface="+mj-cs"/>
        </a:defRPr>
      </a:lvl1pPr>
      <a:lvl2pPr algn="ctr" defTabSz="2306638" rtl="0" eaLnBrk="0" fontAlgn="base" hangingPunct="0">
        <a:spcBef>
          <a:spcPct val="0"/>
        </a:spcBef>
        <a:spcAft>
          <a:spcPct val="0"/>
        </a:spcAft>
        <a:defRPr sz="11100">
          <a:solidFill>
            <a:schemeClr val="tx2"/>
          </a:solidFill>
          <a:latin typeface="Times New Roman" pitchFamily="18" charset="0"/>
        </a:defRPr>
      </a:lvl2pPr>
      <a:lvl3pPr algn="ctr" defTabSz="2306638" rtl="0" eaLnBrk="0" fontAlgn="base" hangingPunct="0">
        <a:spcBef>
          <a:spcPct val="0"/>
        </a:spcBef>
        <a:spcAft>
          <a:spcPct val="0"/>
        </a:spcAft>
        <a:defRPr sz="11100">
          <a:solidFill>
            <a:schemeClr val="tx2"/>
          </a:solidFill>
          <a:latin typeface="Times New Roman" pitchFamily="18" charset="0"/>
        </a:defRPr>
      </a:lvl3pPr>
      <a:lvl4pPr algn="ctr" defTabSz="2306638" rtl="0" eaLnBrk="0" fontAlgn="base" hangingPunct="0">
        <a:spcBef>
          <a:spcPct val="0"/>
        </a:spcBef>
        <a:spcAft>
          <a:spcPct val="0"/>
        </a:spcAft>
        <a:defRPr sz="11100">
          <a:solidFill>
            <a:schemeClr val="tx2"/>
          </a:solidFill>
          <a:latin typeface="Times New Roman" pitchFamily="18" charset="0"/>
        </a:defRPr>
      </a:lvl4pPr>
      <a:lvl5pPr algn="ctr" defTabSz="2306638" rtl="0" eaLnBrk="0" fontAlgn="base" hangingPunct="0">
        <a:spcBef>
          <a:spcPct val="0"/>
        </a:spcBef>
        <a:spcAft>
          <a:spcPct val="0"/>
        </a:spcAft>
        <a:defRPr sz="11100">
          <a:solidFill>
            <a:schemeClr val="tx2"/>
          </a:solidFill>
          <a:latin typeface="Times New Roman" pitchFamily="18" charset="0"/>
        </a:defRPr>
      </a:lvl5pPr>
      <a:lvl6pPr marL="457200" algn="ctr" defTabSz="2306638" rtl="0" eaLnBrk="1" fontAlgn="base" hangingPunct="1">
        <a:spcBef>
          <a:spcPct val="0"/>
        </a:spcBef>
        <a:spcAft>
          <a:spcPct val="0"/>
        </a:spcAft>
        <a:defRPr sz="11100">
          <a:solidFill>
            <a:schemeClr val="tx2"/>
          </a:solidFill>
          <a:latin typeface="Times New Roman" pitchFamily="18" charset="0"/>
        </a:defRPr>
      </a:lvl6pPr>
      <a:lvl7pPr marL="914400" algn="ctr" defTabSz="2306638" rtl="0" eaLnBrk="1" fontAlgn="base" hangingPunct="1">
        <a:spcBef>
          <a:spcPct val="0"/>
        </a:spcBef>
        <a:spcAft>
          <a:spcPct val="0"/>
        </a:spcAft>
        <a:defRPr sz="11100">
          <a:solidFill>
            <a:schemeClr val="tx2"/>
          </a:solidFill>
          <a:latin typeface="Times New Roman" pitchFamily="18" charset="0"/>
        </a:defRPr>
      </a:lvl7pPr>
      <a:lvl8pPr marL="1371600" algn="ctr" defTabSz="2306638" rtl="0" eaLnBrk="1" fontAlgn="base" hangingPunct="1">
        <a:spcBef>
          <a:spcPct val="0"/>
        </a:spcBef>
        <a:spcAft>
          <a:spcPct val="0"/>
        </a:spcAft>
        <a:defRPr sz="11100">
          <a:solidFill>
            <a:schemeClr val="tx2"/>
          </a:solidFill>
          <a:latin typeface="Times New Roman" pitchFamily="18" charset="0"/>
        </a:defRPr>
      </a:lvl8pPr>
      <a:lvl9pPr marL="1828800" algn="ctr" defTabSz="2306638" rtl="0" eaLnBrk="1" fontAlgn="base" hangingPunct="1">
        <a:spcBef>
          <a:spcPct val="0"/>
        </a:spcBef>
        <a:spcAft>
          <a:spcPct val="0"/>
        </a:spcAft>
        <a:defRPr sz="11100">
          <a:solidFill>
            <a:schemeClr val="tx2"/>
          </a:solidFill>
          <a:latin typeface="Times New Roman" pitchFamily="18" charset="0"/>
        </a:defRPr>
      </a:lvl9pPr>
    </p:titleStyle>
    <p:bodyStyle>
      <a:lvl1pPr marL="863600" indent="-863600" algn="l" defTabSz="2306638" rtl="0" eaLnBrk="0" fontAlgn="base" hangingPunct="0">
        <a:spcBef>
          <a:spcPct val="20000"/>
        </a:spcBef>
        <a:spcAft>
          <a:spcPct val="0"/>
        </a:spcAft>
        <a:buChar char="•"/>
        <a:defRPr sz="8000">
          <a:solidFill>
            <a:schemeClr val="tx1"/>
          </a:solidFill>
          <a:latin typeface="+mn-lt"/>
          <a:ea typeface="+mn-ea"/>
          <a:cs typeface="+mn-cs"/>
        </a:defRPr>
      </a:lvl1pPr>
      <a:lvl2pPr marL="1873250" indent="-720725" algn="l" defTabSz="2306638" rtl="0" eaLnBrk="0" fontAlgn="base" hangingPunct="0">
        <a:spcBef>
          <a:spcPct val="20000"/>
        </a:spcBef>
        <a:spcAft>
          <a:spcPct val="0"/>
        </a:spcAft>
        <a:buChar char="–"/>
        <a:defRPr sz="7100">
          <a:solidFill>
            <a:schemeClr val="tx1"/>
          </a:solidFill>
          <a:latin typeface="+mn-lt"/>
        </a:defRPr>
      </a:lvl2pPr>
      <a:lvl3pPr marL="2882900" indent="-576263" algn="l" defTabSz="2306638" rtl="0" eaLnBrk="0" fontAlgn="base" hangingPunct="0">
        <a:spcBef>
          <a:spcPct val="20000"/>
        </a:spcBef>
        <a:spcAft>
          <a:spcPct val="0"/>
        </a:spcAft>
        <a:buChar char="•"/>
        <a:defRPr sz="6100">
          <a:solidFill>
            <a:schemeClr val="tx1"/>
          </a:solidFill>
          <a:latin typeface="+mn-lt"/>
        </a:defRPr>
      </a:lvl3pPr>
      <a:lvl4pPr marL="4038600" indent="-579438" algn="l" defTabSz="2306638" rtl="0" eaLnBrk="0" fontAlgn="base" hangingPunct="0">
        <a:spcBef>
          <a:spcPct val="20000"/>
        </a:spcBef>
        <a:spcAft>
          <a:spcPct val="0"/>
        </a:spcAft>
        <a:buChar char="–"/>
        <a:defRPr sz="4900">
          <a:solidFill>
            <a:schemeClr val="tx1"/>
          </a:solidFill>
          <a:latin typeface="+mn-lt"/>
        </a:defRPr>
      </a:lvl4pPr>
      <a:lvl5pPr marL="5191125" indent="-576263" algn="l" defTabSz="2306638" rtl="0" eaLnBrk="0" fontAlgn="base" hangingPunct="0">
        <a:spcBef>
          <a:spcPct val="20000"/>
        </a:spcBef>
        <a:spcAft>
          <a:spcPct val="0"/>
        </a:spcAft>
        <a:buChar char="»"/>
        <a:defRPr sz="4900">
          <a:solidFill>
            <a:schemeClr val="tx1"/>
          </a:solidFill>
          <a:latin typeface="+mn-lt"/>
        </a:defRPr>
      </a:lvl5pPr>
      <a:lvl6pPr marL="5648325" indent="-576263" algn="l" defTabSz="2306638" rtl="0" eaLnBrk="1" fontAlgn="base" hangingPunct="1">
        <a:spcBef>
          <a:spcPct val="20000"/>
        </a:spcBef>
        <a:spcAft>
          <a:spcPct val="0"/>
        </a:spcAft>
        <a:buChar char="»"/>
        <a:defRPr sz="4900">
          <a:solidFill>
            <a:schemeClr val="tx1"/>
          </a:solidFill>
          <a:latin typeface="+mn-lt"/>
        </a:defRPr>
      </a:lvl6pPr>
      <a:lvl7pPr marL="6105525" indent="-576263" algn="l" defTabSz="2306638" rtl="0" eaLnBrk="1" fontAlgn="base" hangingPunct="1">
        <a:spcBef>
          <a:spcPct val="20000"/>
        </a:spcBef>
        <a:spcAft>
          <a:spcPct val="0"/>
        </a:spcAft>
        <a:buChar char="»"/>
        <a:defRPr sz="4900">
          <a:solidFill>
            <a:schemeClr val="tx1"/>
          </a:solidFill>
          <a:latin typeface="+mn-lt"/>
        </a:defRPr>
      </a:lvl7pPr>
      <a:lvl8pPr marL="6562725" indent="-576263" algn="l" defTabSz="2306638" rtl="0" eaLnBrk="1" fontAlgn="base" hangingPunct="1">
        <a:spcBef>
          <a:spcPct val="20000"/>
        </a:spcBef>
        <a:spcAft>
          <a:spcPct val="0"/>
        </a:spcAft>
        <a:buChar char="»"/>
        <a:defRPr sz="4900">
          <a:solidFill>
            <a:schemeClr val="tx1"/>
          </a:solidFill>
          <a:latin typeface="+mn-lt"/>
        </a:defRPr>
      </a:lvl8pPr>
      <a:lvl9pPr marL="7019925" indent="-576263" algn="l" defTabSz="2306638" rtl="0" eaLnBrk="1" fontAlgn="base" hangingPunct="1">
        <a:spcBef>
          <a:spcPct val="20000"/>
        </a:spcBef>
        <a:spcAft>
          <a:spcPct val="0"/>
        </a:spcAft>
        <a:buChar char="»"/>
        <a:defRPr sz="4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sp>
        <p:nvSpPr>
          <p:cNvPr id="34" name="Round Same Side Corner Rectangle 33"/>
          <p:cNvSpPr/>
          <p:nvPr/>
        </p:nvSpPr>
        <p:spPr bwMode="auto">
          <a:xfrm>
            <a:off x="10515600" y="12915911"/>
            <a:ext cx="9296400" cy="12839689"/>
          </a:xfrm>
          <a:prstGeom prst="round2SameRect">
            <a:avLst>
              <a:gd name="adj1" fmla="val 17319"/>
              <a:gd name="adj2" fmla="val 0"/>
            </a:avLst>
          </a:prstGeom>
          <a:solidFill>
            <a:srgbClr val="FFFF99"/>
          </a:solidFill>
          <a:ln w="76200">
            <a:solidFill>
              <a:srgbClr val="993300"/>
            </a:solidFill>
            <a:round/>
            <a:headEnd/>
            <a:tailEnd/>
          </a:ln>
          <a:effectLst>
            <a:innerShdw blurRad="114300">
              <a:prstClr val="black"/>
            </a:innerShdw>
          </a:effectLst>
        </p:spPr>
        <p:txBody>
          <a:bodyPr lIns="65934" tIns="32967" rIns="65934" bIns="32967" anchor="ctr">
            <a:spAutoFit/>
          </a:bodyPr>
          <a:lstStyle/>
          <a:p>
            <a:pPr algn="just" defTabSz="612775" eaLnBrk="0" hangingPunct="0">
              <a:defRPr/>
            </a:pPr>
            <a:endParaRPr lang="en-US" sz="3600" spc="50" dirty="0">
              <a:latin typeface="Calibri" pitchFamily="34" charset="0"/>
            </a:endParaRPr>
          </a:p>
          <a:p>
            <a:pPr algn="just" defTabSz="612775" eaLnBrk="0" hangingPunct="0">
              <a:defRPr/>
            </a:pPr>
            <a:r>
              <a:rPr lang="en-US" sz="3600" spc="50" dirty="0">
                <a:latin typeface="Calibri" pitchFamily="34" charset="0"/>
              </a:rPr>
              <a:t>Computes the partial dot products for only the diagonal and upper triangle of the input matrix. The vector computed by this architecture is added to the vector of the lower triangle architecture to yield the result vector. A copy of the vector is stored an on-chip in a two-port 64-bit block  RAM for each multiplier</a:t>
            </a:r>
            <a:r>
              <a:rPr lang="en-US" sz="3200" spc="50" dirty="0">
                <a:latin typeface="Calibri" pitchFamily="34" charset="0"/>
              </a:rPr>
              <a:t>.</a:t>
            </a:r>
          </a:p>
          <a:p>
            <a:pPr algn="just" defTabSz="612775" eaLnBrk="0" hangingPunct="0">
              <a:defRPr/>
            </a:pPr>
            <a:endParaRPr lang="en-US" sz="3200" spc="50" dirty="0">
              <a:latin typeface="Calibri" pitchFamily="34" charset="0"/>
            </a:endParaRPr>
          </a:p>
          <a:p>
            <a:pPr algn="just" defTabSz="612775" eaLnBrk="0" hangingPunct="0">
              <a:defRPr/>
            </a:pPr>
            <a:endParaRPr lang="en-US" sz="3200" spc="50" dirty="0">
              <a:latin typeface="Calibri" pitchFamily="34" charset="0"/>
            </a:endParaRPr>
          </a:p>
          <a:p>
            <a:pPr algn="just" defTabSz="612775" eaLnBrk="0" hangingPunct="0">
              <a:defRPr/>
            </a:pPr>
            <a:endParaRPr lang="en-US" sz="3200" spc="50" dirty="0">
              <a:latin typeface="Calibri" pitchFamily="34" charset="0"/>
            </a:endParaRPr>
          </a:p>
          <a:p>
            <a:pPr algn="just" defTabSz="612775" eaLnBrk="0" hangingPunct="0">
              <a:defRPr/>
            </a:pPr>
            <a:endParaRPr lang="en-US" sz="3200" spc="50" dirty="0">
              <a:latin typeface="Calibri" pitchFamily="34" charset="0"/>
            </a:endParaRPr>
          </a:p>
          <a:p>
            <a:pPr algn="just" defTabSz="612775" eaLnBrk="0" hangingPunct="0">
              <a:defRPr/>
            </a:pPr>
            <a:endParaRPr lang="en-US" sz="3200" spc="50" dirty="0">
              <a:latin typeface="Calibri" pitchFamily="34" charset="0"/>
            </a:endParaRPr>
          </a:p>
          <a:p>
            <a:pPr algn="just" defTabSz="612775" eaLnBrk="0" hangingPunct="0">
              <a:defRPr/>
            </a:pPr>
            <a:endParaRPr lang="en-US" sz="3200" spc="50" dirty="0">
              <a:latin typeface="Calibri" pitchFamily="34" charset="0"/>
            </a:endParaRPr>
          </a:p>
          <a:p>
            <a:pPr algn="just" defTabSz="612775" eaLnBrk="0" hangingPunct="0">
              <a:defRPr/>
            </a:pPr>
            <a:endParaRPr lang="en-US" sz="3200" spc="50" dirty="0">
              <a:latin typeface="Calibri" pitchFamily="34" charset="0"/>
            </a:endParaRPr>
          </a:p>
          <a:p>
            <a:pPr algn="just" defTabSz="612775" eaLnBrk="0" hangingPunct="0">
              <a:defRPr/>
            </a:pPr>
            <a:endParaRPr lang="en-US" sz="3200" spc="50" dirty="0">
              <a:latin typeface="Calibri" pitchFamily="34" charset="0"/>
            </a:endParaRPr>
          </a:p>
          <a:p>
            <a:pPr algn="just" defTabSz="612775" eaLnBrk="0" hangingPunct="0">
              <a:defRPr/>
            </a:pPr>
            <a:endParaRPr lang="en-US" sz="3200" spc="50" dirty="0">
              <a:latin typeface="Calibri" pitchFamily="34" charset="0"/>
            </a:endParaRPr>
          </a:p>
          <a:p>
            <a:pPr algn="just" defTabSz="612775" eaLnBrk="0" hangingPunct="0">
              <a:defRPr/>
            </a:pPr>
            <a:endParaRPr lang="en-US" sz="3200" spc="50" dirty="0">
              <a:latin typeface="Calibri" pitchFamily="34" charset="0"/>
            </a:endParaRPr>
          </a:p>
          <a:p>
            <a:pPr algn="just" defTabSz="612775" eaLnBrk="0" hangingPunct="0">
              <a:defRPr/>
            </a:pPr>
            <a:endParaRPr lang="en-US" sz="3200" spc="50" dirty="0">
              <a:latin typeface="Calibri" pitchFamily="34" charset="0"/>
            </a:endParaRPr>
          </a:p>
          <a:p>
            <a:pPr algn="just" defTabSz="612775" eaLnBrk="0" hangingPunct="0">
              <a:defRPr/>
            </a:pPr>
            <a:endParaRPr lang="en-US" sz="1050" spc="50" dirty="0">
              <a:latin typeface="Calibri" pitchFamily="34" charset="0"/>
            </a:endParaRPr>
          </a:p>
          <a:p>
            <a:pPr algn="just" defTabSz="612775" eaLnBrk="0" hangingPunct="0">
              <a:defRPr/>
            </a:pPr>
            <a:endParaRPr lang="en-US" sz="1050" spc="50" dirty="0">
              <a:effectLst>
                <a:outerShdw blurRad="38100" dist="38100" dir="2700000" algn="tl">
                  <a:srgbClr val="000000">
                    <a:alpha val="43137"/>
                  </a:srgbClr>
                </a:outerShdw>
              </a:effectLst>
              <a:latin typeface="Calibri" pitchFamily="34" charset="0"/>
            </a:endParaRPr>
          </a:p>
          <a:p>
            <a:pPr algn="just" defTabSz="612775" eaLnBrk="0" hangingPunct="0">
              <a:defRPr/>
            </a:pPr>
            <a:endParaRPr lang="en-US" sz="1050" spc="50" dirty="0">
              <a:effectLst>
                <a:outerShdw blurRad="38100" dist="38100" dir="2700000" algn="tl">
                  <a:srgbClr val="000000">
                    <a:alpha val="43137"/>
                  </a:srgbClr>
                </a:outerShdw>
              </a:effectLst>
              <a:latin typeface="Calibri" pitchFamily="34" charset="0"/>
            </a:endParaRPr>
          </a:p>
          <a:p>
            <a:pPr algn="just" defTabSz="612775" eaLnBrk="0" hangingPunct="0">
              <a:defRPr/>
            </a:pPr>
            <a:endParaRPr lang="en-US" sz="1050" spc="50" dirty="0">
              <a:effectLst>
                <a:outerShdw blurRad="38100" dist="38100" dir="2700000" algn="tl">
                  <a:srgbClr val="000000">
                    <a:alpha val="43137"/>
                  </a:srgbClr>
                </a:outerShdw>
              </a:effectLst>
              <a:latin typeface="Calibri" pitchFamily="34" charset="0"/>
            </a:endParaRPr>
          </a:p>
          <a:p>
            <a:pPr algn="just" defTabSz="612775" eaLnBrk="0" hangingPunct="0">
              <a:defRPr/>
            </a:pPr>
            <a:endParaRPr lang="en-US" sz="1050" spc="50" dirty="0">
              <a:effectLst>
                <a:outerShdw blurRad="38100" dist="38100" dir="2700000" algn="tl">
                  <a:srgbClr val="000000">
                    <a:alpha val="43137"/>
                  </a:srgbClr>
                </a:outerShdw>
              </a:effectLst>
              <a:latin typeface="Calibri" pitchFamily="34" charset="0"/>
            </a:endParaRPr>
          </a:p>
          <a:p>
            <a:pPr algn="just" defTabSz="612775" eaLnBrk="0" hangingPunct="0">
              <a:defRPr/>
            </a:pPr>
            <a:endParaRPr lang="en-US" sz="1050" spc="50" dirty="0">
              <a:effectLst>
                <a:outerShdw blurRad="38100" dist="38100" dir="2700000" algn="tl">
                  <a:srgbClr val="000000">
                    <a:alpha val="43137"/>
                  </a:srgbClr>
                </a:outerShdw>
              </a:effectLst>
              <a:latin typeface="Calibri" pitchFamily="34" charset="0"/>
            </a:endParaRPr>
          </a:p>
          <a:p>
            <a:pPr algn="just" defTabSz="612775" eaLnBrk="0" hangingPunct="0">
              <a:defRPr/>
            </a:pPr>
            <a:endParaRPr lang="en-US" sz="1050" spc="50" dirty="0">
              <a:effectLst>
                <a:outerShdw blurRad="38100" dist="38100" dir="2700000" algn="tl">
                  <a:srgbClr val="000000">
                    <a:alpha val="43137"/>
                  </a:srgbClr>
                </a:outerShdw>
              </a:effectLst>
              <a:latin typeface="Calibri" pitchFamily="34" charset="0"/>
            </a:endParaRPr>
          </a:p>
          <a:p>
            <a:pPr algn="just" defTabSz="612775" eaLnBrk="0" hangingPunct="0">
              <a:defRPr/>
            </a:pPr>
            <a:endParaRPr lang="en-US" sz="1050" spc="50" dirty="0">
              <a:effectLst>
                <a:outerShdw blurRad="38100" dist="38100" dir="2700000" algn="tl">
                  <a:srgbClr val="000000">
                    <a:alpha val="43137"/>
                  </a:srgbClr>
                </a:outerShdw>
              </a:effectLst>
              <a:latin typeface="Calibri" pitchFamily="34" charset="0"/>
            </a:endParaRPr>
          </a:p>
          <a:p>
            <a:pPr algn="just" defTabSz="612775" eaLnBrk="0" hangingPunct="0">
              <a:defRPr/>
            </a:pPr>
            <a:endParaRPr lang="en-US" sz="1050" spc="50" dirty="0">
              <a:effectLst>
                <a:outerShdw blurRad="38100" dist="38100" dir="2700000" algn="tl">
                  <a:srgbClr val="000000">
                    <a:alpha val="43137"/>
                  </a:srgbClr>
                </a:outerShdw>
              </a:effectLst>
              <a:latin typeface="Calibri" pitchFamily="34" charset="0"/>
            </a:endParaRPr>
          </a:p>
          <a:p>
            <a:pPr algn="just" defTabSz="612775" eaLnBrk="0" hangingPunct="0">
              <a:defRPr/>
            </a:pPr>
            <a:endParaRPr lang="en-US" sz="3600" dirty="0">
              <a:effectLst>
                <a:outerShdw blurRad="38100" dist="38100" dir="2700000" algn="tl">
                  <a:srgbClr val="000000">
                    <a:alpha val="43137"/>
                  </a:srgbClr>
                </a:outerShdw>
              </a:effectLst>
            </a:endParaRPr>
          </a:p>
        </p:txBody>
      </p:sp>
      <p:sp>
        <p:nvSpPr>
          <p:cNvPr id="12" name="AutoShape 978"/>
          <p:cNvSpPr>
            <a:spLocks noChangeArrowheads="1"/>
          </p:cNvSpPr>
          <p:nvPr/>
        </p:nvSpPr>
        <p:spPr bwMode="auto">
          <a:xfrm>
            <a:off x="4953000" y="885295"/>
            <a:ext cx="21945600" cy="3995533"/>
          </a:xfrm>
          <a:prstGeom prst="roundRect">
            <a:avLst>
              <a:gd name="adj" fmla="val 13023"/>
            </a:avLst>
          </a:prstGeom>
          <a:solidFill>
            <a:srgbClr val="FFFF99"/>
          </a:solidFill>
          <a:ln w="76200">
            <a:solidFill>
              <a:srgbClr val="993300"/>
            </a:solidFill>
            <a:round/>
            <a:headEnd/>
            <a:tailEnd/>
          </a:ln>
          <a:effectLst>
            <a:innerShdw blurRad="114300">
              <a:prstClr val="black"/>
            </a:innerShdw>
          </a:effectLst>
        </p:spPr>
        <p:txBody>
          <a:bodyPr lIns="65934" tIns="32967" rIns="65934" bIns="32967">
            <a:spAutoFit/>
          </a:bodyPr>
          <a:lstStyle/>
          <a:p>
            <a:pPr algn="ctr" defTabSz="612775" eaLnBrk="0" hangingPunct="0">
              <a:lnSpc>
                <a:spcPts val="7000"/>
              </a:lnSpc>
            </a:pPr>
            <a:r>
              <a:rPr lang="en-US" sz="6000" b="1">
                <a:latin typeface="Calibri" pitchFamily="34" charset="0"/>
              </a:rPr>
              <a:t>Exploiting Matrix Symmetry to Improve FPGA-Accelerated Conjugate Gradient</a:t>
            </a:r>
          </a:p>
          <a:p>
            <a:pPr algn="ctr" defTabSz="612775" eaLnBrk="0" hangingPunct="0">
              <a:lnSpc>
                <a:spcPts val="4800"/>
              </a:lnSpc>
            </a:pPr>
            <a:r>
              <a:rPr lang="en-US" sz="4400">
                <a:latin typeface="Calibri" pitchFamily="34" charset="0"/>
              </a:rPr>
              <a:t>Jason D. Bakos,</a:t>
            </a:r>
            <a:r>
              <a:rPr lang="en-US" sz="4400" i="1">
                <a:latin typeface="Calibri" pitchFamily="34" charset="0"/>
              </a:rPr>
              <a:t> </a:t>
            </a:r>
            <a:r>
              <a:rPr lang="en-US" sz="4400">
                <a:latin typeface="Calibri" pitchFamily="34" charset="0"/>
              </a:rPr>
              <a:t>Krishna K. Nagar</a:t>
            </a:r>
          </a:p>
          <a:p>
            <a:pPr algn="ctr" defTabSz="612775" eaLnBrk="0" hangingPunct="0">
              <a:lnSpc>
                <a:spcPts val="4800"/>
              </a:lnSpc>
            </a:pPr>
            <a:r>
              <a:rPr lang="en-US" altLang="zh-CN" sz="4000">
                <a:latin typeface="Calibri" pitchFamily="34" charset="0"/>
                <a:ea typeface="SimSun" pitchFamily="2" charset="-122"/>
              </a:rPr>
              <a:t>Department of Computer Science and Engineering, University of South Carolina</a:t>
            </a:r>
          </a:p>
          <a:p>
            <a:pPr algn="ctr" defTabSz="612775" eaLnBrk="0" hangingPunct="0">
              <a:lnSpc>
                <a:spcPts val="4800"/>
              </a:lnSpc>
            </a:pPr>
            <a:r>
              <a:rPr lang="en-US" sz="3600">
                <a:latin typeface="Arial" charset="0"/>
              </a:rPr>
              <a:t>{ jbakos, nagar }@cec.sc.edu</a:t>
            </a:r>
            <a:endParaRPr lang="en-US" sz="4400">
              <a:latin typeface="Calibri" pitchFamily="34" charset="0"/>
            </a:endParaRPr>
          </a:p>
        </p:txBody>
      </p:sp>
      <p:pic>
        <p:nvPicPr>
          <p:cNvPr id="15371" name="Picture 12"/>
          <p:cNvPicPr>
            <a:picLocks noChangeAspect="1" noChangeArrowheads="1"/>
          </p:cNvPicPr>
          <p:nvPr/>
        </p:nvPicPr>
        <p:blipFill>
          <a:blip r:embed="rId3"/>
          <a:srcRect/>
          <a:stretch>
            <a:fillRect/>
          </a:stretch>
        </p:blipFill>
        <p:spPr bwMode="auto">
          <a:xfrm>
            <a:off x="914400" y="1028700"/>
            <a:ext cx="3570288" cy="3771900"/>
          </a:xfrm>
          <a:prstGeom prst="rect">
            <a:avLst/>
          </a:prstGeom>
          <a:noFill/>
          <a:ln w="9525" cap="sq">
            <a:solidFill>
              <a:srgbClr val="7E0000"/>
            </a:solidFill>
            <a:round/>
            <a:headEnd/>
            <a:tailEnd/>
          </a:ln>
        </p:spPr>
      </p:pic>
      <p:pic>
        <p:nvPicPr>
          <p:cNvPr id="15372" name="Picture 14"/>
          <p:cNvPicPr>
            <a:picLocks noChangeAspect="1" noChangeArrowheads="1"/>
          </p:cNvPicPr>
          <p:nvPr/>
        </p:nvPicPr>
        <p:blipFill>
          <a:blip r:embed="rId4"/>
          <a:srcRect/>
          <a:stretch>
            <a:fillRect/>
          </a:stretch>
        </p:blipFill>
        <p:spPr bwMode="auto">
          <a:xfrm>
            <a:off x="26365200" y="5181600"/>
            <a:ext cx="5562600" cy="7010400"/>
          </a:xfrm>
          <a:prstGeom prst="rect">
            <a:avLst/>
          </a:prstGeom>
          <a:noFill/>
          <a:ln w="3175">
            <a:solidFill>
              <a:srgbClr val="7E0000"/>
            </a:solidFill>
            <a:miter lim="800000"/>
            <a:headEnd/>
            <a:tailEnd/>
          </a:ln>
        </p:spPr>
      </p:pic>
      <p:sp>
        <p:nvSpPr>
          <p:cNvPr id="18" name="Round Same Side Corner Rectangle 17"/>
          <p:cNvSpPr/>
          <p:nvPr/>
        </p:nvSpPr>
        <p:spPr bwMode="auto">
          <a:xfrm>
            <a:off x="914400" y="13106400"/>
            <a:ext cx="9296400" cy="12641880"/>
          </a:xfrm>
          <a:prstGeom prst="round2SameRect">
            <a:avLst/>
          </a:prstGeom>
          <a:solidFill>
            <a:srgbClr val="FFFF99"/>
          </a:solidFill>
          <a:ln w="76200">
            <a:solidFill>
              <a:srgbClr val="993300"/>
            </a:solidFill>
            <a:round/>
            <a:headEnd/>
            <a:tailEnd/>
          </a:ln>
          <a:effectLst>
            <a:innerShdw blurRad="114300">
              <a:prstClr val="black"/>
            </a:innerShdw>
          </a:effectLst>
        </p:spPr>
        <p:txBody>
          <a:bodyPr lIns="65934" tIns="32967" rIns="65934" bIns="32967" anchor="ctr">
            <a:spAutoFit/>
          </a:bodyPr>
          <a:lstStyle/>
          <a:p>
            <a:pPr algn="just" defTabSz="612775" eaLnBrk="0" hangingPunct="0">
              <a:lnSpc>
                <a:spcPts val="0"/>
              </a:lnSpc>
              <a:defRPr/>
            </a:pPr>
            <a:endParaRPr lang="en-US" sz="3600" spc="50" dirty="0">
              <a:latin typeface="Calibri" pitchFamily="34" charset="0"/>
            </a:endParaRPr>
          </a:p>
          <a:p>
            <a:pPr algn="just" defTabSz="612775" eaLnBrk="0" hangingPunct="0">
              <a:lnSpc>
                <a:spcPts val="0"/>
              </a:lnSpc>
              <a:defRPr/>
            </a:pPr>
            <a:endParaRPr lang="en-US" sz="3600" spc="50" dirty="0">
              <a:latin typeface="Calibri" pitchFamily="34" charset="0"/>
            </a:endParaRPr>
          </a:p>
          <a:p>
            <a:pPr algn="just" defTabSz="612775" eaLnBrk="0" hangingPunct="0">
              <a:defRPr/>
            </a:pPr>
            <a:endParaRPr lang="en-US" sz="1050" spc="50" dirty="0">
              <a:latin typeface="Calibri" pitchFamily="34" charset="0"/>
            </a:endParaRPr>
          </a:p>
          <a:p>
            <a:pPr algn="just" defTabSz="612775" eaLnBrk="0" hangingPunct="0">
              <a:defRPr/>
            </a:pPr>
            <a:endParaRPr lang="en-US" sz="1050" spc="50" dirty="0">
              <a:latin typeface="Calibri" pitchFamily="34" charset="0"/>
            </a:endParaRPr>
          </a:p>
          <a:p>
            <a:pPr algn="just" defTabSz="612775" eaLnBrk="0" hangingPunct="0">
              <a:defRPr/>
            </a:pPr>
            <a:r>
              <a:rPr lang="en-US" sz="3600" spc="50" dirty="0">
                <a:latin typeface="Calibri" pitchFamily="34" charset="0"/>
              </a:rPr>
              <a:t>SMVM core has been divided into two sections:</a:t>
            </a:r>
          </a:p>
          <a:p>
            <a:pPr lvl="1" algn="just" defTabSz="612775" eaLnBrk="0" hangingPunct="0">
              <a:buFont typeface="Wingdings" pitchFamily="2" charset="2"/>
              <a:buChar char="Ø"/>
              <a:defRPr/>
            </a:pPr>
            <a:r>
              <a:rPr lang="en-US" sz="3600" spc="50" dirty="0">
                <a:latin typeface="Calibri" pitchFamily="34" charset="0"/>
              </a:rPr>
              <a:t> Upper Triangle Architecture</a:t>
            </a:r>
          </a:p>
          <a:p>
            <a:pPr lvl="1" algn="just" defTabSz="612775" eaLnBrk="0" hangingPunct="0">
              <a:buFont typeface="Wingdings" pitchFamily="2" charset="2"/>
              <a:buChar char="Ø"/>
              <a:defRPr/>
            </a:pPr>
            <a:r>
              <a:rPr lang="en-US" sz="3600" spc="50" dirty="0">
                <a:latin typeface="Calibri" pitchFamily="34" charset="0"/>
              </a:rPr>
              <a:t> Lower Triangle Architecture</a:t>
            </a:r>
          </a:p>
          <a:p>
            <a:pPr algn="just" defTabSz="612775" eaLnBrk="0" hangingPunct="0">
              <a:spcAft>
                <a:spcPts val="600"/>
              </a:spcAft>
              <a:defRPr/>
            </a:pPr>
            <a:r>
              <a:rPr lang="en-US" sz="3600" spc="50" dirty="0">
                <a:latin typeface="Calibri" pitchFamily="34" charset="0"/>
              </a:rPr>
              <a:t>The multipliers process both the top triangle and bottom triangle of the input matrix in parallel: nearly doubles the ratio of computation to communication</a:t>
            </a:r>
            <a:r>
              <a:rPr lang="en-US" sz="3600" dirty="0">
                <a:latin typeface="Calibri" pitchFamily="34" charset="0"/>
              </a:rPr>
              <a:t>.</a:t>
            </a:r>
          </a:p>
          <a:p>
            <a:pPr algn="ctr" defTabSz="612775" eaLnBrk="0" hangingPunct="0">
              <a:defRPr/>
            </a:pPr>
            <a:r>
              <a:rPr lang="en-US" sz="3600" dirty="0">
                <a:latin typeface="Calibri" pitchFamily="34" charset="0"/>
              </a:rPr>
              <a:t>Result = Result </a:t>
            </a:r>
            <a:r>
              <a:rPr lang="en-US" sz="3600" baseline="-25000" dirty="0">
                <a:latin typeface="Calibri" pitchFamily="34" charset="0"/>
              </a:rPr>
              <a:t>upper</a:t>
            </a:r>
            <a:r>
              <a:rPr lang="en-US" sz="3600" dirty="0">
                <a:latin typeface="Calibri" pitchFamily="34" charset="0"/>
              </a:rPr>
              <a:t> + Result </a:t>
            </a:r>
            <a:r>
              <a:rPr lang="en-US" sz="3600" baseline="-25000" dirty="0">
                <a:latin typeface="Calibri" pitchFamily="34" charset="0"/>
              </a:rPr>
              <a:t>lower</a:t>
            </a:r>
          </a:p>
          <a:p>
            <a:pPr algn="ctr" defTabSz="612775" eaLnBrk="0" hangingPunct="0">
              <a:defRPr/>
            </a:pPr>
            <a:endParaRPr lang="en-US" sz="3600" baseline="-25000" dirty="0">
              <a:effectLst>
                <a:outerShdw blurRad="38100" dist="38100" dir="2700000" algn="tl">
                  <a:srgbClr val="000000">
                    <a:alpha val="43137"/>
                  </a:srgbClr>
                </a:outerShdw>
              </a:effectLst>
            </a:endParaRPr>
          </a:p>
          <a:p>
            <a:pPr algn="ctr" defTabSz="612775" eaLnBrk="0" hangingPunct="0">
              <a:defRPr/>
            </a:pPr>
            <a:endParaRPr lang="en-US" sz="3600" dirty="0">
              <a:effectLst>
                <a:outerShdw blurRad="38100" dist="38100" dir="2700000" algn="tl">
                  <a:srgbClr val="000000">
                    <a:alpha val="43137"/>
                  </a:srgbClr>
                </a:outerShdw>
              </a:effectLst>
            </a:endParaRPr>
          </a:p>
          <a:p>
            <a:pPr algn="just" defTabSz="612775" eaLnBrk="0" hangingPunct="0">
              <a:defRPr/>
            </a:pPr>
            <a:endParaRPr lang="en-US" sz="3600" dirty="0">
              <a:effectLst>
                <a:outerShdw blurRad="38100" dist="38100" dir="2700000" algn="tl">
                  <a:srgbClr val="000000">
                    <a:alpha val="43137"/>
                  </a:srgbClr>
                </a:outerShdw>
              </a:effectLst>
            </a:endParaRPr>
          </a:p>
          <a:p>
            <a:pPr algn="just" defTabSz="612775" eaLnBrk="0" hangingPunct="0">
              <a:defRPr/>
            </a:pPr>
            <a:endParaRPr lang="en-US" sz="3600" dirty="0">
              <a:effectLst>
                <a:outerShdw blurRad="38100" dist="38100" dir="2700000" algn="tl">
                  <a:srgbClr val="000000">
                    <a:alpha val="43137"/>
                  </a:srgbClr>
                </a:outerShdw>
              </a:effectLst>
            </a:endParaRPr>
          </a:p>
          <a:p>
            <a:pPr algn="just" defTabSz="612775" eaLnBrk="0" hangingPunct="0">
              <a:defRPr/>
            </a:pPr>
            <a:endParaRPr lang="en-US" sz="3600" dirty="0">
              <a:effectLst>
                <a:outerShdw blurRad="38100" dist="38100" dir="2700000" algn="tl">
                  <a:srgbClr val="000000">
                    <a:alpha val="43137"/>
                  </a:srgbClr>
                </a:outerShdw>
              </a:effectLst>
            </a:endParaRPr>
          </a:p>
          <a:p>
            <a:pPr algn="just" defTabSz="612775" eaLnBrk="0" hangingPunct="0">
              <a:defRPr/>
            </a:pPr>
            <a:endParaRPr lang="en-US" sz="3600" dirty="0">
              <a:effectLst>
                <a:outerShdw blurRad="38100" dist="38100" dir="2700000" algn="tl">
                  <a:srgbClr val="000000">
                    <a:alpha val="43137"/>
                  </a:srgbClr>
                </a:outerShdw>
              </a:effectLst>
            </a:endParaRPr>
          </a:p>
          <a:p>
            <a:pPr algn="just" defTabSz="612775" eaLnBrk="0" hangingPunct="0">
              <a:defRPr/>
            </a:pPr>
            <a:endParaRPr lang="en-US" sz="3600" dirty="0">
              <a:effectLst>
                <a:outerShdw blurRad="38100" dist="38100" dir="2700000" algn="tl">
                  <a:srgbClr val="000000">
                    <a:alpha val="43137"/>
                  </a:srgbClr>
                </a:outerShdw>
              </a:effectLst>
            </a:endParaRPr>
          </a:p>
          <a:p>
            <a:pPr algn="just" defTabSz="612775" eaLnBrk="0" hangingPunct="0">
              <a:defRPr/>
            </a:pPr>
            <a:endParaRPr lang="en-US" sz="3600" dirty="0">
              <a:effectLst>
                <a:outerShdw blurRad="38100" dist="38100" dir="2700000" algn="tl">
                  <a:srgbClr val="000000">
                    <a:alpha val="43137"/>
                  </a:srgbClr>
                </a:outerShdw>
              </a:effectLst>
            </a:endParaRPr>
          </a:p>
          <a:p>
            <a:pPr algn="just" defTabSz="612775" eaLnBrk="0" hangingPunct="0">
              <a:defRPr/>
            </a:pPr>
            <a:endParaRPr lang="en-US" sz="3600" dirty="0">
              <a:effectLst>
                <a:outerShdw blurRad="38100" dist="38100" dir="2700000" algn="tl">
                  <a:srgbClr val="000000">
                    <a:alpha val="43137"/>
                  </a:srgbClr>
                </a:outerShdw>
              </a:effectLst>
            </a:endParaRPr>
          </a:p>
          <a:p>
            <a:pPr algn="just" defTabSz="612775" eaLnBrk="0" hangingPunct="0">
              <a:defRPr/>
            </a:pPr>
            <a:endParaRPr lang="en-US" sz="3600" dirty="0">
              <a:effectLst>
                <a:outerShdw blurRad="38100" dist="38100" dir="2700000" algn="tl">
                  <a:srgbClr val="000000">
                    <a:alpha val="43137"/>
                  </a:srgbClr>
                </a:outerShdw>
              </a:effectLst>
            </a:endParaRPr>
          </a:p>
          <a:p>
            <a:pPr algn="just" defTabSz="612775" eaLnBrk="0" hangingPunct="0">
              <a:defRPr/>
            </a:pPr>
            <a:endParaRPr lang="en-US" sz="6000" dirty="0">
              <a:effectLst>
                <a:outerShdw blurRad="38100" dist="38100" dir="2700000" algn="tl">
                  <a:srgbClr val="000000">
                    <a:alpha val="43137"/>
                  </a:srgbClr>
                </a:outerShdw>
              </a:effectLst>
            </a:endParaRPr>
          </a:p>
          <a:p>
            <a:pPr algn="just" defTabSz="612775" eaLnBrk="0" hangingPunct="0">
              <a:defRPr/>
            </a:pPr>
            <a:endParaRPr lang="en-US" sz="3600" dirty="0">
              <a:effectLst>
                <a:outerShdw blurRad="38100" dist="38100" dir="2700000" algn="tl">
                  <a:srgbClr val="000000">
                    <a:alpha val="43137"/>
                  </a:srgbClr>
                </a:outerShdw>
              </a:effectLst>
            </a:endParaRPr>
          </a:p>
        </p:txBody>
      </p:sp>
      <p:pic>
        <p:nvPicPr>
          <p:cNvPr id="15376" name="Picture 4"/>
          <p:cNvPicPr>
            <a:picLocks noChangeAspect="1" noChangeArrowheads="1"/>
          </p:cNvPicPr>
          <p:nvPr/>
        </p:nvPicPr>
        <p:blipFill>
          <a:blip r:embed="rId5"/>
          <a:srcRect/>
          <a:stretch>
            <a:fillRect/>
          </a:stretch>
        </p:blipFill>
        <p:spPr bwMode="auto">
          <a:xfrm>
            <a:off x="1066800" y="19050000"/>
            <a:ext cx="8991600" cy="6477000"/>
          </a:xfrm>
          <a:prstGeom prst="rect">
            <a:avLst/>
          </a:prstGeom>
          <a:noFill/>
          <a:ln w="9525">
            <a:noFill/>
            <a:miter lim="800000"/>
            <a:headEnd/>
            <a:tailEnd/>
          </a:ln>
        </p:spPr>
      </p:pic>
      <p:sp>
        <p:nvSpPr>
          <p:cNvPr id="23" name="Round Same Side Corner Rectangle 22"/>
          <p:cNvSpPr/>
          <p:nvPr/>
        </p:nvSpPr>
        <p:spPr bwMode="auto">
          <a:xfrm>
            <a:off x="20116800" y="12954000"/>
            <a:ext cx="11887200" cy="19507200"/>
          </a:xfrm>
          <a:prstGeom prst="round2SameRect">
            <a:avLst/>
          </a:prstGeom>
          <a:solidFill>
            <a:srgbClr val="FFFF99"/>
          </a:solidFill>
          <a:ln w="76200">
            <a:solidFill>
              <a:srgbClr val="993300"/>
            </a:solidFill>
            <a:round/>
            <a:headEnd/>
            <a:tailEnd/>
          </a:ln>
          <a:effectLst>
            <a:innerShdw blurRad="114300">
              <a:prstClr val="black"/>
            </a:innerShdw>
          </a:effectLst>
        </p:spPr>
        <p:txBody>
          <a:bodyPr lIns="65934" tIns="0" rIns="65934" bIns="32967"/>
          <a:lstStyle/>
          <a:p>
            <a:pPr algn="just" defTabSz="612775" eaLnBrk="0" hangingPunct="0">
              <a:lnSpc>
                <a:spcPts val="3700"/>
              </a:lnSpc>
              <a:spcAft>
                <a:spcPts val="0"/>
              </a:spcAft>
              <a:defRPr/>
            </a:pPr>
            <a:endParaRPr lang="en-US" sz="3600" spc="50" dirty="0">
              <a:latin typeface="Calibri" pitchFamily="34" charset="0"/>
            </a:endParaRPr>
          </a:p>
          <a:p>
            <a:pPr algn="just" defTabSz="612775" eaLnBrk="0" hangingPunct="0">
              <a:lnSpc>
                <a:spcPts val="4500"/>
              </a:lnSpc>
              <a:spcAft>
                <a:spcPts val="0"/>
              </a:spcAft>
              <a:defRPr/>
            </a:pPr>
            <a:r>
              <a:rPr lang="en-US" sz="3600" spc="50" dirty="0">
                <a:latin typeface="Calibri" pitchFamily="34" charset="0"/>
              </a:rPr>
              <a:t>Multiplies each incoming matrix value by the vector element corresponding to the current matrix row. These products are accumulated into a BRAM for each multiplier. If a RAW data hazard is detected in either accumulation circuit, the product is “aborted,” by being sent to the host and accumulated in software. After each matrix row, the values accumulated in each BRAM are added and sent to the host.</a:t>
            </a:r>
          </a:p>
          <a:p>
            <a:pPr algn="just" defTabSz="612775" eaLnBrk="0" hangingPunct="0">
              <a:lnSpc>
                <a:spcPts val="4500"/>
              </a:lnSpc>
              <a:spcAft>
                <a:spcPts val="0"/>
              </a:spcAft>
              <a:defRPr/>
            </a:pPr>
            <a:r>
              <a:rPr lang="en-US" sz="3600" spc="50" dirty="0">
                <a:latin typeface="Calibri" pitchFamily="34" charset="0"/>
              </a:rPr>
              <a:t>The rows are treated as columns while the columns are treated as rows. Former results in substantial saving of on-chip memory, but requires zero termination. The</a:t>
            </a:r>
            <a:r>
              <a:rPr lang="en-US" sz="3600" dirty="0">
                <a:latin typeface="Calibri" pitchFamily="34" charset="0"/>
              </a:rPr>
              <a:t> stream of products produced by the two lower triangle multipliers are accumulated into the result location referenced by the column numbers. </a:t>
            </a:r>
          </a:p>
          <a:p>
            <a:pPr algn="just" defTabSz="612775" eaLnBrk="0" hangingPunct="0">
              <a:lnSpc>
                <a:spcPts val="4500"/>
              </a:lnSpc>
              <a:spcAft>
                <a:spcPts val="800"/>
              </a:spcAft>
              <a:defRPr/>
            </a:pPr>
            <a:r>
              <a:rPr lang="en-US" sz="3600" dirty="0">
                <a:latin typeface="Calibri" pitchFamily="34" charset="0"/>
              </a:rPr>
              <a:t>When data hazard due to feedback addition occurs, product is directly sent to the host where they are added to the final result vector.</a:t>
            </a:r>
            <a:endParaRPr lang="en-US" sz="3600" spc="50" dirty="0">
              <a:effectLst>
                <a:outerShdw blurRad="38100" dist="38100" dir="2700000" algn="tl">
                  <a:srgbClr val="000000">
                    <a:alpha val="43137"/>
                  </a:srgbClr>
                </a:outerShdw>
              </a:effectLst>
            </a:endParaRPr>
          </a:p>
          <a:p>
            <a:pPr algn="just" defTabSz="612775" eaLnBrk="0" hangingPunct="0">
              <a:defRPr/>
            </a:pPr>
            <a:endParaRPr lang="en-US" sz="3600" spc="50" dirty="0">
              <a:effectLst>
                <a:outerShdw blurRad="38100" dist="38100" dir="2700000" algn="tl">
                  <a:srgbClr val="000000">
                    <a:alpha val="43137"/>
                  </a:srgbClr>
                </a:outerShdw>
              </a:effectLst>
            </a:endParaRPr>
          </a:p>
          <a:p>
            <a:pPr algn="just" defTabSz="612775" eaLnBrk="0" hangingPunct="0">
              <a:defRPr/>
            </a:pPr>
            <a:endParaRPr lang="en-US" sz="3600" spc="50" dirty="0">
              <a:effectLst>
                <a:outerShdw blurRad="38100" dist="38100" dir="2700000" algn="tl">
                  <a:srgbClr val="000000">
                    <a:alpha val="43137"/>
                  </a:srgbClr>
                </a:outerShdw>
              </a:effectLst>
            </a:endParaRPr>
          </a:p>
          <a:p>
            <a:pPr algn="just" defTabSz="612775" eaLnBrk="0" hangingPunct="0">
              <a:defRPr/>
            </a:pPr>
            <a:endParaRPr lang="en-US" sz="3600" spc="50" dirty="0">
              <a:effectLst>
                <a:outerShdw blurRad="38100" dist="38100" dir="2700000" algn="tl">
                  <a:srgbClr val="000000">
                    <a:alpha val="43137"/>
                  </a:srgbClr>
                </a:outerShdw>
              </a:effectLst>
            </a:endParaRPr>
          </a:p>
          <a:p>
            <a:pPr algn="just" defTabSz="612775" eaLnBrk="0" hangingPunct="0">
              <a:defRPr/>
            </a:pPr>
            <a:endParaRPr lang="en-US" sz="3600" spc="50" dirty="0">
              <a:effectLst>
                <a:outerShdw blurRad="38100" dist="38100" dir="2700000" algn="tl">
                  <a:srgbClr val="000000">
                    <a:alpha val="43137"/>
                  </a:srgbClr>
                </a:outerShdw>
              </a:effectLst>
            </a:endParaRPr>
          </a:p>
        </p:txBody>
      </p:sp>
      <p:pic>
        <p:nvPicPr>
          <p:cNvPr id="15380" name="Picture 2"/>
          <p:cNvPicPr>
            <a:picLocks noChangeAspect="1" noChangeArrowheads="1"/>
          </p:cNvPicPr>
          <p:nvPr/>
        </p:nvPicPr>
        <p:blipFill>
          <a:blip r:embed="rId6"/>
          <a:srcRect/>
          <a:stretch>
            <a:fillRect/>
          </a:stretch>
        </p:blipFill>
        <p:spPr bwMode="auto">
          <a:xfrm>
            <a:off x="20269200" y="23787100"/>
            <a:ext cx="11582400" cy="8521700"/>
          </a:xfrm>
          <a:prstGeom prst="rect">
            <a:avLst/>
          </a:prstGeom>
          <a:solidFill>
            <a:srgbClr val="000099"/>
          </a:solidFill>
          <a:ln w="9525">
            <a:noFill/>
            <a:miter lim="800000"/>
            <a:headEnd/>
            <a:tailEnd/>
          </a:ln>
        </p:spPr>
      </p:pic>
      <p:sp>
        <p:nvSpPr>
          <p:cNvPr id="25" name="Round Same Side Corner Rectangle 24"/>
          <p:cNvSpPr/>
          <p:nvPr/>
        </p:nvSpPr>
        <p:spPr bwMode="auto">
          <a:xfrm>
            <a:off x="914400" y="26593800"/>
            <a:ext cx="18897600" cy="5877666"/>
          </a:xfrm>
          <a:prstGeom prst="round2SameRect">
            <a:avLst/>
          </a:prstGeom>
          <a:solidFill>
            <a:srgbClr val="FFFF99"/>
          </a:solidFill>
          <a:ln w="76200">
            <a:solidFill>
              <a:srgbClr val="993300"/>
            </a:solidFill>
            <a:round/>
            <a:headEnd/>
            <a:tailEnd/>
          </a:ln>
          <a:effectLst>
            <a:innerShdw blurRad="114300">
              <a:prstClr val="black"/>
            </a:innerShdw>
          </a:effectLst>
        </p:spPr>
        <p:txBody>
          <a:bodyPr lIns="65934" tIns="32967" rIns="65934" bIns="32967" anchor="ctr">
            <a:spAutoFit/>
          </a:bodyPr>
          <a:lstStyle/>
          <a:p>
            <a:pPr algn="just">
              <a:defRPr/>
            </a:pPr>
            <a:endParaRPr lang="en-US" sz="3600" dirty="0"/>
          </a:p>
          <a:p>
            <a:pPr lvl="1" algn="just">
              <a:buFont typeface="Wingdings" pitchFamily="2" charset="2"/>
              <a:buChar char="Ø"/>
              <a:defRPr/>
            </a:pPr>
            <a:endParaRPr lang="en-US" sz="3600" dirty="0"/>
          </a:p>
          <a:p>
            <a:pPr algn="just">
              <a:buFont typeface="Wingdings" pitchFamily="2" charset="2"/>
              <a:buChar char="Ø"/>
              <a:defRPr/>
            </a:pPr>
            <a:endParaRPr lang="en-US" sz="3600" dirty="0"/>
          </a:p>
          <a:p>
            <a:pPr algn="just">
              <a:defRPr/>
            </a:pPr>
            <a:endParaRPr lang="en-US" sz="3600" dirty="0"/>
          </a:p>
          <a:p>
            <a:pPr algn="just">
              <a:defRPr/>
            </a:pPr>
            <a:endParaRPr lang="en-US" sz="3600" dirty="0"/>
          </a:p>
          <a:p>
            <a:pPr algn="just">
              <a:defRPr/>
            </a:pPr>
            <a:endParaRPr lang="en-US" sz="3600" dirty="0"/>
          </a:p>
          <a:p>
            <a:pPr algn="just">
              <a:defRPr/>
            </a:pPr>
            <a:endParaRPr lang="en-US" sz="3600" dirty="0"/>
          </a:p>
          <a:p>
            <a:pPr algn="just">
              <a:defRPr/>
            </a:pPr>
            <a:endParaRPr lang="en-US" sz="3600" dirty="0"/>
          </a:p>
          <a:p>
            <a:pPr algn="just">
              <a:defRPr/>
            </a:pPr>
            <a:endParaRPr lang="en-US" sz="3600" dirty="0"/>
          </a:p>
          <a:p>
            <a:pPr algn="just">
              <a:defRPr/>
            </a:pPr>
            <a:endParaRPr lang="en-US" sz="3600" dirty="0"/>
          </a:p>
        </p:txBody>
      </p:sp>
      <p:sp>
        <p:nvSpPr>
          <p:cNvPr id="26" name="Round Same Side Corner Rectangle 25"/>
          <p:cNvSpPr/>
          <p:nvPr/>
        </p:nvSpPr>
        <p:spPr bwMode="auto">
          <a:xfrm>
            <a:off x="20345400" y="33070800"/>
            <a:ext cx="11658600" cy="9982200"/>
          </a:xfrm>
          <a:prstGeom prst="round2SameRect">
            <a:avLst/>
          </a:prstGeom>
          <a:solidFill>
            <a:srgbClr val="FFFF99"/>
          </a:solidFill>
          <a:ln w="76200">
            <a:solidFill>
              <a:srgbClr val="993300"/>
            </a:solidFill>
            <a:round/>
            <a:headEnd/>
            <a:tailEnd/>
          </a:ln>
          <a:effectLst>
            <a:innerShdw blurRad="114300">
              <a:prstClr val="black"/>
            </a:innerShdw>
          </a:effectLst>
        </p:spPr>
        <p:txBody>
          <a:bodyPr lIns="65934" tIns="32967" rIns="65934" bIns="32967" anchor="ctr">
            <a:spAutoFit/>
          </a:bodyPr>
          <a:lstStyle/>
          <a:p>
            <a:pPr marL="190500" lvl="1" algn="just" defTabSz="612775" eaLnBrk="0" hangingPunct="0">
              <a:spcAft>
                <a:spcPts val="300"/>
              </a:spcAft>
              <a:buFont typeface="Wingdings" pitchFamily="2" charset="2"/>
              <a:buChar char="Ø"/>
              <a:defRPr/>
            </a:pPr>
            <a:endParaRPr lang="en-US" sz="3600" b="1" spc="50" dirty="0">
              <a:latin typeface="Calibri" pitchFamily="34" charset="0"/>
            </a:endParaRPr>
          </a:p>
          <a:p>
            <a:pPr marL="190500" lvl="1" algn="just" defTabSz="612775" eaLnBrk="0" hangingPunct="0">
              <a:spcAft>
                <a:spcPts val="300"/>
              </a:spcAft>
              <a:buFont typeface="Wingdings" pitchFamily="2" charset="2"/>
              <a:buChar char="Ø"/>
              <a:defRPr/>
            </a:pPr>
            <a:r>
              <a:rPr lang="en-US" sz="3600" b="1" spc="50" dirty="0">
                <a:latin typeface="Calibri" pitchFamily="34" charset="0"/>
              </a:rPr>
              <a:t> Resource Utilization: </a:t>
            </a:r>
          </a:p>
          <a:p>
            <a:pPr lvl="2" algn="just" defTabSz="612775" eaLnBrk="0" hangingPunct="0">
              <a:spcAft>
                <a:spcPts val="300"/>
              </a:spcAft>
              <a:buFont typeface="Wingdings" pitchFamily="2" charset="2"/>
              <a:buChar char="v"/>
              <a:defRPr/>
            </a:pPr>
            <a:r>
              <a:rPr lang="en-US" sz="3600" spc="50" dirty="0">
                <a:latin typeface="Calibri" pitchFamily="34" charset="0"/>
              </a:rPr>
              <a:t> 64/444 18X18 hardware multipliers (14%) </a:t>
            </a:r>
          </a:p>
          <a:p>
            <a:pPr lvl="2" algn="just" defTabSz="612775" eaLnBrk="0" hangingPunct="0">
              <a:spcAft>
                <a:spcPts val="300"/>
              </a:spcAft>
              <a:buFont typeface="Wingdings" pitchFamily="2" charset="2"/>
              <a:buChar char="v"/>
              <a:defRPr/>
            </a:pPr>
            <a:r>
              <a:rPr lang="en-US" sz="3600" spc="50" dirty="0">
                <a:latin typeface="Calibri" pitchFamily="34" charset="0"/>
              </a:rPr>
              <a:t>288/444 block RAMs (64%) </a:t>
            </a:r>
          </a:p>
          <a:p>
            <a:pPr lvl="2" algn="just" defTabSz="612775" eaLnBrk="0" hangingPunct="0">
              <a:spcAft>
                <a:spcPts val="300"/>
              </a:spcAft>
              <a:buFont typeface="Wingdings" pitchFamily="2" charset="2"/>
              <a:buChar char="v"/>
              <a:defRPr/>
            </a:pPr>
            <a:r>
              <a:rPr lang="en-US" sz="3600" spc="50" dirty="0">
                <a:latin typeface="Calibri" pitchFamily="34" charset="0"/>
              </a:rPr>
              <a:t>14075/44096 of the logic slices (15%)</a:t>
            </a:r>
          </a:p>
          <a:p>
            <a:pPr marL="190500" lvl="1" algn="just" defTabSz="612775" eaLnBrk="0" hangingPunct="0">
              <a:spcAft>
                <a:spcPts val="300"/>
              </a:spcAft>
              <a:buFont typeface="Wingdings" pitchFamily="2" charset="2"/>
              <a:buChar char="Ø"/>
              <a:defRPr/>
            </a:pPr>
            <a:r>
              <a:rPr lang="en-US" sz="3600" spc="50" dirty="0">
                <a:latin typeface="Calibri" pitchFamily="34" charset="0"/>
              </a:rPr>
              <a:t> Four double-precision multiplies and six double-precision adds per cycle at 148 MHz: 1480 MFLOPS</a:t>
            </a:r>
          </a:p>
          <a:p>
            <a:pPr marL="190500" lvl="1" algn="just" defTabSz="612775" eaLnBrk="0" hangingPunct="0">
              <a:spcAft>
                <a:spcPts val="300"/>
              </a:spcAft>
              <a:buFont typeface="Wingdings" pitchFamily="2" charset="2"/>
              <a:buChar char="Ø"/>
              <a:defRPr/>
            </a:pPr>
            <a:r>
              <a:rPr lang="en-US" sz="3600" spc="50" dirty="0">
                <a:latin typeface="Calibri" pitchFamily="34" charset="0"/>
              </a:rPr>
              <a:t> </a:t>
            </a:r>
            <a:r>
              <a:rPr lang="en-US" sz="3600" dirty="0">
                <a:latin typeface="Calibri" pitchFamily="34" charset="0"/>
              </a:rPr>
              <a:t>Observed computational throughput of 1155 MFLOPS</a:t>
            </a:r>
            <a:r>
              <a:rPr lang="en-US" sz="3600" spc="50" dirty="0">
                <a:latin typeface="Calibri" pitchFamily="34" charset="0"/>
              </a:rPr>
              <a:t>.</a:t>
            </a:r>
          </a:p>
          <a:p>
            <a:pPr marL="190500" lvl="1" algn="just" defTabSz="612775" eaLnBrk="0" hangingPunct="0">
              <a:spcAft>
                <a:spcPts val="600"/>
              </a:spcAft>
              <a:defRPr/>
            </a:pPr>
            <a:r>
              <a:rPr lang="en-US" sz="4000" b="1" spc="50" dirty="0">
                <a:latin typeface="Calibri" pitchFamily="34" charset="0"/>
              </a:rPr>
              <a:t>Future Work:</a:t>
            </a:r>
          </a:p>
          <a:p>
            <a:pPr marL="190500" lvl="1" algn="just" defTabSz="612775" eaLnBrk="0" hangingPunct="0">
              <a:spcAft>
                <a:spcPts val="0"/>
              </a:spcAft>
              <a:buFont typeface="Wingdings" pitchFamily="2" charset="2"/>
              <a:buChar char="Ø"/>
              <a:defRPr/>
            </a:pPr>
            <a:r>
              <a:rPr lang="en-US" sz="3600" b="1" spc="50" dirty="0">
                <a:latin typeface="Calibri" pitchFamily="34" charset="0"/>
              </a:rPr>
              <a:t> </a:t>
            </a:r>
            <a:r>
              <a:rPr lang="en-US" sz="3600" spc="50" dirty="0">
                <a:latin typeface="Calibri" pitchFamily="34" charset="0"/>
              </a:rPr>
              <a:t>Increasing the communication bandwidth to the FPGA</a:t>
            </a:r>
          </a:p>
          <a:p>
            <a:pPr marL="190500" lvl="1" algn="just" defTabSz="612775" eaLnBrk="0" hangingPunct="0">
              <a:spcAft>
                <a:spcPts val="0"/>
              </a:spcAft>
              <a:buFont typeface="Wingdings" pitchFamily="2" charset="2"/>
              <a:buChar char="Ø"/>
              <a:defRPr/>
            </a:pPr>
            <a:r>
              <a:rPr lang="en-US" sz="3600" spc="50" dirty="0">
                <a:latin typeface="Calibri" pitchFamily="34" charset="0"/>
              </a:rPr>
              <a:t> Increasing the operating frequency of adders and multipliers.</a:t>
            </a:r>
          </a:p>
          <a:p>
            <a:pPr marL="190500" lvl="1" algn="just" defTabSz="612775" eaLnBrk="0" hangingPunct="0">
              <a:spcAft>
                <a:spcPts val="0"/>
              </a:spcAft>
              <a:buFont typeface="Wingdings" pitchFamily="2" charset="2"/>
              <a:buChar char="Ø"/>
              <a:defRPr/>
            </a:pPr>
            <a:r>
              <a:rPr lang="en-US" sz="3600" spc="50" dirty="0">
                <a:latin typeface="Calibri" pitchFamily="34" charset="0"/>
              </a:rPr>
              <a:t> Implementing a reduction circuit which overcomes the limitations of the DSA</a:t>
            </a:r>
            <a:endParaRPr lang="en-US" sz="3600" dirty="0"/>
          </a:p>
        </p:txBody>
      </p:sp>
      <p:pic>
        <p:nvPicPr>
          <p:cNvPr id="15387" name="Picture 3"/>
          <p:cNvPicPr>
            <a:picLocks noChangeAspect="1" noChangeArrowheads="1"/>
          </p:cNvPicPr>
          <p:nvPr/>
        </p:nvPicPr>
        <p:blipFill>
          <a:blip r:embed="rId7"/>
          <a:srcRect/>
          <a:stretch>
            <a:fillRect/>
          </a:stretch>
        </p:blipFill>
        <p:spPr bwMode="auto">
          <a:xfrm>
            <a:off x="2057400" y="35433000"/>
            <a:ext cx="5943600" cy="5051425"/>
          </a:xfrm>
          <a:prstGeom prst="rect">
            <a:avLst/>
          </a:prstGeom>
          <a:noFill/>
          <a:ln w="9525">
            <a:noFill/>
            <a:miter lim="800000"/>
            <a:headEnd/>
            <a:tailEnd/>
          </a:ln>
        </p:spPr>
      </p:pic>
      <p:sp>
        <p:nvSpPr>
          <p:cNvPr id="19" name="Round Same Side Corner Rectangle 18"/>
          <p:cNvSpPr/>
          <p:nvPr/>
        </p:nvSpPr>
        <p:spPr bwMode="auto">
          <a:xfrm>
            <a:off x="914400" y="33109826"/>
            <a:ext cx="19126200" cy="9943174"/>
          </a:xfrm>
          <a:prstGeom prst="round2SameRect">
            <a:avLst>
              <a:gd name="adj1" fmla="val 12835"/>
              <a:gd name="adj2" fmla="val 0"/>
            </a:avLst>
          </a:prstGeom>
          <a:solidFill>
            <a:srgbClr val="FFFF99"/>
          </a:solidFill>
          <a:ln w="76200">
            <a:solidFill>
              <a:srgbClr val="993300"/>
            </a:solidFill>
            <a:round/>
            <a:headEnd/>
            <a:tailEnd/>
          </a:ln>
          <a:effectLst>
            <a:innerShdw blurRad="114300">
              <a:prstClr val="black"/>
            </a:innerShdw>
          </a:effectLst>
        </p:spPr>
        <p:txBody>
          <a:bodyPr lIns="65934" tIns="32967" rIns="65934" bIns="32967" anchor="ctr">
            <a:spAutoFit/>
          </a:bodyPr>
          <a:lstStyle/>
          <a:p>
            <a:pPr algn="ctr" defTabSz="612775" eaLnBrk="0" hangingPunct="0">
              <a:defRPr/>
            </a:pPr>
            <a:endParaRPr lang="en-US" sz="1800" dirty="0">
              <a:effectLst>
                <a:outerShdw blurRad="38100" dist="38100" dir="2700000" algn="tl">
                  <a:srgbClr val="000000">
                    <a:alpha val="43137"/>
                  </a:srgbClr>
                </a:outerShdw>
              </a:effectLst>
            </a:endParaRPr>
          </a:p>
          <a:p>
            <a:pPr algn="ctr" defTabSz="612775" eaLnBrk="0" hangingPunct="0">
              <a:defRPr/>
            </a:pPr>
            <a:endParaRPr lang="en-US" sz="1800" dirty="0">
              <a:effectLst>
                <a:outerShdw blurRad="38100" dist="38100" dir="2700000" algn="tl">
                  <a:srgbClr val="000000">
                    <a:alpha val="43137"/>
                  </a:srgbClr>
                </a:outerShdw>
              </a:effectLst>
            </a:endParaRPr>
          </a:p>
          <a:p>
            <a:pPr algn="ctr" defTabSz="612775" eaLnBrk="0" hangingPunct="0">
              <a:defRPr/>
            </a:pPr>
            <a:endParaRPr lang="en-US" sz="1800" dirty="0">
              <a:effectLst>
                <a:outerShdw blurRad="38100" dist="38100" dir="2700000" algn="tl">
                  <a:srgbClr val="000000">
                    <a:alpha val="43137"/>
                  </a:srgbClr>
                </a:outerShdw>
              </a:effectLst>
            </a:endParaRPr>
          </a:p>
          <a:p>
            <a:pPr algn="ctr" defTabSz="612775" eaLnBrk="0" hangingPunct="0">
              <a:defRPr/>
            </a:pPr>
            <a:endParaRPr lang="en-US" sz="1800" dirty="0">
              <a:effectLst>
                <a:outerShdw blurRad="38100" dist="38100" dir="2700000" algn="tl">
                  <a:srgbClr val="000000">
                    <a:alpha val="43137"/>
                  </a:srgbClr>
                </a:outerShdw>
              </a:effectLst>
            </a:endParaRPr>
          </a:p>
          <a:p>
            <a:pPr algn="ctr" defTabSz="612775" eaLnBrk="0" hangingPunct="0">
              <a:defRPr/>
            </a:pPr>
            <a:endParaRPr lang="en-US" sz="1800" dirty="0">
              <a:effectLst>
                <a:outerShdw blurRad="38100" dist="38100" dir="2700000" algn="tl">
                  <a:srgbClr val="000000">
                    <a:alpha val="43137"/>
                  </a:srgbClr>
                </a:outerShdw>
              </a:effectLst>
            </a:endParaRPr>
          </a:p>
          <a:p>
            <a:pPr algn="ctr" defTabSz="612775" eaLnBrk="0" hangingPunct="0">
              <a:defRPr/>
            </a:pPr>
            <a:endParaRPr lang="en-US" sz="1800" dirty="0">
              <a:effectLst>
                <a:outerShdw blurRad="38100" dist="38100" dir="2700000" algn="tl">
                  <a:srgbClr val="000000">
                    <a:alpha val="43137"/>
                  </a:srgbClr>
                </a:outerShdw>
              </a:effectLst>
            </a:endParaRPr>
          </a:p>
          <a:p>
            <a:pPr algn="ctr" defTabSz="612775" eaLnBrk="0" hangingPunct="0">
              <a:defRPr/>
            </a:pPr>
            <a:endParaRPr lang="en-US" sz="1800" dirty="0">
              <a:effectLst>
                <a:outerShdw blurRad="38100" dist="38100" dir="2700000" algn="tl">
                  <a:srgbClr val="000000">
                    <a:alpha val="43137"/>
                  </a:srgbClr>
                </a:outerShdw>
              </a:effectLst>
            </a:endParaRPr>
          </a:p>
          <a:p>
            <a:pPr algn="ctr" defTabSz="612775" eaLnBrk="0" hangingPunct="0">
              <a:defRPr/>
            </a:pPr>
            <a:endParaRPr lang="en-US" sz="1800" dirty="0">
              <a:effectLst>
                <a:outerShdw blurRad="38100" dist="38100" dir="2700000" algn="tl">
                  <a:srgbClr val="000000">
                    <a:alpha val="43137"/>
                  </a:srgbClr>
                </a:outerShdw>
              </a:effectLst>
            </a:endParaRPr>
          </a:p>
          <a:p>
            <a:pPr algn="ctr" defTabSz="612775" eaLnBrk="0" hangingPunct="0">
              <a:defRPr/>
            </a:pPr>
            <a:endParaRPr lang="en-US" sz="1800" dirty="0">
              <a:effectLst>
                <a:outerShdw blurRad="38100" dist="38100" dir="2700000" algn="tl">
                  <a:srgbClr val="000000">
                    <a:alpha val="43137"/>
                  </a:srgbClr>
                </a:outerShdw>
              </a:effectLst>
            </a:endParaRPr>
          </a:p>
          <a:p>
            <a:pPr algn="ctr" defTabSz="612775" eaLnBrk="0" hangingPunct="0">
              <a:defRPr/>
            </a:pPr>
            <a:endParaRPr lang="en-US" sz="1800" dirty="0">
              <a:effectLst>
                <a:outerShdw blurRad="38100" dist="38100" dir="2700000" algn="tl">
                  <a:srgbClr val="000000">
                    <a:alpha val="43137"/>
                  </a:srgbClr>
                </a:outerShdw>
              </a:effectLst>
            </a:endParaRPr>
          </a:p>
          <a:p>
            <a:pPr algn="ctr" defTabSz="612775" eaLnBrk="0" hangingPunct="0">
              <a:defRPr/>
            </a:pPr>
            <a:endParaRPr lang="en-US" sz="1800" dirty="0">
              <a:effectLst>
                <a:outerShdw blurRad="38100" dist="38100" dir="2700000" algn="tl">
                  <a:srgbClr val="000000">
                    <a:alpha val="43137"/>
                  </a:srgbClr>
                </a:outerShdw>
              </a:effectLst>
            </a:endParaRPr>
          </a:p>
          <a:p>
            <a:pPr algn="ctr" defTabSz="612775" eaLnBrk="0" hangingPunct="0">
              <a:defRPr/>
            </a:pPr>
            <a:endParaRPr lang="en-US" sz="1800" dirty="0">
              <a:effectLst>
                <a:outerShdw blurRad="38100" dist="38100" dir="2700000" algn="tl">
                  <a:srgbClr val="000000">
                    <a:alpha val="43137"/>
                  </a:srgbClr>
                </a:outerShdw>
              </a:effectLst>
            </a:endParaRPr>
          </a:p>
          <a:p>
            <a:pPr algn="ctr" defTabSz="612775" eaLnBrk="0" hangingPunct="0">
              <a:defRPr/>
            </a:pPr>
            <a:endParaRPr lang="en-US" sz="1800" dirty="0">
              <a:effectLst>
                <a:outerShdw blurRad="38100" dist="38100" dir="2700000" algn="tl">
                  <a:srgbClr val="000000">
                    <a:alpha val="43137"/>
                  </a:srgbClr>
                </a:outerShdw>
              </a:effectLst>
            </a:endParaRPr>
          </a:p>
          <a:p>
            <a:pPr algn="ctr" defTabSz="612775" eaLnBrk="0" hangingPunct="0">
              <a:defRPr/>
            </a:pPr>
            <a:endParaRPr lang="en-US" sz="1800" dirty="0">
              <a:effectLst>
                <a:outerShdw blurRad="38100" dist="38100" dir="2700000" algn="tl">
                  <a:srgbClr val="000000">
                    <a:alpha val="43137"/>
                  </a:srgbClr>
                </a:outerShdw>
              </a:effectLst>
            </a:endParaRPr>
          </a:p>
          <a:p>
            <a:pPr algn="ctr" defTabSz="612775" eaLnBrk="0" hangingPunct="0">
              <a:defRPr/>
            </a:pPr>
            <a:endParaRPr lang="en-US" sz="1800" dirty="0">
              <a:effectLst>
                <a:outerShdw blurRad="38100" dist="38100" dir="2700000" algn="tl">
                  <a:srgbClr val="000000">
                    <a:alpha val="43137"/>
                  </a:srgbClr>
                </a:outerShdw>
              </a:effectLst>
            </a:endParaRPr>
          </a:p>
          <a:p>
            <a:pPr algn="ctr" defTabSz="612775" eaLnBrk="0" hangingPunct="0">
              <a:defRPr/>
            </a:pPr>
            <a:endParaRPr lang="en-US" sz="1800" dirty="0">
              <a:effectLst>
                <a:outerShdw blurRad="38100" dist="38100" dir="2700000" algn="tl">
                  <a:srgbClr val="000000">
                    <a:alpha val="43137"/>
                  </a:srgbClr>
                </a:outerShdw>
              </a:effectLst>
            </a:endParaRPr>
          </a:p>
          <a:p>
            <a:pPr algn="ctr" defTabSz="612775" eaLnBrk="0" hangingPunct="0">
              <a:defRPr/>
            </a:pPr>
            <a:endParaRPr lang="en-US" sz="1800" dirty="0">
              <a:effectLst>
                <a:outerShdw blurRad="38100" dist="38100" dir="2700000" algn="tl">
                  <a:srgbClr val="000000">
                    <a:alpha val="43137"/>
                  </a:srgbClr>
                </a:outerShdw>
              </a:effectLst>
            </a:endParaRPr>
          </a:p>
          <a:p>
            <a:pPr algn="ctr" defTabSz="612775" eaLnBrk="0" hangingPunct="0">
              <a:defRPr/>
            </a:pPr>
            <a:endParaRPr lang="en-US" sz="1800" dirty="0">
              <a:effectLst>
                <a:outerShdw blurRad="38100" dist="38100" dir="2700000" algn="tl">
                  <a:srgbClr val="000000">
                    <a:alpha val="43137"/>
                  </a:srgbClr>
                </a:outerShdw>
              </a:effectLst>
            </a:endParaRPr>
          </a:p>
          <a:p>
            <a:pPr algn="ctr" defTabSz="612775" eaLnBrk="0" hangingPunct="0">
              <a:defRPr/>
            </a:pPr>
            <a:endParaRPr lang="en-US" sz="1800" dirty="0">
              <a:effectLst>
                <a:outerShdw blurRad="38100" dist="38100" dir="2700000" algn="tl">
                  <a:srgbClr val="000000">
                    <a:alpha val="43137"/>
                  </a:srgbClr>
                </a:outerShdw>
              </a:effectLst>
            </a:endParaRPr>
          </a:p>
          <a:p>
            <a:pPr algn="ctr" defTabSz="612775" eaLnBrk="0" hangingPunct="0">
              <a:defRPr/>
            </a:pPr>
            <a:endParaRPr lang="en-US" sz="1800" dirty="0">
              <a:effectLst>
                <a:outerShdw blurRad="38100" dist="38100" dir="2700000" algn="tl">
                  <a:srgbClr val="000000">
                    <a:alpha val="43137"/>
                  </a:srgbClr>
                </a:outerShdw>
              </a:effectLst>
            </a:endParaRPr>
          </a:p>
          <a:p>
            <a:pPr algn="ctr" defTabSz="612775" eaLnBrk="0" hangingPunct="0">
              <a:defRPr/>
            </a:pPr>
            <a:endParaRPr lang="en-US" sz="1800" dirty="0">
              <a:effectLst>
                <a:outerShdw blurRad="38100" dist="38100" dir="2700000" algn="tl">
                  <a:srgbClr val="000000">
                    <a:alpha val="43137"/>
                  </a:srgbClr>
                </a:outerShdw>
              </a:effectLst>
            </a:endParaRPr>
          </a:p>
          <a:p>
            <a:pPr algn="ctr" defTabSz="612775" eaLnBrk="0" hangingPunct="0">
              <a:defRPr/>
            </a:pPr>
            <a:endParaRPr lang="en-US" sz="1800" dirty="0">
              <a:effectLst>
                <a:outerShdw blurRad="38100" dist="38100" dir="2700000" algn="tl">
                  <a:srgbClr val="000000">
                    <a:alpha val="43137"/>
                  </a:srgbClr>
                </a:outerShdw>
              </a:effectLst>
            </a:endParaRPr>
          </a:p>
          <a:p>
            <a:pPr algn="ctr" defTabSz="612775" eaLnBrk="0" hangingPunct="0">
              <a:defRPr/>
            </a:pPr>
            <a:endParaRPr lang="en-US" sz="1800" dirty="0">
              <a:effectLst>
                <a:outerShdw blurRad="38100" dist="38100" dir="2700000" algn="tl">
                  <a:srgbClr val="000000">
                    <a:alpha val="43137"/>
                  </a:srgbClr>
                </a:outerShdw>
              </a:effectLst>
            </a:endParaRPr>
          </a:p>
          <a:p>
            <a:pPr algn="ctr" defTabSz="612775" eaLnBrk="0" hangingPunct="0">
              <a:defRPr/>
            </a:pPr>
            <a:endParaRPr lang="en-US" sz="1800" dirty="0">
              <a:effectLst>
                <a:outerShdw blurRad="38100" dist="38100" dir="2700000" algn="tl">
                  <a:srgbClr val="000000">
                    <a:alpha val="43137"/>
                  </a:srgbClr>
                </a:outerShdw>
              </a:effectLst>
            </a:endParaRPr>
          </a:p>
          <a:p>
            <a:pPr algn="ctr" defTabSz="612775" eaLnBrk="0" hangingPunct="0">
              <a:defRPr/>
            </a:pPr>
            <a:endParaRPr lang="en-US" sz="1800" dirty="0">
              <a:effectLst>
                <a:outerShdw blurRad="38100" dist="38100" dir="2700000" algn="tl">
                  <a:srgbClr val="000000">
                    <a:alpha val="43137"/>
                  </a:srgbClr>
                </a:outerShdw>
              </a:effectLst>
            </a:endParaRPr>
          </a:p>
          <a:p>
            <a:pPr algn="ctr" defTabSz="612775" eaLnBrk="0" hangingPunct="0">
              <a:defRPr/>
            </a:pPr>
            <a:endParaRPr lang="en-US" sz="1800" dirty="0">
              <a:effectLst>
                <a:outerShdw blurRad="38100" dist="38100" dir="2700000" algn="tl">
                  <a:srgbClr val="000000">
                    <a:alpha val="43137"/>
                  </a:srgbClr>
                </a:outerShdw>
              </a:effectLst>
            </a:endParaRPr>
          </a:p>
          <a:p>
            <a:pPr algn="ctr" defTabSz="612775" eaLnBrk="0" hangingPunct="0">
              <a:defRPr/>
            </a:pPr>
            <a:endParaRPr lang="en-US" sz="1800" dirty="0">
              <a:effectLst>
                <a:outerShdw blurRad="38100" dist="38100" dir="2700000" algn="tl">
                  <a:srgbClr val="000000">
                    <a:alpha val="43137"/>
                  </a:srgbClr>
                </a:outerShdw>
              </a:effectLst>
            </a:endParaRPr>
          </a:p>
          <a:p>
            <a:pPr algn="ctr" defTabSz="612775" eaLnBrk="0" hangingPunct="0">
              <a:defRPr/>
            </a:pPr>
            <a:endParaRPr lang="en-US" sz="1800" dirty="0">
              <a:effectLst>
                <a:outerShdw blurRad="38100" dist="38100" dir="2700000" algn="tl">
                  <a:srgbClr val="000000">
                    <a:alpha val="43137"/>
                  </a:srgbClr>
                </a:outerShdw>
              </a:effectLst>
            </a:endParaRPr>
          </a:p>
          <a:p>
            <a:pPr algn="ctr" defTabSz="612775" eaLnBrk="0" hangingPunct="0">
              <a:defRPr/>
            </a:pPr>
            <a:endParaRPr lang="en-US" sz="1800" dirty="0">
              <a:effectLst>
                <a:outerShdw blurRad="38100" dist="38100" dir="2700000" algn="tl">
                  <a:srgbClr val="000000">
                    <a:alpha val="43137"/>
                  </a:srgbClr>
                </a:outerShdw>
              </a:effectLst>
            </a:endParaRPr>
          </a:p>
          <a:p>
            <a:pPr algn="ctr" defTabSz="612775" eaLnBrk="0" hangingPunct="0">
              <a:defRPr/>
            </a:pPr>
            <a:endParaRPr lang="en-US" sz="1800" dirty="0">
              <a:effectLst>
                <a:outerShdw blurRad="38100" dist="38100" dir="2700000" algn="tl">
                  <a:srgbClr val="000000">
                    <a:alpha val="43137"/>
                  </a:srgbClr>
                </a:outerShdw>
              </a:effectLst>
            </a:endParaRPr>
          </a:p>
          <a:p>
            <a:pPr algn="ctr" defTabSz="612775" eaLnBrk="0" hangingPunct="0">
              <a:defRPr/>
            </a:pPr>
            <a:endParaRPr lang="en-US" sz="1800" dirty="0">
              <a:effectLst>
                <a:outerShdw blurRad="38100" dist="38100" dir="2700000" algn="tl">
                  <a:srgbClr val="000000">
                    <a:alpha val="43137"/>
                  </a:srgbClr>
                </a:outerShdw>
              </a:effectLst>
            </a:endParaRPr>
          </a:p>
          <a:p>
            <a:pPr algn="ctr" defTabSz="612775" eaLnBrk="0" hangingPunct="0">
              <a:defRPr/>
            </a:pPr>
            <a:endParaRPr lang="en-US" sz="1800" dirty="0">
              <a:effectLst>
                <a:outerShdw blurRad="38100" dist="38100" dir="2700000" algn="tl">
                  <a:srgbClr val="000000">
                    <a:alpha val="43137"/>
                  </a:srgbClr>
                </a:outerShdw>
              </a:effectLst>
            </a:endParaRPr>
          </a:p>
          <a:p>
            <a:pPr algn="ctr" defTabSz="612775" eaLnBrk="0" hangingPunct="0">
              <a:defRPr/>
            </a:pPr>
            <a:endParaRPr lang="en-US" sz="1800" dirty="0">
              <a:effectLst>
                <a:outerShdw blurRad="38100" dist="38100" dir="2700000" algn="tl">
                  <a:srgbClr val="000000">
                    <a:alpha val="43137"/>
                  </a:srgbClr>
                </a:outerShdw>
              </a:effectLst>
            </a:endParaRPr>
          </a:p>
          <a:p>
            <a:pPr algn="ctr" defTabSz="612775" eaLnBrk="0" hangingPunct="0">
              <a:defRPr/>
            </a:pPr>
            <a:endParaRPr lang="en-US" sz="1800" dirty="0">
              <a:effectLst>
                <a:outerShdw blurRad="38100" dist="38100" dir="2700000" algn="tl">
                  <a:srgbClr val="000000">
                    <a:alpha val="43137"/>
                  </a:srgbClr>
                </a:outerShdw>
              </a:effectLst>
            </a:endParaRPr>
          </a:p>
        </p:txBody>
      </p:sp>
      <p:sp>
        <p:nvSpPr>
          <p:cNvPr id="21" name="Round Same Side Corner Rectangle 20"/>
          <p:cNvSpPr/>
          <p:nvPr/>
        </p:nvSpPr>
        <p:spPr bwMode="auto">
          <a:xfrm>
            <a:off x="7772400" y="5791200"/>
            <a:ext cx="18364200" cy="6442320"/>
          </a:xfrm>
          <a:prstGeom prst="round2SameRect">
            <a:avLst/>
          </a:prstGeom>
          <a:solidFill>
            <a:srgbClr val="FFFF99"/>
          </a:solidFill>
          <a:ln w="76200">
            <a:solidFill>
              <a:srgbClr val="993300"/>
            </a:solidFill>
            <a:round/>
            <a:headEnd/>
            <a:tailEnd/>
          </a:ln>
          <a:effectLst>
            <a:innerShdw blurRad="114300">
              <a:prstClr val="black"/>
            </a:innerShdw>
          </a:effectLst>
        </p:spPr>
        <p:txBody>
          <a:bodyPr lIns="65934" tIns="32967" rIns="65934" bIns="32967" anchor="ctr">
            <a:spAutoFit/>
          </a:bodyPr>
          <a:lstStyle/>
          <a:p>
            <a:pPr algn="just" defTabSz="612775" eaLnBrk="0" hangingPunct="0">
              <a:spcAft>
                <a:spcPts val="600"/>
              </a:spcAft>
              <a:defRPr/>
            </a:pPr>
            <a:endParaRPr lang="en-US" sz="3600" dirty="0">
              <a:latin typeface="+mj-lt"/>
            </a:endParaRPr>
          </a:p>
          <a:p>
            <a:pPr algn="just" defTabSz="612775" eaLnBrk="0" hangingPunct="0">
              <a:spcAft>
                <a:spcPts val="1200"/>
              </a:spcAft>
              <a:defRPr/>
            </a:pPr>
            <a:r>
              <a:rPr lang="en-US" sz="3600" dirty="0">
                <a:latin typeface="Calibri" pitchFamily="34" charset="0"/>
              </a:rPr>
              <a:t>		</a:t>
            </a:r>
            <a:r>
              <a:rPr lang="en-US" sz="3600" b="1" spc="100" dirty="0">
                <a:latin typeface="Calibri" pitchFamily="34" charset="0"/>
              </a:rPr>
              <a:t>Conjugate gradient </a:t>
            </a:r>
            <a:r>
              <a:rPr lang="en-US" sz="3600" spc="100" dirty="0">
                <a:latin typeface="Calibri" pitchFamily="34" charset="0"/>
              </a:rPr>
              <a:t>method is an </a:t>
            </a:r>
            <a:r>
              <a:rPr lang="en-US" sz="3600" i="1" spc="100" dirty="0">
                <a:latin typeface="Calibri" pitchFamily="34" charset="0"/>
              </a:rPr>
              <a:t>iterative method </a:t>
            </a:r>
            <a:r>
              <a:rPr lang="en-US" sz="3600" spc="100" dirty="0">
                <a:latin typeface="Calibri" pitchFamily="34" charset="0"/>
              </a:rPr>
              <a:t>for solving systems of Linear Equations which arise from the Partial Differential Equations of physical phenomena. These systems of Linear Equations are generally Sparse and Symmetric. Conjugate gradient algorithm requires the Linear Equations to be </a:t>
            </a:r>
            <a:r>
              <a:rPr lang="en-US" sz="3600" i="1" spc="100" dirty="0">
                <a:latin typeface="Calibri" pitchFamily="34" charset="0"/>
              </a:rPr>
              <a:t>real, symmetric and positive definite</a:t>
            </a:r>
            <a:r>
              <a:rPr lang="en-US" sz="3600" i="1" dirty="0">
                <a:latin typeface="Calibri" pitchFamily="34" charset="0"/>
              </a:rPr>
              <a:t>. </a:t>
            </a:r>
          </a:p>
          <a:p>
            <a:pPr algn="just" defTabSz="612775" eaLnBrk="0" hangingPunct="0">
              <a:spcAft>
                <a:spcPts val="1200"/>
              </a:spcAft>
              <a:defRPr/>
            </a:pPr>
            <a:r>
              <a:rPr lang="en-US" sz="3600" b="1" kern="800" spc="-100" dirty="0">
                <a:latin typeface="+mj-lt"/>
              </a:rPr>
              <a:t>Kernel Computation Implemented on FPGA Coprocessor: </a:t>
            </a:r>
            <a:r>
              <a:rPr lang="en-US" sz="3600" i="1" kern="800" spc="-100" dirty="0">
                <a:latin typeface="+mj-lt"/>
              </a:rPr>
              <a:t>Sparse Matrix Vector Multiplication</a:t>
            </a:r>
            <a:endParaRPr lang="en-US" sz="3600" kern="800" spc="-100" dirty="0">
              <a:latin typeface="+mj-lt"/>
            </a:endParaRPr>
          </a:p>
          <a:p>
            <a:pPr algn="just" defTabSz="612775" eaLnBrk="0" hangingPunct="0">
              <a:spcAft>
                <a:spcPts val="1200"/>
              </a:spcAft>
              <a:defRPr/>
            </a:pPr>
            <a:r>
              <a:rPr lang="en-US" sz="3600" b="1" dirty="0">
                <a:latin typeface="+mj-lt"/>
              </a:rPr>
              <a:t>Platform: </a:t>
            </a:r>
            <a:r>
              <a:rPr lang="en-US" sz="3600" dirty="0"/>
              <a:t>Virtex-2 Pro 100 FPGA</a:t>
            </a:r>
            <a:endParaRPr lang="en-US" sz="3600" dirty="0">
              <a:latin typeface="+mj-lt"/>
            </a:endParaRPr>
          </a:p>
          <a:p>
            <a:pPr algn="just" defTabSz="612775" eaLnBrk="0" hangingPunct="0">
              <a:spcAft>
                <a:spcPts val="0"/>
              </a:spcAft>
              <a:defRPr/>
            </a:pPr>
            <a:r>
              <a:rPr lang="en-US" sz="3600" b="1" dirty="0">
                <a:latin typeface="+mj-lt"/>
              </a:rPr>
              <a:t>Language:</a:t>
            </a:r>
            <a:r>
              <a:rPr lang="en-US" sz="3600" dirty="0">
                <a:latin typeface="+mj-lt"/>
              </a:rPr>
              <a:t> VHDL</a:t>
            </a:r>
          </a:p>
          <a:p>
            <a:pPr algn="just" defTabSz="612775" eaLnBrk="0" hangingPunct="0">
              <a:spcAft>
                <a:spcPts val="0"/>
              </a:spcAft>
              <a:defRPr/>
            </a:pPr>
            <a:endParaRPr lang="en-US" sz="3600" dirty="0">
              <a:latin typeface="+mj-lt"/>
            </a:endParaRPr>
          </a:p>
        </p:txBody>
      </p:sp>
      <p:pic>
        <p:nvPicPr>
          <p:cNvPr id="15394" name="Picture 4"/>
          <p:cNvPicPr>
            <a:picLocks noChangeAspect="1" noChangeArrowheads="1"/>
          </p:cNvPicPr>
          <p:nvPr/>
        </p:nvPicPr>
        <p:blipFill>
          <a:blip r:embed="rId8"/>
          <a:srcRect/>
          <a:stretch>
            <a:fillRect/>
          </a:stretch>
        </p:blipFill>
        <p:spPr bwMode="auto">
          <a:xfrm>
            <a:off x="11506200" y="27432000"/>
            <a:ext cx="8077200" cy="4872038"/>
          </a:xfrm>
          <a:prstGeom prst="rect">
            <a:avLst/>
          </a:prstGeom>
          <a:noFill/>
          <a:ln w="9525">
            <a:noFill/>
            <a:miter lim="800000"/>
            <a:headEnd/>
            <a:tailEnd/>
          </a:ln>
        </p:spPr>
      </p:pic>
      <p:sp>
        <p:nvSpPr>
          <p:cNvPr id="24" name="TextBox 23"/>
          <p:cNvSpPr txBox="1"/>
          <p:nvPr/>
        </p:nvSpPr>
        <p:spPr>
          <a:xfrm>
            <a:off x="1295400" y="27325638"/>
            <a:ext cx="10058400" cy="4714875"/>
          </a:xfrm>
          <a:prstGeom prst="rect">
            <a:avLst/>
          </a:prstGeom>
          <a:noFill/>
        </p:spPr>
        <p:txBody>
          <a:bodyPr>
            <a:spAutoFit/>
          </a:bodyPr>
          <a:lstStyle/>
          <a:p>
            <a:pPr algn="just"/>
            <a:r>
              <a:rPr lang="en-US" sz="3600">
                <a:latin typeface="Calibri" pitchFamily="34" charset="0"/>
              </a:rPr>
              <a:t>Two adders operate independently in one of the three states: </a:t>
            </a:r>
            <a:r>
              <a:rPr lang="en-US" sz="3600" i="1">
                <a:latin typeface="Calibri" pitchFamily="34" charset="0"/>
              </a:rPr>
              <a:t>fill, steady or coalesce.</a:t>
            </a:r>
          </a:p>
          <a:p>
            <a:pPr algn="just">
              <a:spcAft>
                <a:spcPts val="600"/>
              </a:spcAft>
              <a:buFont typeface="Wingdings" pitchFamily="2" charset="2"/>
              <a:buChar char="Ø"/>
            </a:pPr>
            <a:r>
              <a:rPr lang="en-US" sz="3600" i="1">
                <a:latin typeface="Calibri" pitchFamily="34" charset="0"/>
              </a:rPr>
              <a:t> </a:t>
            </a:r>
            <a:r>
              <a:rPr lang="en-US" sz="3600">
                <a:latin typeface="Calibri" pitchFamily="34" charset="0"/>
              </a:rPr>
              <a:t>Requires only two adders </a:t>
            </a:r>
          </a:p>
          <a:p>
            <a:pPr algn="just">
              <a:spcAft>
                <a:spcPts val="600"/>
              </a:spcAft>
              <a:buFont typeface="Wingdings" pitchFamily="2" charset="2"/>
              <a:buChar char="Ø"/>
            </a:pPr>
            <a:r>
              <a:rPr lang="en-US" sz="3600">
                <a:latin typeface="Calibri" pitchFamily="34" charset="0"/>
              </a:rPr>
              <a:t>Low buffer requirements</a:t>
            </a:r>
          </a:p>
          <a:p>
            <a:pPr algn="just">
              <a:spcAft>
                <a:spcPts val="600"/>
              </a:spcAft>
              <a:buFont typeface="Wingdings" pitchFamily="2" charset="2"/>
              <a:buChar char="Ø"/>
            </a:pPr>
            <a:r>
              <a:rPr lang="en-US" sz="3600">
                <a:latin typeface="Calibri" pitchFamily="34" charset="0"/>
              </a:rPr>
              <a:t>Performs reduction for several rows simultaneously without needing to be flushed.</a:t>
            </a:r>
          </a:p>
          <a:p>
            <a:pPr algn="just">
              <a:buFont typeface="Wingdings" pitchFamily="2" charset="2"/>
              <a:buChar char="Ø"/>
            </a:pPr>
            <a:r>
              <a:rPr lang="en-US" sz="3600">
                <a:latin typeface="Calibri" pitchFamily="34" charset="0"/>
              </a:rPr>
              <a:t> (n</a:t>
            </a:r>
            <a:r>
              <a:rPr lang="en-US" sz="3600" baseline="-25000">
                <a:latin typeface="Calibri" pitchFamily="34" charset="0"/>
              </a:rPr>
              <a:t>z</a:t>
            </a:r>
            <a:r>
              <a:rPr lang="en-US" sz="3600">
                <a:latin typeface="Calibri" pitchFamily="34" charset="0"/>
              </a:rPr>
              <a:t> / row) &lt; 136 increases FIFO capacity, </a:t>
            </a:r>
            <a:r>
              <a:rPr lang="en-US" sz="3600" b="1">
                <a:latin typeface="Calibri" pitchFamily="34" charset="0"/>
              </a:rPr>
              <a:t>Throttler Circuit </a:t>
            </a:r>
            <a:r>
              <a:rPr lang="en-US" sz="3600">
                <a:latin typeface="Calibri" pitchFamily="34" charset="0"/>
              </a:rPr>
              <a:t>pauses input data to prevent overflow</a:t>
            </a:r>
            <a:endParaRPr lang="en-US" sz="3600"/>
          </a:p>
        </p:txBody>
      </p:sp>
      <p:pic>
        <p:nvPicPr>
          <p:cNvPr id="15396" name="Picture 6"/>
          <p:cNvPicPr>
            <a:picLocks noChangeAspect="1" noChangeArrowheads="1"/>
          </p:cNvPicPr>
          <p:nvPr/>
        </p:nvPicPr>
        <p:blipFill>
          <a:blip r:embed="rId9"/>
          <a:srcRect/>
          <a:stretch>
            <a:fillRect/>
          </a:stretch>
        </p:blipFill>
        <p:spPr bwMode="auto">
          <a:xfrm>
            <a:off x="1146175" y="33832800"/>
            <a:ext cx="18589625" cy="9067800"/>
          </a:xfrm>
          <a:prstGeom prst="rect">
            <a:avLst/>
          </a:prstGeom>
          <a:noFill/>
          <a:ln w="9525">
            <a:noFill/>
            <a:miter lim="800000"/>
            <a:headEnd/>
            <a:tailEnd/>
          </a:ln>
        </p:spPr>
      </p:pic>
      <p:sp>
        <p:nvSpPr>
          <p:cNvPr id="22" name="AutoShape 954"/>
          <p:cNvSpPr>
            <a:spLocks noChangeArrowheads="1"/>
          </p:cNvSpPr>
          <p:nvPr/>
        </p:nvSpPr>
        <p:spPr bwMode="auto">
          <a:xfrm>
            <a:off x="2133600" y="12496800"/>
            <a:ext cx="6900885" cy="890906"/>
          </a:xfrm>
          <a:prstGeom prst="roundRect">
            <a:avLst>
              <a:gd name="adj" fmla="val 16667"/>
            </a:avLst>
          </a:prstGeom>
          <a:solidFill>
            <a:srgbClr val="993300"/>
          </a:solidFill>
          <a:ln>
            <a:solidFill>
              <a:srgbClr val="663300"/>
            </a:solidFill>
            <a:headEnd/>
            <a:tailEnd/>
          </a:ln>
        </p:spPr>
        <p:style>
          <a:lnRef idx="0">
            <a:schemeClr val="accent2"/>
          </a:lnRef>
          <a:fillRef idx="3">
            <a:schemeClr val="accent2"/>
          </a:fillRef>
          <a:effectRef idx="3">
            <a:schemeClr val="accent2"/>
          </a:effectRef>
          <a:fontRef idx="minor">
            <a:schemeClr val="lt1"/>
          </a:fontRef>
        </p:style>
        <p:txBody>
          <a:bodyPr lIns="65934" tIns="32967" rIns="65934" bIns="32967">
            <a:spAutoFit/>
          </a:bodyPr>
          <a:lstStyle/>
          <a:p>
            <a:pPr algn="ctr" defTabSz="659675">
              <a:defRPr/>
            </a:pPr>
            <a:r>
              <a:rPr lang="en-US" altLang="zh-CN" sz="4800" b="1" dirty="0">
                <a:solidFill>
                  <a:srgbClr val="FFC000"/>
                </a:solidFill>
                <a:latin typeface="Cambria" pitchFamily="18" charset="0"/>
                <a:ea typeface="Kozuka Mincho Pro EL" pitchFamily="18" charset="-128"/>
              </a:rPr>
              <a:t>Advantage Symmetry</a:t>
            </a:r>
            <a:endParaRPr lang="en-US" altLang="zh-CN" sz="4800" b="1" dirty="0">
              <a:solidFill>
                <a:srgbClr val="FFC000"/>
              </a:solidFill>
              <a:latin typeface="Cambria" pitchFamily="18" charset="0"/>
              <a:ea typeface="Kozuka Mincho Pro EL" pitchFamily="18" charset="-128"/>
            </a:endParaRPr>
          </a:p>
        </p:txBody>
      </p:sp>
      <p:sp>
        <p:nvSpPr>
          <p:cNvPr id="28" name="AutoShape 954"/>
          <p:cNvSpPr>
            <a:spLocks noChangeArrowheads="1"/>
          </p:cNvSpPr>
          <p:nvPr/>
        </p:nvSpPr>
        <p:spPr bwMode="auto">
          <a:xfrm>
            <a:off x="22174200" y="12496800"/>
            <a:ext cx="7772400" cy="890906"/>
          </a:xfrm>
          <a:prstGeom prst="roundRect">
            <a:avLst>
              <a:gd name="adj" fmla="val 16667"/>
            </a:avLst>
          </a:prstGeom>
          <a:solidFill>
            <a:srgbClr val="993300"/>
          </a:solidFill>
          <a:ln>
            <a:solidFill>
              <a:srgbClr val="663300"/>
            </a:solidFill>
            <a:headEnd/>
            <a:tailEnd/>
          </a:ln>
        </p:spPr>
        <p:style>
          <a:lnRef idx="0">
            <a:schemeClr val="accent2"/>
          </a:lnRef>
          <a:fillRef idx="3">
            <a:schemeClr val="accent2"/>
          </a:fillRef>
          <a:effectRef idx="3">
            <a:schemeClr val="accent2"/>
          </a:effectRef>
          <a:fontRef idx="minor">
            <a:schemeClr val="lt1"/>
          </a:fontRef>
        </p:style>
        <p:txBody>
          <a:bodyPr lIns="65934" tIns="32967" rIns="65934" bIns="32967">
            <a:spAutoFit/>
          </a:bodyPr>
          <a:lstStyle/>
          <a:p>
            <a:pPr algn="ctr" defTabSz="659675">
              <a:defRPr/>
            </a:pPr>
            <a:r>
              <a:rPr lang="en-US" altLang="zh-CN" sz="4800" b="1" dirty="0">
                <a:solidFill>
                  <a:srgbClr val="FFC000"/>
                </a:solidFill>
                <a:latin typeface="Cambria" pitchFamily="18" charset="0"/>
                <a:ea typeface="Kozuka Mincho Pro EL" pitchFamily="18" charset="-128"/>
              </a:rPr>
              <a:t>Lower Triangle Arch.</a:t>
            </a:r>
            <a:endParaRPr lang="en-US" altLang="zh-CN" sz="4800" b="1" dirty="0">
              <a:solidFill>
                <a:srgbClr val="FFC000"/>
              </a:solidFill>
              <a:latin typeface="Cambria" pitchFamily="18" charset="0"/>
              <a:ea typeface="Kozuka Mincho Pro EL" pitchFamily="18" charset="-128"/>
            </a:endParaRPr>
          </a:p>
        </p:txBody>
      </p:sp>
      <p:sp>
        <p:nvSpPr>
          <p:cNvPr id="30" name="AutoShape 954"/>
          <p:cNvSpPr>
            <a:spLocks noChangeArrowheads="1"/>
          </p:cNvSpPr>
          <p:nvPr/>
        </p:nvSpPr>
        <p:spPr bwMode="auto">
          <a:xfrm>
            <a:off x="8915400" y="5181600"/>
            <a:ext cx="16002000" cy="890906"/>
          </a:xfrm>
          <a:prstGeom prst="roundRect">
            <a:avLst>
              <a:gd name="adj" fmla="val 16667"/>
            </a:avLst>
          </a:prstGeom>
          <a:solidFill>
            <a:srgbClr val="993300"/>
          </a:solidFill>
          <a:ln>
            <a:headEnd/>
            <a:tailEnd/>
          </a:ln>
        </p:spPr>
        <p:style>
          <a:lnRef idx="0">
            <a:schemeClr val="accent2"/>
          </a:lnRef>
          <a:fillRef idx="3">
            <a:schemeClr val="accent2"/>
          </a:fillRef>
          <a:effectRef idx="3">
            <a:schemeClr val="accent2"/>
          </a:effectRef>
          <a:fontRef idx="minor">
            <a:schemeClr val="lt1"/>
          </a:fontRef>
        </p:style>
        <p:txBody>
          <a:bodyPr lIns="65934" tIns="32967" rIns="65934" bIns="32967">
            <a:spAutoFit/>
          </a:bodyPr>
          <a:lstStyle/>
          <a:p>
            <a:pPr algn="ctr" defTabSz="659675">
              <a:defRPr/>
            </a:pPr>
            <a:r>
              <a:rPr lang="en-US" altLang="zh-CN" sz="4800" b="1" dirty="0">
                <a:solidFill>
                  <a:srgbClr val="FFC000"/>
                </a:solidFill>
                <a:latin typeface="Cambria" pitchFamily="18" charset="0"/>
                <a:ea typeface="Kozuka Mincho Pro EL" pitchFamily="18" charset="-128"/>
              </a:rPr>
              <a:t>Objective: Accelerating </a:t>
            </a:r>
            <a:r>
              <a:rPr lang="en-US" altLang="zh-CN" sz="4800" b="1" i="1" dirty="0">
                <a:solidFill>
                  <a:srgbClr val="FFC000"/>
                </a:solidFill>
                <a:latin typeface="Cambria" pitchFamily="18" charset="0"/>
                <a:ea typeface="Kozuka Mincho Pro EL" pitchFamily="18" charset="-128"/>
              </a:rPr>
              <a:t>Conjugate Gradient </a:t>
            </a:r>
            <a:r>
              <a:rPr lang="en-US" altLang="zh-CN" sz="4800" b="1" dirty="0">
                <a:solidFill>
                  <a:srgbClr val="FFC000"/>
                </a:solidFill>
                <a:latin typeface="Cambria" pitchFamily="18" charset="0"/>
                <a:ea typeface="Kozuka Mincho Pro EL" pitchFamily="18" charset="-128"/>
              </a:rPr>
              <a:t>Method </a:t>
            </a:r>
            <a:endParaRPr lang="en-US" altLang="zh-CN" sz="4800" b="1" dirty="0">
              <a:solidFill>
                <a:srgbClr val="FFC000"/>
              </a:solidFill>
              <a:latin typeface="Cambria" pitchFamily="18" charset="0"/>
              <a:ea typeface="Kozuka Mincho Pro EL" pitchFamily="18" charset="-128"/>
            </a:endParaRPr>
          </a:p>
        </p:txBody>
      </p:sp>
      <p:sp>
        <p:nvSpPr>
          <p:cNvPr id="31" name="AutoShape 954"/>
          <p:cNvSpPr>
            <a:spLocks noChangeArrowheads="1"/>
          </p:cNvSpPr>
          <p:nvPr/>
        </p:nvSpPr>
        <p:spPr bwMode="auto">
          <a:xfrm>
            <a:off x="4529115" y="26060400"/>
            <a:ext cx="11244285" cy="890906"/>
          </a:xfrm>
          <a:prstGeom prst="roundRect">
            <a:avLst>
              <a:gd name="adj" fmla="val 16667"/>
            </a:avLst>
          </a:prstGeom>
          <a:solidFill>
            <a:srgbClr val="993300"/>
          </a:solidFill>
          <a:ln>
            <a:solidFill>
              <a:srgbClr val="663300"/>
            </a:solidFill>
            <a:headEnd/>
            <a:tailEnd/>
          </a:ln>
        </p:spPr>
        <p:style>
          <a:lnRef idx="0">
            <a:schemeClr val="accent2"/>
          </a:lnRef>
          <a:fillRef idx="3">
            <a:schemeClr val="accent2"/>
          </a:fillRef>
          <a:effectRef idx="3">
            <a:schemeClr val="accent2"/>
          </a:effectRef>
          <a:fontRef idx="minor">
            <a:schemeClr val="lt1"/>
          </a:fontRef>
        </p:style>
        <p:txBody>
          <a:bodyPr lIns="65934" tIns="32967" rIns="65934" bIns="32967">
            <a:spAutoFit/>
          </a:bodyPr>
          <a:lstStyle/>
          <a:p>
            <a:pPr algn="ctr" defTabSz="659675">
              <a:defRPr/>
            </a:pPr>
            <a:r>
              <a:rPr lang="en-US" altLang="zh-CN" sz="4800" b="1" dirty="0">
                <a:solidFill>
                  <a:srgbClr val="FFBF0B"/>
                </a:solidFill>
                <a:latin typeface="Cambria" pitchFamily="18" charset="0"/>
                <a:ea typeface="Kozuka Mincho Pro EL" pitchFamily="18" charset="-128"/>
              </a:rPr>
              <a:t>Reduction Circuit: </a:t>
            </a:r>
            <a:r>
              <a:rPr lang="en-US" altLang="zh-CN" sz="4800" b="1" i="1" dirty="0">
                <a:solidFill>
                  <a:srgbClr val="FFBF0B"/>
                </a:solidFill>
                <a:latin typeface="Cambria" pitchFamily="18" charset="0"/>
                <a:ea typeface="Kozuka Mincho Pro EL" pitchFamily="18" charset="-128"/>
              </a:rPr>
              <a:t>Dual </a:t>
            </a:r>
            <a:r>
              <a:rPr lang="en-US" altLang="zh-CN" sz="4800" b="1" i="1" dirty="0" err="1">
                <a:solidFill>
                  <a:srgbClr val="FFBF0B"/>
                </a:solidFill>
                <a:latin typeface="Cambria" pitchFamily="18" charset="0"/>
                <a:ea typeface="Kozuka Mincho Pro EL" pitchFamily="18" charset="-128"/>
              </a:rPr>
              <a:t>Strided</a:t>
            </a:r>
            <a:r>
              <a:rPr lang="en-US" altLang="zh-CN" sz="4800" b="1" i="1" dirty="0">
                <a:solidFill>
                  <a:srgbClr val="FFBF0B"/>
                </a:solidFill>
                <a:latin typeface="Cambria" pitchFamily="18" charset="0"/>
                <a:ea typeface="Kozuka Mincho Pro EL" pitchFamily="18" charset="-128"/>
              </a:rPr>
              <a:t> Adder</a:t>
            </a:r>
            <a:endParaRPr lang="en-US" altLang="zh-CN" sz="4800" b="1" i="1" dirty="0">
              <a:solidFill>
                <a:srgbClr val="FFBF0B"/>
              </a:solidFill>
              <a:latin typeface="Cambria" pitchFamily="18" charset="0"/>
              <a:ea typeface="Kozuka Mincho Pro EL" pitchFamily="18" charset="-128"/>
            </a:endParaRPr>
          </a:p>
        </p:txBody>
      </p:sp>
      <p:pic>
        <p:nvPicPr>
          <p:cNvPr id="15409" name="Picture 6"/>
          <p:cNvPicPr>
            <a:picLocks noChangeAspect="1" noChangeArrowheads="1"/>
          </p:cNvPicPr>
          <p:nvPr/>
        </p:nvPicPr>
        <p:blipFill>
          <a:blip r:embed="rId10"/>
          <a:srcRect/>
          <a:stretch>
            <a:fillRect/>
          </a:stretch>
        </p:blipFill>
        <p:spPr bwMode="auto">
          <a:xfrm>
            <a:off x="900113" y="5562600"/>
            <a:ext cx="6567487" cy="6629400"/>
          </a:xfrm>
          <a:prstGeom prst="rect">
            <a:avLst/>
          </a:prstGeom>
          <a:noFill/>
          <a:ln w="3175">
            <a:solidFill>
              <a:srgbClr val="C00000"/>
            </a:solidFill>
            <a:miter lim="800000"/>
            <a:headEnd/>
            <a:tailEnd/>
          </a:ln>
        </p:spPr>
      </p:pic>
      <p:pic>
        <p:nvPicPr>
          <p:cNvPr id="15410" name="Picture 7"/>
          <p:cNvPicPr>
            <a:picLocks noChangeAspect="1" noChangeArrowheads="1"/>
          </p:cNvPicPr>
          <p:nvPr/>
        </p:nvPicPr>
        <p:blipFill>
          <a:blip r:embed="rId11"/>
          <a:srcRect/>
          <a:stretch>
            <a:fillRect/>
          </a:stretch>
        </p:blipFill>
        <p:spPr bwMode="auto">
          <a:xfrm>
            <a:off x="27279600" y="1447800"/>
            <a:ext cx="4610100" cy="2514600"/>
          </a:xfrm>
          <a:prstGeom prst="rect">
            <a:avLst/>
          </a:prstGeom>
          <a:noFill/>
          <a:ln w="3175">
            <a:solidFill>
              <a:srgbClr val="C00000"/>
            </a:solidFill>
            <a:miter lim="800000"/>
            <a:headEnd/>
            <a:tailEnd/>
          </a:ln>
        </p:spPr>
      </p:pic>
      <p:sp>
        <p:nvSpPr>
          <p:cNvPr id="32" name="AutoShape 954"/>
          <p:cNvSpPr>
            <a:spLocks noChangeArrowheads="1"/>
          </p:cNvSpPr>
          <p:nvPr/>
        </p:nvSpPr>
        <p:spPr bwMode="auto">
          <a:xfrm>
            <a:off x="22174200" y="32789494"/>
            <a:ext cx="7772400" cy="890906"/>
          </a:xfrm>
          <a:prstGeom prst="roundRect">
            <a:avLst>
              <a:gd name="adj" fmla="val 16667"/>
            </a:avLst>
          </a:prstGeom>
          <a:solidFill>
            <a:srgbClr val="993300"/>
          </a:solidFill>
          <a:ln>
            <a:solidFill>
              <a:srgbClr val="663300"/>
            </a:solidFill>
            <a:headEnd/>
            <a:tailEnd/>
          </a:ln>
        </p:spPr>
        <p:style>
          <a:lnRef idx="0">
            <a:schemeClr val="accent2"/>
          </a:lnRef>
          <a:fillRef idx="3">
            <a:schemeClr val="accent2"/>
          </a:fillRef>
          <a:effectRef idx="3">
            <a:schemeClr val="accent2"/>
          </a:effectRef>
          <a:fontRef idx="minor">
            <a:schemeClr val="lt1"/>
          </a:fontRef>
        </p:style>
        <p:txBody>
          <a:bodyPr lIns="65934" tIns="32967" rIns="65934" bIns="32967">
            <a:spAutoFit/>
          </a:bodyPr>
          <a:lstStyle/>
          <a:p>
            <a:pPr algn="ctr" defTabSz="659675">
              <a:defRPr/>
            </a:pPr>
            <a:r>
              <a:rPr lang="en-US" altLang="zh-CN" sz="4800" b="1" dirty="0">
                <a:solidFill>
                  <a:srgbClr val="FFC000"/>
                </a:solidFill>
                <a:latin typeface="Cambria" pitchFamily="18" charset="0"/>
                <a:ea typeface="Kozuka Mincho Pro EL" pitchFamily="18" charset="-128"/>
              </a:rPr>
              <a:t>Analysis and Future Work</a:t>
            </a:r>
            <a:endParaRPr lang="en-US" altLang="zh-CN" sz="4800" b="1" dirty="0">
              <a:solidFill>
                <a:srgbClr val="FFC000"/>
              </a:solidFill>
              <a:latin typeface="Cambria" pitchFamily="18" charset="0"/>
              <a:ea typeface="Kozuka Mincho Pro EL" pitchFamily="18" charset="-128"/>
            </a:endParaRPr>
          </a:p>
        </p:txBody>
      </p:sp>
      <p:sp>
        <p:nvSpPr>
          <p:cNvPr id="33" name="AutoShape 954"/>
          <p:cNvSpPr>
            <a:spLocks noChangeArrowheads="1"/>
          </p:cNvSpPr>
          <p:nvPr/>
        </p:nvSpPr>
        <p:spPr bwMode="auto">
          <a:xfrm>
            <a:off x="6248400" y="32766000"/>
            <a:ext cx="8458200" cy="890906"/>
          </a:xfrm>
          <a:prstGeom prst="roundRect">
            <a:avLst>
              <a:gd name="adj" fmla="val 16667"/>
            </a:avLst>
          </a:prstGeom>
          <a:solidFill>
            <a:srgbClr val="993300"/>
          </a:solidFill>
          <a:ln>
            <a:solidFill>
              <a:srgbClr val="663300"/>
            </a:solidFill>
            <a:headEnd/>
            <a:tailEnd/>
          </a:ln>
        </p:spPr>
        <p:style>
          <a:lnRef idx="0">
            <a:schemeClr val="accent2"/>
          </a:lnRef>
          <a:fillRef idx="3">
            <a:schemeClr val="accent2"/>
          </a:fillRef>
          <a:effectRef idx="3">
            <a:schemeClr val="accent2"/>
          </a:effectRef>
          <a:fontRef idx="minor">
            <a:schemeClr val="lt1"/>
          </a:fontRef>
        </p:style>
        <p:txBody>
          <a:bodyPr lIns="65934" tIns="32967" rIns="65934" bIns="32967">
            <a:spAutoFit/>
          </a:bodyPr>
          <a:lstStyle/>
          <a:p>
            <a:pPr algn="ctr" defTabSz="659675">
              <a:defRPr/>
            </a:pPr>
            <a:r>
              <a:rPr lang="en-US" altLang="zh-CN" sz="4800" b="1" dirty="0">
                <a:solidFill>
                  <a:srgbClr val="FFC000"/>
                </a:solidFill>
                <a:latin typeface="Cambria" pitchFamily="18" charset="0"/>
                <a:ea typeface="Kozuka Mincho Pro EL" pitchFamily="18" charset="-128"/>
              </a:rPr>
              <a:t>Performance and Results</a:t>
            </a:r>
            <a:endParaRPr lang="en-US" altLang="zh-CN" sz="4800" b="1" dirty="0">
              <a:solidFill>
                <a:srgbClr val="FFC000"/>
              </a:solidFill>
              <a:latin typeface="Cambria" pitchFamily="18" charset="0"/>
              <a:ea typeface="Kozuka Mincho Pro EL" pitchFamily="18" charset="-128"/>
            </a:endParaRPr>
          </a:p>
        </p:txBody>
      </p:sp>
      <p:sp>
        <p:nvSpPr>
          <p:cNvPr id="27" name="AutoShape 954"/>
          <p:cNvSpPr>
            <a:spLocks noChangeArrowheads="1"/>
          </p:cNvSpPr>
          <p:nvPr/>
        </p:nvSpPr>
        <p:spPr bwMode="auto">
          <a:xfrm>
            <a:off x="11768115" y="12496800"/>
            <a:ext cx="6900885" cy="890906"/>
          </a:xfrm>
          <a:prstGeom prst="roundRect">
            <a:avLst>
              <a:gd name="adj" fmla="val 16667"/>
            </a:avLst>
          </a:prstGeom>
          <a:solidFill>
            <a:srgbClr val="993300"/>
          </a:solidFill>
          <a:ln>
            <a:solidFill>
              <a:srgbClr val="663300"/>
            </a:solidFill>
            <a:headEnd/>
            <a:tailEnd/>
          </a:ln>
        </p:spPr>
        <p:style>
          <a:lnRef idx="0">
            <a:schemeClr val="accent2"/>
          </a:lnRef>
          <a:fillRef idx="3">
            <a:schemeClr val="accent2"/>
          </a:fillRef>
          <a:effectRef idx="3">
            <a:schemeClr val="accent2"/>
          </a:effectRef>
          <a:fontRef idx="minor">
            <a:schemeClr val="lt1"/>
          </a:fontRef>
        </p:style>
        <p:txBody>
          <a:bodyPr lIns="65934" tIns="32967" rIns="65934" bIns="32967">
            <a:spAutoFit/>
          </a:bodyPr>
          <a:lstStyle/>
          <a:p>
            <a:pPr algn="ctr" defTabSz="659675">
              <a:defRPr/>
            </a:pPr>
            <a:r>
              <a:rPr lang="en-US" altLang="zh-CN" sz="4800" b="1" dirty="0">
                <a:solidFill>
                  <a:srgbClr val="FFC000"/>
                </a:solidFill>
                <a:latin typeface="Cambria" pitchFamily="18" charset="0"/>
                <a:ea typeface="Kozuka Mincho Pro EL" pitchFamily="18" charset="-128"/>
              </a:rPr>
              <a:t>Upper Triangle Arch.</a:t>
            </a:r>
            <a:endParaRPr lang="en-US" altLang="zh-CN" sz="4800" b="1" dirty="0">
              <a:solidFill>
                <a:srgbClr val="FFC000"/>
              </a:solidFill>
              <a:latin typeface="Cambria" pitchFamily="18" charset="0"/>
              <a:ea typeface="Kozuka Mincho Pro EL" pitchFamily="18" charset="-128"/>
            </a:endParaRPr>
          </a:p>
        </p:txBody>
      </p:sp>
      <p:pic>
        <p:nvPicPr>
          <p:cNvPr id="15420" name="Picture 2"/>
          <p:cNvPicPr>
            <a:picLocks noChangeAspect="1" noChangeArrowheads="1"/>
          </p:cNvPicPr>
          <p:nvPr/>
        </p:nvPicPr>
        <p:blipFill>
          <a:blip r:embed="rId12"/>
          <a:srcRect/>
          <a:stretch>
            <a:fillRect/>
          </a:stretch>
        </p:blipFill>
        <p:spPr bwMode="auto">
          <a:xfrm>
            <a:off x="10744200" y="18973800"/>
            <a:ext cx="8915400" cy="658812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Scientific Medical Research poster 36x48">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9DB8F5"/>
        </a:solidFill>
        <a:ln w="76200">
          <a:solidFill>
            <a:srgbClr val="993300"/>
          </a:solidFill>
          <a:round/>
          <a:headEnd/>
          <a:tailEnd/>
        </a:ln>
        <a:effectLst>
          <a:innerShdw blurRad="114300">
            <a:prstClr val="black"/>
          </a:innerShdw>
        </a:effectLst>
      </a:spPr>
      <a:bodyPr wrap="square" lIns="65934" tIns="32967" rIns="65934" bIns="32967">
        <a:spAutoFit/>
      </a:bodyPr>
      <a:lstStyle>
        <a:defPPr algn="ctr" defTabSz="612775" eaLnBrk="0" hangingPunct="0">
          <a:defRPr sz="6600" dirty="0">
            <a:effectLst>
              <a:outerShdw blurRad="38100" dist="38100" dir="2700000" algn="tl">
                <a:srgbClr val="000000">
                  <a:alpha val="43137"/>
                </a:srgbClr>
              </a:outerShdw>
            </a:effectLst>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Scientific Medical Research poster 36x48</Template>
  <TotalTime>5010</TotalTime>
  <Words>464</Words>
  <Application>Microsoft PowerPoint</Application>
  <PresentationFormat>Custom</PresentationFormat>
  <Paragraphs>119</Paragraphs>
  <Slides>1</Slides>
  <Notes>1</Notes>
  <HiddenSlides>0</HiddenSlides>
  <MMClips>0</MMClips>
  <ScaleCrop>false</ScaleCrop>
  <HeadingPairs>
    <vt:vector size="6" baseType="variant">
      <vt:variant>
        <vt:lpstr>Fonts Used</vt:lpstr>
      </vt:variant>
      <vt:variant>
        <vt:i4>7</vt:i4>
      </vt:variant>
      <vt:variant>
        <vt:lpstr>Design Template</vt:lpstr>
      </vt:variant>
      <vt:variant>
        <vt:i4>1</vt:i4>
      </vt:variant>
      <vt:variant>
        <vt:lpstr>Slide Titles</vt:lpstr>
      </vt:variant>
      <vt:variant>
        <vt:i4>1</vt:i4>
      </vt:variant>
    </vt:vector>
  </HeadingPairs>
  <TitlesOfParts>
    <vt:vector size="9" baseType="lpstr">
      <vt:lpstr>Times New Roman</vt:lpstr>
      <vt:lpstr>Arial</vt:lpstr>
      <vt:lpstr>Calibri</vt:lpstr>
      <vt:lpstr>SimSun</vt:lpstr>
      <vt:lpstr>Wingdings</vt:lpstr>
      <vt:lpstr>Cambria</vt:lpstr>
      <vt:lpstr>Kozuka Mincho Pro EL</vt:lpstr>
      <vt:lpstr>Scientific Medical Research poster 36x48</vt:lpstr>
      <vt:lpstr>Slide 1</vt:lpstr>
    </vt:vector>
  </TitlesOfParts>
  <Company>USC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Krishna Nagar</dc:creator>
  <dc:description>Call if we can help   800-590-7850_x000d_
_x000d_
(c) Copyright MegaPrint 2001</dc:description>
  <cp:lastModifiedBy>Jason D. Bakos</cp:lastModifiedBy>
  <cp:revision>58</cp:revision>
  <cp:lastPrinted>2000-08-03T00:31:24Z</cp:lastPrinted>
  <dcterms:created xsi:type="dcterms:W3CDTF">2009-03-10T02:22:46Z</dcterms:created>
  <dcterms:modified xsi:type="dcterms:W3CDTF">2009-04-01T18:54:53Z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TC300007841033</vt:lpwstr>
  </property>
</Properties>
</file>