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99C9"/>
    <a:srgbClr val="B3C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224" autoAdjust="0"/>
  </p:normalViewPr>
  <p:slideViewPr>
    <p:cSldViewPr>
      <p:cViewPr>
        <p:scale>
          <a:sx n="30" d="100"/>
          <a:sy n="30" d="100"/>
        </p:scale>
        <p:origin x="-180" y="3546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722B-7157-4AB1-9F64-F81748920838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835FF-EEB2-4377-9404-D4371EB3B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835FF-EEB2-4377-9404-D4371EB3B9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919310" y="11247123"/>
            <a:ext cx="26660477" cy="2396845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26459" y="11247123"/>
            <a:ext cx="79444213" cy="23968455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457" y="65542163"/>
            <a:ext cx="53052343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27442" y="65542163"/>
            <a:ext cx="53052347" cy="185389517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200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0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9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7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3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0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3E4E-E2D9-4174-81AB-48A5A9EAA261}" type="datetimeFigureOut">
              <a:rPr lang="en-US" smtClean="0"/>
              <a:t>11/27/2013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942BB-1F8B-49A7-B330-6BE785650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2918400" cy="3200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928" y="1447800"/>
            <a:ext cx="83766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8800" y="153412"/>
            <a:ext cx="29101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</a:rPr>
              <a:t>Accuracy, Cost and Performance Tradeoffs for Floating Point Accumulation</a:t>
            </a:r>
          </a:p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Krishna K. Nagar &amp; Jason D. </a:t>
            </a:r>
            <a:r>
              <a:rPr lang="en-US" sz="6000" dirty="0" err="1" smtClean="0">
                <a:solidFill>
                  <a:schemeClr val="bg1"/>
                </a:solidFill>
              </a:rPr>
              <a:t>Bakos</a:t>
            </a:r>
            <a:endParaRPr lang="en-US" sz="6000" dirty="0" smtClean="0">
              <a:solidFill>
                <a:schemeClr val="bg1"/>
              </a:solidFill>
            </a:endParaRPr>
          </a:p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University of South Carolina, Columbia, SC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351" y="3373398"/>
            <a:ext cx="9838295" cy="5098447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i="1" dirty="0" smtClean="0">
                <a:solidFill>
                  <a:schemeClr val="tx1"/>
                </a:solidFill>
              </a:rPr>
              <a:t>Objective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</a:p>
          <a:p>
            <a:pPr marL="481013"/>
            <a:r>
              <a:rPr lang="en-US" sz="3600" dirty="0" smtClean="0">
                <a:solidFill>
                  <a:schemeClr val="tx1"/>
                </a:solidFill>
              </a:rPr>
              <a:t>Achieve high throughput for streaming set-wise floating point summation without sacrificing accuracy.</a:t>
            </a:r>
          </a:p>
          <a:p>
            <a:pPr algn="ctr"/>
            <a:r>
              <a:rPr lang="en-US" sz="4800" b="1" i="1" dirty="0" smtClean="0">
                <a:solidFill>
                  <a:schemeClr val="tx1"/>
                </a:solidFill>
              </a:rPr>
              <a:t>Issues</a:t>
            </a:r>
          </a:p>
          <a:p>
            <a:pPr marL="673100" indent="-6731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Data scheduling around deeply pipelined floating point adder</a:t>
            </a:r>
          </a:p>
          <a:p>
            <a:pPr marL="673100" indent="-673100"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tx1"/>
                </a:solidFill>
              </a:rPr>
              <a:t>Accuracy of floating point summation </a:t>
            </a:r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10210800" y="3373399"/>
            <a:ext cx="22402800" cy="5691552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i="1" dirty="0" smtClean="0">
                <a:solidFill>
                  <a:schemeClr val="tx1"/>
                </a:solidFill>
              </a:rPr>
              <a:t>Streaming Set-wise Summation: Reduction Circuit</a:t>
            </a:r>
          </a:p>
          <a:p>
            <a:pPr marL="288925" lvl="0" defTabSz="4388419"/>
            <a:r>
              <a:rPr lang="en-US" sz="3600" dirty="0">
                <a:solidFill>
                  <a:prstClr val="black"/>
                </a:solidFill>
              </a:rPr>
              <a:t>Resolves data hazards by dynamically scheduling the inputs to FP </a:t>
            </a:r>
            <a:r>
              <a:rPr lang="en-US" sz="3600" dirty="0" smtClean="0">
                <a:solidFill>
                  <a:prstClr val="black"/>
                </a:solidFill>
              </a:rPr>
              <a:t>adder: </a:t>
            </a:r>
            <a:r>
              <a:rPr lang="en-US" sz="3600" i="1" dirty="0" smtClean="0">
                <a:solidFill>
                  <a:prstClr val="black"/>
                </a:solidFill>
              </a:rPr>
              <a:t>Rules</a:t>
            </a:r>
            <a:endParaRPr lang="en-US" sz="3600" i="1" dirty="0">
              <a:solidFill>
                <a:prstClr val="black"/>
              </a:solidFill>
            </a:endParaRPr>
          </a:p>
          <a:p>
            <a:pPr algn="ctr"/>
            <a:endParaRPr lang="en-US" sz="4800" i="1" dirty="0" smtClean="0">
              <a:solidFill>
                <a:schemeClr val="tx1"/>
              </a:solidFill>
            </a:endParaRPr>
          </a:p>
          <a:p>
            <a:endParaRPr lang="en-US" sz="4800" i="1" u="sng" dirty="0"/>
          </a:p>
        </p:txBody>
      </p:sp>
      <p:sp>
        <p:nvSpPr>
          <p:cNvPr id="145" name="Rectangle 144"/>
          <p:cNvSpPr/>
          <p:nvPr/>
        </p:nvSpPr>
        <p:spPr>
          <a:xfrm>
            <a:off x="14363700" y="55585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5354300" y="55585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6344900" y="55585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12803459" y="49489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2803459" y="61681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1353800" y="55585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d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6313304" y="56787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+c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4325600" y="56787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2611100" y="5069123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5316200" y="568176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+d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cxnSp>
        <p:nvCxnSpPr>
          <p:cNvPr id="155" name="Elbow Connector 154"/>
          <p:cNvCxnSpPr/>
          <p:nvPr/>
        </p:nvCxnSpPr>
        <p:spPr>
          <a:xfrm>
            <a:off x="13489259" y="5253789"/>
            <a:ext cx="874441" cy="427980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56" name="Elbow Connector 155"/>
          <p:cNvCxnSpPr>
            <a:stCxn id="150" idx="3"/>
          </p:cNvCxnSpPr>
          <p:nvPr/>
        </p:nvCxnSpPr>
        <p:spPr>
          <a:xfrm flipV="1">
            <a:off x="12039600" y="5253789"/>
            <a:ext cx="770363" cy="609600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57" name="Elbow Connector 156"/>
          <p:cNvCxnSpPr/>
          <p:nvPr/>
        </p:nvCxnSpPr>
        <p:spPr>
          <a:xfrm rot="10800000" flipV="1">
            <a:off x="13987464" y="5866435"/>
            <a:ext cx="3340252" cy="606554"/>
          </a:xfrm>
          <a:prstGeom prst="bentConnector3">
            <a:avLst>
              <a:gd name="adj1" fmla="val -9028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none"/>
          </a:ln>
          <a:effectLst/>
        </p:spPr>
      </p:cxnSp>
      <p:cxnSp>
        <p:nvCxnSpPr>
          <p:cNvPr id="158" name="Elbow Connector 157"/>
          <p:cNvCxnSpPr/>
          <p:nvPr/>
        </p:nvCxnSpPr>
        <p:spPr>
          <a:xfrm rot="5400000" flipH="1" flipV="1">
            <a:off x="13959223" y="6076296"/>
            <a:ext cx="424934" cy="368452"/>
          </a:xfrm>
          <a:prstGeom prst="bentConnector3">
            <a:avLst>
              <a:gd name="adj1" fmla="val 100434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59" name="Rectangle 158"/>
          <p:cNvSpPr/>
          <p:nvPr/>
        </p:nvSpPr>
        <p:spPr>
          <a:xfrm>
            <a:off x="14370204" y="77683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15360804" y="77683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6351404" y="77683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2809963" y="71587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2809963" y="83779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1360304" y="77683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1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319808" y="78885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A</a:t>
            </a:r>
            <a:endParaRPr lang="en-US" sz="18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4332104" y="78885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2617604" y="8465857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2617604" y="7278923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5322704" y="789156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B</a:t>
            </a:r>
            <a:endParaRPr lang="en-US" sz="1800" baseline="-25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71" name="Elbow Connector 170"/>
          <p:cNvCxnSpPr/>
          <p:nvPr/>
        </p:nvCxnSpPr>
        <p:spPr>
          <a:xfrm>
            <a:off x="13495763" y="7463589"/>
            <a:ext cx="874441" cy="427980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72" name="Elbow Connector 171"/>
          <p:cNvCxnSpPr/>
          <p:nvPr/>
        </p:nvCxnSpPr>
        <p:spPr>
          <a:xfrm flipV="1">
            <a:off x="13495763" y="8260901"/>
            <a:ext cx="880945" cy="421888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73" name="Elbow Connector 172"/>
          <p:cNvCxnSpPr>
            <a:stCxn id="164" idx="3"/>
          </p:cNvCxnSpPr>
          <p:nvPr/>
        </p:nvCxnSpPr>
        <p:spPr>
          <a:xfrm flipV="1">
            <a:off x="12046104" y="7463589"/>
            <a:ext cx="770363" cy="609600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74" name="Rectangle 173"/>
          <p:cNvSpPr/>
          <p:nvPr/>
        </p:nvSpPr>
        <p:spPr>
          <a:xfrm>
            <a:off x="21531854" y="76921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2522454" y="76921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3513054" y="76921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9971613" y="70825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971613" y="83017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8521954" y="76921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d</a:t>
            </a:r>
            <a:r>
              <a: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2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3481458" y="78123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B</a:t>
            </a:r>
            <a:endParaRPr lang="en-US" sz="18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1493754" y="78123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+c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9779254" y="7202723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2484354" y="781536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24503654" y="8010127"/>
            <a:ext cx="434898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85" name="Elbow Connector 184"/>
          <p:cNvCxnSpPr/>
          <p:nvPr/>
        </p:nvCxnSpPr>
        <p:spPr>
          <a:xfrm>
            <a:off x="20657413" y="7387389"/>
            <a:ext cx="874441" cy="427980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186" name="Elbow Connector 185"/>
          <p:cNvCxnSpPr>
            <a:stCxn id="179" idx="3"/>
          </p:cNvCxnSpPr>
          <p:nvPr/>
        </p:nvCxnSpPr>
        <p:spPr>
          <a:xfrm>
            <a:off x="19207754" y="7996989"/>
            <a:ext cx="2330604" cy="184666"/>
          </a:xfrm>
          <a:prstGeom prst="bentConnector3">
            <a:avLst>
              <a:gd name="adj1" fmla="val 71456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198" name="Rectangle 197"/>
          <p:cNvSpPr/>
          <p:nvPr/>
        </p:nvSpPr>
        <p:spPr>
          <a:xfrm>
            <a:off x="21526500" y="55585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22517100" y="55585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3507700" y="55585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9966259" y="49489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9966259" y="61681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516600" y="55585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g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4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3455312" y="563478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g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cxnSp>
        <p:nvCxnSpPr>
          <p:cNvPr id="205" name="Elbow Connector 204"/>
          <p:cNvCxnSpPr>
            <a:stCxn id="203" idx="3"/>
          </p:cNvCxnSpPr>
          <p:nvPr/>
        </p:nvCxnSpPr>
        <p:spPr>
          <a:xfrm>
            <a:off x="19202400" y="5863389"/>
            <a:ext cx="2324100" cy="180976"/>
          </a:xfrm>
          <a:prstGeom prst="bentConnector3">
            <a:avLst>
              <a:gd name="adj1" fmla="val 69057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06" name="TextBox 205"/>
          <p:cNvSpPr txBox="1"/>
          <p:nvPr/>
        </p:nvSpPr>
        <p:spPr>
          <a:xfrm>
            <a:off x="22507576" y="5558589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e</a:t>
            </a:r>
            <a:r>
              <a:rPr lang="en-US" sz="1600" baseline="-25000" dirty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+e</a:t>
            </a:r>
            <a:r>
              <a:rPr lang="en-US" sz="1600" baseline="-25000" dirty="0">
                <a:solidFill>
                  <a:srgbClr val="000000"/>
                </a:solidFill>
                <a:latin typeface="Arial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+e</a:t>
            </a:r>
            <a:r>
              <a:rPr lang="en-US" sz="160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+e</a:t>
            </a:r>
            <a:r>
              <a:rPr lang="en-US" sz="160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+e</a:t>
            </a:r>
            <a:r>
              <a:rPr lang="en-US" sz="1600" baseline="-2500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1488400" y="564907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g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+g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cxnSp>
        <p:nvCxnSpPr>
          <p:cNvPr id="208" name="Elbow Connector 207"/>
          <p:cNvCxnSpPr>
            <a:stCxn id="200" idx="3"/>
          </p:cNvCxnSpPr>
          <p:nvPr/>
        </p:nvCxnSpPr>
        <p:spPr>
          <a:xfrm flipH="1" flipV="1">
            <a:off x="21536024" y="5634789"/>
            <a:ext cx="2962276" cy="228600"/>
          </a:xfrm>
          <a:prstGeom prst="bentConnector5">
            <a:avLst>
              <a:gd name="adj1" fmla="val -13987"/>
              <a:gd name="adj2" fmla="val 272917"/>
              <a:gd name="adj3" fmla="val 112058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21" name="Rectangle 220"/>
          <p:cNvSpPr/>
          <p:nvPr/>
        </p:nvSpPr>
        <p:spPr>
          <a:xfrm>
            <a:off x="28530396" y="55585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9520996" y="55585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30511596" y="55585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26970155" y="49489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26970155" y="61681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25520496" y="55585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3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0480000" y="56824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28492296" y="56787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+d</a:t>
            </a:r>
            <a:r>
              <a:rPr lang="en-US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29482896" y="568176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+c</a:t>
            </a:r>
            <a:r>
              <a:rPr lang="en-US" sz="1800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aseline="-25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30" name="Elbow Connector 229"/>
          <p:cNvCxnSpPr>
            <a:stCxn id="226" idx="3"/>
          </p:cNvCxnSpPr>
          <p:nvPr/>
        </p:nvCxnSpPr>
        <p:spPr>
          <a:xfrm flipV="1">
            <a:off x="26206296" y="5678723"/>
            <a:ext cx="2324100" cy="184666"/>
          </a:xfrm>
          <a:prstGeom prst="bentConnector3">
            <a:avLst>
              <a:gd name="adj1" fmla="val 71516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231" name="Elbow Connector 230"/>
          <p:cNvCxnSpPr>
            <a:stCxn id="223" idx="3"/>
            <a:endCxn id="224" idx="1"/>
          </p:cNvCxnSpPr>
          <p:nvPr/>
        </p:nvCxnSpPr>
        <p:spPr>
          <a:xfrm flipH="1" flipV="1">
            <a:off x="26970155" y="5253789"/>
            <a:ext cx="4532041" cy="609600"/>
          </a:xfrm>
          <a:prstGeom prst="bentConnector5">
            <a:avLst>
              <a:gd name="adj1" fmla="val -5044"/>
              <a:gd name="adj2" fmla="val 187500"/>
              <a:gd name="adj3" fmla="val 105044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232" name="Straight Arrow Connector 231"/>
          <p:cNvCxnSpPr/>
          <p:nvPr/>
        </p:nvCxnSpPr>
        <p:spPr>
          <a:xfrm>
            <a:off x="27987471" y="6048055"/>
            <a:ext cx="53340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235" name="Rectangle 234"/>
          <p:cNvSpPr/>
          <p:nvPr/>
        </p:nvSpPr>
        <p:spPr>
          <a:xfrm>
            <a:off x="28530396" y="76921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29520996" y="76921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30511596" y="7692189"/>
            <a:ext cx="9906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6970155" y="70825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Verdana"/>
              </a:rPr>
              <a:t>3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Verdana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26970155" y="83017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/>
              </a:rPr>
              <a:t>d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Verdana"/>
              </a:rPr>
              <a:t>4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Verdana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25520496" y="7692189"/>
            <a:ext cx="685800" cy="609600"/>
          </a:xfrm>
          <a:prstGeom prst="rect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Verdana"/>
              </a:rPr>
              <a:t>e</a:t>
            </a:r>
            <a:r>
              <a:rPr lang="en-US" sz="1800" kern="0" baseline="-25000" dirty="0">
                <a:solidFill>
                  <a:srgbClr val="000000"/>
                </a:solidFill>
                <a:latin typeface="Verdana"/>
              </a:rPr>
              <a:t>1</a:t>
            </a:r>
            <a:endParaRPr kumimoji="0" lang="en-US" sz="1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0480000" y="781601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28492296" y="784458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d</a:t>
            </a:r>
            <a:r>
              <a:rPr lang="en-US" sz="180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+d</a:t>
            </a:r>
            <a:r>
              <a:rPr lang="en-US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29482896" y="781536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</a:rPr>
              <a:t>+c</a:t>
            </a:r>
            <a:r>
              <a:rPr lang="en-US" sz="1800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aseline="-25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45" name="Elbow Connector 244"/>
          <p:cNvCxnSpPr>
            <a:stCxn id="237" idx="3"/>
          </p:cNvCxnSpPr>
          <p:nvPr/>
        </p:nvCxnSpPr>
        <p:spPr>
          <a:xfrm flipH="1" flipV="1">
            <a:off x="28522612" y="7816014"/>
            <a:ext cx="2979584" cy="180975"/>
          </a:xfrm>
          <a:prstGeom prst="bentConnector5">
            <a:avLst>
              <a:gd name="adj1" fmla="val -7672"/>
              <a:gd name="adj2" fmla="val 373684"/>
              <a:gd name="adj3" fmla="val 108181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246" name="Straight Arrow Connector 245"/>
          <p:cNvCxnSpPr/>
          <p:nvPr/>
        </p:nvCxnSpPr>
        <p:spPr>
          <a:xfrm>
            <a:off x="27987471" y="8181655"/>
            <a:ext cx="53340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255" name="Straight Arrow Connector 254"/>
          <p:cNvCxnSpPr/>
          <p:nvPr/>
        </p:nvCxnSpPr>
        <p:spPr>
          <a:xfrm>
            <a:off x="17360462" y="8067934"/>
            <a:ext cx="434898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337" name="Rectangle 336"/>
          <p:cNvSpPr/>
          <p:nvPr/>
        </p:nvSpPr>
        <p:spPr>
          <a:xfrm>
            <a:off x="204537" y="8682789"/>
            <a:ext cx="8482264" cy="12191999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i="1" dirty="0" smtClean="0">
                <a:solidFill>
                  <a:schemeClr val="tx1"/>
                </a:solidFill>
              </a:rPr>
              <a:t>Compensated Summation</a:t>
            </a:r>
          </a:p>
          <a:p>
            <a:pPr marL="571500" lvl="0" indent="-571500" defTabSz="914400" fontAlgn="base">
              <a:buFont typeface="Wingdings" panose="05000000000000000000" pitchFamily="2" charset="2"/>
              <a:buChar char="ü"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Incorporate in subsequent addition</a:t>
            </a:r>
          </a:p>
          <a:p>
            <a:pPr marL="571500" lvl="0" indent="-571500" defTabSz="914400" fontAlgn="base">
              <a:buFont typeface="Wingdings" panose="05000000000000000000" pitchFamily="2" charset="2"/>
              <a:buChar char="ü"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Accumulate the error and incorporate in the final result</a:t>
            </a:r>
          </a:p>
          <a:p>
            <a:pPr marL="288925" lvl="0" defTabSz="914400" fontAlgn="base"/>
            <a:r>
              <a:rPr lang="en-US" sz="3600" i="1" kern="0" dirty="0" smtClean="0">
                <a:solidFill>
                  <a:srgbClr val="000000"/>
                </a:solidFill>
              </a:rPr>
              <a:t>Error Extraction</a:t>
            </a:r>
            <a:r>
              <a:rPr lang="en-US" sz="3600" kern="0" dirty="0" smtClean="0">
                <a:solidFill>
                  <a:srgbClr val="000000"/>
                </a:solidFill>
              </a:rPr>
              <a:t>: Custom floating point adder to reduce latency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algn="ctr"/>
            <a:endParaRPr lang="en-US" sz="4800" i="1" dirty="0" smtClean="0">
              <a:solidFill>
                <a:schemeClr val="tx1"/>
              </a:solidFill>
            </a:endParaRPr>
          </a:p>
          <a:p>
            <a:pPr algn="ctr"/>
            <a:endParaRPr lang="en-US" sz="4800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9352" y="20955000"/>
            <a:ext cx="16133385" cy="7315200"/>
            <a:chOff x="149352" y="15773400"/>
            <a:chExt cx="16133385" cy="7315200"/>
          </a:xfrm>
        </p:grpSpPr>
        <p:grpSp>
          <p:nvGrpSpPr>
            <p:cNvPr id="5" name="Group 4"/>
            <p:cNvGrpSpPr/>
            <p:nvPr/>
          </p:nvGrpSpPr>
          <p:grpSpPr>
            <a:xfrm>
              <a:off x="149352" y="15773400"/>
              <a:ext cx="16081248" cy="7315200"/>
              <a:chOff x="149352" y="13335000"/>
              <a:chExt cx="16081248" cy="7315200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748" y="14154308"/>
                <a:ext cx="14135052" cy="6305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9" name="Rectangle 338"/>
              <p:cNvSpPr/>
              <p:nvPr/>
            </p:nvSpPr>
            <p:spPr>
              <a:xfrm>
                <a:off x="149352" y="13335000"/>
                <a:ext cx="16081248" cy="7315200"/>
              </a:xfrm>
              <a:prstGeom prst="rect">
                <a:avLst/>
              </a:prstGeom>
              <a:noFill/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800" b="1" i="1" dirty="0" smtClean="0">
                    <a:solidFill>
                      <a:schemeClr val="tx1"/>
                    </a:solidFill>
                  </a:rPr>
                  <a:t>Accumulated Error Compensation (AEC)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9987647" y="18440400"/>
              <a:ext cx="629509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VRC accumulates input values and supplies error generated by custom adder to ERC</a:t>
              </a:r>
            </a:p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ERC accumulates the errors</a:t>
              </a:r>
            </a:p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1 custom adder, 2 standard adders</a:t>
              </a:r>
            </a:p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4743 slices (+153%), 176 MHz (-6%) </a:t>
              </a:r>
              <a:endParaRPr lang="en-US" sz="3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833845" y="9296400"/>
            <a:ext cx="23779755" cy="11372692"/>
            <a:chOff x="152399" y="19964400"/>
            <a:chExt cx="23779755" cy="11372692"/>
          </a:xfrm>
        </p:grpSpPr>
        <p:sp>
          <p:nvSpPr>
            <p:cNvPr id="340" name="Rectangle 339"/>
            <p:cNvSpPr/>
            <p:nvPr/>
          </p:nvSpPr>
          <p:spPr>
            <a:xfrm>
              <a:off x="152399" y="19964400"/>
              <a:ext cx="23779755" cy="11372692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i="1" dirty="0" smtClean="0">
                  <a:solidFill>
                    <a:schemeClr val="tx1"/>
                  </a:solidFill>
                </a:rPr>
                <a:t>Adaptive Error Compensation In Subsequent Addition (AECSA)</a:t>
              </a:r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1183600"/>
              <a:ext cx="23536276" cy="10153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TextBox 169"/>
            <p:cNvSpPr txBox="1"/>
            <p:nvPr/>
          </p:nvSpPr>
          <p:spPr>
            <a:xfrm>
              <a:off x="17907000" y="22250400"/>
              <a:ext cx="5934076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VRC accumulates input values</a:t>
              </a:r>
            </a:p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Error may be compensated in VRC if available</a:t>
              </a:r>
            </a:p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ERC accumulates the errors</a:t>
              </a:r>
            </a:p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ERC can supply errors to VRC</a:t>
              </a:r>
            </a:p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1 custom adder, 3 standard adders, Increased pipeline depth in VRC</a:t>
              </a:r>
            </a:p>
            <a:p>
              <a:pPr marL="336550" indent="-336550">
                <a:buFont typeface="Wingdings" panose="05000000000000000000" pitchFamily="2" charset="2"/>
                <a:buChar char="Ø"/>
              </a:pPr>
              <a:r>
                <a:rPr lang="en-US" sz="3600" dirty="0" smtClean="0"/>
                <a:t>7938 slices (+323%), 135 MHz (-28%) </a:t>
              </a:r>
              <a:endParaRPr lang="en-US" sz="3600" dirty="0"/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16535400" y="20955000"/>
            <a:ext cx="16081248" cy="73152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b="1" i="1" dirty="0" smtClean="0">
                <a:solidFill>
                  <a:schemeClr val="tx1"/>
                </a:solidFill>
              </a:rPr>
              <a:t>Extended Precision Reduction Circuit</a:t>
            </a: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6092" y="21813906"/>
            <a:ext cx="11215148" cy="467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TextBox 187"/>
          <p:cNvSpPr txBox="1"/>
          <p:nvPr/>
        </p:nvSpPr>
        <p:spPr>
          <a:xfrm>
            <a:off x="27508200" y="22156834"/>
            <a:ext cx="5242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indent="-336550">
              <a:buFont typeface="Wingdings" panose="05000000000000000000" pitchFamily="2" charset="2"/>
              <a:buChar char="Ø"/>
            </a:pPr>
            <a:r>
              <a:rPr lang="en-US" sz="3600" dirty="0" smtClean="0"/>
              <a:t>All intermediate additions in extended precision</a:t>
            </a:r>
          </a:p>
          <a:p>
            <a:pPr marL="336550" indent="-336550">
              <a:buFont typeface="Wingdings" panose="05000000000000000000" pitchFamily="2" charset="2"/>
              <a:buChar char="Ø"/>
            </a:pPr>
            <a:r>
              <a:rPr lang="en-US" sz="3600" dirty="0" smtClean="0"/>
              <a:t>Wider, deeper adder</a:t>
            </a:r>
          </a:p>
          <a:p>
            <a:pPr marL="336550" indent="-336550">
              <a:buFont typeface="Wingdings" panose="05000000000000000000" pitchFamily="2" charset="2"/>
              <a:buChar char="Ø"/>
            </a:pPr>
            <a:r>
              <a:rPr lang="en-US" sz="3600" dirty="0" smtClean="0"/>
              <a:t>Wider buffers to store partial results</a:t>
            </a:r>
          </a:p>
          <a:p>
            <a:pPr marL="336550" indent="-336550">
              <a:buFont typeface="Wingdings" panose="05000000000000000000" pitchFamily="2" charset="2"/>
              <a:buChar char="Ø"/>
            </a:pPr>
            <a:r>
              <a:rPr lang="en-US" sz="3600" dirty="0" smtClean="0"/>
              <a:t>EPRC80: 2656 slices (+42%), 182 MHz (-3%)</a:t>
            </a:r>
          </a:p>
          <a:p>
            <a:pPr marL="336550" indent="-336550">
              <a:buFont typeface="Wingdings" panose="05000000000000000000" pitchFamily="2" charset="2"/>
              <a:buChar char="Ø"/>
            </a:pPr>
            <a:r>
              <a:rPr lang="en-US" sz="3600" dirty="0" smtClean="0"/>
              <a:t>EPRC128: 4600 slices (+145%), 182 MHz (-3%)</a:t>
            </a:r>
            <a:endParaRPr lang="en-US" sz="3600" dirty="0"/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0" y="26898600"/>
            <a:ext cx="868305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9600" y="25679629"/>
            <a:ext cx="6473671" cy="837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687800" y="25668982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19 cycle 80 bit adder</a:t>
            </a:r>
            <a:endParaRPr lang="en-US" sz="3200" dirty="0"/>
          </a:p>
        </p:txBody>
      </p:sp>
      <p:sp>
        <p:nvSpPr>
          <p:cNvPr id="189" name="TextBox 188"/>
          <p:cNvSpPr txBox="1"/>
          <p:nvPr/>
        </p:nvSpPr>
        <p:spPr>
          <a:xfrm>
            <a:off x="16459200" y="26964382"/>
            <a:ext cx="2405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26 cycle 128 bit adder</a:t>
            </a:r>
            <a:endParaRPr lang="en-US" sz="3200" dirty="0"/>
          </a:p>
        </p:txBody>
      </p:sp>
      <p:graphicFrame>
        <p:nvGraphicFramePr>
          <p:cNvPr id="19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98701"/>
              </p:ext>
            </p:extLst>
          </p:nvPr>
        </p:nvGraphicFramePr>
        <p:xfrm>
          <a:off x="533400" y="29946600"/>
          <a:ext cx="10439400" cy="5216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033"/>
                <a:gridCol w="1488174"/>
                <a:gridCol w="1488174"/>
                <a:gridCol w="1818879"/>
                <a:gridCol w="1901556"/>
                <a:gridCol w="2149584"/>
              </a:tblGrid>
              <a:tr h="457200">
                <a:tc gridSpan="6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3200" b="1" dirty="0" smtClean="0">
                          <a:latin typeface="Symbol" panose="05050102010706020507" pitchFamily="18" charset="2"/>
                        </a:rPr>
                        <a:t>k</a:t>
                      </a:r>
                      <a:r>
                        <a:rPr lang="en-US" sz="3200" b="1" dirty="0" smtClean="0">
                          <a:latin typeface="+mn-lt"/>
                        </a:rPr>
                        <a:t> = 1.0,</a:t>
                      </a:r>
                      <a:r>
                        <a:rPr lang="en-US" sz="3200" b="1" baseline="0" dirty="0" smtClean="0">
                          <a:latin typeface="+mn-lt"/>
                        </a:rPr>
                        <a:t> Varying </a:t>
                      </a:r>
                      <a:r>
                        <a:rPr lang="en-US" sz="3200" b="1" baseline="0" dirty="0" err="1" smtClean="0">
                          <a:latin typeface="+mn-lt"/>
                        </a:rPr>
                        <a:t>Exp</a:t>
                      </a:r>
                      <a:r>
                        <a:rPr lang="en-US" sz="3200" b="1" baseline="0" dirty="0" smtClean="0">
                          <a:latin typeface="+mn-lt"/>
                        </a:rPr>
                        <a:t> Range, Set Size = 100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+mn-lt"/>
                      </a:endParaRPr>
                    </a:p>
                  </a:txBody>
                  <a:tcPr/>
                </a:tc>
              </a:tr>
              <a:tr h="96012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Exp</a:t>
                      </a:r>
                      <a:r>
                        <a:rPr lang="en-US" sz="3200" b="1" baseline="0" dirty="0" smtClean="0">
                          <a:latin typeface="+mn-lt"/>
                        </a:rPr>
                        <a:t>. Range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Red. </a:t>
                      </a:r>
                      <a:r>
                        <a:rPr lang="en-US" sz="3200" b="1" dirty="0" err="1" smtClean="0">
                          <a:latin typeface="+mn-lt"/>
                        </a:rPr>
                        <a:t>Ckt</a:t>
                      </a:r>
                      <a:r>
                        <a:rPr lang="en-US" sz="3200" b="1" dirty="0" smtClean="0">
                          <a:latin typeface="+mn-lt"/>
                        </a:rPr>
                        <a:t>.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AECSA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EPRC80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EPRC128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</a:tr>
              <a:tr h="5951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51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4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51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8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51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16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51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32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51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64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177149"/>
              </p:ext>
            </p:extLst>
          </p:nvPr>
        </p:nvGraphicFramePr>
        <p:xfrm>
          <a:off x="533401" y="35433000"/>
          <a:ext cx="104394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382"/>
                <a:gridCol w="1548702"/>
                <a:gridCol w="1462664"/>
                <a:gridCol w="1827134"/>
                <a:gridCol w="1872543"/>
                <a:gridCol w="2150975"/>
              </a:tblGrid>
              <a:tr h="304800">
                <a:tc gridSpan="6"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latin typeface="Symbol" panose="05050102010706020507" pitchFamily="18" charset="2"/>
                        </a:rPr>
                        <a:t>k</a:t>
                      </a:r>
                      <a:r>
                        <a:rPr lang="en-US" sz="3200" b="1" dirty="0" smtClean="0">
                          <a:latin typeface="+mn-lt"/>
                        </a:rPr>
                        <a:t> = 1.0,</a:t>
                      </a:r>
                      <a:r>
                        <a:rPr lang="en-US" sz="3200" b="1" baseline="0" dirty="0" smtClean="0">
                          <a:latin typeface="+mn-lt"/>
                        </a:rPr>
                        <a:t> Varying </a:t>
                      </a:r>
                      <a:r>
                        <a:rPr lang="en-US" sz="3200" b="1" baseline="0" dirty="0" err="1" smtClean="0">
                          <a:latin typeface="+mn-lt"/>
                        </a:rPr>
                        <a:t>Exp</a:t>
                      </a:r>
                      <a:r>
                        <a:rPr lang="en-US" sz="3200" b="1" baseline="0" dirty="0" smtClean="0">
                          <a:latin typeface="+mn-lt"/>
                        </a:rPr>
                        <a:t> Range, Set Size = 10,000</a:t>
                      </a:r>
                      <a:endParaRPr lang="en-US" sz="3200" b="1" dirty="0" smtClean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Exp</a:t>
                      </a:r>
                      <a:r>
                        <a:rPr lang="en-US" sz="3200" b="1" baseline="0" dirty="0" smtClean="0"/>
                        <a:t>. Range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Red. </a:t>
                      </a:r>
                      <a:r>
                        <a:rPr lang="en-US" sz="3200" b="1" dirty="0" err="1" smtClean="0"/>
                        <a:t>Ckt</a:t>
                      </a:r>
                      <a:r>
                        <a:rPr lang="en-US" sz="3200" b="1" dirty="0" smtClean="0"/>
                        <a:t>.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AEC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AECSA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EPRC80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EPRC128</a:t>
                      </a:r>
                      <a:endParaRPr lang="en-US" sz="3200" b="1" dirty="0"/>
                    </a:p>
                  </a:txBody>
                  <a:tcPr/>
                </a:tc>
              </a:tr>
              <a:tr h="24880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4</a:t>
                      </a:r>
                      <a:endParaRPr lang="en-US" sz="3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8</a:t>
                      </a:r>
                      <a:endParaRPr lang="en-US" sz="3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16</a:t>
                      </a:r>
                      <a:endParaRPr lang="en-US" sz="3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32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2236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64</a:t>
                      </a:r>
                      <a:endParaRPr lang="en-US" sz="3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705002"/>
              </p:ext>
            </p:extLst>
          </p:nvPr>
        </p:nvGraphicFramePr>
        <p:xfrm>
          <a:off x="11405936" y="29946601"/>
          <a:ext cx="10132422" cy="5257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302"/>
                <a:gridCol w="1507302"/>
                <a:gridCol w="1423564"/>
                <a:gridCol w="1758519"/>
                <a:gridCol w="1842259"/>
                <a:gridCol w="2093476"/>
              </a:tblGrid>
              <a:tr h="594632"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Symbol" panose="05050102010706020507" pitchFamily="18" charset="2"/>
                        </a:rPr>
                        <a:t>k</a:t>
                      </a:r>
                      <a:r>
                        <a:rPr lang="en-US" sz="3200" b="1" dirty="0" smtClean="0"/>
                        <a:t> = </a:t>
                      </a:r>
                      <a:r>
                        <a:rPr lang="en-US" sz="3200" b="1" dirty="0" smtClean="0">
                          <a:sym typeface="Symbol"/>
                        </a:rPr>
                        <a:t>,</a:t>
                      </a:r>
                      <a:r>
                        <a:rPr lang="en-US" sz="3200" b="1" baseline="0" dirty="0" smtClean="0">
                          <a:sym typeface="Symbol"/>
                        </a:rPr>
                        <a:t> </a:t>
                      </a:r>
                      <a:r>
                        <a:rPr lang="en-US" sz="3200" b="1" dirty="0" smtClean="0"/>
                        <a:t>Varying Exp. Range,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dirty="0" smtClean="0"/>
                        <a:t>Set Size = 100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</a:tr>
              <a:tr h="10953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Exp</a:t>
                      </a:r>
                      <a:r>
                        <a:rPr lang="en-US" sz="3200" b="1" baseline="0" dirty="0" smtClean="0">
                          <a:latin typeface="+mn-lt"/>
                        </a:rPr>
                        <a:t>. Range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Red. </a:t>
                      </a:r>
                      <a:r>
                        <a:rPr lang="en-US" sz="3200" b="1" dirty="0" err="1" smtClean="0">
                          <a:latin typeface="+mn-lt"/>
                        </a:rPr>
                        <a:t>Ckt</a:t>
                      </a:r>
                      <a:r>
                        <a:rPr lang="en-US" sz="3200" b="1" dirty="0" smtClean="0">
                          <a:latin typeface="+mn-lt"/>
                        </a:rPr>
                        <a:t>.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AECSA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EPRC80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EPRC128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4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8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16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32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64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657"/>
              </p:ext>
            </p:extLst>
          </p:nvPr>
        </p:nvGraphicFramePr>
        <p:xfrm>
          <a:off x="21945600" y="29946601"/>
          <a:ext cx="10383998" cy="52577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727"/>
                <a:gridCol w="1544727"/>
                <a:gridCol w="1458909"/>
                <a:gridCol w="1802181"/>
                <a:gridCol w="1888000"/>
                <a:gridCol w="2145454"/>
              </a:tblGrid>
              <a:tr h="594632"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Exp. Range=0, Varying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baseline="0" dirty="0" smtClean="0">
                          <a:latin typeface="Symbol" panose="05050102010706020507" pitchFamily="18" charset="2"/>
                        </a:rPr>
                        <a:t>k,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dirty="0" smtClean="0"/>
                        <a:t>Set Size = 100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</a:tr>
              <a:tr h="109537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Symbol" panose="05050102010706020507" pitchFamily="18" charset="2"/>
                        </a:rPr>
                        <a:t>k (</a:t>
                      </a:r>
                      <a:r>
                        <a:rPr lang="en-US" sz="3200" b="1" dirty="0" err="1" smtClean="0">
                          <a:latin typeface="+mn-lt"/>
                        </a:rPr>
                        <a:t>appx</a:t>
                      </a:r>
                      <a:r>
                        <a:rPr lang="en-US" sz="3200" b="1" dirty="0" smtClean="0">
                          <a:latin typeface="+mn-lt"/>
                        </a:rPr>
                        <a:t>.</a:t>
                      </a:r>
                      <a:r>
                        <a:rPr lang="en-US" sz="3200" b="1" dirty="0" smtClean="0">
                          <a:latin typeface="Symbol" panose="05050102010706020507" pitchFamily="18" charset="2"/>
                        </a:rPr>
                        <a:t>)</a:t>
                      </a:r>
                      <a:endParaRPr lang="en-US" sz="3200" b="1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Red. </a:t>
                      </a:r>
                      <a:r>
                        <a:rPr lang="en-US" sz="3200" b="1" dirty="0" err="1" smtClean="0">
                          <a:latin typeface="+mn-lt"/>
                        </a:rPr>
                        <a:t>Ckt</a:t>
                      </a:r>
                      <a:r>
                        <a:rPr lang="en-US" sz="3200" b="1" dirty="0" smtClean="0">
                          <a:latin typeface="+mn-lt"/>
                        </a:rPr>
                        <a:t>.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AECSA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EPRC80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EPRC128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10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100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650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1800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5900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94632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11550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3" name="Table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5852"/>
              </p:ext>
            </p:extLst>
          </p:nvPr>
        </p:nvGraphicFramePr>
        <p:xfrm>
          <a:off x="11405937" y="35433000"/>
          <a:ext cx="10132422" cy="518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7302"/>
                <a:gridCol w="1507302"/>
                <a:gridCol w="1423564"/>
                <a:gridCol w="1758519"/>
                <a:gridCol w="1842259"/>
                <a:gridCol w="2093476"/>
              </a:tblGrid>
              <a:tr h="586014"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Symbol" panose="05050102010706020507" pitchFamily="18" charset="2"/>
                        </a:rPr>
                        <a:t>k</a:t>
                      </a:r>
                      <a:r>
                        <a:rPr lang="en-US" sz="3200" b="1" dirty="0" smtClean="0"/>
                        <a:t> = </a:t>
                      </a:r>
                      <a:r>
                        <a:rPr lang="en-US" sz="3200" b="1" dirty="0" smtClean="0">
                          <a:sym typeface="Symbol"/>
                        </a:rPr>
                        <a:t>,</a:t>
                      </a:r>
                      <a:r>
                        <a:rPr lang="en-US" sz="3200" b="1" baseline="0" dirty="0" smtClean="0">
                          <a:sym typeface="Symbol"/>
                        </a:rPr>
                        <a:t> </a:t>
                      </a:r>
                      <a:r>
                        <a:rPr lang="en-US" sz="3200" b="1" dirty="0" smtClean="0"/>
                        <a:t>Varying Exp. Range,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dirty="0" smtClean="0"/>
                        <a:t>Set Size = 100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Exp</a:t>
                      </a:r>
                      <a:r>
                        <a:rPr lang="en-US" sz="3200" b="1" baseline="0" dirty="0" smtClean="0">
                          <a:latin typeface="+mn-lt"/>
                        </a:rPr>
                        <a:t>. Range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Red. </a:t>
                      </a:r>
                      <a:r>
                        <a:rPr lang="en-US" sz="3200" b="1" dirty="0" err="1" smtClean="0">
                          <a:latin typeface="+mn-lt"/>
                        </a:rPr>
                        <a:t>Ckt</a:t>
                      </a:r>
                      <a:r>
                        <a:rPr lang="en-US" sz="3200" b="1" dirty="0" smtClean="0">
                          <a:latin typeface="+mn-lt"/>
                        </a:rPr>
                        <a:t>.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AECSA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EPRC80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EPRC128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4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8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16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32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n-lt"/>
                        </a:rPr>
                        <a:t>64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34976"/>
              </p:ext>
            </p:extLst>
          </p:nvPr>
        </p:nvGraphicFramePr>
        <p:xfrm>
          <a:off x="21945600" y="35433000"/>
          <a:ext cx="10383998" cy="518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727"/>
                <a:gridCol w="1544727"/>
                <a:gridCol w="1458909"/>
                <a:gridCol w="1802181"/>
                <a:gridCol w="1888000"/>
                <a:gridCol w="2145454"/>
              </a:tblGrid>
              <a:tr h="586014">
                <a:tc gridSpan="6"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Exp. Range=0, Varying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baseline="0" dirty="0" smtClean="0">
                          <a:latin typeface="Symbol" panose="05050102010706020507" pitchFamily="18" charset="2"/>
                        </a:rPr>
                        <a:t>k,</a:t>
                      </a:r>
                      <a:r>
                        <a:rPr lang="en-US" sz="3200" b="1" baseline="0" dirty="0" smtClean="0"/>
                        <a:t> </a:t>
                      </a:r>
                      <a:r>
                        <a:rPr lang="en-US" sz="3200" b="1" dirty="0" smtClean="0"/>
                        <a:t>Set Size = 10,000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</a:tr>
              <a:tr h="10795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Symbol" panose="05050102010706020507" pitchFamily="18" charset="2"/>
                        </a:rPr>
                        <a:t>k (</a:t>
                      </a:r>
                      <a:r>
                        <a:rPr lang="en-US" sz="3200" b="1" dirty="0" err="1" smtClean="0">
                          <a:latin typeface="+mn-lt"/>
                        </a:rPr>
                        <a:t>appx</a:t>
                      </a:r>
                      <a:r>
                        <a:rPr lang="en-US" sz="3200" b="1" dirty="0" smtClean="0">
                          <a:latin typeface="+mn-lt"/>
                        </a:rPr>
                        <a:t>.</a:t>
                      </a:r>
                      <a:r>
                        <a:rPr lang="en-US" sz="3200" b="1" dirty="0" smtClean="0">
                          <a:latin typeface="Symbol" panose="05050102010706020507" pitchFamily="18" charset="2"/>
                        </a:rPr>
                        <a:t>)</a:t>
                      </a:r>
                      <a:endParaRPr lang="en-US" sz="3200" b="1" dirty="0">
                        <a:latin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Red. </a:t>
                      </a:r>
                      <a:r>
                        <a:rPr lang="en-US" sz="3200" b="1" dirty="0" err="1" smtClean="0">
                          <a:latin typeface="+mn-lt"/>
                        </a:rPr>
                        <a:t>Ckt</a:t>
                      </a:r>
                      <a:r>
                        <a:rPr lang="en-US" sz="3200" b="1" dirty="0" smtClean="0">
                          <a:latin typeface="+mn-lt"/>
                        </a:rPr>
                        <a:t>.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AECSA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EPRC80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+mn-lt"/>
                        </a:rPr>
                        <a:t>EPRC128</a:t>
                      </a:r>
                      <a:endParaRPr lang="en-US" sz="3200" b="1" dirty="0">
                        <a:latin typeface="+mn-lt"/>
                      </a:endParaRPr>
                    </a:p>
                  </a:txBody>
                  <a:tcPr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10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95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600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1800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5900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01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 smtClean="0">
                          <a:latin typeface="+mn-lt"/>
                        </a:rPr>
                        <a:t>11600</a:t>
                      </a:r>
                      <a:endParaRPr lang="en-US" sz="3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95" name="Rectangle 194"/>
          <p:cNvSpPr/>
          <p:nvPr/>
        </p:nvSpPr>
        <p:spPr>
          <a:xfrm>
            <a:off x="264571" y="28575000"/>
            <a:ext cx="32272829" cy="121920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4163" lvl="1"/>
            <a:r>
              <a:rPr lang="en-US" sz="4800" b="1" i="1" dirty="0" smtClean="0">
                <a:solidFill>
                  <a:schemeClr val="tx1"/>
                </a:solidFill>
              </a:rPr>
              <a:t>Results: Average Erroneous Bits = </a:t>
            </a:r>
            <a:r>
              <a:rPr lang="en-US" sz="48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lg</a:t>
            </a:r>
            <a:r>
              <a:rPr lang="en-US" sz="4800" i="1" dirty="0">
                <a:solidFill>
                  <a:schemeClr val="tx1"/>
                </a:solidFill>
                <a:cs typeface="Times New Roman" panose="02020603050405020304" pitchFamily="18" charset="0"/>
              </a:rPr>
              <a:t>(2*Relative Error)</a:t>
            </a:r>
          </a:p>
          <a:p>
            <a:endParaRPr lang="en-US" sz="4800" b="1" i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Rectangle 195"/>
              <p:cNvSpPr/>
              <p:nvPr/>
            </p:nvSpPr>
            <p:spPr>
              <a:xfrm>
                <a:off x="14434580" y="28727400"/>
                <a:ext cx="16578820" cy="10668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tx1"/>
                    </a:solidFill>
                    <a:ea typeface="Cambria Math" pitchFamily="18" charset="0"/>
                  </a:rPr>
                  <a:t>Relative Error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𝐸</m:t>
                            </m:r>
                            <m:r>
                              <a:rPr lang="en-US" sz="4000" i="1" baseline="-25000">
                                <a:solidFill>
                                  <a:schemeClr val="tx1"/>
                                </a:solidFill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l-GR" sz="36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𝜖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𝑆𝑛</m:t>
                        </m:r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3600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𝑆</m:t>
                            </m:r>
                            <m:r>
                              <a:rPr lang="en-US" sz="3600" b="0" i="1" baseline="-250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𝑆𝑛</m:t>
                        </m:r>
                      </m:num>
                      <m:den>
                        <m:r>
                          <a:rPr lang="el-GR" sz="3200" i="1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rPr>
                          <m:t>𝜖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.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𝑆𝑛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</m:den>
                    </m:f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 ,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𝑆𝑛</m:t>
                    </m:r>
                    <m:r>
                      <a:rPr lang="en-US" sz="3600" b="0" i="1" baseline="-25000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𝑐𝑎𝑙𝑐𝑢𝑙𝑎𝑡𝑒𝑑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𝑤𝑖𝑡h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𝑖𝑛𝑓𝑖𝑛𝑖𝑡𝑒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/>
                        <a:ea typeface="Cambria Math" pitchFamily="18" charset="0"/>
                      </a:rPr>
                      <m:t>𝑝𝑟𝑒𝑐𝑖𝑠𝑖𝑜𝑛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196" name="Rectangle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580" y="28727400"/>
                <a:ext cx="16578820" cy="1066800"/>
              </a:xfrm>
              <a:prstGeom prst="rect">
                <a:avLst/>
              </a:prstGeom>
              <a:blipFill rotWithShape="1">
                <a:blip r:embed="rId9"/>
                <a:stretch>
                  <a:fillRect b="-5085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48" y="12344400"/>
            <a:ext cx="8267652" cy="845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" name="Rectangle 196"/>
          <p:cNvSpPr/>
          <p:nvPr/>
        </p:nvSpPr>
        <p:spPr>
          <a:xfrm>
            <a:off x="304800" y="40919400"/>
            <a:ext cx="32272829" cy="2667000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4163" lvl="1"/>
            <a:r>
              <a:rPr lang="en-US" sz="4400" b="1" i="1" dirty="0" smtClean="0">
                <a:solidFill>
                  <a:schemeClr val="tx1"/>
                </a:solidFill>
              </a:rPr>
              <a:t>Conclusion: </a:t>
            </a:r>
            <a:r>
              <a:rPr lang="en-US" sz="4400" dirty="0">
                <a:solidFill>
                  <a:schemeClr val="tx1"/>
                </a:solidFill>
              </a:rPr>
              <a:t>Accuracy improving measures reduce errors significantly</a:t>
            </a:r>
            <a:endParaRPr lang="en-US" sz="4400" b="1" i="1" dirty="0" smtClean="0">
              <a:solidFill>
                <a:schemeClr val="tx1"/>
              </a:solidFill>
            </a:endParaRPr>
          </a:p>
          <a:p>
            <a:pPr marL="284163" lvl="1"/>
            <a:endParaRPr lang="en-US" sz="3600" dirty="0">
              <a:solidFill>
                <a:schemeClr val="tx1"/>
              </a:solidFill>
            </a:endParaRPr>
          </a:p>
          <a:p>
            <a:pPr marL="284163" lvl="1"/>
            <a:endParaRPr lang="en-US" sz="4800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sz="4800" b="1" i="1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41615887"/>
            <a:ext cx="2048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/>
              <a:t>Exponent range affects the relative </a:t>
            </a:r>
            <a:r>
              <a:rPr lang="en-US" sz="3600" dirty="0" smtClean="0"/>
              <a:t>error: Reduction </a:t>
            </a:r>
            <a:r>
              <a:rPr lang="en-US" sz="3600" dirty="0"/>
              <a:t>Circuit affected </a:t>
            </a:r>
            <a:r>
              <a:rPr lang="en-US" sz="3600" dirty="0" smtClean="0"/>
              <a:t>most, AEC</a:t>
            </a:r>
            <a:r>
              <a:rPr lang="en-US" sz="3600" dirty="0"/>
              <a:t>, AECSA </a:t>
            </a:r>
            <a:r>
              <a:rPr lang="en-US" sz="3600" dirty="0" smtClean="0"/>
              <a:t>not </a:t>
            </a:r>
            <a:r>
              <a:rPr lang="en-US" sz="3600" dirty="0"/>
              <a:t>affected </a:t>
            </a:r>
            <a:r>
              <a:rPr lang="en-US" sz="3600" dirty="0" smtClean="0"/>
              <a:t>much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592881" y="42214800"/>
            <a:ext cx="2013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3600" dirty="0"/>
              <a:t>Condition number matters a lot and relative error increases with increase in condition </a:t>
            </a:r>
            <a:r>
              <a:rPr lang="en-US" sz="3600" dirty="0" smtClean="0"/>
              <a:t>number: Shows </a:t>
            </a:r>
            <a:r>
              <a:rPr lang="en-US" sz="3600" dirty="0"/>
              <a:t>the effect of the error due to </a:t>
            </a:r>
            <a:r>
              <a:rPr lang="en-US" sz="3600" dirty="0" smtClean="0"/>
              <a:t>cancellation, Reduction </a:t>
            </a:r>
            <a:r>
              <a:rPr lang="en-US" sz="3600" dirty="0"/>
              <a:t>Circuit affected </a:t>
            </a:r>
            <a:r>
              <a:rPr lang="en-US" sz="3600" dirty="0" smtClean="0"/>
              <a:t>most.</a:t>
            </a:r>
            <a:endParaRPr lang="en-US" sz="3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2479000" y="41529000"/>
            <a:ext cx="8763000" cy="14465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 smtClean="0"/>
              <a:t>Accuracy and throughput for set-wise summation hand-in-hand!</a:t>
            </a:r>
            <a:endParaRPr lang="en-US" sz="40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658301" y="6324600"/>
            <a:ext cx="17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Rule 1</a:t>
            </a:r>
            <a:endParaRPr lang="en-US" dirty="0"/>
          </a:p>
        </p:txBody>
      </p:sp>
      <p:sp>
        <p:nvSpPr>
          <p:cNvPr id="212" name="TextBox 211"/>
          <p:cNvSpPr txBox="1"/>
          <p:nvPr/>
        </p:nvSpPr>
        <p:spPr>
          <a:xfrm>
            <a:off x="10668000" y="8406825"/>
            <a:ext cx="17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Rule 2</a:t>
            </a:r>
            <a:endParaRPr lang="en-US" dirty="0"/>
          </a:p>
        </p:txBody>
      </p:sp>
      <p:sp>
        <p:nvSpPr>
          <p:cNvPr id="213" name="TextBox 212"/>
          <p:cNvSpPr txBox="1"/>
          <p:nvPr/>
        </p:nvSpPr>
        <p:spPr>
          <a:xfrm>
            <a:off x="18045520" y="6324600"/>
            <a:ext cx="17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Rule 3</a:t>
            </a:r>
            <a:endParaRPr lang="en-US" dirty="0"/>
          </a:p>
        </p:txBody>
      </p:sp>
      <p:sp>
        <p:nvSpPr>
          <p:cNvPr id="214" name="TextBox 213"/>
          <p:cNvSpPr txBox="1"/>
          <p:nvPr/>
        </p:nvSpPr>
        <p:spPr>
          <a:xfrm>
            <a:off x="18045520" y="8406825"/>
            <a:ext cx="17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Rule 4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24993600" y="6324600"/>
            <a:ext cx="17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Rule 5</a:t>
            </a:r>
            <a:endParaRPr lang="en-US" dirty="0"/>
          </a:p>
        </p:txBody>
      </p:sp>
      <p:sp>
        <p:nvSpPr>
          <p:cNvPr id="216" name="TextBox 215"/>
          <p:cNvSpPr txBox="1"/>
          <p:nvPr/>
        </p:nvSpPr>
        <p:spPr>
          <a:xfrm>
            <a:off x="24993600" y="8305800"/>
            <a:ext cx="176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Rule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2" grpId="0"/>
      <p:bldP spid="153" grpId="0"/>
      <p:bldP spid="154" grpId="0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/>
      <p:bldP spid="181" grpId="0"/>
      <p:bldP spid="182" grpId="0"/>
      <p:bldP spid="183" grpId="0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/>
      <p:bldP spid="206" grpId="0"/>
      <p:bldP spid="20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747</Words>
  <Application>Microsoft Office PowerPoint</Application>
  <PresentationFormat>Custom</PresentationFormat>
  <Paragraphs>336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</dc:creator>
  <cp:lastModifiedBy>krishna</cp:lastModifiedBy>
  <cp:revision>30</cp:revision>
  <dcterms:created xsi:type="dcterms:W3CDTF">2013-11-26T06:06:19Z</dcterms:created>
  <dcterms:modified xsi:type="dcterms:W3CDTF">2013-11-27T08:21:32Z</dcterms:modified>
</cp:coreProperties>
</file>