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81" r:id="rId4"/>
    <p:sldId id="264" r:id="rId5"/>
    <p:sldId id="284" r:id="rId6"/>
    <p:sldId id="273" r:id="rId7"/>
    <p:sldId id="282" r:id="rId8"/>
    <p:sldId id="287" r:id="rId9"/>
    <p:sldId id="257" r:id="rId10"/>
    <p:sldId id="258" r:id="rId11"/>
    <p:sldId id="289" r:id="rId12"/>
    <p:sldId id="291" r:id="rId13"/>
    <p:sldId id="292" r:id="rId14"/>
    <p:sldId id="293" r:id="rId15"/>
    <p:sldId id="263" r:id="rId16"/>
    <p:sldId id="296" r:id="rId17"/>
    <p:sldId id="299" r:id="rId18"/>
    <p:sldId id="297" r:id="rId19"/>
    <p:sldId id="295" r:id="rId20"/>
    <p:sldId id="275" r:id="rId21"/>
    <p:sldId id="276" r:id="rId22"/>
    <p:sldId id="294" r:id="rId23"/>
    <p:sldId id="298" r:id="rId24"/>
    <p:sldId id="279" r:id="rId25"/>
    <p:sldId id="280" r:id="rId26"/>
    <p:sldId id="274" r:id="rId27"/>
    <p:sldId id="27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D1FB"/>
    <a:srgbClr val="6BB9F9"/>
    <a:srgbClr val="33CCFF"/>
    <a:srgbClr val="6666FF"/>
    <a:srgbClr val="6DB9F7"/>
    <a:srgbClr val="00C057"/>
    <a:srgbClr val="4EE255"/>
    <a:srgbClr val="33CC33"/>
    <a:srgbClr val="E0E0E0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74" autoAdjust="0"/>
    <p:restoredTop sz="92571" autoAdjust="0"/>
  </p:normalViewPr>
  <p:slideViewPr>
    <p:cSldViewPr>
      <p:cViewPr varScale="1">
        <p:scale>
          <a:sx n="93" d="100"/>
          <a:sy n="93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504089332583441"/>
          <c:y val="6.9680407596109412E-2"/>
          <c:w val="0.75847761768368327"/>
          <c:h val="0.77265286283658985"/>
        </c:manualLayout>
      </c:layout>
      <c:barChart>
        <c:barDir val="col"/>
        <c:grouping val="clustered"/>
        <c:ser>
          <c:idx val="0"/>
          <c:order val="0"/>
          <c:tx>
            <c:v>Tesla S1070</c:v>
          </c:tx>
          <c:spPr>
            <a:solidFill>
              <a:srgbClr val="B35962"/>
            </a:solidFill>
          </c:spPr>
          <c:cat>
            <c:strRef>
              <c:f>Sheet1!$B$3:$B$8</c:f>
              <c:strCache>
                <c:ptCount val="6"/>
                <c:pt idx="0">
                  <c:v>dw8192</c:v>
                </c:pt>
                <c:pt idx="1">
                  <c:v>t2d_q9</c:v>
                </c:pt>
                <c:pt idx="2">
                  <c:v>epb1</c:v>
                </c:pt>
                <c:pt idx="3">
                  <c:v>raefsky1</c:v>
                </c:pt>
                <c:pt idx="4">
                  <c:v>psmigr_2</c:v>
                </c:pt>
                <c:pt idx="5">
                  <c:v>torso2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0.49000000000000032</c:v>
                </c:pt>
                <c:pt idx="1">
                  <c:v>0.94000000000000061</c:v>
                </c:pt>
                <c:pt idx="2">
                  <c:v>0.8</c:v>
                </c:pt>
                <c:pt idx="3">
                  <c:v>2.59</c:v>
                </c:pt>
                <c:pt idx="4">
                  <c:v>2.8299999999999987</c:v>
                </c:pt>
                <c:pt idx="5">
                  <c:v>3</c:v>
                </c:pt>
              </c:numCache>
            </c:numRef>
          </c:val>
        </c:ser>
        <c:ser>
          <c:idx val="2"/>
          <c:order val="1"/>
          <c:tx>
            <c:v>HC-1: 32 PEs</c:v>
          </c:tx>
          <c:spPr>
            <a:solidFill>
              <a:srgbClr val="00C057"/>
            </a:solidFill>
          </c:spPr>
          <c:cat>
            <c:strRef>
              <c:f>Sheet1!$B$3:$B$8</c:f>
              <c:strCache>
                <c:ptCount val="6"/>
                <c:pt idx="0">
                  <c:v>dw8192</c:v>
                </c:pt>
                <c:pt idx="1">
                  <c:v>t2d_q9</c:v>
                </c:pt>
                <c:pt idx="2">
                  <c:v>epb1</c:v>
                </c:pt>
                <c:pt idx="3">
                  <c:v>raefsky1</c:v>
                </c:pt>
                <c:pt idx="4">
                  <c:v>psmigr_2</c:v>
                </c:pt>
                <c:pt idx="5">
                  <c:v>torso2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1.6500000000000001</c:v>
                </c:pt>
                <c:pt idx="1">
                  <c:v>2.48</c:v>
                </c:pt>
                <c:pt idx="2">
                  <c:v>2.56</c:v>
                </c:pt>
                <c:pt idx="3">
                  <c:v>3.8499999999999988</c:v>
                </c:pt>
                <c:pt idx="4">
                  <c:v>3.94</c:v>
                </c:pt>
                <c:pt idx="5">
                  <c:v>1.1700000000000015</c:v>
                </c:pt>
              </c:numCache>
            </c:numRef>
          </c:val>
        </c:ser>
        <c:axId val="62144896"/>
        <c:axId val="62150528"/>
      </c:barChart>
      <c:catAx>
        <c:axId val="62144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800"/>
                  <a:t>Matrix</a:t>
                </a:r>
                <a:endParaRPr lang="en-US" sz="1100"/>
              </a:p>
            </c:rich>
          </c:tx>
          <c:layout/>
        </c:title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2150528"/>
        <c:crosses val="autoZero"/>
        <c:auto val="1"/>
        <c:lblAlgn val="ctr"/>
        <c:lblOffset val="100"/>
      </c:catAx>
      <c:valAx>
        <c:axId val="62150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GFLOPs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4.6031590449533932E-5"/>
              <c:y val="0.3604876514618683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2144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572846362954631"/>
          <c:y val="6.8868417591591999E-2"/>
          <c:w val="0.27501538349586674"/>
          <c:h val="0.262926251865576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38AC54-F19C-4ED6-8B59-8B540F3FE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94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A48EC2-9B1D-4DFE-919B-131849E8E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62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1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2662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41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1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@150 MHz, 2FLOPs 300MFLOPS per PE </a:t>
            </a:r>
            <a:endParaRPr lang="en-US" dirty="0" smtClean="0"/>
          </a:p>
          <a:p>
            <a:r>
              <a:rPr lang="en-US" dirty="0" smtClean="0"/>
              <a:t>Peak capacity</a:t>
            </a:r>
            <a:r>
              <a:rPr lang="en-US" baseline="0" dirty="0" smtClean="0"/>
              <a:t> = </a:t>
            </a:r>
            <a:r>
              <a:rPr lang="en-US" baseline="0" smtClean="0"/>
              <a:t>9.6 GFLOPs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59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1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91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42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75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71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5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081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5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58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763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085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157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85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58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1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69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80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875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07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1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98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6573D16C-F376-41F3-987B-D4AAAE1DBF50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52AD7CA3-710D-4AAB-9419-48DDE5E5EEF5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4/14/11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73999121-ED11-4B7B-AFCD-533B8086DF89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877A641A-8583-4775-9BD3-9D604C4256F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F43141EB-EF0A-4164-B41E-C7EAAF54C7AD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E9327874-CD33-4B14-9E7D-8E3734A1DEC4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F31F543A-A5CC-405C-9866-E412A3EF1FE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047E9B27-4C8C-443C-A6E2-BF6FCC847D89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6DACD014-3211-4B84-AC02-DA277B7A6CA3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3246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rgbClr val="9900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BF454134-34B0-46D2-A134-EE0C37823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676400"/>
            <a:ext cx="6400800" cy="12954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A Sparse Matrix Personality for the Convey HC-1</a:t>
            </a:r>
            <a:br>
              <a:rPr lang="en-US" dirty="0" smtClean="0"/>
            </a:br>
            <a:r>
              <a:rPr lang="en-US" sz="2000" dirty="0" smtClean="0">
                <a:solidFill>
                  <a:srgbClr val="990033"/>
                </a:solidFill>
              </a:rPr>
              <a:t>Dept. of Computer Science and Engineering</a:t>
            </a:r>
            <a:br>
              <a:rPr lang="en-US" sz="2000" dirty="0" smtClean="0">
                <a:solidFill>
                  <a:srgbClr val="990033"/>
                </a:solidFill>
              </a:rPr>
            </a:br>
            <a:r>
              <a:rPr lang="en-US" sz="2000" dirty="0" smtClean="0">
                <a:solidFill>
                  <a:srgbClr val="990033"/>
                </a:solidFill>
              </a:rPr>
              <a:t>University of South Carolina</a:t>
            </a:r>
            <a:endParaRPr lang="en-US" dirty="0" smtClean="0">
              <a:solidFill>
                <a:srgbClr val="99003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7467600" cy="1219200"/>
          </a:xfrm>
        </p:spPr>
        <p:txBody>
          <a:bodyPr/>
          <a:lstStyle/>
          <a:p>
            <a:pPr algn="r" eaLnBrk="1" hangingPunct="1"/>
            <a:r>
              <a:rPr lang="en-US" sz="2400" dirty="0" smtClean="0"/>
              <a:t>Krishna K Nagar, Jason D. </a:t>
            </a:r>
            <a:r>
              <a:rPr lang="en-US" sz="2400" dirty="0" err="1" smtClean="0"/>
              <a:t>Bakos</a:t>
            </a:r>
            <a:endParaRPr lang="en-US" sz="2400" dirty="0" smtClean="0"/>
          </a:p>
          <a:p>
            <a:pPr algn="r" eaLnBrk="1" hangingPunct="1"/>
            <a:r>
              <a:rPr lang="en-US" sz="1800" dirty="0" smtClean="0">
                <a:solidFill>
                  <a:srgbClr val="990033"/>
                </a:solidFill>
              </a:rPr>
              <a:t>Heterogeneous and Reconfigurable Computing Lab (</a:t>
            </a:r>
            <a:r>
              <a:rPr lang="en-US" sz="1800" dirty="0" err="1" smtClean="0">
                <a:solidFill>
                  <a:srgbClr val="990033"/>
                </a:solidFill>
              </a:rPr>
              <a:t>HeRC</a:t>
            </a:r>
            <a:r>
              <a:rPr lang="en-US" sz="1800" dirty="0" smtClean="0">
                <a:solidFill>
                  <a:srgbClr val="990033"/>
                </a:solidFill>
              </a:rPr>
              <a:t>)</a:t>
            </a:r>
          </a:p>
          <a:p>
            <a:pPr algn="r" eaLnBrk="1" hangingPunct="1"/>
            <a:r>
              <a:rPr lang="en-US" sz="1800" dirty="0" smtClean="0">
                <a:solidFill>
                  <a:schemeClr val="tx1"/>
                </a:solidFill>
              </a:rPr>
              <a:t>http://herc.cse.sc.edu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1300" y="5181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58000" y="63963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This material is based upon work supported by the National Science Foundation under Grant Nos. CCF-0844951 and CCF-0915608.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Sparse Matrix-Vector Multiply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sz="2800" dirty="0" smtClean="0"/>
              <a:t>Code for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Ax = b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row = 0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number_of_nonzero_elements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i </a:t>
            </a:r>
            <a:r>
              <a:rPr lang="en-US" sz="2000" b="1" dirty="0" smtClean="0">
                <a:latin typeface="Century Gothic" pitchFamily="34" charset="0"/>
                <a:cs typeface="Courier New" pitchFamily="49" charset="0"/>
              </a:rPr>
              <a:t>==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[row+1] then row=row+1, b[row]=0.0</a:t>
            </a:r>
          </a:p>
          <a:p>
            <a:pPr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b[row] = b[row] +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* 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cs typeface="Courier New" pitchFamily="49" charset="0"/>
              </a:rPr>
              <a:t>NVIDIA GPUs achieve only 0.6% to 6% of their peak double precision performance with CSR </a:t>
            </a:r>
            <a:r>
              <a:rPr lang="en-US" sz="2200" dirty="0" err="1" smtClean="0">
                <a:cs typeface="Courier New" pitchFamily="49" charset="0"/>
              </a:rPr>
              <a:t>SpMV</a:t>
            </a:r>
            <a:endParaRPr lang="en-US" sz="22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 pitchFamily="49" charset="0"/>
              </a:rPr>
              <a:t>N. Bell, M. Garland, "Implementing Sparse Matrix-Vector Multiplication on Throughput- Oriented Processors," Proc. Supercomputing 2009.</a:t>
            </a:r>
          </a:p>
          <a:p>
            <a:pPr marL="0" indent="0">
              <a:buNone/>
            </a:pPr>
            <a:endParaRPr lang="en-US" sz="2200" dirty="0" smtClean="0"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4800" y="3009900"/>
            <a:ext cx="3886199" cy="1642489"/>
            <a:chOff x="381000" y="3424654"/>
            <a:chExt cx="3886199" cy="1642489"/>
          </a:xfrm>
        </p:grpSpPr>
        <p:sp>
          <p:nvSpPr>
            <p:cNvPr id="18" name="Oval 17"/>
            <p:cNvSpPr/>
            <p:nvPr/>
          </p:nvSpPr>
          <p:spPr>
            <a:xfrm>
              <a:off x="1405748" y="3424654"/>
              <a:ext cx="2861451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" y="4667033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</a:t>
              </a:r>
              <a:r>
                <a:rPr lang="en-US" sz="2000" dirty="0" smtClean="0"/>
                <a:t>ecurrence (reduction)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600200" y="3886200"/>
              <a:ext cx="9144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38387" y="3055620"/>
            <a:ext cx="2638813" cy="1453626"/>
            <a:chOff x="5225346" y="3272060"/>
            <a:chExt cx="2638813" cy="1453626"/>
          </a:xfrm>
        </p:grpSpPr>
        <p:sp>
          <p:nvSpPr>
            <p:cNvPr id="22" name="Oval 21"/>
            <p:cNvSpPr/>
            <p:nvPr/>
          </p:nvSpPr>
          <p:spPr>
            <a:xfrm>
              <a:off x="5225346" y="3272060"/>
              <a:ext cx="1678691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132729" y="3634264"/>
              <a:ext cx="436030" cy="71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34947" y="4325576"/>
              <a:ext cx="202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indirect indexing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6688" y="2918460"/>
            <a:ext cx="5856111" cy="1867784"/>
            <a:chOff x="1306688" y="2918460"/>
            <a:chExt cx="5856111" cy="1867784"/>
          </a:xfrm>
        </p:grpSpPr>
        <p:sp>
          <p:nvSpPr>
            <p:cNvPr id="14" name="Oval 13"/>
            <p:cNvSpPr/>
            <p:nvPr/>
          </p:nvSpPr>
          <p:spPr>
            <a:xfrm>
              <a:off x="1306688" y="2918460"/>
              <a:ext cx="5856111" cy="652045"/>
            </a:xfrm>
            <a:prstGeom prst="ellipse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2368" y="4109136"/>
              <a:ext cx="3048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Low arithmetic intensity</a:t>
              </a:r>
            </a:p>
            <a:p>
              <a:pPr algn="ctr"/>
              <a:r>
                <a:rPr lang="en-US" dirty="0" smtClean="0"/>
                <a:t>(1 FLOP / 10 bytes</a:t>
              </a:r>
              <a:r>
                <a:rPr lang="en-US" sz="1600" dirty="0" smtClean="0"/>
                <a:t>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648200" y="3570505"/>
              <a:ext cx="0" cy="558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648200" y="3543300"/>
            <a:ext cx="868680" cy="585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7819" y="2293789"/>
            <a:ext cx="1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val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81399" y="3040983"/>
            <a:ext cx="2286000" cy="0"/>
          </a:xfrm>
          <a:prstGeom prst="line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67399" y="2880963"/>
            <a:ext cx="685802" cy="84207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5943" y="2739321"/>
            <a:ext cx="5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3115" y="3272721"/>
            <a:ext cx="59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80640" y="2968125"/>
            <a:ext cx="791833" cy="68151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ymbol" pitchFamily="18" charset="2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1999" y="3348921"/>
            <a:ext cx="609600" cy="84207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>
            <a:off x="3581400" y="2967921"/>
            <a:ext cx="990600" cy="609600"/>
          </a:xfrm>
          <a:prstGeom prst="bentConnector3">
            <a:avLst>
              <a:gd name="adj1" fmla="val 45"/>
            </a:avLst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05273" y="3185763"/>
            <a:ext cx="5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3678" y="3376136"/>
            <a:ext cx="1162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Vector cache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(64KB)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42441" y="3315753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81599" y="3577521"/>
            <a:ext cx="696558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1420904" y="2941026"/>
            <a:ext cx="12729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2046641" y="3577521"/>
            <a:ext cx="3810000" cy="0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3221915" y="2673879"/>
            <a:ext cx="7404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057400" y="3958521"/>
            <a:ext cx="2514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1219200" y="3120321"/>
            <a:ext cx="167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5400000">
            <a:off x="2233542" y="37821"/>
            <a:ext cx="638315" cy="388619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Coprocessor Memory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03510" y="3665389"/>
            <a:ext cx="59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953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b[row] = b[row]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[i] * x[col[i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4876802" y="4267201"/>
            <a:ext cx="1371597" cy="1524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3"/>
            <a:endCxn id="7" idx="0"/>
          </p:cNvCxnSpPr>
          <p:nvPr/>
        </p:nvCxnSpPr>
        <p:spPr>
          <a:xfrm flipH="1" flipV="1">
            <a:off x="4495799" y="1980921"/>
            <a:ext cx="3676674" cy="1327960"/>
          </a:xfrm>
          <a:prstGeom prst="bentConnector3">
            <a:avLst>
              <a:gd name="adj1" fmla="val -62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28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4" grpId="0" animBg="1"/>
      <p:bldP spid="90" grpId="0"/>
      <p:bldP spid="94" grpId="0"/>
      <p:bldP spid="1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348931"/>
            <a:ext cx="6553200" cy="25145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2293" y="4931191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82651" y="4187131"/>
            <a:ext cx="1143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8093" y="4034731"/>
            <a:ext cx="685802" cy="104198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6637" y="3882331"/>
            <a:ext cx="5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3809" y="4633573"/>
            <a:ext cx="59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90167" y="4187131"/>
            <a:ext cx="791833" cy="762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ymbol" pitchFamily="18" charset="2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4209" y="4788655"/>
            <a:ext cx="609600" cy="84207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4550" y="4563666"/>
            <a:ext cx="5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496089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Vector Cache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>
            <a:stCxn id="10" idx="3"/>
            <a:endCxn id="22" idx="0"/>
          </p:cNvCxnSpPr>
          <p:nvPr/>
        </p:nvCxnSpPr>
        <p:spPr>
          <a:xfrm flipH="1" flipV="1">
            <a:off x="3657599" y="2928052"/>
            <a:ext cx="4724401" cy="1640079"/>
          </a:xfrm>
          <a:prstGeom prst="bentConnector3">
            <a:avLst>
              <a:gd name="adj1" fmla="val -4839"/>
            </a:avLst>
          </a:prstGeom>
          <a:ln w="25400"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03135" y="4566543"/>
            <a:ext cx="4870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5135" y="4194751"/>
            <a:ext cx="83820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13335" y="3916393"/>
            <a:ext cx="1502484" cy="55402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4096 bit Shifter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38400" y="3563188"/>
            <a:ext cx="565674" cy="1263126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Matrix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Cache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 flipH="1" flipV="1">
            <a:off x="168537" y="4344910"/>
            <a:ext cx="2275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4310679" y="4709326"/>
            <a:ext cx="479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39726" y="4938373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295400" y="5482531"/>
            <a:ext cx="3853926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581400" y="3425130"/>
            <a:ext cx="5141059" cy="2286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89310" y="5177731"/>
            <a:ext cx="59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947" y="5249734"/>
            <a:ext cx="50610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i="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endCxn id="56" idx="1"/>
          </p:cNvCxnSpPr>
          <p:nvPr/>
        </p:nvCxnSpPr>
        <p:spPr>
          <a:xfrm rot="16200000" flipH="1">
            <a:off x="1625539" y="3381889"/>
            <a:ext cx="1016123" cy="609600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94560" y="554349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AE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57400" y="4133790"/>
            <a:ext cx="167316" cy="140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88233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1024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8000" y="388233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4096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276600" y="4122597"/>
            <a:ext cx="167316" cy="140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1716278" y="1251651"/>
            <a:ext cx="529841" cy="335280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Coprocessor Memory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Matrix cache to get contiguous 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Shifter loads </a:t>
            </a:r>
            <a:r>
              <a:rPr lang="en-US" dirty="0" smtClean="0">
                <a:solidFill>
                  <a:sysClr val="windowText" lastClr="000000"/>
                </a:solidFill>
              </a:rPr>
              <a:t>matrix </a:t>
            </a:r>
            <a:r>
              <a:rPr lang="en-US" dirty="0">
                <a:solidFill>
                  <a:sysClr val="windowText" lastClr="000000"/>
                </a:solidFill>
              </a:rPr>
              <a:t>data </a:t>
            </a:r>
            <a:r>
              <a:rPr lang="en-US" dirty="0" smtClean="0">
                <a:solidFill>
                  <a:sysClr val="windowText" lastClr="000000"/>
                </a:solidFill>
              </a:rPr>
              <a:t>in </a:t>
            </a:r>
            <a:r>
              <a:rPr lang="en-US" dirty="0">
                <a:solidFill>
                  <a:sysClr val="windowText" lastClr="000000"/>
                </a:solidFill>
              </a:rPr>
              <a:t>parallel and delivers serially to </a:t>
            </a:r>
            <a:r>
              <a:rPr lang="en-US" dirty="0" smtClean="0">
                <a:solidFill>
                  <a:sysClr val="windowText" lastClr="000000"/>
                </a:solidFill>
              </a:rPr>
              <a:t>MAC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219200" y="1371600"/>
            <a:ext cx="7315200" cy="4772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09"/>
            <a:ext cx="8229600" cy="502091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Top Level Design and Scaling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47506" y="1601346"/>
            <a:ext cx="2910492" cy="837054"/>
            <a:chOff x="3889535" y="3234462"/>
            <a:chExt cx="4568665" cy="184729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818493" y="424926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358851" y="3505200"/>
              <a:ext cx="1143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504293" y="3352800"/>
              <a:ext cx="685802" cy="104198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6367" y="3505200"/>
              <a:ext cx="791833" cy="762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0409" y="4106724"/>
              <a:ext cx="609600" cy="84207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8958" y="3864685"/>
              <a:ext cx="592290" cy="814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73259" y="4375677"/>
              <a:ext cx="698628" cy="70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179335" y="3884612"/>
              <a:ext cx="487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298481" y="3983311"/>
              <a:ext cx="6723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30592" y="4316236"/>
              <a:ext cx="609600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889535" y="3234462"/>
              <a:ext cx="1502484" cy="55402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Shifter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18908" y="2675291"/>
            <a:ext cx="2910492" cy="837054"/>
            <a:chOff x="3889535" y="3234462"/>
            <a:chExt cx="4568665" cy="184729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818493" y="424926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58851" y="3505200"/>
              <a:ext cx="1143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504293" y="3352800"/>
              <a:ext cx="685802" cy="104198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66367" y="3505200"/>
              <a:ext cx="791833" cy="762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30409" y="4106724"/>
              <a:ext cx="609600" cy="84207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8958" y="3864685"/>
              <a:ext cx="592290" cy="814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3259" y="4375677"/>
              <a:ext cx="698628" cy="70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179335" y="3884612"/>
              <a:ext cx="487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298479" y="3986279"/>
              <a:ext cx="6723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30590" y="4316236"/>
              <a:ext cx="609600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889535" y="3234462"/>
              <a:ext cx="1502484" cy="55402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47507" y="3734946"/>
            <a:ext cx="2910492" cy="837054"/>
            <a:chOff x="3889535" y="3234462"/>
            <a:chExt cx="4568665" cy="184729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5818493" y="424926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358851" y="3505200"/>
              <a:ext cx="1143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6504293" y="3352800"/>
              <a:ext cx="685802" cy="104198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66367" y="3505200"/>
              <a:ext cx="791833" cy="762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0409" y="4106724"/>
              <a:ext cx="609600" cy="84207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58958" y="3864685"/>
              <a:ext cx="592290" cy="814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73259" y="4375677"/>
              <a:ext cx="698628" cy="70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7179335" y="3884612"/>
              <a:ext cx="487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298479" y="3989027"/>
              <a:ext cx="6723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630590" y="4316236"/>
              <a:ext cx="609600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889535" y="3234462"/>
              <a:ext cx="1502484" cy="55402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18908" y="5287521"/>
            <a:ext cx="2910492" cy="837054"/>
            <a:chOff x="3889535" y="3234462"/>
            <a:chExt cx="4568665" cy="184729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818493" y="424926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358851" y="3505200"/>
              <a:ext cx="1143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504293" y="3352800"/>
              <a:ext cx="685802" cy="104198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66367" y="3505200"/>
              <a:ext cx="791833" cy="762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30409" y="4106724"/>
              <a:ext cx="609600" cy="84207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8958" y="3864685"/>
              <a:ext cx="592290" cy="814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3259" y="4375677"/>
              <a:ext cx="698628" cy="70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7179335" y="3884612"/>
              <a:ext cx="487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298476" y="3989027"/>
              <a:ext cx="6723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0587" y="4316237"/>
              <a:ext cx="609600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889535" y="3234462"/>
              <a:ext cx="1502484" cy="55402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2743200" y="1203832"/>
            <a:ext cx="0" cy="474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743200" y="2286000"/>
            <a:ext cx="20574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743200" y="3345657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743200" y="5951284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743200" y="4391025"/>
            <a:ext cx="20574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200" y="3531854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827926" y="1219200"/>
            <a:ext cx="10274" cy="2314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5400000">
            <a:off x="1701634" y="-736767"/>
            <a:ext cx="482933" cy="3429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Coprocessor Memory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8" name="Flowchart: Manual Operation 117"/>
          <p:cNvSpPr/>
          <p:nvPr/>
        </p:nvSpPr>
        <p:spPr>
          <a:xfrm rot="16200000">
            <a:off x="6934200" y="3962400"/>
            <a:ext cx="1828800" cy="304800"/>
          </a:xfrm>
          <a:prstGeom prst="flowChartManualOperation">
            <a:avLst/>
          </a:prstGeom>
          <a:solidFill>
            <a:srgbClr val="2C9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31" idx="3"/>
          </p:cNvCxnSpPr>
          <p:nvPr/>
        </p:nvCxnSpPr>
        <p:spPr>
          <a:xfrm>
            <a:off x="6629400" y="2970610"/>
            <a:ext cx="1066800" cy="763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79" idx="3"/>
          </p:cNvCxnSpPr>
          <p:nvPr/>
        </p:nvCxnSpPr>
        <p:spPr>
          <a:xfrm flipV="1">
            <a:off x="6629400" y="4853940"/>
            <a:ext cx="1066801" cy="728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18" idx="2"/>
            <a:endCxn id="102" idx="0"/>
          </p:cNvCxnSpPr>
          <p:nvPr/>
        </p:nvCxnSpPr>
        <p:spPr>
          <a:xfrm flipH="1" flipV="1">
            <a:off x="3657601" y="977733"/>
            <a:ext cx="4343399" cy="3137067"/>
          </a:xfrm>
          <a:prstGeom prst="bentConnector3">
            <a:avLst>
              <a:gd name="adj1" fmla="val -62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810000" y="1523999"/>
            <a:ext cx="3124200" cy="914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581400" y="2583657"/>
            <a:ext cx="3124200" cy="914400"/>
          </a:xfrm>
          <a:prstGeom prst="rect">
            <a:avLst/>
          </a:prstGeom>
          <a:noFill/>
          <a:ln w="15875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810000" y="3629025"/>
            <a:ext cx="3124200" cy="914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581400" y="5181600"/>
            <a:ext cx="3124200" cy="914400"/>
          </a:xfrm>
          <a:prstGeom prst="rect">
            <a:avLst/>
          </a:prstGeom>
          <a:noFill/>
          <a:ln w="15875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647560" y="1981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vec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324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PE1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096000" y="3200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324600" y="42334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PE3</a:t>
            </a:r>
            <a:endParaRPr 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5791200"/>
            <a:ext cx="95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PE8</a:t>
            </a:r>
            <a:endParaRPr lang="en-US" sz="1600" b="1" dirty="0"/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76200" y="533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391400" y="1891042"/>
            <a:ext cx="0" cy="1537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91400" y="3429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</p:cNvCxnSpPr>
          <p:nvPr/>
        </p:nvCxnSpPr>
        <p:spPr>
          <a:xfrm>
            <a:off x="6857998" y="1896665"/>
            <a:ext cx="533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3" idx="3"/>
          </p:cNvCxnSpPr>
          <p:nvPr/>
        </p:nvCxnSpPr>
        <p:spPr>
          <a:xfrm>
            <a:off x="6857999" y="4030265"/>
            <a:ext cx="838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33360" y="458724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24698" y="4357688"/>
            <a:ext cx="5715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24699" y="4510088"/>
            <a:ext cx="5715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24699" y="4662488"/>
            <a:ext cx="5715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1"/>
          </p:cNvCxnSpPr>
          <p:nvPr/>
        </p:nvCxnSpPr>
        <p:spPr>
          <a:xfrm flipH="1" flipV="1">
            <a:off x="1930733" y="1726866"/>
            <a:ext cx="201677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1930732" y="5410198"/>
            <a:ext cx="1788177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1930732" y="3860466"/>
            <a:ext cx="201677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1930731" y="2797967"/>
            <a:ext cx="1788177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1930732" y="4495800"/>
            <a:ext cx="5076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1930731" y="5105400"/>
            <a:ext cx="50766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1930732" y="4800600"/>
            <a:ext cx="5076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8" descr="us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218304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Line 10"/>
          <p:cNvSpPr>
            <a:spLocks noChangeShapeType="1"/>
          </p:cNvSpPr>
          <p:nvPr/>
        </p:nvSpPr>
        <p:spPr bwMode="auto">
          <a:xfrm>
            <a:off x="76200" y="6172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200" y="5715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AE</a:t>
            </a:r>
            <a:endParaRPr lang="en-US" sz="2000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124698" y="4205288"/>
            <a:ext cx="5715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905000" y="41910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447800" y="1525147"/>
            <a:ext cx="482933" cy="4013415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Matrix Cache (64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KB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Convey HC-1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Overview of system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Shared coherent memory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High-performance coprocessor memory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Personality design for sparse matrix vector multiply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Indirect addressing of vector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treaming double precision reduction architecture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Results and comparison with NVIDIA CUSPARSE on Tesla and Fermi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76085" y="551700"/>
            <a:ext cx="8229600" cy="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Reduction Problem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48711" y="1371600"/>
            <a:ext cx="8229600" cy="1524000"/>
          </a:xfrm>
        </p:spPr>
        <p:txBody>
          <a:bodyPr/>
          <a:lstStyle/>
          <a:p>
            <a:pPr marL="285750" lvl="1" fontAlgn="auto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(Ideally) New </a:t>
            </a:r>
            <a:r>
              <a:rPr lang="en-US" sz="2400" dirty="0">
                <a:solidFill>
                  <a:sysClr val="windowText" lastClr="000000"/>
                </a:solidFill>
              </a:rPr>
              <a:t>values arrive every clock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cycle 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285750"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Partial </a:t>
            </a:r>
            <a:r>
              <a:rPr lang="en-US" sz="2400" dirty="0">
                <a:solidFill>
                  <a:sysClr val="windowText" lastClr="000000"/>
                </a:solidFill>
              </a:rPr>
              <a:t>sums of different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accumulation sets </a:t>
            </a:r>
            <a:r>
              <a:rPr lang="en-US" sz="2400" dirty="0">
                <a:solidFill>
                  <a:sysClr val="windowText" lastClr="000000"/>
                </a:solidFill>
              </a:rPr>
              <a:t>become intermixed in the deeply pipelined adder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pipeline</a:t>
            </a:r>
          </a:p>
          <a:p>
            <a:pPr marL="800100" lvl="2" indent="-342900" fontAlgn="auto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Data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hazard</a:t>
            </a:r>
            <a:endParaRPr lang="en-US" sz="3600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980326" y="3505202"/>
            <a:ext cx="7147893" cy="1905000"/>
            <a:chOff x="922671" y="3710353"/>
            <a:chExt cx="5471982" cy="1318847"/>
          </a:xfrm>
        </p:grpSpPr>
        <p:grpSp>
          <p:nvGrpSpPr>
            <p:cNvPr id="105" name="Group 104"/>
            <p:cNvGrpSpPr/>
            <p:nvPr/>
          </p:nvGrpSpPr>
          <p:grpSpPr>
            <a:xfrm>
              <a:off x="1524000" y="3710353"/>
              <a:ext cx="4870653" cy="1318847"/>
              <a:chOff x="2663008" y="3710353"/>
              <a:chExt cx="4870653" cy="131884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974308" y="3710353"/>
                <a:ext cx="3559353" cy="1014048"/>
                <a:chOff x="4279108" y="3065646"/>
                <a:chExt cx="3559353" cy="1014048"/>
              </a:xfrm>
            </p:grpSpPr>
            <p:grpSp>
              <p:nvGrpSpPr>
                <p:cNvPr id="125" name="Group 2"/>
                <p:cNvGrpSpPr/>
                <p:nvPr/>
              </p:nvGrpSpPr>
              <p:grpSpPr>
                <a:xfrm>
                  <a:off x="4279108" y="3283940"/>
                  <a:ext cx="2121693" cy="795754"/>
                  <a:chOff x="3653305" y="2487876"/>
                  <a:chExt cx="2161557" cy="1445816"/>
                </a:xfrm>
              </p:grpSpPr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657601" y="3040063"/>
                    <a:ext cx="2157261" cy="893629"/>
                  </a:xfrm>
                  <a:prstGeom prst="rect">
                    <a:avLst/>
                  </a:prstGeom>
                  <a:solidFill>
                    <a:srgbClr val="4F81BD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508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653305" y="2487876"/>
                    <a:ext cx="2142190" cy="481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Adder Pipeline</a:t>
                    </a:r>
                    <a:endPara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26" name="Group 4"/>
                <p:cNvGrpSpPr/>
                <p:nvPr/>
              </p:nvGrpSpPr>
              <p:grpSpPr>
                <a:xfrm>
                  <a:off x="6629400" y="3065646"/>
                  <a:ext cx="1209061" cy="709246"/>
                  <a:chOff x="5758611" y="2180681"/>
                  <a:chExt cx="933788" cy="1020173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761178" y="2180681"/>
                    <a:ext cx="931221" cy="38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Partial sums</a:t>
                    </a:r>
                    <a:endPara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H="1">
                    <a:off x="5758611" y="2504106"/>
                    <a:ext cx="411959" cy="696748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>
                        <a:shade val="95000"/>
                        <a:satMod val="105000"/>
                      </a:sysClr>
                    </a:solidFill>
                    <a:prstDash val="solid"/>
                    <a:tailEnd type="arrow"/>
                  </a:ln>
                  <a:effectLst/>
                </p:spPr>
              </p:cxnSp>
            </p:grpSp>
          </p:grpSp>
          <p:cxnSp>
            <p:nvCxnSpPr>
              <p:cNvPr id="107" name="Straight Connector 106"/>
              <p:cNvCxnSpPr/>
              <p:nvPr/>
            </p:nvCxnSpPr>
            <p:spPr>
              <a:xfrm>
                <a:off x="4114800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267200" y="4240786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419600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572000" y="4240786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719637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876800" y="4240786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5025649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5185151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337551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5489951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642351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789988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947151" y="4232562"/>
                <a:ext cx="0" cy="4918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63008" y="4343400"/>
                <a:ext cx="1315516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tailEnd type="triangle" w="med" len="sm"/>
              </a:ln>
              <a:effectLst/>
            </p:spPr>
          </p:cxnSp>
          <p:cxnSp>
            <p:nvCxnSpPr>
              <p:cNvPr id="121" name="Elbow Connector 120"/>
              <p:cNvCxnSpPr>
                <a:endCxn id="129" idx="3"/>
              </p:cNvCxnSpPr>
              <p:nvPr/>
            </p:nvCxnSpPr>
            <p:spPr>
              <a:xfrm flipV="1">
                <a:off x="3589462" y="4478481"/>
                <a:ext cx="2506538" cy="550719"/>
              </a:xfrm>
              <a:prstGeom prst="bentConnector3">
                <a:avLst>
                  <a:gd name="adj1" fmla="val 109120"/>
                </a:avLst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6324600" y="4478480"/>
                <a:ext cx="60960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ysDash"/>
                <a:tailEnd type="triangle" w="med" len="sm"/>
              </a:ln>
              <a:effectLst/>
            </p:spPr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3589462" y="4648200"/>
                <a:ext cx="389062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tailEnd type="triangle" w="med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594225" y="4648200"/>
                <a:ext cx="0" cy="381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922671" y="4118158"/>
              <a:ext cx="1191158" cy="447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From multiplier</a:t>
              </a:r>
              <a:endParaRPr lang="en-US" dirty="0"/>
            </a:p>
          </p:txBody>
        </p:sp>
      </p:grpSp>
      <p:sp>
        <p:nvSpPr>
          <p:cNvPr id="13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6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Reduction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64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Custom architecture to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dynamically schedule </a:t>
            </a:r>
            <a:r>
              <a:rPr lang="en-US" sz="2000" dirty="0">
                <a:solidFill>
                  <a:sysClr val="windowText" lastClr="000000"/>
                </a:solidFill>
              </a:rPr>
              <a:t>concurrent reduction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operations</a:t>
            </a:r>
          </a:p>
          <a:p>
            <a:pPr marL="342900" lvl="1" indent="-342900">
              <a:buFontTx/>
              <a:buChar char="•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 smtClean="0"/>
          </a:p>
          <a:p>
            <a:pPr marL="342900" lvl="1" indent="-342900"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342900" lvl="1" indent="-342900">
              <a:buFontTx/>
              <a:buChar char="•"/>
            </a:pPr>
            <a:endParaRPr lang="en-US" sz="3200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2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2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89581935"/>
              </p:ext>
            </p:extLst>
          </p:nvPr>
        </p:nvGraphicFramePr>
        <p:xfrm>
          <a:off x="2021131" y="3843747"/>
          <a:ext cx="5082616" cy="222939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44587"/>
                <a:gridCol w="1776052"/>
                <a:gridCol w="1661977"/>
              </a:tblGrid>
              <a:tr h="6618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Reduction</a:t>
                      </a:r>
                    </a:p>
                    <a:p>
                      <a:pPr algn="ctr"/>
                      <a:r>
                        <a:rPr lang="en-US" sz="1600" dirty="0" smtClean="0"/>
                        <a:t>BRAM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1FB"/>
                    </a:solidFill>
                  </a:tcPr>
                </a:tc>
              </a:tr>
              <a:tr h="38317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Prasanna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’07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7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Prasanna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’07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Gerards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Work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76400" y="2173917"/>
            <a:ext cx="5832382" cy="1407483"/>
            <a:chOff x="1828800" y="1981200"/>
            <a:chExt cx="5832382" cy="1680182"/>
          </a:xfrm>
        </p:grpSpPr>
        <p:grpSp>
          <p:nvGrpSpPr>
            <p:cNvPr id="169" name="Group 168"/>
            <p:cNvGrpSpPr/>
            <p:nvPr/>
          </p:nvGrpSpPr>
          <p:grpSpPr>
            <a:xfrm>
              <a:off x="1828800" y="1981200"/>
              <a:ext cx="5832382" cy="1680182"/>
              <a:chOff x="838200" y="2440807"/>
              <a:chExt cx="7190647" cy="211618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600200" y="2440807"/>
                <a:ext cx="6428647" cy="2116181"/>
                <a:chOff x="1191353" y="1143000"/>
                <a:chExt cx="6428647" cy="2116181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1191353" y="2095501"/>
                  <a:ext cx="604719" cy="1028699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3519826" y="2313227"/>
                  <a:ext cx="2116514" cy="664370"/>
                </a:xfrm>
                <a:prstGeom prst="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 rot="5400000">
                  <a:off x="3344480" y="2646465"/>
                  <a:ext cx="654628" cy="15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>
                  <a:off x="3495659" y="2644516"/>
                  <a:ext cx="654628" cy="15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>
                  <a:off x="3645265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>
                  <a:off x="3796445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3947624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 rot="5400000">
                  <a:off x="4098804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 rot="5400000">
                  <a:off x="4249983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4401162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rot="5400000">
                  <a:off x="4552342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rot="5400000">
                  <a:off x="4703521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4" name="Straight Connector 183"/>
                <p:cNvCxnSpPr/>
                <p:nvPr/>
              </p:nvCxnSpPr>
              <p:spPr bwMode="auto">
                <a:xfrm rot="5400000">
                  <a:off x="4854702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 rot="5400000">
                  <a:off x="5007455" y="2644516"/>
                  <a:ext cx="654628" cy="15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86" name="Straight Connector 185"/>
                <p:cNvCxnSpPr/>
                <p:nvPr/>
              </p:nvCxnSpPr>
              <p:spPr bwMode="auto">
                <a:xfrm rot="5400000">
                  <a:off x="5157061" y="2644516"/>
                  <a:ext cx="654628" cy="1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187" name="Rectangle 186"/>
                <p:cNvSpPr/>
                <p:nvPr/>
              </p:nvSpPr>
              <p:spPr bwMode="auto">
                <a:xfrm>
                  <a:off x="6160705" y="2131062"/>
                  <a:ext cx="604719" cy="1028699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H="1" flipV="1">
                  <a:off x="1796072" y="2514599"/>
                  <a:ext cx="718528" cy="2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headEnd type="triangle" w="med" len="sm"/>
                  <a:tailEnd type="none"/>
                </a:ln>
                <a:effectLst/>
              </p:spPr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>
                  <a:off x="2743200" y="2435323"/>
                  <a:ext cx="771863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 flipV="1">
                  <a:off x="1796072" y="2743200"/>
                  <a:ext cx="947129" cy="1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headEnd type="triangle" w="med" len="sm"/>
                  <a:tailEnd type="none" w="med" len="sm"/>
                </a:ln>
                <a:effectLst/>
              </p:spPr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flipV="1">
                  <a:off x="2969971" y="2854038"/>
                  <a:ext cx="545094" cy="1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192" name="Straight Connector 191"/>
                <p:cNvCxnSpPr>
                  <a:stCxn id="172" idx="0"/>
                </p:cNvCxnSpPr>
                <p:nvPr/>
              </p:nvCxnSpPr>
              <p:spPr>
                <a:xfrm flipV="1">
                  <a:off x="1493713" y="1339077"/>
                  <a:ext cx="0" cy="75642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1F497D">
                      <a:lumMod val="60000"/>
                      <a:lumOff val="40000"/>
                    </a:srgbClr>
                  </a:solidFill>
                  <a:prstDash val="sysDash"/>
                  <a:headEnd type="triangle" w="med" len="sm"/>
                  <a:tailEnd type="none"/>
                </a:ln>
                <a:effectLst/>
              </p:spPr>
            </p:cxnSp>
            <p:cxnSp>
              <p:nvCxnSpPr>
                <p:cNvPr id="193" name="Straight Connector 192"/>
                <p:cNvCxnSpPr>
                  <a:stCxn id="187" idx="0"/>
                </p:cNvCxnSpPr>
                <p:nvPr/>
              </p:nvCxnSpPr>
              <p:spPr>
                <a:xfrm flipH="1" flipV="1">
                  <a:off x="6463064" y="1447800"/>
                  <a:ext cx="1" cy="68326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1F497D">
                      <a:lumMod val="60000"/>
                      <a:lumOff val="40000"/>
                    </a:srgbClr>
                  </a:solidFill>
                  <a:prstDash val="sysDash"/>
                  <a:headEnd type="triangle" w="med" len="sm"/>
                  <a:tailEnd type="none"/>
                </a:ln>
                <a:effectLst/>
              </p:spPr>
            </p:cxnSp>
            <p:cxnSp>
              <p:nvCxnSpPr>
                <p:cNvPr id="194" name="Straight Arrow Connector 193"/>
                <p:cNvCxnSpPr>
                  <a:stCxn id="173" idx="3"/>
                  <a:endCxn id="187" idx="1"/>
                </p:cNvCxnSpPr>
                <p:nvPr/>
              </p:nvCxnSpPr>
              <p:spPr>
                <a:xfrm>
                  <a:off x="5636340" y="2645412"/>
                  <a:ext cx="524365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H="1">
                  <a:off x="2364030" y="2952756"/>
                  <a:ext cx="379170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headEnd type="triangle" w="med" len="sm"/>
                  <a:tailEnd type="none"/>
                </a:ln>
                <a:effectLst/>
              </p:spPr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378188" y="2953565"/>
                  <a:ext cx="0" cy="300853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133600" y="1953439"/>
                  <a:ext cx="0" cy="384946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133600" y="1952630"/>
                  <a:ext cx="3733800" cy="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2362200" y="3254418"/>
                  <a:ext cx="4724400" cy="4763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5867400" y="1952630"/>
                  <a:ext cx="0" cy="68791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>
                  <a:off x="7086600" y="2645412"/>
                  <a:ext cx="533400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ysDash"/>
                  <a:tailEnd type="triangle" w="med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077206" y="2640540"/>
                  <a:ext cx="0" cy="613878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05" name="Straight Arrow Connector 204"/>
                <p:cNvCxnSpPr/>
                <p:nvPr/>
              </p:nvCxnSpPr>
              <p:spPr>
                <a:xfrm>
                  <a:off x="2133600" y="2333620"/>
                  <a:ext cx="381000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  <a:tailEnd type="triangle" w="med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2628900" y="1524000"/>
                  <a:ext cx="0" cy="75892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1F497D">
                      <a:lumMod val="60000"/>
                      <a:lumOff val="40000"/>
                    </a:srgbClr>
                  </a:solidFill>
                  <a:prstDash val="sysDash"/>
                  <a:headEnd type="triangle" w="med" len="sm"/>
                  <a:tailEnd type="none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2855670" y="1585911"/>
                  <a:ext cx="0" cy="11176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1F497D">
                      <a:lumMod val="60000"/>
                      <a:lumOff val="40000"/>
                    </a:srgbClr>
                  </a:solidFill>
                  <a:prstDash val="sysDash"/>
                  <a:headEnd type="triangle" w="med" len="sm"/>
                  <a:tailEnd type="none"/>
                </a:ln>
                <a:effectLst/>
              </p:spPr>
            </p:cxnSp>
            <p:sp>
              <p:nvSpPr>
                <p:cNvPr id="208" name="Oval 207"/>
                <p:cNvSpPr/>
                <p:nvPr/>
              </p:nvSpPr>
              <p:spPr bwMode="auto">
                <a:xfrm>
                  <a:off x="1219200" y="1143000"/>
                  <a:ext cx="5442464" cy="467591"/>
                </a:xfrm>
                <a:prstGeom prst="ellipse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Control</a:t>
                  </a:r>
                </a:p>
              </p:txBody>
            </p:sp>
            <p:cxnSp>
              <p:nvCxnSpPr>
                <p:cNvPr id="209" name="Straight Connector 208"/>
                <p:cNvCxnSpPr>
                  <a:stCxn id="187" idx="3"/>
                </p:cNvCxnSpPr>
                <p:nvPr/>
              </p:nvCxnSpPr>
              <p:spPr>
                <a:xfrm>
                  <a:off x="6765424" y="2645412"/>
                  <a:ext cx="321176" cy="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cxnSp>
            <p:nvCxnSpPr>
              <p:cNvPr id="171" name="Straight Connector 170"/>
              <p:cNvCxnSpPr>
                <a:stCxn id="172" idx="1"/>
              </p:cNvCxnSpPr>
              <p:nvPr/>
            </p:nvCxnSpPr>
            <p:spPr>
              <a:xfrm flipH="1" flipV="1">
                <a:off x="838200" y="3907657"/>
                <a:ext cx="762000" cy="1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none"/>
              </a:ln>
              <a:effectLst/>
            </p:spPr>
          </p:cxnSp>
        </p:grpSp>
        <p:sp>
          <p:nvSpPr>
            <p:cNvPr id="127" name="TextBox 126"/>
            <p:cNvSpPr txBox="1"/>
            <p:nvPr/>
          </p:nvSpPr>
          <p:spPr>
            <a:xfrm>
              <a:off x="6422232" y="301182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405064" y="2995611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Flowchart: Manual Operation 4"/>
            <p:cNvSpPr/>
            <p:nvPr/>
          </p:nvSpPr>
          <p:spPr>
            <a:xfrm rot="16200000">
              <a:off x="3464178" y="2919368"/>
              <a:ext cx="304800" cy="178004"/>
            </a:xfrm>
            <a:prstGeom prst="flowChartManualOperati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6200000">
              <a:off x="3644798" y="3249510"/>
              <a:ext cx="304800" cy="178004"/>
            </a:xfrm>
            <a:prstGeom prst="flowChartManualOperati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094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Built around 14 stage double precision adder</a:t>
            </a:r>
          </a:p>
          <a:p>
            <a:r>
              <a:rPr lang="en-US" sz="2400" dirty="0" smtClean="0"/>
              <a:t>Rule based approach</a:t>
            </a:r>
          </a:p>
          <a:p>
            <a:pPr lvl="1"/>
            <a:r>
              <a:rPr lang="en-US" sz="2000" dirty="0" smtClean="0"/>
              <a:t>Governs the routing of incoming values and adder output</a:t>
            </a:r>
          </a:p>
          <a:p>
            <a:pPr lvl="1"/>
            <a:r>
              <a:rPr lang="en-US" sz="2000" dirty="0" smtClean="0"/>
              <a:t>Decides inputs to the adder</a:t>
            </a:r>
          </a:p>
          <a:p>
            <a:pPr lvl="1"/>
            <a:r>
              <a:rPr lang="en-US" sz="2000" dirty="0" smtClean="0"/>
              <a:t>Applied based on current state of the system</a:t>
            </a:r>
          </a:p>
          <a:p>
            <a:r>
              <a:rPr lang="en-US" sz="2400" dirty="0" smtClean="0"/>
              <a:t>Goal</a:t>
            </a:r>
          </a:p>
          <a:p>
            <a:pPr lvl="1"/>
            <a:r>
              <a:rPr lang="en-US" sz="2000" dirty="0" smtClean="0"/>
              <a:t>Maximize the adder utilization</a:t>
            </a:r>
          </a:p>
          <a:p>
            <a:pPr lvl="1"/>
            <a:r>
              <a:rPr lang="en-US" sz="2000" dirty="0" smtClean="0"/>
              <a:t>Minimize the required number of buffers</a:t>
            </a:r>
          </a:p>
          <a:p>
            <a:r>
              <a:rPr lang="en-US" sz="2400" dirty="0" smtClean="0"/>
              <a:t>Used software model to design rules and find required number of buffers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FCCM 2011 | </a:t>
            </a:r>
            <a:r>
              <a:rPr lang="en-US" sz="1200" smtClean="0">
                <a:solidFill>
                  <a:schemeClr val="tx1"/>
                </a:solidFill>
              </a:rPr>
              <a:t>4/14/11</a:t>
            </a:r>
            <a:r>
              <a:rPr lang="en-US" sz="120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66" y="76200"/>
            <a:ext cx="8229600" cy="457200"/>
          </a:xfrm>
        </p:spPr>
        <p:txBody>
          <a:bodyPr/>
          <a:lstStyle/>
          <a:p>
            <a:r>
              <a:rPr lang="en-US" dirty="0" smtClean="0"/>
              <a:t>Reduction Circuit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4323918" y="609600"/>
            <a:ext cx="472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Adder inputs base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d on row ID of:</a:t>
            </a:r>
          </a:p>
          <a:p>
            <a:pPr lvl="3"/>
            <a:r>
              <a:rPr lang="en-US" sz="2400" dirty="0" smtClean="0"/>
              <a:t>Incoming value</a:t>
            </a:r>
          </a:p>
          <a:p>
            <a:pPr lvl="3"/>
            <a:r>
              <a:rPr lang="en-US" sz="2400" dirty="0" smtClean="0"/>
              <a:t>Buffered values</a:t>
            </a:r>
          </a:p>
          <a:p>
            <a:pPr lvl="3"/>
            <a:r>
              <a:rPr lang="en-US" sz="2400" dirty="0" smtClean="0"/>
              <a:t>Adder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200" dirty="0" smtClean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ysClr val="windowText" lastClr="000000"/>
              </a:solid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1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buf</a:t>
            </a:r>
            <a:r>
              <a:rPr kumimoji="0" lang="en-US" sz="19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n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.rowID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=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adderOut</a:t>
            </a:r>
            <a:r>
              <a:rPr lang="en-US" sz="1900" dirty="0" smtClean="0">
                <a:solidFill>
                  <a:srgbClr val="C00000"/>
                </a:solidFill>
              </a:rPr>
              <a:t>. </a:t>
            </a:r>
            <a:r>
              <a:rPr lang="en-US" sz="1900" dirty="0" err="1" smtClean="0">
                <a:solidFill>
                  <a:srgbClr val="C00000"/>
                </a:solidFill>
              </a:rPr>
              <a:t>rowID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2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buf</a:t>
            </a:r>
            <a:r>
              <a:rPr kumimoji="0" lang="en-US" sz="19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.rowID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=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buf</a:t>
            </a:r>
            <a:r>
              <a:rPr kumimoji="0" lang="en-US" sz="19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j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.rowID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3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input</a:t>
            </a:r>
            <a:r>
              <a:rPr lang="en-US" sz="1900" dirty="0" smtClean="0">
                <a:solidFill>
                  <a:srgbClr val="C00000"/>
                </a:solidFill>
              </a:rPr>
              <a:t>. </a:t>
            </a:r>
            <a:r>
              <a:rPr lang="en-US" sz="1900" dirty="0" err="1" smtClean="0">
                <a:solidFill>
                  <a:srgbClr val="C00000"/>
                </a:solidFill>
              </a:rPr>
              <a:t>rowID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=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adderOut</a:t>
            </a:r>
            <a:r>
              <a:rPr lang="en-US" sz="1900" dirty="0" smtClean="0">
                <a:solidFill>
                  <a:srgbClr val="C00000"/>
                </a:solidFill>
              </a:rPr>
              <a:t>. </a:t>
            </a:r>
            <a:r>
              <a:rPr lang="en-US" sz="1900" dirty="0" err="1" smtClean="0">
                <a:solidFill>
                  <a:srgbClr val="C00000"/>
                </a:solidFill>
              </a:rPr>
              <a:t>rowID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4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buf</a:t>
            </a:r>
            <a:r>
              <a:rPr kumimoji="0" lang="en-US" sz="19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n</a:t>
            </a:r>
            <a:r>
              <a:rPr lang="en-US" sz="1900" dirty="0" smtClean="0">
                <a:solidFill>
                  <a:srgbClr val="C00000"/>
                </a:solidFill>
              </a:rPr>
              <a:t>. </a:t>
            </a:r>
            <a:r>
              <a:rPr lang="en-US" sz="1900" dirty="0" err="1" smtClean="0">
                <a:solidFill>
                  <a:srgbClr val="C00000"/>
                </a:solidFill>
              </a:rPr>
              <a:t>rowID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= input</a:t>
            </a:r>
            <a:r>
              <a:rPr lang="en-US" sz="1900" dirty="0" smtClean="0">
                <a:solidFill>
                  <a:srgbClr val="C00000"/>
                </a:solidFill>
              </a:rPr>
              <a:t>. </a:t>
            </a:r>
            <a:r>
              <a:rPr lang="en-US" sz="1900" dirty="0" err="1" smtClean="0">
                <a:solidFill>
                  <a:srgbClr val="C00000"/>
                </a:solidFill>
              </a:rPr>
              <a:t>rowID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5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addIn1 = input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addIn2 = 0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Rule 5 Special Case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addIn1 =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adderOut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addIn2 = 0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152400" y="3048001"/>
            <a:ext cx="4073510" cy="761999"/>
            <a:chOff x="152400" y="1371601"/>
            <a:chExt cx="3962400" cy="667266"/>
          </a:xfrm>
        </p:grpSpPr>
        <p:grpSp>
          <p:nvGrpSpPr>
            <p:cNvPr id="224" name="Group 223"/>
            <p:cNvGrpSpPr/>
            <p:nvPr/>
          </p:nvGrpSpPr>
          <p:grpSpPr>
            <a:xfrm>
              <a:off x="152400" y="1371601"/>
              <a:ext cx="3962400" cy="667266"/>
              <a:chOff x="1765667" y="925287"/>
              <a:chExt cx="4901833" cy="1006926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184767" y="1262282"/>
                <a:ext cx="1219200" cy="34289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143500" y="1123950"/>
                <a:ext cx="1524000" cy="55245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000499" y="925287"/>
                <a:ext cx="304800" cy="4191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000499" y="1513113"/>
                <a:ext cx="304800" cy="4191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/>
              <p:cNvCxnSpPr>
                <a:endCxn id="225" idx="1"/>
              </p:cNvCxnSpPr>
              <p:nvPr/>
            </p:nvCxnSpPr>
            <p:spPr>
              <a:xfrm>
                <a:off x="1765667" y="1433732"/>
                <a:ext cx="419101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30" name="Elbow Connector 229"/>
              <p:cNvCxnSpPr>
                <a:stCxn id="225" idx="3"/>
                <a:endCxn id="227" idx="1"/>
              </p:cNvCxnSpPr>
              <p:nvPr/>
            </p:nvCxnSpPr>
            <p:spPr>
              <a:xfrm flipV="1">
                <a:off x="3403968" y="1134838"/>
                <a:ext cx="596532" cy="298894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31" name="Elbow Connector 230"/>
              <p:cNvCxnSpPr>
                <a:stCxn id="227" idx="3"/>
              </p:cNvCxnSpPr>
              <p:nvPr/>
            </p:nvCxnSpPr>
            <p:spPr>
              <a:xfrm>
                <a:off x="4305300" y="1134837"/>
                <a:ext cx="838200" cy="122463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32" name="Elbow Connector 231"/>
              <p:cNvCxnSpPr>
                <a:stCxn id="226" idx="3"/>
              </p:cNvCxnSpPr>
              <p:nvPr/>
            </p:nvCxnSpPr>
            <p:spPr>
              <a:xfrm flipH="1">
                <a:off x="4724400" y="1400175"/>
                <a:ext cx="1943100" cy="504825"/>
              </a:xfrm>
              <a:prstGeom prst="bentConnector3">
                <a:avLst>
                  <a:gd name="adj1" fmla="val -1003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4724400" y="1524000"/>
                <a:ext cx="0" cy="381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4724400" y="1524000"/>
                <a:ext cx="41910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</p:grpSp>
        <p:sp>
          <p:nvSpPr>
            <p:cNvPr id="290" name="TextBox 289"/>
            <p:cNvSpPr txBox="1"/>
            <p:nvPr/>
          </p:nvSpPr>
          <p:spPr>
            <a:xfrm>
              <a:off x="643581" y="1580336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3153767" y="1438328"/>
              <a:ext cx="728019" cy="512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95338" y="3068815"/>
            <a:ext cx="4572000" cy="762000"/>
            <a:chOff x="152400" y="2209800"/>
            <a:chExt cx="4495800" cy="685800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" y="2209800"/>
              <a:ext cx="4495800" cy="685800"/>
              <a:chOff x="2171144" y="1328049"/>
              <a:chExt cx="3739429" cy="718449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2437111" y="1562620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451533" y="1469796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73334" y="132804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73334" y="1747467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0" name="Straight Connector 239"/>
              <p:cNvCxnSpPr>
                <a:endCxn id="236" idx="1"/>
              </p:cNvCxnSpPr>
              <p:nvPr/>
            </p:nvCxnSpPr>
            <p:spPr>
              <a:xfrm>
                <a:off x="2171144" y="1684951"/>
                <a:ext cx="265967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41" name="Elbow Connector 240"/>
              <p:cNvCxnSpPr>
                <a:stCxn id="236" idx="3"/>
                <a:endCxn id="238" idx="1"/>
              </p:cNvCxnSpPr>
              <p:nvPr/>
            </p:nvCxnSpPr>
            <p:spPr>
              <a:xfrm flipV="1">
                <a:off x="3267190" y="1477565"/>
                <a:ext cx="406144" cy="207386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42" name="Elbow Connector 241"/>
              <p:cNvCxnSpPr>
                <a:stCxn id="238" idx="3"/>
              </p:cNvCxnSpPr>
              <p:nvPr/>
            </p:nvCxnSpPr>
            <p:spPr>
              <a:xfrm>
                <a:off x="3880853" y="1477564"/>
                <a:ext cx="570679" cy="87378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43" name="Elbow Connector 242"/>
              <p:cNvCxnSpPr>
                <a:stCxn id="237" idx="3"/>
                <a:endCxn id="239" idx="1"/>
              </p:cNvCxnSpPr>
              <p:nvPr/>
            </p:nvCxnSpPr>
            <p:spPr>
              <a:xfrm flipH="1">
                <a:off x="3673334" y="1666885"/>
                <a:ext cx="1815797" cy="230098"/>
              </a:xfrm>
              <a:prstGeom prst="bentConnector5">
                <a:avLst>
                  <a:gd name="adj1" fmla="val -7974"/>
                  <a:gd name="adj2" fmla="val 188160"/>
                  <a:gd name="adj3" fmla="val 11259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/>
              </a:ln>
              <a:effectLst/>
            </p:spPr>
          </p:cxnSp>
          <p:cxnSp>
            <p:nvCxnSpPr>
              <p:cNvPr id="244" name="Straight Arrow Connector 243"/>
              <p:cNvCxnSpPr/>
              <p:nvPr/>
            </p:nvCxnSpPr>
            <p:spPr>
              <a:xfrm flipV="1">
                <a:off x="5644771" y="1666884"/>
                <a:ext cx="265802" cy="1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245" name="Elbow Connector 244"/>
              <p:cNvCxnSpPr>
                <a:stCxn id="239" idx="3"/>
              </p:cNvCxnSpPr>
              <p:nvPr/>
            </p:nvCxnSpPr>
            <p:spPr>
              <a:xfrm flipV="1">
                <a:off x="3880854" y="1781934"/>
                <a:ext cx="570678" cy="115049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TextBox 291"/>
            <p:cNvSpPr txBox="1"/>
            <p:nvPr/>
          </p:nvSpPr>
          <p:spPr>
            <a:xfrm>
              <a:off x="609600" y="2410779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158181" y="2278380"/>
              <a:ext cx="728019" cy="52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89325" y="3081106"/>
            <a:ext cx="4078791" cy="762000"/>
            <a:chOff x="152400" y="3048000"/>
            <a:chExt cx="3989114" cy="673217"/>
          </a:xfrm>
        </p:grpSpPr>
        <p:grpSp>
          <p:nvGrpSpPr>
            <p:cNvPr id="246" name="Group 245"/>
            <p:cNvGrpSpPr/>
            <p:nvPr/>
          </p:nvGrpSpPr>
          <p:grpSpPr>
            <a:xfrm>
              <a:off x="152400" y="3048000"/>
              <a:ext cx="3989114" cy="673217"/>
              <a:chOff x="2225088" y="2786751"/>
              <a:chExt cx="3317986" cy="718449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491055" y="3023363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05476" y="2928498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727277" y="2786751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727277" y="320616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>
                <a:endCxn id="247" idx="1"/>
              </p:cNvCxnSpPr>
              <p:nvPr/>
            </p:nvCxnSpPr>
            <p:spPr>
              <a:xfrm>
                <a:off x="2225088" y="3145694"/>
                <a:ext cx="265967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52" name="Elbow Connector 251"/>
              <p:cNvCxnSpPr>
                <a:stCxn id="247" idx="3"/>
              </p:cNvCxnSpPr>
              <p:nvPr/>
            </p:nvCxnSpPr>
            <p:spPr>
              <a:xfrm flipV="1">
                <a:off x="3321134" y="3023363"/>
                <a:ext cx="1184341" cy="122331"/>
              </a:xfrm>
              <a:prstGeom prst="bentConnector3">
                <a:avLst>
                  <a:gd name="adj1" fmla="val 7187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53" name="Elbow Connector 252"/>
              <p:cNvCxnSpPr>
                <a:stCxn id="248" idx="3"/>
              </p:cNvCxnSpPr>
              <p:nvPr/>
            </p:nvCxnSpPr>
            <p:spPr>
              <a:xfrm flipH="1">
                <a:off x="4220136" y="3125587"/>
                <a:ext cx="1322938" cy="360196"/>
              </a:xfrm>
              <a:prstGeom prst="bentConnector3">
                <a:avLst>
                  <a:gd name="adj1" fmla="val -1176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 flipV="1">
                <a:off x="4220136" y="3213937"/>
                <a:ext cx="0" cy="271846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255" name="Straight Arrow Connector 254"/>
              <p:cNvCxnSpPr/>
              <p:nvPr/>
            </p:nvCxnSpPr>
            <p:spPr>
              <a:xfrm>
                <a:off x="4220136" y="3213937"/>
                <a:ext cx="28534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</p:grpSp>
        <p:sp>
          <p:nvSpPr>
            <p:cNvPr id="291" name="TextBox 290"/>
            <p:cNvSpPr txBox="1"/>
            <p:nvPr/>
          </p:nvSpPr>
          <p:spPr>
            <a:xfrm>
              <a:off x="607143" y="3242406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158181" y="3115322"/>
              <a:ext cx="728019" cy="51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52400" y="3030810"/>
            <a:ext cx="4607720" cy="792951"/>
            <a:chOff x="138112" y="3832034"/>
            <a:chExt cx="4495800" cy="663766"/>
          </a:xfrm>
        </p:grpSpPr>
        <p:grpSp>
          <p:nvGrpSpPr>
            <p:cNvPr id="256" name="Group 255"/>
            <p:cNvGrpSpPr/>
            <p:nvPr/>
          </p:nvGrpSpPr>
          <p:grpSpPr>
            <a:xfrm>
              <a:off x="138112" y="3832034"/>
              <a:ext cx="4495800" cy="663766"/>
              <a:chOff x="2151770" y="1328049"/>
              <a:chExt cx="3758803" cy="71844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2437110" y="1564942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451533" y="1469796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73334" y="132804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73334" y="1747467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>
                <a:endCxn id="257" idx="1"/>
              </p:cNvCxnSpPr>
              <p:nvPr/>
            </p:nvCxnSpPr>
            <p:spPr>
              <a:xfrm>
                <a:off x="2151770" y="1687273"/>
                <a:ext cx="28534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62" name="Elbow Connector 261"/>
              <p:cNvCxnSpPr>
                <a:stCxn id="257" idx="3"/>
              </p:cNvCxnSpPr>
              <p:nvPr/>
            </p:nvCxnSpPr>
            <p:spPr>
              <a:xfrm flipV="1">
                <a:off x="3267189" y="1564942"/>
                <a:ext cx="1184343" cy="122331"/>
              </a:xfrm>
              <a:prstGeom prst="bentConnector3">
                <a:avLst>
                  <a:gd name="adj1" fmla="val 6994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263" name="Elbow Connector 262"/>
              <p:cNvCxnSpPr>
                <a:stCxn id="258" idx="3"/>
                <a:endCxn id="260" idx="1"/>
              </p:cNvCxnSpPr>
              <p:nvPr/>
            </p:nvCxnSpPr>
            <p:spPr>
              <a:xfrm flipH="1">
                <a:off x="3673334" y="1666885"/>
                <a:ext cx="1815797" cy="230098"/>
              </a:xfrm>
              <a:prstGeom prst="bentConnector5">
                <a:avLst>
                  <a:gd name="adj1" fmla="val -7135"/>
                  <a:gd name="adj2" fmla="val 188160"/>
                  <a:gd name="adj3" fmla="val 11259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/>
              </a:ln>
              <a:effectLst/>
            </p:spPr>
          </p:cxnSp>
          <p:cxnSp>
            <p:nvCxnSpPr>
              <p:cNvPr id="264" name="Straight Arrow Connector 263"/>
              <p:cNvCxnSpPr/>
              <p:nvPr/>
            </p:nvCxnSpPr>
            <p:spPr>
              <a:xfrm flipV="1">
                <a:off x="5644771" y="1666884"/>
                <a:ext cx="265802" cy="1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265" name="Elbow Connector 264"/>
              <p:cNvCxnSpPr>
                <a:stCxn id="260" idx="3"/>
              </p:cNvCxnSpPr>
              <p:nvPr/>
            </p:nvCxnSpPr>
            <p:spPr>
              <a:xfrm flipV="1">
                <a:off x="3880854" y="1781934"/>
                <a:ext cx="570678" cy="115049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TextBox 292"/>
            <p:cNvSpPr txBox="1"/>
            <p:nvPr/>
          </p:nvSpPr>
          <p:spPr>
            <a:xfrm>
              <a:off x="608208" y="4043321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158181" y="3878723"/>
              <a:ext cx="728019" cy="48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52400" y="3045392"/>
            <a:ext cx="4648200" cy="774757"/>
            <a:chOff x="97632" y="4602946"/>
            <a:chExt cx="4572000" cy="681181"/>
          </a:xfrm>
        </p:grpSpPr>
        <p:grpSp>
          <p:nvGrpSpPr>
            <p:cNvPr id="266" name="Group 265"/>
            <p:cNvGrpSpPr/>
            <p:nvPr/>
          </p:nvGrpSpPr>
          <p:grpSpPr>
            <a:xfrm>
              <a:off x="97632" y="4602946"/>
              <a:ext cx="4572000" cy="681181"/>
              <a:chOff x="2185657" y="4400208"/>
              <a:chExt cx="3774229" cy="737842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2185657" y="4403608"/>
                <a:ext cx="3774229" cy="734442"/>
                <a:chOff x="2131714" y="1312057"/>
                <a:chExt cx="3774229" cy="734442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2417054" y="1544555"/>
                  <a:ext cx="830079" cy="24466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4451533" y="1469796"/>
                  <a:ext cx="1037598" cy="394177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632730" y="1312057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3632730" y="1747468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4" name="Straight Connector 273"/>
                <p:cNvCxnSpPr>
                  <a:endCxn id="270" idx="1"/>
                </p:cNvCxnSpPr>
                <p:nvPr/>
              </p:nvCxnSpPr>
              <p:spPr>
                <a:xfrm>
                  <a:off x="2131714" y="1666885"/>
                  <a:ext cx="285340" cy="1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275" name="Elbow Connector 274"/>
                <p:cNvCxnSpPr>
                  <a:stCxn id="270" idx="3"/>
                </p:cNvCxnSpPr>
                <p:nvPr/>
              </p:nvCxnSpPr>
              <p:spPr>
                <a:xfrm>
                  <a:off x="3247133" y="1666886"/>
                  <a:ext cx="1204400" cy="122330"/>
                </a:xfrm>
                <a:prstGeom prst="bentConnector3">
                  <a:avLst>
                    <a:gd name="adj1" fmla="val 77205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276" name="Elbow Connector 275"/>
                <p:cNvCxnSpPr>
                  <a:stCxn id="271" idx="3"/>
                  <a:endCxn id="273" idx="1"/>
                </p:cNvCxnSpPr>
                <p:nvPr/>
              </p:nvCxnSpPr>
              <p:spPr>
                <a:xfrm flipH="1">
                  <a:off x="3632730" y="1666884"/>
                  <a:ext cx="1856401" cy="230099"/>
                </a:xfrm>
                <a:prstGeom prst="bentConnector5">
                  <a:avLst>
                    <a:gd name="adj1" fmla="val -9999"/>
                    <a:gd name="adj2" fmla="val 193364"/>
                    <a:gd name="adj3" fmla="val 109999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/>
                </a:ln>
                <a:effectLst/>
              </p:spPr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5584857" y="1666884"/>
                  <a:ext cx="321086" cy="2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</p:grpSp>
          <p:cxnSp>
            <p:nvCxnSpPr>
              <p:cNvPr id="268" name="Straight Arrow Connector 267"/>
              <p:cNvCxnSpPr/>
              <p:nvPr/>
            </p:nvCxnSpPr>
            <p:spPr>
              <a:xfrm>
                <a:off x="4224220" y="4640894"/>
                <a:ext cx="285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4076700" y="4400208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sp>
          <p:nvSpPr>
            <p:cNvPr id="294" name="TextBox 293"/>
            <p:cNvSpPr txBox="1"/>
            <p:nvPr/>
          </p:nvSpPr>
          <p:spPr>
            <a:xfrm>
              <a:off x="643581" y="4795034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158181" y="4681165"/>
              <a:ext cx="728019" cy="51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7657" y="3010316"/>
            <a:ext cx="4233054" cy="820499"/>
            <a:chOff x="76200" y="5363444"/>
            <a:chExt cx="4149710" cy="686753"/>
          </a:xfrm>
        </p:grpSpPr>
        <p:grpSp>
          <p:nvGrpSpPr>
            <p:cNvPr id="278" name="Group 277"/>
            <p:cNvGrpSpPr/>
            <p:nvPr/>
          </p:nvGrpSpPr>
          <p:grpSpPr>
            <a:xfrm>
              <a:off x="76200" y="5363444"/>
              <a:ext cx="4149710" cy="686753"/>
              <a:chOff x="2211386" y="5394960"/>
              <a:chExt cx="3331688" cy="733689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2211386" y="5410200"/>
                <a:ext cx="3331688" cy="718449"/>
                <a:chOff x="2211386" y="2786751"/>
                <a:chExt cx="3331688" cy="71844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2514782" y="3032650"/>
                  <a:ext cx="812023" cy="24466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4505476" y="2928498"/>
                  <a:ext cx="1037598" cy="394177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693539" y="2786751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3693539" y="3206169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6" name="Straight Connector 285"/>
                <p:cNvCxnSpPr>
                  <a:endCxn id="282" idx="1"/>
                </p:cNvCxnSpPr>
                <p:nvPr/>
              </p:nvCxnSpPr>
              <p:spPr>
                <a:xfrm>
                  <a:off x="2211386" y="3154981"/>
                  <a:ext cx="303396" cy="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287" name="Elbow Connector 286"/>
                <p:cNvCxnSpPr>
                  <a:stCxn id="283" idx="3"/>
                </p:cNvCxnSpPr>
                <p:nvPr/>
              </p:nvCxnSpPr>
              <p:spPr>
                <a:xfrm flipH="1">
                  <a:off x="4220136" y="3125587"/>
                  <a:ext cx="1322938" cy="360196"/>
                </a:xfrm>
                <a:prstGeom prst="bentConnector3">
                  <a:avLst>
                    <a:gd name="adj1" fmla="val -8885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>
                <a:xfrm flipV="1">
                  <a:off x="4220136" y="3213937"/>
                  <a:ext cx="0" cy="271846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220136" y="3213937"/>
                  <a:ext cx="285340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</p:grpSp>
          <p:cxnSp>
            <p:nvCxnSpPr>
              <p:cNvPr id="280" name="Straight Arrow Connector 279"/>
              <p:cNvCxnSpPr/>
              <p:nvPr/>
            </p:nvCxnSpPr>
            <p:spPr>
              <a:xfrm>
                <a:off x="4220136" y="5638800"/>
                <a:ext cx="285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4053840" y="5394960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sp>
          <p:nvSpPr>
            <p:cNvPr id="295" name="TextBox 294"/>
            <p:cNvSpPr txBox="1"/>
            <p:nvPr/>
          </p:nvSpPr>
          <p:spPr>
            <a:xfrm>
              <a:off x="643581" y="5594827"/>
              <a:ext cx="72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FIFO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3173926" y="5431076"/>
              <a:ext cx="728019" cy="48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2" name="Line 10"/>
          <p:cNvSpPr>
            <a:spLocks noChangeShapeType="1"/>
          </p:cNvSpPr>
          <p:nvPr/>
        </p:nvSpPr>
        <p:spPr bwMode="auto">
          <a:xfrm>
            <a:off x="76200" y="533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73" name="Picture 8" descr="us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218304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4" name="Line 10"/>
          <p:cNvSpPr>
            <a:spLocks noChangeShapeType="1"/>
          </p:cNvSpPr>
          <p:nvPr/>
        </p:nvSpPr>
        <p:spPr bwMode="auto">
          <a:xfrm>
            <a:off x="76200" y="6172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60" name="Group 559"/>
          <p:cNvGrpSpPr/>
          <p:nvPr/>
        </p:nvGrpSpPr>
        <p:grpSpPr>
          <a:xfrm>
            <a:off x="304800" y="628766"/>
            <a:ext cx="4290537" cy="5574509"/>
            <a:chOff x="2948463" y="626980"/>
            <a:chExt cx="4290537" cy="5574509"/>
          </a:xfrm>
        </p:grpSpPr>
        <p:grpSp>
          <p:nvGrpSpPr>
            <p:cNvPr id="561" name="Group 560"/>
            <p:cNvGrpSpPr/>
            <p:nvPr/>
          </p:nvGrpSpPr>
          <p:grpSpPr>
            <a:xfrm>
              <a:off x="3036703" y="626980"/>
              <a:ext cx="3735979" cy="618664"/>
              <a:chOff x="1765667" y="925287"/>
              <a:chExt cx="4901833" cy="1006926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2184767" y="1262282"/>
                <a:ext cx="1219200" cy="34289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5143500" y="1123950"/>
                <a:ext cx="1524000" cy="55245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4000499" y="925287"/>
                <a:ext cx="304800" cy="4191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4000499" y="1513113"/>
                <a:ext cx="304800" cy="4191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9" name="Straight Connector 638"/>
              <p:cNvCxnSpPr>
                <a:endCxn id="635" idx="1"/>
              </p:cNvCxnSpPr>
              <p:nvPr/>
            </p:nvCxnSpPr>
            <p:spPr>
              <a:xfrm>
                <a:off x="1765667" y="1433732"/>
                <a:ext cx="419101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40" name="Elbow Connector 639"/>
              <p:cNvCxnSpPr>
                <a:stCxn id="635" idx="3"/>
                <a:endCxn id="637" idx="1"/>
              </p:cNvCxnSpPr>
              <p:nvPr/>
            </p:nvCxnSpPr>
            <p:spPr>
              <a:xfrm flipV="1">
                <a:off x="3403968" y="1134838"/>
                <a:ext cx="596532" cy="298894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41" name="Elbow Connector 640"/>
              <p:cNvCxnSpPr>
                <a:stCxn id="637" idx="3"/>
              </p:cNvCxnSpPr>
              <p:nvPr/>
            </p:nvCxnSpPr>
            <p:spPr>
              <a:xfrm>
                <a:off x="4305300" y="1134837"/>
                <a:ext cx="838200" cy="122463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42" name="Elbow Connector 641"/>
              <p:cNvCxnSpPr>
                <a:stCxn id="636" idx="3"/>
              </p:cNvCxnSpPr>
              <p:nvPr/>
            </p:nvCxnSpPr>
            <p:spPr>
              <a:xfrm flipH="1">
                <a:off x="4724400" y="1400175"/>
                <a:ext cx="1943100" cy="504825"/>
              </a:xfrm>
              <a:prstGeom prst="bentConnector3">
                <a:avLst>
                  <a:gd name="adj1" fmla="val -1003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43" name="Straight Connector 642"/>
              <p:cNvCxnSpPr/>
              <p:nvPr/>
            </p:nvCxnSpPr>
            <p:spPr>
              <a:xfrm flipV="1">
                <a:off x="4724400" y="1524000"/>
                <a:ext cx="0" cy="381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644" name="Straight Arrow Connector 643"/>
              <p:cNvCxnSpPr/>
              <p:nvPr/>
            </p:nvCxnSpPr>
            <p:spPr>
              <a:xfrm>
                <a:off x="4724400" y="1524000"/>
                <a:ext cx="41910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</p:grpSp>
        <p:grpSp>
          <p:nvGrpSpPr>
            <p:cNvPr id="562" name="Group 561"/>
            <p:cNvGrpSpPr/>
            <p:nvPr/>
          </p:nvGrpSpPr>
          <p:grpSpPr>
            <a:xfrm>
              <a:off x="3059229" y="1600200"/>
              <a:ext cx="4136686" cy="618664"/>
              <a:chOff x="2171144" y="1328049"/>
              <a:chExt cx="3695312" cy="718449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2437111" y="1562620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4451533" y="1469796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3673334" y="132804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3673334" y="1747467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29" name="Straight Connector 628"/>
              <p:cNvCxnSpPr>
                <a:endCxn id="625" idx="1"/>
              </p:cNvCxnSpPr>
              <p:nvPr/>
            </p:nvCxnSpPr>
            <p:spPr>
              <a:xfrm>
                <a:off x="2171144" y="1684951"/>
                <a:ext cx="265967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30" name="Elbow Connector 629"/>
              <p:cNvCxnSpPr>
                <a:stCxn id="625" idx="3"/>
                <a:endCxn id="627" idx="1"/>
              </p:cNvCxnSpPr>
              <p:nvPr/>
            </p:nvCxnSpPr>
            <p:spPr>
              <a:xfrm flipV="1">
                <a:off x="3267190" y="1477565"/>
                <a:ext cx="406144" cy="207386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31" name="Elbow Connector 630"/>
              <p:cNvCxnSpPr>
                <a:stCxn id="627" idx="3"/>
              </p:cNvCxnSpPr>
              <p:nvPr/>
            </p:nvCxnSpPr>
            <p:spPr>
              <a:xfrm>
                <a:off x="3880853" y="1477564"/>
                <a:ext cx="570679" cy="87378"/>
              </a:xfrm>
              <a:prstGeom prst="bentConnector3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32" name="Elbow Connector 631"/>
              <p:cNvCxnSpPr>
                <a:stCxn id="626" idx="3"/>
                <a:endCxn id="628" idx="1"/>
              </p:cNvCxnSpPr>
              <p:nvPr/>
            </p:nvCxnSpPr>
            <p:spPr>
              <a:xfrm flipH="1">
                <a:off x="3673334" y="1666885"/>
                <a:ext cx="1815797" cy="230098"/>
              </a:xfrm>
              <a:prstGeom prst="bentConnector5">
                <a:avLst>
                  <a:gd name="adj1" fmla="val -5726"/>
                  <a:gd name="adj2" fmla="val 188160"/>
                  <a:gd name="adj3" fmla="val 11259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/>
              </a:ln>
              <a:effectLst/>
            </p:spPr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5600654" y="1666884"/>
                <a:ext cx="265802" cy="1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634" name="Elbow Connector 633"/>
              <p:cNvCxnSpPr>
                <a:stCxn id="628" idx="3"/>
              </p:cNvCxnSpPr>
              <p:nvPr/>
            </p:nvCxnSpPr>
            <p:spPr>
              <a:xfrm flipV="1">
                <a:off x="3880854" y="1781934"/>
                <a:ext cx="570678" cy="115049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/>
            <p:cNvGrpSpPr/>
            <p:nvPr/>
          </p:nvGrpSpPr>
          <p:grpSpPr>
            <a:xfrm>
              <a:off x="3053888" y="2514600"/>
              <a:ext cx="3699225" cy="618664"/>
              <a:chOff x="2238547" y="2786751"/>
              <a:chExt cx="3304527" cy="718449"/>
            </a:xfrm>
          </p:grpSpPr>
          <p:sp>
            <p:nvSpPr>
              <p:cNvPr id="616" name="Rectangle 615"/>
              <p:cNvSpPr/>
              <p:nvPr/>
            </p:nvSpPr>
            <p:spPr>
              <a:xfrm>
                <a:off x="2504514" y="3015351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505476" y="2928498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745508" y="2786751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745508" y="320616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20" name="Straight Connector 619"/>
              <p:cNvCxnSpPr>
                <a:endCxn id="616" idx="1"/>
              </p:cNvCxnSpPr>
              <p:nvPr/>
            </p:nvCxnSpPr>
            <p:spPr>
              <a:xfrm>
                <a:off x="2238547" y="3137682"/>
                <a:ext cx="265967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21" name="Elbow Connector 620"/>
              <p:cNvCxnSpPr>
                <a:stCxn id="616" idx="3"/>
              </p:cNvCxnSpPr>
              <p:nvPr/>
            </p:nvCxnSpPr>
            <p:spPr>
              <a:xfrm flipV="1">
                <a:off x="3334593" y="3015351"/>
                <a:ext cx="1184341" cy="122331"/>
              </a:xfrm>
              <a:prstGeom prst="bentConnector3">
                <a:avLst>
                  <a:gd name="adj1" fmla="val 7187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22" name="Elbow Connector 621"/>
              <p:cNvCxnSpPr>
                <a:stCxn id="617" idx="3"/>
              </p:cNvCxnSpPr>
              <p:nvPr/>
            </p:nvCxnSpPr>
            <p:spPr>
              <a:xfrm flipH="1">
                <a:off x="4220136" y="3125587"/>
                <a:ext cx="1322938" cy="360196"/>
              </a:xfrm>
              <a:prstGeom prst="bentConnector3">
                <a:avLst>
                  <a:gd name="adj1" fmla="val -744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23" name="Straight Connector 622"/>
              <p:cNvCxnSpPr/>
              <p:nvPr/>
            </p:nvCxnSpPr>
            <p:spPr>
              <a:xfrm flipV="1">
                <a:off x="4220136" y="3213937"/>
                <a:ext cx="0" cy="271846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4220136" y="3213937"/>
                <a:ext cx="28534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</p:grpSp>
        <p:grpSp>
          <p:nvGrpSpPr>
            <p:cNvPr id="564" name="Group 563"/>
            <p:cNvGrpSpPr/>
            <p:nvPr/>
          </p:nvGrpSpPr>
          <p:grpSpPr>
            <a:xfrm>
              <a:off x="3031240" y="3515252"/>
              <a:ext cx="4207760" cy="618664"/>
              <a:chOff x="2151770" y="1328049"/>
              <a:chExt cx="3758803" cy="718449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2437110" y="1564942"/>
                <a:ext cx="830079" cy="24466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4451533" y="1469796"/>
                <a:ext cx="1037598" cy="394177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673334" y="1328049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3673334" y="1747467"/>
                <a:ext cx="207520" cy="29903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1" name="Straight Connector 610"/>
              <p:cNvCxnSpPr>
                <a:endCxn id="607" idx="1"/>
              </p:cNvCxnSpPr>
              <p:nvPr/>
            </p:nvCxnSpPr>
            <p:spPr>
              <a:xfrm>
                <a:off x="2151770" y="1687273"/>
                <a:ext cx="28534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12" name="Elbow Connector 611"/>
              <p:cNvCxnSpPr>
                <a:stCxn id="607" idx="3"/>
              </p:cNvCxnSpPr>
              <p:nvPr/>
            </p:nvCxnSpPr>
            <p:spPr>
              <a:xfrm flipV="1">
                <a:off x="3267189" y="1564942"/>
                <a:ext cx="1184343" cy="122331"/>
              </a:xfrm>
              <a:prstGeom prst="bentConnector3">
                <a:avLst>
                  <a:gd name="adj1" fmla="val 69945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13" name="Elbow Connector 612"/>
              <p:cNvCxnSpPr>
                <a:stCxn id="608" idx="3"/>
                <a:endCxn id="610" idx="1"/>
              </p:cNvCxnSpPr>
              <p:nvPr/>
            </p:nvCxnSpPr>
            <p:spPr>
              <a:xfrm flipH="1">
                <a:off x="3673334" y="1666885"/>
                <a:ext cx="1815797" cy="230098"/>
              </a:xfrm>
              <a:prstGeom prst="bentConnector5">
                <a:avLst>
                  <a:gd name="adj1" fmla="val -7135"/>
                  <a:gd name="adj2" fmla="val 188160"/>
                  <a:gd name="adj3" fmla="val 11259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tailEnd type="stealth"/>
              </a:ln>
              <a:effectLst/>
            </p:spPr>
          </p:cxnSp>
          <p:cxnSp>
            <p:nvCxnSpPr>
              <p:cNvPr id="614" name="Straight Arrow Connector 613"/>
              <p:cNvCxnSpPr/>
              <p:nvPr/>
            </p:nvCxnSpPr>
            <p:spPr>
              <a:xfrm flipV="1">
                <a:off x="5644771" y="1666884"/>
                <a:ext cx="265802" cy="1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615" name="Elbow Connector 614"/>
              <p:cNvCxnSpPr>
                <a:stCxn id="610" idx="3"/>
              </p:cNvCxnSpPr>
              <p:nvPr/>
            </p:nvCxnSpPr>
            <p:spPr>
              <a:xfrm flipV="1">
                <a:off x="3880854" y="1781934"/>
                <a:ext cx="570678" cy="115049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3013971" y="4455052"/>
              <a:ext cx="4225029" cy="635363"/>
              <a:chOff x="2185657" y="4400208"/>
              <a:chExt cx="3774229" cy="737841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185657" y="4419600"/>
                <a:ext cx="3774229" cy="718449"/>
                <a:chOff x="2131714" y="1328049"/>
                <a:chExt cx="3774229" cy="718449"/>
              </a:xfrm>
            </p:grpSpPr>
            <p:sp>
              <p:nvSpPr>
                <p:cNvPr id="599" name="Rectangle 598"/>
                <p:cNvSpPr/>
                <p:nvPr/>
              </p:nvSpPr>
              <p:spPr>
                <a:xfrm>
                  <a:off x="2417054" y="1544555"/>
                  <a:ext cx="830079" cy="24466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>
                <a:xfrm>
                  <a:off x="4451533" y="1469796"/>
                  <a:ext cx="1037598" cy="394177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1" name="Rectangle 600"/>
                <p:cNvSpPr/>
                <p:nvPr/>
              </p:nvSpPr>
              <p:spPr>
                <a:xfrm>
                  <a:off x="3668704" y="1328049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2" name="Rectangle 601"/>
                <p:cNvSpPr/>
                <p:nvPr/>
              </p:nvSpPr>
              <p:spPr>
                <a:xfrm>
                  <a:off x="3668704" y="1747467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603" name="Straight Connector 602"/>
                <p:cNvCxnSpPr>
                  <a:endCxn id="599" idx="1"/>
                </p:cNvCxnSpPr>
                <p:nvPr/>
              </p:nvCxnSpPr>
              <p:spPr>
                <a:xfrm>
                  <a:off x="2131714" y="1666885"/>
                  <a:ext cx="285340" cy="1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604" name="Elbow Connector 603"/>
                <p:cNvCxnSpPr>
                  <a:stCxn id="599" idx="3"/>
                </p:cNvCxnSpPr>
                <p:nvPr/>
              </p:nvCxnSpPr>
              <p:spPr>
                <a:xfrm>
                  <a:off x="3247133" y="1666886"/>
                  <a:ext cx="1204400" cy="122330"/>
                </a:xfrm>
                <a:prstGeom prst="bentConnector3">
                  <a:avLst>
                    <a:gd name="adj1" fmla="val 77205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605" name="Elbow Connector 604"/>
                <p:cNvCxnSpPr>
                  <a:stCxn id="600" idx="3"/>
                  <a:endCxn id="602" idx="1"/>
                </p:cNvCxnSpPr>
                <p:nvPr/>
              </p:nvCxnSpPr>
              <p:spPr>
                <a:xfrm flipH="1">
                  <a:off x="3668704" y="1666885"/>
                  <a:ext cx="1820427" cy="230098"/>
                </a:xfrm>
                <a:prstGeom prst="bentConnector5">
                  <a:avLst>
                    <a:gd name="adj1" fmla="val -6278"/>
                    <a:gd name="adj2" fmla="val 189817"/>
                    <a:gd name="adj3" fmla="val 112557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/>
                </a:ln>
                <a:effectLst/>
              </p:spPr>
            </p:cxnSp>
            <p:cxnSp>
              <p:nvCxnSpPr>
                <p:cNvPr id="606" name="Straight Arrow Connector 605"/>
                <p:cNvCxnSpPr/>
                <p:nvPr/>
              </p:nvCxnSpPr>
              <p:spPr>
                <a:xfrm flipV="1">
                  <a:off x="5584857" y="1666884"/>
                  <a:ext cx="321086" cy="2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</p:grpSp>
          <p:cxnSp>
            <p:nvCxnSpPr>
              <p:cNvPr id="597" name="Straight Arrow Connector 596"/>
              <p:cNvCxnSpPr/>
              <p:nvPr/>
            </p:nvCxnSpPr>
            <p:spPr>
              <a:xfrm>
                <a:off x="4224220" y="4640894"/>
                <a:ext cx="285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TextBox 597"/>
              <p:cNvSpPr txBox="1"/>
              <p:nvPr/>
            </p:nvSpPr>
            <p:spPr>
              <a:xfrm>
                <a:off x="4076700" y="4400208"/>
                <a:ext cx="304800" cy="32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grpSp>
          <p:nvGrpSpPr>
            <p:cNvPr id="566" name="Group 565"/>
            <p:cNvGrpSpPr/>
            <p:nvPr/>
          </p:nvGrpSpPr>
          <p:grpSpPr>
            <a:xfrm>
              <a:off x="3031238" y="5419231"/>
              <a:ext cx="3739822" cy="631788"/>
              <a:chOff x="2202282" y="5394960"/>
              <a:chExt cx="3340792" cy="733689"/>
            </a:xfrm>
          </p:grpSpPr>
          <p:grpSp>
            <p:nvGrpSpPr>
              <p:cNvPr id="585" name="Group 584"/>
              <p:cNvGrpSpPr/>
              <p:nvPr/>
            </p:nvGrpSpPr>
            <p:grpSpPr>
              <a:xfrm>
                <a:off x="2202282" y="5410200"/>
                <a:ext cx="3340792" cy="718449"/>
                <a:chOff x="2202282" y="2786751"/>
                <a:chExt cx="3340792" cy="718449"/>
              </a:xfrm>
            </p:grpSpPr>
            <p:sp>
              <p:nvSpPr>
                <p:cNvPr id="588" name="Rectangle 587"/>
                <p:cNvSpPr/>
                <p:nvPr/>
              </p:nvSpPr>
              <p:spPr>
                <a:xfrm>
                  <a:off x="2487622" y="3032650"/>
                  <a:ext cx="830079" cy="24466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>
                  <a:off x="4505476" y="2928498"/>
                  <a:ext cx="1037598" cy="394177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3727277" y="2786751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3727277" y="3206169"/>
                  <a:ext cx="207520" cy="299031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92" name="Straight Connector 591"/>
                <p:cNvCxnSpPr>
                  <a:endCxn id="588" idx="1"/>
                </p:cNvCxnSpPr>
                <p:nvPr/>
              </p:nvCxnSpPr>
              <p:spPr>
                <a:xfrm>
                  <a:off x="2202282" y="3154981"/>
                  <a:ext cx="285340" cy="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593" name="Elbow Connector 592"/>
                <p:cNvCxnSpPr>
                  <a:stCxn id="589" idx="3"/>
                </p:cNvCxnSpPr>
                <p:nvPr/>
              </p:nvCxnSpPr>
              <p:spPr>
                <a:xfrm flipH="1">
                  <a:off x="4220136" y="3125587"/>
                  <a:ext cx="1322938" cy="360196"/>
                </a:xfrm>
                <a:prstGeom prst="bentConnector3">
                  <a:avLst>
                    <a:gd name="adj1" fmla="val -8885"/>
                  </a:avLst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594" name="Straight Connector 593"/>
                <p:cNvCxnSpPr/>
                <p:nvPr/>
              </p:nvCxnSpPr>
              <p:spPr>
                <a:xfrm flipV="1">
                  <a:off x="4220136" y="3213937"/>
                  <a:ext cx="0" cy="271846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595" name="Straight Arrow Connector 594"/>
                <p:cNvCxnSpPr/>
                <p:nvPr/>
              </p:nvCxnSpPr>
              <p:spPr>
                <a:xfrm>
                  <a:off x="4220136" y="3213937"/>
                  <a:ext cx="285340" cy="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tailEnd type="stealth" w="med" len="med"/>
                </a:ln>
                <a:effectLst/>
              </p:spPr>
            </p:cxnSp>
          </p:grpSp>
          <p:cxnSp>
            <p:nvCxnSpPr>
              <p:cNvPr id="586" name="Straight Arrow Connector 585"/>
              <p:cNvCxnSpPr/>
              <p:nvPr/>
            </p:nvCxnSpPr>
            <p:spPr>
              <a:xfrm>
                <a:off x="4220136" y="5638800"/>
                <a:ext cx="285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TextBox 586"/>
              <p:cNvSpPr txBox="1"/>
              <p:nvPr/>
            </p:nvSpPr>
            <p:spPr>
              <a:xfrm>
                <a:off x="4053840" y="5394960"/>
                <a:ext cx="304800" cy="32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sp>
          <p:nvSpPr>
            <p:cNvPr id="567" name="TextBox 566"/>
            <p:cNvSpPr txBox="1"/>
            <p:nvPr/>
          </p:nvSpPr>
          <p:spPr>
            <a:xfrm>
              <a:off x="3276600" y="1094601"/>
              <a:ext cx="119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Rule 1</a:t>
              </a:r>
              <a:endParaRPr lang="en-US" sz="1600" dirty="0"/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3383229" y="814396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5871675" y="693480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0" name="TextBox 569"/>
            <p:cNvSpPr txBox="1"/>
            <p:nvPr/>
          </p:nvSpPr>
          <p:spPr>
            <a:xfrm>
              <a:off x="3400435" y="1788474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888881" y="1667558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2" name="TextBox 571"/>
            <p:cNvSpPr txBox="1"/>
            <p:nvPr/>
          </p:nvSpPr>
          <p:spPr>
            <a:xfrm>
              <a:off x="3400435" y="2709898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3" name="TextBox 572"/>
            <p:cNvSpPr txBox="1"/>
            <p:nvPr/>
          </p:nvSpPr>
          <p:spPr>
            <a:xfrm>
              <a:off x="5888881" y="2588983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3400435" y="3710549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5888881" y="3589635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3400435" y="4650350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5888881" y="4529435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3400435" y="5632940"/>
              <a:ext cx="853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FIFO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5888881" y="5512025"/>
              <a:ext cx="59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3200400" y="2099101"/>
              <a:ext cx="119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Rule 2</a:t>
              </a:r>
              <a:endParaRPr lang="en-US" sz="1600" dirty="0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3225380" y="2971800"/>
              <a:ext cx="119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Rule 3</a:t>
              </a:r>
              <a:endParaRPr lang="en-US" sz="1600" dirty="0"/>
            </a:p>
          </p:txBody>
        </p:sp>
        <p:sp>
          <p:nvSpPr>
            <p:cNvPr id="582" name="TextBox 581"/>
            <p:cNvSpPr txBox="1"/>
            <p:nvPr/>
          </p:nvSpPr>
          <p:spPr>
            <a:xfrm>
              <a:off x="3214603" y="3962400"/>
              <a:ext cx="119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Rule 4</a:t>
              </a:r>
              <a:endParaRPr lang="en-US" sz="1600" dirty="0"/>
            </a:p>
          </p:txBody>
        </p:sp>
        <p:sp>
          <p:nvSpPr>
            <p:cNvPr id="583" name="TextBox 582"/>
            <p:cNvSpPr txBox="1"/>
            <p:nvPr/>
          </p:nvSpPr>
          <p:spPr>
            <a:xfrm>
              <a:off x="3211554" y="4904601"/>
              <a:ext cx="119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Rule 5</a:t>
              </a:r>
              <a:endParaRPr lang="en-US" sz="1600" dirty="0"/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2948463" y="5862935"/>
              <a:ext cx="173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Special Case</a:t>
              </a:r>
              <a:endParaRPr lang="en-US" sz="1600" dirty="0"/>
            </a:p>
          </p:txBody>
        </p:sp>
      </p:grpSp>
      <p:grpSp>
        <p:nvGrpSpPr>
          <p:cNvPr id="646" name="Group 645"/>
          <p:cNvGrpSpPr/>
          <p:nvPr/>
        </p:nvGrpSpPr>
        <p:grpSpPr>
          <a:xfrm>
            <a:off x="440877" y="2057400"/>
            <a:ext cx="8169723" cy="3352800"/>
            <a:chOff x="304800" y="2057400"/>
            <a:chExt cx="8169723" cy="3352800"/>
          </a:xfrm>
        </p:grpSpPr>
        <p:grpSp>
          <p:nvGrpSpPr>
            <p:cNvPr id="349" name="Group 348"/>
            <p:cNvGrpSpPr/>
            <p:nvPr/>
          </p:nvGrpSpPr>
          <p:grpSpPr>
            <a:xfrm>
              <a:off x="304800" y="2057400"/>
              <a:ext cx="8169723" cy="3352800"/>
              <a:chOff x="339697" y="729764"/>
              <a:chExt cx="8169723" cy="335280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339697" y="729764"/>
                <a:ext cx="8169723" cy="3352800"/>
                <a:chOff x="166202" y="1682750"/>
                <a:chExt cx="8169723" cy="3352800"/>
              </a:xfrm>
            </p:grpSpPr>
            <p:cxnSp>
              <p:nvCxnSpPr>
                <p:cNvPr id="355" name="Straight Arrow Connector 354"/>
                <p:cNvCxnSpPr/>
                <p:nvPr/>
              </p:nvCxnSpPr>
              <p:spPr bwMode="auto">
                <a:xfrm>
                  <a:off x="5996812" y="3446874"/>
                  <a:ext cx="350317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cxnSp>
              <p:nvCxnSpPr>
                <p:cNvPr id="356" name="Straight Arrow Connector 355"/>
                <p:cNvCxnSpPr/>
                <p:nvPr/>
              </p:nvCxnSpPr>
              <p:spPr bwMode="auto">
                <a:xfrm>
                  <a:off x="5996812" y="3162786"/>
                  <a:ext cx="350317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cxnSp>
              <p:nvCxnSpPr>
                <p:cNvPr id="357" name="Straight Connector 356"/>
                <p:cNvCxnSpPr/>
                <p:nvPr/>
              </p:nvCxnSpPr>
              <p:spPr bwMode="auto">
                <a:xfrm>
                  <a:off x="7641099" y="3315186"/>
                  <a:ext cx="373703" cy="0"/>
                </a:xfrm>
                <a:prstGeom prst="line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w="med" len="med"/>
                </a:ln>
                <a:effectLst/>
              </p:spPr>
            </p:cxnSp>
            <p:cxnSp>
              <p:nvCxnSpPr>
                <p:cNvPr id="358" name="Straight Arrow Connector 357"/>
                <p:cNvCxnSpPr/>
                <p:nvPr/>
              </p:nvCxnSpPr>
              <p:spPr bwMode="auto">
                <a:xfrm>
                  <a:off x="8014802" y="3315186"/>
                  <a:ext cx="321123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cxnSp>
              <p:nvCxnSpPr>
                <p:cNvPr id="359" name="Straight Arrow Connector 358"/>
                <p:cNvCxnSpPr>
                  <a:endCxn id="361" idx="1"/>
                </p:cNvCxnSpPr>
                <p:nvPr/>
              </p:nvCxnSpPr>
              <p:spPr bwMode="auto">
                <a:xfrm>
                  <a:off x="872290" y="3326795"/>
                  <a:ext cx="723977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sp>
              <p:nvSpPr>
                <p:cNvPr id="360" name="Rectangle 359"/>
                <p:cNvSpPr/>
                <p:nvPr/>
              </p:nvSpPr>
              <p:spPr bwMode="auto">
                <a:xfrm>
                  <a:off x="6347129" y="3054350"/>
                  <a:ext cx="1293969" cy="481129"/>
                </a:xfrm>
                <a:prstGeom prst="rect">
                  <a:avLst/>
                </a:prstGeom>
                <a:solidFill>
                  <a:srgbClr val="4F81BD"/>
                </a:solidFill>
                <a:ln w="15875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1596267" y="3149634"/>
                  <a:ext cx="1371294" cy="354321"/>
                </a:xfrm>
                <a:prstGeom prst="rect">
                  <a:avLst/>
                </a:prstGeom>
                <a:solidFill>
                  <a:srgbClr val="4F81BD"/>
                </a:solidFill>
                <a:ln w="15875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Times New Roman" pitchFamily="18" charset="0"/>
                    </a:rPr>
                    <a:t>FIFO</a:t>
                  </a: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Times New Roman" pitchFamily="18" charset="0"/>
                  </a:endParaRPr>
                </a:p>
              </p:txBody>
            </p:sp>
            <p:cxnSp>
              <p:nvCxnSpPr>
                <p:cNvPr id="362" name="Straight Arrow Connector 361"/>
                <p:cNvCxnSpPr>
                  <a:stCxn id="361" idx="3"/>
                </p:cNvCxnSpPr>
                <p:nvPr/>
              </p:nvCxnSpPr>
              <p:spPr bwMode="auto">
                <a:xfrm flipV="1">
                  <a:off x="2967561" y="3326794"/>
                  <a:ext cx="709868" cy="1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sp>
              <p:nvSpPr>
                <p:cNvPr id="363" name="TextBox 362"/>
                <p:cNvSpPr txBox="1"/>
                <p:nvPr/>
              </p:nvSpPr>
              <p:spPr>
                <a:xfrm>
                  <a:off x="4424943" y="2653564"/>
                  <a:ext cx="4527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rPr>
                    <a:t>buf2</a:t>
                  </a: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5629482" y="2901300"/>
                  <a:ext cx="846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addIn1</a:t>
                  </a: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5644722" y="3417342"/>
                  <a:ext cx="8416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addIn2</a:t>
                  </a: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66" name="Group 335"/>
                <p:cNvGrpSpPr/>
                <p:nvPr/>
              </p:nvGrpSpPr>
              <p:grpSpPr bwMode="auto">
                <a:xfrm>
                  <a:off x="4424943" y="1682750"/>
                  <a:ext cx="453857" cy="617195"/>
                  <a:chOff x="6705600" y="4724400"/>
                  <a:chExt cx="209784" cy="254660"/>
                </a:xfrm>
                <a:solidFill>
                  <a:srgbClr val="4F81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6705600" y="4724400"/>
                    <a:ext cx="209784" cy="254660"/>
                  </a:xfrm>
                  <a:prstGeom prst="rect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50800" dist="25400" dir="2700000" algn="ctr" rotWithShape="0">
                      <a:sysClr val="windowText" lastClr="000000">
                        <a:alpha val="40000"/>
                      </a:sys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Isosceles Triangle 385"/>
                  <p:cNvSpPr/>
                  <p:nvPr/>
                </p:nvSpPr>
                <p:spPr bwMode="auto">
                  <a:xfrm>
                    <a:off x="6761135" y="4937447"/>
                    <a:ext cx="108145" cy="41613"/>
                  </a:xfrm>
                  <a:prstGeom prst="triangle">
                    <a:avLst/>
                  </a:prstGeom>
                  <a:solidFill>
                    <a:sysClr val="windowText" lastClr="000000"/>
                  </a:solidFill>
                  <a:ln w="15875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67" name="Straight Arrow Connector 366"/>
                <p:cNvCxnSpPr/>
                <p:nvPr/>
              </p:nvCxnSpPr>
              <p:spPr bwMode="auto">
                <a:xfrm>
                  <a:off x="4878800" y="2014290"/>
                  <a:ext cx="580294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sp>
              <p:nvSpPr>
                <p:cNvPr id="368" name="TextBox 367"/>
                <p:cNvSpPr txBox="1"/>
                <p:nvPr/>
              </p:nvSpPr>
              <p:spPr>
                <a:xfrm>
                  <a:off x="4404488" y="1864390"/>
                  <a:ext cx="6532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rPr>
                    <a:t>buf1</a:t>
                  </a:r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66202" y="3035211"/>
                  <a:ext cx="13156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From Multiplier</a:t>
                  </a: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70" name="Group 335"/>
                <p:cNvGrpSpPr/>
                <p:nvPr/>
              </p:nvGrpSpPr>
              <p:grpSpPr bwMode="auto">
                <a:xfrm>
                  <a:off x="4422277" y="2571636"/>
                  <a:ext cx="453857" cy="617195"/>
                  <a:chOff x="6705600" y="4724400"/>
                  <a:chExt cx="209784" cy="254660"/>
                </a:xfrm>
                <a:solidFill>
                  <a:srgbClr val="4F81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6705600" y="4724400"/>
                    <a:ext cx="209784" cy="254660"/>
                  </a:xfrm>
                  <a:prstGeom prst="rect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50800" dist="25400" dir="2700000" algn="ctr" rotWithShape="0">
                      <a:sysClr val="windowText" lastClr="000000">
                        <a:alpha val="40000"/>
                      </a:sys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Isosceles Triangle 383"/>
                  <p:cNvSpPr/>
                  <p:nvPr/>
                </p:nvSpPr>
                <p:spPr bwMode="auto">
                  <a:xfrm>
                    <a:off x="6761135" y="4937447"/>
                    <a:ext cx="108145" cy="41613"/>
                  </a:xfrm>
                  <a:prstGeom prst="triangle">
                    <a:avLst/>
                  </a:prstGeom>
                  <a:solidFill>
                    <a:sysClr val="windowText" lastClr="000000"/>
                  </a:solidFill>
                  <a:ln w="15875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71" name="Group 335"/>
                <p:cNvGrpSpPr/>
                <p:nvPr/>
              </p:nvGrpSpPr>
              <p:grpSpPr bwMode="auto">
                <a:xfrm>
                  <a:off x="4421174" y="3503955"/>
                  <a:ext cx="453857" cy="617195"/>
                  <a:chOff x="6705600" y="4724400"/>
                  <a:chExt cx="209784" cy="254660"/>
                </a:xfrm>
                <a:solidFill>
                  <a:srgbClr val="4F81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6705600" y="4724400"/>
                    <a:ext cx="209784" cy="254660"/>
                  </a:xfrm>
                  <a:prstGeom prst="rect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50800" dist="25400" dir="2700000" algn="ctr" rotWithShape="0">
                      <a:sysClr val="windowText" lastClr="000000">
                        <a:alpha val="40000"/>
                      </a:sys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Isosceles Triangle 381"/>
                  <p:cNvSpPr/>
                  <p:nvPr/>
                </p:nvSpPr>
                <p:spPr bwMode="auto">
                  <a:xfrm>
                    <a:off x="6761135" y="4937447"/>
                    <a:ext cx="108145" cy="41613"/>
                  </a:xfrm>
                  <a:prstGeom prst="triangle">
                    <a:avLst/>
                  </a:prstGeom>
                  <a:solidFill>
                    <a:sysClr val="windowText" lastClr="000000"/>
                  </a:solidFill>
                  <a:ln w="15875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72" name="Group 335"/>
                <p:cNvGrpSpPr/>
                <p:nvPr/>
              </p:nvGrpSpPr>
              <p:grpSpPr bwMode="auto">
                <a:xfrm>
                  <a:off x="4431375" y="4418355"/>
                  <a:ext cx="453857" cy="617195"/>
                  <a:chOff x="6705600" y="4724400"/>
                  <a:chExt cx="209784" cy="254660"/>
                </a:xfrm>
                <a:solidFill>
                  <a:srgbClr val="4F81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6705600" y="4724400"/>
                    <a:ext cx="209784" cy="254660"/>
                  </a:xfrm>
                  <a:prstGeom prst="rect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50800" dist="25400" dir="2700000" algn="ctr" rotWithShape="0">
                      <a:sysClr val="windowText" lastClr="000000">
                        <a:alpha val="40000"/>
                      </a:sys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0" name="Isosceles Triangle 379"/>
                  <p:cNvSpPr/>
                  <p:nvPr/>
                </p:nvSpPr>
                <p:spPr bwMode="auto">
                  <a:xfrm>
                    <a:off x="6761135" y="4937447"/>
                    <a:ext cx="108145" cy="41613"/>
                  </a:xfrm>
                  <a:prstGeom prst="triangle">
                    <a:avLst/>
                  </a:prstGeom>
                  <a:solidFill>
                    <a:sysClr val="windowText" lastClr="000000"/>
                  </a:solidFill>
                  <a:ln w="15875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73" name="TextBox 372"/>
                <p:cNvSpPr txBox="1"/>
                <p:nvPr/>
              </p:nvSpPr>
              <p:spPr>
                <a:xfrm>
                  <a:off x="4404488" y="2746573"/>
                  <a:ext cx="6532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rPr>
                    <a:t>buf2</a:t>
                  </a:r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4404488" y="3660973"/>
                  <a:ext cx="6532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rPr>
                    <a:t>buf3</a:t>
                  </a:r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4400155" y="4575373"/>
                  <a:ext cx="6532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rPr>
                    <a:t>buf4</a:t>
                  </a:r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376" name="Straight Arrow Connector 375"/>
                <p:cNvCxnSpPr/>
                <p:nvPr/>
              </p:nvCxnSpPr>
              <p:spPr bwMode="auto">
                <a:xfrm>
                  <a:off x="4885232" y="2900461"/>
                  <a:ext cx="580294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cxnSp>
              <p:nvCxnSpPr>
                <p:cNvPr id="377" name="Straight Arrow Connector 376"/>
                <p:cNvCxnSpPr/>
                <p:nvPr/>
              </p:nvCxnSpPr>
              <p:spPr bwMode="auto">
                <a:xfrm>
                  <a:off x="4885232" y="3814861"/>
                  <a:ext cx="580294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  <p:cxnSp>
              <p:nvCxnSpPr>
                <p:cNvPr id="378" name="Straight Arrow Connector 377"/>
                <p:cNvCxnSpPr/>
                <p:nvPr/>
              </p:nvCxnSpPr>
              <p:spPr bwMode="auto">
                <a:xfrm>
                  <a:off x="4908679" y="4729261"/>
                  <a:ext cx="580294" cy="0"/>
                </a:xfrm>
                <a:prstGeom prst="straightConnector1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chemeClr val="tx1"/>
                  </a:solidFill>
                  <a:prstDash val="sysDash"/>
                  <a:tailEnd type="stealth" w="med" len="med"/>
                </a:ln>
                <a:effectLst/>
              </p:spPr>
            </p:cxnSp>
          </p:grpSp>
          <p:cxnSp>
            <p:nvCxnSpPr>
              <p:cNvPr id="351" name="Straight Arrow Connector 350"/>
              <p:cNvCxnSpPr/>
              <p:nvPr/>
            </p:nvCxnSpPr>
            <p:spPr bwMode="auto">
              <a:xfrm flipV="1">
                <a:off x="3987882" y="1065293"/>
                <a:ext cx="609151" cy="135"/>
              </a:xfrm>
              <a:prstGeom prst="straightConnector1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352" name="Straight Arrow Connector 351"/>
              <p:cNvCxnSpPr/>
              <p:nvPr/>
            </p:nvCxnSpPr>
            <p:spPr bwMode="auto">
              <a:xfrm>
                <a:off x="4006932" y="1933921"/>
                <a:ext cx="580294" cy="0"/>
              </a:xfrm>
              <a:prstGeom prst="straightConnector1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353" name="Straight Arrow Connector 352"/>
              <p:cNvCxnSpPr/>
              <p:nvPr/>
            </p:nvCxnSpPr>
            <p:spPr bwMode="auto">
              <a:xfrm>
                <a:off x="3997689" y="2867371"/>
                <a:ext cx="580294" cy="0"/>
              </a:xfrm>
              <a:prstGeom prst="straightConnector1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  <p:cxnSp>
            <p:nvCxnSpPr>
              <p:cNvPr id="354" name="Straight Arrow Connector 353"/>
              <p:cNvCxnSpPr/>
              <p:nvPr/>
            </p:nvCxnSpPr>
            <p:spPr bwMode="auto">
              <a:xfrm>
                <a:off x="4020281" y="3781771"/>
                <a:ext cx="580294" cy="0"/>
              </a:xfrm>
              <a:prstGeom prst="straightConnector1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ysDash"/>
                <a:tailEnd type="stealth" w="med" len="med"/>
              </a:ln>
              <a:effectLst/>
            </p:spPr>
          </p:cxnSp>
        </p:grpSp>
        <p:sp>
          <p:nvSpPr>
            <p:cNvPr id="645" name="TextBox 644"/>
            <p:cNvSpPr txBox="1"/>
            <p:nvPr/>
          </p:nvSpPr>
          <p:spPr>
            <a:xfrm>
              <a:off x="6834156" y="3383544"/>
              <a:ext cx="5971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+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676400" y="2602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10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216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Convey HC-1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Overview of system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Shared coherent memory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High-performance coprocessor memory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Personality design for sparse matrix vector multiply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Indirect addressing of vector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bg2"/>
                </a:solidFill>
              </a:rPr>
              <a:t>S</a:t>
            </a:r>
            <a:r>
              <a:rPr lang="en-US" sz="2000" dirty="0" smtClean="0">
                <a:solidFill>
                  <a:schemeClr val="bg2"/>
                </a:solidFill>
              </a:rPr>
              <a:t>treaming double precision reduction architecture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Results and comparison with NVIDIA CUSPARSE on Tesla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24875" cy="4648200"/>
          </a:xfrm>
        </p:spPr>
        <p:txBody>
          <a:bodyPr/>
          <a:lstStyle/>
          <a:p>
            <a:r>
              <a:rPr lang="en-US" sz="2400" dirty="0" smtClean="0"/>
              <a:t>Convey HC-1: A turnkey reconfigurable computer</a:t>
            </a:r>
          </a:p>
          <a:p>
            <a:r>
              <a:rPr lang="en-US" sz="2400" dirty="0" smtClean="0"/>
              <a:t>Personality: A configuration of the user programmable FPGAs that works within the HC-1’s execution and programming model</a:t>
            </a:r>
          </a:p>
          <a:p>
            <a:r>
              <a:rPr lang="en-US" sz="2400" dirty="0" smtClean="0"/>
              <a:t>This paper introduces a sparse matrix personality for Convey HC-1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782265"/>
            <a:ext cx="53054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297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GPUs widely used for accelerating scientific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GPUs generally have more </a:t>
            </a:r>
            <a:r>
              <a:rPr lang="en-US" dirty="0" err="1" smtClean="0"/>
              <a:t>mem</a:t>
            </a:r>
            <a:r>
              <a:rPr lang="en-US" dirty="0" smtClean="0"/>
              <a:t> bandwidth than FPGAs, so do better for computations with low arithmetic intensity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Target: NVIDIA Tesla S1070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four Tesla T10 GPUs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Each GPU has 50% more memory bandwidth than all 4 AEs on Convey HC-1 </a:t>
            </a:r>
            <a:r>
              <a:rPr lang="en-US" i="1" dirty="0"/>
              <a:t>combined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Implementation </a:t>
            </a:r>
            <a:r>
              <a:rPr lang="en-US" dirty="0"/>
              <a:t>using NVIDIA CUDA CUSPARSE library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Supports Sparse BLAS routines for various sparse matrix </a:t>
            </a:r>
            <a:r>
              <a:rPr lang="en-US" dirty="0" smtClean="0"/>
              <a:t>representations including CSR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run only on single </a:t>
            </a:r>
            <a:r>
              <a:rPr lang="en-US" dirty="0" smtClean="0"/>
              <a:t>GPU for single </a:t>
            </a:r>
            <a:r>
              <a:rPr lang="en-US" dirty="0" err="1" smtClean="0"/>
              <a:t>SpMV</a:t>
            </a:r>
            <a:r>
              <a:rPr lang="en-US" dirty="0" smtClean="0"/>
              <a:t> computations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6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matrices from Matrix Market and UFL Matrix collection</a:t>
            </a:r>
          </a:p>
          <a:p>
            <a:r>
              <a:rPr lang="en-US" dirty="0" smtClean="0"/>
              <a:t>Throughput = 2 * </a:t>
            </a:r>
            <a:r>
              <a:rPr lang="en-US" dirty="0" err="1" smtClean="0"/>
              <a:t>nz</a:t>
            </a:r>
            <a:r>
              <a:rPr lang="en-US" dirty="0" smtClean="0"/>
              <a:t> / (Execution Time)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3734188"/>
              </p:ext>
            </p:extLst>
          </p:nvPr>
        </p:nvGraphicFramePr>
        <p:xfrm>
          <a:off x="228600" y="2514600"/>
          <a:ext cx="8776464" cy="326702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57500"/>
                <a:gridCol w="2738799"/>
                <a:gridCol w="2060568"/>
                <a:gridCol w="1216660"/>
                <a:gridCol w="1302937"/>
              </a:tblGrid>
              <a:tr h="5964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Matrix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Application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r * c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nz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D1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nz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/row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D1FB"/>
                    </a:solidFill>
                  </a:tcPr>
                </a:tc>
              </a:tr>
              <a:tr h="407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dw8192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Electromagnetics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8192*8192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41746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5.10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60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t2d_q9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Structural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9801*9801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87025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8.88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epb1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Thermal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14734*14734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95053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6.45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20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raefsky1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Computational fluid dynamics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3242*3242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294276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90.77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4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psmigr_2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Economics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3140*3140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540022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171.98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20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torso2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2D model of a torso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115967*115967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1033473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8.91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1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23240196"/>
              </p:ext>
            </p:extLst>
          </p:nvPr>
        </p:nvGraphicFramePr>
        <p:xfrm>
          <a:off x="457200" y="1524000"/>
          <a:ext cx="85344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3.4x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971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2.7x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895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1.4x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2602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FCCM 2011 | </a:t>
            </a:r>
            <a:r>
              <a:rPr lang="en-US" sz="1200" smtClean="0">
                <a:solidFill>
                  <a:schemeClr val="tx1"/>
                </a:solidFill>
              </a:rPr>
              <a:t>4/14/11</a:t>
            </a:r>
            <a:r>
              <a:rPr lang="en-US" sz="120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3753" y="13716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74681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torso2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724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epb1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93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Conclusions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Described a </a:t>
            </a:r>
            <a:r>
              <a:rPr lang="en-US" sz="2000" dirty="0" err="1" smtClean="0"/>
              <a:t>SpMV</a:t>
            </a:r>
            <a:r>
              <a:rPr lang="en-US" sz="2000" dirty="0" smtClean="0"/>
              <a:t> personality tailored for Convey HC-1 built around new streaming reduction circuit architecture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FPGA outperforms GPU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Custom architectures have the potential for achieving high performance for kernels with low arithmetic intensity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Future </a:t>
            </a:r>
            <a:r>
              <a:rPr lang="en-US" sz="2400" dirty="0" smtClean="0"/>
              <a:t>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Analyze </a:t>
            </a:r>
            <a:r>
              <a:rPr lang="en-US" sz="2000" dirty="0"/>
              <a:t>design tradeoffs between vector cache and functional </a:t>
            </a:r>
            <a:r>
              <a:rPr lang="en-US" sz="2000" dirty="0" smtClean="0"/>
              <a:t>units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Improve the vector cache </a:t>
            </a:r>
            <a:r>
              <a:rPr lang="en-US" sz="2000" dirty="0" smtClean="0"/>
              <a:t>performance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Multi-GPU implementation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Heterogeneous and Reconfigurable Computing Lab </a:t>
            </a:r>
          </a:p>
          <a:p>
            <a:pPr marL="0" indent="0" algn="ctr">
              <a:buNone/>
            </a:pPr>
            <a:r>
              <a:rPr lang="en-US" dirty="0" smtClean="0"/>
              <a:t>The University of South Carolina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Visit us at </a:t>
            </a:r>
            <a:r>
              <a:rPr lang="en-US" dirty="0" smtClean="0">
                <a:solidFill>
                  <a:schemeClr val="tx1"/>
                </a:solidFill>
              </a:rPr>
              <a:t>http://herc.cse.sc.edu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50488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  <a:endParaRPr lang="en-US" dirty="0"/>
          </a:p>
        </p:txBody>
      </p:sp>
      <p:pic>
        <p:nvPicPr>
          <p:cNvPr id="1029" name="Picture 5" descr="C:\Users\Nagar\AppData\Local\Microsoft\Windows\Temporary Internet Files\Content.IE5\J3C6UPET\MC900078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895600"/>
            <a:ext cx="25907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7975293"/>
              </p:ext>
            </p:extLst>
          </p:nvPr>
        </p:nvGraphicFramePr>
        <p:xfrm>
          <a:off x="838200" y="1981200"/>
          <a:ext cx="7086600" cy="1407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4409"/>
                <a:gridCol w="2169136"/>
                <a:gridCol w="1634059"/>
                <a:gridCol w="147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Slices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BRAM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DSP48E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per AE</a:t>
                      </a:r>
                    </a:p>
                    <a:p>
                      <a:pPr algn="ctr"/>
                      <a:r>
                        <a:rPr lang="en-US" sz="1400" dirty="0" smtClean="0"/>
                        <a:t>(Overall </a:t>
                      </a:r>
                      <a:r>
                        <a:rPr lang="en-US" sz="1400" baseline="0" dirty="0" smtClean="0"/>
                        <a:t>16)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26055</a:t>
                      </a:r>
                      <a:r>
                        <a:rPr lang="en-US" sz="1400" baseline="0" dirty="0" smtClean="0"/>
                        <a:t> / 51840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(50%)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146 / 288 </a:t>
                      </a:r>
                    </a:p>
                    <a:p>
                      <a:pPr algn="ctr"/>
                      <a:r>
                        <a:rPr lang="en-US" sz="1400" dirty="0" smtClean="0"/>
                        <a:t>(50%)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r>
                        <a:rPr lang="en-US" sz="1400" baseline="0" dirty="0" smtClean="0"/>
                        <a:t> / 192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(25%)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per AE</a:t>
                      </a:r>
                    </a:p>
                    <a:p>
                      <a:pPr algn="ctr"/>
                      <a:r>
                        <a:rPr lang="en-US" sz="1400" dirty="0" smtClean="0"/>
                        <a:t>(Overall</a:t>
                      </a:r>
                      <a:r>
                        <a:rPr lang="en-US" sz="1400" baseline="0" dirty="0" smtClean="0"/>
                        <a:t> 32</a:t>
                      </a:r>
                      <a:r>
                        <a:rPr lang="en-US" sz="1400" dirty="0" smtClean="0"/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38225 / 51840</a:t>
                      </a:r>
                    </a:p>
                    <a:p>
                      <a:pPr algn="ctr"/>
                      <a:r>
                        <a:rPr lang="en-US" sz="1400" dirty="0" smtClean="0"/>
                        <a:t>(73%)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210 / 288</a:t>
                      </a:r>
                    </a:p>
                    <a:p>
                      <a:pPr algn="ctr"/>
                      <a:r>
                        <a:rPr lang="en-US" sz="1400" dirty="0" smtClean="0"/>
                        <a:t>(73%)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 / 192 </a:t>
                      </a:r>
                    </a:p>
                    <a:p>
                      <a:pPr algn="ctr"/>
                      <a:r>
                        <a:rPr lang="en-US" sz="1400" dirty="0" smtClean="0"/>
                        <a:t>(50%)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9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 ID Tracking Mechanism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 bwMode="auto">
          <a:xfrm>
            <a:off x="3505200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Three dual ported memories with respective counters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Port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Counter1 always increments associated incoming value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setID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Counter2 always decrements associated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adder input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setID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1"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Counter 3 decrements when number of associated active values reach one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setID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Port</a:t>
            </a:r>
          </a:p>
          <a:p>
            <a:pPr lvl="1"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Outputs current value for associated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setID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 is completely reduced and output when count1 + count2 + count3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199" y="1972614"/>
            <a:ext cx="3573650" cy="2980386"/>
            <a:chOff x="1066799" y="554288"/>
            <a:chExt cx="3500555" cy="2904187"/>
          </a:xfrm>
        </p:grpSpPr>
        <p:sp>
          <p:nvSpPr>
            <p:cNvPr id="49" name="Rectangle 48"/>
            <p:cNvSpPr/>
            <p:nvPr/>
          </p:nvSpPr>
          <p:spPr>
            <a:xfrm>
              <a:off x="2072268" y="663498"/>
              <a:ext cx="457200" cy="6096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68551" y="1752600"/>
              <a:ext cx="457200" cy="6096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70410" y="2819400"/>
              <a:ext cx="457200" cy="6096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lowchart: Or 51"/>
            <p:cNvSpPr/>
            <p:nvPr/>
          </p:nvSpPr>
          <p:spPr>
            <a:xfrm>
              <a:off x="3200400" y="1905000"/>
              <a:ext cx="304800" cy="304800"/>
            </a:xfrm>
            <a:prstGeom prst="flowChartOr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529468" y="2057400"/>
              <a:ext cx="67093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stealth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2527610" y="962722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none"/>
            </a:ln>
            <a:effectLst/>
          </p:spPr>
        </p:cxnSp>
        <p:cxnSp>
          <p:nvCxnSpPr>
            <p:cNvPr id="55" name="Straight Arrow Connector 54"/>
            <p:cNvCxnSpPr>
              <a:endCxn id="52" idx="0"/>
            </p:cNvCxnSpPr>
            <p:nvPr/>
          </p:nvCxnSpPr>
          <p:spPr>
            <a:xfrm>
              <a:off x="2984810" y="962722"/>
              <a:ext cx="367990" cy="94227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stealth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2514600" y="3124200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none"/>
            </a:ln>
            <a:effectLst/>
          </p:spPr>
        </p:cxnSp>
        <p:cxnSp>
          <p:nvCxnSpPr>
            <p:cNvPr id="57" name="Straight Arrow Connector 56"/>
            <p:cNvCxnSpPr>
              <a:endCxn id="52" idx="4"/>
            </p:cNvCxnSpPr>
            <p:nvPr/>
          </p:nvCxnSpPr>
          <p:spPr>
            <a:xfrm flipV="1">
              <a:off x="2971800" y="2209800"/>
              <a:ext cx="381000" cy="91440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stealth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1462668" y="739698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1462668" y="1196898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>
            <a:xfrm>
              <a:off x="1447800" y="1828800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>
            <a:xfrm>
              <a:off x="1447800" y="2286000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>
            <a:xfrm>
              <a:off x="1447800" y="2895600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>
            <a:xfrm>
              <a:off x="1447800" y="3352800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w="med" len="sm"/>
              <a:tailEnd type="stealth" w="med" len="med"/>
            </a:ln>
            <a:effectLst/>
          </p:spPr>
        </p:cxnSp>
        <p:cxnSp>
          <p:nvCxnSpPr>
            <p:cNvPr id="64" name="Straight Arrow Connector 63"/>
            <p:cNvCxnSpPr>
              <a:stCxn id="52" idx="6"/>
            </p:cNvCxnSpPr>
            <p:nvPr/>
          </p:nvCxnSpPr>
          <p:spPr>
            <a:xfrm>
              <a:off x="3505200" y="2057400"/>
              <a:ext cx="533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stealth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066800" y="554288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3155280"/>
              <a:ext cx="932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adderOut.set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643390"/>
              <a:ext cx="856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adderIn.set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10935" y="6096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16512" y="1048397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96068" y="1698702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1643" y="2137499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96068" y="2758068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1643" y="3196865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7400" y="871210"/>
              <a:ext cx="453483" cy="20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Mem1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7400" y="1958898"/>
              <a:ext cx="453483" cy="20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Mem2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57400" y="3001536"/>
              <a:ext cx="453483" cy="20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Mem3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717" y="994016"/>
              <a:ext cx="301083" cy="31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+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95293" y="1981200"/>
              <a:ext cx="301083" cy="31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_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00867" y="3048000"/>
              <a:ext cx="301083" cy="31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_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84986" y="766847"/>
              <a:ext cx="6003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count1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84986" y="2917195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count3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94437" y="1862771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count2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0553" y="1863282"/>
              <a:ext cx="1066801" cy="25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numActive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(set)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66800" y="994016"/>
              <a:ext cx="932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adderOut.set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66800" y="2078995"/>
              <a:ext cx="932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adderOut.set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66799" y="2688595"/>
              <a:ext cx="932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adderOut.set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8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Convey HC-1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Overview of system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Shared coherent memory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High-performance coprocessor memory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Personality design for sparse matrix vector multiply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Indirect addressing of vector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</a:t>
            </a:r>
            <a:r>
              <a:rPr lang="en-US" sz="2000" dirty="0" smtClean="0"/>
              <a:t>treaming double precision reduction architecture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Results and comparison with NVIDIA Tesla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6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Convey HC-1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1676400" y="3268279"/>
            <a:ext cx="5410200" cy="3507848"/>
            <a:chOff x="1371600" y="2667000"/>
            <a:chExt cx="5867400" cy="4155950"/>
          </a:xfrm>
          <a:scene3d>
            <a:camera prst="orthographicFront">
              <a:rot lat="18600000" lon="18600000" rev="2580000"/>
            </a:camera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1371600" y="2667000"/>
              <a:ext cx="5867400" cy="39090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Intel Server Motherboard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4097" y="4466804"/>
              <a:ext cx="1752600" cy="1770348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Intel Xeon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5245" y="6385381"/>
              <a:ext cx="1752600" cy="437569"/>
            </a:xfrm>
            <a:prstGeom prst="rect">
              <a:avLst/>
            </a:prstGeom>
            <a:noFill/>
            <a:sp3d z="127000" extrusionH="63500"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Socket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64497" y="4465627"/>
              <a:ext cx="1752600" cy="1770348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4497" y="6385379"/>
              <a:ext cx="1752600" cy="437569"/>
            </a:xfrm>
            <a:prstGeom prst="rect">
              <a:avLst/>
            </a:prstGeom>
            <a:noFill/>
            <a:sp3d z="127000" extrusionH="63500"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Socket 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439" y="3354783"/>
              <a:ext cx="4985658" cy="599657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24 GB DRAM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1883650" y="3954441"/>
              <a:ext cx="236987" cy="51118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5103113" y="3952270"/>
              <a:ext cx="236987" cy="51118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466063" y="4702814"/>
            <a:ext cx="1010937" cy="912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>
              <a:rot lat="18600000" lon="18600000" rev="2520000"/>
            </a:camera>
            <a:lightRig rig="threePt" dir="t"/>
          </a:scene3d>
          <a:sp3d z="2540000" extrusionH="254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2273825" y="762000"/>
            <a:ext cx="5410200" cy="3299460"/>
            <a:chOff x="1452549" y="1466966"/>
            <a:chExt cx="5867400" cy="3909060"/>
          </a:xfrm>
          <a:scene3d>
            <a:camera prst="orthographicFront">
              <a:rot lat="18600000" lon="18600000" rev="2520000"/>
            </a:camera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1452549" y="1466966"/>
              <a:ext cx="5867400" cy="39090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HC-1 Coprocessor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24690" y="3817354"/>
              <a:ext cx="1219200" cy="1231546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Virtex-5 LX 330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6290" y="3815489"/>
              <a:ext cx="1219200" cy="1231546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Virtex-5 LX 330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7890" y="3817354"/>
              <a:ext cx="1219200" cy="1231546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Virtex-5 LX 330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42211" y="3813624"/>
              <a:ext cx="1219200" cy="1231546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Virtex-5 LX 330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24690" y="2174139"/>
              <a:ext cx="5336721" cy="807054"/>
            </a:xfrm>
            <a:prstGeom prst="rect">
              <a:avLst/>
            </a:prstGeom>
            <a:solidFill>
              <a:srgbClr val="2C845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16 GB Scatter-Gather DDR2 DRAM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2098344" y="3002396"/>
              <a:ext cx="447010" cy="811228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3464502" y="3002396"/>
              <a:ext cx="452452" cy="811228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836102" y="3002396"/>
              <a:ext cx="452452" cy="811228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6207702" y="3002396"/>
              <a:ext cx="452452" cy="811228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43306" y="3276600"/>
            <a:ext cx="2228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engines (AEs)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81200" y="2895601"/>
            <a:ext cx="1300276" cy="465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Coprocessor Memory System</a:t>
            </a:r>
          </a:p>
        </p:txBody>
      </p:sp>
      <p:grpSp>
        <p:nvGrpSpPr>
          <p:cNvPr id="1042" name="Group 1041"/>
          <p:cNvGrpSpPr/>
          <p:nvPr/>
        </p:nvGrpSpPr>
        <p:grpSpPr>
          <a:xfrm>
            <a:off x="304800" y="1295400"/>
            <a:ext cx="4364916" cy="4778484"/>
            <a:chOff x="304800" y="1305580"/>
            <a:chExt cx="4364916" cy="4778484"/>
          </a:xfrm>
        </p:grpSpPr>
        <p:sp>
          <p:nvSpPr>
            <p:cNvPr id="6" name="Rectangle 5"/>
            <p:cNvSpPr/>
            <p:nvPr/>
          </p:nvSpPr>
          <p:spPr>
            <a:xfrm>
              <a:off x="779681" y="1761170"/>
              <a:ext cx="515719" cy="486071"/>
            </a:xfrm>
            <a:prstGeom prst="rect">
              <a:avLst/>
            </a:prstGeom>
            <a:solidFill>
              <a:srgbClr val="317F40"/>
            </a:solidFill>
            <a:ln w="25400" cap="flat" cmpd="sng" algn="ctr">
              <a:noFill/>
              <a:prstDash val="solid"/>
            </a:ln>
            <a:effectLst/>
            <a:scene3d>
              <a:camera prst="perspectiveFront"/>
              <a:lightRig rig="threePt" dir="t"/>
            </a:scene3d>
            <a:sp3d z="127000" extrusionH="127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AE0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2" y="1923398"/>
              <a:ext cx="533398" cy="26425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MC0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5481" y="2345378"/>
              <a:ext cx="535313" cy="263820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MC1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9680" y="2599370"/>
              <a:ext cx="515720" cy="493897"/>
            </a:xfrm>
            <a:prstGeom prst="rect">
              <a:avLst/>
            </a:prstGeom>
            <a:solidFill>
              <a:srgbClr val="317F40"/>
            </a:solidFill>
            <a:ln w="25400" cap="flat" cmpd="sng" algn="ctr">
              <a:noFill/>
              <a:prstDash val="solid"/>
            </a:ln>
            <a:effectLst/>
            <a:scene3d>
              <a:camera prst="perspectiveFront"/>
              <a:lightRig rig="threePt" dir="t"/>
            </a:scene3d>
            <a:sp3d z="127000" extrusionH="127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AE1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681" y="3417522"/>
              <a:ext cx="515719" cy="506959"/>
            </a:xfrm>
            <a:prstGeom prst="rect">
              <a:avLst/>
            </a:prstGeom>
            <a:solidFill>
              <a:srgbClr val="317F40"/>
            </a:solidFill>
            <a:ln w="25400" cap="flat" cmpd="sng" algn="ctr">
              <a:noFill/>
              <a:prstDash val="solid"/>
            </a:ln>
            <a:effectLst/>
            <a:scene3d>
              <a:camera prst="perspectiveFront"/>
              <a:lightRig rig="threePt" dir="t"/>
            </a:scene3d>
            <a:sp3d z="127000" extrusionH="127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AE2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2080" y="2761598"/>
              <a:ext cx="528715" cy="26425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2083" y="3188210"/>
              <a:ext cx="528712" cy="25918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1" y="3599798"/>
              <a:ext cx="539993" cy="25918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MC4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5481" y="4017840"/>
              <a:ext cx="535313" cy="25918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90800" y="4429428"/>
              <a:ext cx="540953" cy="259188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90800" y="4848586"/>
              <a:ext cx="528714" cy="248002"/>
            </a:xfrm>
            <a:prstGeom prst="rect">
              <a:avLst/>
            </a:prstGeom>
            <a:solidFill>
              <a:srgbClr val="2C84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MC7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9681" y="4275770"/>
              <a:ext cx="515719" cy="503212"/>
            </a:xfrm>
            <a:prstGeom prst="rect">
              <a:avLst/>
            </a:prstGeom>
            <a:solidFill>
              <a:srgbClr val="317F40"/>
            </a:solidFill>
            <a:ln w="25400" cap="flat" cmpd="sng" algn="ctr">
              <a:noFill/>
              <a:prstDash val="solid"/>
            </a:ln>
            <a:effectLst/>
            <a:scene3d>
              <a:camera prst="perspectiveFront"/>
              <a:lightRig rig="threePt" dir="t"/>
            </a:scene3d>
            <a:sp3d z="127000" extrusionH="127000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AE3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>
              <a:stCxn id="6" idx="3"/>
              <a:endCxn id="7" idx="1"/>
            </p:cNvCxnSpPr>
            <p:nvPr/>
          </p:nvCxnSpPr>
          <p:spPr>
            <a:xfrm>
              <a:off x="1295400" y="2004206"/>
              <a:ext cx="1295402" cy="5132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" name="Straight Connector 18"/>
            <p:cNvCxnSpPr>
              <a:stCxn id="6" idx="3"/>
              <a:endCxn id="8" idx="1"/>
            </p:cNvCxnSpPr>
            <p:nvPr/>
          </p:nvCxnSpPr>
          <p:spPr>
            <a:xfrm>
              <a:off x="1295400" y="2004206"/>
              <a:ext cx="1300081" cy="473082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Straight Connector 19"/>
            <p:cNvCxnSpPr>
              <a:stCxn id="6" idx="3"/>
              <a:endCxn id="11" idx="1"/>
            </p:cNvCxnSpPr>
            <p:nvPr/>
          </p:nvCxnSpPr>
          <p:spPr>
            <a:xfrm>
              <a:off x="1295400" y="2004206"/>
              <a:ext cx="1306680" cy="88952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Straight Connector 20"/>
            <p:cNvCxnSpPr>
              <a:stCxn id="6" idx="3"/>
              <a:endCxn id="12" idx="1"/>
            </p:cNvCxnSpPr>
            <p:nvPr/>
          </p:nvCxnSpPr>
          <p:spPr>
            <a:xfrm>
              <a:off x="1295400" y="2004206"/>
              <a:ext cx="1306683" cy="131359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" name="Straight Connector 21"/>
            <p:cNvCxnSpPr>
              <a:stCxn id="6" idx="3"/>
              <a:endCxn id="13" idx="1"/>
            </p:cNvCxnSpPr>
            <p:nvPr/>
          </p:nvCxnSpPr>
          <p:spPr>
            <a:xfrm>
              <a:off x="1295400" y="2004206"/>
              <a:ext cx="1295401" cy="172518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>
              <a:stCxn id="6" idx="3"/>
              <a:endCxn id="14" idx="1"/>
            </p:cNvCxnSpPr>
            <p:nvPr/>
          </p:nvCxnSpPr>
          <p:spPr>
            <a:xfrm>
              <a:off x="1295400" y="2004206"/>
              <a:ext cx="1300081" cy="21432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" name="Straight Connector 23"/>
            <p:cNvCxnSpPr>
              <a:stCxn id="6" idx="3"/>
              <a:endCxn id="15" idx="1"/>
            </p:cNvCxnSpPr>
            <p:nvPr/>
          </p:nvCxnSpPr>
          <p:spPr>
            <a:xfrm>
              <a:off x="1295400" y="2004206"/>
              <a:ext cx="1295400" cy="255481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>
              <a:stCxn id="6" idx="3"/>
              <a:endCxn id="16" idx="1"/>
            </p:cNvCxnSpPr>
            <p:nvPr/>
          </p:nvCxnSpPr>
          <p:spPr>
            <a:xfrm>
              <a:off x="1295400" y="2004206"/>
              <a:ext cx="1295400" cy="29683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>
              <a:stCxn id="9" idx="3"/>
              <a:endCxn id="7" idx="1"/>
            </p:cNvCxnSpPr>
            <p:nvPr/>
          </p:nvCxnSpPr>
          <p:spPr>
            <a:xfrm flipV="1">
              <a:off x="1295400" y="2055527"/>
              <a:ext cx="1295402" cy="790792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27" name="Straight Connector 26"/>
            <p:cNvCxnSpPr>
              <a:stCxn id="9" idx="3"/>
              <a:endCxn id="14" idx="1"/>
            </p:cNvCxnSpPr>
            <p:nvPr/>
          </p:nvCxnSpPr>
          <p:spPr>
            <a:xfrm>
              <a:off x="1295400" y="2846319"/>
              <a:ext cx="1300081" cy="1301115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28" name="Straight Connector 27"/>
            <p:cNvCxnSpPr>
              <a:stCxn id="9" idx="3"/>
              <a:endCxn id="8" idx="1"/>
            </p:cNvCxnSpPr>
            <p:nvPr/>
          </p:nvCxnSpPr>
          <p:spPr>
            <a:xfrm flipV="1">
              <a:off x="1295400" y="2477288"/>
              <a:ext cx="1300081" cy="369031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29" name="Straight Connector 28"/>
            <p:cNvCxnSpPr>
              <a:stCxn id="9" idx="3"/>
              <a:endCxn id="13" idx="1"/>
            </p:cNvCxnSpPr>
            <p:nvPr/>
          </p:nvCxnSpPr>
          <p:spPr>
            <a:xfrm>
              <a:off x="1295400" y="2846319"/>
              <a:ext cx="1295401" cy="883073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0" name="Straight Connector 29"/>
            <p:cNvCxnSpPr>
              <a:stCxn id="9" idx="3"/>
              <a:endCxn id="12" idx="1"/>
            </p:cNvCxnSpPr>
            <p:nvPr/>
          </p:nvCxnSpPr>
          <p:spPr>
            <a:xfrm>
              <a:off x="1295400" y="2846319"/>
              <a:ext cx="1306683" cy="471485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1" name="Straight Connector 30"/>
            <p:cNvCxnSpPr>
              <a:stCxn id="9" idx="3"/>
              <a:endCxn id="11" idx="1"/>
            </p:cNvCxnSpPr>
            <p:nvPr/>
          </p:nvCxnSpPr>
          <p:spPr>
            <a:xfrm>
              <a:off x="1295400" y="2846319"/>
              <a:ext cx="1306680" cy="47408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2" name="Straight Connector 31"/>
            <p:cNvCxnSpPr>
              <a:stCxn id="9" idx="3"/>
              <a:endCxn id="15" idx="1"/>
            </p:cNvCxnSpPr>
            <p:nvPr/>
          </p:nvCxnSpPr>
          <p:spPr>
            <a:xfrm>
              <a:off x="1295400" y="2846319"/>
              <a:ext cx="1295400" cy="1712703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3" name="Straight Connector 32"/>
            <p:cNvCxnSpPr>
              <a:stCxn id="9" idx="3"/>
              <a:endCxn id="16" idx="1"/>
            </p:cNvCxnSpPr>
            <p:nvPr/>
          </p:nvCxnSpPr>
          <p:spPr>
            <a:xfrm>
              <a:off x="1295400" y="2846319"/>
              <a:ext cx="1295400" cy="2126268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4" name="Straight Connector 33"/>
            <p:cNvCxnSpPr>
              <a:stCxn id="10" idx="3"/>
              <a:endCxn id="16" idx="1"/>
            </p:cNvCxnSpPr>
            <p:nvPr/>
          </p:nvCxnSpPr>
          <p:spPr>
            <a:xfrm>
              <a:off x="1295400" y="3671002"/>
              <a:ext cx="1295400" cy="1301585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5" name="Straight Connector 34"/>
            <p:cNvCxnSpPr>
              <a:stCxn id="10" idx="3"/>
              <a:endCxn id="15" idx="1"/>
            </p:cNvCxnSpPr>
            <p:nvPr/>
          </p:nvCxnSpPr>
          <p:spPr>
            <a:xfrm>
              <a:off x="1295400" y="3671002"/>
              <a:ext cx="1295400" cy="888020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6" name="Straight Connector 35"/>
            <p:cNvCxnSpPr>
              <a:stCxn id="10" idx="3"/>
              <a:endCxn id="14" idx="1"/>
            </p:cNvCxnSpPr>
            <p:nvPr/>
          </p:nvCxnSpPr>
          <p:spPr>
            <a:xfrm>
              <a:off x="1295400" y="3671002"/>
              <a:ext cx="1300081" cy="476432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7" name="Straight Connector 36"/>
            <p:cNvCxnSpPr>
              <a:stCxn id="10" idx="3"/>
              <a:endCxn id="13" idx="1"/>
            </p:cNvCxnSpPr>
            <p:nvPr/>
          </p:nvCxnSpPr>
          <p:spPr>
            <a:xfrm>
              <a:off x="1295400" y="3671002"/>
              <a:ext cx="1295401" cy="58390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8" name="Straight Connector 37"/>
            <p:cNvCxnSpPr>
              <a:stCxn id="10" idx="3"/>
              <a:endCxn id="12" idx="1"/>
            </p:cNvCxnSpPr>
            <p:nvPr/>
          </p:nvCxnSpPr>
          <p:spPr>
            <a:xfrm flipV="1">
              <a:off x="1295400" y="3317804"/>
              <a:ext cx="1306683" cy="353198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39" name="Straight Connector 38"/>
            <p:cNvCxnSpPr>
              <a:stCxn id="10" idx="3"/>
              <a:endCxn id="11" idx="1"/>
            </p:cNvCxnSpPr>
            <p:nvPr/>
          </p:nvCxnSpPr>
          <p:spPr>
            <a:xfrm flipV="1">
              <a:off x="1295400" y="2893727"/>
              <a:ext cx="1306680" cy="777275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0" name="Straight Connector 39"/>
            <p:cNvCxnSpPr>
              <a:stCxn id="10" idx="3"/>
              <a:endCxn id="8" idx="1"/>
            </p:cNvCxnSpPr>
            <p:nvPr/>
          </p:nvCxnSpPr>
          <p:spPr>
            <a:xfrm flipV="1">
              <a:off x="1295400" y="2477288"/>
              <a:ext cx="1300081" cy="1193714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1" name="Straight Connector 40"/>
            <p:cNvCxnSpPr>
              <a:stCxn id="10" idx="3"/>
              <a:endCxn id="7" idx="1"/>
            </p:cNvCxnSpPr>
            <p:nvPr/>
          </p:nvCxnSpPr>
          <p:spPr>
            <a:xfrm flipV="1">
              <a:off x="1295400" y="2055527"/>
              <a:ext cx="1295402" cy="1615475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2" name="Straight Connector 41"/>
            <p:cNvCxnSpPr>
              <a:stCxn id="17" idx="3"/>
              <a:endCxn id="7" idx="1"/>
            </p:cNvCxnSpPr>
            <p:nvPr/>
          </p:nvCxnSpPr>
          <p:spPr>
            <a:xfrm flipV="1">
              <a:off x="1295400" y="2055527"/>
              <a:ext cx="1295402" cy="2471849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3" name="Straight Connector 42"/>
            <p:cNvCxnSpPr>
              <a:stCxn id="17" idx="3"/>
              <a:endCxn id="8" idx="1"/>
            </p:cNvCxnSpPr>
            <p:nvPr/>
          </p:nvCxnSpPr>
          <p:spPr>
            <a:xfrm flipV="1">
              <a:off x="1295400" y="2477288"/>
              <a:ext cx="1300081" cy="2050088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4" name="Straight Connector 43"/>
            <p:cNvCxnSpPr>
              <a:stCxn id="17" idx="3"/>
              <a:endCxn id="11" idx="1"/>
            </p:cNvCxnSpPr>
            <p:nvPr/>
          </p:nvCxnSpPr>
          <p:spPr>
            <a:xfrm flipV="1">
              <a:off x="1295400" y="2893727"/>
              <a:ext cx="1306680" cy="1633649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5" name="Straight Connector 44"/>
            <p:cNvCxnSpPr>
              <a:stCxn id="17" idx="3"/>
              <a:endCxn id="12" idx="1"/>
            </p:cNvCxnSpPr>
            <p:nvPr/>
          </p:nvCxnSpPr>
          <p:spPr>
            <a:xfrm flipV="1">
              <a:off x="1295400" y="3317804"/>
              <a:ext cx="1306683" cy="1209572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6" name="Straight Connector 45"/>
            <p:cNvCxnSpPr>
              <a:stCxn id="17" idx="3"/>
              <a:endCxn id="13" idx="1"/>
            </p:cNvCxnSpPr>
            <p:nvPr/>
          </p:nvCxnSpPr>
          <p:spPr>
            <a:xfrm flipV="1">
              <a:off x="1295400" y="3729392"/>
              <a:ext cx="1295401" cy="797984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48" name="Straight Connector 47"/>
            <p:cNvCxnSpPr>
              <a:stCxn id="17" idx="3"/>
              <a:endCxn id="16" idx="1"/>
            </p:cNvCxnSpPr>
            <p:nvPr/>
          </p:nvCxnSpPr>
          <p:spPr>
            <a:xfrm>
              <a:off x="1295400" y="4527376"/>
              <a:ext cx="1295400" cy="445211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57" name="Straight Connector 56"/>
            <p:cNvCxnSpPr>
              <a:stCxn id="66" idx="3"/>
              <a:endCxn id="7" idx="1"/>
            </p:cNvCxnSpPr>
            <p:nvPr/>
          </p:nvCxnSpPr>
          <p:spPr>
            <a:xfrm flipV="1">
              <a:off x="1519930" y="2055527"/>
              <a:ext cx="1070872" cy="3400454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58" name="Straight Connector 57"/>
            <p:cNvCxnSpPr>
              <a:stCxn id="66" idx="3"/>
              <a:endCxn id="8" idx="1"/>
            </p:cNvCxnSpPr>
            <p:nvPr/>
          </p:nvCxnSpPr>
          <p:spPr>
            <a:xfrm flipV="1">
              <a:off x="1519930" y="2477288"/>
              <a:ext cx="1075551" cy="2978693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59" name="Straight Connector 58"/>
            <p:cNvCxnSpPr>
              <a:stCxn id="66" idx="3"/>
              <a:endCxn id="11" idx="1"/>
            </p:cNvCxnSpPr>
            <p:nvPr/>
          </p:nvCxnSpPr>
          <p:spPr>
            <a:xfrm flipV="1">
              <a:off x="1519930" y="2893727"/>
              <a:ext cx="1082150" cy="2562254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0" name="Straight Connector 59"/>
            <p:cNvCxnSpPr>
              <a:stCxn id="66" idx="3"/>
              <a:endCxn id="12" idx="1"/>
            </p:cNvCxnSpPr>
            <p:nvPr/>
          </p:nvCxnSpPr>
          <p:spPr>
            <a:xfrm flipV="1">
              <a:off x="1519930" y="3317804"/>
              <a:ext cx="1082153" cy="2138177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1" name="Straight Connector 60"/>
            <p:cNvCxnSpPr>
              <a:stCxn id="66" idx="3"/>
              <a:endCxn id="13" idx="1"/>
            </p:cNvCxnSpPr>
            <p:nvPr/>
          </p:nvCxnSpPr>
          <p:spPr>
            <a:xfrm flipV="1">
              <a:off x="1519930" y="3729392"/>
              <a:ext cx="1070871" cy="1726589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2" name="Straight Connector 61"/>
            <p:cNvCxnSpPr>
              <a:stCxn id="66" idx="3"/>
              <a:endCxn id="14" idx="1"/>
            </p:cNvCxnSpPr>
            <p:nvPr/>
          </p:nvCxnSpPr>
          <p:spPr>
            <a:xfrm flipV="1">
              <a:off x="1519930" y="4147434"/>
              <a:ext cx="1075551" cy="1308547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3" name="Straight Connector 62"/>
            <p:cNvCxnSpPr>
              <a:stCxn id="66" idx="3"/>
              <a:endCxn id="16" idx="1"/>
            </p:cNvCxnSpPr>
            <p:nvPr/>
          </p:nvCxnSpPr>
          <p:spPr>
            <a:xfrm flipV="1">
              <a:off x="1519930" y="4972587"/>
              <a:ext cx="1070870" cy="483394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4" name="Straight Connector 63"/>
            <p:cNvCxnSpPr>
              <a:stCxn id="66" idx="3"/>
              <a:endCxn id="15" idx="1"/>
            </p:cNvCxnSpPr>
            <p:nvPr/>
          </p:nvCxnSpPr>
          <p:spPr>
            <a:xfrm flipV="1">
              <a:off x="1519930" y="4559022"/>
              <a:ext cx="1070870" cy="896959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shade val="95000"/>
                  <a:satMod val="105000"/>
                  <a:alpha val="80000"/>
                </a:srgbClr>
              </a:solidFill>
              <a:prstDash val="dash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2126040" y="4981055"/>
              <a:ext cx="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533400" y="5257800"/>
              <a:ext cx="986530" cy="396361"/>
            </a:xfrm>
            <a:prstGeom prst="rect">
              <a:avLst/>
            </a:prstGeom>
            <a:solidFill>
              <a:srgbClr val="06B66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AE Hub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>
              <a:stCxn id="17" idx="3"/>
              <a:endCxn id="14" idx="1"/>
            </p:cNvCxnSpPr>
            <p:nvPr/>
          </p:nvCxnSpPr>
          <p:spPr>
            <a:xfrm flipV="1">
              <a:off x="1295400" y="4147434"/>
              <a:ext cx="1300081" cy="379942"/>
            </a:xfrm>
            <a:prstGeom prst="line">
              <a:avLst/>
            </a:prstGeom>
            <a:noFill/>
            <a:ln w="6350" cap="flat" cmpd="sng" algn="ctr">
              <a:solidFill>
                <a:srgbClr val="4F81BD">
                  <a:alpha val="70000"/>
                </a:srgbClr>
              </a:solidFill>
              <a:prstDash val="dash"/>
            </a:ln>
            <a:effectLst/>
          </p:spPr>
        </p:cxnSp>
        <p:cxnSp>
          <p:nvCxnSpPr>
            <p:cNvPr id="74" name="Straight Arrow Connector 73"/>
            <p:cNvCxnSpPr>
              <a:stCxn id="7" idx="3"/>
              <a:endCxn id="86" idx="1"/>
            </p:cNvCxnSpPr>
            <p:nvPr/>
          </p:nvCxnSpPr>
          <p:spPr>
            <a:xfrm>
              <a:off x="3124200" y="2055527"/>
              <a:ext cx="7386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3005858" y="1762780"/>
              <a:ext cx="88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 GB/s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74591" y="1763687"/>
              <a:ext cx="106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2.5 GB/s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41960" y="5622399"/>
              <a:ext cx="96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Host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81400" y="1305580"/>
              <a:ext cx="108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16 GB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SG-DIMM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5" name="Straight Arrow Connector 704"/>
            <p:cNvCxnSpPr>
              <a:stCxn id="6" idx="2"/>
              <a:endCxn id="9" idx="0"/>
            </p:cNvCxnSpPr>
            <p:nvPr/>
          </p:nvCxnSpPr>
          <p:spPr>
            <a:xfrm flipH="1">
              <a:off x="1037540" y="2247241"/>
              <a:ext cx="1" cy="352129"/>
            </a:xfrm>
            <a:prstGeom prst="straightConnector1">
              <a:avLst/>
            </a:prstGeom>
            <a:ln w="31750" cmpd="sng">
              <a:solidFill>
                <a:srgbClr val="6DB9F7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>
              <a:stCxn id="9" idx="2"/>
              <a:endCxn id="10" idx="0"/>
            </p:cNvCxnSpPr>
            <p:nvPr/>
          </p:nvCxnSpPr>
          <p:spPr>
            <a:xfrm>
              <a:off x="1037540" y="3093267"/>
              <a:ext cx="1" cy="324255"/>
            </a:xfrm>
            <a:prstGeom prst="straightConnector1">
              <a:avLst/>
            </a:prstGeom>
            <a:ln w="31750" cmpd="sng">
              <a:solidFill>
                <a:srgbClr val="6DB9F7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>
              <a:stCxn id="10" idx="2"/>
              <a:endCxn id="17" idx="0"/>
            </p:cNvCxnSpPr>
            <p:nvPr/>
          </p:nvCxnSpPr>
          <p:spPr>
            <a:xfrm>
              <a:off x="1037541" y="3924481"/>
              <a:ext cx="0" cy="351289"/>
            </a:xfrm>
            <a:prstGeom prst="straightConnector1">
              <a:avLst/>
            </a:prstGeom>
            <a:ln w="31750" cmpd="sng">
              <a:solidFill>
                <a:srgbClr val="6DB9F7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Elbow Connector 713"/>
            <p:cNvCxnSpPr>
              <a:stCxn id="6" idx="0"/>
              <a:endCxn id="17" idx="2"/>
            </p:cNvCxnSpPr>
            <p:nvPr/>
          </p:nvCxnSpPr>
          <p:spPr>
            <a:xfrm rot="16200000" flipH="1">
              <a:off x="-471365" y="3270076"/>
              <a:ext cx="3017812" cy="12700"/>
            </a:xfrm>
            <a:prstGeom prst="bentConnector5">
              <a:avLst>
                <a:gd name="adj1" fmla="val -7575"/>
                <a:gd name="adj2" fmla="val -3659929"/>
                <a:gd name="adj3" fmla="val 107575"/>
              </a:avLst>
            </a:prstGeom>
            <a:ln w="31750" cmpd="sng">
              <a:solidFill>
                <a:srgbClr val="6DB9F7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Arrow Connector 902"/>
            <p:cNvCxnSpPr>
              <a:stCxn id="8" idx="3"/>
              <a:endCxn id="905" idx="1"/>
            </p:cNvCxnSpPr>
            <p:nvPr/>
          </p:nvCxnSpPr>
          <p:spPr>
            <a:xfrm>
              <a:off x="3130794" y="2477288"/>
              <a:ext cx="732028" cy="778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908" name="Straight Arrow Connector 907"/>
            <p:cNvCxnSpPr>
              <a:stCxn id="11" idx="3"/>
              <a:endCxn id="910" idx="1"/>
            </p:cNvCxnSpPr>
            <p:nvPr/>
          </p:nvCxnSpPr>
          <p:spPr>
            <a:xfrm>
              <a:off x="3130795" y="2893727"/>
              <a:ext cx="73202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913" name="Straight Arrow Connector 912"/>
            <p:cNvCxnSpPr>
              <a:stCxn id="12" idx="3"/>
              <a:endCxn id="915" idx="1"/>
            </p:cNvCxnSpPr>
            <p:nvPr/>
          </p:nvCxnSpPr>
          <p:spPr>
            <a:xfrm flipV="1">
              <a:off x="3130795" y="3314776"/>
              <a:ext cx="730332" cy="3028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grpSp>
          <p:nvGrpSpPr>
            <p:cNvPr id="1041" name="Group 1040"/>
            <p:cNvGrpSpPr/>
            <p:nvPr/>
          </p:nvGrpSpPr>
          <p:grpSpPr>
            <a:xfrm>
              <a:off x="3733800" y="1773402"/>
              <a:ext cx="741235" cy="3520988"/>
              <a:chOff x="4033685" y="1773402"/>
              <a:chExt cx="741235" cy="3520988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4162709" y="1874779"/>
                <a:ext cx="480577" cy="361495"/>
                <a:chOff x="6400677" y="1962987"/>
                <a:chExt cx="340820" cy="251126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4033685" y="1773402"/>
                <a:ext cx="741235" cy="3520988"/>
              </a:xfrm>
              <a:prstGeom prst="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4" name="Group 903"/>
              <p:cNvGrpSpPr/>
              <p:nvPr/>
            </p:nvGrpSpPr>
            <p:grpSpPr>
              <a:xfrm>
                <a:off x="4162707" y="2297318"/>
                <a:ext cx="480577" cy="361495"/>
                <a:chOff x="6400677" y="1962987"/>
                <a:chExt cx="340820" cy="251126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Rectangle 905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9" name="Group 908"/>
              <p:cNvGrpSpPr/>
              <p:nvPr/>
            </p:nvGrpSpPr>
            <p:grpSpPr>
              <a:xfrm>
                <a:off x="4162709" y="2712979"/>
                <a:ext cx="480577" cy="361495"/>
                <a:chOff x="6400677" y="1962987"/>
                <a:chExt cx="340820" cy="251126"/>
              </a:xfrm>
            </p:grpSpPr>
            <p:sp>
              <p:nvSpPr>
                <p:cNvPr id="910" name="Rectangle 909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1" name="Rectangle 910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4" name="Group 913"/>
              <p:cNvGrpSpPr/>
              <p:nvPr/>
            </p:nvGrpSpPr>
            <p:grpSpPr>
              <a:xfrm>
                <a:off x="4161012" y="3134028"/>
                <a:ext cx="480577" cy="361495"/>
                <a:chOff x="6400677" y="1962987"/>
                <a:chExt cx="340820" cy="251126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Rectangle 915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Rectangle 916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4162709" y="3548644"/>
                <a:ext cx="480577" cy="361495"/>
                <a:chOff x="6400677" y="1962987"/>
                <a:chExt cx="340820" cy="251126"/>
              </a:xfrm>
            </p:grpSpPr>
            <p:sp>
              <p:nvSpPr>
                <p:cNvPr id="919" name="Rectangle 918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0" name="Rectangle 919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1" name="Rectangle 920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4162709" y="3966686"/>
                <a:ext cx="480577" cy="361495"/>
                <a:chOff x="6400677" y="1962987"/>
                <a:chExt cx="340820" cy="251126"/>
              </a:xfrm>
            </p:grpSpPr>
            <p:sp>
              <p:nvSpPr>
                <p:cNvPr id="923" name="Rectangle 922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Rectangle 924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4162709" y="4378274"/>
                <a:ext cx="480577" cy="361495"/>
                <a:chOff x="6400677" y="1962987"/>
                <a:chExt cx="340820" cy="251126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Rectangle 927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0" name="Group 929"/>
              <p:cNvGrpSpPr/>
              <p:nvPr/>
            </p:nvGrpSpPr>
            <p:grpSpPr>
              <a:xfrm>
                <a:off x="4162709" y="4791837"/>
                <a:ext cx="480577" cy="361495"/>
                <a:chOff x="6400677" y="1962987"/>
                <a:chExt cx="340820" cy="251126"/>
              </a:xfrm>
            </p:grpSpPr>
            <p:sp>
              <p:nvSpPr>
                <p:cNvPr id="931" name="Rectangle 930"/>
                <p:cNvSpPr/>
                <p:nvPr/>
              </p:nvSpPr>
              <p:spPr>
                <a:xfrm>
                  <a:off x="6400677" y="1962987"/>
                  <a:ext cx="340820" cy="251126"/>
                </a:xfrm>
                <a:prstGeom prst="rect">
                  <a:avLst/>
                </a:prstGeom>
                <a:solidFill>
                  <a:srgbClr val="65A2FB"/>
                </a:solidFill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6588988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Rectangle 932"/>
                <p:cNvSpPr/>
                <p:nvPr/>
              </p:nvSpPr>
              <p:spPr>
                <a:xfrm>
                  <a:off x="6428624" y="1994379"/>
                  <a:ext cx="122435" cy="188345"/>
                </a:xfrm>
                <a:prstGeom prst="rect">
                  <a:avLst/>
                </a:prstGeom>
                <a:solidFill>
                  <a:srgbClr val="65A2FB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34" name="Straight Arrow Connector 933"/>
            <p:cNvCxnSpPr>
              <a:stCxn id="13" idx="3"/>
              <a:endCxn id="919" idx="1"/>
            </p:cNvCxnSpPr>
            <p:nvPr/>
          </p:nvCxnSpPr>
          <p:spPr>
            <a:xfrm>
              <a:off x="3130794" y="3729392"/>
              <a:ext cx="7320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935" name="Straight Arrow Connector 934"/>
            <p:cNvCxnSpPr>
              <a:stCxn id="14" idx="3"/>
              <a:endCxn id="923" idx="1"/>
            </p:cNvCxnSpPr>
            <p:nvPr/>
          </p:nvCxnSpPr>
          <p:spPr>
            <a:xfrm>
              <a:off x="3130794" y="4147434"/>
              <a:ext cx="7320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936" name="Straight Arrow Connector 935"/>
            <p:cNvCxnSpPr>
              <a:stCxn id="15" idx="3"/>
              <a:endCxn id="927" idx="1"/>
            </p:cNvCxnSpPr>
            <p:nvPr/>
          </p:nvCxnSpPr>
          <p:spPr>
            <a:xfrm>
              <a:off x="3131753" y="4559022"/>
              <a:ext cx="7310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937" name="Straight Arrow Connector 936"/>
            <p:cNvCxnSpPr>
              <a:stCxn id="16" idx="3"/>
              <a:endCxn id="931" idx="1"/>
            </p:cNvCxnSpPr>
            <p:nvPr/>
          </p:nvCxnSpPr>
          <p:spPr>
            <a:xfrm flipV="1">
              <a:off x="3119514" y="4972585"/>
              <a:ext cx="743310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1012" name="Straight Arrow Connector 1011"/>
            <p:cNvCxnSpPr/>
            <p:nvPr/>
          </p:nvCxnSpPr>
          <p:spPr>
            <a:xfrm>
              <a:off x="1057339" y="5648980"/>
              <a:ext cx="0" cy="398143"/>
            </a:xfrm>
            <a:prstGeom prst="straightConnector1">
              <a:avLst/>
            </a:prstGeom>
            <a:ln w="57150">
              <a:solidFill>
                <a:srgbClr val="6DB9F7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Elbow Connector 1014"/>
            <p:cNvCxnSpPr>
              <a:stCxn id="6" idx="1"/>
              <a:endCxn id="66" idx="1"/>
            </p:cNvCxnSpPr>
            <p:nvPr/>
          </p:nvCxnSpPr>
          <p:spPr>
            <a:xfrm rot="10800000" flipV="1">
              <a:off x="533401" y="2004205"/>
              <a:ext cx="246281" cy="3451775"/>
            </a:xfrm>
            <a:prstGeom prst="bentConnector3">
              <a:avLst>
                <a:gd name="adj1" fmla="val 192821"/>
              </a:avLst>
            </a:prstGeom>
            <a:ln w="15875">
              <a:solidFill>
                <a:srgbClr val="3AA0F4"/>
              </a:solidFill>
              <a:prstDash val="sysDot"/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>
              <a:stCxn id="9" idx="1"/>
            </p:cNvCxnSpPr>
            <p:nvPr/>
          </p:nvCxnSpPr>
          <p:spPr>
            <a:xfrm flipH="1" flipV="1">
              <a:off x="304800" y="2846318"/>
              <a:ext cx="474880" cy="1"/>
            </a:xfrm>
            <a:prstGeom prst="line">
              <a:avLst/>
            </a:prstGeom>
            <a:ln w="15875">
              <a:solidFill>
                <a:srgbClr val="3AA0F4"/>
              </a:solidFill>
              <a:prstDash val="sysDot"/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>
              <a:stCxn id="10" idx="1"/>
            </p:cNvCxnSpPr>
            <p:nvPr/>
          </p:nvCxnSpPr>
          <p:spPr>
            <a:xfrm flipH="1" flipV="1">
              <a:off x="304800" y="3671001"/>
              <a:ext cx="474881" cy="1"/>
            </a:xfrm>
            <a:prstGeom prst="line">
              <a:avLst/>
            </a:prstGeom>
            <a:ln w="15875">
              <a:solidFill>
                <a:srgbClr val="3AA0F4"/>
              </a:solidFill>
              <a:prstDash val="sysDot"/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>
              <a:stCxn id="17" idx="1"/>
            </p:cNvCxnSpPr>
            <p:nvPr/>
          </p:nvCxnSpPr>
          <p:spPr>
            <a:xfrm flipH="1">
              <a:off x="304800" y="4527376"/>
              <a:ext cx="474881" cy="0"/>
            </a:xfrm>
            <a:prstGeom prst="line">
              <a:avLst/>
            </a:prstGeom>
            <a:ln w="15875">
              <a:solidFill>
                <a:srgbClr val="3AA0F4"/>
              </a:solidFill>
              <a:prstDash val="sysDot"/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4267200" cy="47264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Each AE connected to 8 MCs through a full crossbar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Address space </a:t>
            </a:r>
            <a:r>
              <a:rPr lang="en-US" dirty="0" smtClean="0"/>
              <a:t>partitioned across all 16 </a:t>
            </a:r>
            <a:r>
              <a:rPr lang="en-US" dirty="0"/>
              <a:t>DIMMs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High-performance memory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Organized in 1024 banks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Crossbar parallelism gives 80 GB/s aggregate bandwidth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Relaxed memory model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sz="2000" dirty="0" smtClean="0">
                <a:solidFill>
                  <a:sysClr val="windowText" lastClr="000000"/>
                </a:solidFill>
              </a:rPr>
              <a:t>Smallest contiguous unit of data that </a:t>
            </a:r>
            <a:r>
              <a:rPr lang="en-US" sz="2000" dirty="0">
                <a:solidFill>
                  <a:sysClr val="windowText" lastClr="000000"/>
                </a:solidFill>
              </a:rPr>
              <a:t>can be read at full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bandwidth = 512 BYTES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9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2613344" y="1791214"/>
            <a:ext cx="3863655" cy="1466410"/>
          </a:xfrm>
          <a:prstGeom prst="rect">
            <a:avLst/>
          </a:prstGeom>
          <a:noFill/>
          <a:ln w="158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160790" y="1858549"/>
            <a:ext cx="805537" cy="62136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01525" y="4822947"/>
            <a:ext cx="805537" cy="621360"/>
          </a:xfrm>
          <a:prstGeom prst="rect">
            <a:avLst/>
          </a:prstGeom>
          <a:solidFill>
            <a:srgbClr val="317F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45019" y="2848803"/>
            <a:ext cx="3612439" cy="248544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75448" y="4254603"/>
            <a:ext cx="3027068" cy="248544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10857" y="2901571"/>
            <a:ext cx="589646" cy="14991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35066" y="2901571"/>
            <a:ext cx="589646" cy="14991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59275" y="2901571"/>
            <a:ext cx="589646" cy="14991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83483" y="2901571"/>
            <a:ext cx="589646" cy="14991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07692" y="2901571"/>
            <a:ext cx="589646" cy="14991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7552" y="4307121"/>
            <a:ext cx="589646" cy="149917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47506" y="4307121"/>
            <a:ext cx="589646" cy="149917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90379" y="4307121"/>
            <a:ext cx="589646" cy="149917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33252" y="4307121"/>
            <a:ext cx="589646" cy="149917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Up-Down Arrow 119"/>
          <p:cNvSpPr/>
          <p:nvPr/>
        </p:nvSpPr>
        <p:spPr>
          <a:xfrm>
            <a:off x="4423866" y="3257624"/>
            <a:ext cx="224333" cy="898685"/>
          </a:xfrm>
          <a:prstGeom prst="upDownArrow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4423867" y="4483203"/>
            <a:ext cx="179072" cy="347172"/>
          </a:xfrm>
          <a:prstGeom prst="upDownArrow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4469128" y="2479909"/>
            <a:ext cx="179072" cy="397671"/>
          </a:xfrm>
          <a:prstGeom prst="upDownArrow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Pentagon 122"/>
          <p:cNvSpPr/>
          <p:nvPr/>
        </p:nvSpPr>
        <p:spPr>
          <a:xfrm rot="5400000">
            <a:off x="3356941" y="2040629"/>
            <a:ext cx="303999" cy="216875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Pentagon 123"/>
          <p:cNvSpPr/>
          <p:nvPr/>
        </p:nvSpPr>
        <p:spPr>
          <a:xfrm rot="5400000">
            <a:off x="3337884" y="3209271"/>
            <a:ext cx="303999" cy="216875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Pentagon 124"/>
          <p:cNvSpPr/>
          <p:nvPr/>
        </p:nvSpPr>
        <p:spPr>
          <a:xfrm rot="5400000">
            <a:off x="3351700" y="4585678"/>
            <a:ext cx="276366" cy="21687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Pentagon 125"/>
          <p:cNvSpPr/>
          <p:nvPr/>
        </p:nvSpPr>
        <p:spPr>
          <a:xfrm rot="16200000">
            <a:off x="5579192" y="5087378"/>
            <a:ext cx="276367" cy="216876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6567" y="4874451"/>
            <a:ext cx="559233" cy="51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Pentagon 127"/>
          <p:cNvSpPr/>
          <p:nvPr/>
        </p:nvSpPr>
        <p:spPr>
          <a:xfrm rot="16200000">
            <a:off x="5579191" y="3869242"/>
            <a:ext cx="276367" cy="216876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3029" y="1483896"/>
            <a:ext cx="177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660893" y="1478258"/>
            <a:ext cx="23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Memory State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7083" y="1987853"/>
            <a:ext cx="22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Application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code 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nvoked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7434" y="3571166"/>
            <a:ext cx="24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Coprocessor Action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72036" y="2283023"/>
            <a:ext cx="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Invalid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699" y="2050331"/>
            <a:ext cx="243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Input data written to memory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508" y="1888820"/>
            <a:ext cx="559233" cy="51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9" name="TextBox 138"/>
          <p:cNvSpPr txBox="1"/>
          <p:nvPr/>
        </p:nvSpPr>
        <p:spPr>
          <a:xfrm>
            <a:off x="109360" y="1944998"/>
            <a:ext cx="2435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Invokes coprocessor; Sends pointers to memory blocks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629400" y="2249820"/>
            <a:ext cx="122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Exclusive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894746" y="3571166"/>
            <a:ext cx="0" cy="317822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ysDot"/>
            <a:round/>
            <a:tailEnd type="stealth" w="lg" len="lg"/>
          </a:ln>
          <a:effectLst/>
        </p:spPr>
      </p:cxnSp>
      <p:pic>
        <p:nvPicPr>
          <p:cNvPr id="142" name="Picture 2" descr="C:\Users\Nagar\AppData\Local\Microsoft\Windows\Temporary Internet Files\Content.IE5\MUASE3WL\MC90038417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483" y="4890701"/>
            <a:ext cx="422928" cy="4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/>
          <p:cNvSpPr txBox="1"/>
          <p:nvPr/>
        </p:nvSpPr>
        <p:spPr>
          <a:xfrm>
            <a:off x="427381" y="2324364"/>
            <a:ext cx="14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15202" y="4076448"/>
            <a:ext cx="2053571" cy="95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Updates coprocessor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memory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45576" y="4306669"/>
            <a:ext cx="2192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to a memory block; Finish!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705600" y="443650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Invalid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26466" y="44499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Invalid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890339" y="44499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Exclusive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924800" y="44469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75833" y="2050331"/>
            <a:ext cx="212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results from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memory block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15201" y="4137647"/>
            <a:ext cx="2053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contents of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memory block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843840" y="2261927"/>
            <a:ext cx="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671111" y="4156309"/>
            <a:ext cx="3863655" cy="1466410"/>
          </a:xfrm>
          <a:prstGeom prst="rect">
            <a:avLst/>
          </a:prstGeom>
          <a:noFill/>
          <a:ln w="15875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67400" y="3571166"/>
            <a:ext cx="336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Coprocessor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Memory State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3840" y="2283023"/>
            <a:ext cx="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Invalid</a:t>
            </a:r>
            <a:endParaRPr kumimoji="0" lang="en-US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0134" y="4456601"/>
            <a:ext cx="105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20401" y="2225291"/>
            <a:ext cx="134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1452" y="4152648"/>
            <a:ext cx="809727" cy="38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1451" y="4150430"/>
            <a:ext cx="809727" cy="38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HC-1 Execution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6333" y="4004846"/>
            <a:ext cx="133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nput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872288" y="1848990"/>
            <a:ext cx="106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956470" y="4024312"/>
            <a:ext cx="133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956470" y="1858549"/>
            <a:ext cx="106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1200" y="1752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67000" y="5269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11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111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331 L 0.00173 0.1155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07102E-6 L 4.72222E-6 0.1008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0.00017 -0.10741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2338 L -0.00017 -0.09954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2" animBg="1"/>
      <p:bldP spid="112" grpId="0" animBg="1"/>
      <p:bldP spid="118" grpId="0" animBg="1"/>
      <p:bldP spid="119" grpId="0" animBg="1"/>
      <p:bldP spid="119" grpId="2" animBg="1"/>
      <p:bldP spid="120" grpId="0" animBg="1"/>
      <p:bldP spid="120" grpId="2" animBg="1"/>
      <p:bldP spid="120" grpId="3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8" grpId="0" animBg="1"/>
      <p:bldP spid="128" grpId="1" animBg="1"/>
      <p:bldP spid="128" grpId="2" animBg="1"/>
      <p:bldP spid="133" grpId="0"/>
      <p:bldP spid="133" grpId="1"/>
      <p:bldP spid="136" grpId="0"/>
      <p:bldP spid="137" grpId="0"/>
      <p:bldP spid="137" grpId="1"/>
      <p:bldP spid="139" grpId="0"/>
      <p:bldP spid="139" grpId="1"/>
      <p:bldP spid="140" grpId="0"/>
      <p:bldP spid="140" grpId="1"/>
      <p:bldP spid="143" grpId="0"/>
      <p:bldP spid="143" grpId="1"/>
      <p:bldP spid="145" grpId="0"/>
      <p:bldP spid="145" grpId="1"/>
      <p:bldP spid="146" grpId="0"/>
      <p:bldP spid="146" grpId="1"/>
      <p:bldP spid="147" grpId="0"/>
      <p:bldP spid="149" grpId="0"/>
      <p:bldP spid="150" grpId="0"/>
      <p:bldP spid="150" grpId="1"/>
      <p:bldP spid="151" grpId="0"/>
      <p:bldP spid="152" grpId="0"/>
      <p:bldP spid="153" grpId="0"/>
      <p:bldP spid="153" grpId="1"/>
      <p:bldP spid="154" grpId="0"/>
      <p:bldP spid="54" grpId="0"/>
      <p:bldP spid="2" grpId="0"/>
      <p:bldP spid="60" grpId="0"/>
      <p:bldP spid="3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Convey Licensed Personalities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Soft-core vector processor</a:t>
            </a:r>
          </a:p>
          <a:p>
            <a:pPr lvl="1"/>
            <a:r>
              <a:rPr lang="en-US" sz="2000" dirty="0" smtClean="0"/>
              <a:t>Includes corresponding </a:t>
            </a:r>
            <a:r>
              <a:rPr lang="en-US" sz="2000" dirty="0" err="1" smtClean="0"/>
              <a:t>vectorizing</a:t>
            </a:r>
            <a:r>
              <a:rPr lang="en-US" sz="2000" dirty="0" smtClean="0"/>
              <a:t> compiler</a:t>
            </a:r>
          </a:p>
          <a:p>
            <a:pPr lvl="1"/>
            <a:r>
              <a:rPr lang="en-US" sz="2000" dirty="0" smtClean="0"/>
              <a:t>Supports single and double precision</a:t>
            </a:r>
          </a:p>
          <a:p>
            <a:pPr lvl="1"/>
            <a:r>
              <a:rPr lang="en-US" sz="2000" dirty="0" smtClean="0"/>
              <a:t>Supports hardware instructions for transcendental and random number generation</a:t>
            </a:r>
          </a:p>
          <a:p>
            <a:endParaRPr lang="en-US" sz="2400" dirty="0"/>
          </a:p>
          <a:p>
            <a:r>
              <a:rPr lang="en-US" sz="2400" dirty="0" smtClean="0"/>
              <a:t>Smith-Waterman sequence </a:t>
            </a:r>
            <a:r>
              <a:rPr lang="en-US" sz="2400" dirty="0"/>
              <a:t>a</a:t>
            </a:r>
            <a:r>
              <a:rPr lang="en-US" sz="2400" dirty="0" smtClean="0"/>
              <a:t>lignment personality</a:t>
            </a:r>
          </a:p>
          <a:p>
            <a:endParaRPr lang="en-US" sz="2400" dirty="0" smtClean="0"/>
          </a:p>
          <a:p>
            <a:r>
              <a:rPr lang="en-US" sz="2400" dirty="0" smtClean="0"/>
              <a:t>No sparse </a:t>
            </a:r>
            <a:r>
              <a:rPr lang="en-US" sz="2400" dirty="0"/>
              <a:t>matrix </a:t>
            </a:r>
            <a:r>
              <a:rPr lang="en-US" sz="2400" dirty="0" smtClean="0"/>
              <a:t>personality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Convey HC-1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Overview of system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Shared coherent memory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High-performance coprocessor memory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Personality design for sparse matrix vector multiply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Indirect addressing of vector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</a:t>
            </a:r>
            <a:r>
              <a:rPr lang="en-US" sz="2000" dirty="0" smtClean="0"/>
              <a:t>treaming double precision reduction architecture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Results and comparison with NVIDIA CUSPARSE on Tesla and Fermi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Sparse Matrices can be very large but contain few non-zero </a:t>
            </a:r>
            <a:r>
              <a:rPr lang="en-US" sz="2400" dirty="0" smtClean="0"/>
              <a:t>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Compressed formats are often used, e.g. </a:t>
            </a:r>
            <a:r>
              <a:rPr lang="en-US" dirty="0" smtClean="0"/>
              <a:t>Compressed Sparse </a:t>
            </a:r>
            <a:r>
              <a:rPr lang="en-US" dirty="0"/>
              <a:t>Row (CSR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7130830"/>
              </p:ext>
            </p:extLst>
          </p:nvPr>
        </p:nvGraphicFramePr>
        <p:xfrm>
          <a:off x="76200" y="3733800"/>
          <a:ext cx="24622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513080"/>
                <a:gridCol w="409893"/>
                <a:gridCol w="513080"/>
                <a:gridCol w="513080"/>
              </a:tblGrid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-5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76200" y="3733800"/>
            <a:ext cx="2438400" cy="18288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0278806"/>
              </p:ext>
            </p:extLst>
          </p:nvPr>
        </p:nvGraphicFramePr>
        <p:xfrm>
          <a:off x="2667000" y="3886200"/>
          <a:ext cx="6375585" cy="1524000"/>
        </p:xfrm>
        <a:graphic>
          <a:graphicData uri="http://schemas.openxmlformats.org/drawingml/2006/table">
            <a:tbl>
              <a:tblPr/>
              <a:tblGrid>
                <a:gridCol w="552450"/>
                <a:gridCol w="430034"/>
                <a:gridCol w="430034"/>
                <a:gridCol w="430034"/>
                <a:gridCol w="430034"/>
                <a:gridCol w="444028"/>
                <a:gridCol w="604837"/>
                <a:gridCol w="345164"/>
                <a:gridCol w="430034"/>
                <a:gridCol w="430034"/>
                <a:gridCol w="430034"/>
                <a:gridCol w="430034"/>
                <a:gridCol w="430034"/>
                <a:gridCol w="558800"/>
              </a:tblGrid>
              <a:tr h="508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1" dirty="0" err="1" smtClean="0">
                          <a:effectLst/>
                          <a:latin typeface="Times New Roman"/>
                        </a:rPr>
                        <a:t>val</a:t>
                      </a:r>
                      <a:endParaRPr lang="en-US" sz="2400" b="1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(1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-1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-3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-2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-4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7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8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-5)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1" dirty="0" smtClean="0">
                          <a:effectLst/>
                          <a:latin typeface="Times New Roman"/>
                        </a:rPr>
                        <a:t>col</a:t>
                      </a:r>
                      <a:endParaRPr lang="en-US" sz="2400" b="1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(0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4)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1" dirty="0" err="1" smtClean="0">
                          <a:effectLst/>
                          <a:latin typeface="Times New Roman"/>
                        </a:rPr>
                        <a:t>ptr</a:t>
                      </a:r>
                      <a:endParaRPr lang="en-US" sz="2000" b="1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(0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13)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FCCM 2011 | </a:t>
            </a:r>
            <a:r>
              <a:rPr lang="en-US" sz="1200" dirty="0" smtClean="0">
                <a:solidFill>
                  <a:schemeClr val="tx1"/>
                </a:solidFill>
              </a:rPr>
              <a:t>05/02/11</a:t>
            </a:r>
            <a:r>
              <a:rPr lang="en-US" sz="1200" dirty="0" smtClean="0"/>
              <a:t>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4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minutemadness10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7minutemadness10</Template>
  <TotalTime>9548</TotalTime>
  <Words>1499</Words>
  <Application>Microsoft Office PowerPoint</Application>
  <PresentationFormat>On-screen Show (4:3)</PresentationFormat>
  <Paragraphs>563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7minutemadness10</vt:lpstr>
      <vt:lpstr>A Sparse Matrix Personality for the Convey HC-1 Dept. of Computer Science and Engineering University of South Carolina</vt:lpstr>
      <vt:lpstr>Introduction</vt:lpstr>
      <vt:lpstr>Outline</vt:lpstr>
      <vt:lpstr>Convey HC-1</vt:lpstr>
      <vt:lpstr>Coprocessor Memory System</vt:lpstr>
      <vt:lpstr>HC-1 Execution Model</vt:lpstr>
      <vt:lpstr>Convey Licensed Personalities</vt:lpstr>
      <vt:lpstr>Outline</vt:lpstr>
      <vt:lpstr>Sparse Matrix Representation</vt:lpstr>
      <vt:lpstr>Sparse Matrix-Vector Multiply</vt:lpstr>
      <vt:lpstr>Indirect Addressing</vt:lpstr>
      <vt:lpstr>Data Stream</vt:lpstr>
      <vt:lpstr>Top Level Design and Scaling</vt:lpstr>
      <vt:lpstr>Outline</vt:lpstr>
      <vt:lpstr>The Reduction Problem</vt:lpstr>
      <vt:lpstr>Resolving Reduction Problem</vt:lpstr>
      <vt:lpstr>Our Approach</vt:lpstr>
      <vt:lpstr>Reduction Circuit</vt:lpstr>
      <vt:lpstr>Outline</vt:lpstr>
      <vt:lpstr>SpMV on GPU</vt:lpstr>
      <vt:lpstr>Experimental Results</vt:lpstr>
      <vt:lpstr>Performance Comparison</vt:lpstr>
      <vt:lpstr>Test Matrices</vt:lpstr>
      <vt:lpstr>Final Word</vt:lpstr>
      <vt:lpstr>About Us</vt:lpstr>
      <vt:lpstr>Resource Utilization</vt:lpstr>
      <vt:lpstr>Set ID Tracking Mechanism</vt:lpstr>
    </vt:vector>
  </TitlesOfParts>
  <Company>Univ. of South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Computing at USC</dc:title>
  <dc:creator>Jason D. Bakos</dc:creator>
  <cp:lastModifiedBy>krishna</cp:lastModifiedBy>
  <cp:revision>344</cp:revision>
  <cp:lastPrinted>2011-04-25T16:56:14Z</cp:lastPrinted>
  <dcterms:created xsi:type="dcterms:W3CDTF">2010-09-17T13:56:34Z</dcterms:created>
  <dcterms:modified xsi:type="dcterms:W3CDTF">2011-05-02T13:02:08Z</dcterms:modified>
</cp:coreProperties>
</file>