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17" r:id="rId3"/>
    <p:sldId id="357" r:id="rId4"/>
    <p:sldId id="362" r:id="rId5"/>
    <p:sldId id="336" r:id="rId6"/>
    <p:sldId id="337" r:id="rId7"/>
    <p:sldId id="351" r:id="rId8"/>
    <p:sldId id="358" r:id="rId9"/>
    <p:sldId id="342" r:id="rId10"/>
    <p:sldId id="343" r:id="rId11"/>
    <p:sldId id="361" r:id="rId12"/>
    <p:sldId id="340" r:id="rId13"/>
    <p:sldId id="355" r:id="rId14"/>
    <p:sldId id="359" r:id="rId15"/>
    <p:sldId id="347" r:id="rId16"/>
    <p:sldId id="346" r:id="rId17"/>
    <p:sldId id="360" r:id="rId18"/>
    <p:sldId id="353" r:id="rId19"/>
    <p:sldId id="348" r:id="rId20"/>
    <p:sldId id="349" r:id="rId21"/>
    <p:sldId id="356" r:id="rId22"/>
    <p:sldId id="334" r:id="rId23"/>
    <p:sldId id="335" r:id="rId24"/>
    <p:sldId id="339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FF00"/>
    <a:srgbClr val="CC0000"/>
    <a:srgbClr val="990033"/>
    <a:srgbClr val="9933FF"/>
    <a:srgbClr val="FF99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437" autoAdjust="0"/>
    <p:restoredTop sz="94646" autoAdjust="0"/>
  </p:normalViewPr>
  <p:slideViewPr>
    <p:cSldViewPr>
      <p:cViewPr>
        <p:scale>
          <a:sx n="75" d="100"/>
          <a:sy n="75" d="100"/>
        </p:scale>
        <p:origin x="-118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8.wmf"/><Relationship Id="rId7" Type="http://schemas.openxmlformats.org/officeDocument/2006/relationships/image" Target="../media/image13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9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A4916C-1A6E-44CE-A04C-749052816E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2879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A27AAF-E5C4-4085-AC44-F888A3EE0F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0031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52400" y="3124200"/>
            <a:ext cx="5715000" cy="304800"/>
          </a:xfrm>
          <a:prstGeom prst="rect">
            <a:avLst/>
          </a:prstGeom>
          <a:solidFill>
            <a:srgbClr val="9900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600200" y="4800600"/>
            <a:ext cx="7391400" cy="304800"/>
          </a:xfrm>
          <a:prstGeom prst="rect">
            <a:avLst/>
          </a:prstGeom>
          <a:solidFill>
            <a:srgbClr val="9900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10" descr="us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6172200"/>
            <a:ext cx="289560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609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457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2BACBE7A-AB2A-4317-A4D3-42D9A411A158}" type="slidenum">
              <a:rPr lang="en-US" smtClean="0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ABE4B33F-0C38-4749-BFCF-63F59F94198E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0386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0386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771900"/>
            <a:ext cx="40386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40386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A0F5238D-68D4-4339-B26D-5307C8DA216B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B9485896-772D-4199-8AC8-461193A2DCF0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AA359B1A-3099-43FB-872C-AEC66D3F646C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42C8110E-4F0B-4908-84A5-0A076C0197C5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7DA37DB1-F6CB-4B1A-82F7-86E04B543464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392576FE-B656-4DEB-8C91-64996BEC9DFC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617F039C-4162-4760-842B-A5B0D32EDB58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F7876CD0-A360-467F-98E9-7F6D4AC26BCA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6277439C-2AB1-4F72-B543-880AD6D2B7C0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90800" y="6324600"/>
            <a:ext cx="640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</a:defRPr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DCBF27C9-8594-43C4-84E4-07F7A13E4D58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  <p:pic>
        <p:nvPicPr>
          <p:cNvPr id="1029" name="Picture 8" descr="usc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200" y="6172200"/>
            <a:ext cx="289560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76200" y="6096000"/>
            <a:ext cx="8991600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1" name="Line 10"/>
          <p:cNvSpPr>
            <a:spLocks noChangeShapeType="1"/>
          </p:cNvSpPr>
          <p:nvPr/>
        </p:nvSpPr>
        <p:spPr bwMode="auto">
          <a:xfrm>
            <a:off x="76200" y="1295400"/>
            <a:ext cx="8991600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76200" y="457200"/>
            <a:ext cx="8991600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524000"/>
            <a:ext cx="8534400" cy="1447800"/>
          </a:xfrm>
        </p:spPr>
        <p:txBody>
          <a:bodyPr/>
          <a:lstStyle/>
          <a:p>
            <a:r>
              <a:rPr lang="en-US" sz="2800" dirty="0" smtClean="0">
                <a:latin typeface="Verdana" charset="0"/>
              </a:rPr>
              <a:t>Lucas </a:t>
            </a:r>
            <a:r>
              <a:rPr lang="en-US" sz="2800" dirty="0" err="1" smtClean="0">
                <a:latin typeface="Verdana" charset="0"/>
              </a:rPr>
              <a:t>Kanade</a:t>
            </a:r>
            <a:r>
              <a:rPr lang="en-US" sz="2800" dirty="0" smtClean="0">
                <a:latin typeface="Verdana" charset="0"/>
              </a:rPr>
              <a:t> Optical Flow Estimation on the</a:t>
            </a:r>
            <a:br>
              <a:rPr lang="en-US" sz="2800" dirty="0" smtClean="0">
                <a:latin typeface="Verdana" charset="0"/>
              </a:rPr>
            </a:br>
            <a:r>
              <a:rPr lang="en-US" sz="2800" dirty="0" smtClean="0">
                <a:latin typeface="Verdana" charset="0"/>
              </a:rPr>
              <a:t>TI C66x Digital Signal Processor</a:t>
            </a:r>
            <a:endParaRPr lang="en-US" sz="2800" dirty="0">
              <a:latin typeface="Verdana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267200"/>
            <a:ext cx="8534400" cy="1295400"/>
          </a:xfrm>
        </p:spPr>
        <p:txBody>
          <a:bodyPr/>
          <a:lstStyle/>
          <a:p>
            <a:pPr algn="r" eaLnBrk="1" hangingPunct="1"/>
            <a:r>
              <a:rPr lang="en-US" altLang="zh-CN" sz="2800" dirty="0" smtClean="0"/>
              <a:t>Fan Zhang, Yang </a:t>
            </a:r>
            <a:r>
              <a:rPr lang="en-US" altLang="zh-CN" sz="2800" dirty="0" err="1" smtClean="0"/>
              <a:t>Gao</a:t>
            </a:r>
            <a:r>
              <a:rPr lang="en-US" altLang="zh-CN" sz="2800" dirty="0" smtClean="0"/>
              <a:t> and </a:t>
            </a:r>
            <a:r>
              <a:rPr lang="en-US" sz="2800" dirty="0" smtClean="0"/>
              <a:t>Jason D. </a:t>
            </a:r>
            <a:r>
              <a:rPr lang="en-US" sz="2800" dirty="0" err="1" smtClean="0"/>
              <a:t>Bakos</a:t>
            </a:r>
            <a:endParaRPr lang="en-US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3962400" y="5334000"/>
            <a:ext cx="464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2014 IEEE High Performance Extreme Computing Conference(HPEC ‘14)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 Method Example (Neighbor Window Size = 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10</a:t>
            </a:fld>
            <a:endParaRPr lang="en-US">
              <a:solidFill>
                <a:srgbClr val="990033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371600"/>
          <a:ext cx="1828800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600"/>
                <a:gridCol w="609600"/>
                <a:gridCol w="609600"/>
              </a:tblGrid>
              <a:tr h="277707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7707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7707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62400" y="1371600"/>
          <a:ext cx="1752600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4200"/>
                <a:gridCol w="584200"/>
                <a:gridCol w="584200"/>
              </a:tblGrid>
              <a:tr h="277707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7707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7707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162800" y="1371600"/>
          <a:ext cx="1752600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4200"/>
                <a:gridCol w="584200"/>
                <a:gridCol w="584200"/>
              </a:tblGrid>
              <a:tr h="277707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7707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7707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-20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5181600" y="3810000"/>
          <a:ext cx="2655888" cy="735013"/>
        </p:xfrm>
        <a:graphic>
          <a:graphicData uri="http://schemas.openxmlformats.org/presentationml/2006/ole">
            <p:oleObj spid="_x0000_s1026" name="Equation" r:id="rId3" imgW="1790640" imgH="49500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57200" y="2590800"/>
          <a:ext cx="1666875" cy="801688"/>
        </p:xfrm>
        <a:graphic>
          <a:graphicData uri="http://schemas.openxmlformats.org/presentationml/2006/ole">
            <p:oleObj spid="_x0000_s1027" name="Equation" r:id="rId4" imgW="990360" imgH="469800" progId="Equation.3">
              <p:embed/>
            </p:oleObj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468313" y="3429000"/>
          <a:ext cx="1622425" cy="779463"/>
        </p:xfrm>
        <a:graphic>
          <a:graphicData uri="http://schemas.openxmlformats.org/presentationml/2006/ole">
            <p:oleObj spid="_x0000_s1028" name="Equation" r:id="rId5" imgW="965160" imgH="45720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465138" y="4191000"/>
          <a:ext cx="1598612" cy="811213"/>
        </p:xfrm>
        <a:graphic>
          <a:graphicData uri="http://schemas.openxmlformats.org/presentationml/2006/ole">
            <p:oleObj spid="_x0000_s1029" name="Equation" r:id="rId6" imgW="990360" imgH="495000" progId="Equation.3">
              <p:embed/>
            </p:oleObj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458788" y="5105400"/>
          <a:ext cx="1890712" cy="741363"/>
        </p:xfrm>
        <a:graphic>
          <a:graphicData uri="http://schemas.openxmlformats.org/presentationml/2006/ole">
            <p:oleObj spid="_x0000_s1030" name="Equation" r:id="rId7" imgW="1117440" imgH="431640" progId="Equation.3">
              <p:embed/>
            </p:oleObj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3081338" y="2614613"/>
          <a:ext cx="1949450" cy="808037"/>
        </p:xfrm>
        <a:graphic>
          <a:graphicData uri="http://schemas.openxmlformats.org/presentationml/2006/ole">
            <p:oleObj spid="_x0000_s1031" name="Equation" r:id="rId8" imgW="1117440" imgH="457200" progId="Equation.3">
              <p:embed/>
            </p:oleObj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152400" y="1447800"/>
          <a:ext cx="457200" cy="958850"/>
        </p:xfrm>
        <a:graphic>
          <a:graphicData uri="http://schemas.openxmlformats.org/presentationml/2006/ole">
            <p:oleObj spid="_x0000_s1032" name="Equation" r:id="rId9" imgW="228600" imgH="393480" progId="Equation.3">
              <p:embed/>
            </p:oleObj>
          </a:graphicData>
        </a:graphic>
      </p:graphicFrame>
      <p:graphicFrame>
        <p:nvGraphicFramePr>
          <p:cNvPr id="1033" name="Object 1"/>
          <p:cNvGraphicFramePr>
            <a:graphicFrameLocks noChangeAspect="1"/>
          </p:cNvGraphicFramePr>
          <p:nvPr/>
        </p:nvGraphicFramePr>
        <p:xfrm>
          <a:off x="3429000" y="1371600"/>
          <a:ext cx="457200" cy="1020762"/>
        </p:xfrm>
        <a:graphic>
          <a:graphicData uri="http://schemas.openxmlformats.org/presentationml/2006/ole">
            <p:oleObj spid="_x0000_s1033" name="Equation" r:id="rId10" imgW="228600" imgH="419040" progId="Equation.3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6629400" y="1371600"/>
          <a:ext cx="457200" cy="958850"/>
        </p:xfrm>
        <a:graphic>
          <a:graphicData uri="http://schemas.openxmlformats.org/presentationml/2006/ole">
            <p:oleObj spid="_x0000_s1034" name="Equation" r:id="rId11" imgW="22860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 Lucas </a:t>
            </a:r>
            <a:r>
              <a:rPr lang="en-US" dirty="0" err="1" smtClean="0"/>
              <a:t>Kanade</a:t>
            </a:r>
            <a:r>
              <a:rPr lang="en-US" dirty="0" smtClean="0"/>
              <a:t> </a:t>
            </a:r>
            <a:r>
              <a:rPr lang="en-US" altLang="zh-CN" dirty="0" smtClean="0"/>
              <a:t>Method on DSP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Derivative computation</a:t>
            </a:r>
          </a:p>
          <a:p>
            <a:pPr lvl="1"/>
            <a:r>
              <a:rPr lang="en-US" sz="2400" dirty="0" smtClean="0"/>
              <a:t>SIMD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en-US" altLang="zh-CN" sz="2400" dirty="0" smtClean="0"/>
              <a:t>rithmetic</a:t>
            </a:r>
          </a:p>
          <a:p>
            <a:pPr lvl="1"/>
            <a:r>
              <a:rPr lang="en-US" sz="2400" dirty="0" smtClean="0"/>
              <a:t>Data interleaving</a:t>
            </a:r>
          </a:p>
          <a:p>
            <a:pPr lvl="1"/>
            <a:endParaRPr lang="en-US" sz="2400" dirty="0" smtClean="0"/>
          </a:p>
          <a:p>
            <a:r>
              <a:rPr lang="en-US" sz="2400" b="1" dirty="0" smtClean="0"/>
              <a:t>Least square </a:t>
            </a:r>
            <a:r>
              <a:rPr lang="en-US" sz="2400" b="1" dirty="0" smtClean="0"/>
              <a:t>m</a:t>
            </a:r>
            <a:r>
              <a:rPr lang="en-US" sz="2400" b="1" dirty="0" smtClean="0"/>
              <a:t>ethod</a:t>
            </a:r>
          </a:p>
          <a:p>
            <a:pPr lvl="1"/>
            <a:r>
              <a:rPr lang="en-US" sz="2400" dirty="0" smtClean="0"/>
              <a:t>Loop unrolling</a:t>
            </a:r>
          </a:p>
          <a:p>
            <a:pPr lvl="1"/>
            <a:r>
              <a:rPr lang="en-US" sz="2400" dirty="0" smtClean="0"/>
              <a:t>SIMD load &amp; arithmetic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11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</a:t>
            </a:r>
            <a:r>
              <a:rPr lang="en-US" dirty="0" smtClean="0"/>
              <a:t>Computation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12</a:t>
            </a:fld>
            <a:endParaRPr lang="en-US">
              <a:solidFill>
                <a:srgbClr val="990033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1371600"/>
            <a:ext cx="368546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447800"/>
          <a:ext cx="1905000" cy="146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6250"/>
                <a:gridCol w="476250"/>
                <a:gridCol w="476250"/>
                <a:gridCol w="476250"/>
              </a:tblGrid>
              <a:tr h="277707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7707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7707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7707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3352800"/>
          <a:ext cx="1828800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600"/>
                <a:gridCol w="609600"/>
                <a:gridCol w="609600"/>
              </a:tblGrid>
              <a:tr h="277707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77707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77707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67000" y="3352800"/>
          <a:ext cx="1752600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4200"/>
                <a:gridCol w="584200"/>
                <a:gridCol w="584200"/>
              </a:tblGrid>
              <a:tr h="277707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7707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7707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9600" y="29718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Derivative </a:t>
            </a:r>
            <a:r>
              <a:rPr lang="en-US" dirty="0" smtClean="0"/>
              <a:t>Computation (</a:t>
            </a:r>
            <a:r>
              <a:rPr lang="en-US" dirty="0" err="1" smtClean="0"/>
              <a:t>Dx</a:t>
            </a:r>
            <a:r>
              <a:rPr lang="en-US" dirty="0" smtClean="0"/>
              <a:t>, </a:t>
            </a:r>
            <a:r>
              <a:rPr lang="en-US" dirty="0" err="1" smtClean="0"/>
              <a:t>Dy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28800" y="45074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Interleave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7200" y="4846320"/>
          <a:ext cx="4038600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277707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7707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7707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95800" y="32766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Cycle 1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495800" y="43434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Cycle 2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495800" y="51054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Cycle 3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7200"/>
          </a:xfrm>
        </p:spPr>
        <p:txBody>
          <a:bodyPr/>
          <a:lstStyle/>
          <a:p>
            <a:r>
              <a:rPr lang="en-US" dirty="0" smtClean="0"/>
              <a:t>Required computations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13</a:t>
            </a:fld>
            <a:endParaRPr lang="en-US">
              <a:solidFill>
                <a:srgbClr val="99003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17526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sz="1600" dirty="0" err="1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4600" y="17526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sz="1600" dirty="0" err="1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0" y="17526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sz="1600" dirty="0" err="1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5146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sz="1600" dirty="0" err="1" smtClean="0">
                <a:solidFill>
                  <a:schemeClr val="tx1"/>
                </a:solidFill>
              </a:rPr>
              <a:t>xDx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00200" y="25146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sz="1600" dirty="0" err="1" smtClean="0">
                <a:solidFill>
                  <a:schemeClr val="tx1"/>
                </a:solidFill>
              </a:rPr>
              <a:t>xDy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43200" y="25146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sz="1600" dirty="0" err="1" smtClean="0">
                <a:solidFill>
                  <a:schemeClr val="tx1"/>
                </a:solidFill>
              </a:rPr>
              <a:t>yDy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86200" y="25146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sz="1600" dirty="0" err="1" smtClean="0">
                <a:solidFill>
                  <a:schemeClr val="tx1"/>
                </a:solidFill>
              </a:rPr>
              <a:t>xDt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29200" y="25146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sz="1600" dirty="0" err="1" smtClean="0">
                <a:solidFill>
                  <a:schemeClr val="tx1"/>
                </a:solidFill>
              </a:rPr>
              <a:t>yDt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5" idx="2"/>
            <a:endCxn id="8" idx="0"/>
          </p:cNvCxnSpPr>
          <p:nvPr/>
        </p:nvCxnSpPr>
        <p:spPr>
          <a:xfrm rot="5400000">
            <a:off x="1143000" y="1943100"/>
            <a:ext cx="3810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10" idx="0"/>
          </p:cNvCxnSpPr>
          <p:nvPr/>
        </p:nvCxnSpPr>
        <p:spPr>
          <a:xfrm rot="16200000" flipH="1">
            <a:off x="2933700" y="2209800"/>
            <a:ext cx="3810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9" idx="0"/>
          </p:cNvCxnSpPr>
          <p:nvPr/>
        </p:nvCxnSpPr>
        <p:spPr>
          <a:xfrm rot="5400000">
            <a:off x="2362200" y="1866900"/>
            <a:ext cx="381000" cy="9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9" idx="0"/>
          </p:cNvCxnSpPr>
          <p:nvPr/>
        </p:nvCxnSpPr>
        <p:spPr>
          <a:xfrm rot="16200000" flipH="1">
            <a:off x="1714500" y="2133600"/>
            <a:ext cx="3810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11" idx="0"/>
          </p:cNvCxnSpPr>
          <p:nvPr/>
        </p:nvCxnSpPr>
        <p:spPr>
          <a:xfrm rot="16200000" flipH="1">
            <a:off x="2857500" y="990600"/>
            <a:ext cx="381000" cy="2667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12" idx="0"/>
          </p:cNvCxnSpPr>
          <p:nvPr/>
        </p:nvCxnSpPr>
        <p:spPr>
          <a:xfrm rot="16200000" flipH="1">
            <a:off x="4076700" y="1066800"/>
            <a:ext cx="381000" cy="2514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11" idx="0"/>
          </p:cNvCxnSpPr>
          <p:nvPr/>
        </p:nvCxnSpPr>
        <p:spPr>
          <a:xfrm rot="16200000" flipH="1">
            <a:off x="4152900" y="2286000"/>
            <a:ext cx="3810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2" idx="0"/>
          </p:cNvCxnSpPr>
          <p:nvPr/>
        </p:nvCxnSpPr>
        <p:spPr>
          <a:xfrm rot="16200000" flipH="1">
            <a:off x="4724400" y="1714500"/>
            <a:ext cx="3810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53000" y="1752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Multiplication x 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96000" y="2514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Accumulation x 5</a:t>
            </a:r>
            <a:endParaRPr lang="en-US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 bwMode="auto">
          <a:xfrm>
            <a:off x="381000" y="3048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 to </a:t>
            </a:r>
            <a:r>
              <a:rPr lang="en-US" kern="0" dirty="0" smtClean="0">
                <a:solidFill>
                  <a:srgbClr val="000000"/>
                </a:solidFill>
                <a:latin typeface="+mn-lt"/>
              </a:rPr>
              <a:t>device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066800" y="33528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sz="1600" dirty="0" err="1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057400" y="33528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sz="1600" dirty="0" err="1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276600" y="33528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sz="1600" dirty="0" err="1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67200" y="33528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sz="1600" dirty="0" err="1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057400" y="3733800"/>
            <a:ext cx="220980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81000" y="4343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Complex </a:t>
            </a:r>
            <a:r>
              <a:rPr lang="en-US" dirty="0" err="1" smtClean="0"/>
              <a:t>Mul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343400" y="4419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2-way SIMD </a:t>
            </a:r>
            <a:r>
              <a:rPr lang="en-US" dirty="0" err="1" smtClean="0"/>
              <a:t>Mul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1066800" y="48768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sz="1600" dirty="0" err="1" smtClean="0">
                <a:solidFill>
                  <a:schemeClr val="tx1"/>
                </a:solidFill>
              </a:rPr>
              <a:t>xDy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057400" y="48768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sz="1600" dirty="0" err="1" smtClean="0">
                <a:solidFill>
                  <a:schemeClr val="tx1"/>
                </a:solidFill>
              </a:rPr>
              <a:t>yDy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8600" y="5638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a+bj</a:t>
            </a:r>
            <a:r>
              <a:rPr lang="en-US" dirty="0" smtClean="0"/>
              <a:t>)(</a:t>
            </a:r>
            <a:r>
              <a:rPr lang="en-US" dirty="0" err="1" smtClean="0"/>
              <a:t>c+dj</a:t>
            </a:r>
            <a:r>
              <a:rPr lang="en-US" dirty="0" smtClean="0"/>
              <a:t>) = (ac-</a:t>
            </a:r>
            <a:r>
              <a:rPr lang="en-US" dirty="0" err="1" smtClean="0"/>
              <a:t>bd</a:t>
            </a:r>
            <a:r>
              <a:rPr lang="en-US" dirty="0" smtClean="0"/>
              <a:t>) + (</a:t>
            </a:r>
            <a:r>
              <a:rPr lang="en-US" dirty="0" err="1" smtClean="0"/>
              <a:t>ad+bc</a:t>
            </a:r>
            <a:r>
              <a:rPr lang="en-US" dirty="0" smtClean="0"/>
              <a:t>)j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066800" y="5257800"/>
            <a:ext cx="9906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sz="1600" dirty="0" err="1" smtClean="0">
                <a:solidFill>
                  <a:schemeClr val="tx1"/>
                </a:solidFill>
              </a:rPr>
              <a:t>yDx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057400" y="52578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sz="1600" dirty="0" err="1" smtClean="0">
                <a:solidFill>
                  <a:schemeClr val="tx1"/>
                </a:solidFill>
              </a:rPr>
              <a:t>xDx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276600" y="48768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sz="1600" dirty="0" err="1" smtClean="0">
                <a:solidFill>
                  <a:schemeClr val="tx1"/>
                </a:solidFill>
              </a:rPr>
              <a:t>xDt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267200" y="48768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sz="1600" dirty="0" err="1" smtClean="0">
                <a:solidFill>
                  <a:schemeClr val="tx1"/>
                </a:solidFill>
              </a:rPr>
              <a:t>yDt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rot="5400000">
            <a:off x="1485106" y="4305300"/>
            <a:ext cx="114379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5400000">
            <a:off x="3694906" y="4305300"/>
            <a:ext cx="114379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066800"/>
          </a:xfrm>
        </p:spPr>
        <p:txBody>
          <a:bodyPr/>
          <a:lstStyle/>
          <a:p>
            <a:r>
              <a:rPr lang="en-US" dirty="0" smtClean="0"/>
              <a:t>Unrolled 2x</a:t>
            </a:r>
            <a:endParaRPr lang="en-US" dirty="0" smtClean="0"/>
          </a:p>
          <a:p>
            <a:pPr lvl="1"/>
            <a:r>
              <a:rPr lang="en-US" dirty="0" smtClean="0"/>
              <a:t>Group up loads into SIMD operation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14</a:t>
            </a:fld>
            <a:endParaRPr lang="en-US">
              <a:solidFill>
                <a:srgbClr val="990033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105400" y="2895600"/>
          <a:ext cx="1752600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4200"/>
                <a:gridCol w="584200"/>
                <a:gridCol w="584200"/>
              </a:tblGrid>
              <a:tr h="277707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7707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7707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-20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" y="2895600"/>
          <a:ext cx="4038600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277707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7707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7707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8600" y="4114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Dx,Dy,Dt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04800" y="4495800"/>
          <a:ext cx="17526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4200"/>
                <a:gridCol w="584200"/>
                <a:gridCol w="584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baseline="0" dirty="0" smtClean="0">
                          <a:solidFill>
                            <a:schemeClr val="bg1"/>
                          </a:solidFill>
                        </a:rPr>
                        <a:t>-10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-10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04800" y="5486400"/>
          <a:ext cx="17526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4200"/>
                <a:gridCol w="584200"/>
                <a:gridCol w="584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-10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8600" y="5105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Dx,Dy,Dt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52800" y="41264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DxDx,DxDy,DyDy,DxDt,DyDt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352800" y="4495800"/>
          <a:ext cx="3733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6760"/>
                <a:gridCol w="746760"/>
                <a:gridCol w="746760"/>
                <a:gridCol w="746760"/>
                <a:gridCol w="746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352800" y="51170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DxDx,DxDy,DyDy,DxDt,DyDt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352800" y="5486400"/>
          <a:ext cx="3733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6760"/>
                <a:gridCol w="746760"/>
                <a:gridCol w="746760"/>
                <a:gridCol w="746760"/>
                <a:gridCol w="746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-100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2209800" y="4800600"/>
            <a:ext cx="990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010400" y="4840069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+</a:t>
            </a:r>
            <a:endParaRPr lang="en-US" sz="3600" dirty="0"/>
          </a:p>
        </p:txBody>
      </p:sp>
      <p:sp>
        <p:nvSpPr>
          <p:cNvPr id="21" name="Right Arrow 20"/>
          <p:cNvSpPr/>
          <p:nvPr/>
        </p:nvSpPr>
        <p:spPr>
          <a:xfrm>
            <a:off x="7467600" y="4876800"/>
            <a:ext cx="533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8153400" y="4114800"/>
          <a:ext cx="6858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200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200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04800" y="4495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-10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4495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-10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4800" y="5486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14400" y="5486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-10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24000" y="4495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24000" y="5486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52800" y="4495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114800" y="4495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76800" y="4495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4495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477000" y="4495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352800" y="5486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114800" y="5486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-100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76800" y="5486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5486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477000" y="5486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229600" y="4114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229600" y="4495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229600" y="4876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229600" y="525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229600" y="563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81000" y="20574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Load </a:t>
            </a:r>
            <a:r>
              <a:rPr lang="en-US" altLang="zh-CN" sz="1600" dirty="0" err="1" smtClean="0"/>
              <a:t>DxDy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2057400" y="20574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Load </a:t>
            </a:r>
            <a:r>
              <a:rPr lang="en-US" altLang="zh-CN" sz="1600" dirty="0" err="1" smtClean="0"/>
              <a:t>Dt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3581400" y="20574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Complex MUL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5410200" y="20574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SIMD MUL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7086600" y="20574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SIMD ADD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2286000" y="2514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DxDy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638800" y="2514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Flattening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524000"/>
          </a:xfrm>
        </p:spPr>
        <p:txBody>
          <a:bodyPr/>
          <a:lstStyle/>
          <a:p>
            <a:r>
              <a:rPr lang="en-US" dirty="0" smtClean="0"/>
              <a:t>Software Pipelining</a:t>
            </a:r>
          </a:p>
          <a:p>
            <a:pPr lvl="1"/>
            <a:r>
              <a:rPr lang="en-US" dirty="0" smtClean="0"/>
              <a:t>TI’s compiler technique to allow independent  loop iterations be executed in parallel</a:t>
            </a:r>
          </a:p>
          <a:p>
            <a:pPr lvl="1"/>
            <a:r>
              <a:rPr lang="en-US" dirty="0" smtClean="0"/>
              <a:t>The consecutive iterations are packed and executed together so that the arithmetic functional units are fully utilized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15</a:t>
            </a:fld>
            <a:endParaRPr lang="en-US">
              <a:solidFill>
                <a:srgbClr val="990033"/>
              </a:solidFill>
            </a:endParaRPr>
          </a:p>
        </p:txBody>
      </p:sp>
      <p:sp>
        <p:nvSpPr>
          <p:cNvPr id="5" name="Parallelogram 4"/>
          <p:cNvSpPr/>
          <p:nvPr/>
        </p:nvSpPr>
        <p:spPr>
          <a:xfrm>
            <a:off x="228600" y="4114800"/>
            <a:ext cx="1600200" cy="914400"/>
          </a:xfrm>
          <a:prstGeom prst="parallelogram">
            <a:avLst>
              <a:gd name="adj" fmla="val 59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1905000" y="4114800"/>
            <a:ext cx="1600200" cy="914400"/>
          </a:xfrm>
          <a:prstGeom prst="parallelogram">
            <a:avLst>
              <a:gd name="adj" fmla="val 59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4267200" y="4114800"/>
            <a:ext cx="1600200" cy="914400"/>
          </a:xfrm>
          <a:prstGeom prst="parallelogram">
            <a:avLst>
              <a:gd name="adj" fmla="val 59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2819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m; 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for (j = 0; j &lt; n; ++j)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4400" y="3581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 = 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90800" y="3581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 = 1</a:t>
            </a:r>
            <a:endParaRPr lang="en-US" dirty="0"/>
          </a:p>
        </p:txBody>
      </p:sp>
      <p:cxnSp>
        <p:nvCxnSpPr>
          <p:cNvPr id="16" name="Straight Connector 15"/>
          <p:cNvCxnSpPr>
            <a:endCxn id="5" idx="1"/>
          </p:cNvCxnSpPr>
          <p:nvPr/>
        </p:nvCxnSpPr>
        <p:spPr>
          <a:xfrm rot="5400000" flipH="1" flipV="1">
            <a:off x="802139" y="4608063"/>
            <a:ext cx="990600" cy="407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 rot="16200000">
            <a:off x="1752600" y="4572000"/>
            <a:ext cx="228600" cy="1143000"/>
          </a:xfrm>
          <a:prstGeom prst="lef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5400000" flipH="1" flipV="1">
            <a:off x="1945137" y="4608063"/>
            <a:ext cx="990600" cy="40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91000" y="28194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(k = 0; k &lt; m * n; ++k)</a:t>
            </a:r>
          </a:p>
          <a:p>
            <a:r>
              <a:rPr lang="en-US" dirty="0" smtClean="0"/>
              <a:t>  …</a:t>
            </a:r>
          </a:p>
          <a:p>
            <a:r>
              <a:rPr lang="en-US" dirty="0" smtClean="0"/>
              <a:t>  Update </a:t>
            </a:r>
            <a:r>
              <a:rPr lang="en-US" dirty="0" err="1" smtClean="0"/>
              <a:t>i</a:t>
            </a:r>
            <a:r>
              <a:rPr lang="en-US" dirty="0" smtClean="0"/>
              <a:t>, j;</a:t>
            </a:r>
            <a:endParaRPr lang="en-US" dirty="0"/>
          </a:p>
        </p:txBody>
      </p:sp>
      <p:sp>
        <p:nvSpPr>
          <p:cNvPr id="22" name="Parallelogram 21"/>
          <p:cNvSpPr/>
          <p:nvPr/>
        </p:nvSpPr>
        <p:spPr>
          <a:xfrm>
            <a:off x="5334000" y="4114800"/>
            <a:ext cx="1600200" cy="914400"/>
          </a:xfrm>
          <a:prstGeom prst="parallelogram">
            <a:avLst>
              <a:gd name="adj" fmla="val 59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2400" y="53340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Pipeline prologue/epilogue overhead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53000" y="3733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 = 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43600" y="3733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 =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Multicore</a:t>
            </a:r>
            <a:r>
              <a:rPr lang="en-US" dirty="0" smtClean="0"/>
              <a:t> Utilization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16</a:t>
            </a:fld>
            <a:endParaRPr lang="en-US">
              <a:solidFill>
                <a:srgbClr val="99003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21336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Derivative Computation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30480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Least Square Method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4999" y="3048000"/>
            <a:ext cx="1295401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Least Square </a:t>
            </a:r>
            <a:r>
              <a:rPr lang="en-US" sz="1200" dirty="0" smtClean="0">
                <a:solidFill>
                  <a:schemeClr val="tx1"/>
                </a:solidFill>
              </a:rPr>
              <a:t>Method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29000" y="3048000"/>
            <a:ext cx="1447801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Least Square </a:t>
            </a:r>
            <a:r>
              <a:rPr lang="en-US" sz="1200" dirty="0" smtClean="0">
                <a:solidFill>
                  <a:schemeClr val="tx1"/>
                </a:solidFill>
              </a:rPr>
              <a:t>Method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 rot="5400000">
            <a:off x="800100" y="28575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8" idx="0"/>
          </p:cNvCxnSpPr>
          <p:nvPr/>
        </p:nvCxnSpPr>
        <p:spPr>
          <a:xfrm rot="16200000" flipH="1">
            <a:off x="1581150" y="2076450"/>
            <a:ext cx="381000" cy="1562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15" idx="0"/>
          </p:cNvCxnSpPr>
          <p:nvPr/>
        </p:nvCxnSpPr>
        <p:spPr>
          <a:xfrm rot="16200000" flipH="1">
            <a:off x="2381250" y="1276349"/>
            <a:ext cx="381000" cy="31623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7200" y="1600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 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05000" y="1600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29000" y="1600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 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57800" y="1600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257800" y="3124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1000" y="3657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Row [0, k)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1905000" y="36576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Row [k, 2k)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429000" y="36576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Row [2k, </a:t>
            </a:r>
            <a:r>
              <a:rPr lang="en-US" sz="1600" dirty="0" smtClean="0"/>
              <a:t>3</a:t>
            </a:r>
            <a:r>
              <a:rPr lang="en-US" sz="1600" dirty="0" smtClean="0"/>
              <a:t>k)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381000" y="4495800"/>
            <a:ext cx="1295401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Cache sync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32" idx="2"/>
            <a:endCxn id="36" idx="0"/>
          </p:cNvCxnSpPr>
          <p:nvPr/>
        </p:nvCxnSpPr>
        <p:spPr>
          <a:xfrm rot="16200000" flipH="1">
            <a:off x="778877" y="4245976"/>
            <a:ext cx="499646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3" idx="2"/>
            <a:endCxn id="36" idx="0"/>
          </p:cNvCxnSpPr>
          <p:nvPr/>
        </p:nvCxnSpPr>
        <p:spPr>
          <a:xfrm rot="5400000">
            <a:off x="1521828" y="3503028"/>
            <a:ext cx="499646" cy="1485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2"/>
            <a:endCxn id="36" idx="0"/>
          </p:cNvCxnSpPr>
          <p:nvPr/>
        </p:nvCxnSpPr>
        <p:spPr>
          <a:xfrm rot="5400000">
            <a:off x="2340978" y="2683878"/>
            <a:ext cx="499646" cy="31241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34000" y="3657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</a:t>
            </a:r>
            <a:r>
              <a:rPr lang="en-US" dirty="0" smtClean="0"/>
              <a:t> = </a:t>
            </a:r>
            <a:r>
              <a:rPr lang="en-US" dirty="0" err="1" smtClean="0"/>
              <a:t>numRows</a:t>
            </a:r>
            <a:r>
              <a:rPr lang="en-US" dirty="0" smtClean="0"/>
              <a:t> / </a:t>
            </a:r>
            <a:r>
              <a:rPr lang="en-US" dirty="0" err="1" smtClean="0"/>
              <a:t>numCores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Cannot catch movement larger than window size</a:t>
            </a:r>
          </a:p>
          <a:p>
            <a:pPr lvl="1"/>
            <a:r>
              <a:rPr lang="en-US" sz="2000" dirty="0" smtClean="0"/>
              <a:t>Gaussian Pyramid</a:t>
            </a:r>
          </a:p>
          <a:p>
            <a:pPr lvl="2"/>
            <a:r>
              <a:rPr lang="en-US" sz="2000" dirty="0" smtClean="0"/>
              <a:t>A coarse to fine strategy for optical flow computation</a:t>
            </a:r>
          </a:p>
          <a:p>
            <a:pPr lvl="2"/>
            <a:r>
              <a:rPr lang="en-US" sz="2000" dirty="0" smtClean="0"/>
              <a:t>Catches large movements</a:t>
            </a:r>
          </a:p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r>
              <a:rPr lang="en-US" sz="2000" b="1" dirty="0" smtClean="0"/>
              <a:t>First order approximation may not be accurate</a:t>
            </a:r>
          </a:p>
          <a:p>
            <a:pPr lvl="1"/>
            <a:r>
              <a:rPr lang="en-US" sz="2000" dirty="0" smtClean="0"/>
              <a:t>Iterative refinement</a:t>
            </a:r>
          </a:p>
          <a:p>
            <a:pPr lvl="2"/>
            <a:r>
              <a:rPr lang="en-US" sz="2000" dirty="0" smtClean="0"/>
              <a:t>Iteratively process and offset pixels until the computed optical flow is converged</a:t>
            </a:r>
          </a:p>
          <a:p>
            <a:pPr lvl="2"/>
            <a:r>
              <a:rPr lang="en-US" sz="2000" smtClean="0"/>
              <a:t>Introduce data random </a:t>
            </a:r>
            <a:r>
              <a:rPr lang="en-US" sz="2000" dirty="0" smtClean="0"/>
              <a:t>access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17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18</a:t>
            </a:fld>
            <a:endParaRPr lang="en-US" dirty="0">
              <a:solidFill>
                <a:srgbClr val="990033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438400"/>
          <a:ext cx="8610600" cy="206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5000"/>
                <a:gridCol w="1219200"/>
                <a:gridCol w="2819400"/>
                <a:gridCol w="266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Platform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#Cores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Implementation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Power Measurement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TI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C6678 DSP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Our Implementation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TI GPIO-USB Module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ARM Cortex A9 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Our Implementation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YOKOGAWA WT500 Power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Analyzer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Intel i7-2600 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Our Implementation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Intel RAPL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Tesla K20 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2688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OpenCV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NVIDIA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SMI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133600"/>
          </a:xfrm>
        </p:spPr>
        <p:txBody>
          <a:bodyPr/>
          <a:lstStyle/>
          <a:p>
            <a:r>
              <a:rPr lang="en-US" dirty="0" smtClean="0"/>
              <a:t>Highest Performance	</a:t>
            </a:r>
          </a:p>
          <a:p>
            <a:pPr lvl="1"/>
            <a:r>
              <a:rPr lang="en-US" dirty="0" smtClean="0"/>
              <a:t>Tesla K20</a:t>
            </a:r>
          </a:p>
          <a:p>
            <a:r>
              <a:rPr lang="en-US" dirty="0" smtClean="0"/>
              <a:t>Lowest Power</a:t>
            </a:r>
          </a:p>
          <a:p>
            <a:pPr lvl="1"/>
            <a:r>
              <a:rPr lang="en-US" dirty="0" smtClean="0"/>
              <a:t>Cortex A9</a:t>
            </a:r>
          </a:p>
          <a:p>
            <a:r>
              <a:rPr lang="en-US" dirty="0" smtClean="0"/>
              <a:t>Best Power Efficiency</a:t>
            </a:r>
          </a:p>
          <a:p>
            <a:pPr lvl="1"/>
            <a:r>
              <a:rPr lang="en-US" dirty="0" smtClean="0"/>
              <a:t>TI C66x DSP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19</a:t>
            </a:fld>
            <a:endParaRPr lang="en-US">
              <a:solidFill>
                <a:srgbClr val="990033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3505200"/>
          <a:ext cx="8001000" cy="2026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0"/>
                <a:gridCol w="1293395"/>
                <a:gridCol w="1602205"/>
                <a:gridCol w="1828800"/>
                <a:gridCol w="9906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C66x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CortexA9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Intel </a:t>
                      </a:r>
                      <a:r>
                        <a:rPr lang="en-US" sz="1600" dirty="0" smtClean="0"/>
                        <a:t>i7-2600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K20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Actual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err="1" smtClean="0"/>
                        <a:t>Gflops</a:t>
                      </a:r>
                      <a:r>
                        <a:rPr lang="en-US" sz="1600" dirty="0" smtClean="0"/>
                        <a:t>/</a:t>
                      </a:r>
                    </a:p>
                    <a:p>
                      <a:r>
                        <a:rPr lang="en-US" sz="1600" dirty="0" smtClean="0"/>
                        <a:t>Peak </a:t>
                      </a:r>
                      <a:r>
                        <a:rPr lang="en-US" sz="1600" dirty="0" err="1" smtClean="0"/>
                        <a:t>Gflops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12%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3%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Gflops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17.1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108.6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Power (W)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4.8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52.5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79.0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Gflops</a:t>
                      </a:r>
                      <a:r>
                        <a:rPr lang="en-US" sz="1600" dirty="0" smtClean="0"/>
                        <a:t>/W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2.69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/>
          <a:lstStyle/>
          <a:p>
            <a:r>
              <a:rPr lang="en-US" dirty="0" smtClean="0"/>
              <a:t>What is Optical Flow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715000" cy="4419600"/>
          </a:xfrm>
        </p:spPr>
        <p:txBody>
          <a:bodyPr/>
          <a:lstStyle/>
          <a:p>
            <a:r>
              <a:rPr lang="en-US" sz="2000" b="1" dirty="0" smtClean="0"/>
              <a:t>Evaluates the pixel movement in video stream</a:t>
            </a:r>
          </a:p>
          <a:p>
            <a:pPr lvl="1"/>
            <a:r>
              <a:rPr lang="en-US" sz="2000" dirty="0" smtClean="0"/>
              <a:t>Represented as a dense 2D </a:t>
            </a:r>
            <a:r>
              <a:rPr lang="en-US" sz="2000" dirty="0" smtClean="0"/>
              <a:t>fields</a:t>
            </a:r>
          </a:p>
          <a:p>
            <a:pPr lvl="1"/>
            <a:endParaRPr lang="en-US" sz="2000" dirty="0" smtClean="0"/>
          </a:p>
          <a:p>
            <a:r>
              <a:rPr lang="en-US" sz="2000" b="1" dirty="0" smtClean="0"/>
              <a:t>Many </a:t>
            </a:r>
            <a:r>
              <a:rPr lang="en-US" sz="2000" b="1" dirty="0" smtClean="0"/>
              <a:t>applications need to apply real-time optical </a:t>
            </a:r>
            <a:r>
              <a:rPr lang="en-US" sz="2000" b="1" dirty="0" smtClean="0"/>
              <a:t>flow</a:t>
            </a:r>
            <a:endParaRPr lang="en-US" sz="2000" b="1" dirty="0" smtClean="0"/>
          </a:p>
          <a:p>
            <a:pPr lvl="1"/>
            <a:r>
              <a:rPr lang="en-US" sz="2000" dirty="0" smtClean="0"/>
              <a:t>Robotic vision</a:t>
            </a:r>
          </a:p>
          <a:p>
            <a:pPr lvl="1"/>
            <a:r>
              <a:rPr lang="en-US" sz="2000" dirty="0" smtClean="0"/>
              <a:t>Augmented reality</a:t>
            </a:r>
          </a:p>
          <a:p>
            <a:pPr lvl="1">
              <a:buNone/>
            </a:pPr>
            <a:endParaRPr lang="en-US" sz="2000" dirty="0" smtClean="0"/>
          </a:p>
          <a:p>
            <a:r>
              <a:rPr lang="en-US" sz="2000" b="1" dirty="0" smtClean="0"/>
              <a:t>Computationally </a:t>
            </a:r>
            <a:r>
              <a:rPr lang="en-US" sz="2000" b="1" dirty="0" smtClean="0"/>
              <a:t>intensive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2</a:t>
            </a:fld>
            <a:endParaRPr lang="en-US">
              <a:solidFill>
                <a:srgbClr val="990033"/>
              </a:solidFill>
            </a:endParaRPr>
          </a:p>
        </p:txBody>
      </p:sp>
      <p:pic>
        <p:nvPicPr>
          <p:cNvPr id="5122" name="Picture 2" descr="https://encrypted-tbn1.gstatic.com/images?q=tbn:ANd9GcTzpa4lR5UQyzFNgMTAO3eUIDnIlpjgb-cNVQB0N9qCjcprT476i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1447800"/>
            <a:ext cx="2664541" cy="182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785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371600"/>
          </a:xfrm>
        </p:spPr>
        <p:txBody>
          <a:bodyPr/>
          <a:lstStyle/>
          <a:p>
            <a:r>
              <a:rPr lang="en-US" dirty="0" smtClean="0"/>
              <a:t>We achieve linear scalability on multi-cores</a:t>
            </a:r>
          </a:p>
          <a:p>
            <a:r>
              <a:rPr lang="en-US" dirty="0" smtClean="0"/>
              <a:t>The power efficiency of the DSP is low when its cores are partially utilized</a:t>
            </a:r>
          </a:p>
          <a:p>
            <a:pPr lvl="1"/>
            <a:r>
              <a:rPr lang="en-US" dirty="0" smtClean="0"/>
              <a:t>Static power consumption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20</a:t>
            </a:fld>
            <a:endParaRPr lang="en-US">
              <a:solidFill>
                <a:srgbClr val="990033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743200"/>
            <a:ext cx="5534025" cy="2993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371600"/>
            <a:ext cx="4114800" cy="4648200"/>
          </a:xfrm>
        </p:spPr>
        <p:txBody>
          <a:bodyPr/>
          <a:lstStyle/>
          <a:p>
            <a:r>
              <a:rPr lang="en-US" dirty="0" smtClean="0"/>
              <a:t>Performance are related with window size</a:t>
            </a:r>
          </a:p>
          <a:p>
            <a:pPr lvl="1"/>
            <a:r>
              <a:rPr lang="en-US" dirty="0" smtClean="0"/>
              <a:t>Software pipeline </a:t>
            </a:r>
            <a:r>
              <a:rPr lang="en-US" dirty="0" smtClean="0"/>
              <a:t>performance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Loop flattening is able to improve performance significantly on small window size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21</a:t>
            </a:fld>
            <a:endParaRPr lang="en-US">
              <a:solidFill>
                <a:srgbClr val="990033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4248150" cy="4337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en-US" dirty="0" smtClean="0"/>
              <a:t>irst research work on DPS accelerated Lucas </a:t>
            </a:r>
            <a:r>
              <a:rPr lang="en-US" dirty="0" err="1" smtClean="0"/>
              <a:t>Kanade</a:t>
            </a:r>
            <a:r>
              <a:rPr lang="en-US" dirty="0" smtClean="0"/>
              <a:t> method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Achieve higher energy efficiency and device utilization than GPU and CPU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22</a:t>
            </a:fld>
            <a:endParaRPr lang="en-US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13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23</a:t>
            </a:fld>
            <a:endParaRPr lang="en-US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631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Kernels </a:t>
            </a:r>
            <a:r>
              <a:rPr lang="en-US" dirty="0" smtClean="0"/>
              <a:t>of Pyramidal Lucas </a:t>
            </a:r>
            <a:r>
              <a:rPr lang="en-US" dirty="0" err="1" smtClean="0"/>
              <a:t>Kanade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029200" cy="4648200"/>
          </a:xfrm>
        </p:spPr>
        <p:txBody>
          <a:bodyPr/>
          <a:lstStyle/>
          <a:p>
            <a:r>
              <a:rPr lang="en-US" dirty="0" smtClean="0"/>
              <a:t>Gaussian Blur</a:t>
            </a:r>
          </a:p>
          <a:p>
            <a:endParaRPr lang="en-US" dirty="0" smtClean="0"/>
          </a:p>
          <a:p>
            <a:r>
              <a:rPr lang="en-US" dirty="0" smtClean="0"/>
              <a:t>Derivative Computation</a:t>
            </a:r>
          </a:p>
          <a:p>
            <a:endParaRPr lang="en-US" dirty="0" smtClean="0"/>
          </a:p>
          <a:p>
            <a:r>
              <a:rPr lang="en-US" dirty="0" smtClean="0"/>
              <a:t>Least Square Method</a:t>
            </a:r>
          </a:p>
          <a:p>
            <a:endParaRPr lang="en-US" dirty="0" smtClean="0"/>
          </a:p>
          <a:p>
            <a:r>
              <a:rPr lang="en-US" dirty="0" smtClean="0"/>
              <a:t>Flow Field Bilinear Interpolation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24</a:t>
            </a:fld>
            <a:endParaRPr lang="en-US">
              <a:solidFill>
                <a:srgbClr val="99003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91400" y="2057400"/>
            <a:ext cx="1752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Window Size = 16, Pyramid Level = 4, Iteration = 10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2667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baseline="30000" dirty="0" smtClean="0">
                <a:solidFill>
                  <a:srgbClr val="FF0000"/>
                </a:solidFill>
              </a:rPr>
              <a:t>5 </a:t>
            </a:r>
            <a:r>
              <a:rPr lang="en-US" dirty="0" smtClean="0">
                <a:solidFill>
                  <a:srgbClr val="FF0000"/>
                </a:solidFill>
              </a:rPr>
              <a:t>flop/pixel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200" y="3352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 </a:t>
            </a:r>
            <a:r>
              <a:rPr lang="en-US" dirty="0" smtClean="0"/>
              <a:t>flop/pixel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2057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aseline="30000" dirty="0" smtClean="0"/>
              <a:t> </a:t>
            </a:r>
            <a:r>
              <a:rPr lang="en-US" dirty="0" smtClean="0"/>
              <a:t>flop/pixel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53000" y="1371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28</a:t>
            </a:r>
            <a:r>
              <a:rPr lang="en-US" baseline="30000" dirty="0" smtClean="0"/>
              <a:t> </a:t>
            </a:r>
            <a:r>
              <a:rPr lang="en-US" dirty="0" smtClean="0"/>
              <a:t>flop/pixel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1"/>
            <a:endCxn id="9" idx="3"/>
          </p:cNvCxnSpPr>
          <p:nvPr/>
        </p:nvCxnSpPr>
        <p:spPr>
          <a:xfrm rot="10800000">
            <a:off x="6400800" y="1556266"/>
            <a:ext cx="990600" cy="87046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1"/>
            <a:endCxn id="8" idx="3"/>
          </p:cNvCxnSpPr>
          <p:nvPr/>
        </p:nvCxnSpPr>
        <p:spPr>
          <a:xfrm rot="10800000">
            <a:off x="6324600" y="2242066"/>
            <a:ext cx="1066800" cy="18466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6" idx="3"/>
          </p:cNvCxnSpPr>
          <p:nvPr/>
        </p:nvCxnSpPr>
        <p:spPr>
          <a:xfrm rot="10800000" flipV="1">
            <a:off x="6477000" y="2426732"/>
            <a:ext cx="914400" cy="42493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1"/>
            <a:endCxn id="7" idx="3"/>
          </p:cNvCxnSpPr>
          <p:nvPr/>
        </p:nvCxnSpPr>
        <p:spPr>
          <a:xfrm rot="10800000" flipV="1">
            <a:off x="6324600" y="2426732"/>
            <a:ext cx="1066800" cy="111073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 C66x </a:t>
            </a:r>
            <a:r>
              <a:rPr lang="en-US" dirty="0" err="1" smtClean="0"/>
              <a:t>M</a:t>
            </a:r>
            <a:r>
              <a:rPr lang="en-US" dirty="0" err="1" smtClean="0"/>
              <a:t>ulticore</a:t>
            </a:r>
            <a:r>
              <a:rPr lang="en-US" dirty="0" smtClean="0"/>
              <a:t> </a:t>
            </a:r>
            <a:r>
              <a:rPr lang="en-US" dirty="0" smtClean="0"/>
              <a:t>DSP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905000"/>
          </a:xfrm>
        </p:spPr>
        <p:txBody>
          <a:bodyPr/>
          <a:lstStyle/>
          <a:p>
            <a:pPr marL="339725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b="1" dirty="0" smtClean="0"/>
              <a:t>Unique architectural features</a:t>
            </a:r>
          </a:p>
          <a:p>
            <a:pPr marL="739775" lvl="1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 smtClean="0"/>
              <a:t>Eight cores</a:t>
            </a:r>
          </a:p>
          <a:p>
            <a:pPr marL="739775" lvl="1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 smtClean="0"/>
              <a:t>Statically scheduled VLIW/SIMD </a:t>
            </a:r>
            <a:r>
              <a:rPr lang="en-US" dirty="0" smtClean="0"/>
              <a:t>instructions</a:t>
            </a:r>
          </a:p>
          <a:p>
            <a:pPr marL="739775" lvl="1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 smtClean="0"/>
              <a:t>2 register files and 8 functional units per core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3</a:t>
            </a:fld>
            <a:endParaRPr lang="en-US">
              <a:solidFill>
                <a:srgbClr val="990033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843603155"/>
              </p:ext>
            </p:extLst>
          </p:nvPr>
        </p:nvGraphicFramePr>
        <p:xfrm>
          <a:off x="381000" y="2971800"/>
          <a:ext cx="8077201" cy="26960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6386"/>
                <a:gridCol w="1545203"/>
                <a:gridCol w="1615440"/>
                <a:gridCol w="1334127"/>
                <a:gridCol w="1686045"/>
              </a:tblGrid>
              <a:tr h="248435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21618" marR="1216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Tesla</a:t>
                      </a:r>
                      <a:endParaRPr lang="en-US" sz="1200" b="1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</a:rPr>
                        <a:t>K20X GPU</a:t>
                      </a:r>
                    </a:p>
                  </a:txBody>
                  <a:tcPr marL="121618" marR="1216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Intel i7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Ivy Bridge</a:t>
                      </a:r>
                    </a:p>
                  </a:txBody>
                  <a:tcPr marL="121618" marR="1216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TI C6678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Keystone</a:t>
                      </a:r>
                    </a:p>
                  </a:txBody>
                  <a:tcPr marL="121618" marR="121618"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NVIDIA</a:t>
                      </a:r>
                    </a:p>
                    <a:p>
                      <a:pPr algn="ctr"/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</a:rPr>
                        <a:t>Tegra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 K1</a:t>
                      </a:r>
                    </a:p>
                  </a:txBody>
                  <a:tcPr marL="121618" marR="121618" anchor="ctr">
                    <a:solidFill>
                      <a:schemeClr val="tx1"/>
                    </a:solidFill>
                  </a:tcPr>
                </a:tc>
              </a:tr>
              <a:tr h="604320">
                <a:tc>
                  <a:txBody>
                    <a:bodyPr/>
                    <a:lstStyle/>
                    <a:p>
                      <a:pPr algn="r"/>
                      <a:endParaRPr lang="en-US" sz="1200" b="1" baseline="0" dirty="0" smtClean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Server GPU</a:t>
                      </a:r>
                      <a:endParaRPr lang="en-US" sz="12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Server</a:t>
                      </a:r>
                      <a:r>
                        <a:rPr lang="en-US" sz="1200" baseline="0" dirty="0" smtClean="0"/>
                        <a:t> CPU</a:t>
                      </a:r>
                      <a:endParaRPr lang="en-US" sz="12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Embedded</a:t>
                      </a:r>
                      <a:endParaRPr lang="en-US" sz="1200" b="1" dirty="0"/>
                    </a:p>
                  </a:txBody>
                  <a:tcPr marL="121618" marR="121618"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Embedded</a:t>
                      </a:r>
                      <a:endParaRPr lang="en-US" sz="1200" dirty="0"/>
                    </a:p>
                  </a:txBody>
                  <a:tcPr marL="121618" marR="121618" anchor="ctr"/>
                </a:tc>
              </a:tr>
              <a:tr h="60432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/>
                        <a:t>Peak</a:t>
                      </a:r>
                      <a:r>
                        <a:rPr lang="en-US" sz="1200" b="1" baseline="0" dirty="0" smtClean="0"/>
                        <a:t> single</a:t>
                      </a:r>
                    </a:p>
                    <a:p>
                      <a:pPr algn="r"/>
                      <a:r>
                        <a:rPr lang="en-US" sz="1200" b="1" baseline="0" dirty="0" smtClean="0"/>
                        <a:t>precision</a:t>
                      </a:r>
                    </a:p>
                    <a:p>
                      <a:pPr algn="r"/>
                      <a:r>
                        <a:rPr lang="en-US" sz="1200" b="1" baseline="0" dirty="0" smtClean="0"/>
                        <a:t>throughput</a:t>
                      </a:r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3.95</a:t>
                      </a:r>
                    </a:p>
                    <a:p>
                      <a:pPr algn="ctr"/>
                      <a:r>
                        <a:rPr lang="en-US" sz="1200" dirty="0" err="1" smtClean="0"/>
                        <a:t>Tflops</a:t>
                      </a:r>
                      <a:endParaRPr lang="en-US" sz="12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448</a:t>
                      </a:r>
                    </a:p>
                    <a:p>
                      <a:pPr algn="ctr"/>
                      <a:r>
                        <a:rPr lang="en-US" sz="1200" dirty="0" err="1" smtClean="0"/>
                        <a:t>Gflops</a:t>
                      </a:r>
                      <a:endParaRPr lang="en-US" sz="12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160</a:t>
                      </a:r>
                    </a:p>
                    <a:p>
                      <a:pPr algn="ctr"/>
                      <a:r>
                        <a:rPr lang="en-US" sz="1200" b="1" dirty="0" err="1" smtClean="0"/>
                        <a:t>Gflops</a:t>
                      </a:r>
                      <a:endParaRPr lang="en-US" sz="1200" b="1" dirty="0"/>
                    </a:p>
                  </a:txBody>
                  <a:tcPr marL="121618" marR="121618"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327</a:t>
                      </a:r>
                    </a:p>
                    <a:p>
                      <a:pPr algn="ctr"/>
                      <a:r>
                        <a:rPr lang="en-US" sz="1200" dirty="0" err="1" smtClean="0"/>
                        <a:t>Gflops</a:t>
                      </a:r>
                      <a:endParaRPr lang="en-US" sz="1200" dirty="0"/>
                    </a:p>
                  </a:txBody>
                  <a:tcPr marL="121618" marR="121618" anchor="ctr"/>
                </a:tc>
              </a:tr>
              <a:tr h="258994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/>
                        <a:t>Peak Power</a:t>
                      </a:r>
                      <a:endParaRPr lang="en-US" sz="1200" b="1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225 W</a:t>
                      </a:r>
                      <a:endParaRPr lang="en-US" sz="12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77 W</a:t>
                      </a:r>
                      <a:endParaRPr lang="en-US" sz="12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&lt;10 </a:t>
                      </a:r>
                      <a:r>
                        <a:rPr lang="en-US" sz="1200" b="1" dirty="0" smtClean="0"/>
                        <a:t>W</a:t>
                      </a:r>
                      <a:endParaRPr lang="en-US" sz="1200" b="1" dirty="0"/>
                    </a:p>
                  </a:txBody>
                  <a:tcPr marL="121618" marR="121618"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&lt;20 </a:t>
                      </a:r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 marL="121618" marR="121618" anchor="ctr"/>
                </a:tc>
              </a:tr>
              <a:tr h="720094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/>
                        <a:t>DRAM</a:t>
                      </a:r>
                    </a:p>
                    <a:p>
                      <a:pPr algn="r"/>
                      <a:r>
                        <a:rPr lang="en-US" sz="1200" b="1" dirty="0" smtClean="0"/>
                        <a:t>bandwidth</a:t>
                      </a:r>
                      <a:endParaRPr lang="en-US" sz="1200" b="1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250</a:t>
                      </a:r>
                    </a:p>
                    <a:p>
                      <a:pPr algn="ctr"/>
                      <a:r>
                        <a:rPr lang="en-US" sz="1200" dirty="0" smtClean="0"/>
                        <a:t>GB/s</a:t>
                      </a:r>
                      <a:endParaRPr lang="en-US" sz="12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25.6</a:t>
                      </a:r>
                    </a:p>
                    <a:p>
                      <a:pPr algn="ctr"/>
                      <a:r>
                        <a:rPr lang="en-US" sz="1200" dirty="0" smtClean="0"/>
                        <a:t>GB/s</a:t>
                      </a:r>
                      <a:endParaRPr lang="en-US" sz="1200" dirty="0" smtClean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12.8</a:t>
                      </a:r>
                    </a:p>
                    <a:p>
                      <a:pPr algn="ctr"/>
                      <a:r>
                        <a:rPr lang="en-US" sz="1200" b="1" dirty="0" smtClean="0"/>
                        <a:t>GB/s</a:t>
                      </a:r>
                      <a:endParaRPr lang="en-US" sz="1200" b="1" dirty="0" smtClean="0"/>
                    </a:p>
                  </a:txBody>
                  <a:tcPr marL="121618" marR="121618"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17.1</a:t>
                      </a:r>
                    </a:p>
                    <a:p>
                      <a:pPr algn="ctr"/>
                      <a:r>
                        <a:rPr lang="en-US" sz="1200" dirty="0" smtClean="0"/>
                        <a:t>GB/s</a:t>
                      </a:r>
                      <a:endParaRPr lang="en-US" sz="1200" dirty="0" smtClean="0"/>
                    </a:p>
                  </a:txBody>
                  <a:tcPr marL="121618" marR="121618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using DSP?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Low power consumption</a:t>
            </a:r>
          </a:p>
          <a:p>
            <a:endParaRPr lang="en-US" sz="2400" dirty="0" smtClean="0"/>
          </a:p>
          <a:p>
            <a:r>
              <a:rPr lang="en-US" sz="2400" dirty="0" smtClean="0"/>
              <a:t>High performance floating point arithmetic</a:t>
            </a:r>
          </a:p>
          <a:p>
            <a:endParaRPr lang="en-US" sz="2400" dirty="0" smtClean="0"/>
          </a:p>
          <a:p>
            <a:r>
              <a:rPr lang="en-US" sz="2400" dirty="0" smtClean="0"/>
              <a:t>Strong potential for computer vision tasks</a:t>
            </a:r>
          </a:p>
          <a:p>
            <a:pPr lvl="1"/>
            <a:r>
              <a:rPr lang="en-US" sz="2200" dirty="0" smtClean="0"/>
              <a:t>1D </a:t>
            </a:r>
            <a:r>
              <a:rPr lang="en-US" sz="2200" dirty="0" err="1" smtClean="0"/>
              <a:t>vs</a:t>
            </a:r>
            <a:r>
              <a:rPr lang="en-US" sz="2200" dirty="0" smtClean="0"/>
              <a:t> 2D (signal processing </a:t>
            </a:r>
            <a:r>
              <a:rPr lang="en-US" sz="2200" dirty="0" err="1" smtClean="0"/>
              <a:t>vs</a:t>
            </a:r>
            <a:r>
              <a:rPr lang="en-US" sz="2200" dirty="0" smtClean="0"/>
              <a:t> image processing)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4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Gradient-based Optical Flow 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1371600"/>
            <a:ext cx="6324600" cy="4648200"/>
          </a:xfrm>
        </p:spPr>
        <p:txBody>
          <a:bodyPr/>
          <a:lstStyle/>
          <a:p>
            <a:r>
              <a:rPr lang="en-US" dirty="0" smtClean="0"/>
              <a:t>Optical flow evaluation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First-order approximation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5</a:t>
            </a:fld>
            <a:endParaRPr lang="en-US">
              <a:solidFill>
                <a:srgbClr val="990033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891300"/>
            <a:ext cx="4191000" cy="470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1" y="2803956"/>
            <a:ext cx="5029200" cy="54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2201" y="4343400"/>
            <a:ext cx="2743200" cy="802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Left Arrow Callout 8"/>
          <p:cNvSpPr/>
          <p:nvPr/>
        </p:nvSpPr>
        <p:spPr>
          <a:xfrm>
            <a:off x="5257800" y="4038600"/>
            <a:ext cx="2133600" cy="1600200"/>
          </a:xfrm>
          <a:prstGeom prst="lef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 formula with two unknowns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48" idx="2"/>
          </p:cNvCxnSpPr>
          <p:nvPr/>
        </p:nvCxnSpPr>
        <p:spPr>
          <a:xfrm rot="5400000">
            <a:off x="2565866" y="4052560"/>
            <a:ext cx="430074" cy="2293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8" idx="2"/>
          </p:cNvCxnSpPr>
          <p:nvPr/>
        </p:nvCxnSpPr>
        <p:spPr>
          <a:xfrm rot="16200000" flipH="1">
            <a:off x="3004810" y="3843010"/>
            <a:ext cx="46738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8" idx="2"/>
          </p:cNvCxnSpPr>
          <p:nvPr/>
        </p:nvCxnSpPr>
        <p:spPr>
          <a:xfrm rot="16200000" flipH="1">
            <a:off x="3614410" y="3233410"/>
            <a:ext cx="467380" cy="1905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34290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Gradient of pixel in x, y and t direction, known</a:t>
            </a:r>
            <a:endParaRPr lang="en-US" sz="1400" dirty="0"/>
          </a:p>
        </p:txBody>
      </p:sp>
      <p:cxnSp>
        <p:nvCxnSpPr>
          <p:cNvPr id="53" name="Straight Arrow Connector 52"/>
          <p:cNvCxnSpPr>
            <a:stCxn id="59" idx="0"/>
          </p:cNvCxnSpPr>
          <p:nvPr/>
        </p:nvCxnSpPr>
        <p:spPr>
          <a:xfrm rot="16200000" flipV="1">
            <a:off x="3048000" y="4876800"/>
            <a:ext cx="5334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9" idx="0"/>
          </p:cNvCxnSpPr>
          <p:nvPr/>
        </p:nvCxnSpPr>
        <p:spPr>
          <a:xfrm rot="5400000" flipH="1" flipV="1">
            <a:off x="3543300" y="5067300"/>
            <a:ext cx="5334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514600" y="5486400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Optical flow, unknown</a:t>
            </a:r>
            <a:endParaRPr lang="en-US" sz="1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0" y="1219200"/>
            <a:ext cx="3505200" cy="1557754"/>
            <a:chOff x="5638800" y="990600"/>
            <a:chExt cx="3505200" cy="1557754"/>
          </a:xfrm>
        </p:grpSpPr>
        <p:sp>
          <p:nvSpPr>
            <p:cNvPr id="10" name="Rectangle 9"/>
            <p:cNvSpPr/>
            <p:nvPr/>
          </p:nvSpPr>
          <p:spPr>
            <a:xfrm>
              <a:off x="5867400" y="1676400"/>
              <a:ext cx="13716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67600" y="1676400"/>
              <a:ext cx="13716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3600" y="990600"/>
              <a:ext cx="3810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 smtClean="0"/>
                <a:t>.</a:t>
              </a:r>
              <a:endParaRPr lang="en-US" sz="8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96200" y="1219200"/>
              <a:ext cx="3810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 smtClean="0"/>
                <a:t>.</a:t>
              </a:r>
              <a:endParaRPr lang="en-US" sz="80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rot="16200000" flipH="1">
              <a:off x="5905500" y="1714500"/>
              <a:ext cx="304800" cy="7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638800" y="12954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(x, y, t)</a:t>
              </a:r>
              <a:endParaRPr lang="en-US" sz="16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16200000" flipH="1">
              <a:off x="7467600" y="1752600"/>
              <a:ext cx="60960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858000" y="1295400"/>
              <a:ext cx="228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(x + </a:t>
              </a:r>
              <a:r>
                <a:rPr lang="el-GR" sz="1400" dirty="0" smtClean="0">
                  <a:latin typeface="Arial"/>
                  <a:cs typeface="Arial"/>
                </a:rPr>
                <a:t>Δ</a:t>
              </a:r>
              <a:r>
                <a:rPr lang="en-US" sz="1400" dirty="0" smtClean="0">
                  <a:latin typeface="Arial"/>
                  <a:cs typeface="Arial"/>
                </a:rPr>
                <a:t>x</a:t>
              </a:r>
              <a:r>
                <a:rPr lang="en-US" sz="1400" dirty="0" smtClean="0"/>
                <a:t>, y + </a:t>
              </a:r>
              <a:r>
                <a:rPr lang="el-GR" sz="1400" dirty="0" smtClean="0">
                  <a:latin typeface="Arial"/>
                  <a:cs typeface="Arial"/>
                </a:rPr>
                <a:t>Δ </a:t>
              </a:r>
              <a:r>
                <a:rPr lang="en-US" sz="1400" dirty="0" smtClean="0"/>
                <a:t>y, t + </a:t>
              </a:r>
              <a:r>
                <a:rPr lang="el-GR" sz="1400" dirty="0" smtClean="0">
                  <a:latin typeface="Arial"/>
                  <a:cs typeface="Arial"/>
                </a:rPr>
                <a:t>Δ</a:t>
              </a:r>
              <a:r>
                <a:rPr lang="en-US" sz="1400" dirty="0" smtClean="0">
                  <a:latin typeface="Arial"/>
                  <a:cs typeface="Arial"/>
                </a:rPr>
                <a:t>t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248400" y="22098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Frame </a:t>
              </a:r>
              <a:r>
                <a:rPr lang="en-US" sz="1600" dirty="0" smtClean="0"/>
                <a:t>t</a:t>
              </a:r>
              <a:endParaRPr lang="en-US" sz="16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43800" y="2209800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Frame </a:t>
              </a:r>
              <a:r>
                <a:rPr lang="en-US" sz="1600" dirty="0" smtClean="0"/>
                <a:t>t + </a:t>
              </a:r>
              <a:r>
                <a:rPr lang="el-GR" sz="1600" dirty="0" smtClean="0">
                  <a:latin typeface="Arial"/>
                  <a:cs typeface="Arial"/>
                </a:rPr>
                <a:t>Δ</a:t>
              </a:r>
              <a:r>
                <a:rPr lang="en-US" sz="1600" dirty="0" smtClean="0">
                  <a:latin typeface="Arial"/>
                  <a:cs typeface="Arial"/>
                </a:rPr>
                <a:t>t</a:t>
              </a:r>
              <a:r>
                <a:rPr lang="en-US" sz="1600" dirty="0" smtClean="0"/>
                <a:t> </a:t>
              </a:r>
              <a:endParaRPr 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8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Lucas </a:t>
            </a:r>
            <a:r>
              <a:rPr lang="en-US" dirty="0" err="1" smtClean="0"/>
              <a:t>Kanade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6</a:t>
            </a:fld>
            <a:endParaRPr lang="en-US" dirty="0">
              <a:solidFill>
                <a:srgbClr val="990033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" y="2057400"/>
          <a:ext cx="4114800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1600"/>
                <a:gridCol w="1371600"/>
                <a:gridCol w="1371600"/>
              </a:tblGrid>
              <a:tr h="3454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x-1,y-1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x,y-1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x+1,y-1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x-1,y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x,y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x+1,y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x-1,y+1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x,y+1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x+1,y+1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" y="1371600"/>
            <a:ext cx="304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If we assume the pixel </a:t>
            </a:r>
            <a:r>
              <a:rPr lang="en-US" sz="1400" dirty="0" smtClean="0"/>
              <a:t>adjacent to </a:t>
            </a:r>
            <a:r>
              <a:rPr lang="en-US" sz="1400" dirty="0" smtClean="0"/>
              <a:t>the center has the same optical flow as the center</a:t>
            </a:r>
            <a:endParaRPr lang="en-US" sz="1400" dirty="0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4343400" y="1981200"/>
          <a:ext cx="4370388" cy="1281113"/>
        </p:xfrm>
        <a:graphic>
          <a:graphicData uri="http://schemas.openxmlformats.org/presentationml/2006/ole">
            <p:oleObj spid="_x0000_s3073" name="Equation" r:id="rId3" imgW="3517560" imgH="1015920" progId="Equation.3">
              <p:embed/>
            </p:oleObj>
          </a:graphicData>
        </a:graphic>
      </p:graphicFrame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233488" y="3505200"/>
          <a:ext cx="2794000" cy="1281113"/>
        </p:xfrm>
        <a:graphic>
          <a:graphicData uri="http://schemas.openxmlformats.org/presentationml/2006/ole">
            <p:oleObj spid="_x0000_s3074" name="Equation" r:id="rId4" imgW="2247840" imgH="1015920" progId="Equation.3">
              <p:embed/>
            </p:oleObj>
          </a:graphicData>
        </a:graphic>
      </p:graphicFrame>
      <p:graphicFrame>
        <p:nvGraphicFramePr>
          <p:cNvPr id="17" name="Object 2"/>
          <p:cNvGraphicFramePr>
            <a:graphicFrameLocks noChangeAspect="1"/>
          </p:cNvGraphicFramePr>
          <p:nvPr/>
        </p:nvGraphicFramePr>
        <p:xfrm>
          <a:off x="4518025" y="3505200"/>
          <a:ext cx="1577975" cy="1216025"/>
        </p:xfrm>
        <a:graphic>
          <a:graphicData uri="http://schemas.openxmlformats.org/presentationml/2006/ole">
            <p:oleObj spid="_x0000_s3075" name="Equation" r:id="rId5" imgW="1269720" imgH="965160" progId="Equation.3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33400" y="3962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</a:t>
            </a:r>
            <a:endParaRPr lang="en-US" dirty="0"/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600200" y="4876800"/>
          <a:ext cx="4387850" cy="1152525"/>
        </p:xfrm>
        <a:graphic>
          <a:graphicData uri="http://schemas.openxmlformats.org/presentationml/2006/ole">
            <p:oleObj spid="_x0000_s3076" name="Equation" r:id="rId6" imgW="3530520" imgH="914400" progId="Equation.3">
              <p:embed/>
            </p:oleObj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096000" y="533400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Least  Square Method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Derivative </a:t>
            </a:r>
            <a:r>
              <a:rPr lang="en-US" dirty="0" smtClean="0"/>
              <a:t>Computation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7</a:t>
            </a:fld>
            <a:endParaRPr lang="en-US">
              <a:solidFill>
                <a:srgbClr val="990033"/>
              </a:solidFill>
            </a:endParaRPr>
          </a:p>
        </p:txBody>
      </p:sp>
      <p:sp>
        <p:nvSpPr>
          <p:cNvPr id="74" name="Slide Number Placeholder 3"/>
          <p:cNvSpPr txBox="1">
            <a:spLocks/>
          </p:cNvSpPr>
          <p:nvPr/>
        </p:nvSpPr>
        <p:spPr bwMode="auto">
          <a:xfrm>
            <a:off x="2580154" y="6345602"/>
            <a:ext cx="8513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			 </a:t>
            </a:r>
            <a:fld id="{3085F243-DA53-4996-A494-7454463B9E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00530" y="2339269"/>
            <a:ext cx="146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frame n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3127216" y="1468802"/>
            <a:ext cx="608092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3127216" y="1926002"/>
            <a:ext cx="6080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3735308" y="1468802"/>
            <a:ext cx="6080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3735308" y="1926002"/>
            <a:ext cx="6080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3352800" y="1676400"/>
            <a:ext cx="762000" cy="116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000530" y="3863269"/>
            <a:ext cx="146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frame n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3127216" y="2992802"/>
            <a:ext cx="608092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3127216" y="3450002"/>
            <a:ext cx="6080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3735308" y="2992802"/>
            <a:ext cx="6080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3735308" y="3450002"/>
            <a:ext cx="6080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3" name="Straight Arrow Connector 102"/>
          <p:cNvCxnSpPr/>
          <p:nvPr/>
        </p:nvCxnSpPr>
        <p:spPr>
          <a:xfrm rot="5400000">
            <a:off x="3771900" y="3467100"/>
            <a:ext cx="5334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514600" y="5638800"/>
            <a:ext cx="146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frame n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2930253" y="5029200"/>
            <a:ext cx="608092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5029200" y="5562600"/>
            <a:ext cx="174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frame n+1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5496355" y="5040868"/>
            <a:ext cx="6080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3276600" y="4800600"/>
            <a:ext cx="1" cy="468667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3276600" y="4800600"/>
            <a:ext cx="2527383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5029200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</a:t>
            </a:r>
            <a:r>
              <a:rPr lang="en-US" dirty="0" smtClean="0"/>
              <a:t>A – B + C – D) / 2</a:t>
            </a:r>
            <a:endParaRPr lang="en-US" dirty="0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1879600" y="1447800"/>
          <a:ext cx="685800" cy="958850"/>
        </p:xfrm>
        <a:graphic>
          <a:graphicData uri="http://schemas.openxmlformats.org/presentationml/2006/ole">
            <p:oleObj spid="_x0000_s24577" name="Equation" r:id="rId3" imgW="342720" imgH="393480" progId="Equation.3">
              <p:embed/>
            </p:oleObj>
          </a:graphicData>
        </a:graphic>
      </p:graphicFrame>
      <p:graphicFrame>
        <p:nvGraphicFramePr>
          <p:cNvPr id="36" name="Object 1"/>
          <p:cNvGraphicFramePr>
            <a:graphicFrameLocks noChangeAspect="1"/>
          </p:cNvGraphicFramePr>
          <p:nvPr/>
        </p:nvGraphicFramePr>
        <p:xfrm>
          <a:off x="1803400" y="2941638"/>
          <a:ext cx="685800" cy="1020762"/>
        </p:xfrm>
        <a:graphic>
          <a:graphicData uri="http://schemas.openxmlformats.org/presentationml/2006/ole">
            <p:oleObj spid="_x0000_s24578" name="Equation" r:id="rId4" imgW="342720" imgH="419040" progId="Equation.3">
              <p:embed/>
            </p:oleObj>
          </a:graphicData>
        </a:graphic>
      </p:graphicFrame>
      <p:graphicFrame>
        <p:nvGraphicFramePr>
          <p:cNvPr id="37" name="Object 1"/>
          <p:cNvGraphicFramePr>
            <a:graphicFrameLocks noChangeAspect="1"/>
          </p:cNvGraphicFramePr>
          <p:nvPr/>
        </p:nvGraphicFramePr>
        <p:xfrm>
          <a:off x="1752600" y="4800600"/>
          <a:ext cx="685800" cy="958850"/>
        </p:xfrm>
        <a:graphic>
          <a:graphicData uri="http://schemas.openxmlformats.org/presentationml/2006/ole">
            <p:oleObj spid="_x0000_s24579" name="Equation" r:id="rId5" imgW="342720" imgH="393480" progId="Equation.3">
              <p:embed/>
            </p:oleObj>
          </a:graphicData>
        </a:graphic>
      </p:graphicFrame>
      <p:cxnSp>
        <p:nvCxnSpPr>
          <p:cNvPr id="42" name="Straight Arrow Connector 41"/>
          <p:cNvCxnSpPr/>
          <p:nvPr/>
        </p:nvCxnSpPr>
        <p:spPr>
          <a:xfrm flipV="1">
            <a:off x="3352800" y="2133600"/>
            <a:ext cx="762000" cy="116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3162300" y="3459480"/>
            <a:ext cx="541020" cy="76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5791200" y="4800600"/>
            <a:ext cx="0" cy="4619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19600" y="1524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419600" y="1981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743200" y="1524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743200" y="1981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343400" y="3048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343400" y="3505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667000" y="3048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667000" y="3505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29200" y="3276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</a:t>
            </a:r>
            <a:r>
              <a:rPr lang="en-US" dirty="0" smtClean="0"/>
              <a:t>A – C + </a:t>
            </a:r>
            <a:r>
              <a:rPr lang="en-US" altLang="zh-CN" dirty="0" smtClean="0"/>
              <a:t>B</a:t>
            </a:r>
            <a:r>
              <a:rPr lang="en-US" dirty="0" smtClean="0"/>
              <a:t> – D) / 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514600" y="5029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05400" y="5029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324600" y="5105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 - 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Lucas </a:t>
            </a:r>
            <a:r>
              <a:rPr lang="en-US" dirty="0" err="1" smtClean="0"/>
              <a:t>Kanade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114800"/>
          </a:xfrm>
        </p:spPr>
        <p:txBody>
          <a:bodyPr/>
          <a:lstStyle/>
          <a:p>
            <a:r>
              <a:rPr lang="en-US" sz="2400" dirty="0" smtClean="0"/>
              <a:t>Input: Frame n, frame n+1, window size w</a:t>
            </a:r>
            <a:endParaRPr lang="en-US" sz="2000" dirty="0" smtClean="0"/>
          </a:p>
          <a:p>
            <a:r>
              <a:rPr lang="en-US" sz="2400" dirty="0" smtClean="0"/>
              <a:t>Output: Optical flow field F</a:t>
            </a:r>
          </a:p>
          <a:p>
            <a:endParaRPr lang="en-US" sz="2400" dirty="0" smtClean="0"/>
          </a:p>
          <a:p>
            <a:r>
              <a:rPr lang="en-US" sz="2400" dirty="0" smtClean="0"/>
              <a:t>For each pixel x, y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Compute </a:t>
            </a:r>
            <a:r>
              <a:rPr lang="en-US" sz="2400" dirty="0" err="1" smtClean="0"/>
              <a:t>x,y,t</a:t>
            </a:r>
            <a:r>
              <a:rPr lang="en-US" sz="2400" dirty="0" smtClean="0"/>
              <a:t> derivative matrices </a:t>
            </a:r>
            <a:r>
              <a:rPr lang="en-US" sz="2400" dirty="0" err="1" smtClean="0"/>
              <a:t>Dx</a:t>
            </a:r>
            <a:r>
              <a:rPr lang="en-US" sz="2400" dirty="0" smtClean="0"/>
              <a:t>, </a:t>
            </a:r>
            <a:r>
              <a:rPr lang="en-US" sz="2400" dirty="0" err="1" smtClean="0"/>
              <a:t>Dy</a:t>
            </a:r>
            <a:r>
              <a:rPr lang="en-US" sz="2400" dirty="0" smtClean="0"/>
              <a:t>, </a:t>
            </a:r>
            <a:r>
              <a:rPr lang="en-US" sz="2400" dirty="0" err="1" smtClean="0"/>
              <a:t>Dt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for its neighbor window</a:t>
            </a:r>
            <a:endParaRPr lang="en-US" sz="2400" dirty="0" smtClean="0"/>
          </a:p>
          <a:p>
            <a:r>
              <a:rPr lang="en-US" sz="2400" dirty="0" smtClean="0"/>
              <a:t>    Compute optical flow by the least square</a:t>
            </a:r>
          </a:p>
          <a:p>
            <a:pPr>
              <a:buNone/>
            </a:pPr>
            <a:r>
              <a:rPr lang="en-US" sz="2400" dirty="0" smtClean="0"/>
              <a:t>      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8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Computation (Example)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9</a:t>
            </a:fld>
            <a:endParaRPr lang="en-US">
              <a:solidFill>
                <a:srgbClr val="990033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9200" y="1371600"/>
          <a:ext cx="1905000" cy="146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6250"/>
                <a:gridCol w="476250"/>
                <a:gridCol w="476250"/>
                <a:gridCol w="476250"/>
              </a:tblGrid>
              <a:tr h="277707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7707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7707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7707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257800" y="1371600"/>
          <a:ext cx="1981200" cy="146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5300"/>
                <a:gridCol w="495300"/>
                <a:gridCol w="495300"/>
                <a:gridCol w="495300"/>
              </a:tblGrid>
              <a:tr h="277707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7707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7707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7707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43000" y="3429000"/>
          <a:ext cx="1828800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600"/>
                <a:gridCol w="609600"/>
                <a:gridCol w="609600"/>
              </a:tblGrid>
              <a:tr h="277707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7707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7707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505200" y="3429000"/>
          <a:ext cx="1752600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4200"/>
                <a:gridCol w="584200"/>
                <a:gridCol w="584200"/>
              </a:tblGrid>
              <a:tr h="277707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7707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7707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0" y="1371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33800" y="1371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n + 1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791200" y="3429000"/>
          <a:ext cx="1752600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4200"/>
                <a:gridCol w="584200"/>
                <a:gridCol w="584200"/>
              </a:tblGrid>
              <a:tr h="277707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7707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7707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-20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1841500" y="4648200"/>
          <a:ext cx="457200" cy="958850"/>
        </p:xfrm>
        <a:graphic>
          <a:graphicData uri="http://schemas.openxmlformats.org/presentationml/2006/ole">
            <p:oleObj spid="_x0000_s23553" name="Equation" r:id="rId3" imgW="228600" imgH="393480" progId="Equation.3">
              <p:embed/>
            </p:oleObj>
          </a:graphicData>
        </a:graphic>
      </p:graphicFrame>
      <p:graphicFrame>
        <p:nvGraphicFramePr>
          <p:cNvPr id="23554" name="Object 1"/>
          <p:cNvGraphicFramePr>
            <a:graphicFrameLocks noChangeAspect="1"/>
          </p:cNvGraphicFramePr>
          <p:nvPr/>
        </p:nvGraphicFramePr>
        <p:xfrm>
          <a:off x="4216400" y="4618038"/>
          <a:ext cx="457200" cy="1020762"/>
        </p:xfrm>
        <a:graphic>
          <a:graphicData uri="http://schemas.openxmlformats.org/presentationml/2006/ole">
            <p:oleObj spid="_x0000_s23554" name="Equation" r:id="rId4" imgW="228600" imgH="419040" progId="Equation.3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6477000" y="4648200"/>
          <a:ext cx="457200" cy="958850"/>
        </p:xfrm>
        <a:graphic>
          <a:graphicData uri="http://schemas.openxmlformats.org/presentationml/2006/ole">
            <p:oleObj spid="_x0000_s23555" name="Equation" r:id="rId5" imgW="22860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sc">
  <a:themeElements>
    <a:clrScheme name="us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sc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s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usc</Template>
  <TotalTime>43276</TotalTime>
  <Words>1147</Words>
  <Application>Microsoft Office PowerPoint</Application>
  <PresentationFormat>On-screen Show (4:3)</PresentationFormat>
  <Paragraphs>542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usc</vt:lpstr>
      <vt:lpstr>Equation</vt:lpstr>
      <vt:lpstr>Microsoft Equation 3.0</vt:lpstr>
      <vt:lpstr>Lucas Kanade Optical Flow Estimation on the TI C66x Digital Signal Processor</vt:lpstr>
      <vt:lpstr>What is Optical Flow </vt:lpstr>
      <vt:lpstr>TI C66x Multicore DSP</vt:lpstr>
      <vt:lpstr>Why using DSP?</vt:lpstr>
      <vt:lpstr>Gradient-based Optical Flow Solver</vt:lpstr>
      <vt:lpstr>Lucas Kanade Method</vt:lpstr>
      <vt:lpstr>Image Derivative Computation</vt:lpstr>
      <vt:lpstr>Lucas Kanade Method</vt:lpstr>
      <vt:lpstr>Derivative Computation (Example)</vt:lpstr>
      <vt:lpstr>Least Square Method Example (Neighbor Window Size = 3)</vt:lpstr>
      <vt:lpstr>Optimize Lucas Kanade Method on DSP</vt:lpstr>
      <vt:lpstr>Derivative Computation</vt:lpstr>
      <vt:lpstr>Least Square Method</vt:lpstr>
      <vt:lpstr>Least Square Method</vt:lpstr>
      <vt:lpstr>Loop Flattening</vt:lpstr>
      <vt:lpstr>Multicore Utilization</vt:lpstr>
      <vt:lpstr>Accuracy Improvement</vt:lpstr>
      <vt:lpstr>Experiment Setup</vt:lpstr>
      <vt:lpstr>Results and Analysis</vt:lpstr>
      <vt:lpstr>Results and Analysis</vt:lpstr>
      <vt:lpstr>Results and Analysis</vt:lpstr>
      <vt:lpstr>Conclusion</vt:lpstr>
      <vt:lpstr>Q &amp; A</vt:lpstr>
      <vt:lpstr>Kernels of Pyramidal Lucas Kanade Method</vt:lpstr>
    </vt:vector>
  </TitlesOfParts>
  <Company>Department of Computer Science and Engineering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612:  VLSI System Design</dc:title>
  <dc:creator>Jason D. Bakos</dc:creator>
  <cp:lastModifiedBy>Fan Zhang</cp:lastModifiedBy>
  <cp:revision>1019</cp:revision>
  <dcterms:created xsi:type="dcterms:W3CDTF">2005-09-22T21:21:18Z</dcterms:created>
  <dcterms:modified xsi:type="dcterms:W3CDTF">2014-09-10T14:18:03Z</dcterms:modified>
</cp:coreProperties>
</file>