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57" r:id="rId4"/>
    <p:sldId id="281" r:id="rId5"/>
    <p:sldId id="259" r:id="rId6"/>
    <p:sldId id="260" r:id="rId7"/>
    <p:sldId id="261" r:id="rId8"/>
    <p:sldId id="262" r:id="rId9"/>
    <p:sldId id="282" r:id="rId10"/>
    <p:sldId id="265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  <p:sldId id="279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35" autoAdjust="0"/>
    <p:restoredTop sz="94678" autoAdjust="0"/>
  </p:normalViewPr>
  <p:slideViewPr>
    <p:cSldViewPr>
      <p:cViewPr varScale="1">
        <p:scale>
          <a:sx n="120" d="100"/>
          <a:sy n="120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436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4863CDC-A008-433C-BA83-F5C70440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DA99AD8-4FC9-4F29-8BD8-3C40C9599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0"/>
            <a:ext cx="259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C7C71468-B223-47E3-9457-2718069BC6BD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3FC52DB6-E95A-4401-B906-62270B288E2C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HPRCTA ’09				</a:t>
            </a:r>
            <a:fld id="{7F3E2202-B67D-47E9-8C3C-91B3840C8C22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AEBCB828-BD78-41A2-9275-57F54258E459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4A44516A-3881-47CC-925A-8176E23AA59A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4DA9A0E3-8F48-4DE9-8453-91D0097BA53F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7C7411E0-7812-424A-A469-BB1758010060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2B01F58F-249D-4805-AA96-1EB991B591CC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8119AF7D-497A-4DBA-BBD0-C435E55A2A1B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212 </a:t>
            </a:r>
            <a:fld id="{D59932E5-3EDE-437A-BA7E-3FADDD3C660A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3246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 dirty="0" smtClean="0">
                <a:solidFill>
                  <a:srgbClr val="99003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HPRCTA 2009			Nov. 15, 2009	</a:t>
            </a:r>
            <a:fld id="{B4C03700-78D9-45BA-8D70-6B8B52EA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8" descr="usc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600200"/>
          </a:xfrm>
        </p:spPr>
        <p:txBody>
          <a:bodyPr/>
          <a:lstStyle/>
          <a:p>
            <a:pPr eaLnBrk="1" hangingPunct="1"/>
            <a:r>
              <a:rPr lang="en-US" sz="3200" smtClean="0"/>
              <a:t>An Integrated Reduction Technique for a Double Precision Accumulator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657600"/>
            <a:ext cx="6400800" cy="1219200"/>
          </a:xfrm>
        </p:spPr>
        <p:txBody>
          <a:bodyPr/>
          <a:lstStyle/>
          <a:p>
            <a:pPr eaLnBrk="1" hangingPunct="1"/>
            <a:r>
              <a:rPr lang="en-US" i="1" smtClean="0"/>
              <a:t>Krishna Nagar, Yan Zhang, Jason Bakos</a:t>
            </a:r>
          </a:p>
          <a:p>
            <a:pPr eaLnBrk="1" hangingPunct="1"/>
            <a:r>
              <a:rPr lang="en-US" i="1" smtClean="0"/>
              <a:t>Dept. of Computer Science and Engineering</a:t>
            </a:r>
          </a:p>
          <a:p>
            <a:pPr eaLnBrk="1" hangingPunct="1"/>
            <a:r>
              <a:rPr lang="en-US" i="1" smtClean="0"/>
              <a:t>University of South Carolina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1816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1" name="TextBox 14"/>
          <p:cNvSpPr txBox="1">
            <a:spLocks noChangeArrowheads="1"/>
          </p:cNvSpPr>
          <p:nvPr/>
        </p:nvSpPr>
        <p:spPr bwMode="auto">
          <a:xfrm>
            <a:off x="3810000" y="34274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Symbol" pitchFamily="18" charset="2"/>
              </a:rPr>
              <a:t>a</a:t>
            </a:r>
            <a:r>
              <a:rPr lang="en-US"/>
              <a:t>3</a:t>
            </a:r>
          </a:p>
        </p:txBody>
      </p:sp>
      <p:sp>
        <p:nvSpPr>
          <p:cNvPr id="22542" name="TextBox 15"/>
          <p:cNvSpPr txBox="1">
            <a:spLocks noChangeArrowheads="1"/>
          </p:cNvSpPr>
          <p:nvPr/>
        </p:nvSpPr>
        <p:spPr bwMode="auto">
          <a:xfrm>
            <a:off x="4572000" y="34274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Symbol" pitchFamily="18" charset="2"/>
              </a:rPr>
              <a:t>a</a:t>
            </a:r>
            <a:r>
              <a:rPr lang="en-US"/>
              <a:t>2</a:t>
            </a:r>
          </a:p>
        </p:txBody>
      </p:sp>
      <p:sp>
        <p:nvSpPr>
          <p:cNvPr id="22543" name="TextBox 16"/>
          <p:cNvSpPr txBox="1">
            <a:spLocks noChangeArrowheads="1"/>
          </p:cNvSpPr>
          <p:nvPr/>
        </p:nvSpPr>
        <p:spPr bwMode="auto">
          <a:xfrm>
            <a:off x="5334000" y="34274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1</a:t>
            </a:r>
          </a:p>
        </p:txBody>
      </p:sp>
      <p:sp>
        <p:nvSpPr>
          <p:cNvPr id="22544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09800" y="33528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9400" y="3810000"/>
            <a:ext cx="9906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17"/>
          <p:cNvSpPr txBox="1">
            <a:spLocks noChangeArrowheads="1"/>
          </p:cNvSpPr>
          <p:nvPr/>
        </p:nvSpPr>
        <p:spPr bwMode="auto">
          <a:xfrm>
            <a:off x="2286000" y="35925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543" idx="3"/>
            <a:endCxn id="8" idx="1"/>
          </p:cNvCxnSpPr>
          <p:nvPr/>
        </p:nvCxnSpPr>
        <p:spPr>
          <a:xfrm>
            <a:off x="6096000" y="3612357"/>
            <a:ext cx="685800" cy="555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1" name="TextBox 14"/>
          <p:cNvSpPr txBox="1">
            <a:spLocks noChangeArrowheads="1"/>
          </p:cNvSpPr>
          <p:nvPr/>
        </p:nvSpPr>
        <p:spPr bwMode="auto">
          <a:xfrm>
            <a:off x="45720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3</a:t>
            </a:r>
          </a:p>
        </p:txBody>
      </p:sp>
      <p:sp>
        <p:nvSpPr>
          <p:cNvPr id="22542" name="TextBox 15"/>
          <p:cNvSpPr txBox="1">
            <a:spLocks noChangeArrowheads="1"/>
          </p:cNvSpPr>
          <p:nvPr/>
        </p:nvSpPr>
        <p:spPr bwMode="auto">
          <a:xfrm>
            <a:off x="53340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2</a:t>
            </a:r>
          </a:p>
        </p:txBody>
      </p:sp>
      <p:sp>
        <p:nvSpPr>
          <p:cNvPr id="22543" name="TextBox 16"/>
          <p:cNvSpPr txBox="1">
            <a:spLocks noChangeArrowheads="1"/>
          </p:cNvSpPr>
          <p:nvPr/>
        </p:nvSpPr>
        <p:spPr bwMode="auto">
          <a:xfrm>
            <a:off x="67818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1</a:t>
            </a:r>
          </a:p>
        </p:txBody>
      </p:sp>
      <p:sp>
        <p:nvSpPr>
          <p:cNvPr id="22544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25" name="Straight Arrow Connector 24"/>
          <p:cNvCxnSpPr>
            <a:stCxn id="21" idx="4"/>
          </p:cNvCxnSpPr>
          <p:nvPr/>
        </p:nvCxnSpPr>
        <p:spPr>
          <a:xfrm rot="5400000">
            <a:off x="1219200" y="4343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00400" y="3429000"/>
            <a:ext cx="6096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38100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828800" y="4953000"/>
            <a:ext cx="5334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3581400"/>
            <a:ext cx="304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095206" y="3886200"/>
            <a:ext cx="610394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3429000" y="4191000"/>
            <a:ext cx="2971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3238500" y="4000500"/>
            <a:ext cx="3810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29000" y="3810000"/>
            <a:ext cx="3810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543800" y="3581400"/>
            <a:ext cx="304800" cy="1588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7430294" y="4000500"/>
            <a:ext cx="837406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00400" y="4419600"/>
            <a:ext cx="46482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2705894" y="3924300"/>
            <a:ext cx="989806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1" name="TextBox 14"/>
          <p:cNvSpPr txBox="1">
            <a:spLocks noChangeArrowheads="1"/>
          </p:cNvSpPr>
          <p:nvPr/>
        </p:nvSpPr>
        <p:spPr bwMode="auto">
          <a:xfrm>
            <a:off x="45720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42" name="TextBox 15"/>
          <p:cNvSpPr txBox="1">
            <a:spLocks noChangeArrowheads="1"/>
          </p:cNvSpPr>
          <p:nvPr/>
        </p:nvSpPr>
        <p:spPr bwMode="auto">
          <a:xfrm>
            <a:off x="53340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544" name="TextBox 17"/>
          <p:cNvSpPr txBox="1">
            <a:spLocks noChangeArrowheads="1"/>
          </p:cNvSpPr>
          <p:nvPr/>
        </p:nvSpPr>
        <p:spPr bwMode="auto">
          <a:xfrm>
            <a:off x="2362200" y="4724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3429000"/>
            <a:ext cx="16002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3810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Symbol" pitchFamily="18" charset="2"/>
              </a:rPr>
              <a:t>a1+a</a:t>
            </a:r>
            <a:r>
              <a:rPr lang="en-US" sz="1400" dirty="0" smtClean="0"/>
              <a:t>2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096000" y="3581400"/>
            <a:ext cx="6858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3124200" y="4876800"/>
            <a:ext cx="304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2896394" y="4343400"/>
            <a:ext cx="1066006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29000" y="3810000"/>
            <a:ext cx="3810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1" name="TextBox 14"/>
          <p:cNvSpPr txBox="1">
            <a:spLocks noChangeArrowheads="1"/>
          </p:cNvSpPr>
          <p:nvPr/>
        </p:nvSpPr>
        <p:spPr bwMode="auto">
          <a:xfrm>
            <a:off x="53340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42" name="TextBox 15"/>
          <p:cNvSpPr txBox="1">
            <a:spLocks noChangeArrowheads="1"/>
          </p:cNvSpPr>
          <p:nvPr/>
        </p:nvSpPr>
        <p:spPr bwMode="auto">
          <a:xfrm>
            <a:off x="67818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3429000"/>
            <a:ext cx="16002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4572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Symbol" pitchFamily="18" charset="2"/>
              </a:rPr>
              <a:t>a1+a</a:t>
            </a:r>
            <a:r>
              <a:rPr lang="en-US" sz="1400" dirty="0" smtClean="0"/>
              <a:t>2</a:t>
            </a: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3810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B2+B3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581400"/>
            <a:ext cx="304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095206" y="3886200"/>
            <a:ext cx="610394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429000" y="4191000"/>
            <a:ext cx="2971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3238500" y="4000500"/>
            <a:ext cx="3810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9000" y="3810000"/>
            <a:ext cx="3810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2" name="TextBox 15"/>
          <p:cNvSpPr txBox="1">
            <a:spLocks noChangeArrowheads="1"/>
          </p:cNvSpPr>
          <p:nvPr/>
        </p:nvSpPr>
        <p:spPr bwMode="auto">
          <a:xfrm>
            <a:off x="6781800" y="34290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5334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Symbol" pitchFamily="18" charset="2"/>
              </a:rPr>
              <a:t>a1+a</a:t>
            </a:r>
            <a:r>
              <a:rPr lang="en-US" sz="1400" dirty="0" smtClean="0"/>
              <a:t>2</a:t>
            </a: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4572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B2+B3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581400"/>
            <a:ext cx="304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095206" y="3886200"/>
            <a:ext cx="610394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429000" y="4191000"/>
            <a:ext cx="2971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3238500" y="4000500"/>
            <a:ext cx="3810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9000" y="3810000"/>
            <a:ext cx="3810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3810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B1+B4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1219200" y="4343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28800" y="4953000"/>
            <a:ext cx="5334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00400" y="3429000"/>
            <a:ext cx="6096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43800" y="3581400"/>
            <a:ext cx="304800" cy="1588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430294" y="4000500"/>
            <a:ext cx="837406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3200400" y="4419600"/>
            <a:ext cx="46482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2705894" y="3924300"/>
            <a:ext cx="989806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3810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Symbol" pitchFamily="18" charset="2"/>
              </a:rPr>
              <a:t>a1+a</a:t>
            </a:r>
            <a:r>
              <a:rPr lang="en-US" sz="1400" dirty="0" smtClean="0"/>
              <a:t>2</a:t>
            </a:r>
            <a:r>
              <a:rPr lang="en-US" sz="1400" dirty="0" smtClean="0">
                <a:latin typeface="Symbol" pitchFamily="18" charset="2"/>
              </a:rPr>
              <a:t>+a</a:t>
            </a:r>
            <a:r>
              <a:rPr lang="en-US" sz="1400" dirty="0" smtClean="0"/>
              <a:t>3</a:t>
            </a: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5334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B2+B3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581400"/>
            <a:ext cx="304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095206" y="3886200"/>
            <a:ext cx="610394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429000" y="4191000"/>
            <a:ext cx="2971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3238500" y="4000500"/>
            <a:ext cx="3810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9000" y="3810000"/>
            <a:ext cx="3810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4572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B1+B4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2362200" y="4724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09800" y="3429000"/>
            <a:ext cx="16002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4572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Symbol" pitchFamily="18" charset="2"/>
              </a:rPr>
              <a:t>a1+a</a:t>
            </a:r>
            <a:r>
              <a:rPr lang="en-US" sz="1400" dirty="0" smtClean="0"/>
              <a:t>2</a:t>
            </a:r>
            <a:r>
              <a:rPr lang="en-US" sz="1400" dirty="0" smtClean="0">
                <a:latin typeface="Symbol" pitchFamily="18" charset="2"/>
              </a:rPr>
              <a:t>+a</a:t>
            </a:r>
            <a:r>
              <a:rPr lang="en-US" sz="1400" dirty="0" smtClean="0"/>
              <a:t>3</a:t>
            </a: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B7</a:t>
            </a:r>
            <a:endParaRPr lang="en-US" dirty="0"/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3810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B2+B3+B6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581400"/>
            <a:ext cx="304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095206" y="3886200"/>
            <a:ext cx="610394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429000" y="4191000"/>
            <a:ext cx="2971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3238500" y="4000500"/>
            <a:ext cx="3810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9000" y="3810000"/>
            <a:ext cx="3810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5334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B1+B4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2362200" y="4724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09800" y="3429000"/>
            <a:ext cx="16002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5334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Symbol" pitchFamily="18" charset="2"/>
              </a:rPr>
              <a:t>a1+a</a:t>
            </a:r>
            <a:r>
              <a:rPr lang="en-US" sz="1400" dirty="0" smtClean="0"/>
              <a:t>2</a:t>
            </a:r>
            <a:r>
              <a:rPr lang="en-US" sz="1400" dirty="0" smtClean="0">
                <a:latin typeface="Symbol" pitchFamily="18" charset="2"/>
              </a:rPr>
              <a:t>+a</a:t>
            </a:r>
            <a:r>
              <a:rPr lang="en-US" sz="1400" dirty="0" smtClean="0"/>
              <a:t>3</a:t>
            </a: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B8</a:t>
            </a:r>
            <a:endParaRPr lang="en-US" dirty="0"/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4572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B2+B3+B6</a:t>
            </a:r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3810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B1+B4+B7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2362200" y="4724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B5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09800" y="3429000"/>
            <a:ext cx="16002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3124200" y="4876800"/>
            <a:ext cx="304800" cy="1588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896394" y="4343400"/>
            <a:ext cx="1066006" cy="79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9000" y="3810000"/>
            <a:ext cx="381000" cy="1588"/>
          </a:xfrm>
          <a:prstGeom prst="line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447800" y="30480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Three-Stage Reduction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HPRCTA ’09				</a:t>
            </a:r>
            <a:fld id="{3CD03F35-391A-43AF-8C7E-EA757545AEC6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i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275013"/>
            <a:ext cx="2286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572000"/>
            <a:ext cx="762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275013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29101" y="3617912"/>
            <a:ext cx="685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91894" y="3617119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3733800" y="28956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“Adder” pipeline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2286000" y="39624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6705600" y="266700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1295400" y="2667000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1447800" y="32004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5334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B2+B3+B6</a:t>
            </a:r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4572000" y="33528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B1+B4+B7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09800" y="3429000"/>
            <a:ext cx="16002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7"/>
          <p:cNvSpPr txBox="1">
            <a:spLocks noChangeArrowheads="1"/>
          </p:cNvSpPr>
          <p:nvPr/>
        </p:nvSpPr>
        <p:spPr bwMode="auto">
          <a:xfrm>
            <a:off x="3810000" y="34290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B5+B8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19400" y="3810000"/>
            <a:ext cx="990600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7"/>
          <p:cNvSpPr txBox="1">
            <a:spLocks noChangeArrowheads="1"/>
          </p:cNvSpPr>
          <p:nvPr/>
        </p:nvSpPr>
        <p:spPr bwMode="auto">
          <a:xfrm>
            <a:off x="2286000" y="35925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612357"/>
            <a:ext cx="685800" cy="555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Precision Accumulation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Many kernels targeted for acceleration include</a:t>
            </a:r>
          </a:p>
          <a:p>
            <a:endParaRPr lang="en-US" dirty="0" smtClean="0"/>
          </a:p>
          <a:p>
            <a:r>
              <a:rPr lang="en-US" dirty="0" smtClean="0"/>
              <a:t>For large datasets, values delivered serially to an accumulator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0" y="1600200"/>
          <a:ext cx="774700" cy="693153"/>
        </p:xfrm>
        <a:graphic>
          <a:graphicData uri="http://schemas.openxmlformats.org/presentationml/2006/ole">
            <p:oleObj spid="_x0000_s1026" name="Equation" r:id="rId3" imgW="482400" imgH="43164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9600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532777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532777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08692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031869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031869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08692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07784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530962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1530962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7784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06877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2030053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030053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6877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05969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529146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529146" y="5210150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05969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05061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05061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3028239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3028239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04153" y="4800600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04153" y="5786066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3538884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3538884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95799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A,</a:t>
            </a:r>
          </a:p>
          <a:p>
            <a:pPr algn="ctr"/>
            <a:r>
              <a:rPr lang="en-US" sz="1400" dirty="0" smtClean="0"/>
              <a:t>set 1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5486400" y="4952999"/>
            <a:ext cx="7620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 smtClean="0">
                <a:solidFill>
                  <a:schemeClr val="tx1"/>
                </a:solidFill>
              </a:rPr>
              <a:t>Σ</a:t>
            </a:r>
            <a:endParaRPr lang="en-US" sz="3600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5181600" y="5181599"/>
            <a:ext cx="3048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995955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B,</a:t>
            </a:r>
          </a:p>
          <a:p>
            <a:pPr algn="ctr"/>
            <a:r>
              <a:rPr lang="en-US" sz="1400" dirty="0" smtClean="0"/>
              <a:t>set 1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480032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C,</a:t>
            </a:r>
          </a:p>
          <a:p>
            <a:pPr algn="ctr"/>
            <a:r>
              <a:rPr lang="en-US" sz="1400" dirty="0" smtClean="0"/>
              <a:t>set 1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971799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D,</a:t>
            </a:r>
          </a:p>
          <a:p>
            <a:pPr algn="ctr"/>
            <a:r>
              <a:rPr lang="en-US" sz="1400" dirty="0" smtClean="0"/>
              <a:t>set 2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480344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E,</a:t>
            </a:r>
          </a:p>
          <a:p>
            <a:pPr algn="ctr"/>
            <a:r>
              <a:rPr lang="en-US" sz="1400" dirty="0" smtClean="0"/>
              <a:t>set 2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981199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F,</a:t>
            </a:r>
          </a:p>
          <a:p>
            <a:pPr algn="ctr"/>
            <a:r>
              <a:rPr lang="en-US" sz="1400" dirty="0" smtClean="0"/>
              <a:t>set 2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472966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G,</a:t>
            </a:r>
          </a:p>
          <a:p>
            <a:pPr algn="ctr"/>
            <a:r>
              <a:rPr lang="en-US" sz="1400" dirty="0" smtClean="0"/>
              <a:t>set 3</a:t>
            </a:r>
            <a:endParaRPr lang="en-US" sz="1400" dirty="0"/>
          </a:p>
        </p:txBody>
      </p:sp>
      <p:sp>
        <p:nvSpPr>
          <p:cNvPr id="116" name="Right Arrow 115"/>
          <p:cNvSpPr/>
          <p:nvPr/>
        </p:nvSpPr>
        <p:spPr>
          <a:xfrm>
            <a:off x="6248400" y="5181599"/>
            <a:ext cx="3048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05801" y="4876800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A+B+C,</a:t>
            </a:r>
          </a:p>
          <a:p>
            <a:pPr algn="ctr"/>
            <a:r>
              <a:rPr lang="en-US" sz="1400" dirty="0" smtClean="0"/>
              <a:t>set 1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9702" y="4876799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D+E+F,</a:t>
            </a:r>
          </a:p>
          <a:p>
            <a:pPr algn="ctr"/>
            <a:r>
              <a:rPr lang="en-US" sz="1400" dirty="0" smtClean="0"/>
              <a:t>set 2</a:t>
            </a:r>
            <a:endParaRPr lang="en-US" sz="14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114799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114799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4037977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 flipH="1" flipV="1">
            <a:off x="4037977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13891" y="4800600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13891" y="5786066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4548622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 flipH="1" flipV="1">
            <a:off x="4548622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90599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H,</a:t>
            </a:r>
          </a:p>
          <a:p>
            <a:pPr algn="ctr"/>
            <a:r>
              <a:rPr lang="en-US" sz="1400" dirty="0" smtClean="0"/>
              <a:t>set 3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73978" y="50291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I,</a:t>
            </a:r>
          </a:p>
          <a:p>
            <a:pPr algn="ctr"/>
            <a:r>
              <a:rPr lang="en-US" sz="1400" dirty="0" smtClean="0"/>
              <a:t>set 3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809763" y="4876799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G+H+I,</a:t>
            </a:r>
          </a:p>
          <a:p>
            <a:pPr algn="ctr"/>
            <a:r>
              <a:rPr lang="en-US" sz="1400" dirty="0" smtClean="0"/>
              <a:t>set 3</a:t>
            </a:r>
            <a:endParaRPr lang="en-US" sz="1400" dirty="0"/>
          </a:p>
        </p:txBody>
      </p:sp>
      <p:cxnSp>
        <p:nvCxnSpPr>
          <p:cNvPr id="159" name="Straight Connector 158"/>
          <p:cNvCxnSpPr>
            <a:stCxn id="158" idx="1"/>
          </p:cNvCxnSpPr>
          <p:nvPr/>
        </p:nvCxnSpPr>
        <p:spPr>
          <a:xfrm rot="10800000" flipH="1" flipV="1">
            <a:off x="6809762" y="5246130"/>
            <a:ext cx="138401" cy="53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8" idx="1"/>
          </p:cNvCxnSpPr>
          <p:nvPr/>
        </p:nvCxnSpPr>
        <p:spPr>
          <a:xfrm rot="10800000" flipH="1">
            <a:off x="6809762" y="4800601"/>
            <a:ext cx="138401" cy="445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948163" y="4800600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948163" y="5786066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58" idx="3"/>
          </p:cNvCxnSpPr>
          <p:nvPr/>
        </p:nvCxnSpPr>
        <p:spPr>
          <a:xfrm rot="16200000" flipH="1">
            <a:off x="7133139" y="4959906"/>
            <a:ext cx="445531" cy="126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58" idx="3"/>
          </p:cNvCxnSpPr>
          <p:nvPr/>
        </p:nvCxnSpPr>
        <p:spPr>
          <a:xfrm rot="5400000" flipH="1" flipV="1">
            <a:off x="7085937" y="5452640"/>
            <a:ext cx="539935" cy="126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691427" y="4800599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691427" y="5786065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47649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47649" y="5210151"/>
            <a:ext cx="985466" cy="16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61999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>
            <a:off x="823246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013746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1076306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262871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1324118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514618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1577177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6366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5400000">
            <a:off x="1827613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018113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2080672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269861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2331108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21608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>
            <a:off x="2584167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2773356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>
            <a:off x="2834603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025103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>
            <a:off x="3087662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3276851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3338098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3528598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>
            <a:off x="3591157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80346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3841593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32093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4094652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283839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4345086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535586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4598145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4787334" y="4570413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5400000">
            <a:off x="4848581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310655" y="4380190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499844" y="4191001"/>
            <a:ext cx="251747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562403" y="4380189"/>
            <a:ext cx="381000" cy="2623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118" idx="3"/>
          </p:cNvCxnSpPr>
          <p:nvPr/>
        </p:nvCxnSpPr>
        <p:spPr>
          <a:xfrm rot="16200000" flipH="1">
            <a:off x="7870338" y="4947167"/>
            <a:ext cx="445530" cy="15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118" idx="3"/>
          </p:cNvCxnSpPr>
          <p:nvPr/>
        </p:nvCxnSpPr>
        <p:spPr>
          <a:xfrm rot="5400000" flipH="1" flipV="1">
            <a:off x="7820567" y="5442469"/>
            <a:ext cx="545072" cy="15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18" idx="1"/>
          </p:cNvCxnSpPr>
          <p:nvPr/>
        </p:nvCxnSpPr>
        <p:spPr>
          <a:xfrm rot="10800000" flipH="1" flipV="1">
            <a:off x="7559701" y="5246130"/>
            <a:ext cx="129577" cy="539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18" idx="1"/>
          </p:cNvCxnSpPr>
          <p:nvPr/>
        </p:nvCxnSpPr>
        <p:spPr>
          <a:xfrm rot="10800000" flipH="1">
            <a:off x="7559701" y="4800601"/>
            <a:ext cx="129577" cy="44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8437525" y="4800600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437525" y="5786066"/>
            <a:ext cx="332728" cy="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16200000" flipH="1">
            <a:off x="8616436" y="4947168"/>
            <a:ext cx="445530" cy="15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5400000" flipH="1" flipV="1">
            <a:off x="8566665" y="5442470"/>
            <a:ext cx="545072" cy="15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10800000" flipH="1" flipV="1">
            <a:off x="8305799" y="5246131"/>
            <a:ext cx="129577" cy="539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rot="10800000" flipH="1">
            <a:off x="8305799" y="4800602"/>
            <a:ext cx="129577" cy="44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158" idx="3"/>
            <a:endCxn id="118" idx="1"/>
          </p:cNvCxnSpPr>
          <p:nvPr/>
        </p:nvCxnSpPr>
        <p:spPr>
          <a:xfrm>
            <a:off x="7419363" y="5246131"/>
            <a:ext cx="140339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18" idx="3"/>
            <a:endCxn id="117" idx="1"/>
          </p:cNvCxnSpPr>
          <p:nvPr/>
        </p:nvCxnSpPr>
        <p:spPr>
          <a:xfrm>
            <a:off x="8169302" y="5246131"/>
            <a:ext cx="136499" cy="1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8931301" y="5257800"/>
            <a:ext cx="136499" cy="1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6669155" y="5257800"/>
            <a:ext cx="136499" cy="1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sz="1600" dirty="0" smtClean="0"/>
              <a:t>Four </a:t>
            </a:r>
            <a:r>
              <a:rPr lang="en-US" sz="1600" dirty="0" smtClean="0"/>
              <a:t>“configurations</a:t>
            </a:r>
            <a:r>
              <a:rPr lang="en-US" sz="1600" dirty="0" smtClean="0"/>
              <a:t>”:</a:t>
            </a:r>
            <a:endParaRPr lang="en-US" sz="16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Deterministic </a:t>
            </a:r>
            <a:r>
              <a:rPr lang="en-US" sz="1600" dirty="0" smtClean="0"/>
              <a:t>control sequence, triggered by set change:</a:t>
            </a:r>
          </a:p>
          <a:p>
            <a:pPr lvl="1"/>
            <a:r>
              <a:rPr lang="en-US" sz="1400" dirty="0" smtClean="0"/>
              <a:t>D, A, C, B, A, B, B, C, </a:t>
            </a:r>
            <a:r>
              <a:rPr lang="en-US" sz="1400" dirty="0" smtClean="0"/>
              <a:t>B/D</a:t>
            </a:r>
          </a:p>
          <a:p>
            <a:r>
              <a:rPr lang="en-US" sz="1600" dirty="0" smtClean="0"/>
              <a:t>Minimum </a:t>
            </a:r>
            <a:r>
              <a:rPr lang="en-US" sz="1600" dirty="0" smtClean="0"/>
              <a:t>set size is </a:t>
            </a:r>
            <a:r>
              <a:rPr lang="en-US" sz="1600" dirty="0" smtClean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447800"/>
            <a:ext cx="3962400" cy="276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 Sparse Matrix-Vector Multiply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i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905000"/>
            <a:ext cx="2286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-75406" y="2666206"/>
            <a:ext cx="15240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14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214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214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214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214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214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71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812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" y="25892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6800" y="25892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25892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76400" y="25892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81200" y="25892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0" y="25892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28326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28326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1600" y="28326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6400" y="28326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81200" y="28326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28326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3059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66800" y="3059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71600" y="3059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76400" y="3059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1200" y="3059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0" y="3059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85800" y="3429000"/>
            <a:ext cx="2286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438400" y="1905000"/>
            <a:ext cx="2286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904205" y="2666206"/>
            <a:ext cx="15240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38400" y="3429000"/>
            <a:ext cx="2286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2971800" y="2514600"/>
            <a:ext cx="6858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100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10000" y="2373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10000" y="2907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ptr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958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6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54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102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5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198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246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94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42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39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438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58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006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054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102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150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98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246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294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342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390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438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958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00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054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102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150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36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46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58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06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054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4102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7150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198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3246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6294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9342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2390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543800" y="152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03" name="Down Arrow 102"/>
          <p:cNvSpPr/>
          <p:nvPr/>
        </p:nvSpPr>
        <p:spPr>
          <a:xfrm rot="2506123">
            <a:off x="3603660" y="3325233"/>
            <a:ext cx="260806" cy="9004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47800" y="4648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(A,0) (B,4) (0,0) (C,3) (D,4) (0,0)…</a:t>
            </a:r>
            <a:endParaRPr 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400800" y="4267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 Group </a:t>
            </a:r>
            <a:r>
              <a:rPr lang="en-US" sz="1400" dirty="0" err="1" smtClean="0"/>
              <a:t>vol</a:t>
            </a:r>
            <a:r>
              <a:rPr lang="en-US" sz="1400" dirty="0" smtClean="0"/>
              <a:t>/col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Zero-terminate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SpMV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00200"/>
            <a:ext cx="4419600" cy="413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3886200" cy="4648200"/>
          </a:xfrm>
        </p:spPr>
        <p:txBody>
          <a:bodyPr/>
          <a:lstStyle/>
          <a:p>
            <a:r>
              <a:rPr lang="en-US" sz="1600" dirty="0" smtClean="0"/>
              <a:t>Enough memory bandwidth to read:</a:t>
            </a:r>
          </a:p>
          <a:p>
            <a:pPr lvl="1"/>
            <a:r>
              <a:rPr lang="en-US" sz="1400" dirty="0" smtClean="0"/>
              <a:t>5 val/col pairs (80 x 5 bits) per cycle</a:t>
            </a:r>
          </a:p>
          <a:p>
            <a:pPr lvl="1"/>
            <a:r>
              <a:rPr lang="en-US" sz="1400" dirty="0" smtClean="0"/>
              <a:t>~15-20 </a:t>
            </a:r>
            <a:r>
              <a:rPr lang="en-US" sz="1400" dirty="0" smtClean="0"/>
              <a:t>GB/s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Requires minimum number of entries per row:</a:t>
            </a:r>
          </a:p>
          <a:p>
            <a:pPr lvl="1"/>
            <a:r>
              <a:rPr lang="en-US" sz="1400" dirty="0" smtClean="0"/>
              <a:t>5 </a:t>
            </a:r>
            <a:r>
              <a:rPr lang="en-US" sz="1400" dirty="0" smtClean="0"/>
              <a:t>x 8 = 40</a:t>
            </a:r>
          </a:p>
          <a:p>
            <a:pPr lvl="1"/>
            <a:r>
              <a:rPr lang="en-US" sz="1400" dirty="0" smtClean="0"/>
              <a:t>Many </a:t>
            </a:r>
            <a:r>
              <a:rPr lang="en-US" sz="1400" dirty="0" smtClean="0"/>
              <a:t>sparse matrices don’t have this </a:t>
            </a:r>
            <a:r>
              <a:rPr lang="en-US" sz="1400" dirty="0" smtClean="0"/>
              <a:t>many values per row</a:t>
            </a:r>
            <a:endParaRPr lang="en-US" sz="1400" dirty="0" smtClean="0"/>
          </a:p>
          <a:p>
            <a:pPr lvl="1"/>
            <a:r>
              <a:rPr lang="en-US" sz="1400" dirty="0" smtClean="0"/>
              <a:t>Zero padding will degrade performance for many matrices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SpMV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833" y="1905000"/>
            <a:ext cx="2701367" cy="415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334000" cy="533400"/>
          </a:xfrm>
        </p:spPr>
        <p:txBody>
          <a:bodyPr/>
          <a:lstStyle/>
          <a:p>
            <a:r>
              <a:rPr lang="en-US" sz="1600" dirty="0" smtClean="0"/>
              <a:t>Delete tree, replicate accumulator, s</a:t>
            </a:r>
            <a:r>
              <a:rPr lang="en-US" sz="1600" dirty="0" smtClean="0"/>
              <a:t>chedule </a:t>
            </a:r>
            <a:r>
              <a:rPr lang="en-US" sz="1600" dirty="0" smtClean="0"/>
              <a:t>matrix data:</a:t>
            </a:r>
            <a:endParaRPr lang="en-US" sz="1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94045" y="2054999"/>
          <a:ext cx="5080000" cy="333756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{616DA210-FB5B-4158-B5E0-FEB733F419BA}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1,1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2,1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3,1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4,1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1,2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2,2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3,2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4,2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0,3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1,3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2,3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3,3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4,3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1,4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2,4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3,4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4,4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2,5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3,5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4,5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0,6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US" sz="1100" b="0" i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2,6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3,6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4,6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0,7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b="0" i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2,7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3,7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4,7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0,8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5,0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2,8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2,8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3,8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3,8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4,8</a:t>
                      </a:r>
                      <a:endParaRPr lang="en-US" sz="1100" b="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r>
                        <a:rPr lang="en-US" sz="1100" b="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4,8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07049" y="1371600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400 bits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eft Brace 17"/>
          <p:cNvSpPr/>
          <p:nvPr/>
        </p:nvSpPr>
        <p:spPr>
          <a:xfrm rot="5400000">
            <a:off x="6134100" y="-751701"/>
            <a:ext cx="228600" cy="51816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i="0">
              <a:solidFill>
                <a:schemeClr val="tx1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772400" cy="306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serially-delivered accumulator using base-conversion technique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Limited to shallow pipelines</a:t>
            </a:r>
          </a:p>
          <a:p>
            <a:pPr lvl="1"/>
            <a:r>
              <a:rPr lang="en-US" dirty="0" smtClean="0"/>
              <a:t>Deeper pipelines require large minimum set size</a:t>
            </a:r>
          </a:p>
          <a:p>
            <a:pPr lvl="2"/>
            <a:r>
              <a:rPr lang="en-US" dirty="0" smtClean="0"/>
              <a:t>4 -&gt; 11, 5 -&gt; 19, 6 -&gt; 23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Goal:  new reduction circuit to support deeper pipelines with no minimum set size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Acknowledgements:</a:t>
            </a:r>
          </a:p>
          <a:p>
            <a:pPr lvl="1"/>
            <a:r>
              <a:rPr lang="en-US" dirty="0" smtClean="0"/>
              <a:t>NSF awards CCF-0844951, CCF-0915608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7162800" y="2743200"/>
          <a:ext cx="1752600" cy="457200"/>
        </p:xfrm>
        <a:graphic>
          <a:graphicData uri="http://schemas.openxmlformats.org/presentationml/2006/ole">
            <p:oleObj spid="_x0000_s6145" name="Equation" r:id="rId3" imgW="8763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 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HPRCTA ’09				</a:t>
            </a:r>
            <a:fld id="{C35E04D3-BC41-441A-B12E-E475799B29FB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1752600"/>
            <a:ext cx="304800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254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1752600"/>
            <a:ext cx="304800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254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200" y="1724025"/>
            <a:ext cx="457200" cy="519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54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2286000" y="1981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3429000" y="1981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1981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5867400" y="1981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905501" y="1714500"/>
            <a:ext cx="533400" cy="3175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4495800" y="1447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 rot="5400000">
            <a:off x="4359275" y="1585913"/>
            <a:ext cx="2746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3240088" y="2133600"/>
            <a:ext cx="76200" cy="76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678488" y="2133600"/>
            <a:ext cx="76200" cy="76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374" name="Group 262"/>
          <p:cNvGrpSpPr>
            <a:grpSpLocks/>
          </p:cNvGrpSpPr>
          <p:nvPr/>
        </p:nvGrpSpPr>
        <p:grpSpPr bwMode="auto">
          <a:xfrm>
            <a:off x="1981200" y="2743200"/>
            <a:ext cx="4868863" cy="914400"/>
            <a:chOff x="2057400" y="2667000"/>
            <a:chExt cx="4868186" cy="914400"/>
          </a:xfrm>
        </p:grpSpPr>
        <p:sp>
          <p:nvSpPr>
            <p:cNvPr id="34" name="Rectangle 33"/>
            <p:cNvSpPr/>
            <p:nvPr/>
          </p:nvSpPr>
          <p:spPr>
            <a:xfrm>
              <a:off x="2895483" y="3124200"/>
              <a:ext cx="304758" cy="4572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25400" dir="27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" name="Straight Arrow Connector 36"/>
            <p:cNvCxnSpPr>
              <a:endCxn id="34" idx="1"/>
            </p:cNvCxnSpPr>
            <p:nvPr/>
          </p:nvCxnSpPr>
          <p:spPr>
            <a:xfrm>
              <a:off x="2057400" y="3352800"/>
              <a:ext cx="8380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828776" y="3192463"/>
              <a:ext cx="109681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Isosceles Triangle 43"/>
            <p:cNvSpPr/>
            <p:nvPr/>
          </p:nvSpPr>
          <p:spPr>
            <a:xfrm>
              <a:off x="3011355" y="3505200"/>
              <a:ext cx="76189" cy="762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>
              <a:off x="3200241" y="3352800"/>
              <a:ext cx="5285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390715" y="3124200"/>
              <a:ext cx="346027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3390715" y="2667000"/>
              <a:ext cx="285710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V="1">
              <a:off x="5981911" y="2932906"/>
              <a:ext cx="5334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161322" y="2896394"/>
              <a:ext cx="4572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3733567" y="2963863"/>
              <a:ext cx="2133303" cy="5413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8" name="Straight Connector 197"/>
            <p:cNvCxnSpPr/>
            <p:nvPr/>
          </p:nvCxnSpPr>
          <p:spPr>
            <a:xfrm rot="5400000">
              <a:off x="3620040" y="3229769"/>
              <a:ext cx="533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3772418" y="3229769"/>
              <a:ext cx="533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3923210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4075589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4227968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4380347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4532726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4685104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4837483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4989862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5142241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5296207" y="3229769"/>
              <a:ext cx="533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5446999" y="3229769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75" name="Group 263"/>
          <p:cNvGrpSpPr>
            <a:grpSpLocks/>
          </p:cNvGrpSpPr>
          <p:nvPr/>
        </p:nvGrpSpPr>
        <p:grpSpPr bwMode="auto">
          <a:xfrm>
            <a:off x="1535113" y="4267200"/>
            <a:ext cx="6145212" cy="1676400"/>
            <a:chOff x="1534602" y="4267200"/>
            <a:chExt cx="6146358" cy="1676399"/>
          </a:xfrm>
        </p:grpSpPr>
        <p:sp>
          <p:nvSpPr>
            <p:cNvPr id="132" name="Rectangle 131"/>
            <p:cNvSpPr/>
            <p:nvPr/>
          </p:nvSpPr>
          <p:spPr>
            <a:xfrm>
              <a:off x="2133201" y="4975225"/>
              <a:ext cx="609714" cy="838199"/>
            </a:xfrm>
            <a:prstGeom prst="rect">
              <a:avLst/>
            </a:prstGeom>
            <a:ln/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Mem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733699" y="5127624"/>
              <a:ext cx="2133998" cy="54133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Trapezoid 162"/>
            <p:cNvSpPr/>
            <p:nvPr/>
          </p:nvSpPr>
          <p:spPr>
            <a:xfrm rot="5400000">
              <a:off x="3162121" y="5089503"/>
              <a:ext cx="304800" cy="228643"/>
            </a:xfrm>
            <a:prstGeom prst="trapezoid">
              <a:avLst>
                <a:gd name="adj" fmla="val 42391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" name="Trapezoid 163"/>
            <p:cNvSpPr/>
            <p:nvPr/>
          </p:nvSpPr>
          <p:spPr>
            <a:xfrm rot="5400000">
              <a:off x="3162121" y="5470503"/>
              <a:ext cx="304800" cy="228643"/>
            </a:xfrm>
            <a:prstGeom prst="trapezoid">
              <a:avLst>
                <a:gd name="adj" fmla="val 42391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6" name="Straight Arrow Connector 165"/>
            <p:cNvCxnSpPr>
              <a:stCxn id="163" idx="0"/>
            </p:cNvCxnSpPr>
            <p:nvPr/>
          </p:nvCxnSpPr>
          <p:spPr>
            <a:xfrm>
              <a:off x="3428842" y="5203824"/>
              <a:ext cx="30485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428842" y="5583237"/>
              <a:ext cx="30485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3620222" y="5395118"/>
              <a:ext cx="533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3772650" y="5393530"/>
              <a:ext cx="533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3923491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4075920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4228348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4380777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533205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4685633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4838062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4990490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5142919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5296934" y="5393530"/>
              <a:ext cx="533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5447776" y="5393530"/>
              <a:ext cx="5334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6401196" y="4975225"/>
              <a:ext cx="609714" cy="838199"/>
            </a:xfrm>
            <a:prstGeom prst="rect">
              <a:avLst/>
            </a:prstGeom>
            <a:ln/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Mem</a:t>
              </a:r>
            </a:p>
          </p:txBody>
        </p:sp>
        <p:cxnSp>
          <p:nvCxnSpPr>
            <p:cNvPr id="218" name="Straight Arrow Connector 217"/>
            <p:cNvCxnSpPr>
              <a:stCxn id="142" idx="3"/>
              <a:endCxn id="216" idx="1"/>
            </p:cNvCxnSpPr>
            <p:nvPr/>
          </p:nvCxnSpPr>
          <p:spPr>
            <a:xfrm flipV="1">
              <a:off x="5867697" y="5394324"/>
              <a:ext cx="533499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 flipH="1" flipV="1">
              <a:off x="5829640" y="5133974"/>
              <a:ext cx="533400" cy="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0800000">
              <a:off x="2971557" y="4862513"/>
              <a:ext cx="3124783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2842176" y="4996655"/>
              <a:ext cx="2603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endCxn id="163" idx="2"/>
            </p:cNvCxnSpPr>
            <p:nvPr/>
          </p:nvCxnSpPr>
          <p:spPr>
            <a:xfrm>
              <a:off x="2971557" y="5127624"/>
              <a:ext cx="225467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163" idx="2"/>
            </p:cNvCxnSpPr>
            <p:nvPr/>
          </p:nvCxnSpPr>
          <p:spPr>
            <a:xfrm>
              <a:off x="2742914" y="5280024"/>
              <a:ext cx="462049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16" idx="3"/>
            </p:cNvCxnSpPr>
            <p:nvPr/>
          </p:nvCxnSpPr>
          <p:spPr>
            <a:xfrm>
              <a:off x="7010910" y="5394324"/>
              <a:ext cx="670050" cy="158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7048274" y="5666580"/>
              <a:ext cx="533400" cy="158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2971557" y="5942012"/>
              <a:ext cx="434421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 flipH="1" flipV="1">
              <a:off x="2831063" y="5801518"/>
              <a:ext cx="2809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164" idx="2"/>
            </p:cNvCxnSpPr>
            <p:nvPr/>
          </p:nvCxnSpPr>
          <p:spPr>
            <a:xfrm>
              <a:off x="2971557" y="5661024"/>
              <a:ext cx="225467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2742914" y="5508624"/>
              <a:ext cx="46204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endCxn id="132" idx="1"/>
            </p:cNvCxnSpPr>
            <p:nvPr/>
          </p:nvCxnSpPr>
          <p:spPr>
            <a:xfrm>
              <a:off x="1534602" y="5387974"/>
              <a:ext cx="598599" cy="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>
              <a:off x="1980772" y="4267200"/>
              <a:ext cx="5487423" cy="381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Control</a:t>
              </a:r>
            </a:p>
          </p:txBody>
        </p:sp>
        <p:cxnSp>
          <p:nvCxnSpPr>
            <p:cNvPr id="253" name="Straight Arrow Connector 252"/>
            <p:cNvCxnSpPr>
              <a:endCxn id="132" idx="0"/>
            </p:cNvCxnSpPr>
            <p:nvPr/>
          </p:nvCxnSpPr>
          <p:spPr>
            <a:xfrm rot="5400000">
              <a:off x="2237239" y="4774407"/>
              <a:ext cx="40322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endCxn id="163" idx="1"/>
            </p:cNvCxnSpPr>
            <p:nvPr/>
          </p:nvCxnSpPr>
          <p:spPr>
            <a:xfrm rot="16200000" flipH="1">
              <a:off x="3074807" y="4860925"/>
              <a:ext cx="473075" cy="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rot="5400000">
              <a:off x="2930357" y="5060949"/>
              <a:ext cx="87471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1" idx="5"/>
              <a:endCxn id="216" idx="0"/>
            </p:cNvCxnSpPr>
            <p:nvPr/>
          </p:nvCxnSpPr>
          <p:spPr>
            <a:xfrm rot="5400000">
              <a:off x="6471889" y="4783932"/>
              <a:ext cx="38417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6172200" y="3505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Partial sums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102" idx="1"/>
          </p:cNvCxnSpPr>
          <p:nvPr/>
        </p:nvCxnSpPr>
        <p:spPr>
          <a:xfrm rot="10800000">
            <a:off x="5867400" y="3581401"/>
            <a:ext cx="304800" cy="15463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Reduction-Based Accumulator:  Previous Work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7807906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3183"/>
                <a:gridCol w="891336"/>
                <a:gridCol w="978847"/>
                <a:gridCol w="905672"/>
                <a:gridCol w="932974"/>
                <a:gridCol w="909611"/>
                <a:gridCol w="1334867"/>
                <a:gridCol w="861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Paper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d.p.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adder IP </a:t>
                      </a:r>
                      <a:r>
                        <a:rPr lang="en-US" sz="900" baseline="0" dirty="0" smtClean="0"/>
                        <a:t>(~1000 slices/ea)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Reduc’n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Logic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Reduc’n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BRAM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DSP48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D.p. adder</a:t>
                      </a:r>
                      <a:r>
                        <a:rPr lang="en-US" sz="1200" baseline="0" dirty="0" smtClean="0"/>
                        <a:t> speed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Accumulator</a:t>
                      </a:r>
                      <a:endParaRPr lang="en-US" sz="1200" baseline="0" dirty="0" smtClean="0"/>
                    </a:p>
                    <a:p>
                      <a:r>
                        <a:rPr lang="en-US" sz="1200" dirty="0" smtClean="0"/>
                        <a:t>speed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Out-of-order</a:t>
                      </a:r>
                      <a:r>
                        <a:rPr lang="en-US" sz="1200" baseline="0" dirty="0" smtClean="0"/>
                        <a:t> outputs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Prasanna DSA ’07</a:t>
                      </a:r>
                    </a:p>
                    <a:p>
                      <a:r>
                        <a:rPr lang="en-US" sz="1200" dirty="0" smtClean="0"/>
                        <a:t>(Virtex 2P)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2215 slices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170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142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Prasanna</a:t>
                      </a:r>
                      <a:r>
                        <a:rPr lang="en-US" sz="1200" baseline="0" dirty="0" smtClean="0"/>
                        <a:t> SSA ’07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(Virtex 2P)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1804 slices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170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165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Gerards </a:t>
                      </a:r>
                      <a:r>
                        <a:rPr lang="en-US" sz="1200" baseline="0" dirty="0" smtClean="0"/>
                        <a:t>’</a:t>
                      </a:r>
                      <a:r>
                        <a:rPr lang="en-US" sz="1200" dirty="0" smtClean="0"/>
                        <a:t>08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(Virtex 4)</a:t>
                      </a:r>
                    </a:p>
                    <a:p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2722 slices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</a:p>
                    <a:p>
                      <a:r>
                        <a:rPr lang="en-US" sz="1200" dirty="0" smtClean="0"/>
                        <a:t>(from d.p.</a:t>
                      </a:r>
                      <a:r>
                        <a:rPr lang="en-US" sz="1200" baseline="0" dirty="0" smtClean="0"/>
                        <a:t> adder)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324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</a:t>
                      </a:r>
                      <a:r>
                        <a:rPr lang="en-US" sz="1200" baseline="0" dirty="0" smtClean="0"/>
                        <a:t> work</a:t>
                      </a:r>
                    </a:p>
                    <a:p>
                      <a:r>
                        <a:rPr lang="en-US" sz="1200" baseline="0" dirty="0" smtClean="0"/>
                        <a:t>(Virtex 5)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 1000 slices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355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300+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24200"/>
          </a:xfrm>
        </p:spPr>
        <p:txBody>
          <a:bodyPr/>
          <a:lstStyle/>
          <a:p>
            <a:r>
              <a:rPr lang="en-US" sz="1800" dirty="0" smtClean="0"/>
              <a:t>Reduction </a:t>
            </a:r>
            <a:r>
              <a:rPr lang="en-US" sz="1800" dirty="0" smtClean="0"/>
              <a:t>complexity scales </a:t>
            </a:r>
            <a:r>
              <a:rPr lang="en-US" sz="1800" dirty="0" smtClean="0"/>
              <a:t>with the latency of the </a:t>
            </a:r>
            <a:r>
              <a:rPr lang="en-US" sz="1800" dirty="0" smtClean="0"/>
              <a:t>core operation</a:t>
            </a:r>
            <a:endParaRPr lang="en-US" sz="1800" dirty="0" smtClean="0"/>
          </a:p>
          <a:p>
            <a:pPr lvl="1"/>
            <a:r>
              <a:rPr lang="en-US" sz="1600" dirty="0" smtClean="0"/>
              <a:t>Reduce  </a:t>
            </a:r>
            <a:r>
              <a:rPr lang="en-US" sz="1600" dirty="0" smtClean="0"/>
              <a:t>latency of double precision add?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IEEE 754 </a:t>
            </a:r>
            <a:r>
              <a:rPr lang="en-US" sz="1800" dirty="0" smtClean="0"/>
              <a:t>adder pipeline </a:t>
            </a:r>
            <a:r>
              <a:rPr lang="en-US" sz="1800" dirty="0" smtClean="0"/>
              <a:t>(assume 4-bit significand):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HPRCTA ’09				</a:t>
            </a:r>
            <a:fld id="{01AB97DA-CC3D-42BB-A85F-A29503B44B5E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302000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Compare exponents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302000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Add 53-bit mantissas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302000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De-normalize smaller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3302000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3302000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Re-normalize</a:t>
            </a:r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1524000" y="383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2971800" y="383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4419600" y="383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5867400" y="383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98" name="TextBox 19"/>
          <p:cNvSpPr txBox="1">
            <a:spLocks noChangeArrowheads="1"/>
          </p:cNvSpPr>
          <p:nvPr/>
        </p:nvSpPr>
        <p:spPr bwMode="auto">
          <a:xfrm>
            <a:off x="228600" y="4445000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1.1011 x 2</a:t>
            </a:r>
            <a:r>
              <a:rPr lang="en-US" sz="1600" baseline="30000"/>
              <a:t>23</a:t>
            </a:r>
          </a:p>
          <a:p>
            <a:pPr algn="ctr"/>
            <a:r>
              <a:rPr lang="en-US" sz="1600"/>
              <a:t>1.1110 x 2</a:t>
            </a:r>
            <a:r>
              <a:rPr lang="en-US" sz="1600" baseline="30000"/>
              <a:t>21</a:t>
            </a:r>
            <a:endParaRPr lang="en-US" sz="1600"/>
          </a:p>
        </p:txBody>
      </p:sp>
      <p:sp>
        <p:nvSpPr>
          <p:cNvPr id="16399" name="TextBox 20"/>
          <p:cNvSpPr txBox="1">
            <a:spLocks noChangeArrowheads="1"/>
          </p:cNvSpPr>
          <p:nvPr/>
        </p:nvSpPr>
        <p:spPr bwMode="auto">
          <a:xfrm>
            <a:off x="1676400" y="4445000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/>
              <a:t>1.1011   x 2</a:t>
            </a:r>
            <a:r>
              <a:rPr lang="en-US" sz="1600" baseline="30000" dirty="0"/>
              <a:t>23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0.01111 x 2</a:t>
            </a:r>
            <a:r>
              <a:rPr lang="en-US" sz="1600" baseline="30000" dirty="0">
                <a:solidFill>
                  <a:srgbClr val="FF0000"/>
                </a:solidFill>
              </a:rPr>
              <a:t>23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400" name="TextBox 21"/>
          <p:cNvSpPr txBox="1">
            <a:spLocks noChangeArrowheads="1"/>
          </p:cNvSpPr>
          <p:nvPr/>
        </p:nvSpPr>
        <p:spPr bwMode="auto">
          <a:xfrm>
            <a:off x="3048000" y="4445000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10.00101 x 2</a:t>
            </a:r>
            <a:r>
              <a:rPr lang="en-US" sz="1600" baseline="30000"/>
              <a:t>23</a:t>
            </a:r>
          </a:p>
        </p:txBody>
      </p:sp>
      <p:sp>
        <p:nvSpPr>
          <p:cNvPr id="16401" name="TextBox 22"/>
          <p:cNvSpPr txBox="1">
            <a:spLocks noChangeArrowheads="1"/>
          </p:cNvSpPr>
          <p:nvPr/>
        </p:nvSpPr>
        <p:spPr bwMode="auto">
          <a:xfrm>
            <a:off x="4495800" y="4445000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10.0011 x 2</a:t>
            </a:r>
            <a:r>
              <a:rPr lang="en-US" sz="1600" baseline="30000"/>
              <a:t>23</a:t>
            </a:r>
          </a:p>
        </p:txBody>
      </p:sp>
      <p:sp>
        <p:nvSpPr>
          <p:cNvPr id="16402" name="TextBox 23"/>
          <p:cNvSpPr txBox="1">
            <a:spLocks noChangeArrowheads="1"/>
          </p:cNvSpPr>
          <p:nvPr/>
        </p:nvSpPr>
        <p:spPr bwMode="auto">
          <a:xfrm>
            <a:off x="5943600" y="4445000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/>
              <a:t>1.00011 x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24</a:t>
            </a:r>
            <a:endParaRPr lang="en-US" sz="1600" baseline="30000" dirty="0"/>
          </a:p>
        </p:txBody>
      </p:sp>
      <p:sp>
        <p:nvSpPr>
          <p:cNvPr id="25" name="Rectangle 24"/>
          <p:cNvSpPr/>
          <p:nvPr/>
        </p:nvSpPr>
        <p:spPr>
          <a:xfrm>
            <a:off x="7620000" y="3302000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Round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7315200" y="383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5" name="TextBox 26"/>
          <p:cNvSpPr txBox="1">
            <a:spLocks noChangeArrowheads="1"/>
          </p:cNvSpPr>
          <p:nvPr/>
        </p:nvSpPr>
        <p:spPr bwMode="auto">
          <a:xfrm>
            <a:off x="7315200" y="4445000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/>
              <a:t>1.0010 x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24</a:t>
            </a:r>
            <a:endParaRPr lang="en-US" sz="1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</a:t>
            </a:r>
            <a:r>
              <a:rPr lang="en-US" dirty="0" smtClean="0"/>
              <a:t>Pipeline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HPRCTA ’09				</a:t>
            </a:r>
            <a:fld id="{4BF16240-17C7-423E-AECC-17F20B9137E4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1742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257800" cy="4572000"/>
          </a:xfrm>
        </p:spPr>
        <p:txBody>
          <a:bodyPr/>
          <a:lstStyle/>
          <a:p>
            <a:r>
              <a:rPr lang="en-US" sz="1600" dirty="0" smtClean="0"/>
              <a:t>Mantissa addition</a:t>
            </a:r>
            <a:endParaRPr lang="en-US" sz="1600" dirty="0" smtClean="0"/>
          </a:p>
          <a:p>
            <a:pPr lvl="1"/>
            <a:r>
              <a:rPr lang="en-US" sz="1400" dirty="0" smtClean="0"/>
              <a:t>Cascaded, pipelined DSP48 </a:t>
            </a:r>
            <a:r>
              <a:rPr lang="en-US" sz="1400" dirty="0" smtClean="0"/>
              <a:t>adders</a:t>
            </a:r>
          </a:p>
          <a:p>
            <a:pPr lvl="1"/>
            <a:r>
              <a:rPr lang="en-US" sz="1400" dirty="0" smtClean="0"/>
              <a:t>Scales well, operates fast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De-normalize</a:t>
            </a:r>
            <a:endParaRPr lang="en-US" sz="1600" dirty="0" smtClean="0"/>
          </a:p>
          <a:p>
            <a:pPr lvl="1"/>
            <a:r>
              <a:rPr lang="en-US" sz="1400" dirty="0" smtClean="0"/>
              <a:t>Exponent comparison and </a:t>
            </a:r>
            <a:r>
              <a:rPr lang="en-US" sz="1400" dirty="0" smtClean="0"/>
              <a:t>a variable shift of one </a:t>
            </a:r>
            <a:r>
              <a:rPr lang="en-US" sz="1400" dirty="0" smtClean="0"/>
              <a:t>significand</a:t>
            </a:r>
          </a:p>
          <a:p>
            <a:pPr lvl="1"/>
            <a:r>
              <a:rPr lang="en-US" sz="1400" dirty="0" smtClean="0"/>
              <a:t>Xilinx IP uses a DSP48 for the 11-bit comparison (waste)</a:t>
            </a:r>
            <a:endParaRPr lang="en-US" sz="1400" dirty="0" smtClean="0"/>
          </a:p>
        </p:txBody>
      </p:sp>
      <p:pic>
        <p:nvPicPr>
          <p:cNvPr id="19" name="Object 1"/>
          <p:cNvPicPr>
            <a:picLocks noChangeArrowheads="1"/>
          </p:cNvPicPr>
          <p:nvPr/>
        </p:nvPicPr>
        <p:blipFill>
          <a:blip r:embed="rId2"/>
          <a:srcRect l="-2538" t="-3130" r="-4269" b="-2504"/>
          <a:stretch>
            <a:fillRect/>
          </a:stretch>
        </p:blipFill>
        <p:spPr bwMode="auto">
          <a:xfrm>
            <a:off x="5638800" y="1905000"/>
            <a:ext cx="34401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Conversion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work in </a:t>
            </a:r>
            <a:r>
              <a:rPr lang="en-US" dirty="0" err="1" smtClean="0"/>
              <a:t>s.p</a:t>
            </a:r>
            <a:r>
              <a:rPr lang="en-US" dirty="0" smtClean="0"/>
              <a:t>. MAC designs base conversion</a:t>
            </a:r>
          </a:p>
          <a:p>
            <a:pPr lvl="1"/>
            <a:r>
              <a:rPr lang="en-US" dirty="0" smtClean="0"/>
              <a:t>Idea:</a:t>
            </a:r>
          </a:p>
          <a:p>
            <a:pPr lvl="2"/>
            <a:r>
              <a:rPr lang="en-US" dirty="0" smtClean="0"/>
              <a:t>Shift both inputs to the left by </a:t>
            </a:r>
            <a:r>
              <a:rPr lang="en-US" dirty="0" err="1" smtClean="0"/>
              <a:t>amout</a:t>
            </a:r>
            <a:r>
              <a:rPr lang="en-US" dirty="0" smtClean="0"/>
              <a:t> specified in low-order bits of exponents</a:t>
            </a:r>
            <a:endParaRPr lang="en-US" dirty="0" smtClean="0"/>
          </a:p>
          <a:p>
            <a:pPr lvl="2"/>
            <a:r>
              <a:rPr lang="en-US" dirty="0" smtClean="0"/>
              <a:t>Reduces size of exponent, requires wider adder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ase-8 </a:t>
            </a:r>
            <a:r>
              <a:rPr lang="en-US" dirty="0" smtClean="0"/>
              <a:t>conversion: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1.01011101, exp=10</a:t>
            </a:r>
            <a:r>
              <a:rPr lang="en-US" dirty="0" smtClean="0">
                <a:solidFill>
                  <a:srgbClr val="FF0000"/>
                </a:solidFill>
              </a:rPr>
              <a:t>110</a:t>
            </a:r>
            <a:r>
              <a:rPr lang="en-US" dirty="0" smtClean="0"/>
              <a:t> (</a:t>
            </a:r>
            <a:r>
              <a:rPr lang="en-US" dirty="0" smtClean="0"/>
              <a:t>1.36328125 </a:t>
            </a:r>
            <a:r>
              <a:rPr lang="en-US" dirty="0" smtClean="0"/>
              <a:t>x 2</a:t>
            </a:r>
            <a:r>
              <a:rPr lang="en-US" baseline="30000" dirty="0" smtClean="0"/>
              <a:t>22</a:t>
            </a:r>
            <a:r>
              <a:rPr lang="en-US" dirty="0" smtClean="0"/>
              <a:t> =&gt; </a:t>
            </a:r>
            <a:r>
              <a:rPr lang="en-US" dirty="0" smtClean="0"/>
              <a:t>~5.7 </a:t>
            </a:r>
            <a:r>
              <a:rPr lang="en-US" dirty="0" smtClean="0"/>
              <a:t>million)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Shift to the left by 6 bits…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1010111.01, exp=10 (87.25 x 2</a:t>
            </a:r>
            <a:r>
              <a:rPr lang="en-US" baseline="30000" dirty="0" smtClean="0"/>
              <a:t>8*2</a:t>
            </a:r>
            <a:r>
              <a:rPr lang="en-US" dirty="0" smtClean="0"/>
              <a:t> = &gt; </a:t>
            </a:r>
            <a:r>
              <a:rPr lang="en-US" dirty="0" smtClean="0"/>
              <a:t>~5.7 </a:t>
            </a:r>
            <a:r>
              <a:rPr lang="en-US" dirty="0" smtClean="0"/>
              <a:t>million)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HPRCTA ’09				</a:t>
            </a:r>
            <a:fld id="{EA8DAEDF-717A-4105-8973-BE0B4E0E143C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 Compare vs. Adder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HPRCTA ’09				</a:t>
            </a:r>
            <a:fld id="{F0B8829E-9BA2-4A27-B5AA-B58F6545929E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600200"/>
          <a:ext cx="6172200" cy="2484720"/>
        </p:xfrm>
        <a:graphic>
          <a:graphicData uri="http://schemas.openxmlformats.org/drawingml/2006/table">
            <a:tbl>
              <a:tblPr/>
              <a:tblGrid>
                <a:gridCol w="705853"/>
                <a:gridCol w="1275347"/>
                <a:gridCol w="1600200"/>
                <a:gridCol w="1295400"/>
                <a:gridCol w="1295400"/>
              </a:tblGrid>
              <a:tr h="811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latin typeface="+mj-lt"/>
                          <a:ea typeface="SimSun"/>
                          <a:cs typeface="Times New Roman"/>
                        </a:rPr>
                        <a:t>Base</a:t>
                      </a:r>
                      <a:endParaRPr lang="en-US" sz="1600" b="1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latin typeface="+mj-lt"/>
                          <a:ea typeface="SimSun"/>
                          <a:cs typeface="Times New Roman"/>
                        </a:rPr>
                        <a:t>Exponent </a:t>
                      </a:r>
                      <a:r>
                        <a:rPr lang="en-AU" sz="1600" b="1" dirty="0" smtClean="0">
                          <a:latin typeface="+mj-lt"/>
                          <a:ea typeface="SimSun"/>
                          <a:cs typeface="Times New Roman"/>
                        </a:rPr>
                        <a:t>Width</a:t>
                      </a:r>
                      <a:endParaRPr lang="en-US" sz="1600" b="1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latin typeface="+mj-lt"/>
                          <a:ea typeface="SimSun"/>
                          <a:cs typeface="Times New Roman"/>
                        </a:rPr>
                        <a:t>Denormalize</a:t>
                      </a:r>
                      <a:r>
                        <a:rPr lang="en-US" sz="1600" b="1" baseline="0" dirty="0" smtClean="0">
                          <a:latin typeface="+mj-lt"/>
                          <a:ea typeface="SimSun"/>
                          <a:cs typeface="Times New Roman"/>
                        </a:rPr>
                        <a:t> speed</a:t>
                      </a:r>
                      <a:endParaRPr lang="en-US" sz="1600" b="1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latin typeface="+mj-lt"/>
                          <a:ea typeface="SimSun"/>
                          <a:cs typeface="Times New Roman"/>
                        </a:rPr>
                        <a:t>Adder Width</a:t>
                      </a:r>
                      <a:endParaRPr lang="en-US" sz="1600" b="1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+mj-lt"/>
                          <a:ea typeface="SimSun"/>
                          <a:cs typeface="Times New Roman"/>
                        </a:rPr>
                        <a:t>#DSP48s</a:t>
                      </a:r>
                      <a:endParaRPr lang="en-US" sz="1600" b="1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16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7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119 MHz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54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2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32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latin typeface="+mj-lt"/>
                          <a:ea typeface="SimSun"/>
                          <a:cs typeface="Times New Roman"/>
                        </a:rPr>
                        <a:t>6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246 MHz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latin typeface="+mj-lt"/>
                          <a:ea typeface="SimSun"/>
                          <a:cs typeface="Times New Roman"/>
                        </a:rPr>
                        <a:t>86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2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latin typeface="+mj-lt"/>
                          <a:ea typeface="SimSun"/>
                          <a:cs typeface="Times New Roman"/>
                        </a:rPr>
                        <a:t>64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latin typeface="+mj-lt"/>
                          <a:ea typeface="SimSun"/>
                          <a:cs typeface="Times New Roman"/>
                        </a:rPr>
                        <a:t>5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368 MHz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118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3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128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4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372 MHz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182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4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256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3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494 MHz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latin typeface="+mj-lt"/>
                          <a:ea typeface="SimSun"/>
                          <a:cs typeface="Times New Roman"/>
                        </a:rPr>
                        <a:t>310</a:t>
                      </a:r>
                      <a:endParaRPr lang="en-US" sz="16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SimSun"/>
                          <a:cs typeface="Times New Roman"/>
                        </a:rPr>
                        <a:t>7</a:t>
                      </a:r>
                      <a:endParaRPr lang="en-US" sz="16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4648200"/>
            <a:ext cx="10668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denorm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4648200"/>
            <a:ext cx="9906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DSP48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066800" y="4953000"/>
            <a:ext cx="2286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3505200" y="4953000"/>
            <a:ext cx="152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57600" y="4572000"/>
            <a:ext cx="15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0" y="4953000"/>
            <a:ext cx="152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400" y="4648200"/>
            <a:ext cx="990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DSP48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10200" y="4648200"/>
            <a:ext cx="990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DSP48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6400800" y="4953000"/>
            <a:ext cx="152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772400" y="4572000"/>
            <a:ext cx="15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953000" y="4953000"/>
            <a:ext cx="152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5400" y="4572000"/>
            <a:ext cx="15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7800" y="4953000"/>
            <a:ext cx="152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53200" y="4648200"/>
            <a:ext cx="10668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</a:t>
            </a:r>
            <a:r>
              <a:rPr lang="en-US" dirty="0" err="1" smtClean="0"/>
              <a:t>enorm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62200" y="4953000"/>
            <a:ext cx="152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20000" y="4953000"/>
            <a:ext cx="152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3"/>
          </p:cNvCxnSpPr>
          <p:nvPr/>
        </p:nvCxnSpPr>
        <p:spPr>
          <a:xfrm>
            <a:off x="7924800" y="4953000"/>
            <a:ext cx="2286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886700" y="5219700"/>
            <a:ext cx="5334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066800" y="5486400"/>
            <a:ext cx="70866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800100" y="5219700"/>
            <a:ext cx="533400" cy="1588"/>
          </a:xfrm>
          <a:prstGeom prst="line">
            <a:avLst/>
          </a:prstGeom>
          <a:ln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HPRCTA ’09				</a:t>
            </a:r>
            <a:fld id="{7F3E2202-B67D-47E9-8C3C-91B3840C8C22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i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79" y="2263775"/>
            <a:ext cx="8895421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22|6.4"/>
</p:tagLst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solid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26077</TotalTime>
  <Words>1000</Words>
  <Application>Microsoft Office PowerPoint</Application>
  <PresentationFormat>On-screen Show (4:3)</PresentationFormat>
  <Paragraphs>519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usc</vt:lpstr>
      <vt:lpstr>Microsoft Equation 3.0</vt:lpstr>
      <vt:lpstr>An Integrated Reduction Technique for a Double Precision Accumulator</vt:lpstr>
      <vt:lpstr>Double Precision Accumulation</vt:lpstr>
      <vt:lpstr>The Reduction Problem</vt:lpstr>
      <vt:lpstr>Reduction-Based Accumulator:  Previous Work</vt:lpstr>
      <vt:lpstr>Approach</vt:lpstr>
      <vt:lpstr>Adder Pipeline</vt:lpstr>
      <vt:lpstr>Base Conversion</vt:lpstr>
      <vt:lpstr>Exponent Compare vs. Adder Width</vt:lpstr>
      <vt:lpstr>Accumulator Design</vt:lpstr>
      <vt:lpstr>Three-Stage Reduction Architecture</vt:lpstr>
      <vt:lpstr>Three-Stage Reduction Architecture</vt:lpstr>
      <vt:lpstr>Three-Stage Reduction Architecture</vt:lpstr>
      <vt:lpstr>Three-Stage Reduction Architecture</vt:lpstr>
      <vt:lpstr>Three-Stage Reduction Architecture</vt:lpstr>
      <vt:lpstr>Three-Stage Reduction Architecture</vt:lpstr>
      <vt:lpstr>Three-Stage Reduction Architecture</vt:lpstr>
      <vt:lpstr>Three-Stage Reduction Architecture</vt:lpstr>
      <vt:lpstr>Three-Stage Reduction Architecture</vt:lpstr>
      <vt:lpstr>Three-Stage Reduction Architecture</vt:lpstr>
      <vt:lpstr>Minimum Set Size</vt:lpstr>
      <vt:lpstr>Use Case:  Sparse Matrix-Vector Multiply</vt:lpstr>
      <vt:lpstr>SpMV Architecture</vt:lpstr>
      <vt:lpstr>New SpMV Architecture</vt:lpstr>
      <vt:lpstr>Performance Results</vt:lpstr>
      <vt:lpstr>Conclusions</vt:lpstr>
    </vt:vector>
  </TitlesOfParts>
  <Company>Department of Computer Science and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BAKOS, JASON</cp:lastModifiedBy>
  <cp:revision>1322</cp:revision>
  <dcterms:created xsi:type="dcterms:W3CDTF">2005-09-22T21:21:18Z</dcterms:created>
  <dcterms:modified xsi:type="dcterms:W3CDTF">2009-11-13T22:07:38Z</dcterms:modified>
</cp:coreProperties>
</file>