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57" r:id="rId3"/>
    <p:sldId id="459" r:id="rId4"/>
    <p:sldId id="460" r:id="rId5"/>
    <p:sldId id="461" r:id="rId6"/>
    <p:sldId id="409" r:id="rId7"/>
    <p:sldId id="373" r:id="rId8"/>
    <p:sldId id="381" r:id="rId9"/>
    <p:sldId id="445" r:id="rId10"/>
    <p:sldId id="388" r:id="rId11"/>
    <p:sldId id="45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7D7D"/>
    <a:srgbClr val="FF9933"/>
    <a:srgbClr val="FFFF85"/>
    <a:srgbClr val="C2EDB1"/>
    <a:srgbClr val="DAC4D7"/>
    <a:srgbClr val="0066FF"/>
    <a:srgbClr val="D09696"/>
    <a:srgbClr val="FF8B8B"/>
    <a:srgbClr val="9FD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49" autoAdjust="0"/>
    <p:restoredTop sz="86880" autoAdjust="0"/>
  </p:normalViewPr>
  <p:slideViewPr>
    <p:cSldViewPr>
      <p:cViewPr>
        <p:scale>
          <a:sx n="70" d="100"/>
          <a:sy n="70" d="100"/>
        </p:scale>
        <p:origin x="-1698" y="-492"/>
      </p:cViewPr>
      <p:guideLst>
        <p:guide orient="horz" pos="3696"/>
        <p:guide pos="2880"/>
      </p:guideLst>
    </p:cSldViewPr>
  </p:slideViewPr>
  <p:outlineViewPr>
    <p:cViewPr>
      <p:scale>
        <a:sx n="33" d="100"/>
        <a:sy n="33" d="100"/>
      </p:scale>
      <p:origin x="0" y="24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80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38AC54-F19C-4ED6-8B59-8B540F3FE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47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1A48EC2-9B1D-4DFE-919B-131849E8E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28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48EC2-9B1D-4DFE-919B-131849E8E69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1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3124200"/>
            <a:ext cx="5715000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4800600"/>
            <a:ext cx="7391400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0" descr="us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172200"/>
            <a:ext cx="28956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Reconfigurable Computing </a:t>
            </a:r>
            <a:fld id="{6573D16C-F376-41F3-987B-D4AAAE1DBF50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Reconfigurable Computing </a:t>
            </a:r>
            <a:fld id="{52AD7CA3-710D-4AAB-9419-48DDE5E5EEF5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11/14/2013  </a:t>
            </a:r>
            <a:fld id="{BF454134-34B0-46D2-A134-EE0C37823F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0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Reconfigurable Computing </a:t>
            </a:r>
            <a:fld id="{73999121-ED11-4B7B-AFCD-533B8086DF89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Reconfigurable Computing </a:t>
            </a:r>
            <a:fld id="{877A641A-8583-4775-9BD3-9D604C4256FA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Reconfigurable Computing </a:t>
            </a:r>
            <a:fld id="{F43141EB-EF0A-4164-B41E-C7EAAF54C7AD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Reconfigurable Computing </a:t>
            </a:r>
            <a:fld id="{E9327874-CD33-4B14-9E7D-8E3734A1DEC4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Reconfigurable Computing </a:t>
            </a:r>
            <a:fld id="{F31F543A-A5CC-405C-9866-E412A3EF1FEA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Reconfigurable Computing </a:t>
            </a:r>
            <a:fld id="{047E9B27-4C8C-443C-A6E2-BF6FCC847D89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Reconfigurable Computing </a:t>
            </a:r>
            <a:fld id="{6DACD014-3211-4B84-AC02-DA277B7A6CA3}" type="slidenum">
              <a:rPr lang="en-US" i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324600"/>
            <a:ext cx="556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1">
                <a:solidFill>
                  <a:srgbClr val="99003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Reconfigurable Computing </a:t>
            </a:r>
            <a:fld id="{BF454134-34B0-46D2-A134-EE0C37823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8" descr="us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200" y="6172200"/>
            <a:ext cx="28956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76200" y="60960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76200" y="12954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76200" y="4572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81200"/>
            <a:ext cx="8686800" cy="1219200"/>
          </a:xfrm>
        </p:spPr>
        <p:txBody>
          <a:bodyPr/>
          <a:lstStyle/>
          <a:p>
            <a:pPr algn="l"/>
            <a:r>
              <a:rPr lang="en-US" dirty="0"/>
              <a:t>Accuracy</a:t>
            </a:r>
            <a:r>
              <a:rPr lang="en-US"/>
              <a:t>, </a:t>
            </a:r>
            <a:r>
              <a:rPr lang="en-US" smtClean="0"/>
              <a:t>Cost, </a:t>
            </a:r>
            <a:r>
              <a:rPr lang="en-US" dirty="0"/>
              <a:t>and Performance Trade-offs </a:t>
            </a:r>
            <a:r>
              <a:rPr lang="en-US"/>
              <a:t>for </a:t>
            </a:r>
            <a:r>
              <a:rPr lang="en-US" smtClean="0"/>
              <a:t>Floating </a:t>
            </a:r>
            <a:r>
              <a:rPr lang="en-US"/>
              <a:t>Point </a:t>
            </a:r>
            <a:r>
              <a:rPr lang="en-US" smtClean="0"/>
              <a:t>Accumulation</a:t>
            </a:r>
            <a:endParaRPr lang="en-US" dirty="0" smtClean="0">
              <a:solidFill>
                <a:srgbClr val="990033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962400"/>
            <a:ext cx="7467600" cy="838200"/>
          </a:xfrm>
        </p:spPr>
        <p:txBody>
          <a:bodyPr/>
          <a:lstStyle/>
          <a:p>
            <a:pPr algn="r" eaLnBrk="1" hangingPunct="1"/>
            <a:r>
              <a:rPr lang="en-US" sz="2400" smtClean="0"/>
              <a:t>Krishna K. Nagar and Jason D. Bakos</a:t>
            </a:r>
            <a:endParaRPr lang="en-US" sz="2400" dirty="0" smtClean="0"/>
          </a:p>
          <a:p>
            <a:pPr algn="r" eaLnBrk="1" hangingPunct="1"/>
            <a:r>
              <a:rPr lang="en-US" sz="1800" smtClean="0">
                <a:solidFill>
                  <a:srgbClr val="990033"/>
                </a:solidFill>
              </a:rPr>
              <a:t>Univ. of South Carolina</a:t>
            </a:r>
            <a:endParaRPr lang="en-US" sz="1800" dirty="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3"/>
          </a:xfrm>
        </p:spPr>
        <p:txBody>
          <a:bodyPr/>
          <a:lstStyle/>
          <a:p>
            <a:r>
              <a:rPr lang="en-US" dirty="0" smtClean="0"/>
              <a:t>Accumulated Error Compensation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8728" y="1981200"/>
            <a:ext cx="5628187" cy="1789701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4800" y="1981201"/>
            <a:ext cx="6252317" cy="1701276"/>
            <a:chOff x="304800" y="1981201"/>
            <a:chExt cx="6252317" cy="1701276"/>
          </a:xfrm>
        </p:grpSpPr>
        <p:grpSp>
          <p:nvGrpSpPr>
            <p:cNvPr id="8" name="Group 7"/>
            <p:cNvGrpSpPr/>
            <p:nvPr/>
          </p:nvGrpSpPr>
          <p:grpSpPr>
            <a:xfrm>
              <a:off x="3913284" y="2088230"/>
              <a:ext cx="1946132" cy="1153967"/>
              <a:chOff x="3913284" y="2088230"/>
              <a:chExt cx="1946132" cy="1153967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3915561" y="2471587"/>
                <a:ext cx="294284" cy="3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 smtClean="0">
                    <a:solidFill>
                      <a:prstClr val="black"/>
                    </a:solidFill>
                    <a:latin typeface="Calibri"/>
                  </a:rPr>
                  <a:t>a</a:t>
                </a: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913284" y="2912079"/>
                <a:ext cx="294284" cy="3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 smtClean="0">
                    <a:solidFill>
                      <a:prstClr val="black"/>
                    </a:solidFill>
                    <a:latin typeface="Calibri"/>
                  </a:rPr>
                  <a:t>b</a:t>
                </a:r>
                <a:endParaRPr lang="en-US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064271" y="2088230"/>
                <a:ext cx="795145" cy="3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i="1" dirty="0" smtClean="0">
                    <a:solidFill>
                      <a:prstClr val="black"/>
                    </a:solidFill>
                    <a:latin typeface="Calibri"/>
                  </a:rPr>
                  <a:t>Sum</a:t>
                </a:r>
                <a:endParaRPr lang="en-US" i="1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04800" y="1981201"/>
              <a:ext cx="6252317" cy="1701276"/>
              <a:chOff x="304800" y="1981201"/>
              <a:chExt cx="6252317" cy="170127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04800" y="1981201"/>
                <a:ext cx="6252317" cy="1701276"/>
                <a:chOff x="577880" y="2352674"/>
                <a:chExt cx="5947612" cy="1586141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650366" y="2352674"/>
                  <a:ext cx="3008876" cy="3156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</a:rPr>
                    <a:t>Value Reduction Circuit (VRC)</a:t>
                  </a:r>
                  <a:endPara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577880" y="2721238"/>
                  <a:ext cx="5947612" cy="1217577"/>
                  <a:chOff x="577880" y="2721238"/>
                  <a:chExt cx="5947612" cy="1217577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577880" y="2721238"/>
                    <a:ext cx="5157384" cy="1217577"/>
                    <a:chOff x="577880" y="2721238"/>
                    <a:chExt cx="5157384" cy="1217577"/>
                  </a:xfrm>
                </p:grpSpPr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4306530" y="3007727"/>
                      <a:ext cx="1428734" cy="334237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Custom Adder</a:t>
                      </a:r>
                      <a:endParaRPr kumimoji="0" lang="en-US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19" name="Trapezoid 18"/>
                    <p:cNvSpPr/>
                    <p:nvPr/>
                  </p:nvSpPr>
                  <p:spPr>
                    <a:xfrm rot="5400000">
                      <a:off x="3221874" y="3099903"/>
                      <a:ext cx="883341" cy="317005"/>
                    </a:xfrm>
                    <a:prstGeom prst="trapezoid">
                      <a:avLst>
                        <a:gd name="adj" fmla="val 60045"/>
                      </a:avLst>
                    </a:prstGeom>
                    <a:solidFill>
                      <a:srgbClr val="4F81BD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>
                      <a:off x="3822048" y="3079349"/>
                      <a:ext cx="484482" cy="0"/>
                    </a:xfrm>
                    <a:prstGeom prst="straightConnector1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tailEnd type="stealth" w="med" len="med"/>
                    </a:ln>
                    <a:effectLst/>
                  </p:spPr>
                </p:cxn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2529322" y="2888356"/>
                      <a:ext cx="348471" cy="334237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529321" y="3485208"/>
                      <a:ext cx="348471" cy="334237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cxnSp>
                  <p:nvCxnSpPr>
                    <p:cNvPr id="23" name="Elbow Connector 22"/>
                    <p:cNvCxnSpPr>
                      <a:stCxn id="21" idx="3"/>
                    </p:cNvCxnSpPr>
                    <p:nvPr/>
                  </p:nvCxnSpPr>
                  <p:spPr>
                    <a:xfrm>
                      <a:off x="2877794" y="3055475"/>
                      <a:ext cx="627249" cy="119371"/>
                    </a:xfrm>
                    <a:prstGeom prst="bentConnector3">
                      <a:avLst>
                        <a:gd name="adj1" fmla="val 33081"/>
                      </a:avLst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tailEnd type="stealth" w="med" len="med"/>
                    </a:ln>
                    <a:effectLst/>
                  </p:spPr>
                </p:cxnSp>
                <p:cxnSp>
                  <p:nvCxnSpPr>
                    <p:cNvPr id="24" name="Elbow Connector 23"/>
                    <p:cNvCxnSpPr>
                      <a:stCxn id="22" idx="3"/>
                    </p:cNvCxnSpPr>
                    <p:nvPr/>
                  </p:nvCxnSpPr>
                  <p:spPr>
                    <a:xfrm flipV="1">
                      <a:off x="2877793" y="3509082"/>
                      <a:ext cx="627251" cy="143244"/>
                    </a:xfrm>
                    <a:prstGeom prst="bentConnector3">
                      <a:avLst>
                        <a:gd name="adj1" fmla="val 33081"/>
                      </a:avLst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tailEnd type="stealth" w="med" len="med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>
                      <a:off x="2285391" y="3341964"/>
                      <a:ext cx="1219652" cy="0"/>
                    </a:xfrm>
                    <a:prstGeom prst="straightConnector1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tailEnd type="stealth" w="med" len="med"/>
                    </a:ln>
                    <a:effectLst/>
                  </p:spPr>
                </p:cxnSp>
                <p:cxnSp>
                  <p:nvCxnSpPr>
                    <p:cNvPr id="26" name="Elbow Connector 25"/>
                    <p:cNvCxnSpPr>
                      <a:endCxn id="21" idx="1"/>
                    </p:cNvCxnSpPr>
                    <p:nvPr/>
                  </p:nvCxnSpPr>
                  <p:spPr>
                    <a:xfrm rot="5400000" flipH="1" flipV="1">
                      <a:off x="2264113" y="3076754"/>
                      <a:ext cx="286489" cy="243931"/>
                    </a:xfrm>
                    <a:prstGeom prst="bentConnector2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tailEnd type="stealth" w="med" len="med"/>
                    </a:ln>
                    <a:effectLst/>
                  </p:spPr>
                </p:cxnSp>
                <p:cxnSp>
                  <p:nvCxnSpPr>
                    <p:cNvPr id="27" name="Elbow Connector 26"/>
                    <p:cNvCxnSpPr>
                      <a:endCxn id="22" idx="1"/>
                    </p:cNvCxnSpPr>
                    <p:nvPr/>
                  </p:nvCxnSpPr>
                  <p:spPr>
                    <a:xfrm rot="16200000" flipH="1">
                      <a:off x="2252175" y="3375179"/>
                      <a:ext cx="310363" cy="243930"/>
                    </a:xfrm>
                    <a:prstGeom prst="bentConnector2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tailEnd type="stealth" w="med" len="med"/>
                    </a:ln>
                    <a:effectLst/>
                  </p:spPr>
                </p:cxnSp>
                <p:cxnSp>
                  <p:nvCxnSpPr>
                    <p:cNvPr id="28" name="Straight Arrow Connector 27"/>
                    <p:cNvCxnSpPr/>
                    <p:nvPr/>
                  </p:nvCxnSpPr>
                  <p:spPr>
                    <a:xfrm>
                      <a:off x="2041461" y="3341964"/>
                      <a:ext cx="243930" cy="0"/>
                    </a:xfrm>
                    <a:prstGeom prst="straightConnector1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tailEnd type="stealth" w="med" len="med"/>
                    </a:ln>
                    <a:effectLst/>
                  </p:spPr>
                </p:cxn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926351" y="3246467"/>
                      <a:ext cx="1115110" cy="190993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Input FIFO</a:t>
                      </a:r>
                      <a:endParaRPr kumimoji="0" lang="en-US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>
                      <a:off x="577880" y="3341964"/>
                      <a:ext cx="348471" cy="0"/>
                    </a:xfrm>
                    <a:prstGeom prst="straightConnector1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tailEnd type="stealth" w="med" len="med"/>
                    </a:ln>
                    <a:effectLst/>
                  </p:spPr>
                </p:cxnSp>
                <p:cxnSp>
                  <p:nvCxnSpPr>
                    <p:cNvPr id="31" name="Elbow Connector 30"/>
                    <p:cNvCxnSpPr/>
                    <p:nvPr/>
                  </p:nvCxnSpPr>
                  <p:spPr>
                    <a:xfrm rot="10800000" flipV="1">
                      <a:off x="2285394" y="3453305"/>
                      <a:ext cx="1536654" cy="485510"/>
                    </a:xfrm>
                    <a:prstGeom prst="bentConnector3">
                      <a:avLst>
                        <a:gd name="adj1" fmla="val -13225"/>
                      </a:avLst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2285391" y="3652326"/>
                      <a:ext cx="0" cy="286489"/>
                    </a:xfrm>
                    <a:prstGeom prst="line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" name="Elbow Connector 32"/>
                    <p:cNvCxnSpPr/>
                    <p:nvPr/>
                  </p:nvCxnSpPr>
                  <p:spPr>
                    <a:xfrm rot="10800000">
                      <a:off x="3261114" y="2721240"/>
                      <a:ext cx="2474150" cy="381984"/>
                    </a:xfrm>
                    <a:prstGeom prst="bentConnector3">
                      <a:avLst>
                        <a:gd name="adj1" fmla="val -8100"/>
                      </a:avLst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>
                      <a:off x="3261113" y="2721238"/>
                      <a:ext cx="0" cy="286489"/>
                    </a:xfrm>
                    <a:prstGeom prst="line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>
                      <a:off x="3261113" y="3007727"/>
                      <a:ext cx="243930" cy="0"/>
                    </a:xfrm>
                    <a:prstGeom prst="straightConnector1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tailEnd type="stealth" w="med" len="med"/>
                    </a:ln>
                    <a:effectLst/>
                  </p:spPr>
                </p:cxnSp>
                <p:sp>
                  <p:nvSpPr>
                    <p:cNvPr id="36" name="TextBox 35"/>
                    <p:cNvSpPr txBox="1"/>
                    <p:nvPr/>
                  </p:nvSpPr>
                  <p:spPr>
                    <a:xfrm rot="16200000">
                      <a:off x="3344154" y="3102809"/>
                      <a:ext cx="6480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Select</a:t>
                      </a:r>
                    </a:p>
                  </p:txBody>
                </p:sp>
              </p:grpSp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6246715" y="3606527"/>
                    <a:ext cx="278777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dash"/>
                    <a:tailEnd type="stealth" w="med" len="med"/>
                  </a:ln>
                  <a:effectLst/>
                </p:spPr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6246715" y="3114836"/>
                    <a:ext cx="0" cy="48625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dash"/>
                  </a:ln>
                  <a:effectLst/>
                </p:spPr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931780" y="3101355"/>
                    <a:ext cx="314935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dash"/>
                  </a:ln>
                  <a:effectLst/>
                </p:spPr>
              </p:cxnSp>
            </p:grpSp>
          </p:grpSp>
          <p:cxnSp>
            <p:nvCxnSpPr>
              <p:cNvPr id="11" name="Straight Arrow Connector 10"/>
              <p:cNvCxnSpPr/>
              <p:nvPr/>
            </p:nvCxnSpPr>
            <p:spPr>
              <a:xfrm>
                <a:off x="3715856" y="2954734"/>
                <a:ext cx="509303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tailEnd type="stealth" w="med" len="med"/>
              </a:ln>
              <a:effectLst/>
            </p:spPr>
          </p:cxnSp>
        </p:grpSp>
      </p:grpSp>
      <p:grpSp>
        <p:nvGrpSpPr>
          <p:cNvPr id="40" name="Group 39"/>
          <p:cNvGrpSpPr/>
          <p:nvPr/>
        </p:nvGrpSpPr>
        <p:grpSpPr>
          <a:xfrm>
            <a:off x="738664" y="2928444"/>
            <a:ext cx="8099735" cy="3015156"/>
            <a:chOff x="738664" y="2928444"/>
            <a:chExt cx="8099735" cy="3015156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8213690" y="3402040"/>
              <a:ext cx="367855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stealth" w="med" len="med"/>
            </a:ln>
            <a:effectLst/>
          </p:spPr>
        </p:cxnSp>
        <p:grpSp>
          <p:nvGrpSpPr>
            <p:cNvPr id="42" name="Group 41"/>
            <p:cNvGrpSpPr/>
            <p:nvPr/>
          </p:nvGrpSpPr>
          <p:grpSpPr>
            <a:xfrm>
              <a:off x="738664" y="2928444"/>
              <a:ext cx="8099735" cy="3015156"/>
              <a:chOff x="738664" y="2928444"/>
              <a:chExt cx="8099735" cy="3015156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738664" y="4029143"/>
                <a:ext cx="5194323" cy="1875157"/>
              </a:xfrm>
              <a:prstGeom prst="roundRect">
                <a:avLst/>
              </a:prstGeom>
              <a:solidFill>
                <a:srgbClr val="9BBB59">
                  <a:lumMod val="60000"/>
                  <a:lumOff val="40000"/>
                </a:srgbClr>
              </a:solidFill>
              <a:ln w="12700" cap="flat" cmpd="sng" algn="ctr">
                <a:noFill/>
                <a:prstDash val="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568948" y="3237423"/>
                <a:ext cx="1648461" cy="358499"/>
              </a:xfrm>
              <a:prstGeom prst="rect">
                <a:avLst/>
              </a:prstGeom>
              <a:solidFill>
                <a:srgbClr val="4F81BD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FP Adder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5127995" y="4939311"/>
                <a:ext cx="1147894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ash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6275889" y="3519102"/>
                <a:ext cx="0" cy="142118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ash"/>
              </a:ln>
              <a:effectLst/>
            </p:spPr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6275889" y="3519101"/>
                <a:ext cx="293059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ash"/>
                <a:tailEnd type="stealth" w="med" len="med"/>
              </a:ln>
              <a:effectLst/>
            </p:spPr>
          </p:cxnSp>
          <p:sp>
            <p:nvSpPr>
              <p:cNvPr id="48" name="Rectangle 47"/>
              <p:cNvSpPr/>
              <p:nvPr/>
            </p:nvSpPr>
            <p:spPr>
              <a:xfrm>
                <a:off x="3345293" y="4187944"/>
                <a:ext cx="1758358" cy="368319"/>
              </a:xfrm>
              <a:prstGeom prst="rect">
                <a:avLst/>
              </a:prstGeom>
              <a:solidFill>
                <a:srgbClr val="4F81BD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Error FIFO</a:t>
                </a:r>
              </a:p>
            </p:txBody>
          </p:sp>
          <p:cxnSp>
            <p:nvCxnSpPr>
              <p:cNvPr id="49" name="Elbow Connector 48"/>
              <p:cNvCxnSpPr/>
              <p:nvPr/>
            </p:nvCxnSpPr>
            <p:spPr>
              <a:xfrm rot="16200000" flipH="1">
                <a:off x="5052670" y="3588047"/>
                <a:ext cx="1576712" cy="257505"/>
              </a:xfrm>
              <a:prstGeom prst="bentConnector3">
                <a:avLst>
                  <a:gd name="adj1" fmla="val 337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" name="Straight Arrow Connector 49"/>
              <p:cNvCxnSpPr/>
              <p:nvPr/>
            </p:nvCxnSpPr>
            <p:spPr>
              <a:xfrm flipH="1">
                <a:off x="5103651" y="4505153"/>
                <a:ext cx="866122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tailEnd type="stealth"/>
              </a:ln>
              <a:effectLst/>
            </p:spPr>
          </p:cxnSp>
          <p:sp>
            <p:nvSpPr>
              <p:cNvPr id="51" name="Trapezoid 50"/>
              <p:cNvSpPr/>
              <p:nvPr/>
            </p:nvSpPr>
            <p:spPr>
              <a:xfrm rot="5400000">
                <a:off x="2077329" y="4827067"/>
                <a:ext cx="865840" cy="308071"/>
              </a:xfrm>
              <a:prstGeom prst="trapezoid">
                <a:avLst>
                  <a:gd name="adj" fmla="val 60045"/>
                </a:avLst>
              </a:prstGeom>
              <a:solidFill>
                <a:srgbClr val="4F81BD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52" name="Elbow Connector 51"/>
              <p:cNvCxnSpPr>
                <a:stCxn id="48" idx="1"/>
              </p:cNvCxnSpPr>
              <p:nvPr/>
            </p:nvCxnSpPr>
            <p:spPr>
              <a:xfrm rot="10800000" flipV="1">
                <a:off x="2340741" y="4372104"/>
                <a:ext cx="1004552" cy="273349"/>
              </a:xfrm>
              <a:prstGeom prst="bentConnector3">
                <a:avLst>
                  <a:gd name="adj1" fmla="val 117137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tailEnd type="stealth" w="med" len="med"/>
              </a:ln>
              <a:effectLst/>
            </p:spPr>
          </p:cxnSp>
          <p:sp>
            <p:nvSpPr>
              <p:cNvPr id="53" name="Rectangle 52"/>
              <p:cNvSpPr/>
              <p:nvPr/>
            </p:nvSpPr>
            <p:spPr>
              <a:xfrm>
                <a:off x="1183978" y="4466561"/>
                <a:ext cx="366324" cy="358499"/>
              </a:xfrm>
              <a:prstGeom prst="rect">
                <a:avLst/>
              </a:prstGeom>
              <a:solidFill>
                <a:srgbClr val="4F81BD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183977" y="4978702"/>
                <a:ext cx="366324" cy="358499"/>
              </a:xfrm>
              <a:prstGeom prst="rect">
                <a:avLst/>
              </a:prstGeom>
              <a:solidFill>
                <a:srgbClr val="4F81BD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55" name="Elbow Connector 54"/>
              <p:cNvCxnSpPr>
                <a:stCxn id="53" idx="3"/>
              </p:cNvCxnSpPr>
              <p:nvPr/>
            </p:nvCxnSpPr>
            <p:spPr>
              <a:xfrm>
                <a:off x="1550302" y="4645810"/>
                <a:ext cx="805913" cy="179249"/>
              </a:xfrm>
              <a:prstGeom prst="bentConnector3">
                <a:avLst>
                  <a:gd name="adj1" fmla="val 3355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56" name="Elbow Connector 55"/>
              <p:cNvCxnSpPr/>
              <p:nvPr/>
            </p:nvCxnSpPr>
            <p:spPr>
              <a:xfrm flipV="1">
                <a:off x="1550302" y="5029917"/>
                <a:ext cx="805915" cy="128036"/>
              </a:xfrm>
              <a:prstGeom prst="bentConnector3">
                <a:avLst>
                  <a:gd name="adj1" fmla="val 34416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57" name="Elbow Connector 56"/>
              <p:cNvCxnSpPr>
                <a:stCxn id="53" idx="1"/>
                <a:endCxn id="54" idx="1"/>
              </p:cNvCxnSpPr>
              <p:nvPr/>
            </p:nvCxnSpPr>
            <p:spPr>
              <a:xfrm rot="10800000" flipV="1">
                <a:off x="1183978" y="4645810"/>
                <a:ext cx="1" cy="512141"/>
              </a:xfrm>
              <a:prstGeom prst="bentConnector3">
                <a:avLst>
                  <a:gd name="adj1" fmla="val 2286010000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headEnd type="stealth" w="med" len="med"/>
                <a:tailEnd type="stealth" w="med" len="med"/>
              </a:ln>
              <a:effectLst/>
            </p:spPr>
          </p:cxnSp>
          <p:cxnSp>
            <p:nvCxnSpPr>
              <p:cNvPr id="58" name="Elbow Connector 57"/>
              <p:cNvCxnSpPr/>
              <p:nvPr/>
            </p:nvCxnSpPr>
            <p:spPr>
              <a:xfrm rot="10800000" flipV="1">
                <a:off x="948683" y="5133895"/>
                <a:ext cx="1715604" cy="536196"/>
              </a:xfrm>
              <a:prstGeom prst="bentConnector3">
                <a:avLst>
                  <a:gd name="adj1" fmla="val -11452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948680" y="5157952"/>
                <a:ext cx="0" cy="51214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2670570" y="4841794"/>
                <a:ext cx="696017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2676660" y="5005256"/>
                <a:ext cx="696017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tailEnd type="stealth" w="med" len="med"/>
              </a:ln>
              <a:effectLst/>
            </p:spPr>
          </p:cxnSp>
          <p:cxnSp>
            <p:nvCxnSpPr>
              <p:cNvPr id="62" name="Elbow Connector 61"/>
              <p:cNvCxnSpPr>
                <a:stCxn id="65" idx="3"/>
              </p:cNvCxnSpPr>
              <p:nvPr/>
            </p:nvCxnSpPr>
            <p:spPr>
              <a:xfrm flipH="1">
                <a:off x="2099789" y="4939312"/>
                <a:ext cx="2784232" cy="556331"/>
              </a:xfrm>
              <a:prstGeom prst="bentConnector3">
                <a:avLst>
                  <a:gd name="adj1" fmla="val -8631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2099790" y="5234775"/>
                <a:ext cx="0" cy="260869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2099789" y="5234773"/>
                <a:ext cx="256427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tailEnd type="stealth" w="med" len="med"/>
              </a:ln>
              <a:effectLst/>
            </p:spPr>
          </p:cxnSp>
          <p:sp>
            <p:nvSpPr>
              <p:cNvPr id="65" name="Rectangle 64"/>
              <p:cNvSpPr/>
              <p:nvPr/>
            </p:nvSpPr>
            <p:spPr>
              <a:xfrm>
                <a:off x="3382090" y="4760062"/>
                <a:ext cx="1501931" cy="358499"/>
              </a:xfrm>
              <a:prstGeom prst="rect">
                <a:avLst/>
              </a:prstGeom>
              <a:solidFill>
                <a:srgbClr val="4F81BD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FP Adder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rot="16200000">
                <a:off x="2134347" y="4778513"/>
                <a:ext cx="736334" cy="323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Select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356867" y="4211296"/>
                <a:ext cx="731420" cy="56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i="1" dirty="0" smtClean="0">
                    <a:solidFill>
                      <a:prstClr val="black"/>
                    </a:solidFill>
                    <a:latin typeface="Calibri"/>
                  </a:rPr>
                  <a:t>Input Error</a:t>
                </a:r>
                <a:endParaRPr lang="en-US" sz="2400" i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913698" y="4526165"/>
                <a:ext cx="411173" cy="3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 smtClean="0">
                    <a:solidFill>
                      <a:prstClr val="black"/>
                    </a:solidFill>
                    <a:latin typeface="Calibri"/>
                  </a:rPr>
                  <a:t>e</a:t>
                </a:r>
                <a:r>
                  <a:rPr lang="en-US" sz="1400" baseline="-25000" dirty="0" smtClean="0">
                    <a:solidFill>
                      <a:prstClr val="black"/>
                    </a:solidFill>
                    <a:latin typeface="Calibri"/>
                  </a:rPr>
                  <a:t>1</a:t>
                </a:r>
                <a:endParaRPr lang="en-US" sz="1400" baseline="-25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944143" y="4946865"/>
                <a:ext cx="367855" cy="3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 smtClean="0">
                    <a:solidFill>
                      <a:prstClr val="black"/>
                    </a:solidFill>
                    <a:latin typeface="Calibri"/>
                  </a:rPr>
                  <a:t>e</a:t>
                </a:r>
                <a:r>
                  <a:rPr lang="en-US" sz="1400" baseline="-25000" dirty="0" smtClean="0">
                    <a:solidFill>
                      <a:prstClr val="black"/>
                    </a:solidFill>
                    <a:latin typeface="Calibri"/>
                  </a:rPr>
                  <a:t>2</a:t>
                </a:r>
                <a:endParaRPr lang="en-US" sz="1100" baseline="-25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822887" y="4662761"/>
                <a:ext cx="641902" cy="3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i="1" dirty="0" smtClean="0">
                    <a:solidFill>
                      <a:prstClr val="black"/>
                    </a:solidFill>
                    <a:latin typeface="Calibri"/>
                  </a:rPr>
                  <a:t>Error</a:t>
                </a:r>
                <a:endParaRPr lang="en-US" sz="2400" i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8176260" y="3136867"/>
                <a:ext cx="662139" cy="56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i="1" dirty="0" smtClean="0">
                    <a:solidFill>
                      <a:prstClr val="black"/>
                    </a:solidFill>
                    <a:latin typeface="Calibri"/>
                  </a:rPr>
                  <a:t>Final Result</a:t>
                </a:r>
                <a:endParaRPr lang="en-US" i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46291" y="5605046"/>
                <a:ext cx="298669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Error</a:t>
                </a:r>
                <a:r>
                  <a:rPr kumimoji="0" lang="en-US" sz="16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Reduction Circuit (ERC)</a:t>
                </a:r>
                <a:endPara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57200" y="1358378"/>
            <a:ext cx="8229600" cy="4648200"/>
          </a:xfrm>
        </p:spPr>
        <p:txBody>
          <a:bodyPr/>
          <a:lstStyle/>
          <a:p>
            <a:r>
              <a:rPr lang="en-US" dirty="0" smtClean="0"/>
              <a:t>Accumulate the extracted error, compensate in the end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3583404" y="3242197"/>
            <a:ext cx="1641075" cy="1027478"/>
            <a:chOff x="3583404" y="3242197"/>
            <a:chExt cx="1641075" cy="1027478"/>
          </a:xfrm>
        </p:grpSpPr>
        <p:cxnSp>
          <p:nvCxnSpPr>
            <p:cNvPr id="75" name="Elbow Connector 74"/>
            <p:cNvCxnSpPr/>
            <p:nvPr/>
          </p:nvCxnSpPr>
          <p:spPr>
            <a:xfrm>
              <a:off x="3583404" y="3518616"/>
              <a:ext cx="1520247" cy="751059"/>
            </a:xfrm>
            <a:prstGeom prst="bentConnector3">
              <a:avLst>
                <a:gd name="adj1" fmla="val 11628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stealth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>
            <a:xfrm>
              <a:off x="3585906" y="3292755"/>
              <a:ext cx="0" cy="2258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343528" y="3242197"/>
              <a:ext cx="880951" cy="56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i="1" dirty="0" smtClean="0">
                  <a:solidFill>
                    <a:prstClr val="black"/>
                  </a:solidFill>
                  <a:latin typeface="Calibri"/>
                </a:rPr>
                <a:t>Error Set Status</a:t>
              </a:r>
              <a:endParaRPr lang="en-US" sz="2400" i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8" name="Slide Number Placeholder 3"/>
          <p:cNvSpPr txBox="1">
            <a:spLocks/>
          </p:cNvSpPr>
          <p:nvPr/>
        </p:nvSpPr>
        <p:spPr bwMode="auto">
          <a:xfrm>
            <a:off x="2819400" y="63246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rgbClr val="990033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smtClean="0"/>
              <a:t>ReConFig 2013 Ph.D. Forum			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Preview of Results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21920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sz="2000" kern="0" smtClean="0"/>
              <a:t>Varying </a:t>
            </a:r>
            <a:r>
              <a:rPr lang="az-Cyrl-AZ" sz="2000" kern="0" smtClean="0"/>
              <a:t>к</a:t>
            </a:r>
            <a:r>
              <a:rPr lang="en-US" sz="2000" kern="0" smtClean="0"/>
              <a:t> and Exp. Range = 32, Set Size = 100</a:t>
            </a:r>
            <a:endParaRPr lang="en-US" sz="2400" kern="0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2819400" y="63246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rgbClr val="990033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smtClean="0"/>
              <a:t>ReConFig 2013 Ph.D. Forum			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i="0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020972"/>
              </p:ext>
            </p:extLst>
          </p:nvPr>
        </p:nvGraphicFramePr>
        <p:xfrm>
          <a:off x="1591647" y="3840480"/>
          <a:ext cx="5717663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257"/>
                <a:gridCol w="728257"/>
                <a:gridCol w="773460"/>
                <a:gridCol w="795655"/>
                <a:gridCol w="825358"/>
                <a:gridCol w="895668"/>
                <a:gridCol w="971008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n-lt"/>
                        </a:rPr>
                        <a:t>Exp</a:t>
                      </a:r>
                      <a:r>
                        <a:rPr lang="en-US" sz="1200" b="1" baseline="0" dirty="0" smtClean="0">
                          <a:latin typeface="+mn-lt"/>
                        </a:rPr>
                        <a:t>. Range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sz="1200" b="1" dirty="0" smtClean="0">
                          <a:latin typeface="+mn-lt"/>
                        </a:rPr>
                        <a:t>к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n-lt"/>
                        </a:rPr>
                        <a:t>Red. </a:t>
                      </a:r>
                      <a:r>
                        <a:rPr lang="en-US" sz="1200" b="1" dirty="0" err="1" smtClean="0">
                          <a:latin typeface="+mn-lt"/>
                        </a:rPr>
                        <a:t>Ckt</a:t>
                      </a:r>
                      <a:r>
                        <a:rPr lang="en-US" sz="1200" b="1" dirty="0" smtClean="0">
                          <a:latin typeface="+mn-lt"/>
                        </a:rPr>
                        <a:t>.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n-lt"/>
                        </a:rPr>
                        <a:t>AECSA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n-lt"/>
                        </a:rPr>
                        <a:t>AEC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n-lt"/>
                        </a:rPr>
                        <a:t>EPRC80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n-lt"/>
                        </a:rPr>
                        <a:t>EPRC128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/>
                </a:tc>
              </a:tr>
              <a:tr h="2488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32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32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32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32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1600.0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32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6000.0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36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32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11000.0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457200" y="304800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sz="2000" kern="0" smtClean="0"/>
              <a:t>Number of LSBs in Mantissa in Error</a:t>
            </a:r>
          </a:p>
          <a:p>
            <a:r>
              <a:rPr lang="en-US" sz="2000" kern="0" smtClean="0"/>
              <a:t>(Compared with infinite precision)</a:t>
            </a:r>
            <a:endParaRPr lang="en-US" sz="24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550241" y="1891351"/>
                <a:ext cx="2043518" cy="9280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κ</m:t>
                      </m:r>
                      <m:r>
                        <a:rPr lang="en-US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𝑎𝑖</m:t>
                              </m:r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</m:e>
                          </m:nary>
                        </m:num>
                        <m:den>
                          <m:r>
                            <a:rPr lang="en-US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nary>
                            <m:naryPr>
                              <m:chr m:val="∑"/>
                              <m:ctrlP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 kern="0" baseline="-25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241" y="1891351"/>
                <a:ext cx="2043518" cy="92804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8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Floating </a:t>
            </a:r>
            <a:r>
              <a:rPr lang="en-US"/>
              <a:t>Point Accumulation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Problem:</a:t>
            </a:r>
          </a:p>
          <a:p>
            <a:pPr lvl="1"/>
            <a:r>
              <a:rPr lang="en-US"/>
              <a:t>F</a:t>
            </a:r>
            <a:r>
              <a:rPr lang="en-US" smtClean="0"/>
              <a:t>or floating point accumulation, high throughput and high accuracy are competing design goals</a:t>
            </a:r>
          </a:p>
          <a:p>
            <a:endParaRPr lang="en-US"/>
          </a:p>
          <a:p>
            <a:r>
              <a:rPr lang="en-US" smtClean="0"/>
              <a:t>Motivation:</a:t>
            </a:r>
          </a:p>
          <a:p>
            <a:pPr lvl="1"/>
            <a:r>
              <a:rPr lang="en-US" smtClean="0"/>
              <a:t>Fully pipelined, streaming d.p. f.p. accumulator</a:t>
            </a:r>
          </a:p>
          <a:p>
            <a:pPr lvl="1"/>
            <a:r>
              <a:rPr lang="en-US"/>
              <a:t>Accepts one new value and set ID on every clock </a:t>
            </a:r>
            <a:r>
              <a:rPr lang="en-US" smtClean="0"/>
              <a:t>cycle</a:t>
            </a:r>
          </a:p>
          <a:p>
            <a:pPr lvl="1"/>
            <a:r>
              <a:rPr lang="en-US"/>
              <a:t>Exploits parallelism both within and across accumulation </a:t>
            </a:r>
            <a:r>
              <a:rPr lang="en-US" smtClean="0"/>
              <a:t>sets</a:t>
            </a:r>
          </a:p>
          <a:p>
            <a:pPr lvl="1"/>
            <a:r>
              <a:rPr lang="en-US" smtClean="0"/>
              <a:t>Based on dynamically scheduling inputs to a single floating point adder</a:t>
            </a:r>
          </a:p>
          <a:p>
            <a:pPr lvl="1"/>
            <a:endParaRPr lang="en-US"/>
          </a:p>
          <a:p>
            <a:pPr lvl="1"/>
            <a:r>
              <a:rPr lang="en-US" smtClean="0"/>
              <a:t>However, accuracy was inconsistent and data dependent</a:t>
            </a:r>
          </a:p>
          <a:p>
            <a:pPr marL="457200" lvl="1" indent="0">
              <a:buNone/>
            </a:pPr>
            <a:endParaRPr lang="en-US" smtClean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2819400" y="63246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rgbClr val="990033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smtClean="0"/>
              <a:t>ReConFig 2013 Ph.D. Forum			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6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 Throughput Accumulation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88159" y="2452858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78759" y="2452858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69359" y="2452858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7918" y="1843258"/>
            <a:ext cx="6858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7918" y="3062458"/>
            <a:ext cx="6858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8259" y="2452858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7763" y="257299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r>
              <a:rPr lang="en-US" baseline="-25000" smtClean="0"/>
              <a:t>sum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650059" y="257299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2935559" y="3150326"/>
            <a:ext cx="1066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35559" y="1963392"/>
            <a:ext cx="1066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5640659" y="257603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r>
              <a:rPr lang="en-US" baseline="-25000" smtClean="0"/>
              <a:t>sum</a:t>
            </a:r>
            <a:endParaRPr lang="en-US" baseline="-25000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133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Dynamically schedule: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Adder inputs</a:t>
            </a:r>
            <a:endParaRPr lang="en-US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Next input value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Output of adder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…based on datapath priorities and the set IDs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19200" y="1981200"/>
            <a:ext cx="1563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Accumulator Input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35559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Buffers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73959" y="204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Adder Pipeline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270918" y="2529058"/>
            <a:ext cx="4172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70918" y="2910058"/>
            <a:ext cx="4172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659959" y="2757658"/>
            <a:ext cx="4172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5918" y="2757658"/>
            <a:ext cx="4172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"/>
          <p:cNvSpPr txBox="1">
            <a:spLocks/>
          </p:cNvSpPr>
          <p:nvPr/>
        </p:nvSpPr>
        <p:spPr bwMode="auto">
          <a:xfrm>
            <a:off x="2819400" y="63246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rgbClr val="990033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smtClean="0"/>
              <a:t>ReConFig 2013 Ph.D. Forum			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i="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2277" y="2168194"/>
            <a:ext cx="6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82277" y="2942324"/>
            <a:ext cx="6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43800" y="2388326"/>
            <a:ext cx="6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3518" y="2403879"/>
            <a:ext cx="6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6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Accumulator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22098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3600" y="22098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4200" y="22098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92759" y="1600200"/>
            <a:ext cx="6858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92759" y="2819400"/>
            <a:ext cx="6858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43100" y="22098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02604" y="23299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r>
              <a:rPr lang="en-US" baseline="-25000" smtClean="0"/>
              <a:t>sum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914900" y="23299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200400" y="2907268"/>
            <a:ext cx="1066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200400" y="1720334"/>
            <a:ext cx="1066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905500" y="233298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r>
              <a:rPr lang="en-US" baseline="-25000" smtClean="0"/>
              <a:t>sum</a:t>
            </a:r>
            <a:endParaRPr lang="en-US" baseline="-25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924800" y="2514600"/>
            <a:ext cx="8697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078559" y="1905000"/>
            <a:ext cx="874441" cy="42798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4078559" y="2702312"/>
            <a:ext cx="880945" cy="42188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3"/>
          </p:cNvCxnSpPr>
          <p:nvPr/>
        </p:nvCxnSpPr>
        <p:spPr>
          <a:xfrm flipV="1">
            <a:off x="2628900" y="1905000"/>
            <a:ext cx="770363" cy="6096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53000" y="44196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43600" y="44196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934200" y="44196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392759" y="3810000"/>
            <a:ext cx="6858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392759" y="5029200"/>
            <a:ext cx="6858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943100" y="44196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02604" y="4539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r>
              <a:rPr lang="en-US" baseline="-25000" smtClean="0"/>
              <a:t>sum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4914900" y="4539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+c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200400" y="3930134"/>
            <a:ext cx="1066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5905500" y="454278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924800" y="4724400"/>
            <a:ext cx="8697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4078559" y="4114800"/>
            <a:ext cx="874441" cy="42798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2" idx="3"/>
          </p:cNvCxnSpPr>
          <p:nvPr/>
        </p:nvCxnSpPr>
        <p:spPr>
          <a:xfrm>
            <a:off x="2628900" y="4724400"/>
            <a:ext cx="2330604" cy="184666"/>
          </a:xfrm>
          <a:prstGeom prst="bentConnector3">
            <a:avLst>
              <a:gd name="adj1" fmla="val 7145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04800" y="1754972"/>
            <a:ext cx="1228804" cy="495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04800" y="3771430"/>
            <a:ext cx="1228804" cy="495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Slide Number Placeholder 3"/>
          <p:cNvSpPr txBox="1">
            <a:spLocks/>
          </p:cNvSpPr>
          <p:nvPr/>
        </p:nvSpPr>
        <p:spPr bwMode="auto">
          <a:xfrm>
            <a:off x="2819400" y="63246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rgbClr val="990033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smtClean="0"/>
              <a:t>ReConFig 2013 Ph.D. Forum			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Accumulator Design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948236" y="44196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38836" y="44196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29436" y="44196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87995" y="3810000"/>
            <a:ext cx="6858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87995" y="5029200"/>
            <a:ext cx="6858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38336" y="44196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97840" y="4539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+c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910136" y="4539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195636" y="3930134"/>
            <a:ext cx="1066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5900736" y="454278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+d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2" name="Elbow Connector 31"/>
          <p:cNvCxnSpPr/>
          <p:nvPr/>
        </p:nvCxnSpPr>
        <p:spPr>
          <a:xfrm>
            <a:off x="4073795" y="4114800"/>
            <a:ext cx="874441" cy="42798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5" idx="3"/>
          </p:cNvCxnSpPr>
          <p:nvPr/>
        </p:nvCxnSpPr>
        <p:spPr>
          <a:xfrm flipV="1">
            <a:off x="2624136" y="4114800"/>
            <a:ext cx="770363" cy="6096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40452" y="22098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31052" y="22098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921652" y="22098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80211" y="1600200"/>
            <a:ext cx="6858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9" name="Rectangle 38"/>
          <p:cNvSpPr/>
          <p:nvPr/>
        </p:nvSpPr>
        <p:spPr>
          <a:xfrm>
            <a:off x="3380211" y="2819400"/>
            <a:ext cx="6858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930552" y="22098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90056" y="23299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4902352" y="23299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D1+d2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92952" y="233298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C2+c3</a:t>
            </a:r>
            <a:endParaRPr lang="en-US" baseline="-25000" dirty="0"/>
          </a:p>
        </p:txBody>
      </p:sp>
      <p:cxnSp>
        <p:nvCxnSpPr>
          <p:cNvPr id="47" name="Elbow Connector 46"/>
          <p:cNvCxnSpPr>
            <a:stCxn id="40" idx="3"/>
          </p:cNvCxnSpPr>
          <p:nvPr/>
        </p:nvCxnSpPr>
        <p:spPr>
          <a:xfrm flipV="1">
            <a:off x="2616352" y="2329934"/>
            <a:ext cx="2324100" cy="184666"/>
          </a:xfrm>
          <a:prstGeom prst="bentConnector3">
            <a:avLst>
              <a:gd name="adj1" fmla="val 715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1" idx="3"/>
            <a:endCxn id="38" idx="1"/>
          </p:cNvCxnSpPr>
          <p:nvPr/>
        </p:nvCxnSpPr>
        <p:spPr>
          <a:xfrm flipH="1" flipV="1">
            <a:off x="3380211" y="1905000"/>
            <a:ext cx="4576645" cy="609600"/>
          </a:xfrm>
          <a:prstGeom prst="bentConnector5">
            <a:avLst>
              <a:gd name="adj1" fmla="val -4995"/>
              <a:gd name="adj2" fmla="val 173740"/>
              <a:gd name="adj3" fmla="val 10499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421340" y="2699266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0800000" flipV="1">
            <a:off x="4572000" y="4727446"/>
            <a:ext cx="3340252" cy="606554"/>
          </a:xfrm>
          <a:prstGeom prst="bentConnector3">
            <a:avLst>
              <a:gd name="adj1" fmla="val -9028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5400000" flipH="1" flipV="1">
            <a:off x="4543759" y="4937307"/>
            <a:ext cx="424934" cy="368452"/>
          </a:xfrm>
          <a:prstGeom prst="bentConnector3">
            <a:avLst>
              <a:gd name="adj1" fmla="val 10043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04800" y="1752600"/>
            <a:ext cx="1228804" cy="495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" y="3769058"/>
            <a:ext cx="1228804" cy="495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lide Number Placeholder 3"/>
          <p:cNvSpPr txBox="1">
            <a:spLocks/>
          </p:cNvSpPr>
          <p:nvPr/>
        </p:nvSpPr>
        <p:spPr bwMode="auto">
          <a:xfrm>
            <a:off x="2819400" y="63246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rgbClr val="990033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smtClean="0"/>
              <a:t>ReConFig 2013 Ph.D. Forum			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i="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096" y="2514600"/>
            <a:ext cx="69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3"/>
          </a:xfrm>
        </p:spPr>
        <p:txBody>
          <a:bodyPr/>
          <a:lstStyle/>
          <a:p>
            <a:r>
              <a:rPr lang="en-US" dirty="0" smtClean="0"/>
              <a:t>Inaccuracies in Floating Point Addition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smtClean="0"/>
              <a:t>Floating point addition has inherent rounding error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smtClean="0"/>
              <a:t>Shift, round, cancellation</a:t>
            </a:r>
            <a:endParaRPr lang="en-US" sz="1600" dirty="0" smtClean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800" smtClean="0"/>
              <a:t>F.p. addition </a:t>
            </a:r>
            <a:r>
              <a:rPr lang="en-US" sz="1800" smtClean="0"/>
              <a:t>is not associative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smtClean="0"/>
              <a:t>For the accumulator, the total error is data dependent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80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smtClean="0"/>
              <a:t>We’ve seen as many as 50% of mantissa bits being in error after accumulating large synthetic data sets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800" b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smtClean="0"/>
              <a:t>In general, to improve accuracy: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smtClean="0"/>
              <a:t>multiple </a:t>
            </a:r>
            <a:r>
              <a:rPr lang="en-US" sz="1600"/>
              <a:t>passes over </a:t>
            </a:r>
            <a:r>
              <a:rPr lang="en-US" sz="1600" smtClean="0"/>
              <a:t>dataset (sorting),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smtClean="0"/>
              <a:t>multiple operations per input (additional dependencies), or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smtClean="0"/>
              <a:t>increased precision (lower clock rate, higher latency)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smtClean="0"/>
              <a:t>…each reduces throughput</a:t>
            </a:r>
            <a:endParaRPr lang="en-US"/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 bwMode="auto">
          <a:xfrm>
            <a:off x="2819400" y="63246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rgbClr val="990033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smtClean="0"/>
              <a:t>ReConFig 2013 Ph.D. Forum			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819400" y="63246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sz="1200" smtClean="0"/>
              <a:t>ReConFig 2013 Ph.D. Forum			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i="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3"/>
          </a:xfrm>
        </p:spPr>
        <p:txBody>
          <a:bodyPr/>
          <a:lstStyle/>
          <a:p>
            <a:r>
              <a:rPr lang="en-US" dirty="0" smtClean="0"/>
              <a:t>Compensated Summation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491155"/>
            <a:ext cx="4191000" cy="70788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>
              <a:spcAft>
                <a:spcPts val="0"/>
              </a:spcAft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Error Free Transformation</a:t>
            </a:r>
          </a:p>
          <a:p>
            <a:pPr marL="0" lvl="1" algn="ctr">
              <a:spcAft>
                <a:spcPts val="1200"/>
              </a:spcAft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+ b = x +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	x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fl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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</a:rPr>
              <a:t>Compensated summation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Aft>
                <a:spcPts val="0"/>
              </a:spcAft>
            </a:pPr>
            <a:r>
              <a:rPr lang="en-US"/>
              <a:t>Preserve the rounding error from each addition</a:t>
            </a:r>
          </a:p>
          <a:p>
            <a:pPr lvl="1">
              <a:spcAft>
                <a:spcPts val="0"/>
              </a:spcAft>
            </a:pPr>
            <a:r>
              <a:rPr lang="en-US"/>
              <a:t>Incorporate the </a:t>
            </a:r>
            <a:r>
              <a:rPr lang="en-US" smtClean="0"/>
              <a:t>errors into the final result</a:t>
            </a:r>
            <a:endParaRPr lang="en-US"/>
          </a:p>
          <a:p>
            <a:pPr lvl="1">
              <a:spcAft>
                <a:spcPts val="1200"/>
              </a:spcAft>
            </a:pPr>
            <a:endParaRPr lang="en-US" dirty="0" smtClean="0"/>
          </a:p>
          <a:p>
            <a:pPr lvl="1">
              <a:spcAft>
                <a:spcPts val="1200"/>
              </a:spcAft>
            </a:pPr>
            <a:endParaRPr lang="en-US" dirty="0"/>
          </a:p>
          <a:p>
            <a:pPr marL="457200" lvl="1" indent="0">
              <a:spcAft>
                <a:spcPts val="1200"/>
              </a:spcAft>
              <a:buNone/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smtClean="0"/>
              <a:t>Three strategies: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Incorporate rounding errors from previous addition into </a:t>
            </a:r>
            <a:r>
              <a:rPr lang="en-US" dirty="0" smtClean="0"/>
              <a:t>subsequent addition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Accumulate </a:t>
            </a:r>
            <a:r>
              <a:rPr lang="en-US" smtClean="0"/>
              <a:t>the error separately </a:t>
            </a:r>
            <a:r>
              <a:rPr lang="en-US" dirty="0" smtClean="0"/>
              <a:t>and </a:t>
            </a:r>
            <a:r>
              <a:rPr lang="en-US" smtClean="0"/>
              <a:t>incorporate total error into </a:t>
            </a:r>
            <a:r>
              <a:rPr lang="en-US" dirty="0" smtClean="0"/>
              <a:t>the final result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mtClean="0"/>
              <a:t>Use extended precision adder (80- and 128-bit)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3"/>
          </a:xfrm>
        </p:spPr>
        <p:txBody>
          <a:bodyPr/>
          <a:lstStyle/>
          <a:p>
            <a:r>
              <a:rPr lang="en-US" smtClean="0"/>
              <a:t>Error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14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mtClean="0"/>
              <a:t>Relies on custom floating point adder that produces the roundoff error as a second output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98317"/>
              </p:ext>
            </p:extLst>
          </p:nvPr>
        </p:nvGraphicFramePr>
        <p:xfrm>
          <a:off x="1916430" y="2578732"/>
          <a:ext cx="5398770" cy="3139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/>
                <a:gridCol w="1116701"/>
                <a:gridCol w="1193683"/>
                <a:gridCol w="1411986"/>
              </a:tblGrid>
              <a:tr h="4235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Design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Slices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Latency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latin typeface="+mn-lt"/>
                        </a:rPr>
                        <a:t>%Change</a:t>
                      </a:r>
                    </a:p>
                    <a:p>
                      <a:pPr algn="ctr"/>
                      <a:r>
                        <a:rPr lang="en-US" sz="1600" b="1" smtClean="0">
                          <a:latin typeface="+mn-lt"/>
                        </a:rPr>
                        <a:t>Slices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ctr"/>
                </a:tc>
              </a:tr>
              <a:tr h="423548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</a:rPr>
                        <a:t>64-bit FP adder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1130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14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</a:tr>
              <a:tr h="591807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</a:rPr>
                        <a:t>64-bit “error</a:t>
                      </a:r>
                      <a:r>
                        <a:rPr lang="en-US" sz="1600" b="0" baseline="0" smtClean="0">
                          <a:latin typeface="+mn-lt"/>
                        </a:rPr>
                        <a:t> producing“ a</a:t>
                      </a:r>
                      <a:r>
                        <a:rPr lang="en-US" sz="1600" b="0" smtClean="0">
                          <a:latin typeface="+mn-lt"/>
                        </a:rPr>
                        <a:t>dder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2310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14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+104.4%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</a:tr>
              <a:tr h="423548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</a:rPr>
                        <a:t>80-bit</a:t>
                      </a:r>
                      <a:r>
                        <a:rPr lang="en-US" sz="1600" b="0" baseline="0" smtClean="0">
                          <a:latin typeface="+mn-lt"/>
                        </a:rPr>
                        <a:t> FP adder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1715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19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+51.7%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</a:tr>
              <a:tr h="423548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</a:rPr>
                        <a:t>128-bit FP adder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3327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26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+194.4%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2819400" y="63246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rgbClr val="990033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smtClean="0"/>
              <a:t>ReConFig 2013 Ph.D. Forum			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Adaptive Error Compensation in Subsequent Addition (AECSA)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00187"/>
            <a:ext cx="8991600" cy="42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2819400" y="63246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rgbClr val="990033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smtClean="0"/>
              <a:t>ReConFig 2013 Ph.D. Forum				 </a:t>
            </a:r>
            <a:fld id="{1FF4D708-FA81-4514-A2AC-FE6F72DBD05B}" type="slidenum">
              <a:rPr lang="en-US" i="0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minutemadness10">
  <a:themeElements>
    <a:clrScheme name="us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s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22380</TotalTime>
  <Words>580</Words>
  <Application>Microsoft Office PowerPoint</Application>
  <PresentationFormat>On-screen Show (4:3)</PresentationFormat>
  <Paragraphs>195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7minutemadness10</vt:lpstr>
      <vt:lpstr>Accuracy, Cost, and Performance Trade-offs for Floating Point Accumulation</vt:lpstr>
      <vt:lpstr>Floating Point Accumulation</vt:lpstr>
      <vt:lpstr>High Throughput Accumulation</vt:lpstr>
      <vt:lpstr>Accumulator Design</vt:lpstr>
      <vt:lpstr>Accumulator Design</vt:lpstr>
      <vt:lpstr>Inaccuracies in Floating Point Addition</vt:lpstr>
      <vt:lpstr>Compensated Summation</vt:lpstr>
      <vt:lpstr>Error Extraction</vt:lpstr>
      <vt:lpstr>Adaptive Error Compensation in Subsequent Addition (AECSA)</vt:lpstr>
      <vt:lpstr>Accumulated Error Compensation</vt:lpstr>
      <vt:lpstr>Preview of Results</vt:lpstr>
    </vt:vector>
  </TitlesOfParts>
  <Company>Univ. of South Carolina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Heterogeneous Computing at USC</dc:title>
  <dc:creator>Jason D. Bakos</dc:creator>
  <cp:lastModifiedBy>Jason D. Bakos</cp:lastModifiedBy>
  <cp:revision>808</cp:revision>
  <cp:lastPrinted>2011-04-25T16:56:14Z</cp:lastPrinted>
  <dcterms:created xsi:type="dcterms:W3CDTF">2010-09-17T13:56:34Z</dcterms:created>
  <dcterms:modified xsi:type="dcterms:W3CDTF">2013-12-11T18:39:05Z</dcterms:modified>
</cp:coreProperties>
</file>