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48" r:id="rId3"/>
    <p:sldId id="349" r:id="rId4"/>
    <p:sldId id="361" r:id="rId5"/>
    <p:sldId id="362" r:id="rId6"/>
    <p:sldId id="366" r:id="rId7"/>
    <p:sldId id="364" r:id="rId8"/>
    <p:sldId id="365" r:id="rId9"/>
  </p:sldIdLst>
  <p:sldSz cx="12161838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5050"/>
    <a:srgbClr val="990033"/>
    <a:srgbClr val="9933FF"/>
    <a:srgbClr val="FF99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46" autoAdjust="0"/>
  </p:normalViewPr>
  <p:slideViewPr>
    <p:cSldViewPr>
      <p:cViewPr>
        <p:scale>
          <a:sx n="75" d="100"/>
          <a:sy n="75" d="100"/>
        </p:scale>
        <p:origin x="592" y="668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898"/>
    </p:cViewPr>
  </p:sorterViewPr>
  <p:notesViewPr>
    <p:cSldViewPr>
      <p:cViewPr varScale="1">
        <p:scale>
          <a:sx n="65" d="100"/>
          <a:sy n="65" d="100"/>
        </p:scale>
        <p:origin x="19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8938" y="685800"/>
            <a:ext cx="60801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02697" y="3124200"/>
            <a:ext cx="760114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128323" y="4800600"/>
            <a:ext cx="983081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2286000"/>
            <a:ext cx="10337562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4278" y="4114800"/>
            <a:ext cx="8513287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457200"/>
            <a:ext cx="2736414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457200"/>
            <a:ext cx="800654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092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92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68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0" y="6134100"/>
            <a:ext cx="2527191" cy="6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8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7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2" y="1535117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2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9" y="273054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8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9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5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43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92" y="457208"/>
            <a:ext cx="10945654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371600"/>
            <a:ext cx="1094565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5854" y="6324600"/>
            <a:ext cx="8513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101351" y="60960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01351" y="12954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101351" y="4572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19" y="1159380"/>
            <a:ext cx="11353800" cy="1914322"/>
          </a:xfrm>
        </p:spPr>
        <p:txBody>
          <a:bodyPr/>
          <a:lstStyle/>
          <a:p>
            <a:pPr algn="l"/>
            <a:r>
              <a:rPr lang="en-US" sz="4000" dirty="0" smtClean="0"/>
              <a:t>High-Level Synthesis of a</a:t>
            </a:r>
            <a:br>
              <a:rPr lang="en-US" sz="4000" dirty="0" smtClean="0"/>
            </a:br>
            <a:r>
              <a:rPr lang="en-US" sz="4000" dirty="0" smtClean="0"/>
              <a:t>Genomic Database Search Engine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19" y="3546664"/>
            <a:ext cx="11734800" cy="568961"/>
          </a:xfrm>
        </p:spPr>
        <p:txBody>
          <a:bodyPr/>
          <a:lstStyle/>
          <a:p>
            <a:pPr algn="l"/>
            <a:r>
              <a:rPr lang="en-US" sz="3200" smtClean="0"/>
              <a:t>Rasha Karakchi, Jordan Bradshaw, </a:t>
            </a:r>
            <a:r>
              <a:rPr lang="en-US" sz="3200" b="1" smtClean="0"/>
              <a:t>Jason D. Bakos</a:t>
            </a:r>
            <a:endParaRPr lang="en-US" sz="320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88" y="5486400"/>
            <a:ext cx="4739481" cy="128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https://www.nsf.gov/images/logos/ns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731" y="5157550"/>
            <a:ext cx="1581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28881" y="5410200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+mj-lt"/>
              </a:rPr>
              <a:t>This material is based upon work supported by the National Science Foundation under Grant No. 1421059.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19" y="5148025"/>
            <a:ext cx="16002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9306" y="634995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+mn-lt"/>
              </a:rPr>
              <a:t>Heterogeneous and Reconfigurable Computing Group</a:t>
            </a:r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7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Motivation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719" y="1447800"/>
            <a:ext cx="1150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Genomic databases </a:t>
            </a:r>
            <a:r>
              <a:rPr lang="en-US" sz="2400" dirty="0" smtClean="0">
                <a:latin typeface="+mj-lt"/>
              </a:rPr>
              <a:t>large and growing fast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NCBI </a:t>
            </a:r>
            <a:r>
              <a:rPr lang="en-US" sz="2400" dirty="0"/>
              <a:t>BLAST widely used for </a:t>
            </a:r>
            <a:r>
              <a:rPr lang="en-US" sz="2400" dirty="0" smtClean="0"/>
              <a:t>database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Must </a:t>
            </a:r>
            <a:r>
              <a:rPr lang="en-US" sz="2400" dirty="0"/>
              <a:t>scan perform </a:t>
            </a:r>
            <a:r>
              <a:rPr lang="en-US" sz="2400" dirty="0" smtClean="0"/>
              <a:t>entire database </a:t>
            </a:r>
            <a:r>
              <a:rPr lang="en-US" sz="2400" dirty="0"/>
              <a:t>for </a:t>
            </a:r>
            <a:r>
              <a:rPr lang="en-US" sz="2400" dirty="0" smtClean="0"/>
              <a:t>each </a:t>
            </a:r>
            <a:r>
              <a:rPr lang="en-US" sz="2400" dirty="0" smtClean="0"/>
              <a:t>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I/O (disk) bound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92360" y="4724464"/>
            <a:ext cx="777233" cy="777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9705" y="4851470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Database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2574" y="5113080"/>
            <a:ext cx="1036816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33372" y="5113080"/>
            <a:ext cx="1281793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96798" y="4824173"/>
            <a:ext cx="290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Database’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59551" y="4608729"/>
            <a:ext cx="2904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Downstream processing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88185" y="5113080"/>
            <a:ext cx="685166" cy="17117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71435" y="410414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</a:t>
            </a:r>
            <a:endParaRPr lang="en-US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05107" y="4541302"/>
            <a:ext cx="0" cy="43300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9705" y="4038600"/>
            <a:ext cx="7458480" cy="1905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03584" y="555313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4880" y="2370617"/>
            <a:ext cx="195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AACBBAV</a:t>
            </a:r>
            <a:endParaRPr lang="en-US" sz="2400" b="1" spc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4638" y="2384188"/>
            <a:ext cx="94731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AAC</a:t>
            </a:r>
            <a:endParaRPr lang="en-US" sz="2400" b="1" spc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1652" y="2384188"/>
            <a:ext cx="93448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ACB</a:t>
            </a:r>
            <a:endParaRPr lang="en-US" sz="2400" b="1" spc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43939" y="2384187"/>
            <a:ext cx="925253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CBB</a:t>
            </a:r>
            <a:endParaRPr lang="en-US" sz="2400" b="1" spc="600" dirty="0"/>
          </a:p>
        </p:txBody>
      </p:sp>
      <p:sp>
        <p:nvSpPr>
          <p:cNvPr id="14" name="TextBox 13"/>
          <p:cNvSpPr txBox="1"/>
          <p:nvPr/>
        </p:nvSpPr>
        <p:spPr>
          <a:xfrm>
            <a:off x="8328938" y="2384188"/>
            <a:ext cx="94468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BBA</a:t>
            </a:r>
            <a:endParaRPr lang="en-US" sz="2400" b="1" spc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9592" y="2384188"/>
            <a:ext cx="93852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BAV</a:t>
            </a:r>
            <a:endParaRPr lang="en-US" sz="2400" b="1" spc="6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350215" y="2369277"/>
            <a:ext cx="940149" cy="4630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106638" y="2503272"/>
            <a:ext cx="680659" cy="2234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87223" y="4081466"/>
            <a:ext cx="94731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AAC</a:t>
            </a:r>
            <a:endParaRPr lang="en-US" sz="2400" b="1" spc="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64237" y="4081466"/>
            <a:ext cx="93448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ACB</a:t>
            </a:r>
            <a:endParaRPr lang="en-US" sz="2400" b="1" spc="600" dirty="0"/>
          </a:p>
        </p:txBody>
      </p:sp>
      <p:sp>
        <p:nvSpPr>
          <p:cNvPr id="22" name="TextBox 21"/>
          <p:cNvSpPr txBox="1"/>
          <p:nvPr/>
        </p:nvSpPr>
        <p:spPr>
          <a:xfrm>
            <a:off x="4136524" y="4081465"/>
            <a:ext cx="925253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CBB</a:t>
            </a:r>
            <a:endParaRPr lang="en-US" sz="2400" b="1" spc="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523" y="4081466"/>
            <a:ext cx="94468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BBA</a:t>
            </a:r>
            <a:endParaRPr lang="en-US" sz="2400" b="1" spc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02177" y="4081466"/>
            <a:ext cx="93852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BAV</a:t>
            </a:r>
            <a:endParaRPr lang="en-US" sz="2400" b="1" spc="6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21523" y="4066555"/>
            <a:ext cx="961426" cy="4765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" idx="0"/>
            <a:endCxn id="24" idx="0"/>
          </p:cNvCxnSpPr>
          <p:nvPr/>
        </p:nvCxnSpPr>
        <p:spPr>
          <a:xfrm rot="5400000" flipH="1" flipV="1">
            <a:off x="4616160" y="1926185"/>
            <a:ext cx="12700" cy="4310562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0"/>
            <a:endCxn id="24" idx="0"/>
          </p:cNvCxnSpPr>
          <p:nvPr/>
        </p:nvCxnSpPr>
        <p:spPr>
          <a:xfrm rot="5400000" flipH="1" flipV="1">
            <a:off x="5151461" y="2461486"/>
            <a:ext cx="12700" cy="3239960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0"/>
            <a:endCxn id="24" idx="0"/>
          </p:cNvCxnSpPr>
          <p:nvPr/>
        </p:nvCxnSpPr>
        <p:spPr>
          <a:xfrm rot="16200000" flipH="1">
            <a:off x="5685295" y="2995320"/>
            <a:ext cx="1" cy="2172290"/>
          </a:xfrm>
          <a:prstGeom prst="bentConnector3">
            <a:avLst>
              <a:gd name="adj1" fmla="val -228600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596" y="1809304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1) Decompose </a:t>
            </a:r>
            <a:r>
              <a:rPr lang="en-US" sz="2400" b="1" dirty="0" smtClean="0">
                <a:solidFill>
                  <a:srgbClr val="FF0000"/>
                </a:solidFill>
              </a:rPr>
              <a:t>query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7297" y="1791110"/>
            <a:ext cx="305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2) Identify </a:t>
            </a:r>
            <a:r>
              <a:rPr lang="en-US" sz="2400" b="1" dirty="0" smtClean="0">
                <a:solidFill>
                  <a:srgbClr val="FF0000"/>
                </a:solidFill>
              </a:rPr>
              <a:t>seeds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7584" y="3217320"/>
            <a:ext cx="691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3) Identify </a:t>
            </a:r>
            <a:r>
              <a:rPr lang="en-US" sz="2400" b="1" dirty="0" smtClean="0">
                <a:solidFill>
                  <a:srgbClr val="FF0000"/>
                </a:solidFill>
              </a:rPr>
              <a:t>High Scoring Pairs </a:t>
            </a:r>
            <a:r>
              <a:rPr lang="en-US" sz="2400" dirty="0" smtClean="0">
                <a:solidFill>
                  <a:srgbClr val="FF0000"/>
                </a:solidFill>
              </a:rPr>
              <a:t>(HSPs):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619" y="1322406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BLAST </a:t>
            </a:r>
            <a:r>
              <a:rPr lang="en-US" sz="2800" b="1" u="sng" dirty="0" smtClean="0"/>
              <a:t>Filter:</a:t>
            </a:r>
            <a:endParaRPr lang="en-US" sz="28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08092" y="4845127"/>
            <a:ext cx="847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4) Look for HSPs of the same total length in each DB record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048" y="5560938"/>
            <a:ext cx="101428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Existing FPGA implementations are direct implementations of software</a:t>
            </a:r>
          </a:p>
        </p:txBody>
      </p:sp>
    </p:spTree>
    <p:extLst>
      <p:ext uri="{BB962C8B-B14F-4D97-AF65-F5344CB8AC3E}">
        <p14:creationId xmlns:p14="http://schemas.microsoft.com/office/powerpoint/2010/main" val="10614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Our Approach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</a:t>
            </a:fld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2443" y="4323159"/>
            <a:ext cx="777233" cy="777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814" y="4450164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Query</a:t>
            </a:r>
          </a:p>
        </p:txBody>
      </p:sp>
      <p:cxnSp>
        <p:nvCxnSpPr>
          <p:cNvPr id="7" name="Straight Arrow Connector 6"/>
          <p:cNvCxnSpPr>
            <a:stCxn id="6" idx="3"/>
            <a:endCxn id="5" idx="0"/>
          </p:cNvCxnSpPr>
          <p:nvPr/>
        </p:nvCxnSpPr>
        <p:spPr>
          <a:xfrm>
            <a:off x="1397226" y="4711774"/>
            <a:ext cx="1735217" cy="1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3909676" y="4711775"/>
            <a:ext cx="1587107" cy="1906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96783" y="4211593"/>
            <a:ext cx="2904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Indices of likely matches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080287" y="4259712"/>
            <a:ext cx="2904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Downstream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28119" y="1397361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80519" y="2362200"/>
            <a:ext cx="0" cy="586338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196742" y="2861181"/>
            <a:ext cx="2522808" cy="25059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96742" y="5355683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FPGA+DRAM</a:t>
            </a:r>
            <a:endParaRPr lang="en-US" sz="2800" b="1" dirty="0"/>
          </a:p>
        </p:txBody>
      </p:sp>
      <p:sp>
        <p:nvSpPr>
          <p:cNvPr id="53" name="Rectangle 52"/>
          <p:cNvSpPr/>
          <p:nvPr/>
        </p:nvSpPr>
        <p:spPr>
          <a:xfrm>
            <a:off x="2436452" y="3087982"/>
            <a:ext cx="9463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18594" y="3075582"/>
            <a:ext cx="9463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19519" y="3075582"/>
            <a:ext cx="9463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023519" y="2383665"/>
            <a:ext cx="0" cy="564648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0546699" y="2362200"/>
            <a:ext cx="0" cy="586113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80287" y="5333545"/>
            <a:ext cx="290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CPU+disk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9338627" y="2861181"/>
            <a:ext cx="2412441" cy="25059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825985" y="1397361"/>
            <a:ext cx="2143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Preprocess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stCxn id="39" idx="3"/>
            <a:endCxn id="74" idx="1"/>
          </p:cNvCxnSpPr>
          <p:nvPr/>
        </p:nvCxnSpPr>
        <p:spPr>
          <a:xfrm>
            <a:off x="4514185" y="1658971"/>
            <a:ext cx="1311800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2880519" y="2383665"/>
            <a:ext cx="7712167" cy="0"/>
          </a:xfrm>
          <a:prstGeom prst="straightConnector1">
            <a:avLst/>
          </a:prstGeom>
          <a:ln w="952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842919" y="1920581"/>
            <a:ext cx="0" cy="463084"/>
          </a:xfrm>
          <a:prstGeom prst="straightConnector1">
            <a:avLst/>
          </a:prstGeom>
          <a:ln w="952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286733" y="4711775"/>
            <a:ext cx="1051894" cy="12638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47668" y="3932015"/>
            <a:ext cx="23963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 match: HSPs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Filter Design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4274"/>
              </p:ext>
            </p:extLst>
          </p:nvPr>
        </p:nvGraphicFramePr>
        <p:xfrm>
          <a:off x="8290719" y="2496678"/>
          <a:ext cx="3219452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205"/>
                <a:gridCol w="651193"/>
                <a:gridCol w="648018"/>
                <a:gridCol w="648018"/>
                <a:gridCol w="64801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CV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47942"/>
              </p:ext>
            </p:extLst>
          </p:nvPr>
        </p:nvGraphicFramePr>
        <p:xfrm>
          <a:off x="4176062" y="2156096"/>
          <a:ext cx="3509663" cy="250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3828"/>
                <a:gridCol w="979805"/>
                <a:gridCol w="1256030"/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HSP</a:t>
                      </a:r>
                      <a:r>
                        <a:rPr lang="en-US" sz="2000" baseline="0" dirty="0" smtClean="0"/>
                        <a:t> / Length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Length</a:t>
                      </a:r>
                      <a:endParaRPr lang="en-US" sz="2000" dirty="0"/>
                    </a:p>
                  </a:txBody>
                  <a:tcPr anchor="b"/>
                </a:tc>
              </a:tr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ACBC-8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ACCV-9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CBBC-6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CBCV-7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88332"/>
              </p:ext>
            </p:extLst>
          </p:nvPr>
        </p:nvGraphicFramePr>
        <p:xfrm>
          <a:off x="723810" y="2371262"/>
          <a:ext cx="2245360" cy="220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5555"/>
                <a:gridCol w="979805"/>
              </a:tblGrid>
              <a:tr h="4400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Record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 anchor="ctr"/>
                </a:tc>
              </a:tr>
              <a:tr h="4400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</a:tr>
              <a:tr h="4400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</a:tr>
              <a:tr h="4400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</a:tr>
              <a:tr h="4400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3109119" y="30480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09119" y="35052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1714" y="3962400"/>
            <a:ext cx="901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21713" y="4419600"/>
            <a:ext cx="901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17702" y="1973458"/>
            <a:ext cx="2195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Suffix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3049" y="1641015"/>
            <a:ext cx="3195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Table of Contents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719" y="1417155"/>
            <a:ext cx="3031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Index</a:t>
            </a:r>
          </a:p>
          <a:p>
            <a:pPr algn="ctr"/>
            <a:r>
              <a:rPr lang="en-US" b="1" dirty="0" smtClean="0"/>
              <a:t>(List of HSPs in database)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24005" y="4676449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/>
              <a:t>On-chip</a:t>
            </a:r>
          </a:p>
          <a:p>
            <a:pPr algn="ctr"/>
            <a:r>
              <a:rPr lang="en-US" sz="2000" b="1" smtClean="0"/>
              <a:t>(1 Mb)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4758" y="4701849"/>
            <a:ext cx="1252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/>
              <a:t>DRAM</a:t>
            </a:r>
          </a:p>
          <a:p>
            <a:pPr algn="ctr"/>
            <a:r>
              <a:rPr lang="en-US" sz="2000" b="1" smtClean="0"/>
              <a:t>(160 MB)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8782" y="4564145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</a:p>
          <a:p>
            <a:pPr algn="ctr"/>
            <a:r>
              <a:rPr lang="en-US" sz="2000" b="1" dirty="0" smtClean="0"/>
              <a:t>(10X size of DB)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10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Filter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19" y="1515532"/>
            <a:ext cx="5029200" cy="4504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Synthesized with </a:t>
            </a:r>
            <a:r>
              <a:rPr lang="en-US" sz="2400" dirty="0" err="1" smtClean="0"/>
              <a:t>Vivado</a:t>
            </a:r>
            <a:r>
              <a:rPr lang="en-US" sz="2400" dirty="0" smtClean="0"/>
              <a:t> HLS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Multiple 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When found, schedule access to DRAM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All PEs together synthesized as single pipeline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Performs at WCET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</a:t>
            </a:fld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319" y="1561021"/>
            <a:ext cx="6400800" cy="30871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04719" y="4792133"/>
            <a:ext cx="45297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Detects HSP patterns within fixed windows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56719" y="22098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73455"/>
              </p:ext>
            </p:extLst>
          </p:nvPr>
        </p:nvGraphicFramePr>
        <p:xfrm>
          <a:off x="1111242" y="1747892"/>
          <a:ext cx="4869338" cy="42461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3138">
                  <a:extLst>
                    <a:ext uri="{9D8B030D-6E8A-4147-A177-3AD203B41FA5}">
                      <a16:colId xmlns:a16="http://schemas.microsoft.com/office/drawing/2014/main" xmlns="" val="14899889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6516249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414590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687287568"/>
                    </a:ext>
                  </a:extLst>
                </a:gridCol>
              </a:tblGrid>
              <a:tr h="11303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# PEs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II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smtClean="0">
                          <a:effectLst/>
                        </a:rPr>
                        <a:t>Pipeline</a:t>
                      </a:r>
                    </a:p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smtClean="0">
                          <a:effectLst/>
                        </a:rPr>
                        <a:t>Depth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Throughput (</a:t>
                      </a:r>
                      <a:r>
                        <a:rPr lang="en-US" sz="2000" kern="1200" dirty="0" err="1">
                          <a:effectLst/>
                        </a:rPr>
                        <a:t>Mchars</a:t>
                      </a:r>
                      <a:r>
                        <a:rPr lang="en-US" sz="2000" kern="1200" dirty="0">
                          <a:effectLst/>
                        </a:rPr>
                        <a:t>/s)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5600661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12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12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9.2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913088555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16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16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44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8.4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01077191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20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48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7.7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496931213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24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24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52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7.1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10233392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28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28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56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6.6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47523474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32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32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60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6.2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687376791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36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36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64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5.8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58254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40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40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68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5.4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232877309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44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44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72</a:t>
                      </a: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5.1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599519349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6115625" y="1988268"/>
            <a:ext cx="422493" cy="4059100"/>
          </a:xfrm>
          <a:prstGeom prst="leftBrace">
            <a:avLst>
              <a:gd name="adj1" fmla="val 57199"/>
              <a:gd name="adj2" fmla="val 9356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1058"/>
              </p:ext>
            </p:extLst>
          </p:nvPr>
        </p:nvGraphicFramePr>
        <p:xfrm>
          <a:off x="6766719" y="2383517"/>
          <a:ext cx="4224338" cy="3017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1408">
                  <a:extLst>
                    <a:ext uri="{9D8B030D-6E8A-4147-A177-3AD203B41FA5}">
                      <a16:colId xmlns="" xmlns:a16="http://schemas.microsoft.com/office/drawing/2014/main" val="3734089366"/>
                    </a:ext>
                  </a:extLst>
                </a:gridCol>
                <a:gridCol w="1582420">
                  <a:extLst>
                    <a:ext uri="{9D8B030D-6E8A-4147-A177-3AD203B41FA5}">
                      <a16:colId xmlns="" xmlns:a16="http://schemas.microsoft.com/office/drawing/2014/main" val="3139657849"/>
                    </a:ext>
                  </a:extLst>
                </a:gridCol>
                <a:gridCol w="1540510">
                  <a:extLst>
                    <a:ext uri="{9D8B030D-6E8A-4147-A177-3AD203B41FA5}">
                      <a16:colId xmlns="" xmlns:a16="http://schemas.microsoft.com/office/drawing/2014/main" val="102911000"/>
                    </a:ext>
                  </a:extLst>
                </a:gridCol>
              </a:tblGrid>
              <a:tr h="389087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Threads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>
                          <a:effectLst/>
                        </a:rPr>
                        <a:t>upper bound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Thrp't</a:t>
                      </a:r>
                      <a:r>
                        <a:rPr lang="en-US" sz="1800" kern="1200" dirty="0">
                          <a:effectLst/>
                        </a:rPr>
                        <a:t>. (Mc/s)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effectLst/>
                        </a:rPr>
                        <a:t>lower bound</a:t>
                      </a:r>
                      <a:endParaRPr lang="en-US" sz="1800" u="sng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Thrp't</a:t>
                      </a:r>
                      <a:r>
                        <a:rPr lang="en-US" sz="1800" kern="1200" dirty="0">
                          <a:effectLst/>
                        </a:rPr>
                        <a:t>. (Mc/s)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5084340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8.7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2.4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2467637606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11.5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3.9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3963145715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8.3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4.6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586493547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4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7.0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4.6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4007757246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6.1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3.7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3532974899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5.0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3.6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3746243884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7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4.7</a:t>
                      </a:r>
                      <a:endParaRPr 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3.4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633968776"/>
                  </a:ext>
                </a:extLst>
              </a:tr>
              <a:tr h="220784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4.2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3.1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391268769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66719" y="5401037"/>
            <a:ext cx="440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Faster for high-hit rate queries despite having less than half DRAM b/w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70919" y="133843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FPGA Performance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071519" y="19882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CPU Baseline Performance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846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Thank you!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8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5319" y="2743200"/>
            <a:ext cx="6154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See our </a:t>
            </a:r>
            <a:r>
              <a:rPr lang="en-US" sz="4000"/>
              <a:t>poster </a:t>
            </a:r>
            <a:r>
              <a:rPr lang="en-US" sz="4000" smtClean="0"/>
              <a:t>in the next poster session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7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59054</TotalTime>
  <Words>378</Words>
  <Application>Microsoft Office PowerPoint</Application>
  <PresentationFormat>Custom</PresentationFormat>
  <Paragraphs>201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usc</vt:lpstr>
      <vt:lpstr>High-Level Synthesis of a Genomic Database Search Engine</vt:lpstr>
      <vt:lpstr>Motivation</vt:lpstr>
      <vt:lpstr>Background</vt:lpstr>
      <vt:lpstr>Our Approach</vt:lpstr>
      <vt:lpstr>Filter Design</vt:lpstr>
      <vt:lpstr>Filter Design</vt:lpstr>
      <vt:lpstr>Results</vt:lpstr>
      <vt:lpstr>Thank you!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1117</cp:revision>
  <dcterms:created xsi:type="dcterms:W3CDTF">2005-09-22T21:21:18Z</dcterms:created>
  <dcterms:modified xsi:type="dcterms:W3CDTF">2016-12-02T14:15:55Z</dcterms:modified>
</cp:coreProperties>
</file>