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347" r:id="rId2"/>
    <p:sldId id="336" r:id="rId3"/>
    <p:sldId id="343" r:id="rId4"/>
    <p:sldId id="344" r:id="rId5"/>
    <p:sldId id="345" r:id="rId6"/>
    <p:sldId id="348" r:id="rId7"/>
    <p:sldId id="399" r:id="rId8"/>
    <p:sldId id="398" r:id="rId9"/>
    <p:sldId id="400" r:id="rId10"/>
    <p:sldId id="401" r:id="rId11"/>
    <p:sldId id="411" r:id="rId12"/>
    <p:sldId id="427" r:id="rId13"/>
    <p:sldId id="404" r:id="rId14"/>
    <p:sldId id="406" r:id="rId15"/>
    <p:sldId id="407" r:id="rId16"/>
    <p:sldId id="430" r:id="rId17"/>
    <p:sldId id="432" r:id="rId18"/>
    <p:sldId id="502" r:id="rId19"/>
    <p:sldId id="431" r:id="rId20"/>
    <p:sldId id="433" r:id="rId21"/>
    <p:sldId id="435" r:id="rId22"/>
    <p:sldId id="436" r:id="rId23"/>
    <p:sldId id="437" r:id="rId24"/>
    <p:sldId id="438" r:id="rId25"/>
    <p:sldId id="503" r:id="rId26"/>
    <p:sldId id="403" r:id="rId27"/>
    <p:sldId id="410" r:id="rId28"/>
    <p:sldId id="408" r:id="rId29"/>
    <p:sldId id="500" r:id="rId30"/>
    <p:sldId id="416" r:id="rId31"/>
    <p:sldId id="419" r:id="rId32"/>
    <p:sldId id="420" r:id="rId33"/>
    <p:sldId id="508" r:id="rId34"/>
    <p:sldId id="439" r:id="rId35"/>
    <p:sldId id="440" r:id="rId36"/>
    <p:sldId id="441" r:id="rId37"/>
    <p:sldId id="443" r:id="rId38"/>
    <p:sldId id="447" r:id="rId39"/>
    <p:sldId id="449" r:id="rId40"/>
    <p:sldId id="451" r:id="rId41"/>
    <p:sldId id="454" r:id="rId42"/>
    <p:sldId id="455" r:id="rId43"/>
    <p:sldId id="510" r:id="rId44"/>
    <p:sldId id="458" r:id="rId45"/>
    <p:sldId id="464" r:id="rId46"/>
    <p:sldId id="466" r:id="rId47"/>
    <p:sldId id="469" r:id="rId48"/>
    <p:sldId id="470" r:id="rId49"/>
    <p:sldId id="513" r:id="rId50"/>
    <p:sldId id="477" r:id="rId51"/>
    <p:sldId id="479" r:id="rId52"/>
    <p:sldId id="481" r:id="rId53"/>
    <p:sldId id="483" r:id="rId54"/>
    <p:sldId id="514" r:id="rId55"/>
    <p:sldId id="487" r:id="rId56"/>
    <p:sldId id="491" r:id="rId57"/>
    <p:sldId id="492" r:id="rId58"/>
    <p:sldId id="515" r:id="rId59"/>
    <p:sldId id="507" r:id="rId60"/>
    <p:sldId id="516" r:id="rId61"/>
    <p:sldId id="517" r:id="rId62"/>
    <p:sldId id="504" r:id="rId63"/>
    <p:sldId id="505" r:id="rId64"/>
    <p:sldId id="506" r:id="rId65"/>
    <p:sldId id="418" r:id="rId66"/>
    <p:sldId id="499" r:id="rId67"/>
    <p:sldId id="452" r:id="rId68"/>
    <p:sldId id="509" r:id="rId69"/>
    <p:sldId id="456" r:id="rId70"/>
    <p:sldId id="476" r:id="rId71"/>
    <p:sldId id="495" r:id="rId72"/>
    <p:sldId id="496" r:id="rId73"/>
    <p:sldId id="497" r:id="rId74"/>
    <p:sldId id="512" r:id="rId75"/>
  </p:sldIdLst>
  <p:sldSz cx="12161838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5050"/>
    <a:srgbClr val="990033"/>
    <a:srgbClr val="9933FF"/>
    <a:srgbClr val="FF99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46" autoAdjust="0"/>
  </p:normalViewPr>
  <p:slideViewPr>
    <p:cSldViewPr>
      <p:cViewPr varScale="1">
        <p:scale>
          <a:sx n="103" d="100"/>
          <a:sy n="103" d="100"/>
        </p:scale>
        <p:origin x="100" y="68"/>
      </p:cViewPr>
      <p:guideLst>
        <p:guide orient="horz" pos="2160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5898"/>
    </p:cViewPr>
  </p:sorterViewPr>
  <p:notesViewPr>
    <p:cSldViewPr>
      <p:cViewPr varScale="1">
        <p:scale>
          <a:sx n="65" d="100"/>
          <a:sy n="65" d="100"/>
        </p:scale>
        <p:origin x="19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A4916C-1A6E-44CE-A04C-749052816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79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8938" y="685800"/>
            <a:ext cx="60801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A27AAF-E5C4-4085-AC44-F888A3EE0F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31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arrays, one</a:t>
            </a:r>
            <a:r>
              <a:rPr lang="en-US" baseline="0" dirty="0" smtClean="0"/>
              <a:t> simple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7AAF-E5C4-4085-AC44-F888A3EE0FD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9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Indirect</a:t>
            </a:r>
            <a:r>
              <a:rPr lang="en-US" baseline="0" dirty="0" smtClean="0"/>
              <a:t> indexing: load dependence.</a:t>
            </a:r>
          </a:p>
          <a:p>
            <a:r>
              <a:rPr lang="en-US" baseline="0" dirty="0" smtClean="0"/>
              <a:t>Utilization 6ALU+2L/S</a:t>
            </a:r>
          </a:p>
          <a:p>
            <a:r>
              <a:rPr lang="en-US" baseline="0" dirty="0" smtClean="0"/>
              <a:t>Dependency</a:t>
            </a:r>
          </a:p>
          <a:p>
            <a:r>
              <a:rPr lang="en-US" baseline="0" dirty="0" smtClean="0"/>
              <a:t>Software pipelining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6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different in M/B</a:t>
            </a:r>
            <a:r>
              <a:rPr lang="en-US" baseline="0" dirty="0" smtClean="0"/>
              <a:t> and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7AAF-E5C4-4085-AC44-F888A3EE0FD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Matrix: synthetic </a:t>
            </a:r>
            <a:r>
              <a:rPr lang="en-US" baseline="0" dirty="0" smtClean="0"/>
              <a:t>matrix, dense and sparse</a:t>
            </a:r>
          </a:p>
          <a:p>
            <a:r>
              <a:rPr lang="en-US" baseline="0" dirty="0" smtClean="0"/>
              <a:t>Variance, mapping is important</a:t>
            </a:r>
          </a:p>
          <a:p>
            <a:r>
              <a:rPr lang="en-US" baseline="0" dirty="0" smtClean="0"/>
              <a:t>Cache is not worst.</a:t>
            </a:r>
          </a:p>
          <a:p>
            <a:r>
              <a:rPr lang="en-US" baseline="0" dirty="0" smtClean="0"/>
              <a:t>Not the kernel, the input data is also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7AAF-E5C4-4085-AC44-F888A3EE0FD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6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02697" y="3124200"/>
            <a:ext cx="7601149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128323" y="4800600"/>
            <a:ext cx="9830819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138" y="2286000"/>
            <a:ext cx="10337562" cy="609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4278" y="4114800"/>
            <a:ext cx="8513287" cy="457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2BACBE7A-AB2A-4317-A4D3-42D9A411A158}" type="slidenum">
              <a:rPr lang="en-US" smtClean="0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457200"/>
            <a:ext cx="2736414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457200"/>
            <a:ext cx="8006543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ABE4B33F-0C38-4749-BFCF-63F59F94198E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8092" y="457208"/>
            <a:ext cx="10945654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8092" y="1371601"/>
            <a:ext cx="537147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82268" y="1371601"/>
            <a:ext cx="537147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8092" y="3771901"/>
            <a:ext cx="537147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268" y="3771901"/>
            <a:ext cx="537147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A0F5238D-68D4-4339-B26D-5307C8DA216B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457208"/>
            <a:ext cx="10945654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092" y="1371600"/>
            <a:ext cx="5371478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371600"/>
            <a:ext cx="5371478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B9485896-772D-4199-8AC8-461193A2DCF0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50" y="6134100"/>
            <a:ext cx="2527191" cy="68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8"/>
            <a:ext cx="103375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AA359B1A-3099-43FB-872C-AEC66D3F646C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371600"/>
            <a:ext cx="5371478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371600"/>
            <a:ext cx="5371478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42C8110E-4F0B-4908-84A5-0A076C0197C5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9"/>
            <a:ext cx="1094565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7"/>
            <a:ext cx="537359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52" y="1535117"/>
            <a:ext cx="537570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52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7DA37DB1-F6CB-4B1A-82F7-86E04B543464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392576FE-B656-4DEB-8C91-64996BEC9DFC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617F039C-4162-4760-842B-A5B0D32EDB58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9" y="273054"/>
            <a:ext cx="4001161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8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9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F7876CD0-A360-467F-98E9-7F6D4AC26BCA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5"/>
            <a:ext cx="7297103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43"/>
            <a:ext cx="7297103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6277439C-2AB1-4F72-B543-880AD6D2B7C0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8092" y="457208"/>
            <a:ext cx="10945654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371600"/>
            <a:ext cx="1094565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45854" y="6324600"/>
            <a:ext cx="8513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DCBF27C9-8594-43C4-84E4-07F7A13E4D58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101351" y="6096000"/>
            <a:ext cx="11959141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>
            <a:off x="101351" y="1295400"/>
            <a:ext cx="11959141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101351" y="457200"/>
            <a:ext cx="11959141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2.wmf"/><Relationship Id="rId9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7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19" y="1159380"/>
            <a:ext cx="11658600" cy="1914322"/>
          </a:xfrm>
        </p:spPr>
        <p:txBody>
          <a:bodyPr/>
          <a:lstStyle/>
          <a:p>
            <a:pPr algn="l"/>
            <a:r>
              <a:rPr lang="en-US" sz="4400" smtClean="0"/>
              <a:t>Carving New Niches for Keystone:</a:t>
            </a:r>
            <a:r>
              <a:rPr lang="en-US" smtClean="0"/>
              <a:t/>
            </a:r>
            <a:br>
              <a:rPr lang="en-US" smtClean="0"/>
            </a:br>
            <a:r>
              <a:rPr lang="en-US" sz="3200" smtClean="0"/>
              <a:t>Research in General Purpose DSP Computing at the University of South Carolina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19" y="3393439"/>
            <a:ext cx="11734800" cy="1295400"/>
          </a:xfrm>
        </p:spPr>
        <p:txBody>
          <a:bodyPr/>
          <a:lstStyle/>
          <a:p>
            <a:pPr algn="l"/>
            <a:r>
              <a:rPr lang="en-US" sz="2400" b="1" smtClean="0"/>
              <a:t>Jason D. Bakos, </a:t>
            </a:r>
            <a:r>
              <a:rPr lang="en-US" sz="2400" smtClean="0"/>
              <a:t>Konstantin Rubin</a:t>
            </a:r>
          </a:p>
          <a:p>
            <a:pPr algn="l"/>
            <a:r>
              <a:rPr lang="en-US" sz="2400" i="1" smtClean="0"/>
              <a:t>Former students:	</a:t>
            </a:r>
            <a:r>
              <a:rPr lang="en-US" sz="2400" smtClean="0"/>
              <a:t>Fan Zhang (Ph.D. 2014), Yang Gao (Ph.D. 2014)</a:t>
            </a:r>
          </a:p>
          <a:p>
            <a:pPr algn="l"/>
            <a:r>
              <a:rPr lang="en-US" sz="2400"/>
              <a:t>	</a:t>
            </a:r>
            <a:r>
              <a:rPr lang="en-US" sz="2400" smtClean="0"/>
              <a:t>		Shaun Gause (M.S. 2013)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238" y="5333999"/>
            <a:ext cx="5349081" cy="145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oedk.rice.edu/Resources/Pictures/ti_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919" y="5008576"/>
            <a:ext cx="5871801" cy="205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rocessors.wiki.ti.com/images/0/0b/KeyStone_Multicore_DSP_ARM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319" y="5105400"/>
            <a:ext cx="1680242" cy="168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7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966119" y="457201"/>
            <a:ext cx="8229600" cy="792163"/>
          </a:xfrm>
        </p:spPr>
        <p:txBody>
          <a:bodyPr/>
          <a:lstStyle/>
          <a:p>
            <a:r>
              <a:rPr lang="en-US" dirty="0" smtClean="0"/>
              <a:t>Sparse Matrix-Vector Multiply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65919" y="1371600"/>
            <a:ext cx="11277600" cy="4648200"/>
          </a:xfrm>
        </p:spPr>
        <p:txBody>
          <a:bodyPr/>
          <a:lstStyle/>
          <a:p>
            <a:pPr>
              <a:spcBef>
                <a:spcPts val="363"/>
              </a:spcBef>
              <a:buFont typeface="Symbol" charset="2"/>
              <a:buChar char=""/>
            </a:pPr>
            <a:r>
              <a:rPr lang="en-US" sz="2000" u="sng" dirty="0"/>
              <a:t>Code for </a:t>
            </a:r>
            <a:r>
              <a:rPr lang="en-US" sz="2000" u="sng" dirty="0">
                <a:latin typeface="Verdana" charset="0"/>
              </a:rPr>
              <a:t>y </a:t>
            </a:r>
            <a:r>
              <a:rPr lang="en-US" sz="2000" u="sng">
                <a:latin typeface="Verdana" charset="0"/>
              </a:rPr>
              <a:t>= </a:t>
            </a:r>
            <a:r>
              <a:rPr lang="en-US" sz="2000" u="sng">
                <a:latin typeface="Symbol" pitchFamily="18" charset="2"/>
              </a:rPr>
              <a:t>a</a:t>
            </a:r>
            <a:r>
              <a:rPr lang="en-US" sz="2000" b="1" u="sng" smtClean="0">
                <a:latin typeface="Verdana" charset="0"/>
              </a:rPr>
              <a:t>A</a:t>
            </a:r>
            <a:r>
              <a:rPr lang="en-US" sz="2000" u="sng" smtClean="0">
                <a:latin typeface="Verdana" charset="0"/>
              </a:rPr>
              <a:t>x </a:t>
            </a:r>
            <a:r>
              <a:rPr lang="en-US" sz="2000" u="sng" dirty="0">
                <a:latin typeface="Verdana" charset="0"/>
              </a:rPr>
              <a:t>+ </a:t>
            </a:r>
            <a:r>
              <a:rPr lang="en-US" sz="2000" u="sng" dirty="0">
                <a:latin typeface="Symbol" pitchFamily="18" charset="2"/>
              </a:rPr>
              <a:t>b</a:t>
            </a:r>
            <a:r>
              <a:rPr lang="en-US" sz="2000" u="sng" dirty="0">
                <a:latin typeface="Verdana" charset="0"/>
              </a:rPr>
              <a:t>y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row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number_of_nonzero_elements-1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 i </a:t>
            </a:r>
            <a:r>
              <a:rPr lang="en-US" sz="1600" b="1" dirty="0">
                <a:latin typeface="Century Gothic" pitchFamily="34" charset="0"/>
                <a:cs typeface="Courier New" pitchFamily="49" charset="0"/>
              </a:rPr>
              <a:t>==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[row+1] then row=row+1,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y[row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]*=beta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y[row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+= alpha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val[i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* x[col[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]]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+mj-lt"/>
                <a:cs typeface="Courier New" pitchFamily="49" charset="0"/>
              </a:rPr>
              <a:t>Limited by memory b/w:  3 flops for ~20 bytes (</a:t>
            </a:r>
            <a:r>
              <a:rPr lang="en-US" b="1" smtClean="0">
                <a:latin typeface="+mj-lt"/>
                <a:cs typeface="Courier New" pitchFamily="49" charset="0"/>
              </a:rPr>
              <a:t>val</a:t>
            </a:r>
            <a:r>
              <a:rPr lang="en-US" smtClean="0">
                <a:latin typeface="+mj-lt"/>
                <a:cs typeface="Courier New" pitchFamily="49" charset="0"/>
              </a:rPr>
              <a:t>, </a:t>
            </a:r>
            <a:r>
              <a:rPr lang="en-US" b="1" smtClean="0">
                <a:latin typeface="+mj-lt"/>
                <a:cs typeface="Courier New" pitchFamily="49" charset="0"/>
              </a:rPr>
              <a:t>col</a:t>
            </a:r>
            <a:r>
              <a:rPr lang="en-US" smtClean="0">
                <a:latin typeface="+mj-lt"/>
                <a:cs typeface="Courier New" pitchFamily="49" charset="0"/>
              </a:rPr>
              <a:t>, </a:t>
            </a:r>
            <a:r>
              <a:rPr lang="en-US" b="1" smtClean="0">
                <a:latin typeface="+mj-lt"/>
                <a:cs typeface="Courier New" pitchFamily="49" charset="0"/>
              </a:rPr>
              <a:t>x, y, ptr</a:t>
            </a:r>
            <a:r>
              <a:rPr lang="en-US" smtClean="0">
                <a:latin typeface="+mj-lt"/>
                <a:cs typeface="Courier New" pitchFamily="49" charset="0"/>
              </a:rPr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+mj-lt"/>
                <a:cs typeface="Courier New" pitchFamily="49" charset="0"/>
              </a:rPr>
              <a:t>Requires at least two cycles per iteration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+mj-lt"/>
                <a:cs typeface="Courier New" pitchFamily="49" charset="0"/>
              </a:rPr>
              <a:t>3</a:t>
            </a:r>
            <a:r>
              <a:rPr lang="en-US" smtClean="0">
                <a:latin typeface="+mj-lt"/>
                <a:cs typeface="Courier New" pitchFamily="49" charset="0"/>
              </a:rPr>
              <a:t> flops per 2 cycles/core, gives upper bound of 14.4 Gflops at 1.2 GHz (&lt;10% utilization)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+mj-lt"/>
                <a:cs typeface="Courier New" pitchFamily="49" charset="0"/>
              </a:rPr>
              <a:t>Conditional disqualifies inner loop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+mj-lt"/>
                <a:cs typeface="Courier New" pitchFamily="49" charset="0"/>
              </a:rPr>
              <a:t>Indirect addressing leads to compiler uncertainty (for symmetric)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99719" y="6324600"/>
            <a:ext cx="6400800" cy="3048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10</a:t>
            </a:fld>
            <a:endParaRPr lang="en-US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57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Eliminate If-Statement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u="sng" smtClean="0"/>
              <a:t>Implementation #1: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 = 0 to number_of_nonzero_elements-1 do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prod[i] = alpha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* val[i] * x[col[i]]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row = 0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for i = 0 to number_of_nonzero_elements-1 do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if i </a:t>
            </a:r>
            <a:r>
              <a:rPr lang="en-US" sz="1600" b="1">
                <a:latin typeface="Century Gothic" pitchFamily="34" charset="0"/>
                <a:cs typeface="Courier New" pitchFamily="49" charset="0"/>
              </a:rPr>
              <a:t>==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ptr[row+1] then row=row+1, y[row]*=beta;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y[row] +=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prod[i]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smtClean="0"/>
          </a:p>
          <a:p>
            <a:pPr>
              <a:spcBef>
                <a:spcPts val="363"/>
              </a:spcBef>
              <a:buFont typeface="Symbol" charset="2"/>
              <a:buChar char=""/>
            </a:pPr>
            <a:r>
              <a:rPr lang="en-US" sz="2000" u="sng"/>
              <a:t>Implementation #</a:t>
            </a:r>
            <a:r>
              <a:rPr lang="en-US" sz="2000" u="sng" smtClean="0"/>
              <a:t>2:</a:t>
            </a:r>
            <a:endParaRPr lang="en-US" sz="2000" u="sng">
              <a:latin typeface="Verdana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for i = 0 to num_rows-1 do</a:t>
            </a:r>
          </a:p>
          <a:p>
            <a:pPr marL="746125"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for j = ptr[i] to ptr[i+1]-1 do</a:t>
            </a:r>
          </a:p>
          <a:p>
            <a:pPr marL="746125" lvl="2" indent="-293688" defTabSz="1082675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y[row] += alpha * val[j] * x[col[j]]</a:t>
            </a:r>
          </a:p>
          <a:p>
            <a:pPr marL="746125" lvl="2" indent="-287338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end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11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Results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12</a:t>
            </a:fld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647308"/>
              </p:ext>
            </p:extLst>
          </p:nvPr>
        </p:nvGraphicFramePr>
        <p:xfrm>
          <a:off x="2956719" y="1524000"/>
          <a:ext cx="6491287" cy="412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Worksheet" r:id="rId3" imgW="4238656" imgH="2695643" progId="Excel.Sheet.12">
                  <p:embed/>
                </p:oleObj>
              </mc:Choice>
              <mc:Fallback>
                <p:oleObj name="Worksheet" r:id="rId3" imgW="4238656" imgH="26956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6719" y="1524000"/>
                        <a:ext cx="6491287" cy="4129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9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Platforms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235484"/>
              </p:ext>
            </p:extLst>
          </p:nvPr>
        </p:nvGraphicFramePr>
        <p:xfrm>
          <a:off x="1966119" y="1371600"/>
          <a:ext cx="8382000" cy="439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6400"/>
                <a:gridCol w="1676400"/>
                <a:gridCol w="1600200"/>
                <a:gridCol w="1600200"/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</a:t>
                      </a:r>
                      <a:r>
                        <a:rPr lang="en-US" baseline="0" dirty="0" smtClean="0"/>
                        <a:t> i7 3770K</a:t>
                      </a:r>
                    </a:p>
                    <a:p>
                      <a:r>
                        <a:rPr lang="en-US" baseline="0" dirty="0" smtClean="0"/>
                        <a:t>MKL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NVIDIA GTX</a:t>
                      </a:r>
                      <a:r>
                        <a:rPr lang="en-US" baseline="0" dirty="0" smtClean="0"/>
                        <a:t> 680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cuSparse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NVIDIA</a:t>
                      </a:r>
                    </a:p>
                    <a:p>
                      <a:r>
                        <a:rPr lang="en-US" err="1" smtClean="0"/>
                        <a:t>Tegra</a:t>
                      </a:r>
                      <a:r>
                        <a:rPr lang="en-US" smtClean="0"/>
                        <a:t> TK1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cuSparse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</a:t>
                      </a:r>
                    </a:p>
                    <a:p>
                      <a:r>
                        <a:rPr lang="en-US" dirty="0" smtClean="0"/>
                        <a:t>6638K2K</a:t>
                      </a:r>
                      <a:endParaRPr lang="en-US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Ivy Bridge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Kepler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Kepler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KeyStone</a:t>
                      </a:r>
                      <a:r>
                        <a:rPr lang="en-US" dirty="0" smtClean="0"/>
                        <a:t> II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</a:p>
                    <a:p>
                      <a:r>
                        <a:rPr lang="en-US" dirty="0" smtClean="0"/>
                        <a:t>B/W(GB/s)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SPRAM</a:t>
                      </a:r>
                    </a:p>
                    <a:p>
                      <a:r>
                        <a:rPr lang="en-US" dirty="0" smtClean="0"/>
                        <a:t>KB/core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64/64</a:t>
                      </a:r>
                      <a:r>
                        <a:rPr lang="en-US" baseline="30000" dirty="0" smtClean="0"/>
                        <a:t>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64/64</a:t>
                      </a:r>
                      <a:r>
                        <a:rPr lang="en-US" baseline="30000" dirty="0" smtClean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32/1024/768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Precision Peak Throughput</a:t>
                      </a:r>
                    </a:p>
                    <a:p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Gflops</a:t>
                      </a:r>
                      <a:r>
                        <a:rPr lang="en-US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@1.35GHz</a:t>
                      </a:r>
                    </a:p>
                    <a:p>
                      <a:r>
                        <a:rPr lang="en-US" dirty="0" smtClean="0"/>
                        <a:t>172.8(DSP)</a:t>
                      </a:r>
                    </a:p>
                    <a:p>
                      <a:r>
                        <a:rPr lang="en-US" dirty="0" smtClean="0"/>
                        <a:t>44.8(ARM)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TDP(W)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~25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13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09319" y="6162676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Register file/allocable share memory or L1</a:t>
            </a:r>
          </a:p>
          <a:p>
            <a:pPr marL="342900" indent="-342900">
              <a:buAutoNum type="arabicPeriod"/>
            </a:pPr>
            <a:r>
              <a:rPr lang="en-US" dirty="0" smtClean="0"/>
              <a:t>L1 SRAM / L2 SRAM / MSMC per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0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</a:t>
            </a:r>
            <a:r>
              <a:rPr lang="en-US" smtClean="0"/>
              <a:t>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14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19" y="1695245"/>
            <a:ext cx="4552950" cy="3895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719" y="1695245"/>
            <a:ext cx="47148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6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15</a:t>
            </a:fld>
            <a:endParaRPr lang="en-US">
              <a:solidFill>
                <a:srgbClr val="9900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6919" y="3213751"/>
                <a:ext cx="3871573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𝑒𝑓𝑓𝑖𝑐𝑖𝑒𝑛𝑐𝑦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𝑝𝑒𝑟𝑓𝑜𝑟𝑚𝑎𝑛𝑐𝑒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𝑏𝑎𝑛𝑑𝑤𝑖𝑑𝑡h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9" y="3213751"/>
                <a:ext cx="3871573" cy="5732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6919" y="2061526"/>
                <a:ext cx="3784626" cy="531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𝑛𝑛𝑧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𝑓𝑙𝑜𝑝𝑠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𝑛𝑛𝑧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+12×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𝑐𝑜𝑙𝑠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9" y="2061526"/>
                <a:ext cx="3784626" cy="5311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119" y="1447800"/>
            <a:ext cx="58007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Symmetric SpMV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16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4369" y="1713096"/>
            <a:ext cx="892521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for </a:t>
            </a:r>
            <a:r>
              <a:rPr lang="en-US" sz="2400" b="1" dirty="0"/>
              <a:t>(</a:t>
            </a:r>
            <a:r>
              <a:rPr lang="en-US" sz="2400" b="1" dirty="0" err="1"/>
              <a:t>i</a:t>
            </a:r>
            <a:r>
              <a:rPr lang="en-US" sz="2400" b="1" dirty="0"/>
              <a:t> = 0; </a:t>
            </a:r>
            <a:r>
              <a:rPr lang="en-US" sz="2400" b="1" dirty="0" err="1"/>
              <a:t>i</a:t>
            </a:r>
            <a:r>
              <a:rPr lang="en-US" sz="2400" b="1" dirty="0"/>
              <a:t> </a:t>
            </a:r>
            <a:r>
              <a:rPr lang="en-US" sz="2400" b="1"/>
              <a:t>&lt; </a:t>
            </a:r>
            <a:r>
              <a:rPr lang="en-US" sz="2400" b="1" smtClean="0"/>
              <a:t>number_of_rows_per_core; </a:t>
            </a:r>
            <a:r>
              <a:rPr lang="en-US" sz="2400" b="1" dirty="0" err="1"/>
              <a:t>i</a:t>
            </a:r>
            <a:r>
              <a:rPr lang="en-US" sz="2400" b="1" dirty="0"/>
              <a:t>++)</a:t>
            </a:r>
          </a:p>
          <a:p>
            <a:r>
              <a:rPr lang="en-US" sz="2400" b="1" smtClean="0"/>
              <a:t>{</a:t>
            </a:r>
            <a:endParaRPr lang="en-US" sz="2400" b="1" dirty="0"/>
          </a:p>
          <a:p>
            <a:r>
              <a:rPr lang="en-US" sz="2400" b="1" dirty="0"/>
              <a:t>	for(j = </a:t>
            </a:r>
            <a:r>
              <a:rPr lang="en-US" sz="2400" b="1" dirty="0" err="1"/>
              <a:t>ptr</a:t>
            </a:r>
            <a:r>
              <a:rPr lang="en-US" sz="2400" b="1" dirty="0"/>
              <a:t>[</a:t>
            </a:r>
            <a:r>
              <a:rPr lang="en-US" sz="2400" b="1" dirty="0" err="1"/>
              <a:t>i</a:t>
            </a:r>
            <a:r>
              <a:rPr lang="en-US" sz="2400" b="1" dirty="0"/>
              <a:t>]; j &lt; </a:t>
            </a:r>
            <a:r>
              <a:rPr lang="en-US" sz="2400" b="1" dirty="0" err="1"/>
              <a:t>ptr</a:t>
            </a:r>
            <a:r>
              <a:rPr lang="en-US" sz="2400" b="1" dirty="0"/>
              <a:t>[i+1]; j++)</a:t>
            </a:r>
          </a:p>
          <a:p>
            <a:r>
              <a:rPr lang="en-US" sz="2400" b="1" dirty="0"/>
              <a:t>	{</a:t>
            </a:r>
          </a:p>
          <a:p>
            <a:r>
              <a:rPr lang="en-US" sz="2400" b="1" dirty="0"/>
              <a:t>	</a:t>
            </a:r>
            <a:r>
              <a:rPr lang="en-US" sz="2400" b="1"/>
              <a:t>	</a:t>
            </a:r>
            <a:r>
              <a:rPr lang="en-US" sz="2400" b="1" smtClean="0"/>
              <a:t>y[i</a:t>
            </a:r>
            <a:r>
              <a:rPr lang="en-US" sz="2400" b="1" dirty="0"/>
              <a:t>] += </a:t>
            </a:r>
            <a:r>
              <a:rPr lang="en-US" sz="2400" b="1" dirty="0" err="1"/>
              <a:t>val</a:t>
            </a:r>
            <a:r>
              <a:rPr lang="en-US" sz="2400" b="1" dirty="0"/>
              <a:t>[j]*x[col[j]];</a:t>
            </a:r>
          </a:p>
          <a:p>
            <a:r>
              <a:rPr lang="en-US" sz="2400" b="1" dirty="0"/>
              <a:t>		if(</a:t>
            </a:r>
            <a:r>
              <a:rPr lang="en-US" sz="2400" b="1" dirty="0" err="1"/>
              <a:t>i</a:t>
            </a:r>
            <a:r>
              <a:rPr lang="en-US" sz="2400" b="1" dirty="0"/>
              <a:t> != col[j</a:t>
            </a:r>
            <a:r>
              <a:rPr lang="en-US" sz="2400" b="1"/>
              <a:t>]) </a:t>
            </a:r>
            <a:r>
              <a:rPr lang="en-US" sz="2400" b="1" smtClean="0"/>
              <a:t>// if not on diagonal</a:t>
            </a:r>
            <a:endParaRPr lang="en-US" sz="2400" b="1" dirty="0"/>
          </a:p>
          <a:p>
            <a:r>
              <a:rPr lang="en-US" sz="2400" b="1" dirty="0"/>
              <a:t>	</a:t>
            </a:r>
            <a:r>
              <a:rPr lang="en-US" sz="2400" b="1"/>
              <a:t>	</a:t>
            </a:r>
            <a:r>
              <a:rPr lang="en-US" sz="2400" b="1" smtClean="0"/>
              <a:t>  y[col[j</a:t>
            </a:r>
            <a:r>
              <a:rPr lang="en-US" sz="2400" b="1" dirty="0"/>
              <a:t>]] += </a:t>
            </a:r>
            <a:r>
              <a:rPr lang="en-US" sz="2400" b="1" dirty="0" err="1"/>
              <a:t>val</a:t>
            </a:r>
            <a:r>
              <a:rPr lang="en-US" sz="2400" b="1" dirty="0"/>
              <a:t>[j] * x[</a:t>
            </a:r>
            <a:r>
              <a:rPr lang="en-US" sz="2400" b="1" dirty="0" err="1"/>
              <a:t>i</a:t>
            </a:r>
            <a:r>
              <a:rPr lang="en-US" sz="2400" b="1" dirty="0"/>
              <a:t>];</a:t>
            </a:r>
          </a:p>
          <a:p>
            <a:r>
              <a:rPr lang="en-US" sz="2400" b="1" dirty="0"/>
              <a:t>	}		</a:t>
            </a:r>
          </a:p>
          <a:p>
            <a:r>
              <a:rPr lang="en-US" sz="2400" b="1" smtClean="0"/>
              <a:t>}</a:t>
            </a:r>
            <a:endParaRPr lang="en-US" sz="2400" b="1" dirty="0"/>
          </a:p>
          <a:p>
            <a:endParaRPr lang="en-US" sz="2400" b="1" smtClean="0"/>
          </a:p>
          <a:p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smtClean="0">
                <a:solidFill>
                  <a:srgbClr val="FF0000"/>
                </a:solidFill>
                <a:latin typeface="+mj-lt"/>
              </a:rPr>
              <a:t>+2 flops/iteration (poss. requires x and y access)</a:t>
            </a:r>
            <a:endParaRPr 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7883" y="1600200"/>
            <a:ext cx="4011445" cy="40114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004502" y="1973481"/>
            <a:ext cx="373281" cy="373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767883" y="1600200"/>
            <a:ext cx="4011445" cy="40114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125291" y="1973481"/>
            <a:ext cx="373281" cy="373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125291" y="4945810"/>
            <a:ext cx="373281" cy="373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01803" y="1514696"/>
            <a:ext cx="441655" cy="520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3" b="1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04501" y="1528397"/>
            <a:ext cx="441655" cy="520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3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21174" y="4871487"/>
            <a:ext cx="956545" cy="520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3" b="1" dirty="0" err="1">
                <a:solidFill>
                  <a:srgbClr val="FF0000"/>
                </a:solidFill>
              </a:rPr>
              <a:t>B</a:t>
            </a:r>
            <a:r>
              <a:rPr lang="en-US" sz="1397" b="1" dirty="0" err="1">
                <a:solidFill>
                  <a:srgbClr val="FF0000"/>
                </a:solidFill>
              </a:rPr>
              <a:t>image</a:t>
            </a:r>
            <a:endParaRPr lang="en-US" sz="2793" b="1" dirty="0">
              <a:solidFill>
                <a:srgbClr val="FF0000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5845530" y="4419600"/>
            <a:ext cx="2177360" cy="857668"/>
          </a:xfrm>
          <a:custGeom>
            <a:avLst/>
            <a:gdLst>
              <a:gd name="connsiteX0" fmla="*/ 2635045 w 2635045"/>
              <a:gd name="connsiteY0" fmla="*/ 629264 h 630404"/>
              <a:gd name="connsiteX1" fmla="*/ 875071 w 2635045"/>
              <a:gd name="connsiteY1" fmla="*/ 530942 h 630404"/>
              <a:gd name="connsiteX2" fmla="*/ 0 w 2635045"/>
              <a:gd name="connsiteY2" fmla="*/ 0 h 630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5045" h="630404">
                <a:moveTo>
                  <a:pt x="2635045" y="629264"/>
                </a:moveTo>
                <a:cubicBezTo>
                  <a:pt x="1974645" y="632541"/>
                  <a:pt x="1314245" y="635819"/>
                  <a:pt x="875071" y="530942"/>
                </a:cubicBezTo>
                <a:cubicBezTo>
                  <a:pt x="435897" y="426065"/>
                  <a:pt x="124542" y="67187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776119" y="2235672"/>
            <a:ext cx="5169536" cy="1236789"/>
          </a:xfrm>
          <a:custGeom>
            <a:avLst/>
            <a:gdLst>
              <a:gd name="connsiteX0" fmla="*/ 5584723 w 5584723"/>
              <a:gd name="connsiteY0" fmla="*/ 0 h 1751373"/>
              <a:gd name="connsiteX1" fmla="*/ 2920181 w 5584723"/>
              <a:gd name="connsiteY1" fmla="*/ 1592826 h 1751373"/>
              <a:gd name="connsiteX2" fmla="*/ 0 w 5584723"/>
              <a:gd name="connsiteY2" fmla="*/ 1700981 h 175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4723" h="1751373">
                <a:moveTo>
                  <a:pt x="5584723" y="0"/>
                </a:moveTo>
                <a:cubicBezTo>
                  <a:pt x="4717845" y="654664"/>
                  <a:pt x="3850968" y="1309329"/>
                  <a:pt x="2920181" y="1592826"/>
                </a:cubicBezTo>
                <a:cubicBezTo>
                  <a:pt x="1989394" y="1876323"/>
                  <a:pt x="426064" y="1691149"/>
                  <a:pt x="0" y="1700981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579197" y="1667775"/>
            <a:ext cx="2152844" cy="1197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 is on the diagonal, does not have the image</a:t>
            </a:r>
            <a:endParaRPr lang="en-US" sz="1197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9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4369" y="1713096"/>
            <a:ext cx="89252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for </a:t>
            </a:r>
            <a:r>
              <a:rPr lang="en-US" sz="2400" b="1" dirty="0"/>
              <a:t>(</a:t>
            </a:r>
            <a:r>
              <a:rPr lang="en-US" sz="2400" b="1" dirty="0" err="1"/>
              <a:t>i</a:t>
            </a:r>
            <a:r>
              <a:rPr lang="en-US" sz="2400" b="1" dirty="0"/>
              <a:t> = 0; </a:t>
            </a:r>
            <a:r>
              <a:rPr lang="en-US" sz="2400" b="1" dirty="0" err="1"/>
              <a:t>i</a:t>
            </a:r>
            <a:r>
              <a:rPr lang="en-US" sz="2400" b="1" dirty="0"/>
              <a:t> </a:t>
            </a:r>
            <a:r>
              <a:rPr lang="en-US" sz="2400" b="1"/>
              <a:t>&lt; </a:t>
            </a:r>
            <a:r>
              <a:rPr lang="en-US" sz="2400" b="1" smtClean="0"/>
              <a:t>number_of_rows_per_core; </a:t>
            </a:r>
            <a:r>
              <a:rPr lang="en-US" sz="2400" b="1" dirty="0" err="1"/>
              <a:t>i</a:t>
            </a:r>
            <a:r>
              <a:rPr lang="en-US" sz="2400" b="1" dirty="0"/>
              <a:t>++)</a:t>
            </a:r>
          </a:p>
          <a:p>
            <a:r>
              <a:rPr lang="en-US" sz="2400" b="1" smtClean="0"/>
              <a:t>{</a:t>
            </a:r>
            <a:endParaRPr lang="en-US" sz="2400" b="1" dirty="0"/>
          </a:p>
          <a:p>
            <a:r>
              <a:rPr lang="en-US" sz="2400" b="1" dirty="0"/>
              <a:t>	for(j = </a:t>
            </a:r>
            <a:r>
              <a:rPr lang="en-US" sz="2400" b="1" dirty="0" err="1"/>
              <a:t>ptr</a:t>
            </a:r>
            <a:r>
              <a:rPr lang="en-US" sz="2400" b="1" dirty="0"/>
              <a:t>[</a:t>
            </a:r>
            <a:r>
              <a:rPr lang="en-US" sz="2400" b="1" dirty="0" err="1"/>
              <a:t>i</a:t>
            </a:r>
            <a:r>
              <a:rPr lang="en-US" sz="2400" b="1" dirty="0"/>
              <a:t>]; j &lt; </a:t>
            </a:r>
            <a:r>
              <a:rPr lang="en-US" sz="2400" b="1" dirty="0" err="1"/>
              <a:t>ptr</a:t>
            </a:r>
            <a:r>
              <a:rPr lang="en-US" sz="2400" b="1" dirty="0"/>
              <a:t>[i+1]; j++)</a:t>
            </a:r>
          </a:p>
          <a:p>
            <a:r>
              <a:rPr lang="en-US" sz="2400" b="1" dirty="0"/>
              <a:t>	{</a:t>
            </a:r>
          </a:p>
          <a:p>
            <a:r>
              <a:rPr lang="en-US" sz="2400" b="1" dirty="0"/>
              <a:t>	</a:t>
            </a:r>
            <a:r>
              <a:rPr lang="en-US" sz="2400" b="1"/>
              <a:t>	</a:t>
            </a:r>
            <a:r>
              <a:rPr lang="en-US" sz="2400" b="1" smtClean="0"/>
              <a:t>y[i</a:t>
            </a:r>
            <a:r>
              <a:rPr lang="en-US" sz="2400" b="1" dirty="0"/>
              <a:t>] += </a:t>
            </a:r>
            <a:r>
              <a:rPr lang="en-US" sz="2400" b="1" dirty="0" err="1"/>
              <a:t>val</a:t>
            </a:r>
            <a:r>
              <a:rPr lang="en-US" sz="2400" b="1" dirty="0"/>
              <a:t>[j]*x[col[j]];</a:t>
            </a:r>
          </a:p>
          <a:p>
            <a:r>
              <a:rPr lang="en-US" sz="2400" b="1" dirty="0"/>
              <a:t>		if(</a:t>
            </a:r>
            <a:r>
              <a:rPr lang="en-US" sz="2400" b="1" dirty="0" err="1"/>
              <a:t>i</a:t>
            </a:r>
            <a:r>
              <a:rPr lang="en-US" sz="2400" b="1" dirty="0"/>
              <a:t> != col[j</a:t>
            </a:r>
            <a:r>
              <a:rPr lang="en-US" sz="2400" b="1"/>
              <a:t>]) </a:t>
            </a:r>
            <a:r>
              <a:rPr lang="en-US" sz="2400" b="1" smtClean="0"/>
              <a:t>// if not on diagonal</a:t>
            </a:r>
            <a:endParaRPr lang="en-US" sz="2400" b="1" dirty="0"/>
          </a:p>
          <a:p>
            <a:r>
              <a:rPr lang="en-US" sz="2400" b="1" dirty="0"/>
              <a:t>	</a:t>
            </a:r>
            <a:r>
              <a:rPr lang="en-US" sz="2400" b="1"/>
              <a:t>	</a:t>
            </a:r>
            <a:r>
              <a:rPr lang="en-US" sz="2400" b="1" smtClean="0"/>
              <a:t>  y[col[j</a:t>
            </a:r>
            <a:r>
              <a:rPr lang="en-US" sz="2400" b="1" dirty="0"/>
              <a:t>]] += </a:t>
            </a:r>
            <a:r>
              <a:rPr lang="en-US" sz="2400" b="1" dirty="0" err="1"/>
              <a:t>val</a:t>
            </a:r>
            <a:r>
              <a:rPr lang="en-US" sz="2400" b="1" dirty="0"/>
              <a:t>[j] * x[</a:t>
            </a:r>
            <a:r>
              <a:rPr lang="en-US" sz="2400" b="1" dirty="0" err="1"/>
              <a:t>i</a:t>
            </a:r>
            <a:r>
              <a:rPr lang="en-US" sz="2400" b="1" dirty="0"/>
              <a:t>];</a:t>
            </a:r>
          </a:p>
          <a:p>
            <a:r>
              <a:rPr lang="en-US" sz="2400" b="1" dirty="0"/>
              <a:t>	}		</a:t>
            </a:r>
          </a:p>
          <a:p>
            <a:r>
              <a:rPr lang="en-US" sz="2400" b="1" smtClean="0"/>
              <a:t>}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Symmetric SpMV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17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83532" y="3417331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false inner-loop dependency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207269" y="3417332"/>
            <a:ext cx="36845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207269" y="4181475"/>
            <a:ext cx="368450" cy="0"/>
          </a:xfrm>
          <a:prstGeom prst="line">
            <a:avLst/>
          </a:prstGeom>
          <a:ln w="317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07269" y="3417332"/>
            <a:ext cx="0" cy="77366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77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4369" y="1713096"/>
            <a:ext cx="89252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for </a:t>
            </a:r>
            <a:r>
              <a:rPr lang="en-US" sz="2400" b="1" dirty="0"/>
              <a:t>(</a:t>
            </a:r>
            <a:r>
              <a:rPr lang="en-US" sz="2400" b="1" dirty="0" err="1"/>
              <a:t>i</a:t>
            </a:r>
            <a:r>
              <a:rPr lang="en-US" sz="2400" b="1" dirty="0"/>
              <a:t> = 0; </a:t>
            </a:r>
            <a:r>
              <a:rPr lang="en-US" sz="2400" b="1" dirty="0" err="1"/>
              <a:t>i</a:t>
            </a:r>
            <a:r>
              <a:rPr lang="en-US" sz="2400" b="1" dirty="0"/>
              <a:t> </a:t>
            </a:r>
            <a:r>
              <a:rPr lang="en-US" sz="2400" b="1"/>
              <a:t>&lt; </a:t>
            </a:r>
            <a:r>
              <a:rPr lang="en-US" sz="2400" b="1" smtClean="0"/>
              <a:t>number_of_rows_per_core; </a:t>
            </a:r>
            <a:r>
              <a:rPr lang="en-US" sz="2400" b="1" dirty="0" err="1"/>
              <a:t>i</a:t>
            </a:r>
            <a:r>
              <a:rPr lang="en-US" sz="2400" b="1" dirty="0"/>
              <a:t>++)</a:t>
            </a:r>
          </a:p>
          <a:p>
            <a:r>
              <a:rPr lang="en-US" sz="2400" b="1" smtClean="0"/>
              <a:t>{</a:t>
            </a:r>
            <a:endParaRPr lang="en-US" sz="2400" b="1" dirty="0"/>
          </a:p>
          <a:p>
            <a:r>
              <a:rPr lang="en-US" sz="2400" b="1" dirty="0"/>
              <a:t>	for(j = </a:t>
            </a:r>
            <a:r>
              <a:rPr lang="en-US" sz="2400" b="1" dirty="0" err="1"/>
              <a:t>ptr</a:t>
            </a:r>
            <a:r>
              <a:rPr lang="en-US" sz="2400" b="1" dirty="0"/>
              <a:t>[</a:t>
            </a:r>
            <a:r>
              <a:rPr lang="en-US" sz="2400" b="1" dirty="0" err="1"/>
              <a:t>i</a:t>
            </a:r>
            <a:r>
              <a:rPr lang="en-US" sz="2400" b="1" dirty="0"/>
              <a:t>]; j &lt; </a:t>
            </a:r>
            <a:r>
              <a:rPr lang="en-US" sz="2400" b="1" dirty="0" err="1"/>
              <a:t>ptr</a:t>
            </a:r>
            <a:r>
              <a:rPr lang="en-US" sz="2400" b="1" dirty="0"/>
              <a:t>[i+1]; j++)</a:t>
            </a:r>
          </a:p>
          <a:p>
            <a:r>
              <a:rPr lang="en-US" sz="2400" b="1" dirty="0"/>
              <a:t>	{</a:t>
            </a:r>
          </a:p>
          <a:p>
            <a:r>
              <a:rPr lang="en-US" sz="2400" b="1" dirty="0"/>
              <a:t>	</a:t>
            </a:r>
            <a:r>
              <a:rPr lang="en-US" sz="2400" b="1"/>
              <a:t>	</a:t>
            </a:r>
            <a:r>
              <a:rPr lang="en-US" sz="2400" b="1" smtClean="0"/>
              <a:t>y[i</a:t>
            </a:r>
            <a:r>
              <a:rPr lang="en-US" sz="2400" b="1" dirty="0"/>
              <a:t>] += </a:t>
            </a:r>
            <a:r>
              <a:rPr lang="en-US" sz="2400" b="1" dirty="0" err="1"/>
              <a:t>val</a:t>
            </a:r>
            <a:r>
              <a:rPr lang="en-US" sz="2400" b="1" dirty="0"/>
              <a:t>[j]*x[col[j]];</a:t>
            </a:r>
          </a:p>
          <a:p>
            <a:r>
              <a:rPr lang="en-US" sz="2400" b="1" dirty="0"/>
              <a:t>		if(</a:t>
            </a:r>
            <a:r>
              <a:rPr lang="en-US" sz="2400" b="1" dirty="0" err="1"/>
              <a:t>i</a:t>
            </a:r>
            <a:r>
              <a:rPr lang="en-US" sz="2400" b="1" dirty="0"/>
              <a:t> != col[j</a:t>
            </a:r>
            <a:r>
              <a:rPr lang="en-US" sz="2400" b="1"/>
              <a:t>]) </a:t>
            </a:r>
            <a:r>
              <a:rPr lang="en-US" sz="2400" b="1" smtClean="0"/>
              <a:t>// if not on diagonal</a:t>
            </a:r>
            <a:endParaRPr lang="en-US" sz="2400" b="1" dirty="0"/>
          </a:p>
          <a:p>
            <a:r>
              <a:rPr lang="en-US" sz="2400" b="1" dirty="0"/>
              <a:t>	</a:t>
            </a:r>
            <a:r>
              <a:rPr lang="en-US" sz="2400" b="1"/>
              <a:t>	</a:t>
            </a:r>
            <a:r>
              <a:rPr lang="en-US" sz="2400" b="1" smtClean="0"/>
              <a:t>  y</a:t>
            </a:r>
            <a:r>
              <a:rPr lang="en-US" sz="2400" b="1" smtClean="0">
                <a:solidFill>
                  <a:srgbClr val="FF0000"/>
                </a:solidFill>
              </a:rPr>
              <a:t>_alias</a:t>
            </a:r>
            <a:r>
              <a:rPr lang="en-US" sz="2400" b="1" smtClean="0"/>
              <a:t>[col[j</a:t>
            </a:r>
            <a:r>
              <a:rPr lang="en-US" sz="2400" b="1" dirty="0"/>
              <a:t>]] += </a:t>
            </a:r>
            <a:r>
              <a:rPr lang="en-US" sz="2400" b="1" dirty="0" err="1"/>
              <a:t>val</a:t>
            </a:r>
            <a:r>
              <a:rPr lang="en-US" sz="2400" b="1" dirty="0"/>
              <a:t>[j] * x[</a:t>
            </a:r>
            <a:r>
              <a:rPr lang="en-US" sz="2400" b="1" dirty="0" err="1"/>
              <a:t>i</a:t>
            </a:r>
            <a:r>
              <a:rPr lang="en-US" sz="2400" b="1" dirty="0"/>
              <a:t>];</a:t>
            </a:r>
          </a:p>
          <a:p>
            <a:r>
              <a:rPr lang="en-US" sz="2400" b="1" dirty="0"/>
              <a:t>	}		</a:t>
            </a:r>
          </a:p>
          <a:p>
            <a:r>
              <a:rPr lang="en-US" sz="2400" b="1" smtClean="0"/>
              <a:t>}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Symmetric SpMV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18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6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4369" y="1713096"/>
            <a:ext cx="89252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for </a:t>
            </a:r>
            <a:r>
              <a:rPr lang="en-US" sz="2400" b="1" dirty="0"/>
              <a:t>(</a:t>
            </a:r>
            <a:r>
              <a:rPr lang="en-US" sz="2400" b="1" dirty="0" err="1"/>
              <a:t>i</a:t>
            </a:r>
            <a:r>
              <a:rPr lang="en-US" sz="2400" b="1" dirty="0"/>
              <a:t> = 0; </a:t>
            </a:r>
            <a:r>
              <a:rPr lang="en-US" sz="2400" b="1" dirty="0" err="1"/>
              <a:t>i</a:t>
            </a:r>
            <a:r>
              <a:rPr lang="en-US" sz="2400" b="1" dirty="0"/>
              <a:t> </a:t>
            </a:r>
            <a:r>
              <a:rPr lang="en-US" sz="2400" b="1"/>
              <a:t>&lt; </a:t>
            </a:r>
            <a:r>
              <a:rPr lang="en-US" sz="2400" b="1" smtClean="0"/>
              <a:t>number_of_rows_per_core; </a:t>
            </a:r>
            <a:r>
              <a:rPr lang="en-US" sz="2400" b="1" dirty="0" err="1"/>
              <a:t>i</a:t>
            </a:r>
            <a:r>
              <a:rPr lang="en-US" sz="2400" b="1" dirty="0"/>
              <a:t>++)</a:t>
            </a:r>
          </a:p>
          <a:p>
            <a:r>
              <a:rPr lang="en-US" sz="2400" b="1" smtClean="0"/>
              <a:t>{</a:t>
            </a:r>
            <a:endParaRPr lang="en-US" sz="2400" b="1" dirty="0"/>
          </a:p>
          <a:p>
            <a:r>
              <a:rPr lang="en-US" sz="2400" b="1" dirty="0"/>
              <a:t>	for(j = </a:t>
            </a:r>
            <a:r>
              <a:rPr lang="en-US" sz="2400" b="1" dirty="0" err="1"/>
              <a:t>ptr</a:t>
            </a:r>
            <a:r>
              <a:rPr lang="en-US" sz="2400" b="1" dirty="0"/>
              <a:t>[</a:t>
            </a:r>
            <a:r>
              <a:rPr lang="en-US" sz="2400" b="1" dirty="0" err="1"/>
              <a:t>i</a:t>
            </a:r>
            <a:r>
              <a:rPr lang="en-US" sz="2400" b="1" dirty="0"/>
              <a:t>]; j &lt; </a:t>
            </a:r>
            <a:r>
              <a:rPr lang="en-US" sz="2400" b="1" dirty="0" err="1"/>
              <a:t>ptr</a:t>
            </a:r>
            <a:r>
              <a:rPr lang="en-US" sz="2400" b="1" dirty="0"/>
              <a:t>[i+1]; j++)</a:t>
            </a:r>
          </a:p>
          <a:p>
            <a:r>
              <a:rPr lang="en-US" sz="2400" b="1" dirty="0"/>
              <a:t>	{</a:t>
            </a:r>
          </a:p>
          <a:p>
            <a:r>
              <a:rPr lang="en-US" sz="2400" b="1" dirty="0"/>
              <a:t>	</a:t>
            </a:r>
            <a:r>
              <a:rPr lang="en-US" sz="2400" b="1"/>
              <a:t>	</a:t>
            </a:r>
            <a:r>
              <a:rPr lang="en-US" sz="2400" b="1" smtClean="0"/>
              <a:t>y[i</a:t>
            </a:r>
            <a:r>
              <a:rPr lang="en-US" sz="2400" b="1" dirty="0"/>
              <a:t>] += </a:t>
            </a:r>
            <a:r>
              <a:rPr lang="en-US" sz="2400" b="1" dirty="0" err="1"/>
              <a:t>val</a:t>
            </a:r>
            <a:r>
              <a:rPr lang="en-US" sz="2400" b="1" dirty="0"/>
              <a:t>[j]*x[col[j]];</a:t>
            </a:r>
          </a:p>
          <a:p>
            <a:r>
              <a:rPr lang="en-US" sz="2400" b="1" dirty="0"/>
              <a:t>		if(</a:t>
            </a:r>
            <a:r>
              <a:rPr lang="en-US" sz="2400" b="1" dirty="0" err="1"/>
              <a:t>i</a:t>
            </a:r>
            <a:r>
              <a:rPr lang="en-US" sz="2400" b="1" dirty="0"/>
              <a:t> != col[j</a:t>
            </a:r>
            <a:r>
              <a:rPr lang="en-US" sz="2400" b="1"/>
              <a:t>]) </a:t>
            </a:r>
            <a:r>
              <a:rPr lang="en-US" sz="2400" b="1" smtClean="0"/>
              <a:t>// if not on diagonal</a:t>
            </a:r>
            <a:endParaRPr lang="en-US" sz="2400" b="1" dirty="0"/>
          </a:p>
          <a:p>
            <a:r>
              <a:rPr lang="en-US" sz="2400" b="1" dirty="0"/>
              <a:t>	</a:t>
            </a:r>
            <a:r>
              <a:rPr lang="en-US" sz="2400" b="1"/>
              <a:t>	</a:t>
            </a:r>
            <a:r>
              <a:rPr lang="en-US" sz="2400" b="1" smtClean="0"/>
              <a:t>  y</a:t>
            </a:r>
            <a:r>
              <a:rPr lang="en-US" sz="2400" b="1" smtClean="0">
                <a:solidFill>
                  <a:srgbClr val="FF0000"/>
                </a:solidFill>
              </a:rPr>
              <a:t>_alias</a:t>
            </a:r>
            <a:r>
              <a:rPr lang="en-US" sz="2400" b="1" smtClean="0"/>
              <a:t>[col[j</a:t>
            </a:r>
            <a:r>
              <a:rPr lang="en-US" sz="2400" b="1" dirty="0"/>
              <a:t>]] += </a:t>
            </a:r>
            <a:r>
              <a:rPr lang="en-US" sz="2400" b="1" dirty="0" err="1"/>
              <a:t>val</a:t>
            </a:r>
            <a:r>
              <a:rPr lang="en-US" sz="2400" b="1" dirty="0"/>
              <a:t>[j] * x[</a:t>
            </a:r>
            <a:r>
              <a:rPr lang="en-US" sz="2400" b="1" dirty="0" err="1"/>
              <a:t>i</a:t>
            </a:r>
            <a:r>
              <a:rPr lang="en-US" sz="2400" b="1" dirty="0"/>
              <a:t>];</a:t>
            </a:r>
          </a:p>
          <a:p>
            <a:r>
              <a:rPr lang="en-US" sz="2400" b="1" dirty="0"/>
              <a:t>	}		</a:t>
            </a:r>
          </a:p>
          <a:p>
            <a:r>
              <a:rPr lang="en-US" sz="2400" b="1" smtClean="0"/>
              <a:t>}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Symmetric SpMV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19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0644" y="4469916"/>
            <a:ext cx="4144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loop carried dependency</a:t>
            </a:r>
          </a:p>
          <a:p>
            <a:r>
              <a:rPr lang="en-US" smtClean="0">
                <a:solidFill>
                  <a:srgbClr val="FF0000"/>
                </a:solidFill>
              </a:rPr>
              <a:t>no way to determine distance between consecutive accesses to y_alias</a:t>
            </a:r>
          </a:p>
          <a:p>
            <a:r>
              <a:rPr lang="en-US" smtClean="0">
                <a:solidFill>
                  <a:srgbClr val="FF0000"/>
                </a:solidFill>
              </a:rPr>
              <a:t>Causes II to increase from 3 to 17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042319" y="4191000"/>
            <a:ext cx="685800" cy="0"/>
          </a:xfrm>
          <a:prstGeom prst="line">
            <a:avLst/>
          </a:prstGeom>
          <a:ln w="3175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046288" y="4191000"/>
            <a:ext cx="0" cy="1447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65900" y="4619446"/>
            <a:ext cx="8925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y[i] += val[j]*x[col[j]];</a:t>
            </a:r>
          </a:p>
          <a:p>
            <a:r>
              <a:rPr lang="en-US" sz="2400" b="1" smtClean="0"/>
              <a:t>if(i </a:t>
            </a:r>
            <a:r>
              <a:rPr lang="en-US" sz="2400" b="1"/>
              <a:t>!= col[j]) // if not on diagonal</a:t>
            </a:r>
          </a:p>
          <a:p>
            <a:r>
              <a:rPr lang="en-US" sz="2400" b="1" smtClean="0"/>
              <a:t>  </a:t>
            </a:r>
            <a:r>
              <a:rPr lang="en-US" sz="2400" b="1"/>
              <a:t>y</a:t>
            </a:r>
            <a:r>
              <a:rPr lang="en-US" sz="2400" b="1">
                <a:solidFill>
                  <a:srgbClr val="FF0000"/>
                </a:solidFill>
              </a:rPr>
              <a:t>_alias</a:t>
            </a:r>
            <a:r>
              <a:rPr lang="en-US" sz="2400" b="1"/>
              <a:t>[col[j]] += val[j] * x[i];</a:t>
            </a:r>
            <a:endParaRPr lang="en-US" sz="2400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042319" y="5638800"/>
            <a:ext cx="609600" cy="0"/>
          </a:xfrm>
          <a:prstGeom prst="line">
            <a:avLst/>
          </a:prstGeom>
          <a:ln w="317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96" y="1627190"/>
            <a:ext cx="2879678" cy="170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Heterogeneous and Reconfigurable Computing </a:t>
            </a:r>
            <a:r>
              <a:rPr lang="en-US" smtClean="0"/>
              <a:t>Lab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5" name="Picture 2" descr="http://spectrum.ieee.org/img/08NIntelPhimaster-1374245245264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76" y="1786533"/>
            <a:ext cx="23622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ravecomputer.com/store/media/C2070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310" y="1602475"/>
            <a:ext cx="2815704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92060" y="1602475"/>
            <a:ext cx="471082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i="1" kern="0" smtClean="0"/>
              <a:t>Manycore/GPU:</a:t>
            </a:r>
            <a:endParaRPr lang="en-US" i="1" ker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60530" y="1584235"/>
            <a:ext cx="265292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i="1" kern="0" smtClean="0"/>
              <a:t>FPGAs:</a:t>
            </a:r>
            <a:endParaRPr lang="en-US" i="1" ker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684280" y="3450078"/>
            <a:ext cx="769286" cy="38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i="1" kern="0" smtClean="0"/>
              <a:t>DSP:</a:t>
            </a:r>
            <a:endParaRPr lang="en-US" i="1" kern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62" y="3839167"/>
            <a:ext cx="1790200" cy="20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956130" y="3546256"/>
            <a:ext cx="3034427" cy="457200"/>
          </a:xfrm>
        </p:spPr>
        <p:txBody>
          <a:bodyPr/>
          <a:lstStyle/>
          <a:p>
            <a:r>
              <a:rPr lang="en-US" smtClean="0"/>
              <a:t>Automata Processor:</a:t>
            </a:r>
            <a:endParaRPr lang="en-US"/>
          </a:p>
        </p:txBody>
      </p:sp>
      <p:pic>
        <p:nvPicPr>
          <p:cNvPr id="14" name="Picture 2" descr="http://cdn3.mos.techradar.futurecdn.net/art/TRBC/automata_processor_chip-578-8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330" y="3927256"/>
            <a:ext cx="3048000" cy="171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7689930" y="3559377"/>
            <a:ext cx="4482227" cy="4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Neurosynaptic Processor</a:t>
            </a:r>
            <a:endParaRPr lang="en-US" kern="0"/>
          </a:p>
        </p:txBody>
      </p:sp>
      <p:pic>
        <p:nvPicPr>
          <p:cNvPr id="11266" name="Picture 2" descr="http://www.popsci.com/sites/popsci.com/files/styles/large_1x_/public/20037300104_7a9adbc4cc_k.jpg?itok=QfJwaL1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319" y="3927256"/>
            <a:ext cx="3176206" cy="178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67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Multicore Symmetric SpMV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20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65" y="1713096"/>
            <a:ext cx="117936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for </a:t>
            </a:r>
            <a:r>
              <a:rPr lang="en-US" sz="2400" b="1" dirty="0"/>
              <a:t>(</a:t>
            </a:r>
            <a:r>
              <a:rPr lang="en-US" sz="2400" b="1" dirty="0" err="1"/>
              <a:t>i</a:t>
            </a:r>
            <a:r>
              <a:rPr lang="en-US" sz="2400" b="1" dirty="0"/>
              <a:t> = 0; </a:t>
            </a:r>
            <a:r>
              <a:rPr lang="en-US" sz="2400" b="1" dirty="0" err="1"/>
              <a:t>i</a:t>
            </a:r>
            <a:r>
              <a:rPr lang="en-US" sz="2400" b="1" dirty="0"/>
              <a:t> </a:t>
            </a:r>
            <a:r>
              <a:rPr lang="en-US" sz="2400" b="1"/>
              <a:t>&lt; </a:t>
            </a:r>
            <a:r>
              <a:rPr lang="en-US" sz="2400" b="1" smtClean="0"/>
              <a:t>number_of_rows_per_core; </a:t>
            </a:r>
            <a:r>
              <a:rPr lang="en-US" sz="2400" b="1" dirty="0" err="1"/>
              <a:t>i</a:t>
            </a:r>
            <a:r>
              <a:rPr lang="en-US" sz="2400" b="1" dirty="0"/>
              <a:t>++)</a:t>
            </a:r>
          </a:p>
          <a:p>
            <a:r>
              <a:rPr lang="en-US" sz="2400" b="1" smtClean="0"/>
              <a:t>{</a:t>
            </a:r>
            <a:endParaRPr lang="en-US" sz="2400" b="1" dirty="0"/>
          </a:p>
          <a:p>
            <a:r>
              <a:rPr lang="en-US" sz="2400" b="1" dirty="0"/>
              <a:t>	for(j = </a:t>
            </a:r>
            <a:r>
              <a:rPr lang="en-US" sz="2400" b="1" dirty="0" err="1"/>
              <a:t>ptr</a:t>
            </a:r>
            <a:r>
              <a:rPr lang="en-US" sz="2400" b="1" dirty="0"/>
              <a:t>[</a:t>
            </a:r>
            <a:r>
              <a:rPr lang="en-US" sz="2400" b="1" dirty="0" err="1"/>
              <a:t>i</a:t>
            </a:r>
            <a:r>
              <a:rPr lang="en-US" sz="2400" b="1" dirty="0"/>
              <a:t>]; j &lt; </a:t>
            </a:r>
            <a:r>
              <a:rPr lang="en-US" sz="2400" b="1" dirty="0" err="1"/>
              <a:t>ptr</a:t>
            </a:r>
            <a:r>
              <a:rPr lang="en-US" sz="2400" b="1" dirty="0"/>
              <a:t>[i+1]; j++)</a:t>
            </a:r>
          </a:p>
          <a:p>
            <a:r>
              <a:rPr lang="en-US" sz="2400" b="1" dirty="0"/>
              <a:t>	{</a:t>
            </a:r>
          </a:p>
          <a:p>
            <a:r>
              <a:rPr lang="en-US" sz="2400" b="1" dirty="0"/>
              <a:t>	</a:t>
            </a:r>
            <a:r>
              <a:rPr lang="en-US" sz="2400" b="1"/>
              <a:t>	</a:t>
            </a:r>
            <a:r>
              <a:rPr lang="en-US" sz="2400" b="1" smtClean="0"/>
              <a:t>y[i</a:t>
            </a:r>
            <a:r>
              <a:rPr lang="en-US" sz="2400" b="1" dirty="0"/>
              <a:t>] += </a:t>
            </a:r>
            <a:r>
              <a:rPr lang="en-US" sz="2400" b="1" dirty="0" err="1"/>
              <a:t>val</a:t>
            </a:r>
            <a:r>
              <a:rPr lang="en-US" sz="2400" b="1" dirty="0"/>
              <a:t>[j]*</a:t>
            </a:r>
            <a:r>
              <a:rPr lang="en-US" sz="2400" b="1"/>
              <a:t>x[col[j</a:t>
            </a:r>
            <a:r>
              <a:rPr lang="en-US" sz="2400" b="1" smtClean="0"/>
              <a:t>]]; </a:t>
            </a:r>
            <a:r>
              <a:rPr lang="en-US" sz="2400" b="1" smtClean="0">
                <a:solidFill>
                  <a:srgbClr val="FF0000"/>
                </a:solidFill>
              </a:rPr>
              <a:t>// no conflict, different rows (i’s per core)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/>
              <a:t>		if(</a:t>
            </a:r>
            <a:r>
              <a:rPr lang="en-US" sz="2400" b="1" dirty="0" err="1"/>
              <a:t>i</a:t>
            </a:r>
            <a:r>
              <a:rPr lang="en-US" sz="2400" b="1" dirty="0"/>
              <a:t> != col[j]) //the </a:t>
            </a:r>
            <a:r>
              <a:rPr lang="en-US" sz="2400" b="1" dirty="0" err="1"/>
              <a:t>val</a:t>
            </a:r>
            <a:r>
              <a:rPr lang="en-US" sz="2400" b="1" dirty="0"/>
              <a:t> is not at </a:t>
            </a:r>
            <a:r>
              <a:rPr lang="en-US" sz="2400" b="1"/>
              <a:t>the </a:t>
            </a:r>
            <a:r>
              <a:rPr lang="en-US" sz="2400" b="1" smtClean="0"/>
              <a:t>diagonal</a:t>
            </a:r>
          </a:p>
          <a:p>
            <a:r>
              <a:rPr lang="en-US" sz="2400" b="1"/>
              <a:t>	</a:t>
            </a:r>
            <a:r>
              <a:rPr lang="en-US" sz="2400" b="1" smtClean="0"/>
              <a:t>	</a:t>
            </a:r>
            <a:r>
              <a:rPr lang="en-US" sz="2400" b="1">
                <a:solidFill>
                  <a:srgbClr val="FF0000"/>
                </a:solidFill>
              </a:rPr>
              <a:t>lock(y_alias[col[j]]);</a:t>
            </a:r>
          </a:p>
          <a:p>
            <a:r>
              <a:rPr lang="en-US" sz="2400" b="1" dirty="0"/>
              <a:t>	</a:t>
            </a:r>
            <a:r>
              <a:rPr lang="en-US" sz="2400" b="1"/>
              <a:t>	</a:t>
            </a:r>
            <a:r>
              <a:rPr lang="en-US" sz="2400" b="1" smtClean="0"/>
              <a:t>y_alias[col[j</a:t>
            </a:r>
            <a:r>
              <a:rPr lang="en-US" sz="2400" b="1" dirty="0"/>
              <a:t>]] += </a:t>
            </a:r>
            <a:r>
              <a:rPr lang="en-US" sz="2400" b="1" dirty="0" err="1"/>
              <a:t>val</a:t>
            </a:r>
            <a:r>
              <a:rPr lang="en-US" sz="2400" b="1" dirty="0"/>
              <a:t>[j] * </a:t>
            </a:r>
            <a:r>
              <a:rPr lang="en-US" sz="2400" b="1"/>
              <a:t>x[</a:t>
            </a:r>
            <a:r>
              <a:rPr lang="en-US" sz="2400" b="1" err="1"/>
              <a:t>i</a:t>
            </a:r>
            <a:r>
              <a:rPr lang="en-US" sz="2400" b="1" smtClean="0"/>
              <a:t>];</a:t>
            </a:r>
          </a:p>
          <a:p>
            <a:r>
              <a:rPr lang="en-US" sz="2400" b="1"/>
              <a:t>	</a:t>
            </a:r>
            <a:r>
              <a:rPr lang="en-US" sz="2400" b="1" smtClean="0"/>
              <a:t>	</a:t>
            </a:r>
            <a:r>
              <a:rPr lang="en-US" sz="2400" b="1" smtClean="0">
                <a:solidFill>
                  <a:srgbClr val="FF0000"/>
                </a:solidFill>
              </a:rPr>
              <a:t>unlock(y_alias[col[j]]);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/>
              <a:t>	}		</a:t>
            </a:r>
          </a:p>
          <a:p>
            <a:r>
              <a:rPr lang="en-US" sz="2400" b="1" smtClean="0"/>
              <a:t>}</a:t>
            </a:r>
            <a:r>
              <a:rPr lang="en-US" sz="2400" b="1"/>
              <a:t>	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38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Lock?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21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08092" y="1371600"/>
            <a:ext cx="10945654" cy="299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b="1" smtClean="0">
                <a:solidFill>
                  <a:schemeClr val="tx1"/>
                </a:solidFill>
              </a:rPr>
              <a:t>void </a:t>
            </a:r>
            <a:r>
              <a:rPr lang="en-US" sz="1600" b="1" dirty="0">
                <a:solidFill>
                  <a:schemeClr val="tx1"/>
                </a:solidFill>
              </a:rPr>
              <a:t>lock(volatile __global </a:t>
            </a:r>
            <a:r>
              <a:rPr lang="en-US" sz="1600" b="1" dirty="0" err="1">
                <a:solidFill>
                  <a:schemeClr val="tx1"/>
                </a:solidFill>
              </a:rPr>
              <a:t>int</a:t>
            </a:r>
            <a:r>
              <a:rPr lang="en-US" sz="1600" b="1" dirty="0">
                <a:solidFill>
                  <a:schemeClr val="tx1"/>
                </a:solidFill>
              </a:rPr>
              <a:t>* </a:t>
            </a:r>
            <a:r>
              <a:rPr lang="en-US" sz="1600" b="1" dirty="0" err="1">
                <a:solidFill>
                  <a:schemeClr val="tx1"/>
                </a:solidFill>
              </a:rPr>
              <a:t>locks_array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int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lock_id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tx1"/>
                </a:solidFill>
              </a:rPr>
              <a:t>	while (*((volatile unsigned int *)(SEM_DIRECT</a:t>
            </a:r>
            <a:r>
              <a:rPr lang="en-US" sz="1600" b="1" smtClean="0">
                <a:solidFill>
                  <a:schemeClr val="tx1"/>
                </a:solidFill>
              </a:rPr>
              <a:t>)+lock_id)!=1);</a:t>
            </a:r>
            <a:endParaRPr lang="en-US" sz="1600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smtClean="0">
                <a:solidFill>
                  <a:schemeClr val="tx1"/>
                </a:solidFill>
              </a:rPr>
              <a:t>}</a:t>
            </a: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void unlock(volatile __global </a:t>
            </a:r>
            <a:r>
              <a:rPr lang="en-US" sz="1600" b="1" dirty="0" err="1">
                <a:solidFill>
                  <a:schemeClr val="tx1"/>
                </a:solidFill>
              </a:rPr>
              <a:t>int</a:t>
            </a:r>
            <a:r>
              <a:rPr lang="en-US" sz="1600" b="1" dirty="0">
                <a:solidFill>
                  <a:schemeClr val="tx1"/>
                </a:solidFill>
              </a:rPr>
              <a:t>* </a:t>
            </a:r>
            <a:r>
              <a:rPr lang="en-US" sz="1600" b="1" dirty="0" err="1">
                <a:solidFill>
                  <a:schemeClr val="tx1"/>
                </a:solidFill>
              </a:rPr>
              <a:t>locks_array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int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lock_id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smtClean="0">
                <a:solidFill>
                  <a:schemeClr val="tx1"/>
                </a:solidFill>
              </a:rPr>
              <a:t>	__mfence(); // complete transactions to y-array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tx1"/>
                </a:solidFill>
              </a:rPr>
              <a:t>	 </a:t>
            </a:r>
            <a:r>
              <a:rPr lang="en-US" sz="1600" b="1" smtClean="0">
                <a:solidFill>
                  <a:schemeClr val="tx1"/>
                </a:solidFill>
              </a:rPr>
              <a:t>*((</a:t>
            </a:r>
            <a:r>
              <a:rPr lang="en-US" sz="1600" b="1">
                <a:solidFill>
                  <a:schemeClr val="tx1"/>
                </a:solidFill>
              </a:rPr>
              <a:t>volatile unsigned int *)(SEM_DIRECT)+lock_id</a:t>
            </a:r>
            <a:r>
              <a:rPr lang="en-US" sz="1600" b="1" smtClean="0">
                <a:solidFill>
                  <a:schemeClr val="tx1"/>
                </a:solidFill>
              </a:rPr>
              <a:t>)=1;</a:t>
            </a: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43946" y="156220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requires &gt;49 cycles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>
            <a:off x="8979580" y="1746867"/>
            <a:ext cx="364366" cy="310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47919" y="331506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requires ~3 cycles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8062119" y="3499733"/>
            <a:ext cx="685800" cy="386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9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Non-Locking 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Each core maintains local copy of Y on L2S without locks</a:t>
            </a:r>
          </a:p>
          <a:p>
            <a:endParaRPr lang="en-US" sz="2000"/>
          </a:p>
          <a:p>
            <a:r>
              <a:rPr lang="en-US" sz="2000" smtClean="0"/>
              <a:t>Barrier after loop:  </a:t>
            </a:r>
            <a:r>
              <a:rPr lang="en-US" sz="2000"/>
              <a:t>use hardware semaphores to impl. multi-workgroup barrier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Setup global pointers to other core’s L2S</a:t>
            </a:r>
            <a:endParaRPr lang="en-US"/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(i=0;i&lt;cores;i++) y_dsp[i]=0x10820000 + 0x1000000*i;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y_dsp[global_id]=0x820000;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mtClean="0"/>
          </a:p>
          <a:p>
            <a:r>
              <a:rPr lang="en-US"/>
              <a:t>A</a:t>
            </a:r>
            <a:r>
              <a:rPr lang="en-US" smtClean="0"/>
              <a:t>dd local copies of Y into final value in parallel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(i = row_offset; i &lt; row_limit; i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for (j=0;j&lt;cores;j++) y_global[i] += y_dsp[j][i];</a:t>
            </a:r>
          </a:p>
          <a:p>
            <a:pPr marL="0" indent="0">
              <a:buNone/>
            </a:pP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FF0000"/>
                </a:solidFill>
              </a:rPr>
              <a:t>Saturated on-chip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22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0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Tiled Approach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23</a:t>
            </a:fld>
            <a:endParaRPr lang="en-US">
              <a:solidFill>
                <a:srgbClr val="990033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42120" y="1452973"/>
            <a:ext cx="3532724" cy="353272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Triangle 54"/>
          <p:cNvSpPr/>
          <p:nvPr/>
        </p:nvSpPr>
        <p:spPr>
          <a:xfrm rot="10800000">
            <a:off x="994015" y="2004869"/>
            <a:ext cx="551895" cy="551897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/>
          <p:cNvSpPr/>
          <p:nvPr/>
        </p:nvSpPr>
        <p:spPr>
          <a:xfrm rot="10800000">
            <a:off x="1545910" y="2556767"/>
            <a:ext cx="551895" cy="551897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/>
          <p:cNvSpPr/>
          <p:nvPr/>
        </p:nvSpPr>
        <p:spPr>
          <a:xfrm rot="10800000">
            <a:off x="2097805" y="3108666"/>
            <a:ext cx="551895" cy="551897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Triangle 57"/>
          <p:cNvSpPr/>
          <p:nvPr/>
        </p:nvSpPr>
        <p:spPr>
          <a:xfrm rot="10800000">
            <a:off x="2649700" y="3660564"/>
            <a:ext cx="551895" cy="551897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rot="10800000">
            <a:off x="3201596" y="4212461"/>
            <a:ext cx="551895" cy="551897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Triangle 59"/>
          <p:cNvSpPr/>
          <p:nvPr/>
        </p:nvSpPr>
        <p:spPr>
          <a:xfrm rot="10800000">
            <a:off x="3753491" y="4764359"/>
            <a:ext cx="551895" cy="551897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Triangle 60"/>
          <p:cNvSpPr/>
          <p:nvPr/>
        </p:nvSpPr>
        <p:spPr>
          <a:xfrm rot="10800000">
            <a:off x="4305386" y="5316258"/>
            <a:ext cx="551895" cy="551897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94015" y="1452972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545909" y="2004869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97804" y="2556766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649700" y="3108664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201596" y="3660565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751525" y="4212462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302202" y="4764360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541648" y="1452973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93542" y="2004870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645437" y="2556767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197333" y="3108665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749229" y="3660566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299158" y="4212463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97805" y="1452973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642098" y="2004870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744804" y="3108665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296699" y="3660566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645437" y="1452973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197331" y="2004870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749227" y="2556767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301123" y="3108665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197331" y="1452973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749226" y="2004870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301121" y="2556767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40757" y="1452973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298985" y="2004870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295547" y="1452973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42119" y="1452972"/>
            <a:ext cx="4410897" cy="4415184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188861" y="1457837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>
            <a:off x="3188861" y="1457837"/>
            <a:ext cx="551895" cy="5518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188861" y="1457837"/>
            <a:ext cx="551895" cy="5518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197330" y="1995330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3197330" y="1995330"/>
            <a:ext cx="551895" cy="5518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197330" y="1995330"/>
            <a:ext cx="551895" cy="5518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3197330" y="3108669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3197330" y="3108669"/>
            <a:ext cx="551895" cy="5518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3197330" y="3108669"/>
            <a:ext cx="551895" cy="5518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188861" y="3663300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3188861" y="3663300"/>
            <a:ext cx="551895" cy="5518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3188861" y="3663300"/>
            <a:ext cx="551895" cy="5518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097805" y="2557547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2097805" y="2557547"/>
            <a:ext cx="551895" cy="5518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2097805" y="2557547"/>
            <a:ext cx="551895" cy="5518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636966" y="2557547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2636966" y="2557547"/>
            <a:ext cx="551895" cy="5518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2636966" y="2557547"/>
            <a:ext cx="551895" cy="5518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761794" y="2568741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3761794" y="2568741"/>
            <a:ext cx="551895" cy="5518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3761794" y="2568741"/>
            <a:ext cx="551895" cy="5518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4295268" y="2569363"/>
            <a:ext cx="551895" cy="551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4295268" y="2569363"/>
            <a:ext cx="551895" cy="5518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4295268" y="2569363"/>
            <a:ext cx="551895" cy="5518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56" idx="5"/>
          </p:cNvCxnSpPr>
          <p:nvPr/>
        </p:nvCxnSpPr>
        <p:spPr>
          <a:xfrm flipV="1">
            <a:off x="1821858" y="2568741"/>
            <a:ext cx="271684" cy="263975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3473119" y="4225057"/>
            <a:ext cx="271684" cy="263975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198363" y="2551213"/>
            <a:ext cx="551895" cy="55189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accent1">
                <a:lumMod val="60000"/>
                <a:lumOff val="40000"/>
              </a:schemeClr>
            </a:bgClr>
          </a:patt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ight Triangle 129"/>
          <p:cNvSpPr/>
          <p:nvPr/>
        </p:nvSpPr>
        <p:spPr>
          <a:xfrm rot="10800000">
            <a:off x="444797" y="1444732"/>
            <a:ext cx="551895" cy="551897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5318919" y="1371600"/>
            <a:ext cx="6576963" cy="4648200"/>
          </a:xfrm>
        </p:spPr>
        <p:txBody>
          <a:bodyPr/>
          <a:lstStyle/>
          <a:p>
            <a:r>
              <a:rPr lang="en-US" sz="2000" smtClean="0"/>
              <a:t>Pre-process CSR to decompose matrix into 36 tiles</a:t>
            </a:r>
          </a:p>
          <a:p>
            <a:endParaRPr lang="en-US" sz="2000" smtClean="0"/>
          </a:p>
          <a:p>
            <a:r>
              <a:rPr lang="en-US" sz="2000" smtClean="0"/>
              <a:t>Each tile is processed exclusively among the 7 to 14 other tiles on the same row and col</a:t>
            </a:r>
          </a:p>
          <a:p>
            <a:endParaRPr lang="en-US" sz="2000" smtClean="0"/>
          </a:p>
          <a:p>
            <a:r>
              <a:rPr lang="en-US" sz="2000" smtClean="0"/>
              <a:t>Perform dynamic workload balancing</a:t>
            </a:r>
          </a:p>
          <a:p>
            <a:pPr lvl="1"/>
            <a:r>
              <a:rPr lang="en-US" sz="1800" smtClean="0"/>
              <a:t>Track tile state in shared memory</a:t>
            </a:r>
          </a:p>
          <a:p>
            <a:pPr marL="457200" lvl="1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7574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24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90" name="Title 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Results</a:t>
            </a:r>
            <a:endParaRPr lang="en-US"/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06362"/>
              </p:ext>
            </p:extLst>
          </p:nvPr>
        </p:nvGraphicFramePr>
        <p:xfrm>
          <a:off x="2373190" y="1371600"/>
          <a:ext cx="7517729" cy="4591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53"/>
                <a:gridCol w="1693728"/>
                <a:gridCol w="1587366"/>
                <a:gridCol w="1587366"/>
                <a:gridCol w="1593716"/>
              </a:tblGrid>
              <a:tr h="12465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Matrix</a:t>
                      </a:r>
                    </a:p>
                  </a:txBody>
                  <a:tcPr marL="91214" marR="91214" marT="45607" marB="45607" anchor="b"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Obs.</a:t>
                      </a:r>
                    </a:p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performance: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aseline="0" smtClean="0">
                          <a:solidFill>
                            <a:schemeClr val="tx1"/>
                          </a:solidFill>
                        </a:rPr>
                        <a:t>Nonsymmetric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214" marR="91214" marT="45607" marB="45607" anchor="b"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Obs.</a:t>
                      </a:r>
                    </a:p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performance:</a:t>
                      </a:r>
                    </a:p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locking imp.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214" marR="91214" marT="45607" marB="45607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Obs.</a:t>
                      </a:r>
                    </a:p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performance:</a:t>
                      </a:r>
                    </a:p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nonlocking</a:t>
                      </a:r>
                    </a:p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imp.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214" marR="91214" marT="45607" marB="45607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Obs.</a:t>
                      </a:r>
                    </a:p>
                    <a:p>
                      <a:r>
                        <a:rPr lang="en-US" sz="1400" b="1" smtClean="0">
                          <a:solidFill>
                            <a:schemeClr val="tx1"/>
                          </a:solidFill>
                        </a:rPr>
                        <a:t>Performance: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tiled imp.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214" marR="91214" marT="45607" marB="45607" anchor="b">
                    <a:solidFill>
                      <a:srgbClr val="00B0F0"/>
                    </a:solidFill>
                  </a:tcPr>
                </a:tc>
              </a:tr>
              <a:tr h="668901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pdb1HYS</a:t>
                      </a:r>
                      <a:endParaRPr lang="en-US" sz="1400"/>
                    </a:p>
                  </a:txBody>
                  <a:tcPr marL="91214" marR="91214" marT="45607" marB="456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3.06</a:t>
                      </a:r>
                    </a:p>
                    <a:p>
                      <a:pPr algn="ctr"/>
                      <a:r>
                        <a:rPr lang="en-US" sz="1400" smtClean="0"/>
                        <a:t>Gflops</a:t>
                      </a:r>
                      <a:endParaRPr lang="en-US" sz="1400" dirty="0"/>
                    </a:p>
                  </a:txBody>
                  <a:tcPr marL="91214" marR="91214" marT="45607" marB="456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15.5</a:t>
                      </a:r>
                    </a:p>
                    <a:p>
                      <a:pPr algn="ctr"/>
                      <a:r>
                        <a:rPr lang="en-US" sz="1400" smtClean="0"/>
                        <a:t>Mflops</a:t>
                      </a:r>
                      <a:endParaRPr lang="en-US" sz="1400" dirty="0"/>
                    </a:p>
                  </a:txBody>
                  <a:tcPr marL="91214" marR="91214" marT="45607" marB="456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145.9</a:t>
                      </a:r>
                    </a:p>
                    <a:p>
                      <a:pPr algn="ctr"/>
                      <a:r>
                        <a:rPr lang="en-US" sz="1400" smtClean="0"/>
                        <a:t>Mflops</a:t>
                      </a:r>
                    </a:p>
                  </a:txBody>
                  <a:tcPr marL="91214" marR="91214" marT="45607" marB="456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/>
                        <a:t>2.1</a:t>
                      </a:r>
                      <a:endParaRPr lang="en-US" sz="1400" b="1" dirty="0" smtClean="0"/>
                    </a:p>
                    <a:p>
                      <a:pPr algn="ctr"/>
                      <a:r>
                        <a:rPr lang="en-US" sz="1400" b="1" dirty="0" err="1" smtClean="0"/>
                        <a:t>Gflops</a:t>
                      </a:r>
                      <a:endParaRPr lang="en-US" sz="1400" b="1" dirty="0"/>
                    </a:p>
                  </a:txBody>
                  <a:tcPr marL="91214" marR="91214" marT="45607" marB="45607" anchor="ctr">
                    <a:solidFill>
                      <a:srgbClr val="FFC000"/>
                    </a:solidFill>
                  </a:tcPr>
                </a:tc>
              </a:tr>
              <a:tr h="668901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m_t1</a:t>
                      </a:r>
                      <a:endParaRPr lang="en-US" sz="1400"/>
                    </a:p>
                  </a:txBody>
                  <a:tcPr marL="91214" marR="91214" marT="45607" marB="456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3.36</a:t>
                      </a:r>
                    </a:p>
                    <a:p>
                      <a:pPr algn="ctr"/>
                      <a:r>
                        <a:rPr lang="en-US" sz="1400" smtClean="0"/>
                        <a:t>Gflops</a:t>
                      </a:r>
                      <a:endParaRPr lang="en-US" sz="1400" dirty="0"/>
                    </a:p>
                  </a:txBody>
                  <a:tcPr marL="91214" marR="91214" marT="45607" marB="456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15.3</a:t>
                      </a:r>
                    </a:p>
                    <a:p>
                      <a:pPr algn="ctr"/>
                      <a:r>
                        <a:rPr lang="en-US" sz="1400" smtClean="0"/>
                        <a:t>Mflops</a:t>
                      </a:r>
                      <a:endParaRPr lang="en-US" sz="1400" dirty="0"/>
                    </a:p>
                  </a:txBody>
                  <a:tcPr marL="91214" marR="91214" marT="45607" marB="456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147.8</a:t>
                      </a:r>
                    </a:p>
                    <a:p>
                      <a:pPr algn="ctr"/>
                      <a:r>
                        <a:rPr lang="en-US" sz="1400" smtClean="0"/>
                        <a:t>Mflops</a:t>
                      </a:r>
                    </a:p>
                  </a:txBody>
                  <a:tcPr marL="91214" marR="91214" marT="45607" marB="456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/>
                        <a:t>2.0</a:t>
                      </a:r>
                      <a:endParaRPr lang="en-US" sz="1400" b="1" dirty="0" smtClean="0"/>
                    </a:p>
                    <a:p>
                      <a:pPr algn="ctr"/>
                      <a:r>
                        <a:rPr lang="en-US" sz="1400" b="1" dirty="0" err="1" smtClean="0"/>
                        <a:t>Gflops</a:t>
                      </a:r>
                      <a:endParaRPr lang="en-US" sz="1400" b="1" dirty="0" smtClean="0"/>
                    </a:p>
                  </a:txBody>
                  <a:tcPr marL="91214" marR="91214" marT="45607" marB="45607" anchor="ctr">
                    <a:solidFill>
                      <a:srgbClr val="FFC000"/>
                    </a:solidFill>
                  </a:tcPr>
                </a:tc>
              </a:tr>
              <a:tr h="6689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Consph</a:t>
                      </a:r>
                      <a:endParaRPr lang="en-US" sz="1400" dirty="0"/>
                    </a:p>
                  </a:txBody>
                  <a:tcPr marL="91214" marR="91214" marT="45607" marB="456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2.82</a:t>
                      </a:r>
                    </a:p>
                    <a:p>
                      <a:pPr algn="ctr"/>
                      <a:r>
                        <a:rPr lang="en-US" sz="1400" smtClean="0"/>
                        <a:t>Gflops</a:t>
                      </a:r>
                      <a:endParaRPr lang="en-US" sz="1400" dirty="0"/>
                    </a:p>
                  </a:txBody>
                  <a:tcPr marL="91214" marR="91214" marT="45607" marB="456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15.0</a:t>
                      </a:r>
                      <a:endParaRPr lang="en-US" sz="1400" baseline="0" smtClean="0"/>
                    </a:p>
                    <a:p>
                      <a:pPr algn="ctr"/>
                      <a:r>
                        <a:rPr lang="en-US" sz="1400" baseline="0" smtClean="0"/>
                        <a:t>Mflops</a:t>
                      </a:r>
                      <a:endParaRPr lang="en-US" sz="1400" dirty="0"/>
                    </a:p>
                  </a:txBody>
                  <a:tcPr marL="91214" marR="91214" marT="45607" marB="456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134.2</a:t>
                      </a:r>
                    </a:p>
                    <a:p>
                      <a:pPr algn="ctr"/>
                      <a:r>
                        <a:rPr lang="en-US" sz="1400" smtClean="0"/>
                        <a:t>Mflops</a:t>
                      </a:r>
                    </a:p>
                  </a:txBody>
                  <a:tcPr marL="91214" marR="91214" marT="45607" marB="456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/>
                        <a:t>2.0</a:t>
                      </a:r>
                      <a:endParaRPr lang="en-US" sz="1400" b="1" dirty="0" smtClean="0"/>
                    </a:p>
                    <a:p>
                      <a:pPr algn="ctr"/>
                      <a:r>
                        <a:rPr lang="en-US" sz="1400" b="1" dirty="0" err="1" smtClean="0"/>
                        <a:t>Gflops</a:t>
                      </a:r>
                      <a:endParaRPr lang="en-US" sz="1400" b="1" dirty="0" smtClean="0"/>
                    </a:p>
                  </a:txBody>
                  <a:tcPr marL="91214" marR="91214" marT="45607" marB="45607" anchor="ctr">
                    <a:solidFill>
                      <a:srgbClr val="FFC000"/>
                    </a:solidFill>
                  </a:tcPr>
                </a:tc>
              </a:tr>
              <a:tr h="668901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Cant</a:t>
                      </a:r>
                      <a:endParaRPr lang="en-US" sz="1400"/>
                    </a:p>
                  </a:txBody>
                  <a:tcPr marL="91214" marR="91214" marT="45607" marB="456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3.29</a:t>
                      </a:r>
                    </a:p>
                    <a:p>
                      <a:pPr algn="ctr"/>
                      <a:r>
                        <a:rPr lang="en-US" sz="1400" smtClean="0"/>
                        <a:t>Gflops</a:t>
                      </a:r>
                      <a:endParaRPr lang="en-US" sz="1400" dirty="0"/>
                    </a:p>
                  </a:txBody>
                  <a:tcPr marL="91214" marR="91214" marT="45607" marB="456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15.3</a:t>
                      </a:r>
                      <a:endParaRPr lang="en-US" sz="1400" baseline="0" smtClean="0"/>
                    </a:p>
                    <a:p>
                      <a:pPr algn="ctr"/>
                      <a:r>
                        <a:rPr lang="en-US" sz="1400" baseline="0" smtClean="0"/>
                        <a:t>Mflops</a:t>
                      </a:r>
                      <a:endParaRPr lang="en-US" sz="1400" dirty="0"/>
                    </a:p>
                  </a:txBody>
                  <a:tcPr marL="91214" marR="91214" marT="45607" marB="456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136.7</a:t>
                      </a:r>
                    </a:p>
                    <a:p>
                      <a:pPr algn="ctr"/>
                      <a:r>
                        <a:rPr lang="en-US" sz="1400" smtClean="0"/>
                        <a:t>Mflops</a:t>
                      </a:r>
                    </a:p>
                  </a:txBody>
                  <a:tcPr marL="91214" marR="91214" marT="45607" marB="456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/>
                        <a:t>2.2</a:t>
                      </a:r>
                      <a:endParaRPr lang="en-US" sz="1400" b="1" dirty="0" smtClean="0"/>
                    </a:p>
                    <a:p>
                      <a:pPr algn="ctr"/>
                      <a:r>
                        <a:rPr lang="en-US" sz="1400" b="1" dirty="0" err="1" smtClean="0"/>
                        <a:t>Gflops</a:t>
                      </a:r>
                      <a:endParaRPr lang="en-US" sz="1400" b="1" dirty="0" smtClean="0"/>
                    </a:p>
                  </a:txBody>
                  <a:tcPr marL="91214" marR="91214" marT="45607" marB="45607" anchor="ctr">
                    <a:solidFill>
                      <a:srgbClr val="FFC000"/>
                    </a:solidFill>
                  </a:tcPr>
                </a:tc>
              </a:tr>
              <a:tr h="668901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pwtk</a:t>
                      </a:r>
                      <a:endParaRPr lang="en-US" sz="1400"/>
                    </a:p>
                  </a:txBody>
                  <a:tcPr marL="91214" marR="91214" marT="45607" marB="456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3.20</a:t>
                      </a:r>
                    </a:p>
                    <a:p>
                      <a:pPr algn="ctr"/>
                      <a:r>
                        <a:rPr lang="en-US" sz="1400" smtClean="0"/>
                        <a:t>Gflops</a:t>
                      </a:r>
                      <a:endParaRPr lang="en-US" sz="1400" dirty="0"/>
                    </a:p>
                  </a:txBody>
                  <a:tcPr marL="91214" marR="91214" marT="45607" marB="456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15.6</a:t>
                      </a:r>
                    </a:p>
                    <a:p>
                      <a:pPr algn="ctr"/>
                      <a:r>
                        <a:rPr lang="en-US" sz="1400" smtClean="0"/>
                        <a:t>Mflops</a:t>
                      </a:r>
                      <a:endParaRPr lang="en-US" sz="1400" dirty="0"/>
                    </a:p>
                  </a:txBody>
                  <a:tcPr marL="91214" marR="91214" marT="45607" marB="456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Not enough</a:t>
                      </a:r>
                    </a:p>
                    <a:p>
                      <a:pPr algn="ctr"/>
                      <a:r>
                        <a:rPr lang="en-US" sz="1400" smtClean="0"/>
                        <a:t>L2 </a:t>
                      </a:r>
                      <a:r>
                        <a:rPr lang="en-US" sz="1400" dirty="0" smtClean="0"/>
                        <a:t>SP memory</a:t>
                      </a:r>
                      <a:endParaRPr lang="en-US" sz="1400" dirty="0"/>
                    </a:p>
                  </a:txBody>
                  <a:tcPr marL="91214" marR="91214" marT="45607" marB="456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/>
                        <a:t>2.1</a:t>
                      </a:r>
                      <a:endParaRPr lang="en-US" sz="1400" b="1" dirty="0" smtClean="0"/>
                    </a:p>
                    <a:p>
                      <a:pPr algn="ctr"/>
                      <a:r>
                        <a:rPr lang="en-US" sz="1400" b="1" dirty="0" err="1" smtClean="0"/>
                        <a:t>Gflops</a:t>
                      </a:r>
                      <a:endParaRPr lang="en-US" sz="1400" b="1" dirty="0" smtClean="0"/>
                    </a:p>
                  </a:txBody>
                  <a:tcPr marL="91214" marR="91214" marT="45607" marB="45607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96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SpMV on Keystone beats Tegra</a:t>
            </a:r>
          </a:p>
          <a:p>
            <a:pPr lvl="1"/>
            <a:r>
              <a:rPr lang="en-US" sz="2000" smtClean="0"/>
              <a:t>Despite Tegra having more b/w (17.1 GB/s vs 12.8 GB/s)</a:t>
            </a:r>
          </a:p>
          <a:p>
            <a:pPr lvl="1"/>
            <a:r>
              <a:rPr lang="en-US" sz="2000" smtClean="0"/>
              <a:t>Keystone can achieve higher memory efficiency</a:t>
            </a:r>
          </a:p>
          <a:p>
            <a:pPr lvl="1"/>
            <a:endParaRPr lang="en-US" sz="2000"/>
          </a:p>
          <a:p>
            <a:r>
              <a:rPr lang="en-US" sz="2000" smtClean="0"/>
              <a:t>Room for improvement, especially for symmetric SpMV</a:t>
            </a:r>
          </a:p>
          <a:p>
            <a:pPr lvl="1"/>
            <a:r>
              <a:rPr lang="en-US" sz="2000" smtClean="0"/>
              <a:t>Need to find way to deal with indirectly-addessed l-value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Specialized data structures are necessary and their cost can be offset in many applications</a:t>
            </a:r>
          </a:p>
          <a:p>
            <a:pPr marL="457200" lvl="1" indent="0">
              <a:buNone/>
            </a:pPr>
            <a:endParaRPr lang="en-US" sz="220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25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Allocation:  Empirical Testing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203295"/>
              </p:ext>
            </p:extLst>
          </p:nvPr>
        </p:nvGraphicFramePr>
        <p:xfrm>
          <a:off x="4040161" y="1375255"/>
          <a:ext cx="7679558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3004"/>
                <a:gridCol w="640080"/>
                <a:gridCol w="630555"/>
                <a:gridCol w="640080"/>
                <a:gridCol w="536893"/>
                <a:gridCol w="852805"/>
                <a:gridCol w="1073468"/>
                <a:gridCol w="1049655"/>
                <a:gridCol w="12830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Non-</a:t>
                      </a:r>
                      <a:r>
                        <a:rPr lang="en-US" dirty="0" err="1" smtClean="0"/>
                        <a:t>zeros</a:t>
                      </a:r>
                      <a:r>
                        <a:rPr lang="en-US" dirty="0" smtClean="0"/>
                        <a:t> per row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val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ptr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prod</a:t>
                      </a:r>
                      <a:endParaRPr lang="en-US" dirty="0" smtClean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Gflops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Norm.</a:t>
                      </a:r>
                    </a:p>
                    <a:p>
                      <a:pPr algn="ctr"/>
                      <a:r>
                        <a:rPr lang="en-US" smtClean="0"/>
                        <a:t>Perf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</a:p>
                    <a:p>
                      <a:pPr algn="ctr"/>
                      <a:r>
                        <a:rPr lang="en-US" dirty="0" smtClean="0"/>
                        <a:t>S</a:t>
                      </a:r>
                    </a:p>
                    <a:p>
                      <a:pPr algn="ctr"/>
                      <a:r>
                        <a:rPr lang="en-US" dirty="0" smtClean="0"/>
                        <a:t>L2</a:t>
                      </a:r>
                    </a:p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</a:p>
                    <a:p>
                      <a:pPr algn="ctr"/>
                      <a:r>
                        <a:rPr lang="en-US" dirty="0" smtClean="0"/>
                        <a:t>L2</a:t>
                      </a:r>
                    </a:p>
                    <a:p>
                      <a:pPr algn="ctr"/>
                      <a:r>
                        <a:rPr lang="en-US" dirty="0" smtClean="0"/>
                        <a:t>L2</a:t>
                      </a:r>
                    </a:p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</a:p>
                    <a:p>
                      <a:pPr algn="ctr"/>
                      <a:r>
                        <a:rPr lang="en-US" dirty="0" smtClean="0"/>
                        <a:t>L2</a:t>
                      </a:r>
                    </a:p>
                    <a:p>
                      <a:pPr algn="ctr"/>
                      <a:r>
                        <a:rPr lang="en-US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</a:p>
                    <a:p>
                      <a:pPr algn="ctr"/>
                      <a:r>
                        <a:rPr lang="en-US" dirty="0" smtClean="0"/>
                        <a:t>L2</a:t>
                      </a:r>
                    </a:p>
                    <a:p>
                      <a:pPr algn="ctr"/>
                      <a:r>
                        <a:rPr lang="en-US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</a:p>
                    <a:p>
                      <a:pPr algn="ctr"/>
                      <a:r>
                        <a:rPr lang="en-US" dirty="0" smtClean="0"/>
                        <a:t>L2</a:t>
                      </a:r>
                    </a:p>
                    <a:p>
                      <a:pPr algn="ctr"/>
                      <a:r>
                        <a:rPr lang="en-US" dirty="0" smtClean="0"/>
                        <a:t>S</a:t>
                      </a:r>
                    </a:p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2.26</a:t>
                      </a:r>
                    </a:p>
                    <a:p>
                      <a:pPr algn="ctr"/>
                      <a:r>
                        <a:rPr lang="en-US" dirty="0" smtClean="0"/>
                        <a:t>1.84</a:t>
                      </a:r>
                    </a:p>
                    <a:p>
                      <a:pPr algn="ctr"/>
                      <a:r>
                        <a:rPr lang="en-US" dirty="0" smtClean="0"/>
                        <a:t>1.23</a:t>
                      </a:r>
                    </a:p>
                    <a:p>
                      <a:pPr algn="ctr"/>
                      <a:r>
                        <a:rPr lang="en-US" dirty="0" smtClean="0"/>
                        <a:t>1.44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1.57</a:t>
                      </a:r>
                    </a:p>
                    <a:p>
                      <a:pPr algn="ctr"/>
                      <a:r>
                        <a:rPr lang="en-US" dirty="0" smtClean="0"/>
                        <a:t>1.28</a:t>
                      </a:r>
                    </a:p>
                    <a:p>
                      <a:pPr algn="ctr"/>
                      <a:r>
                        <a:rPr lang="en-US" dirty="0" smtClean="0"/>
                        <a:t>0.85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</a:p>
                    <a:p>
                      <a:r>
                        <a:rPr lang="en-US" dirty="0" smtClean="0"/>
                        <a:t>Median</a:t>
                      </a:r>
                    </a:p>
                    <a:p>
                      <a:r>
                        <a:rPr lang="en-US" dirty="0" smtClean="0"/>
                        <a:t>Worst</a:t>
                      </a:r>
                      <a:r>
                        <a:rPr lang="en-US" baseline="30000" dirty="0" smtClean="0"/>
                        <a:t>2</a:t>
                      </a:r>
                    </a:p>
                    <a:p>
                      <a:r>
                        <a:rPr lang="en-US" dirty="0" smtClean="0"/>
                        <a:t>All cache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</a:p>
                    <a:p>
                      <a:pPr algn="ctr"/>
                      <a:r>
                        <a:rPr lang="en-US" dirty="0" smtClean="0"/>
                        <a:t>S</a:t>
                      </a:r>
                    </a:p>
                    <a:p>
                      <a:pPr algn="ctr"/>
                      <a:r>
                        <a:rPr lang="en-US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</a:p>
                    <a:p>
                      <a:pPr algn="ctr"/>
                      <a:r>
                        <a:rPr lang="en-US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</a:p>
                    <a:p>
                      <a:pPr algn="ctr"/>
                      <a:r>
                        <a:rPr lang="en-US" dirty="0" smtClean="0"/>
                        <a:t>L2</a:t>
                      </a:r>
                    </a:p>
                    <a:p>
                      <a:pPr algn="ctr"/>
                      <a:r>
                        <a:rPr lang="en-US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</a:p>
                    <a:p>
                      <a:pPr algn="ctr"/>
                      <a:r>
                        <a:rPr lang="en-US" dirty="0" smtClean="0"/>
                        <a:t>L2</a:t>
                      </a:r>
                    </a:p>
                    <a:p>
                      <a:pPr algn="ctr"/>
                      <a:r>
                        <a:rPr lang="en-US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</a:p>
                    <a:p>
                      <a:pPr algn="ctr"/>
                      <a:r>
                        <a:rPr lang="en-US" dirty="0" smtClean="0"/>
                        <a:t>S</a:t>
                      </a:r>
                    </a:p>
                    <a:p>
                      <a:pPr algn="ctr"/>
                      <a:r>
                        <a:rPr lang="en-US" dirty="0" smtClean="0"/>
                        <a:t>L2</a:t>
                      </a:r>
                    </a:p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3.76</a:t>
                      </a:r>
                    </a:p>
                    <a:p>
                      <a:pPr algn="ctr"/>
                      <a:r>
                        <a:rPr lang="en-US" dirty="0" smtClean="0"/>
                        <a:t>3.55</a:t>
                      </a:r>
                    </a:p>
                    <a:p>
                      <a:pPr algn="ctr"/>
                      <a:r>
                        <a:rPr lang="en-US" dirty="0" smtClean="0"/>
                        <a:t>2.66</a:t>
                      </a:r>
                    </a:p>
                    <a:p>
                      <a:pPr algn="ctr"/>
                      <a:r>
                        <a:rPr lang="en-US" dirty="0" smtClean="0"/>
                        <a:t>2.51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1.50</a:t>
                      </a:r>
                    </a:p>
                    <a:p>
                      <a:pPr algn="ctr"/>
                      <a:r>
                        <a:rPr lang="en-US" dirty="0" smtClean="0"/>
                        <a:t>1.41</a:t>
                      </a:r>
                    </a:p>
                    <a:p>
                      <a:pPr algn="ctr"/>
                      <a:r>
                        <a:rPr lang="en-US" dirty="0" smtClean="0"/>
                        <a:t>1.06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</a:p>
                    <a:p>
                      <a:r>
                        <a:rPr lang="en-US" dirty="0" smtClean="0"/>
                        <a:t>Median</a:t>
                      </a:r>
                    </a:p>
                    <a:p>
                      <a:r>
                        <a:rPr lang="en-US" dirty="0" smtClean="0"/>
                        <a:t>Worst</a:t>
                      </a:r>
                      <a:r>
                        <a:rPr lang="en-US" baseline="30000" dirty="0" smtClean="0"/>
                        <a:t>2</a:t>
                      </a:r>
                    </a:p>
                    <a:p>
                      <a:r>
                        <a:rPr lang="en-US" dirty="0" smtClean="0"/>
                        <a:t>All cache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26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2705" y="4941415"/>
            <a:ext cx="7630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L1: level 1 SPRAM,  L2:level 2 SPRAM,  S:MSMC,  C:cache</a:t>
            </a:r>
          </a:p>
          <a:p>
            <a:r>
              <a:rPr lang="en-US" dirty="0" smtClean="0"/>
              <a:t>1: The results are normalized to the all cache configuration</a:t>
            </a:r>
          </a:p>
          <a:p>
            <a:r>
              <a:rPr lang="en-US" dirty="0" smtClean="0"/>
              <a:t>2: The worst amongst the configurations with SPRAM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19933" y="1371600"/>
            <a:ext cx="356782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SpMV:  5 arrays</a:t>
            </a:r>
          </a:p>
          <a:p>
            <a:pPr lvl="1"/>
            <a:r>
              <a:rPr lang="en-US" kern="0" smtClean="0"/>
              <a:t>val, col, ptr, y, prod</a:t>
            </a:r>
          </a:p>
          <a:p>
            <a:endParaRPr lang="en-US" sz="2000" kern="0" smtClean="0"/>
          </a:p>
          <a:p>
            <a:r>
              <a:rPr lang="en-US" sz="2000" kern="0" smtClean="0"/>
              <a:t>4 allocation targets</a:t>
            </a:r>
          </a:p>
          <a:p>
            <a:pPr lvl="1"/>
            <a:r>
              <a:rPr lang="en-US" kern="0" smtClean="0"/>
              <a:t>L1S, L2S, MSMC, cache</a:t>
            </a:r>
          </a:p>
          <a:p>
            <a:endParaRPr lang="en-US" sz="2000" kern="0"/>
          </a:p>
          <a:p>
            <a:r>
              <a:rPr lang="en-US" sz="2000" kern="0" smtClean="0"/>
              <a:t>4</a:t>
            </a:r>
            <a:r>
              <a:rPr lang="en-US" sz="2000" kern="0" baseline="30000" smtClean="0"/>
              <a:t>5</a:t>
            </a:r>
            <a:r>
              <a:rPr lang="en-US" sz="2000" kern="0" smtClean="0"/>
              <a:t>=1024 possible configurations</a:t>
            </a:r>
            <a:endParaRPr lang="en-US" sz="2000" kern="0"/>
          </a:p>
        </p:txBody>
      </p:sp>
    </p:spTree>
    <p:extLst>
      <p:ext uri="{BB962C8B-B14F-4D97-AF65-F5344CB8AC3E}">
        <p14:creationId xmlns:p14="http://schemas.microsoft.com/office/powerpoint/2010/main" val="41444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Allocation:  Empirical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206" y="2120884"/>
            <a:ext cx="6420988" cy="3898916"/>
          </a:xfrm>
        </p:spPr>
      </p:pic>
      <p:sp>
        <p:nvSpPr>
          <p:cNvPr id="3" name="TextBox 2"/>
          <p:cNvSpPr txBox="1"/>
          <p:nvPr/>
        </p:nvSpPr>
        <p:spPr>
          <a:xfrm>
            <a:off x="5405206" y="1474553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array1 and array2 =&gt; {L2S, </a:t>
            </a:r>
            <a:r>
              <a:rPr lang="en-US"/>
              <a:t>MSMC, cache}</a:t>
            </a: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9 combinations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519" y="1474553"/>
            <a:ext cx="55589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/>
              <a:t>float op2 (void * restrict input1,</a:t>
            </a:r>
          </a:p>
          <a:p>
            <a:pPr defTabSz="342900"/>
            <a:r>
              <a:rPr lang="en-US"/>
              <a:t>	</a:t>
            </a:r>
            <a:r>
              <a:rPr lang="en-US" smtClean="0"/>
              <a:t>		void </a:t>
            </a:r>
            <a:r>
              <a:rPr lang="en-US"/>
              <a:t>* restrict input1,</a:t>
            </a:r>
          </a:p>
          <a:p>
            <a:pPr defTabSz="342900"/>
            <a:r>
              <a:rPr lang="en-US"/>
              <a:t>	</a:t>
            </a:r>
            <a:r>
              <a:rPr lang="en-US" smtClean="0"/>
              <a:t>		int </a:t>
            </a:r>
            <a:r>
              <a:rPr lang="en-US"/>
              <a:t>cnt, int offset1, int offset2) {</a:t>
            </a:r>
          </a:p>
          <a:p>
            <a:pPr defTabSz="342900"/>
            <a:r>
              <a:rPr lang="en-US"/>
              <a:t>	int i;</a:t>
            </a:r>
          </a:p>
          <a:p>
            <a:pPr defTabSz="342900"/>
            <a:r>
              <a:rPr lang="en-US"/>
              <a:t>	float accu=0;</a:t>
            </a:r>
          </a:p>
          <a:p>
            <a:pPr defTabSz="342900"/>
            <a:r>
              <a:rPr lang="en-US"/>
              <a:t>	_nassert((int)cnt%8==0);</a:t>
            </a:r>
          </a:p>
          <a:p>
            <a:pPr defTabSz="342900"/>
            <a:r>
              <a:rPr lang="en-US"/>
              <a:t>	_nassert((int)input1%8==0);</a:t>
            </a:r>
          </a:p>
          <a:p>
            <a:pPr defTabSz="342900"/>
            <a:r>
              <a:rPr lang="en-US"/>
              <a:t>	_nassert((int)input2%8==0);</a:t>
            </a:r>
          </a:p>
          <a:p>
            <a:pPr defTabSz="342900"/>
            <a:r>
              <a:rPr lang="en-US"/>
              <a:t>	for (i=0;i&lt;cnt;i++)</a:t>
            </a:r>
          </a:p>
          <a:p>
            <a:pPr defTabSz="342900"/>
            <a:r>
              <a:rPr lang="en-US"/>
              <a:t>		acct += input1[i+offset1]*array2[i+offset2];</a:t>
            </a:r>
          </a:p>
          <a:p>
            <a:pPr defTabSz="342900"/>
            <a:r>
              <a:rPr lang="en-US"/>
              <a:t>	return accu;</a:t>
            </a:r>
          </a:p>
          <a:p>
            <a:pPr defTabSz="342900"/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90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Guided Scratchpad Allocation?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28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92" y="1371600"/>
            <a:ext cx="10945654" cy="457200"/>
          </a:xfrm>
        </p:spPr>
        <p:txBody>
          <a:bodyPr/>
          <a:lstStyle/>
          <a:p>
            <a:r>
              <a:rPr lang="en-US" smtClean="0"/>
              <a:t>Use existing polyhedral tools to tile affine loops (PLUTO):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56519" y="1860894"/>
            <a:ext cx="3019425" cy="279652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>
            <a:off x="4404519" y="3124200"/>
            <a:ext cx="1747570" cy="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52089" y="1883655"/>
            <a:ext cx="4876800" cy="2797635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44634"/>
              </p:ext>
            </p:extLst>
          </p:nvPr>
        </p:nvGraphicFramePr>
        <p:xfrm>
          <a:off x="1850758" y="4702261"/>
          <a:ext cx="2079631" cy="7731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9631"/>
              </a:tblGrid>
              <a:tr h="7731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for (i=0;i&lt;N;i++)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solidFill>
                            <a:schemeClr val="tx1"/>
                          </a:solidFill>
                          <a:effectLst/>
                        </a:rPr>
                        <a:t>  for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(j=0;j&lt;N;j++)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solidFill>
                            <a:schemeClr val="tx1"/>
                          </a:solidFill>
                          <a:effectLst/>
                        </a:rPr>
                        <a:t>    C[i,j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] = …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 bwMode="auto">
          <a:xfrm>
            <a:off x="4404519" y="5329572"/>
            <a:ext cx="1676400" cy="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5357"/>
              </p:ext>
            </p:extLst>
          </p:nvPr>
        </p:nvGraphicFramePr>
        <p:xfrm>
          <a:off x="6995319" y="4736145"/>
          <a:ext cx="3532134" cy="12846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2134"/>
              </a:tblGrid>
              <a:tr h="1284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for (i=0;i&lt;N;i+=2)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400" smtClean="0">
                          <a:solidFill>
                            <a:schemeClr val="tx1"/>
                          </a:solidFill>
                          <a:effectLst/>
                        </a:rPr>
                        <a:t>for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(j=0;j&lt;N;j+=2)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smtClean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400" smtClean="0">
                          <a:solidFill>
                            <a:schemeClr val="tx1"/>
                          </a:solidFill>
                          <a:effectLst/>
                        </a:rPr>
                        <a:t>for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(ii=i;i&lt;min(i+2,N);i++)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smtClean="0">
                          <a:solidFill>
                            <a:schemeClr val="tx1"/>
                          </a:solidFill>
                          <a:effectLst/>
                        </a:rPr>
                        <a:t>      </a:t>
                      </a:r>
                      <a:r>
                        <a:rPr lang="en-US" sz="1400" smtClean="0">
                          <a:solidFill>
                            <a:schemeClr val="tx1"/>
                          </a:solidFill>
                          <a:effectLst/>
                        </a:rPr>
                        <a:t>for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(jj=j;jj&lt;min(j+2,N);jj++)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solidFill>
                            <a:schemeClr val="tx1"/>
                          </a:solidFill>
                          <a:effectLst/>
                        </a:rPr>
                        <a:t>        C[ii,jj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] = …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4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Intelligent allocation requires performance model</a:t>
            </a:r>
          </a:p>
          <a:p>
            <a:endParaRPr lang="en-US" sz="2000"/>
          </a:p>
          <a:p>
            <a:r>
              <a:rPr lang="en-US" sz="2000" smtClean="0"/>
              <a:t>Must reconcile uncertainties the the SoC:</a:t>
            </a:r>
          </a:p>
          <a:p>
            <a:pPr lvl="1"/>
            <a:r>
              <a:rPr lang="en-US" sz="1800" smtClean="0"/>
              <a:t>Effective DRAM bandwidth depends on contention among cores and DMA controllers</a:t>
            </a:r>
          </a:p>
          <a:p>
            <a:pPr lvl="1"/>
            <a:r>
              <a:rPr lang="en-US" sz="1800" smtClean="0"/>
              <a:t>Cache performance (miss rate) under a given access pattern</a:t>
            </a:r>
          </a:p>
          <a:p>
            <a:pPr lvl="1"/>
            <a:r>
              <a:rPr lang="en-US" sz="1800" smtClean="0"/>
              <a:t>Prefetch performance under a given access pattern</a:t>
            </a:r>
          </a:p>
          <a:p>
            <a:pPr lvl="1"/>
            <a:endParaRPr lang="en-US" sz="1800"/>
          </a:p>
          <a:p>
            <a:r>
              <a:rPr lang="en-US" sz="2000" smtClean="0"/>
              <a:t>Also, assume simplistic allocation:</a:t>
            </a:r>
          </a:p>
          <a:p>
            <a:pPr lvl="1"/>
            <a:r>
              <a:rPr lang="en-US" sz="1800" smtClean="0"/>
              <a:t>L2S, </a:t>
            </a:r>
            <a:r>
              <a:rPr lang="en-US" sz="1800"/>
              <a:t>MSMC, L1D cache only</a:t>
            </a:r>
            <a:endParaRPr lang="en-US" sz="1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29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Heterogeneous and Reconfigurable Computing 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3</a:t>
            </a:fld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834831"/>
              </p:ext>
            </p:extLst>
          </p:nvPr>
        </p:nvGraphicFramePr>
        <p:xfrm>
          <a:off x="4787214" y="2362200"/>
          <a:ext cx="6075108" cy="2448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74508"/>
                <a:gridCol w="1066800"/>
                <a:gridCol w="1219200"/>
                <a:gridCol w="15240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Max. Clock</a:t>
                      </a:r>
                      <a:r>
                        <a:rPr lang="en-US" sz="1100" baseline="0" smtClean="0">
                          <a:latin typeface="+mj-lt"/>
                        </a:rPr>
                        <a:t> Speed (GHz)</a:t>
                      </a:r>
                      <a:endParaRPr lang="en-US" sz="11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Max. Numberof Cores</a:t>
                      </a:r>
                      <a:endParaRPr lang="en-US" sz="11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Max. RAM</a:t>
                      </a:r>
                      <a:r>
                        <a:rPr lang="en-US" sz="1100" baseline="0" smtClean="0">
                          <a:latin typeface="+mj-lt"/>
                        </a:rPr>
                        <a:t> Bandwidth (GB/s)</a:t>
                      </a:r>
                      <a:endParaRPr lang="en-US" sz="11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Max. Peak Floating Point (Gflop/s)</a:t>
                      </a:r>
                      <a:endParaRPr lang="en-US" sz="11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Max. </a:t>
                      </a:r>
                      <a:r>
                        <a:rPr lang="en-US" sz="1100" baseline="0" smtClean="0">
                          <a:latin typeface="+mj-lt"/>
                        </a:rPr>
                        <a:t>L3 cache (MB)</a:t>
                      </a:r>
                      <a:endParaRPr lang="en-US" sz="110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4</a:t>
                      </a:r>
                      <a:endParaRPr lang="en-US" sz="11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25.6</a:t>
                      </a:r>
                      <a:endParaRPr lang="en-US" sz="11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8</a:t>
                      </a:r>
                      <a:endParaRPr lang="en-US" sz="110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3.33 (+0%)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4</a:t>
                      </a:r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(+0%)</a:t>
                      </a:r>
                      <a:endParaRPr lang="en-US" sz="11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latin typeface="+mj-lt"/>
                        </a:rPr>
                        <a:t>25.6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(+0%)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107 (+0%)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8 (+0%)</a:t>
                      </a:r>
                      <a:endParaRPr lang="en-US" sz="110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3.60</a:t>
                      </a:r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(+8%)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6</a:t>
                      </a:r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(+50%)</a:t>
                      </a:r>
                      <a:endParaRPr lang="en-US" sz="11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latin typeface="+mj-lt"/>
                        </a:rPr>
                        <a:t>25.6</a:t>
                      </a:r>
                      <a:r>
                        <a:rPr lang="en-US" sz="1100" baseline="0" smtClean="0">
                          <a:latin typeface="+mj-lt"/>
                        </a:rPr>
                        <a:t>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(+0%)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173</a:t>
                      </a:r>
                      <a:r>
                        <a:rPr lang="en-US" sz="11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(+62%)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12 </a:t>
                      </a:r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(+50%)</a:t>
                      </a:r>
                      <a:endParaRPr lang="en-US" sz="110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3.70</a:t>
                      </a:r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(+3%)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6</a:t>
                      </a:r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(+0%)</a:t>
                      </a:r>
                      <a:endParaRPr lang="en-US" sz="11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latin typeface="+mj-lt"/>
                        </a:rPr>
                        <a:t>25.6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(+0%)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355</a:t>
                      </a:r>
                      <a:r>
                        <a:rPr lang="en-US" sz="11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(+105%)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15 (+25%)</a:t>
                      </a:r>
                      <a:endParaRPr lang="en-US" sz="110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3.80</a:t>
                      </a:r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(+3%)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6</a:t>
                      </a:r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(+0%)</a:t>
                      </a:r>
                      <a:endParaRPr lang="en-US" sz="11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25.6 (+0%)</a:t>
                      </a:r>
                      <a:endParaRPr lang="en-US" sz="11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365</a:t>
                      </a:r>
                      <a:r>
                        <a:rPr lang="en-US" sz="11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(+3%)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30 (X2)</a:t>
                      </a:r>
                      <a:endParaRPr lang="en-US" sz="110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92" y="1371600"/>
            <a:ext cx="10730627" cy="4648200"/>
          </a:xfrm>
        </p:spPr>
        <p:txBody>
          <a:bodyPr/>
          <a:lstStyle/>
          <a:p>
            <a:r>
              <a:rPr lang="en-US" sz="2000" smtClean="0"/>
              <a:t>Despite Moore’s Law, CPU performance has been stalled for &gt;10 years…</a:t>
            </a:r>
            <a:endParaRPr lang="en-US" smtClean="0"/>
          </a:p>
          <a:p>
            <a:pPr lvl="1"/>
            <a:r>
              <a:rPr lang="en-US" sz="1800" smtClean="0"/>
              <a:t>Last five Intel desktop CPU “ticks” (shrinks):</a:t>
            </a:r>
            <a:endParaRPr lang="en-US" sz="18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357715"/>
              </p:ext>
            </p:extLst>
          </p:nvPr>
        </p:nvGraphicFramePr>
        <p:xfrm>
          <a:off x="1204119" y="2364540"/>
          <a:ext cx="3578163" cy="24486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17873"/>
                <a:gridCol w="1047135"/>
                <a:gridCol w="1113155"/>
              </a:tblGrid>
              <a:tr h="59535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Processor</a:t>
                      </a:r>
                    </a:p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Generation</a:t>
                      </a:r>
                      <a:endParaRPr lang="en-US" sz="11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Feature size</a:t>
                      </a:r>
                      <a:endParaRPr lang="en-US" sz="1100" baseline="0" smtClean="0">
                        <a:latin typeface="+mj-lt"/>
                      </a:endParaRPr>
                    </a:p>
                    <a:p>
                      <a:pPr algn="ctr"/>
                      <a:r>
                        <a:rPr lang="en-US" sz="1100" baseline="0" smtClean="0">
                          <a:latin typeface="+mj-lt"/>
                        </a:rPr>
                        <a:t>(nm)</a:t>
                      </a:r>
                      <a:endParaRPr lang="en-US" sz="11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T</a:t>
                      </a:r>
                      <a:r>
                        <a:rPr lang="en-US" sz="1100" baseline="0" smtClean="0">
                          <a:latin typeface="+mj-lt"/>
                        </a:rPr>
                        <a:t>ransistors</a:t>
                      </a:r>
                    </a:p>
                    <a:p>
                      <a:pPr algn="ctr"/>
                      <a:r>
                        <a:rPr lang="en-US" sz="1100" baseline="0" smtClean="0">
                          <a:latin typeface="+mj-lt"/>
                        </a:rPr>
                        <a:t>(millions)</a:t>
                      </a:r>
                      <a:endParaRPr lang="en-US" sz="1100">
                        <a:latin typeface="+mj-lt"/>
                      </a:endParaRPr>
                    </a:p>
                  </a:txBody>
                  <a:tcPr anchor="ctr"/>
                </a:tc>
              </a:tr>
              <a:tr h="3737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Core (2006)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</a:tr>
              <a:tr h="368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Penryn (2007)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228 (X2.2)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68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Westmere (2010)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382 (X1.7)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Ivy Bridge (2013)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624 (X1.6)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Broadwell (2015)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1300 (X2.1)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095022"/>
              </p:ext>
            </p:extLst>
          </p:nvPr>
        </p:nvGraphicFramePr>
        <p:xfrm>
          <a:off x="1204119" y="4815677"/>
          <a:ext cx="3578512" cy="9144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19225"/>
                <a:gridCol w="1044236"/>
                <a:gridCol w="1115051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smtClean="0">
                          <a:effectLst/>
                          <a:latin typeface="+mj-lt"/>
                        </a:rPr>
                        <a:t>Cannonlake (2017)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smtClean="0">
                          <a:effectLst/>
                          <a:latin typeface="+mj-lt"/>
                        </a:rPr>
                        <a:t>2600 (X2?)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smtClean="0">
                          <a:effectLst/>
                          <a:latin typeface="+mj-lt"/>
                        </a:rPr>
                        <a:t>?? (2019)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smtClean="0">
                          <a:effectLst/>
                          <a:latin typeface="+mj-lt"/>
                        </a:rPr>
                        <a:t>5200 (X2?)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smtClean="0">
                          <a:effectLst/>
                          <a:latin typeface="+mj-lt"/>
                        </a:rPr>
                        <a:t>?? (2021)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smtClean="0">
                          <a:effectLst/>
                          <a:latin typeface="+mj-lt"/>
                        </a:rPr>
                        <a:t>10400 (X2?)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30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5837235" y="6117898"/>
            <a:ext cx="5396627" cy="62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smtClean="0"/>
              <a:t>Use microbenchmark to determine tile size to equalize EDMA/compute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44355" y="2295395"/>
            <a:ext cx="5294310" cy="2020764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852319" y="1371599"/>
            <a:ext cx="5396627" cy="456845"/>
          </a:xfrm>
        </p:spPr>
        <p:txBody>
          <a:bodyPr/>
          <a:lstStyle/>
          <a:p>
            <a:r>
              <a:rPr lang="en-US" smtClean="0"/>
              <a:t>Model construction: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52195" y="1530029"/>
                <a:ext cx="2454583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𝑐𝑜𝑚𝑝𝑢𝑡𝑒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𝐸𝐷𝑀𝐴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195" y="1530029"/>
                <a:ext cx="2454583" cy="298415"/>
              </a:xfrm>
              <a:prstGeom prst="rect">
                <a:avLst/>
              </a:prstGeom>
              <a:blipFill rotWithShape="0">
                <a:blip r:embed="rId2"/>
                <a:stretch>
                  <a:fillRect l="-1489" r="-496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46623" y="2121021"/>
                <a:ext cx="406572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𝑐𝑜𝑚𝑝𝑢𝑡𝑒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𝑀𝑆𝑀𝐶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𝐷𝐷𝑅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23" y="2121021"/>
                <a:ext cx="4065728" cy="298415"/>
              </a:xfrm>
              <a:prstGeom prst="rect">
                <a:avLst/>
              </a:prstGeom>
              <a:blipFill rotWithShape="0">
                <a:blip r:embed="rId3"/>
                <a:stretch>
                  <a:fillRect l="-900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9818" y="2620430"/>
                <a:ext cx="4379339" cy="803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𝑀𝑆𝑀𝐶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𝑀𝑆𝑀𝐶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𝑀𝑆𝑀𝐶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8" y="2620430"/>
                <a:ext cx="4379339" cy="8032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92410" y="3512307"/>
                <a:ext cx="2774157" cy="803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410" y="3512307"/>
                <a:ext cx="2774157" cy="8032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5118" y="4404184"/>
                <a:ext cx="5248745" cy="803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𝑆𝐻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𝐷𝐷𝑅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𝐷𝐷𝑅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8" y="4404184"/>
                <a:ext cx="5248745" cy="8032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29101" y="5207481"/>
                <a:ext cx="190077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𝐸𝐷𝑀𝐴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𝑡𝑖𝑙𝑒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101" y="5207481"/>
                <a:ext cx="1900777" cy="7789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2038" y="2498654"/>
            <a:ext cx="5297567" cy="178456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432214" y="2791742"/>
            <a:ext cx="2521337" cy="2242690"/>
            <a:chOff x="1432214" y="2791742"/>
            <a:chExt cx="2521337" cy="2242690"/>
          </a:xfrm>
        </p:grpSpPr>
        <p:sp>
          <p:nvSpPr>
            <p:cNvPr id="4" name="Oval 3"/>
            <p:cNvSpPr/>
            <p:nvPr/>
          </p:nvSpPr>
          <p:spPr>
            <a:xfrm>
              <a:off x="1923545" y="2791742"/>
              <a:ext cx="457200" cy="457200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96351" y="2800293"/>
              <a:ext cx="457200" cy="457200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75719" y="3685355"/>
              <a:ext cx="457200" cy="457200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109119" y="3688638"/>
              <a:ext cx="457200" cy="457200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432214" y="4577232"/>
              <a:ext cx="457200" cy="457200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37910" y="4577232"/>
              <a:ext cx="457200" cy="457200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6776" y="2813202"/>
            <a:ext cx="3036489" cy="2221230"/>
            <a:chOff x="1986776" y="2813202"/>
            <a:chExt cx="3036489" cy="2221230"/>
          </a:xfrm>
        </p:grpSpPr>
        <p:sp>
          <p:nvSpPr>
            <p:cNvPr id="6" name="Oval 5"/>
            <p:cNvSpPr/>
            <p:nvPr/>
          </p:nvSpPr>
          <p:spPr>
            <a:xfrm>
              <a:off x="1986776" y="4577232"/>
              <a:ext cx="685800" cy="457200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75166" y="4566186"/>
              <a:ext cx="685800" cy="457200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29987" y="3693467"/>
              <a:ext cx="685800" cy="457200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429425" y="2813202"/>
              <a:ext cx="984493" cy="457200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038772" y="2813202"/>
              <a:ext cx="984493" cy="457200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4392838" y="4656339"/>
            <a:ext cx="355807" cy="298986"/>
          </a:xfrm>
          <a:prstGeom prst="ellipse">
            <a:avLst/>
          </a:prstGeom>
          <a:solidFill>
            <a:srgbClr val="00B0F0">
              <a:alpha val="26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413918" y="4656339"/>
            <a:ext cx="1981201" cy="1262235"/>
            <a:chOff x="3413918" y="4656339"/>
            <a:chExt cx="1981201" cy="1262235"/>
          </a:xfrm>
        </p:grpSpPr>
        <p:sp>
          <p:nvSpPr>
            <p:cNvPr id="26" name="Oval 25"/>
            <p:cNvSpPr/>
            <p:nvPr/>
          </p:nvSpPr>
          <p:spPr>
            <a:xfrm>
              <a:off x="4862747" y="4656339"/>
              <a:ext cx="532372" cy="298986"/>
            </a:xfrm>
            <a:prstGeom prst="ellipse">
              <a:avLst/>
            </a:prstGeom>
            <a:solidFill>
              <a:srgbClr val="CC0000">
                <a:alpha val="26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413918" y="5619588"/>
              <a:ext cx="304801" cy="298986"/>
            </a:xfrm>
            <a:prstGeom prst="ellipse">
              <a:avLst/>
            </a:prstGeom>
            <a:solidFill>
              <a:srgbClr val="CC0000">
                <a:alpha val="26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6244354" y="1689678"/>
            <a:ext cx="5294309" cy="584660"/>
          </a:xfrm>
          <a:prstGeom prst="rect">
            <a:avLst/>
          </a:prstGeom>
          <a:solidFill>
            <a:srgbClr val="FFC000">
              <a:alpha val="22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48324" y="5349700"/>
            <a:ext cx="5290340" cy="768198"/>
          </a:xfrm>
          <a:prstGeom prst="rect">
            <a:avLst/>
          </a:prstGeom>
          <a:solidFill>
            <a:srgbClr val="FF0000">
              <a:alpha val="22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48323" y="4348429"/>
            <a:ext cx="5290341" cy="984493"/>
          </a:xfrm>
          <a:prstGeom prst="rect">
            <a:avLst/>
          </a:prstGeom>
          <a:solidFill>
            <a:srgbClr val="00B0F0">
              <a:alpha val="22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5852318" y="1707974"/>
            <a:ext cx="5396627" cy="651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smtClean="0"/>
              <a:t>Run sampling runs and collect XMC counters for each array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5852317" y="2234645"/>
            <a:ext cx="5396627" cy="35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smtClean="0"/>
              <a:t>Data from datasheet: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5852316" y="4291631"/>
            <a:ext cx="5396627" cy="108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smtClean="0"/>
              <a:t>Use microbenchmark to measure effective DRAM b/w through cache under core contention as a function of references per iteration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5852316" y="5315437"/>
            <a:ext cx="5396627" cy="836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smtClean="0"/>
              <a:t>Use microbenchmark to measure eff. EDMA b/w as a function of cache/DMA throughput ratio</a:t>
            </a:r>
          </a:p>
        </p:txBody>
      </p:sp>
    </p:spTree>
    <p:extLst>
      <p:ext uri="{BB962C8B-B14F-4D97-AF65-F5344CB8AC3E}">
        <p14:creationId xmlns:p14="http://schemas.microsoft.com/office/powerpoint/2010/main" val="147117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9" grpId="0" animBg="1"/>
      <p:bldP spid="8" grpId="0" animBg="1"/>
      <p:bldP spid="30" grpId="0" animBg="1"/>
      <p:bldP spid="31" grpId="0" animBg="1"/>
      <p:bldP spid="33" grpId="0" animBg="1"/>
      <p:bldP spid="34" grpId="0"/>
      <p:bldP spid="35" grpId="0"/>
      <p:bldP spid="36" grpId="0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Mappings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19" y="1442663"/>
            <a:ext cx="6019800" cy="2618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719" y="1439238"/>
            <a:ext cx="5410200" cy="460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Speed-up </a:t>
            </a:r>
            <a:r>
              <a:rPr lang="en-US" smtClean="0"/>
              <a:t>Over </a:t>
            </a:r>
            <a:r>
              <a:rPr lang="en-US" dirty="0"/>
              <a:t>Cache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19" y="1348865"/>
            <a:ext cx="3200400" cy="2284103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20" y="1348866"/>
            <a:ext cx="3200400" cy="22888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51" y="1348865"/>
            <a:ext cx="3200400" cy="2284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49" y="3732462"/>
            <a:ext cx="3202767" cy="2290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519" y="3732462"/>
            <a:ext cx="3193760" cy="228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smtClean="0"/>
              <a:t>Allocation can make a substantial performance impact</a:t>
            </a:r>
          </a:p>
          <a:p>
            <a:endParaRPr lang="en-US" sz="2200" smtClean="0"/>
          </a:p>
          <a:p>
            <a:r>
              <a:rPr lang="en-US" sz="2200" smtClean="0">
                <a:solidFill>
                  <a:srgbClr val="FF0000"/>
                </a:solidFill>
              </a:rPr>
              <a:t>Not practical for the programmer to do this manually</a:t>
            </a:r>
          </a:p>
          <a:p>
            <a:endParaRPr lang="en-US" sz="22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33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Vision Kernels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34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1026" name="Picture 2" descr="http://www.wired.com/images_blogs/photos/uncategorized/2009/02/11/arg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919" y="1447799"/>
            <a:ext cx="5570885" cy="449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2102" y="1524000"/>
            <a:ext cx="5491742" cy="274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76119" y="4295220"/>
            <a:ext cx="577762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/>
              <a:t>Fun exercise:</a:t>
            </a:r>
          </a:p>
          <a:p>
            <a:pPr lvl="2"/>
            <a:r>
              <a:rPr lang="en-US" sz="1600"/>
              <a:t>ARGUS-IS is 1.8 Gpixels @ 15 fps</a:t>
            </a:r>
          </a:p>
          <a:p>
            <a:pPr lvl="2"/>
            <a:r>
              <a:rPr lang="en-US" sz="1600"/>
              <a:t>Assuming perfect scalability for our implementation =&gt; 2.7 Tflops, 6.8 KW</a:t>
            </a:r>
          </a:p>
          <a:p>
            <a:pPr lvl="2"/>
            <a:r>
              <a:rPr lang="en-US" sz="1600"/>
              <a:t>Global Hawk UAV generator produces 17.5 KW of electrical power</a:t>
            </a:r>
          </a:p>
        </p:txBody>
      </p:sp>
    </p:spTree>
    <p:extLst>
      <p:ext uri="{BB962C8B-B14F-4D97-AF65-F5344CB8AC3E}">
        <p14:creationId xmlns:p14="http://schemas.microsoft.com/office/powerpoint/2010/main" val="3425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Gradient-Based </a:t>
            </a:r>
            <a:r>
              <a:rPr lang="en-US" dirty="0" smtClean="0"/>
              <a:t>Optical Flow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519" y="1371600"/>
            <a:ext cx="6324600" cy="4648200"/>
          </a:xfrm>
        </p:spPr>
        <p:txBody>
          <a:bodyPr/>
          <a:lstStyle/>
          <a:p>
            <a:r>
              <a:rPr lang="en-US" dirty="0" smtClean="0"/>
              <a:t>Optical flow evaluation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First-order approximation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35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7919" y="1729212"/>
            <a:ext cx="4191000" cy="47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3719" y="2730533"/>
            <a:ext cx="5029200" cy="54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71120" y="4343401"/>
            <a:ext cx="2743200" cy="80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Straight Arrow Connector 31"/>
          <p:cNvCxnSpPr>
            <a:stCxn id="48" idx="2"/>
          </p:cNvCxnSpPr>
          <p:nvPr/>
        </p:nvCxnSpPr>
        <p:spPr>
          <a:xfrm rot="5400000">
            <a:off x="4074785" y="4052560"/>
            <a:ext cx="430074" cy="2293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8" idx="2"/>
          </p:cNvCxnSpPr>
          <p:nvPr/>
        </p:nvCxnSpPr>
        <p:spPr>
          <a:xfrm rot="16200000" flipH="1">
            <a:off x="4513729" y="3843010"/>
            <a:ext cx="46738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8" idx="2"/>
          </p:cNvCxnSpPr>
          <p:nvPr/>
        </p:nvCxnSpPr>
        <p:spPr>
          <a:xfrm rot="16200000" flipH="1">
            <a:off x="5123329" y="3233410"/>
            <a:ext cx="467380" cy="1905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61519" y="34290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Gradient of pixel in x, y and </a:t>
            </a:r>
            <a:r>
              <a:rPr lang="en-US" sz="1400"/>
              <a:t>t </a:t>
            </a:r>
            <a:r>
              <a:rPr lang="en-US" sz="1400" smtClean="0"/>
              <a:t>dimension, </a:t>
            </a:r>
            <a:r>
              <a:rPr lang="en-US" sz="1400" dirty="0"/>
              <a:t>known</a:t>
            </a:r>
          </a:p>
        </p:txBody>
      </p:sp>
      <p:cxnSp>
        <p:nvCxnSpPr>
          <p:cNvPr id="53" name="Straight Arrow Connector 52"/>
          <p:cNvCxnSpPr>
            <a:stCxn id="59" idx="0"/>
          </p:cNvCxnSpPr>
          <p:nvPr/>
        </p:nvCxnSpPr>
        <p:spPr>
          <a:xfrm rot="16200000" flipV="1">
            <a:off x="4556919" y="4876800"/>
            <a:ext cx="5334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9" idx="0"/>
          </p:cNvCxnSpPr>
          <p:nvPr/>
        </p:nvCxnSpPr>
        <p:spPr>
          <a:xfrm rot="5400000" flipH="1" flipV="1">
            <a:off x="5052219" y="5067300"/>
            <a:ext cx="5334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23519" y="5486401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Optical flow, unknown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508919" y="1219200"/>
            <a:ext cx="3505200" cy="1557754"/>
            <a:chOff x="5638800" y="990600"/>
            <a:chExt cx="3505200" cy="1557754"/>
          </a:xfrm>
        </p:grpSpPr>
        <p:sp>
          <p:nvSpPr>
            <p:cNvPr id="10" name="Rectangle 9"/>
            <p:cNvSpPr/>
            <p:nvPr/>
          </p:nvSpPr>
          <p:spPr>
            <a:xfrm>
              <a:off x="5867400" y="1676400"/>
              <a:ext cx="1371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7600" y="1676400"/>
              <a:ext cx="1371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3600" y="990600"/>
              <a:ext cx="381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/>
                <a:t>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96200" y="1219200"/>
              <a:ext cx="381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/>
                <a:t>.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6200000" flipH="1">
              <a:off x="5905500" y="1714500"/>
              <a:ext cx="304800" cy="7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638800" y="12954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(x, y, t)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16200000" flipH="1">
              <a:off x="7467600" y="1752600"/>
              <a:ext cx="6096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858000" y="1295400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(x + </a:t>
              </a:r>
              <a:r>
                <a:rPr lang="el-GR" sz="1400" dirty="0">
                  <a:latin typeface="Arial"/>
                  <a:cs typeface="Arial"/>
                </a:rPr>
                <a:t>Δ</a:t>
              </a:r>
              <a:r>
                <a:rPr lang="en-US" sz="1400" dirty="0">
                  <a:latin typeface="Arial"/>
                  <a:cs typeface="Arial"/>
                </a:rPr>
                <a:t>x</a:t>
              </a:r>
              <a:r>
                <a:rPr lang="en-US" sz="1400" dirty="0"/>
                <a:t>, y + </a:t>
              </a:r>
              <a:r>
                <a:rPr lang="el-GR" sz="1400" dirty="0">
                  <a:latin typeface="Arial"/>
                  <a:cs typeface="Arial"/>
                </a:rPr>
                <a:t>Δ </a:t>
              </a:r>
              <a:r>
                <a:rPr lang="en-US" sz="1400" dirty="0"/>
                <a:t>y, t + </a:t>
              </a:r>
              <a:r>
                <a:rPr lang="el-GR" sz="1400" dirty="0">
                  <a:latin typeface="Arial"/>
                  <a:cs typeface="Arial"/>
                </a:rPr>
                <a:t>Δ</a:t>
              </a:r>
              <a:r>
                <a:rPr lang="en-US" sz="1400" dirty="0">
                  <a:latin typeface="Arial"/>
                  <a:cs typeface="Arial"/>
                </a:rPr>
                <a:t>t</a:t>
              </a:r>
              <a:r>
                <a:rPr lang="en-US" sz="1400" dirty="0"/>
                <a:t>)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248400" y="22098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Frame 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43800" y="220980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Frame t + </a:t>
              </a:r>
              <a:r>
                <a:rPr lang="el-GR" sz="1600" dirty="0">
                  <a:latin typeface="Arial"/>
                  <a:cs typeface="Arial"/>
                </a:rPr>
                <a:t>Δ</a:t>
              </a:r>
              <a:r>
                <a:rPr lang="en-US" sz="1600" dirty="0">
                  <a:latin typeface="Arial"/>
                  <a:cs typeface="Arial"/>
                </a:rPr>
                <a:t>t</a:t>
              </a:r>
              <a:r>
                <a:rPr lang="en-US" sz="16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706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Derivative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36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74" name="Slide Number Placeholder 3"/>
          <p:cNvSpPr txBox="1">
            <a:spLocks/>
          </p:cNvSpPr>
          <p:nvPr/>
        </p:nvSpPr>
        <p:spPr bwMode="auto">
          <a:xfrm>
            <a:off x="4089074" y="6345602"/>
            <a:ext cx="8513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sz="1200" dirty="0">
                <a:latin typeface="Verdana" pitchFamily="34" charset="0"/>
              </a:rPr>
              <a:t> </a:t>
            </a:r>
            <a:r>
              <a:rPr lang="en-US" sz="1200" dirty="0">
                <a:solidFill>
                  <a:srgbClr val="990033"/>
                </a:solidFill>
                <a:latin typeface="Verdana" pitchFamily="34" charset="0"/>
              </a:rPr>
              <a:t>			 </a:t>
            </a:r>
            <a:fld id="{3085F243-DA53-4996-A494-7454463B9EC2}" type="slidenum">
              <a:rPr lang="en-US" sz="1200">
                <a:solidFill>
                  <a:srgbClr val="990033"/>
                </a:solidFill>
                <a:latin typeface="Verdana" pitchFamily="34" charset="0"/>
              </a:rPr>
              <a:pPr algn="r">
                <a:defRPr/>
              </a:pPr>
              <a:t>36</a:t>
            </a:fld>
            <a:endParaRPr lang="en-US" sz="1200" dirty="0">
              <a:solidFill>
                <a:srgbClr val="990033"/>
              </a:solidFill>
              <a:latin typeface="Verdana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17185" y="2339269"/>
            <a:ext cx="146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 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543870" y="1468802"/>
            <a:ext cx="608092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543870" y="1926002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2151962" y="1468802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2151962" y="1926002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1769454" y="1676400"/>
            <a:ext cx="762000" cy="11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417185" y="3863269"/>
            <a:ext cx="146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 n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543870" y="2992802"/>
            <a:ext cx="608092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1543870" y="3450002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2151962" y="2992802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2151962" y="3450002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 rot="5400000">
            <a:off x="2188554" y="3467100"/>
            <a:ext cx="5334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40050" y="5454587"/>
            <a:ext cx="146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 n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1346907" y="5029200"/>
            <a:ext cx="608092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3377264" y="5444560"/>
            <a:ext cx="174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 n+1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913009" y="5040868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1693255" y="4800601"/>
            <a:ext cx="1" cy="4686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1693255" y="4800600"/>
            <a:ext cx="25273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993998" y="1752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(A – B + C – D) / 2</a:t>
            </a:r>
            <a:endParaRPr lang="en-US" sz="1600" dirty="0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17250"/>
              </p:ext>
            </p:extLst>
          </p:nvPr>
        </p:nvGraphicFramePr>
        <p:xfrm>
          <a:off x="296254" y="1447800"/>
          <a:ext cx="6858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" name="Equation" r:id="rId3" imgW="342720" imgH="393480" progId="Equation.3">
                  <p:embed/>
                </p:oleObj>
              </mc:Choice>
              <mc:Fallback>
                <p:oleObj name="Equation" r:id="rId3" imgW="342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54" y="1447800"/>
                        <a:ext cx="6858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195223"/>
              </p:ext>
            </p:extLst>
          </p:nvPr>
        </p:nvGraphicFramePr>
        <p:xfrm>
          <a:off x="220054" y="2941638"/>
          <a:ext cx="6858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" name="Equation" r:id="rId5" imgW="342720" imgH="419040" progId="Equation.3">
                  <p:embed/>
                </p:oleObj>
              </mc:Choice>
              <mc:Fallback>
                <p:oleObj name="Equation" r:id="rId5" imgW="342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54" y="2941638"/>
                        <a:ext cx="68580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137674"/>
              </p:ext>
            </p:extLst>
          </p:nvPr>
        </p:nvGraphicFramePr>
        <p:xfrm>
          <a:off x="169254" y="4800600"/>
          <a:ext cx="6858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5" name="Equation" r:id="rId7" imgW="342720" imgH="393480" progId="Equation.3">
                  <p:embed/>
                </p:oleObj>
              </mc:Choice>
              <mc:Fallback>
                <p:oleObj name="Equation" r:id="rId7" imgW="342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54" y="4800600"/>
                        <a:ext cx="6858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Arrow Connector 41"/>
          <p:cNvCxnSpPr/>
          <p:nvPr/>
        </p:nvCxnSpPr>
        <p:spPr>
          <a:xfrm flipV="1">
            <a:off x="1769454" y="2133600"/>
            <a:ext cx="762000" cy="11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1578954" y="3459480"/>
            <a:ext cx="541020" cy="76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4207854" y="4800601"/>
            <a:ext cx="0" cy="4619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36254" y="152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36254" y="1981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59854" y="152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59854" y="1981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760054" y="3048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760054" y="3505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83654" y="3048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83654" y="3505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026754" y="3276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(A – C + </a:t>
            </a:r>
            <a:r>
              <a:rPr lang="en-US" altLang="zh-CN" sz="1600" dirty="0" smtClean="0"/>
              <a:t>B</a:t>
            </a:r>
            <a:r>
              <a:rPr lang="en-US" sz="1600" dirty="0" smtClean="0"/>
              <a:t> – D) / 2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931254" y="5029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522054" y="5029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794919" y="51054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A - B</a:t>
            </a:r>
            <a:endParaRPr lang="en-US" sz="1600" dirty="0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74652" y="1425429"/>
            <a:ext cx="368546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79516"/>
              </p:ext>
            </p:extLst>
          </p:nvPr>
        </p:nvGraphicFramePr>
        <p:xfrm>
          <a:off x="9307935" y="2864624"/>
          <a:ext cx="1233774" cy="7402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258"/>
                <a:gridCol w="411258"/>
                <a:gridCol w="411258"/>
              </a:tblGrid>
              <a:tr h="246755"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46755"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46755"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10856"/>
              </p:ext>
            </p:extLst>
          </p:nvPr>
        </p:nvGraphicFramePr>
        <p:xfrm>
          <a:off x="10772329" y="2864624"/>
          <a:ext cx="1182369" cy="7402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4123"/>
                <a:gridCol w="394123"/>
                <a:gridCol w="394123"/>
              </a:tblGrid>
              <a:tr h="246755"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46755"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46755"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9205119" y="2194977"/>
            <a:ext cx="267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Derivative Computation (</a:t>
            </a:r>
            <a:r>
              <a:rPr lang="en-US" dirty="0" err="1" smtClean="0"/>
              <a:t>Dx</a:t>
            </a:r>
            <a:r>
              <a:rPr lang="en-US" dirty="0" smtClean="0"/>
              <a:t>, </a:t>
            </a:r>
            <a:r>
              <a:rPr lang="en-US" dirty="0" err="1" smtClean="0"/>
              <a:t>Dy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032647" y="3969082"/>
            <a:ext cx="12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Interleave</a:t>
            </a:r>
            <a:endParaRPr lang="en-US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819895"/>
              </p:ext>
            </p:extLst>
          </p:nvPr>
        </p:nvGraphicFramePr>
        <p:xfrm>
          <a:off x="9307935" y="4358144"/>
          <a:ext cx="2724588" cy="7402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4098"/>
                <a:gridCol w="454098"/>
                <a:gridCol w="454098"/>
                <a:gridCol w="454098"/>
                <a:gridCol w="454098"/>
                <a:gridCol w="454098"/>
              </a:tblGrid>
              <a:tr h="246755"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46755"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46755"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689" marR="61689" marT="30844" marB="308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4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Lucas </a:t>
            </a:r>
            <a:r>
              <a:rPr lang="en-US" dirty="0" err="1" smtClean="0"/>
              <a:t>Kanade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37</a:t>
            </a:fld>
            <a:endParaRPr lang="en-US" dirty="0">
              <a:solidFill>
                <a:srgbClr val="990033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255311"/>
              </p:ext>
            </p:extLst>
          </p:nvPr>
        </p:nvGraphicFramePr>
        <p:xfrm>
          <a:off x="1211459" y="2057400"/>
          <a:ext cx="411480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600"/>
                <a:gridCol w="1371600"/>
                <a:gridCol w="1371600"/>
              </a:tblGrid>
              <a:tr h="3454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x-1,y-1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x,y-1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x+1,y-1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x-1,y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x,y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x+1,y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x-1,y+1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x,y+1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x+1,y+1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1407" y="1371600"/>
            <a:ext cx="304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we assume the pixel adjacent to the center has the same optical flow as the center</a:t>
            </a:r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907638"/>
              </p:ext>
            </p:extLst>
          </p:nvPr>
        </p:nvGraphicFramePr>
        <p:xfrm>
          <a:off x="5464492" y="1917145"/>
          <a:ext cx="4807427" cy="1409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" name="Equation" r:id="rId3" imgW="3517560" imgH="1015920" progId="Equation.3">
                  <p:embed/>
                </p:oleObj>
              </mc:Choice>
              <mc:Fallback>
                <p:oleObj name="Equation" r:id="rId3" imgW="351756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492" y="1917145"/>
                        <a:ext cx="4807427" cy="1409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742407" y="3505201"/>
          <a:ext cx="279400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" name="Equation" r:id="rId5" imgW="2247840" imgH="1015920" progId="Equation.3">
                  <p:embed/>
                </p:oleObj>
              </mc:Choice>
              <mc:Fallback>
                <p:oleObj name="Equation" r:id="rId5" imgW="224784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407" y="3505201"/>
                        <a:ext cx="2794000" cy="128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6026945" y="3505201"/>
          <a:ext cx="15779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" name="Equation" r:id="rId7" imgW="1269720" imgH="965160" progId="Equation.3">
                  <p:embed/>
                </p:oleObj>
              </mc:Choice>
              <mc:Fallback>
                <p:oleObj name="Equation" r:id="rId7" imgW="12697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945" y="3505201"/>
                        <a:ext cx="1577975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042319" y="3962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</a:t>
            </a:r>
            <a:endParaRPr lang="en-US" dirty="0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109119" y="4876801"/>
          <a:ext cx="43878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3" name="Equation" r:id="rId9" imgW="3530520" imgH="914400" progId="Equation.3">
                  <p:embed/>
                </p:oleObj>
              </mc:Choice>
              <mc:Fallback>
                <p:oleObj name="Equation" r:id="rId9" imgW="35305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119" y="4876801"/>
                        <a:ext cx="4387850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604919" y="5334001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Least  Square Method</a:t>
            </a:r>
          </a:p>
        </p:txBody>
      </p:sp>
    </p:spTree>
    <p:extLst>
      <p:ext uri="{BB962C8B-B14F-4D97-AF65-F5344CB8AC3E}">
        <p14:creationId xmlns:p14="http://schemas.microsoft.com/office/powerpoint/2010/main" val="37086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645" y="1371600"/>
            <a:ext cx="3373474" cy="457200"/>
          </a:xfrm>
        </p:spPr>
        <p:txBody>
          <a:bodyPr/>
          <a:lstStyle/>
          <a:p>
            <a:r>
              <a:rPr lang="en-US" dirty="0" smtClean="0"/>
              <a:t>Required computations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38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5319" y="17526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80719" y="17526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6119" y="17526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3319" y="25146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>
                <a:solidFill>
                  <a:schemeClr val="tx1"/>
                </a:solidFill>
              </a:rPr>
              <a:t>xDx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6319" y="25146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>
                <a:solidFill>
                  <a:schemeClr val="tx1"/>
                </a:solidFill>
              </a:rPr>
              <a:t>xDy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09319" y="25146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>
                <a:solidFill>
                  <a:schemeClr val="tx1"/>
                </a:solidFill>
              </a:rPr>
              <a:t>yDy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52319" y="25146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>
                <a:solidFill>
                  <a:schemeClr val="tx1"/>
                </a:solidFill>
              </a:rPr>
              <a:t>xDt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95319" y="25146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>
                <a:solidFill>
                  <a:schemeClr val="tx1"/>
                </a:solidFill>
              </a:rPr>
              <a:t>yDt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5" idx="2"/>
            <a:endCxn id="8" idx="0"/>
          </p:cNvCxnSpPr>
          <p:nvPr/>
        </p:nvCxnSpPr>
        <p:spPr>
          <a:xfrm rot="5400000">
            <a:off x="3109119" y="1943100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0" idx="0"/>
          </p:cNvCxnSpPr>
          <p:nvPr/>
        </p:nvCxnSpPr>
        <p:spPr>
          <a:xfrm rot="16200000" flipH="1">
            <a:off x="4899819" y="2209800"/>
            <a:ext cx="381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 rot="5400000">
            <a:off x="4328319" y="1866900"/>
            <a:ext cx="38100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9" idx="0"/>
          </p:cNvCxnSpPr>
          <p:nvPr/>
        </p:nvCxnSpPr>
        <p:spPr>
          <a:xfrm rot="16200000" flipH="1">
            <a:off x="3680619" y="2133600"/>
            <a:ext cx="3810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11" idx="0"/>
          </p:cNvCxnSpPr>
          <p:nvPr/>
        </p:nvCxnSpPr>
        <p:spPr>
          <a:xfrm rot="16200000" flipH="1">
            <a:off x="4823619" y="990600"/>
            <a:ext cx="381000" cy="2667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12" idx="0"/>
          </p:cNvCxnSpPr>
          <p:nvPr/>
        </p:nvCxnSpPr>
        <p:spPr>
          <a:xfrm rot="16200000" flipH="1">
            <a:off x="6042819" y="1066800"/>
            <a:ext cx="381000" cy="2514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1" idx="0"/>
          </p:cNvCxnSpPr>
          <p:nvPr/>
        </p:nvCxnSpPr>
        <p:spPr>
          <a:xfrm rot="16200000" flipH="1">
            <a:off x="6119019" y="2286000"/>
            <a:ext cx="3810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2" idx="0"/>
          </p:cNvCxnSpPr>
          <p:nvPr/>
        </p:nvCxnSpPr>
        <p:spPr>
          <a:xfrm rot="16200000" flipH="1">
            <a:off x="6690519" y="1714500"/>
            <a:ext cx="3810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19119" y="1752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Multiplication x 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062119" y="2514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Accumulation x 5</a:t>
            </a:r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2347119" y="2971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+mn-lt"/>
              </a:rPr>
              <a:t>Map to </a:t>
            </a: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device</a:t>
            </a:r>
            <a:endParaRPr lang="en-US" kern="0" dirty="0">
              <a:solidFill>
                <a:srgbClr val="000000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32919" y="33528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23519" y="33528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42719" y="33528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233319" y="33528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023519" y="3733800"/>
            <a:ext cx="220980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347119" y="4343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 </a:t>
            </a:r>
            <a:r>
              <a:rPr lang="en-US" dirty="0" err="1" smtClean="0"/>
              <a:t>Mul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309519" y="4419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2-way SIMD </a:t>
            </a:r>
            <a:r>
              <a:rPr lang="en-US" dirty="0" err="1" smtClean="0"/>
              <a:t>Mul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032919" y="48768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>
                <a:solidFill>
                  <a:schemeClr val="tx1"/>
                </a:solidFill>
              </a:rPr>
              <a:t>xDy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23519" y="48768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>
                <a:solidFill>
                  <a:schemeClr val="tx1"/>
                </a:solidFill>
              </a:rPr>
              <a:t>yDy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94719" y="5638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a+bj</a:t>
            </a:r>
            <a:r>
              <a:rPr lang="en-US" dirty="0" smtClean="0"/>
              <a:t>)(</a:t>
            </a:r>
            <a:r>
              <a:rPr lang="en-US" dirty="0" err="1" smtClean="0"/>
              <a:t>c+dj</a:t>
            </a:r>
            <a:r>
              <a:rPr lang="en-US" dirty="0" smtClean="0"/>
              <a:t>) = (ac-</a:t>
            </a:r>
            <a:r>
              <a:rPr lang="en-US" dirty="0" err="1" smtClean="0"/>
              <a:t>bd</a:t>
            </a:r>
            <a:r>
              <a:rPr lang="en-US" dirty="0" smtClean="0"/>
              <a:t>) + (</a:t>
            </a:r>
            <a:r>
              <a:rPr lang="en-US" dirty="0" err="1" smtClean="0"/>
              <a:t>ad+bc</a:t>
            </a:r>
            <a:r>
              <a:rPr lang="en-US" dirty="0" smtClean="0"/>
              <a:t>)j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032919" y="5257800"/>
            <a:ext cx="9906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>
                <a:solidFill>
                  <a:schemeClr val="tx1"/>
                </a:solidFill>
              </a:rPr>
              <a:t>yDx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023519" y="52578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>
                <a:solidFill>
                  <a:schemeClr val="tx1"/>
                </a:solidFill>
              </a:rPr>
              <a:t>xDx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242719" y="48768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>
                <a:solidFill>
                  <a:schemeClr val="tx1"/>
                </a:solidFill>
              </a:rPr>
              <a:t>xDt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33319" y="48768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sz="1600" dirty="0" err="1">
                <a:solidFill>
                  <a:schemeClr val="tx1"/>
                </a:solidFill>
              </a:rPr>
              <a:t>yDt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5400000">
            <a:off x="3451225" y="4305300"/>
            <a:ext cx="11437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5661025" y="4305300"/>
            <a:ext cx="11437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4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Flattening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119" y="1533252"/>
            <a:ext cx="8229600" cy="480536"/>
          </a:xfrm>
        </p:spPr>
        <p:txBody>
          <a:bodyPr/>
          <a:lstStyle/>
          <a:p>
            <a:r>
              <a:rPr lang="en-US" smtClean="0"/>
              <a:t>Flatten small 2D loop nests to improve impact of pipelinining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39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1737519" y="4278868"/>
            <a:ext cx="1600200" cy="914400"/>
          </a:xfrm>
          <a:prstGeom prst="parallelogram">
            <a:avLst>
              <a:gd name="adj" fmla="val 59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3413919" y="4278868"/>
            <a:ext cx="1600200" cy="914400"/>
          </a:xfrm>
          <a:prstGeom prst="parallelogram">
            <a:avLst>
              <a:gd name="adj" fmla="val 59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5776119" y="4278868"/>
            <a:ext cx="1600200" cy="914400"/>
          </a:xfrm>
          <a:prstGeom prst="parallelogram">
            <a:avLst>
              <a:gd name="adj" fmla="val 59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4719" y="29834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m;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for (j = 0; j &lt; n; ++j)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23319" y="3745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 = 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99719" y="3745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 = 1</a:t>
            </a:r>
            <a:endParaRPr lang="en-US" dirty="0"/>
          </a:p>
        </p:txBody>
      </p:sp>
      <p:cxnSp>
        <p:nvCxnSpPr>
          <p:cNvPr id="16" name="Straight Connector 15"/>
          <p:cNvCxnSpPr>
            <a:endCxn id="5" idx="1"/>
          </p:cNvCxnSpPr>
          <p:nvPr/>
        </p:nvCxnSpPr>
        <p:spPr>
          <a:xfrm rot="5400000" flipH="1" flipV="1">
            <a:off x="2311058" y="4772132"/>
            <a:ext cx="990600" cy="40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3261519" y="4736068"/>
            <a:ext cx="228600" cy="1143000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 flipH="1" flipV="1">
            <a:off x="3454056" y="4772132"/>
            <a:ext cx="990600" cy="40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99919" y="2983468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(k = 0; k &lt; m * n; ++k)</a:t>
            </a:r>
          </a:p>
          <a:p>
            <a:r>
              <a:rPr lang="en-US" dirty="0" smtClean="0"/>
              <a:t>  …</a:t>
            </a:r>
          </a:p>
          <a:p>
            <a:r>
              <a:rPr lang="en-US" dirty="0" smtClean="0"/>
              <a:t>  Update </a:t>
            </a:r>
            <a:r>
              <a:rPr lang="en-US" dirty="0" err="1" smtClean="0"/>
              <a:t>i</a:t>
            </a:r>
            <a:r>
              <a:rPr lang="en-US" dirty="0" smtClean="0"/>
              <a:t>, j;</a:t>
            </a:r>
            <a:endParaRPr lang="en-US" dirty="0"/>
          </a:p>
        </p:txBody>
      </p:sp>
      <p:sp>
        <p:nvSpPr>
          <p:cNvPr id="22" name="Parallelogram 21"/>
          <p:cNvSpPr/>
          <p:nvPr/>
        </p:nvSpPr>
        <p:spPr>
          <a:xfrm>
            <a:off x="6842919" y="4278868"/>
            <a:ext cx="1600200" cy="914400"/>
          </a:xfrm>
          <a:prstGeom prst="parallelogram">
            <a:avLst>
              <a:gd name="adj" fmla="val 59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61319" y="54980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Pipeline prologue/epilogue overhead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61919" y="3897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 = 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52519" y="3897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Capabilities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4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2119" y="1487582"/>
            <a:ext cx="4800600" cy="43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What about iPhone 6s 4K video?</a:t>
            </a:r>
          </a:p>
        </p:txBody>
      </p:sp>
      <p:pic>
        <p:nvPicPr>
          <p:cNvPr id="1028" name="Picture 4" descr="http://cdn.redmondpie.com/wp-content/uploads/2015/09/iPhone-6s-4K-main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6" y="2053498"/>
            <a:ext cx="5791200" cy="364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entertainmentbuddha.com/blog/wp-content/uploads/2015/01/h5-mp-beta-pegasus-ground-pou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457" y="2183333"/>
            <a:ext cx="6255329" cy="351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113964" y="1472574"/>
            <a:ext cx="4843755" cy="3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What about XBox One graphics?</a:t>
            </a:r>
            <a:endParaRPr lang="en-US" sz="2000" kern="0"/>
          </a:p>
        </p:txBody>
      </p:sp>
    </p:spTree>
    <p:extLst>
      <p:ext uri="{BB962C8B-B14F-4D97-AF65-F5344CB8AC3E}">
        <p14:creationId xmlns:p14="http://schemas.microsoft.com/office/powerpoint/2010/main" val="30239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40</a:t>
            </a:fld>
            <a:endParaRPr lang="en-US" dirty="0">
              <a:solidFill>
                <a:srgbClr val="990033"/>
              </a:solidFill>
            </a:endParaRPr>
          </a:p>
        </p:txBody>
      </p: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31" y="2666997"/>
            <a:ext cx="2784588" cy="2221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1521" y="2234787"/>
            <a:ext cx="1092901" cy="125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6085" y="2866800"/>
            <a:ext cx="2257833" cy="173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42719" y="2148428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cs typeface="Times New Roman" pitchFamily="18" charset="0"/>
              </a:rPr>
              <a:t>ODROID</a:t>
            </a:r>
          </a:p>
          <a:p>
            <a:pPr algn="ctr"/>
            <a:r>
              <a:rPr lang="en-US" sz="2000" smtClean="0">
                <a:cs typeface="Times New Roman" pitchFamily="18" charset="0"/>
              </a:rPr>
              <a:t>Exynos 5</a:t>
            </a:r>
            <a:endParaRPr lang="en-US" sz="2000" dirty="0" smtClean="0"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770" y="1896999"/>
            <a:ext cx="3445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cs typeface="Times New Roman" pitchFamily="18" charset="0"/>
              </a:rPr>
              <a:t>TMS320C6678</a:t>
            </a:r>
          </a:p>
          <a:p>
            <a:pPr algn="ctr"/>
            <a:r>
              <a:rPr lang="en-US" sz="2000" dirty="0" smtClean="0">
                <a:cs typeface="Times New Roman" pitchFamily="18" charset="0"/>
              </a:rPr>
              <a:t>EVM</a:t>
            </a:r>
            <a:endParaRPr lang="en-US" sz="2000" dirty="0"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297106" y="3124200"/>
            <a:ext cx="172951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97104" y="3962400"/>
            <a:ext cx="172951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490119" y="3557001"/>
            <a:ext cx="147597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55343" y="3099000"/>
            <a:ext cx="2066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USB/</a:t>
            </a:r>
          </a:p>
          <a:p>
            <a:pPr algn="ctr"/>
            <a:r>
              <a:rPr lang="en-US" sz="2000" dirty="0" smtClean="0"/>
              <a:t>jpeg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243160" y="3613617"/>
            <a:ext cx="2206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1GbE/</a:t>
            </a:r>
          </a:p>
          <a:p>
            <a:pPr algn="ctr"/>
            <a:r>
              <a:rPr lang="en-US" dirty="0" smtClean="0"/>
              <a:t>jpeg,</a:t>
            </a:r>
          </a:p>
          <a:p>
            <a:pPr algn="ctr"/>
            <a:r>
              <a:rPr lang="en-US" dirty="0" smtClean="0"/>
              <a:t>tracks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85407" y="3962400"/>
            <a:ext cx="220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HDMI</a:t>
            </a:r>
            <a:endParaRPr lang="en-US" sz="2000" dirty="0"/>
          </a:p>
        </p:txBody>
      </p:sp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6614" y="3521829"/>
            <a:ext cx="2737402" cy="219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17598" y="4660200"/>
            <a:ext cx="1621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GPU</a:t>
            </a:r>
          </a:p>
          <a:p>
            <a:pPr algn="ctr"/>
            <a:r>
              <a:rPr lang="en-US" smtClean="0"/>
              <a:t>JPEG </a:t>
            </a:r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00899" y="4888468"/>
            <a:ext cx="1621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Software</a:t>
            </a:r>
          </a:p>
          <a:p>
            <a:pPr algn="ctr"/>
            <a:r>
              <a:rPr lang="en-US" smtClean="0"/>
              <a:t>JPEG </a:t>
            </a:r>
            <a:r>
              <a:rPr lang="en-US" dirty="0" smtClean="0"/>
              <a:t>decoding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41</a:t>
            </a:fld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89919" y="3886200"/>
          <a:ext cx="8001000" cy="2026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/>
                <a:gridCol w="1293395"/>
                <a:gridCol w="1602205"/>
                <a:gridCol w="1828800"/>
                <a:gridCol w="990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C66x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CortexA9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Intel i7-2600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K20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Actual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Gflops</a:t>
                      </a:r>
                      <a:r>
                        <a:rPr lang="en-US" sz="1600" dirty="0" smtClean="0"/>
                        <a:t>/</a:t>
                      </a:r>
                    </a:p>
                    <a:p>
                      <a:r>
                        <a:rPr lang="en-US" sz="1600" dirty="0" smtClean="0"/>
                        <a:t>Peak </a:t>
                      </a:r>
                      <a:r>
                        <a:rPr lang="en-US" sz="1600" dirty="0" err="1" smtClean="0"/>
                        <a:t>Gflops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12%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3%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Gflops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108.6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Power (W)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4.8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52.5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79.0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Gflops</a:t>
                      </a:r>
                      <a:r>
                        <a:rPr lang="en-US" sz="1600" dirty="0" smtClean="0"/>
                        <a:t>/W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2.69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85119" y="1536545"/>
          <a:ext cx="8610600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000"/>
                <a:gridCol w="1219200"/>
                <a:gridCol w="2819400"/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Platform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#Cores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Implementation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Power Measurement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TI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C6678 DSP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Our Implementation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TI GPIO-USB Module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ARM Cortex A9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Our Implementation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YOKOGAWA WT500 Power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Analyzer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Intel i7-2600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Our Implementation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Intel RAPL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Tesla K20 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2688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OpenCV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NVIDIA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SMI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02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42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5719" y="1828800"/>
            <a:ext cx="6858000" cy="370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74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Again we achieved higher efficiency than GPU</a:t>
            </a:r>
          </a:p>
          <a:p>
            <a:endParaRPr lang="en-US" sz="2400"/>
          </a:p>
          <a:p>
            <a:r>
              <a:rPr lang="en-US" sz="2400" smtClean="0">
                <a:solidFill>
                  <a:srgbClr val="FF0000"/>
                </a:solidFill>
              </a:rPr>
              <a:t>Keystone might be better suited for embedded computer vision than supercomputing</a:t>
            </a:r>
          </a:p>
          <a:p>
            <a:endParaRPr lang="en-US" sz="2400"/>
          </a:p>
          <a:p>
            <a:r>
              <a:rPr lang="en-US" sz="2400" smtClean="0">
                <a:solidFill>
                  <a:srgbClr val="FF0000"/>
                </a:solidFill>
              </a:rPr>
              <a:t>Keystone needs better dynamic power management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43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Stencil Loop/Structured Grids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44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813719" y="1524000"/>
            <a:ext cx="8305800" cy="1371600"/>
          </a:xfrm>
        </p:spPr>
        <p:txBody>
          <a:bodyPr/>
          <a:lstStyle/>
          <a:p>
            <a:r>
              <a:rPr lang="en-US" sz="2000" dirty="0"/>
              <a:t>Performed on arrays, matrices or multi-dimensional grids</a:t>
            </a:r>
          </a:p>
          <a:p>
            <a:endParaRPr lang="en-US" sz="2000" dirty="0"/>
          </a:p>
          <a:p>
            <a:r>
              <a:rPr lang="en-US" sz="2000" dirty="0"/>
              <a:t>Update array elements from their neighbors</a:t>
            </a: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404519" y="35052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937919" y="35052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71319" y="35052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04719" y="35052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38119" y="35052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04519" y="40386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37919" y="40386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71319" y="40386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04719" y="40386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38119" y="40386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6" idx="5"/>
            <a:endCxn id="14" idx="1"/>
          </p:cNvCxnSpPr>
          <p:nvPr/>
        </p:nvCxnSpPr>
        <p:spPr>
          <a:xfrm rot="16200000" flipH="1">
            <a:off x="4664682" y="3765363"/>
            <a:ext cx="317874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4"/>
            <a:endCxn id="14" idx="0"/>
          </p:cNvCxnSpPr>
          <p:nvPr/>
        </p:nvCxnSpPr>
        <p:spPr>
          <a:xfrm rot="5400000">
            <a:off x="4976019" y="3924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4" idx="7"/>
          </p:cNvCxnSpPr>
          <p:nvPr/>
        </p:nvCxnSpPr>
        <p:spPr>
          <a:xfrm rot="5400000">
            <a:off x="5198082" y="3765363"/>
            <a:ext cx="317874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5"/>
            <a:endCxn id="15" idx="1"/>
          </p:cNvCxnSpPr>
          <p:nvPr/>
        </p:nvCxnSpPr>
        <p:spPr>
          <a:xfrm rot="16200000" flipH="1">
            <a:off x="5198082" y="3765363"/>
            <a:ext cx="317874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4"/>
            <a:endCxn id="15" idx="0"/>
          </p:cNvCxnSpPr>
          <p:nvPr/>
        </p:nvCxnSpPr>
        <p:spPr>
          <a:xfrm rot="5400000">
            <a:off x="5509419" y="3924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5" idx="7"/>
          </p:cNvCxnSpPr>
          <p:nvPr/>
        </p:nvCxnSpPr>
        <p:spPr>
          <a:xfrm rot="5400000">
            <a:off x="5731482" y="3765363"/>
            <a:ext cx="317874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5"/>
            <a:endCxn id="16" idx="1"/>
          </p:cNvCxnSpPr>
          <p:nvPr/>
        </p:nvCxnSpPr>
        <p:spPr>
          <a:xfrm rot="16200000" flipH="1">
            <a:off x="5731482" y="3765363"/>
            <a:ext cx="317874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4"/>
            <a:endCxn id="16" idx="0"/>
          </p:cNvCxnSpPr>
          <p:nvPr/>
        </p:nvCxnSpPr>
        <p:spPr>
          <a:xfrm rot="5400000">
            <a:off x="6042819" y="3924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3"/>
            <a:endCxn id="16" idx="7"/>
          </p:cNvCxnSpPr>
          <p:nvPr/>
        </p:nvCxnSpPr>
        <p:spPr>
          <a:xfrm rot="5400000">
            <a:off x="6264882" y="3765363"/>
            <a:ext cx="317874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80519" y="3429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880519" y="4038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223919" y="3810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point </a:t>
            </a:r>
            <a:r>
              <a:rPr lang="en-US" altLang="zh-CN" dirty="0" smtClean="0"/>
              <a:t>mean filter</a:t>
            </a:r>
            <a:endParaRPr lang="en-US" dirty="0"/>
          </a:p>
        </p:txBody>
      </p:sp>
      <p:pic>
        <p:nvPicPr>
          <p:cNvPr id="129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3319" y="4724401"/>
            <a:ext cx="100516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7519" y="4572001"/>
            <a:ext cx="614828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5519" y="4495801"/>
            <a:ext cx="990600" cy="99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2347119" y="559040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1D horizontal</a:t>
            </a:r>
          </a:p>
          <a:p>
            <a:r>
              <a:rPr lang="en-US" sz="1200" dirty="0"/>
              <a:t>       (A)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95119" y="556260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1D vertical </a:t>
            </a:r>
          </a:p>
          <a:p>
            <a:r>
              <a:rPr lang="en-US" sz="1200" dirty="0"/>
              <a:t>      (B)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900319" y="556260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2D </a:t>
            </a:r>
          </a:p>
          <a:p>
            <a:r>
              <a:rPr lang="en-US" sz="1200" dirty="0"/>
              <a:t>(C)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71519" y="3429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B[</a:t>
            </a:r>
            <a:r>
              <a:rPr lang="en-US" dirty="0" err="1" smtClean="0"/>
              <a:t>i</a:t>
            </a:r>
            <a:r>
              <a:rPr lang="en-US" dirty="0" smtClean="0"/>
              <a:t>] =(A[i-1] + A[</a:t>
            </a:r>
            <a:r>
              <a:rPr lang="en-US" dirty="0" err="1" smtClean="0"/>
              <a:t>i</a:t>
            </a:r>
            <a:r>
              <a:rPr lang="en-US" dirty="0" smtClean="0"/>
              <a:t>] + A[i+1]) /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119" y="1371600"/>
            <a:ext cx="8229600" cy="1295400"/>
          </a:xfrm>
        </p:spPr>
        <p:txBody>
          <a:bodyPr/>
          <a:lstStyle/>
          <a:p>
            <a:r>
              <a:rPr lang="en-US" dirty="0" smtClean="0"/>
              <a:t>Loop tuning is time-consuming and requires specialized knowledge to the DSP’s hardware architecture</a:t>
            </a:r>
          </a:p>
          <a:p>
            <a:endParaRPr lang="en-US" dirty="0" smtClean="0"/>
          </a:p>
          <a:p>
            <a:r>
              <a:rPr lang="en-US" dirty="0" smtClean="0"/>
              <a:t>Loop </a:t>
            </a:r>
            <a:r>
              <a:rPr lang="en-US" smtClean="0"/>
              <a:t>tuning often gives significant performance improvement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45</a:t>
            </a:fld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70920" y="2819401"/>
          <a:ext cx="7619999" cy="22567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3599"/>
                <a:gridCol w="1752601"/>
                <a:gridCol w="1676400"/>
                <a:gridCol w="2057399"/>
              </a:tblGrid>
              <a:tr h="604299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size, DSP C code, #lines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Speed up</a:t>
                      </a:r>
                      <a:endParaRPr lang="en-US" dirty="0"/>
                    </a:p>
                  </a:txBody>
                  <a:tcPr/>
                </a:tc>
              </a:tr>
              <a:tr h="351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Naïve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Optimized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6973">
                <a:tc>
                  <a:txBody>
                    <a:bodyPr/>
                    <a:lstStyle/>
                    <a:p>
                      <a:r>
                        <a:rPr lang="en-US" dirty="0" smtClean="0"/>
                        <a:t>Mean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3.1x</a:t>
                      </a:r>
                      <a:endParaRPr lang="en-US" dirty="0"/>
                    </a:p>
                  </a:txBody>
                  <a:tcPr/>
                </a:tc>
              </a:tr>
              <a:tr h="416973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Gaussian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2.8x</a:t>
                      </a:r>
                      <a:endParaRPr lang="en-US" dirty="0"/>
                    </a:p>
                  </a:txBody>
                  <a:tcPr/>
                </a:tc>
              </a:tr>
              <a:tr h="416973">
                <a:tc>
                  <a:txBody>
                    <a:bodyPr/>
                    <a:lstStyle/>
                    <a:p>
                      <a:r>
                        <a:rPr lang="en-US" dirty="0" smtClean="0"/>
                        <a:t>Harris Corner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04319" y="55626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 from our previous research on TI C66x DSP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319" y="1600200"/>
          <a:ext cx="8229600" cy="3505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6272"/>
                <a:gridCol w="1926077"/>
                <a:gridCol w="1926077"/>
                <a:gridCol w="210117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Input/output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m/c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Matrix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Jacobi</a:t>
                      </a:r>
                      <a:r>
                        <a:rPr lang="en-US" baseline="0" dirty="0" smtClean="0"/>
                        <a:t> 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Gaussian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Sobel</a:t>
                      </a:r>
                      <a:r>
                        <a:rPr lang="en-US" dirty="0" smtClean="0"/>
                        <a:t>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Harris Corner Detector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Heavy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Lucas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Kanade</a:t>
                      </a:r>
                      <a:r>
                        <a:rPr lang="en-US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Heavy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46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8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Stencil Design Flow on TI C66x DSP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design flow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design flow: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47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3319" y="1828800"/>
            <a:ext cx="1371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09319" y="1828800"/>
            <a:ext cx="1981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Assembly Code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4919" y="1828800"/>
            <a:ext cx="1600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Executable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023519" y="19050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919119" y="19050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61319" y="4191000"/>
            <a:ext cx="16764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Specific Language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23519" y="4343400"/>
            <a:ext cx="1600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LLVM IR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76519" y="4343400"/>
            <a:ext cx="1600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Executable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413919" y="44196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699919" y="44196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09519" y="4343400"/>
            <a:ext cx="1981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Assembly Code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8366919" y="44196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rved Down Arrow 16"/>
          <p:cNvSpPr/>
          <p:nvPr/>
        </p:nvSpPr>
        <p:spPr>
          <a:xfrm rot="10800000">
            <a:off x="3337719" y="2514600"/>
            <a:ext cx="19812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urved Down Arrow 17"/>
          <p:cNvSpPr/>
          <p:nvPr/>
        </p:nvSpPr>
        <p:spPr>
          <a:xfrm rot="10800000">
            <a:off x="4861719" y="5029200"/>
            <a:ext cx="22860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47319" y="2831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71319" y="5334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mtClean="0"/>
              <a:t>Position Independent Arithmetic (PIA)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119" y="1371600"/>
            <a:ext cx="8229600" cy="563571"/>
          </a:xfrm>
        </p:spPr>
        <p:txBody>
          <a:bodyPr/>
          <a:lstStyle/>
          <a:p>
            <a:r>
              <a:rPr lang="en-US" smtClean="0"/>
              <a:t>Simpler grammar makes it easier to auto-tune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48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119" y="1935171"/>
            <a:ext cx="4876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matrix_add</a:t>
            </a:r>
            <a:r>
              <a:rPr lang="en-US" sz="1600" dirty="0"/>
              <a:t>(float* A, float* B, float* C, </a:t>
            </a:r>
            <a:r>
              <a:rPr lang="en-US" sz="1600" dirty="0" err="1"/>
              <a:t>int</a:t>
            </a:r>
            <a:r>
              <a:rPr lang="en-US" sz="1600" dirty="0"/>
              <a:t> N) {</a:t>
            </a:r>
          </a:p>
          <a:p>
            <a:r>
              <a:rPr lang="en-US" sz="1600" dirty="0"/>
              <a:t>  for (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N; ++</a:t>
            </a:r>
            <a:r>
              <a:rPr lang="en-US" sz="1600" dirty="0" err="1"/>
              <a:t>i</a:t>
            </a:r>
            <a:r>
              <a:rPr lang="en-US" sz="1600" dirty="0"/>
              <a:t>) {</a:t>
            </a:r>
          </a:p>
          <a:p>
            <a:r>
              <a:rPr lang="en-US" sz="1600" dirty="0"/>
              <a:t>    for (j = 0; j &lt; N; ++j) {</a:t>
            </a:r>
          </a:p>
          <a:p>
            <a:r>
              <a:rPr lang="en-US" sz="1600" dirty="0"/>
              <a:t>      C[</a:t>
            </a:r>
            <a:r>
              <a:rPr lang="en-US" sz="1600" dirty="0" err="1"/>
              <a:t>i</a:t>
            </a:r>
            <a:r>
              <a:rPr lang="en-US" sz="1600" dirty="0"/>
              <a:t> * </a:t>
            </a:r>
            <a:r>
              <a:rPr lang="en-US" sz="1600" dirty="0" err="1"/>
              <a:t>size_x</a:t>
            </a:r>
            <a:r>
              <a:rPr lang="en-US" sz="1600" dirty="0"/>
              <a:t> + j] = </a:t>
            </a:r>
          </a:p>
          <a:p>
            <a:r>
              <a:rPr lang="en-US" sz="1600" dirty="0"/>
              <a:t>          A[</a:t>
            </a:r>
            <a:r>
              <a:rPr lang="en-US" sz="1600" dirty="0" err="1"/>
              <a:t>i</a:t>
            </a:r>
            <a:r>
              <a:rPr lang="en-US" sz="1600" dirty="0"/>
              <a:t> * </a:t>
            </a:r>
            <a:r>
              <a:rPr lang="en-US" sz="1600" dirty="0" err="1"/>
              <a:t>size_x</a:t>
            </a:r>
            <a:r>
              <a:rPr lang="en-US" sz="1600" dirty="0"/>
              <a:t> + j] + B[</a:t>
            </a:r>
            <a:r>
              <a:rPr lang="en-US" sz="1600" dirty="0" err="1"/>
              <a:t>i</a:t>
            </a:r>
            <a:r>
              <a:rPr lang="en-US" sz="1600" dirty="0"/>
              <a:t> * </a:t>
            </a:r>
            <a:r>
              <a:rPr lang="en-US" sz="1600" dirty="0" err="1"/>
              <a:t>size_x</a:t>
            </a:r>
            <a:r>
              <a:rPr lang="en-US" sz="1600" dirty="0"/>
              <a:t> + j];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4803" y="4052023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STENCIL(</a:t>
            </a:r>
            <a:r>
              <a:rPr lang="en-US" sz="1600" dirty="0" err="1"/>
              <a:t>matrix_add</a:t>
            </a:r>
            <a:r>
              <a:rPr lang="en-US" sz="1600" dirty="0"/>
              <a:t>)</a:t>
            </a:r>
          </a:p>
          <a:p>
            <a:r>
              <a:rPr lang="en-US" sz="1600" dirty="0"/>
              <a:t>    C = A[0,0] + B[0,0];</a:t>
            </a:r>
          </a:p>
          <a:p>
            <a:r>
              <a:rPr lang="en-US" sz="1600" dirty="0"/>
              <a:t>END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4328319" y="2316171"/>
            <a:ext cx="1600200" cy="990600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code</a:t>
            </a:r>
            <a:endParaRPr lang="en-US" dirty="0"/>
          </a:p>
        </p:txBody>
      </p:sp>
      <p:sp>
        <p:nvSpPr>
          <p:cNvPr id="8" name="Left Arrow Callout 7"/>
          <p:cNvSpPr/>
          <p:nvPr/>
        </p:nvSpPr>
        <p:spPr>
          <a:xfrm>
            <a:off x="4335160" y="4025911"/>
            <a:ext cx="1600200" cy="990600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PIA code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32158" y="2667000"/>
            <a:ext cx="838200" cy="3048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8958" y="2667000"/>
            <a:ext cx="685800" cy="3048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222558" y="2057400"/>
            <a:ext cx="3048000" cy="35052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374958" y="2133600"/>
            <a:ext cx="2971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rgbClr val="000000"/>
                </a:solidFill>
                <a:latin typeface="+mn-lt"/>
              </a:rPr>
              <a:t>STENCIL(</a:t>
            </a:r>
            <a:r>
              <a:rPr lang="en-US" kern="0" dirty="0" err="1">
                <a:solidFill>
                  <a:srgbClr val="000000"/>
                </a:solidFill>
                <a:latin typeface="+mn-lt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kern="0" dirty="0">
              <a:solidFill>
                <a:srgbClr val="000000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kern="0" dirty="0">
              <a:solidFill>
                <a:srgbClr val="000000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  $t = A[-1,0] * @c1 +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rgbClr val="000000"/>
                </a:solidFill>
                <a:latin typeface="+mn-lt"/>
              </a:rPr>
              <a:t>         A[0,0] * @c2 +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         A[0,1] * @c3;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kern="0" dirty="0">
              <a:solidFill>
                <a:srgbClr val="000000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rgbClr val="000000"/>
                </a:solidFill>
                <a:latin typeface="+mn-lt"/>
              </a:rPr>
              <a:t>  C = 1.0 / $t;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kern="0" baseline="0" dirty="0" smtClean="0">
              <a:solidFill>
                <a:srgbClr val="000000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kern="0" baseline="0" dirty="0" smtClean="0">
                <a:solidFill>
                  <a:srgbClr val="000000"/>
                </a:solidFill>
                <a:latin typeface="+mn-lt"/>
              </a:rPr>
              <a:t>END</a:t>
            </a:r>
            <a:endParaRPr lang="en-US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374958" y="3124200"/>
            <a:ext cx="6858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136958" y="3124200"/>
            <a:ext cx="9906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279958" y="3124200"/>
            <a:ext cx="6096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451158" y="4419600"/>
            <a:ext cx="5334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Callout 17"/>
          <p:cNvSpPr/>
          <p:nvPr/>
        </p:nvSpPr>
        <p:spPr>
          <a:xfrm>
            <a:off x="7308158" y="3048000"/>
            <a:ext cx="1295400" cy="457200"/>
          </a:xfrm>
          <a:prstGeom prst="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Variable</a:t>
            </a:r>
          </a:p>
        </p:txBody>
      </p:sp>
      <p:sp>
        <p:nvSpPr>
          <p:cNvPr id="19" name="Right Arrow Callout 18"/>
          <p:cNvSpPr/>
          <p:nvPr/>
        </p:nvSpPr>
        <p:spPr>
          <a:xfrm>
            <a:off x="7460558" y="4419600"/>
            <a:ext cx="1143000" cy="457200"/>
          </a:xfrm>
          <a:prstGeom prst="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20" name="Down Arrow Callout 19"/>
          <p:cNvSpPr/>
          <p:nvPr/>
        </p:nvSpPr>
        <p:spPr>
          <a:xfrm>
            <a:off x="10127558" y="2743200"/>
            <a:ext cx="914400" cy="457200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Parameter</a:t>
            </a:r>
          </a:p>
        </p:txBody>
      </p:sp>
      <p:sp>
        <p:nvSpPr>
          <p:cNvPr id="21" name="Down Arrow Callout 20"/>
          <p:cNvSpPr/>
          <p:nvPr/>
        </p:nvSpPr>
        <p:spPr>
          <a:xfrm>
            <a:off x="9136958" y="2743200"/>
            <a:ext cx="914400" cy="457200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98768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49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5119" y="1524000"/>
            <a:ext cx="16764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Specific Language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47319" y="1676400"/>
            <a:ext cx="1600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LLVM IR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00319" y="1676400"/>
            <a:ext cx="1600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Executable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337719" y="17526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623719" y="17526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33319" y="1676400"/>
            <a:ext cx="1981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Assembly Code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8290719" y="17526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Down Arrow 11"/>
          <p:cNvSpPr/>
          <p:nvPr/>
        </p:nvSpPr>
        <p:spPr>
          <a:xfrm rot="10800000">
            <a:off x="4785519" y="2362200"/>
            <a:ext cx="22860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119" y="2667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Automatic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575719" y="3565323"/>
            <a:ext cx="7543800" cy="1387678"/>
          </a:xfrm>
        </p:spPr>
        <p:txBody>
          <a:bodyPr/>
          <a:lstStyle/>
          <a:p>
            <a:r>
              <a:rPr lang="en-US" smtClean="0"/>
              <a:t>Evaluate impact on II from:</a:t>
            </a:r>
          </a:p>
          <a:p>
            <a:pPr lvl="1"/>
            <a:r>
              <a:rPr lang="en-US"/>
              <a:t>L</a:t>
            </a:r>
            <a:r>
              <a:rPr lang="en-US" smtClean="0"/>
              <a:t>oop unroll factors</a:t>
            </a:r>
          </a:p>
          <a:p>
            <a:pPr lvl="1"/>
            <a:r>
              <a:rPr lang="en-US" smtClean="0"/>
              <a:t>SIMD binding (use of SIMD LLVM operations)</a:t>
            </a:r>
          </a:p>
          <a:p>
            <a:pPr lvl="1"/>
            <a:r>
              <a:rPr lang="en-US" smtClean="0"/>
              <a:t>Detect unaligned SIMD loads/stores (convert LDNDW to LDDW)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46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 Modern CPUs are SoC/Heterogeneous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5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2050" name="Picture 2" descr="http://images.anandtech.com/doci/9320/BDW-U_57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919" y="1618436"/>
            <a:ext cx="6400800" cy="362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ages.anandtech.com/doci/7355/pLDBDAIaeFFrBEdN.large_575px.jpe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481" y="1646510"/>
            <a:ext cx="5181600" cy="387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85119" y="5492235"/>
            <a:ext cx="1371600" cy="39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smtClean="0"/>
              <a:t>Apple A6</a:t>
            </a:r>
            <a:endParaRPr lang="en-US" ker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691427" y="5321681"/>
            <a:ext cx="2091928" cy="39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smtClean="0"/>
              <a:t>Intel Broadwell 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84217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Loop Unrolling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50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179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0519" y="1371601"/>
            <a:ext cx="6096000" cy="227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92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956719" y="3733801"/>
            <a:ext cx="6207711" cy="227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554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SIMD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719" y="1371600"/>
            <a:ext cx="4038600" cy="1676400"/>
          </a:xfrm>
        </p:spPr>
        <p:txBody>
          <a:bodyPr/>
          <a:lstStyle/>
          <a:p>
            <a:r>
              <a:rPr lang="en-US" dirty="0" smtClean="0"/>
              <a:t>Provide up to 2x speed up</a:t>
            </a:r>
          </a:p>
          <a:p>
            <a:endParaRPr lang="en-US" dirty="0" smtClean="0"/>
          </a:p>
          <a:p>
            <a:r>
              <a:rPr lang="en-US" dirty="0" smtClean="0"/>
              <a:t>More efficient on complex loops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51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2319" y="1371600"/>
            <a:ext cx="4648200" cy="451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18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Alignment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154" y="1676400"/>
            <a:ext cx="3581400" cy="685800"/>
          </a:xfrm>
        </p:spPr>
        <p:txBody>
          <a:bodyPr/>
          <a:lstStyle/>
          <a:p>
            <a:r>
              <a:rPr lang="en-US" dirty="0" smtClean="0"/>
              <a:t>Reduce up to 30% of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52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7519" y="1371601"/>
            <a:ext cx="4622402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562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Iterative Optimization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718719" y="1524000"/>
          <a:ext cx="4495800" cy="3683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0"/>
                <a:gridCol w="914400"/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Baseline</a:t>
                      </a:r>
                      <a:r>
                        <a:rPr lang="en-US" sz="1200" baseline="0" dirty="0" smtClean="0"/>
                        <a:t> II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Optimized</a:t>
                      </a:r>
                      <a:r>
                        <a:rPr lang="en-US" sz="1200" baseline="0" dirty="0" smtClean="0"/>
                        <a:t> II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Strategy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Matrix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Add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1.5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Unroll 2x+SIMD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1x3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3x3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4.5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Unroll 6x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Jacobi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2.5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Unroll 2x or 4x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Gaussian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Sobel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4.25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Unroll 8x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Harris Corner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Unroll 2x+SIMD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Lucas </a:t>
                      </a:r>
                      <a:r>
                        <a:rPr lang="en-US" sz="1200" dirty="0" err="1" smtClean="0"/>
                        <a:t>Kanade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9.5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Unroll 2x+SIMD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53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Statically-scheduled architectures make it easy to iteratively refine kernels</a:t>
            </a:r>
          </a:p>
          <a:p>
            <a:endParaRPr lang="en-US" sz="2400" smtClean="0"/>
          </a:p>
          <a:p>
            <a:r>
              <a:rPr lang="en-US" sz="2400" smtClean="0">
                <a:solidFill>
                  <a:srgbClr val="FF0000"/>
                </a:solidFill>
              </a:rPr>
              <a:t>DSLs needed to do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54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2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Tiling Geometry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" y="1447800"/>
            <a:ext cx="11035427" cy="1416078"/>
          </a:xfrm>
        </p:spPr>
        <p:txBody>
          <a:bodyPr/>
          <a:lstStyle/>
          <a:p>
            <a:r>
              <a:rPr lang="en-US" smtClean="0"/>
              <a:t>Best tile geometry?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55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3519" y="1520899"/>
            <a:ext cx="14573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7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5669" y="1427199"/>
            <a:ext cx="7334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77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04882" y="1371600"/>
            <a:ext cx="381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32719" y="3200538"/>
            <a:ext cx="3715822" cy="2793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7319" y="2780533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Narrower tiles (less width) </a:t>
            </a:r>
            <a:r>
              <a:rPr lang="en-US" smtClean="0"/>
              <a:t>results in lower EDMA bandwidth: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0520" y="2761158"/>
            <a:ext cx="536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But wider tiles result in more vertical overlap for between tiles: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7453" y="3124200"/>
            <a:ext cx="3701688" cy="28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vs. Scratchpad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56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163" y="2571750"/>
            <a:ext cx="2901156" cy="24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2319" y="2612466"/>
            <a:ext cx="2971800" cy="2514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32919" y="2590800"/>
            <a:ext cx="2876550" cy="2493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36413" y="2612466"/>
            <a:ext cx="2945933" cy="255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042319" y="215510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smtClean="0"/>
              <a:t>Horizontal stencils:</a:t>
            </a:r>
            <a:endParaRPr lang="en-US" u="sng"/>
          </a:p>
        </p:txBody>
      </p:sp>
      <p:sp>
        <p:nvSpPr>
          <p:cNvPr id="11" name="TextBox 10"/>
          <p:cNvSpPr txBox="1"/>
          <p:nvPr/>
        </p:nvSpPr>
        <p:spPr>
          <a:xfrm>
            <a:off x="7833519" y="215541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smtClean="0"/>
              <a:t>Vertical stencils:</a:t>
            </a:r>
            <a:endParaRPr lang="en-US" u="sn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5525" y="1458043"/>
            <a:ext cx="1726794" cy="1068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9389" y="1371600"/>
            <a:ext cx="801520" cy="127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Double Buffer Tiling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119" y="1371600"/>
            <a:ext cx="8382000" cy="990600"/>
          </a:xfrm>
        </p:spPr>
        <p:txBody>
          <a:bodyPr/>
          <a:lstStyle/>
          <a:p>
            <a:r>
              <a:rPr lang="en-US" dirty="0" smtClean="0"/>
              <a:t>Double buffer</a:t>
            </a:r>
          </a:p>
          <a:p>
            <a:pPr lvl="1"/>
            <a:r>
              <a:rPr lang="en-US" dirty="0" smtClean="0"/>
              <a:t>Achieves over 10x speed up on complex stencils such as Lucas </a:t>
            </a:r>
            <a:r>
              <a:rPr lang="en-US" dirty="0" err="1" smtClean="0"/>
              <a:t>Kanade</a:t>
            </a:r>
            <a:r>
              <a:rPr lang="en-US" dirty="0" smtClean="0"/>
              <a:t> and Harris </a:t>
            </a:r>
            <a:r>
              <a:rPr lang="en-US" smtClean="0"/>
              <a:t>Corner method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57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0354" y="2353562"/>
            <a:ext cx="4191000" cy="362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3164" y="2353562"/>
            <a:ext cx="4231190" cy="370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58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Keystone’s cache needs improvement (more associativity)</a:t>
            </a:r>
          </a:p>
          <a:p>
            <a:endParaRPr lang="en-US" sz="2400" smtClean="0"/>
          </a:p>
          <a:p>
            <a:r>
              <a:rPr lang="en-US" sz="2400" smtClean="0"/>
              <a:t>Until then, complex stencils benefit significantly from intelligenct tile size selection</a:t>
            </a:r>
          </a:p>
          <a:p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58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Loop and memory allocation tuning gives ~50% improvement on memory bound kernels such as SpMV and up to 10X improvement for compute bound kernels such as complex stencils</a:t>
            </a:r>
          </a:p>
          <a:p>
            <a:endParaRPr lang="en-US" smtClean="0"/>
          </a:p>
          <a:p>
            <a:r>
              <a:rPr lang="en-US" smtClean="0"/>
              <a:t>From software perspective, we need:</a:t>
            </a:r>
          </a:p>
          <a:p>
            <a:pPr lvl="1"/>
            <a:r>
              <a:rPr lang="en-US" smtClean="0"/>
              <a:t>Best practices for programmers</a:t>
            </a:r>
          </a:p>
          <a:p>
            <a:pPr lvl="1"/>
            <a:r>
              <a:rPr lang="en-US" smtClean="0"/>
              <a:t>Tools for scratchpad allocation and tile sizing</a:t>
            </a:r>
          </a:p>
          <a:p>
            <a:pPr lvl="1"/>
            <a:r>
              <a:rPr lang="en-US" smtClean="0"/>
              <a:t>Domain specific languages</a:t>
            </a:r>
          </a:p>
          <a:p>
            <a:pPr lvl="1"/>
            <a:endParaRPr lang="en-US" smtClean="0"/>
          </a:p>
          <a:p>
            <a:r>
              <a:rPr lang="en-US" smtClean="0"/>
              <a:t>From the hardware perspective, we need:</a:t>
            </a:r>
          </a:p>
          <a:p>
            <a:pPr lvl="1"/>
            <a:r>
              <a:rPr lang="en-US" smtClean="0"/>
              <a:t>More DRAM bandwidth</a:t>
            </a:r>
          </a:p>
          <a:p>
            <a:pPr lvl="1"/>
            <a:r>
              <a:rPr lang="en-US" smtClean="0"/>
              <a:t>Multi-DSP (at least 32 per module) platforms</a:t>
            </a:r>
          </a:p>
          <a:p>
            <a:pPr lvl="2"/>
            <a:r>
              <a:rPr lang="en-US" sz="1400" smtClean="0"/>
              <a:t>High-end GPUs have 20X peak performance and DRAM b/w</a:t>
            </a:r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59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2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Keystone vs</a:t>
            </a:r>
            <a:r>
              <a:rPr lang="en-US" dirty="0" smtClean="0"/>
              <a:t>. Other Processors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301692"/>
              </p:ext>
            </p:extLst>
          </p:nvPr>
        </p:nvGraphicFramePr>
        <p:xfrm>
          <a:off x="1508919" y="1473200"/>
          <a:ext cx="8977202" cy="423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0674"/>
                <a:gridCol w="1156049"/>
                <a:gridCol w="887535"/>
                <a:gridCol w="909443"/>
                <a:gridCol w="1170336"/>
                <a:gridCol w="1268761"/>
                <a:gridCol w="1344961"/>
                <a:gridCol w="909443"/>
              </a:tblGrid>
              <a:tr h="139192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21618" marR="121618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NVIDIA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Tesla</a:t>
                      </a:r>
                      <a:endParaRPr lang="en-US" sz="12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K20X GPU</a:t>
                      </a:r>
                    </a:p>
                    <a:p>
                      <a:pPr algn="ctr"/>
                      <a:endParaRPr lang="en-US" sz="12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28 nm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21618" marR="121618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Xeon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Phi 5110p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22 nm</a:t>
                      </a:r>
                    </a:p>
                  </a:txBody>
                  <a:tcPr marL="121618" marR="121618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Intel i7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Ivy Bridge</a:t>
                      </a:r>
                    </a:p>
                    <a:p>
                      <a:pPr algn="ctr"/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22 nm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21618" marR="121618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NVIDIA</a:t>
                      </a:r>
                    </a:p>
                    <a:p>
                      <a:pPr algn="ctr"/>
                      <a:r>
                        <a:rPr lang="en-US" sz="1200" b="1" err="1" smtClean="0">
                          <a:solidFill>
                            <a:schemeClr val="bg1"/>
                          </a:solidFill>
                        </a:rPr>
                        <a:t>Tegra</a:t>
                      </a:r>
                      <a:r>
                        <a:rPr lang="en-US" sz="1200" b="1" smtClean="0">
                          <a:solidFill>
                            <a:schemeClr val="bg1"/>
                          </a:solidFill>
                        </a:rPr>
                        <a:t> TK1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28 nm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21618" marR="121618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</a:rPr>
                        <a:t>Keystone 1/2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</a:rPr>
                        <a:t>45/28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nm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21618" marR="121618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</a:rPr>
                        <a:t>Imagination</a:t>
                      </a:r>
                    </a:p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</a:rPr>
                        <a:t>PowerVR</a:t>
                      </a:r>
                      <a:endParaRPr lang="en-US" sz="1200" b="1" baseline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200" b="1" baseline="0" smtClean="0">
                          <a:solidFill>
                            <a:schemeClr val="bg1"/>
                          </a:solidFill>
                        </a:rPr>
                        <a:t>G6430</a:t>
                      </a:r>
                    </a:p>
                    <a:p>
                      <a:pPr algn="ctr"/>
                      <a:r>
                        <a:rPr lang="en-US" sz="1200" b="1" baseline="0" smtClean="0">
                          <a:solidFill>
                            <a:schemeClr val="bg1"/>
                          </a:solidFill>
                        </a:rPr>
                        <a:t>(Apple A7)</a:t>
                      </a:r>
                      <a:endParaRPr lang="en-US" sz="12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12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28 nm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21618" marR="121618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Intel i3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Ivy Bridge</a:t>
                      </a:r>
                    </a:p>
                    <a:p>
                      <a:pPr algn="ctr"/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22 nm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21618" marR="121618" anchor="b">
                    <a:solidFill>
                      <a:schemeClr val="tx1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/>
                        <a:t>Peak</a:t>
                      </a:r>
                      <a:r>
                        <a:rPr lang="en-US" sz="1200" b="1" baseline="0" dirty="0" smtClean="0"/>
                        <a:t> single</a:t>
                      </a:r>
                    </a:p>
                    <a:p>
                      <a:pPr algn="r"/>
                      <a:r>
                        <a:rPr lang="en-US" sz="1200" b="1" baseline="0" dirty="0" smtClean="0"/>
                        <a:t>precision</a:t>
                      </a:r>
                    </a:p>
                    <a:p>
                      <a:pPr algn="r"/>
                      <a:r>
                        <a:rPr lang="en-US" sz="1200" b="1" baseline="0" smtClean="0"/>
                        <a:t>throughput</a:t>
                      </a:r>
                      <a:endParaRPr lang="en-US" sz="1200" b="1" baseline="0" dirty="0" smtClean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3.95</a:t>
                      </a:r>
                    </a:p>
                    <a:p>
                      <a:pPr algn="ctr"/>
                      <a:r>
                        <a:rPr lang="en-US" sz="1200" dirty="0" err="1" smtClean="0"/>
                        <a:t>Tflops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2.12</a:t>
                      </a:r>
                    </a:p>
                    <a:p>
                      <a:pPr algn="ctr"/>
                      <a:r>
                        <a:rPr lang="en-US" sz="1200" dirty="0" err="1" smtClean="0"/>
                        <a:t>Tflops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365</a:t>
                      </a:r>
                      <a:endParaRPr lang="en-US" sz="1200" dirty="0" smtClean="0"/>
                    </a:p>
                    <a:p>
                      <a:pPr algn="ctr"/>
                      <a:r>
                        <a:rPr lang="en-US" sz="1200" dirty="0" err="1" smtClean="0"/>
                        <a:t>Gflops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331</a:t>
                      </a:r>
                      <a:endParaRPr lang="en-US" sz="1200" dirty="0" smtClean="0"/>
                    </a:p>
                    <a:p>
                      <a:pPr algn="ctr"/>
                      <a:r>
                        <a:rPr lang="en-US" sz="1200" smtClean="0"/>
                        <a:t>Gflops</a:t>
                      </a:r>
                    </a:p>
                    <a:p>
                      <a:pPr algn="ctr"/>
                      <a:r>
                        <a:rPr lang="en-US" sz="1200" smtClean="0"/>
                        <a:t>@ 864 MHz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160</a:t>
                      </a:r>
                      <a:endParaRPr lang="en-US" sz="1200" b="1" dirty="0" smtClean="0"/>
                    </a:p>
                    <a:p>
                      <a:pPr algn="ctr"/>
                      <a:r>
                        <a:rPr lang="en-US" sz="1200" b="1" smtClean="0"/>
                        <a:t>Gflops</a:t>
                      </a:r>
                    </a:p>
                    <a:p>
                      <a:pPr algn="ctr"/>
                      <a:r>
                        <a:rPr lang="en-US" sz="1200" b="1" smtClean="0"/>
                        <a:t>@</a:t>
                      </a:r>
                      <a:r>
                        <a:rPr lang="en-US" sz="1200" b="1" baseline="0" smtClean="0"/>
                        <a:t> 1.25 GHz</a:t>
                      </a:r>
                      <a:endParaRPr lang="en-US" sz="12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115.2</a:t>
                      </a:r>
                      <a:endParaRPr lang="en-US" sz="1200" baseline="0" dirty="0" smtClean="0"/>
                    </a:p>
                    <a:p>
                      <a:pPr algn="ctr"/>
                      <a:r>
                        <a:rPr lang="en-US" sz="1200" baseline="0" smtClean="0"/>
                        <a:t>Gflops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42</a:t>
                      </a:r>
                    </a:p>
                    <a:p>
                      <a:pPr algn="ctr"/>
                      <a:r>
                        <a:rPr lang="en-US" sz="1200" dirty="0" err="1" smtClean="0"/>
                        <a:t>Gflops</a:t>
                      </a:r>
                      <a:endParaRPr lang="en-US" sz="1200" dirty="0"/>
                    </a:p>
                  </a:txBody>
                  <a:tcPr marL="121618" marR="121618"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/>
                        <a:t>TDP</a:t>
                      </a:r>
                      <a:endParaRPr lang="en-US" sz="12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225 W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225 W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77 W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25+</a:t>
                      </a:r>
                      <a:r>
                        <a:rPr lang="en-US" sz="1200" baseline="0" smtClean="0"/>
                        <a:t> W ?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10 W</a:t>
                      </a:r>
                      <a:endParaRPr lang="en-US" sz="12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55 W</a:t>
                      </a:r>
                      <a:endParaRPr lang="en-US" sz="1200" dirty="0"/>
                    </a:p>
                  </a:txBody>
                  <a:tcPr marL="121618" marR="121618"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/>
                        <a:t>DRAM</a:t>
                      </a:r>
                    </a:p>
                    <a:p>
                      <a:pPr algn="r"/>
                      <a:r>
                        <a:rPr lang="en-US" sz="1200" b="1" dirty="0" smtClean="0"/>
                        <a:t>bandwidth</a:t>
                      </a:r>
                      <a:endParaRPr lang="en-US" sz="12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</a:p>
                    <a:p>
                      <a:pPr algn="ctr"/>
                      <a:r>
                        <a:rPr lang="en-US" sz="1200" dirty="0" smtClean="0"/>
                        <a:t>GB/s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320</a:t>
                      </a:r>
                      <a:endParaRPr lang="en-US" sz="1200" baseline="0" dirty="0" smtClean="0"/>
                    </a:p>
                    <a:p>
                      <a:pPr algn="ctr"/>
                      <a:r>
                        <a:rPr lang="en-US" sz="1200" baseline="0" dirty="0" smtClean="0"/>
                        <a:t>GB/s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25.6</a:t>
                      </a:r>
                    </a:p>
                    <a:p>
                      <a:pPr algn="ctr"/>
                      <a:r>
                        <a:rPr lang="en-US" sz="1200" smtClean="0"/>
                        <a:t>GB/s</a:t>
                      </a:r>
                    </a:p>
                    <a:p>
                      <a:pPr algn="ctr"/>
                      <a:endParaRPr lang="en-US" sz="1200" smtClean="0"/>
                    </a:p>
                    <a:p>
                      <a:pPr algn="ctr"/>
                      <a:r>
                        <a:rPr lang="en-US" sz="1200" smtClean="0"/>
                        <a:t>Dual</a:t>
                      </a:r>
                    </a:p>
                    <a:p>
                      <a:pPr algn="ctr"/>
                      <a:r>
                        <a:rPr lang="en-US" sz="1200" smtClean="0"/>
                        <a:t>Channel</a:t>
                      </a:r>
                      <a:endParaRPr lang="en-US" sz="1200" baseline="0" smtClean="0"/>
                    </a:p>
                    <a:p>
                      <a:pPr algn="ctr"/>
                      <a:r>
                        <a:rPr lang="en-US" sz="1200" baseline="0" smtClean="0"/>
                        <a:t>DDR3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17.1</a:t>
                      </a:r>
                      <a:endParaRPr lang="en-US" sz="1200" dirty="0" smtClean="0"/>
                    </a:p>
                    <a:p>
                      <a:pPr algn="ctr"/>
                      <a:r>
                        <a:rPr lang="en-US" sz="1200" smtClean="0"/>
                        <a:t>GB/s</a:t>
                      </a:r>
                    </a:p>
                    <a:p>
                      <a:pPr algn="ctr"/>
                      <a:endParaRPr lang="en-US" sz="120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Single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Channel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DDR3</a:t>
                      </a:r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12.8</a:t>
                      </a:r>
                    </a:p>
                    <a:p>
                      <a:pPr algn="ctr"/>
                      <a:r>
                        <a:rPr lang="en-US" sz="1200" b="1" smtClean="0"/>
                        <a:t>GB/s</a:t>
                      </a:r>
                    </a:p>
                    <a:p>
                      <a:pPr algn="ctr"/>
                      <a:endParaRPr lang="en-US" sz="1200" b="1" smtClean="0"/>
                    </a:p>
                    <a:p>
                      <a:pPr algn="ctr"/>
                      <a:r>
                        <a:rPr lang="en-US" sz="1200" b="1" smtClean="0"/>
                        <a:t>Single</a:t>
                      </a:r>
                    </a:p>
                    <a:p>
                      <a:pPr algn="ctr"/>
                      <a:r>
                        <a:rPr lang="en-US" sz="1200" b="1" smtClean="0"/>
                        <a:t>Channel</a:t>
                      </a:r>
                    </a:p>
                    <a:p>
                      <a:pPr algn="ctr"/>
                      <a:r>
                        <a:rPr lang="en-US" sz="1200" b="1" smtClean="0"/>
                        <a:t>DDR3</a:t>
                      </a:r>
                      <a:endParaRPr lang="en-US" sz="12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12.8-14.9</a:t>
                      </a:r>
                    </a:p>
                    <a:p>
                      <a:pPr algn="ctr"/>
                      <a:r>
                        <a:rPr lang="en-US" sz="1200" smtClean="0"/>
                        <a:t>GB/s</a:t>
                      </a:r>
                    </a:p>
                    <a:p>
                      <a:pPr algn="ctr"/>
                      <a:endParaRPr lang="en-US" sz="120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Single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Channel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DDR3</a:t>
                      </a:r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25.6</a:t>
                      </a:r>
                    </a:p>
                    <a:p>
                      <a:pPr algn="ctr"/>
                      <a:r>
                        <a:rPr lang="en-US" sz="1200" smtClean="0"/>
                        <a:t>GB/s</a:t>
                      </a:r>
                    </a:p>
                    <a:p>
                      <a:pPr algn="ctr"/>
                      <a:endParaRPr lang="en-US" sz="120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Dual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Channel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DDR3</a:t>
                      </a:r>
                    </a:p>
                  </a:txBody>
                  <a:tcPr marL="121618" marR="121618" anchor="ctr"/>
                </a:tc>
              </a:tr>
              <a:tr h="57912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/>
                        <a:t>Ideal power</a:t>
                      </a:r>
                    </a:p>
                    <a:p>
                      <a:pPr algn="r"/>
                      <a:r>
                        <a:rPr lang="en-US" sz="1200" b="1" dirty="0" smtClean="0"/>
                        <a:t> efficiency</a:t>
                      </a:r>
                      <a:endParaRPr lang="en-US" sz="12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17.6</a:t>
                      </a:r>
                    </a:p>
                    <a:p>
                      <a:pPr algn="ctr"/>
                      <a:r>
                        <a:rPr lang="en-US" sz="1200" dirty="0" err="1" smtClean="0"/>
                        <a:t>Gflops</a:t>
                      </a:r>
                      <a:r>
                        <a:rPr lang="en-US" sz="1200" dirty="0" smtClean="0"/>
                        <a:t>/</a:t>
                      </a:r>
                    </a:p>
                    <a:p>
                      <a:pPr algn="ctr"/>
                      <a:r>
                        <a:rPr lang="en-US" sz="1200" dirty="0" smtClean="0"/>
                        <a:t>Watt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9.4</a:t>
                      </a:r>
                      <a:endParaRPr lang="en-US" sz="1200" baseline="0" dirty="0" smtClean="0"/>
                    </a:p>
                    <a:p>
                      <a:pPr algn="ctr"/>
                      <a:r>
                        <a:rPr lang="en-US" sz="1200" baseline="0" dirty="0" err="1" smtClean="0"/>
                        <a:t>Gflops</a:t>
                      </a:r>
                      <a:r>
                        <a:rPr lang="en-US" sz="1200" baseline="0" dirty="0" smtClean="0"/>
                        <a:t>/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Watt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4.7</a:t>
                      </a:r>
                      <a:endParaRPr lang="en-US" sz="1200" dirty="0" smtClean="0"/>
                    </a:p>
                    <a:p>
                      <a:pPr algn="ctr"/>
                      <a:r>
                        <a:rPr lang="en-US" sz="1200" dirty="0" err="1" smtClean="0"/>
                        <a:t>Gflops</a:t>
                      </a:r>
                      <a:r>
                        <a:rPr lang="en-US" sz="1200" dirty="0" smtClean="0"/>
                        <a:t>/</a:t>
                      </a:r>
                    </a:p>
                    <a:p>
                      <a:pPr algn="ctr"/>
                      <a:r>
                        <a:rPr lang="en-US" sz="1200" dirty="0" smtClean="0"/>
                        <a:t>Watt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13.2</a:t>
                      </a:r>
                      <a:endParaRPr lang="en-US" sz="1200" dirty="0" smtClean="0"/>
                    </a:p>
                    <a:p>
                      <a:pPr algn="ctr"/>
                      <a:r>
                        <a:rPr lang="en-US" sz="1200" dirty="0" err="1" smtClean="0"/>
                        <a:t>Gflops</a:t>
                      </a:r>
                      <a:r>
                        <a:rPr lang="en-US" sz="1200" dirty="0" smtClean="0"/>
                        <a:t>/</a:t>
                      </a:r>
                    </a:p>
                    <a:p>
                      <a:pPr algn="ctr"/>
                      <a:r>
                        <a:rPr lang="en-US" sz="1200" dirty="0" smtClean="0"/>
                        <a:t>Watt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16.0</a:t>
                      </a:r>
                      <a:endParaRPr lang="en-US" sz="1200" b="1" dirty="0" smtClean="0"/>
                    </a:p>
                    <a:p>
                      <a:pPr algn="ctr"/>
                      <a:r>
                        <a:rPr lang="en-US" sz="1200" b="1" dirty="0" err="1" smtClean="0"/>
                        <a:t>Gflops</a:t>
                      </a:r>
                      <a:r>
                        <a:rPr lang="en-US" sz="1200" b="1" dirty="0" smtClean="0"/>
                        <a:t>/</a:t>
                      </a:r>
                    </a:p>
                    <a:p>
                      <a:pPr algn="ctr"/>
                      <a:r>
                        <a:rPr lang="en-US" sz="1200" b="1" dirty="0" smtClean="0"/>
                        <a:t>Watt</a:t>
                      </a:r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?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&lt; 1</a:t>
                      </a:r>
                    </a:p>
                    <a:p>
                      <a:pPr algn="ctr"/>
                      <a:r>
                        <a:rPr lang="en-US" sz="1200" dirty="0" err="1" smtClean="0"/>
                        <a:t>Gflops</a:t>
                      </a:r>
                      <a:r>
                        <a:rPr lang="en-US" sz="1200" dirty="0" smtClean="0"/>
                        <a:t>/</a:t>
                      </a:r>
                    </a:p>
                    <a:p>
                      <a:pPr algn="ctr"/>
                      <a:r>
                        <a:rPr lang="en-US" sz="1200" dirty="0" smtClean="0"/>
                        <a:t>Watt</a:t>
                      </a:r>
                      <a:endParaRPr lang="en-US" sz="1200" dirty="0"/>
                    </a:p>
                  </a:txBody>
                  <a:tcPr marL="121618" marR="121618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6</a:t>
            </a:fld>
            <a:endParaRPr lang="en-US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60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44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Lock?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61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08092" y="1371600"/>
            <a:ext cx="10945654" cy="447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void lock(volatile __global </a:t>
            </a:r>
            <a:r>
              <a:rPr lang="en-US" sz="1600" b="1" dirty="0" err="1">
                <a:solidFill>
                  <a:schemeClr val="tx1"/>
                </a:solidFill>
              </a:rPr>
              <a:t>int</a:t>
            </a:r>
            <a:r>
              <a:rPr lang="en-US" sz="1600" b="1" dirty="0">
                <a:solidFill>
                  <a:schemeClr val="tx1"/>
                </a:solidFill>
              </a:rPr>
              <a:t>* </a:t>
            </a:r>
            <a:r>
              <a:rPr lang="en-US" sz="1600" b="1" dirty="0" err="1">
                <a:solidFill>
                  <a:schemeClr val="tx1"/>
                </a:solidFill>
              </a:rPr>
              <a:t>locks_array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int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lock_id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	</a:t>
            </a:r>
            <a:r>
              <a:rPr lang="en-US" sz="1600" b="1" dirty="0" err="1">
                <a:solidFill>
                  <a:schemeClr val="tx1"/>
                </a:solidFill>
              </a:rPr>
              <a:t>int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my_val</a:t>
            </a:r>
            <a:r>
              <a:rPr lang="en-US" sz="1600" b="1" dirty="0">
                <a:solidFill>
                  <a:schemeClr val="tx1"/>
                </a:solidFill>
              </a:rPr>
              <a:t> = 1;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	do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	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		</a:t>
            </a:r>
            <a:r>
              <a:rPr lang="en-US" sz="1600" b="1" dirty="0" err="1">
                <a:solidFill>
                  <a:schemeClr val="tx1"/>
                </a:solidFill>
              </a:rPr>
              <a:t>atom_xchg</a:t>
            </a:r>
            <a:r>
              <a:rPr lang="en-US" sz="1600" b="1" dirty="0">
                <a:solidFill>
                  <a:schemeClr val="tx1"/>
                </a:solidFill>
              </a:rPr>
              <a:t>((volatile __global </a:t>
            </a:r>
            <a:r>
              <a:rPr lang="en-US" sz="1600" b="1" dirty="0" err="1">
                <a:solidFill>
                  <a:schemeClr val="tx1"/>
                </a:solidFill>
              </a:rPr>
              <a:t>int</a:t>
            </a:r>
            <a:r>
              <a:rPr lang="en-US" sz="1600" b="1" dirty="0">
                <a:solidFill>
                  <a:schemeClr val="tx1"/>
                </a:solidFill>
              </a:rPr>
              <a:t>*)&amp;</a:t>
            </a:r>
            <a:r>
              <a:rPr lang="en-US" sz="1600" b="1" dirty="0" err="1">
                <a:solidFill>
                  <a:schemeClr val="tx1"/>
                </a:solidFill>
              </a:rPr>
              <a:t>locks_array</a:t>
            </a:r>
            <a:r>
              <a:rPr lang="en-US" sz="1600" b="1" dirty="0">
                <a:solidFill>
                  <a:schemeClr val="tx1"/>
                </a:solidFill>
              </a:rPr>
              <a:t>[</a:t>
            </a:r>
            <a:r>
              <a:rPr lang="en-US" sz="1600" b="1" dirty="0" err="1">
                <a:solidFill>
                  <a:schemeClr val="tx1"/>
                </a:solidFill>
              </a:rPr>
              <a:t>lock_id</a:t>
            </a:r>
            <a:r>
              <a:rPr lang="en-US" sz="1600" b="1" dirty="0">
                <a:solidFill>
                  <a:schemeClr val="tx1"/>
                </a:solidFill>
              </a:rPr>
              <a:t>], </a:t>
            </a:r>
            <a:r>
              <a:rPr lang="en-US" sz="1600" b="1" dirty="0" err="1">
                <a:solidFill>
                  <a:schemeClr val="tx1"/>
                </a:solidFill>
              </a:rPr>
              <a:t>my_val</a:t>
            </a:r>
            <a:r>
              <a:rPr lang="en-US" sz="1600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	while (</a:t>
            </a:r>
            <a:r>
              <a:rPr lang="en-US" sz="1600" b="1" dirty="0" err="1">
                <a:solidFill>
                  <a:schemeClr val="tx1"/>
                </a:solidFill>
              </a:rPr>
              <a:t>my_val</a:t>
            </a:r>
            <a:r>
              <a:rPr lang="en-US" sz="1600" b="1" dirty="0">
                <a:solidFill>
                  <a:schemeClr val="tx1"/>
                </a:solidFill>
              </a:rPr>
              <a:t> == 1);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void unlock(volatile __global </a:t>
            </a:r>
            <a:r>
              <a:rPr lang="en-US" sz="1600" b="1" dirty="0" err="1">
                <a:solidFill>
                  <a:schemeClr val="tx1"/>
                </a:solidFill>
              </a:rPr>
              <a:t>int</a:t>
            </a:r>
            <a:r>
              <a:rPr lang="en-US" sz="1600" b="1" dirty="0">
                <a:solidFill>
                  <a:schemeClr val="tx1"/>
                </a:solidFill>
              </a:rPr>
              <a:t>* </a:t>
            </a:r>
            <a:r>
              <a:rPr lang="en-US" sz="1600" b="1" dirty="0" err="1">
                <a:solidFill>
                  <a:schemeClr val="tx1"/>
                </a:solidFill>
              </a:rPr>
              <a:t>locks_array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int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lock_id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	</a:t>
            </a:r>
            <a:r>
              <a:rPr lang="en-US" sz="1600" b="1" dirty="0" err="1">
                <a:solidFill>
                  <a:schemeClr val="tx1"/>
                </a:solidFill>
              </a:rPr>
              <a:t>int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my_val</a:t>
            </a:r>
            <a:r>
              <a:rPr lang="en-US" sz="1600" b="1" dirty="0">
                <a:solidFill>
                  <a:schemeClr val="tx1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	</a:t>
            </a:r>
            <a:r>
              <a:rPr lang="en-US" sz="1600" b="1" dirty="0" err="1">
                <a:solidFill>
                  <a:schemeClr val="tx1"/>
                </a:solidFill>
              </a:rPr>
              <a:t>atom_xchg</a:t>
            </a:r>
            <a:r>
              <a:rPr lang="en-US" sz="1600" b="1" dirty="0">
                <a:solidFill>
                  <a:schemeClr val="tx1"/>
                </a:solidFill>
              </a:rPr>
              <a:t>((volatile __global </a:t>
            </a:r>
            <a:r>
              <a:rPr lang="en-US" sz="1600" b="1" dirty="0" err="1">
                <a:solidFill>
                  <a:schemeClr val="tx1"/>
                </a:solidFill>
              </a:rPr>
              <a:t>int</a:t>
            </a:r>
            <a:r>
              <a:rPr lang="en-US" sz="1600" b="1" dirty="0">
                <a:solidFill>
                  <a:schemeClr val="tx1"/>
                </a:solidFill>
              </a:rPr>
              <a:t>*)&amp;</a:t>
            </a:r>
            <a:r>
              <a:rPr lang="en-US" sz="1600" b="1" dirty="0" err="1">
                <a:solidFill>
                  <a:schemeClr val="tx1"/>
                </a:solidFill>
              </a:rPr>
              <a:t>locks_array</a:t>
            </a:r>
            <a:r>
              <a:rPr lang="en-US" sz="1600" b="1" dirty="0">
                <a:solidFill>
                  <a:schemeClr val="tx1"/>
                </a:solidFill>
              </a:rPr>
              <a:t>[</a:t>
            </a:r>
            <a:r>
              <a:rPr lang="en-US" sz="1600" b="1" dirty="0" err="1">
                <a:solidFill>
                  <a:schemeClr val="tx1"/>
                </a:solidFill>
              </a:rPr>
              <a:t>lock_id</a:t>
            </a:r>
            <a:r>
              <a:rPr lang="en-US" sz="1600" b="1" dirty="0">
                <a:solidFill>
                  <a:schemeClr val="tx1"/>
                </a:solidFill>
              </a:rPr>
              <a:t>], </a:t>
            </a:r>
            <a:r>
              <a:rPr lang="en-US" sz="1600" b="1" err="1">
                <a:solidFill>
                  <a:schemeClr val="tx1"/>
                </a:solidFill>
              </a:rPr>
              <a:t>my_val</a:t>
            </a:r>
            <a:r>
              <a:rPr lang="en-US" sz="1600" b="1" smtClean="0">
                <a:solidFill>
                  <a:schemeClr val="tx1"/>
                </a:solidFill>
              </a:rPr>
              <a:t>);</a:t>
            </a: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8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Microbenchmark: Cache </a:t>
            </a:r>
            <a:r>
              <a:rPr lang="en-US" smtClean="0"/>
              <a:t>B/W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19" y="1447800"/>
            <a:ext cx="4973085" cy="3954011"/>
          </a:xfrm>
        </p:spPr>
      </p:pic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300198" y="5181600"/>
            <a:ext cx="5780721" cy="836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For memory intensive (3 words/iteration):</a:t>
            </a:r>
          </a:p>
          <a:p>
            <a:pPr lvl="1"/>
            <a:r>
              <a:rPr lang="en-US" kern="0" smtClean="0"/>
              <a:t>Per-core b/w is 60% when executing on 8 cores vs 1 core</a:t>
            </a:r>
            <a:endParaRPr lang="en-US" kern="0"/>
          </a:p>
        </p:txBody>
      </p:sp>
      <p:sp>
        <p:nvSpPr>
          <p:cNvPr id="3" name="TextBox 2"/>
          <p:cNvSpPr txBox="1"/>
          <p:nvPr/>
        </p:nvSpPr>
        <p:spPr>
          <a:xfrm>
            <a:off x="213519" y="1473576"/>
            <a:ext cx="5867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float accu_f3 (void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* restrict input1,</a:t>
            </a: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   void * restrict input2,</a:t>
            </a: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	     void * restrict input3,</a:t>
            </a: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cnt, int t) {</a:t>
            </a: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 int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i,j;</a:t>
            </a: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 float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accu=0;</a:t>
            </a: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 _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nassert ((int)cnt % 8 == 0);</a:t>
            </a: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 _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nassert ((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int)input1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% 8 == 0);</a:t>
            </a: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 _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nassert ((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int)input2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% 8 == 0);</a:t>
            </a: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 _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nassert ((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int)input3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% 8 == 0);</a:t>
            </a: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 for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( j = 0 ; j &lt; t ; j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   for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( i = 0 ; i &lt; cnt ; i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    accu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+= array1[i] + array2[i] + array3[i];</a:t>
            </a: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return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accu;</a:t>
            </a: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185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19" y="422206"/>
            <a:ext cx="10134600" cy="908049"/>
          </a:xfrm>
        </p:spPr>
        <p:txBody>
          <a:bodyPr>
            <a:normAutofit/>
          </a:bodyPr>
          <a:lstStyle/>
          <a:p>
            <a:r>
              <a:rPr lang="en-US"/>
              <a:t>Microbenchmarking:  </a:t>
            </a:r>
            <a:r>
              <a:rPr lang="en-US" smtClean="0"/>
              <a:t>Cache and EDMA B/W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46" y="2133600"/>
            <a:ext cx="3458160" cy="28151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63" y="2133600"/>
            <a:ext cx="3497368" cy="2815146"/>
          </a:xfrm>
        </p:spPr>
      </p:pic>
      <p:sp>
        <p:nvSpPr>
          <p:cNvPr id="7" name="TextBox 6"/>
          <p:cNvSpPr txBox="1"/>
          <p:nvPr/>
        </p:nvSpPr>
        <p:spPr>
          <a:xfrm>
            <a:off x="175506" y="2152650"/>
            <a:ext cx="49040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600" smtClean="0">
                <a:latin typeface="Arial" panose="020B0604020202020204" pitchFamily="34" charset="0"/>
                <a:cs typeface="Arial" panose="020B0604020202020204" pitchFamily="34" charset="0"/>
              </a:rPr>
              <a:t>for ( k = 1 ; k &lt;= 100; k++) {</a:t>
            </a:r>
          </a:p>
          <a:p>
            <a:r>
              <a:rPr lang="en-US" sz="1600" i="1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// EDMA load</a:t>
            </a:r>
          </a:p>
          <a:p>
            <a:r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for ( j = 1 ; j &lt;= n ; j++) {</a:t>
            </a: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   edma_trans ( l2spm , ddr1 , Sa , DMA_channel) ;</a:t>
            </a: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   edmaWait4Completion ( 0 ) ;</a:t>
            </a: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n-US" sz="1600" i="1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// computation</a:t>
            </a: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 for ( j = 1 ; j &lt;= m; j++)</a:t>
            </a:r>
          </a:p>
          <a:p>
            <a:r>
              <a:rPr lang="nl-NL" sz="1600" smtClean="0">
                <a:latin typeface="Arial" panose="020B0604020202020204" pitchFamily="34" charset="0"/>
                <a:cs typeface="Arial" panose="020B0604020202020204" pitchFamily="34" charset="0"/>
              </a:rPr>
              <a:t>    fop ( ddr2 , Sb , 1);</a:t>
            </a: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2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Microbenchmark:  Selecting EDMA Size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19" y="1524000"/>
            <a:ext cx="4155823" cy="4981574"/>
          </a:xfrm>
        </p:spPr>
      </p:pic>
      <p:sp>
        <p:nvSpPr>
          <p:cNvPr id="7" name="TextBox 6"/>
          <p:cNvSpPr txBox="1"/>
          <p:nvPr/>
        </p:nvSpPr>
        <p:spPr>
          <a:xfrm>
            <a:off x="213519" y="1844391"/>
            <a:ext cx="5867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600">
                <a:latin typeface="Arial" panose="020B0604020202020204" pitchFamily="34" charset="0"/>
                <a:cs typeface="Arial" panose="020B0604020202020204" pitchFamily="34" charset="0"/>
              </a:rPr>
              <a:t>for ( k = 1 ; k &lt;= 100; k++) {</a:t>
            </a: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 // EDMA load</a:t>
            </a: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 for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( j = 1 ; j &lt;= b ; j++) {</a:t>
            </a: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   edma_trans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( l2spm , ddr1 , Sa , DMA_channel) ;</a:t>
            </a: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   edmaWait4Completion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( 0 ) ;</a:t>
            </a: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i="1" smtClean="0">
                <a:latin typeface="Arial" panose="020B0604020202020204" pitchFamily="34" charset="0"/>
                <a:cs typeface="Arial" panose="020B0604020202020204" pitchFamily="34" charset="0"/>
              </a:rPr>
              <a:t>  // </a:t>
            </a:r>
            <a:r>
              <a:rPr lang="en-US" sz="1600" i="1">
                <a:latin typeface="Arial" panose="020B0604020202020204" pitchFamily="34" charset="0"/>
                <a:cs typeface="Arial" panose="020B0604020202020204" pitchFamily="34" charset="0"/>
              </a:rPr>
              <a:t>computation</a:t>
            </a: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 for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( j = 1 ; j &lt;= a ; j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  fop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( l1spm , Sb , 1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00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719" y="1447800"/>
            <a:ext cx="6650038" cy="45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66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548" y="1371600"/>
            <a:ext cx="28504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smtClean="0"/>
              <a:t>Programmatic copying:</a:t>
            </a:r>
            <a:endParaRPr lang="en-US" sz="2000" dirty="0"/>
          </a:p>
        </p:txBody>
      </p:sp>
      <p:graphicFrame>
        <p:nvGraphicFramePr>
          <p:cNvPr id="17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370672"/>
              </p:ext>
            </p:extLst>
          </p:nvPr>
        </p:nvGraphicFramePr>
        <p:xfrm>
          <a:off x="3209778" y="3913868"/>
          <a:ext cx="7483145" cy="2097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3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5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4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94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94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00335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214" marR="91214" marT="45607" marB="45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 Bandwidth</a:t>
                      </a:r>
                    </a:p>
                    <a:p>
                      <a:pPr algn="ctr"/>
                      <a:r>
                        <a:rPr lang="en-US" sz="1600" dirty="0" smtClean="0"/>
                        <a:t>(1 core)</a:t>
                      </a:r>
                      <a:endParaRPr lang="en-US" sz="1600" dirty="0"/>
                    </a:p>
                  </a:txBody>
                  <a:tcPr marL="91214" marR="91214" marT="45607" marB="456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Read Bandwidth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(8</a:t>
                      </a:r>
                      <a:r>
                        <a:rPr lang="en-US" sz="1600" baseline="0" dirty="0" smtClean="0"/>
                        <a:t> cores)</a:t>
                      </a:r>
                      <a:endParaRPr lang="en-US" sz="1600" dirty="0" smtClean="0"/>
                    </a:p>
                  </a:txBody>
                  <a:tcPr marL="91214" marR="91214" marT="45607" marB="456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Write Bandwidth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(1 core)</a:t>
                      </a:r>
                    </a:p>
                  </a:txBody>
                  <a:tcPr marL="91214" marR="91214" marT="45607" marB="45607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Write Bandwidth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(8</a:t>
                      </a:r>
                      <a:r>
                        <a:rPr lang="en-US" sz="1600" baseline="0" dirty="0" smtClean="0"/>
                        <a:t> cores)</a:t>
                      </a:r>
                      <a:endParaRPr lang="en-US" sz="1600" dirty="0" smtClean="0"/>
                    </a:p>
                  </a:txBody>
                  <a:tcPr marL="91214" marR="91214" marT="45607" marB="45607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930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DRAM (WT)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214" marR="91214" marT="45607" marB="4560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4.96 GB/s</a:t>
                      </a:r>
                    </a:p>
                  </a:txBody>
                  <a:tcPr marL="91214" marR="91214" marT="45607" marB="45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1.48 GB/s</a:t>
                      </a:r>
                    </a:p>
                  </a:txBody>
                  <a:tcPr marL="91214" marR="91214" marT="45607" marB="45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5.64 GB/s</a:t>
                      </a:r>
                    </a:p>
                  </a:txBody>
                  <a:tcPr marL="91214" marR="91214" marT="45607" marB="4560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1.25GB/s</a:t>
                      </a:r>
                    </a:p>
                  </a:txBody>
                  <a:tcPr marL="91214" marR="91214" marT="45607" marB="45607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2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MSMC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214" marR="91214" marT="45607" marB="4560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5.9 GB/s</a:t>
                      </a:r>
                    </a:p>
                  </a:txBody>
                  <a:tcPr marL="91214" marR="91214" marT="45607" marB="45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2.97 GB/s</a:t>
                      </a:r>
                    </a:p>
                  </a:txBody>
                  <a:tcPr marL="91214" marR="91214" marT="45607" marB="45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5.9 GB/s</a:t>
                      </a:r>
                    </a:p>
                  </a:txBody>
                  <a:tcPr marL="91214" marR="91214" marT="45607" marB="4560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2.9 GB/s</a:t>
                      </a:r>
                    </a:p>
                  </a:txBody>
                  <a:tcPr marL="91214" marR="91214" marT="45607" marB="45607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2119" y="3905855"/>
            <a:ext cx="253905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smtClean="0"/>
              <a:t>Copying with EDMA</a:t>
            </a:r>
            <a:r>
              <a:rPr lang="en-US" sz="2000" dirty="0"/>
              <a:t>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437003"/>
              </p:ext>
            </p:extLst>
          </p:nvPr>
        </p:nvGraphicFramePr>
        <p:xfrm>
          <a:off x="3209778" y="1503137"/>
          <a:ext cx="7483145" cy="2097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3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5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4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94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94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00335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214" marR="91214" marT="45607" marB="45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Read Bandwidth</a:t>
                      </a:r>
                    </a:p>
                    <a:p>
                      <a:pPr algn="ctr"/>
                      <a:r>
                        <a:rPr lang="en-US" sz="1600" dirty="0" smtClean="0"/>
                        <a:t>(1 core)</a:t>
                      </a:r>
                      <a:endParaRPr lang="en-US" sz="1600" dirty="0"/>
                    </a:p>
                  </a:txBody>
                  <a:tcPr marL="91214" marR="91214" marT="45607" marB="456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Read Bandwidth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(8</a:t>
                      </a:r>
                      <a:r>
                        <a:rPr lang="en-US" sz="1600" baseline="0" dirty="0" smtClean="0"/>
                        <a:t> cores)</a:t>
                      </a:r>
                      <a:endParaRPr lang="en-US" sz="1600" dirty="0" smtClean="0"/>
                    </a:p>
                  </a:txBody>
                  <a:tcPr marL="91214" marR="91214" marT="45607" marB="456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Write Bandwidth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(1 core)</a:t>
                      </a:r>
                    </a:p>
                  </a:txBody>
                  <a:tcPr marL="91214" marR="91214" marT="45607" marB="45607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Write Bandwidth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(8</a:t>
                      </a:r>
                      <a:r>
                        <a:rPr lang="en-US" sz="1600" baseline="0" dirty="0" smtClean="0"/>
                        <a:t> cores)</a:t>
                      </a:r>
                      <a:endParaRPr lang="en-US" sz="1600" dirty="0" smtClean="0"/>
                    </a:p>
                  </a:txBody>
                  <a:tcPr marL="91214" marR="91214" marT="45607" marB="45607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930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DRAM (WT)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214" marR="91214" marT="45607" marB="4560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2.0 GB/s</a:t>
                      </a:r>
                      <a:endParaRPr lang="en-US" sz="1600" dirty="0"/>
                    </a:p>
                  </a:txBody>
                  <a:tcPr marL="91214" marR="91214" marT="45607" marB="45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1.38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GB/s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214" marR="91214" marT="45607" marB="45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5.6 GB/s</a:t>
                      </a:r>
                      <a:endParaRPr lang="en-US" sz="1600" dirty="0"/>
                    </a:p>
                  </a:txBody>
                  <a:tcPr marL="91214" marR="91214" marT="45607" marB="4560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0.68GB/s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214" marR="91214" marT="45607" marB="45607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2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MSMC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214" marR="91214" marT="45607" marB="4560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3.7 GB/s</a:t>
                      </a:r>
                      <a:endParaRPr lang="en-US" sz="1600" dirty="0"/>
                    </a:p>
                  </a:txBody>
                  <a:tcPr marL="91214" marR="91214" marT="45607" marB="45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3.7 GB/s</a:t>
                      </a:r>
                      <a:endParaRPr lang="en-US" sz="1600" dirty="0"/>
                    </a:p>
                  </a:txBody>
                  <a:tcPr marL="91214" marR="91214" marT="45607" marB="45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11.6 GB/s</a:t>
                      </a:r>
                      <a:endParaRPr lang="en-US" sz="1600" dirty="0"/>
                    </a:p>
                  </a:txBody>
                  <a:tcPr marL="91214" marR="91214" marT="45607" marB="4560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11.2 GB/s</a:t>
                      </a:r>
                      <a:endParaRPr lang="en-US" sz="1600" dirty="0"/>
                    </a:p>
                  </a:txBody>
                  <a:tcPr marL="91214" marR="91214" marT="45607" marB="45607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08092" y="457208"/>
            <a:ext cx="10945654" cy="792163"/>
          </a:xfrm>
        </p:spPr>
        <p:txBody>
          <a:bodyPr/>
          <a:lstStyle/>
          <a:p>
            <a:r>
              <a:rPr lang="en-US" smtClean="0"/>
              <a:t>Output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DSP Performance Results (7 cores)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67</a:t>
            </a:fld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450918" y="1371600"/>
          <a:ext cx="9125801" cy="3931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0411"/>
                <a:gridCol w="873473"/>
                <a:gridCol w="1113186"/>
                <a:gridCol w="1271936"/>
                <a:gridCol w="1406873"/>
                <a:gridCol w="1506886"/>
                <a:gridCol w="1183036"/>
              </a:tblGrid>
              <a:tr h="9855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Kernel</a:t>
                      </a:r>
                      <a:endParaRPr lang="en-US" sz="1500" dirty="0"/>
                    </a:p>
                  </a:txBody>
                  <a:tcPr marL="121618" marR="121618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Flops</a:t>
                      </a:r>
                    </a:p>
                    <a:p>
                      <a:pPr algn="ctr"/>
                      <a:r>
                        <a:rPr lang="en-US" sz="1500" dirty="0" smtClean="0"/>
                        <a:t>per</a:t>
                      </a:r>
                    </a:p>
                    <a:p>
                      <a:pPr algn="ctr"/>
                      <a:r>
                        <a:rPr lang="en-US" sz="1500" dirty="0" smtClean="0"/>
                        <a:t>byte</a:t>
                      </a:r>
                      <a:endParaRPr lang="en-US" sz="1500" dirty="0"/>
                    </a:p>
                  </a:txBody>
                  <a:tcPr marL="121618" marR="121618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% total</a:t>
                      </a:r>
                      <a:endParaRPr lang="en-US" sz="1500" baseline="0" dirty="0" smtClean="0"/>
                    </a:p>
                    <a:p>
                      <a:pPr algn="ctr"/>
                      <a:r>
                        <a:rPr lang="en-US" sz="1500" baseline="0" dirty="0" smtClean="0"/>
                        <a:t>frame</a:t>
                      </a:r>
                    </a:p>
                    <a:p>
                      <a:pPr algn="ctr"/>
                      <a:r>
                        <a:rPr lang="en-US" sz="1500" baseline="0" dirty="0" smtClean="0"/>
                        <a:t>time</a:t>
                      </a:r>
                      <a:endParaRPr lang="en-US" sz="1500" dirty="0"/>
                    </a:p>
                  </a:txBody>
                  <a:tcPr marL="121618" marR="121618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C66</a:t>
                      </a:r>
                    </a:p>
                    <a:p>
                      <a:pPr algn="ctr"/>
                      <a:r>
                        <a:rPr lang="en-US" sz="1500" dirty="0" smtClean="0"/>
                        <a:t>eff. IPC</a:t>
                      </a:r>
                    </a:p>
                    <a:p>
                      <a:pPr algn="ctr"/>
                      <a:r>
                        <a:rPr lang="en-US" sz="1500" dirty="0" smtClean="0"/>
                        <a:t>per</a:t>
                      </a:r>
                    </a:p>
                    <a:p>
                      <a:pPr algn="ctr"/>
                      <a:r>
                        <a:rPr lang="en-US" sz="1500" dirty="0" smtClean="0"/>
                        <a:t>DSP core</a:t>
                      </a:r>
                      <a:endParaRPr lang="en-US" sz="1500" dirty="0"/>
                    </a:p>
                  </a:txBody>
                  <a:tcPr marL="121618" marR="121618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C66</a:t>
                      </a:r>
                    </a:p>
                    <a:p>
                      <a:pPr algn="ctr"/>
                      <a:r>
                        <a:rPr lang="en-US" sz="1500" dirty="0" smtClean="0"/>
                        <a:t>eff. </a:t>
                      </a:r>
                      <a:r>
                        <a:rPr lang="en-US" sz="1500" dirty="0" err="1" smtClean="0"/>
                        <a:t>Gflops</a:t>
                      </a:r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(7</a:t>
                      </a:r>
                      <a:r>
                        <a:rPr lang="en-US" sz="1500" baseline="0" dirty="0" smtClean="0"/>
                        <a:t> cores)</a:t>
                      </a:r>
                      <a:endParaRPr lang="en-US" sz="1500" dirty="0"/>
                    </a:p>
                  </a:txBody>
                  <a:tcPr marL="121618" marR="121618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C66</a:t>
                      </a:r>
                    </a:p>
                    <a:p>
                      <a:pPr algn="ctr"/>
                      <a:r>
                        <a:rPr lang="en-US" sz="1500" dirty="0" smtClean="0"/>
                        <a:t>Scratchpad</a:t>
                      </a:r>
                      <a:endParaRPr lang="en-US" sz="1500" baseline="0" dirty="0" smtClean="0"/>
                    </a:p>
                    <a:p>
                      <a:pPr algn="ctr"/>
                      <a:r>
                        <a:rPr lang="en-US" sz="1500" dirty="0" smtClean="0"/>
                        <a:t>eff</a:t>
                      </a:r>
                      <a:r>
                        <a:rPr lang="en-US" sz="1500" smtClean="0"/>
                        <a:t>. b/w</a:t>
                      </a:r>
                    </a:p>
                    <a:p>
                      <a:pPr algn="ctr"/>
                      <a:r>
                        <a:rPr lang="en-US" sz="1500" smtClean="0"/>
                        <a:t>(/112)</a:t>
                      </a:r>
                      <a:endParaRPr lang="en-US" sz="1500" dirty="0"/>
                    </a:p>
                  </a:txBody>
                  <a:tcPr marL="121618" marR="121618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C66</a:t>
                      </a:r>
                      <a:endParaRPr lang="en-US" sz="1500" baseline="0" dirty="0" smtClean="0"/>
                    </a:p>
                    <a:p>
                      <a:pPr algn="ctr"/>
                      <a:r>
                        <a:rPr lang="en-US" sz="1500" baseline="0" dirty="0" smtClean="0"/>
                        <a:t>DRAM</a:t>
                      </a:r>
                    </a:p>
                    <a:p>
                      <a:pPr algn="ctr"/>
                      <a:r>
                        <a:rPr lang="en-US" sz="1500" baseline="0" dirty="0" smtClean="0"/>
                        <a:t>eff. b/w</a:t>
                      </a:r>
                      <a:endParaRPr lang="en-US" sz="1500" dirty="0"/>
                    </a:p>
                  </a:txBody>
                  <a:tcPr marL="121618" marR="121618" anchor="b"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Jpeg</a:t>
                      </a:r>
                      <a:r>
                        <a:rPr lang="en-US" sz="1500" b="1" baseline="0" dirty="0" smtClean="0"/>
                        <a:t> decode</a:t>
                      </a:r>
                      <a:endParaRPr lang="en-US" sz="15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33%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Copy blocks</a:t>
                      </a:r>
                    </a:p>
                    <a:p>
                      <a:pPr algn="ctr"/>
                      <a:r>
                        <a:rPr lang="en-US" sz="1500" b="1" dirty="0" smtClean="0"/>
                        <a:t>on chip</a:t>
                      </a:r>
                      <a:endParaRPr lang="en-US" sz="15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5%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5.6 GB/s</a:t>
                      </a:r>
                      <a:endParaRPr lang="en-US" sz="1500" dirty="0"/>
                    </a:p>
                  </a:txBody>
                  <a:tcPr marL="121618" marR="121618" anchor="ctr"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Gaussian blur</a:t>
                      </a:r>
                      <a:endParaRPr lang="en-US" sz="15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0.41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16%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3.9 / 8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16.8</a:t>
                      </a:r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42 GB/s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Derivative</a:t>
                      </a:r>
                      <a:endParaRPr lang="en-US" sz="15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0.59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7%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4.2 / 8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20.3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35 GB/s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Least</a:t>
                      </a:r>
                      <a:r>
                        <a:rPr lang="en-US" sz="1500" b="1" baseline="0" dirty="0" smtClean="0"/>
                        <a:t> square</a:t>
                      </a:r>
                    </a:p>
                    <a:p>
                      <a:pPr algn="ctr"/>
                      <a:r>
                        <a:rPr lang="en-US" sz="1500" b="1" baseline="0" dirty="0" smtClean="0"/>
                        <a:t>method</a:t>
                      </a:r>
                      <a:endParaRPr lang="en-US" sz="15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0.33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23%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2.5 / 8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10.5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29 GB/s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Copy blocks</a:t>
                      </a:r>
                    </a:p>
                    <a:p>
                      <a:pPr algn="ctr"/>
                      <a:r>
                        <a:rPr lang="en-US" sz="1500" b="1" baseline="0" dirty="0" smtClean="0"/>
                        <a:t>off chip</a:t>
                      </a:r>
                      <a:endParaRPr lang="en-US" sz="15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13%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5.6 GB/s</a:t>
                      </a:r>
                      <a:endParaRPr lang="en-US" sz="1500" dirty="0"/>
                    </a:p>
                  </a:txBody>
                  <a:tcPr marL="121618" marR="121618" anchor="ctr"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Clustering</a:t>
                      </a:r>
                      <a:endParaRPr lang="en-US" sz="15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2%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8092" y="5562600"/>
            <a:ext cx="10945654" cy="381000"/>
          </a:xfrm>
        </p:spPr>
        <p:txBody>
          <a:bodyPr/>
          <a:lstStyle/>
          <a:p>
            <a:r>
              <a:rPr lang="en-US" smtClean="0"/>
              <a:t>EVM </a:t>
            </a:r>
            <a:r>
              <a:rPr lang="en-US" dirty="0" smtClean="0"/>
              <a:t>consumes 16 Watts (21 Watts with emulator)</a:t>
            </a:r>
          </a:p>
        </p:txBody>
      </p:sp>
    </p:spTree>
    <p:extLst>
      <p:ext uri="{BB962C8B-B14F-4D97-AF65-F5344CB8AC3E}">
        <p14:creationId xmlns:p14="http://schemas.microsoft.com/office/powerpoint/2010/main" val="231060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68</a:t>
            </a:fld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3344505" y="1752600"/>
          <a:ext cx="5270553" cy="255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5854"/>
                <a:gridCol w="1824699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Technique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Speedup</a:t>
                      </a:r>
                      <a:endParaRPr lang="en-US" sz="1600" dirty="0"/>
                    </a:p>
                  </a:txBody>
                  <a:tcPr marL="121618" marR="121618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Cache prefetching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1.4 X</a:t>
                      </a:r>
                      <a:endParaRPr lang="en-US" sz="1600" dirty="0" smtClean="0"/>
                    </a:p>
                  </a:txBody>
                  <a:tcPr marL="121618" marR="121618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DMA/scratchpad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1.2 X</a:t>
                      </a:r>
                      <a:endParaRPr lang="en-US" sz="1600" dirty="0" smtClean="0"/>
                    </a:p>
                  </a:txBody>
                  <a:tcPr marL="121618" marR="121618" anchor="ctr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SIMD instructions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1.1 X</a:t>
                      </a:r>
                      <a:endParaRPr lang="en-US" sz="1600" dirty="0" smtClean="0"/>
                    </a:p>
                  </a:txBody>
                  <a:tcPr marL="121618" marR="121618" anchor="ctr"/>
                </a:tc>
              </a:tr>
              <a:tr h="57912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smtClean="0"/>
                        <a:t>Directives and loop transforms </a:t>
                      </a:r>
                      <a:r>
                        <a:rPr lang="en-US" sz="1600" baseline="0" smtClean="0"/>
                        <a:t>to maximize loop pipelining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6.0 X</a:t>
                      </a:r>
                      <a:endParaRPr lang="en-US" sz="1600" dirty="0" smtClean="0"/>
                    </a:p>
                  </a:txBody>
                  <a:tcPr marL="121618" marR="121618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Total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11.1 X</a:t>
                      </a:r>
                      <a:endParaRPr lang="en-US" sz="1600" dirty="0" smtClean="0"/>
                    </a:p>
                  </a:txBody>
                  <a:tcPr marL="121618" marR="121618" anchor="ctr"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8092" y="4876800"/>
            <a:ext cx="10945654" cy="1143000"/>
          </a:xfrm>
        </p:spPr>
        <p:txBody>
          <a:bodyPr/>
          <a:lstStyle/>
          <a:p>
            <a:r>
              <a:rPr lang="en-US" smtClean="0"/>
              <a:t>On chip memory optimizations =&gt; 1.7 X</a:t>
            </a:r>
          </a:p>
          <a:p>
            <a:r>
              <a:rPr lang="en-US" smtClean="0"/>
              <a:t>VLIW optizations =&gt; 6.0 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8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319" y="1371600"/>
            <a:ext cx="4114800" cy="4648200"/>
          </a:xfrm>
        </p:spPr>
        <p:txBody>
          <a:bodyPr/>
          <a:lstStyle/>
          <a:p>
            <a:r>
              <a:rPr lang="en-US" dirty="0" smtClean="0"/>
              <a:t>Performance are related with window size</a:t>
            </a:r>
          </a:p>
          <a:p>
            <a:pPr lvl="1"/>
            <a:r>
              <a:rPr lang="en-US" dirty="0" smtClean="0"/>
              <a:t>Software pipeline performance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Loop flattening is able to improve performance significantly on small window size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69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919" y="1371601"/>
            <a:ext cx="4248150" cy="433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305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Keystone 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371600"/>
            <a:ext cx="10945654" cy="1143000"/>
          </a:xfrm>
        </p:spPr>
        <p:txBody>
          <a:bodyPr/>
          <a:lstStyle/>
          <a:p>
            <a:r>
              <a:rPr lang="en-US" sz="1600" smtClean="0">
                <a:solidFill>
                  <a:srgbClr val="FF0000"/>
                </a:solidFill>
              </a:rPr>
              <a:t>Kernels that scales well against compute or bandwidth bound; cannot compete against GPUs:</a:t>
            </a:r>
          </a:p>
          <a:p>
            <a:pPr lvl="1"/>
            <a:r>
              <a:rPr lang="en-US" sz="1400" smtClean="0">
                <a:solidFill>
                  <a:srgbClr val="FF0000"/>
                </a:solidFill>
              </a:rPr>
              <a:t>Dense </a:t>
            </a:r>
            <a:r>
              <a:rPr lang="en-US" sz="1400">
                <a:solidFill>
                  <a:srgbClr val="FF0000"/>
                </a:solidFill>
              </a:rPr>
              <a:t>Linear </a:t>
            </a:r>
            <a:r>
              <a:rPr lang="en-US" sz="1400" smtClean="0">
                <a:solidFill>
                  <a:srgbClr val="FF0000"/>
                </a:solidFill>
              </a:rPr>
              <a:t>Algebra</a:t>
            </a:r>
          </a:p>
          <a:p>
            <a:pPr lvl="1"/>
            <a:r>
              <a:rPr lang="en-US" sz="1400">
                <a:solidFill>
                  <a:srgbClr val="FF0000"/>
                </a:solidFill>
              </a:rPr>
              <a:t>Spectral </a:t>
            </a:r>
            <a:r>
              <a:rPr lang="en-US" sz="1400" smtClean="0">
                <a:solidFill>
                  <a:srgbClr val="FF0000"/>
                </a:solidFill>
              </a:rPr>
              <a:t>Methods</a:t>
            </a:r>
          </a:p>
          <a:p>
            <a:pPr lvl="1"/>
            <a:r>
              <a:rPr lang="en-US" sz="1400">
                <a:solidFill>
                  <a:srgbClr val="FF0000"/>
                </a:solidFill>
              </a:rPr>
              <a:t>Dynamic </a:t>
            </a:r>
            <a:r>
              <a:rPr lang="en-US" sz="1400" smtClean="0">
                <a:solidFill>
                  <a:srgbClr val="FF0000"/>
                </a:solidFill>
              </a:rPr>
              <a:t>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7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21665" y="2514600"/>
            <a:ext cx="1094565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smtClean="0">
                <a:solidFill>
                  <a:srgbClr val="FF0000"/>
                </a:solidFill>
              </a:rPr>
              <a:t>Not (generally) floating point (speculative superscalar):</a:t>
            </a:r>
          </a:p>
          <a:p>
            <a:pPr lvl="1"/>
            <a:r>
              <a:rPr lang="en-US" sz="1400" kern="0" smtClean="0">
                <a:solidFill>
                  <a:srgbClr val="FF0000"/>
                </a:solidFill>
              </a:rPr>
              <a:t>MapReduce</a:t>
            </a:r>
          </a:p>
          <a:p>
            <a:pPr lvl="1"/>
            <a:r>
              <a:rPr lang="en-US" sz="1400" kern="0" smtClean="0">
                <a:solidFill>
                  <a:srgbClr val="FF0000"/>
                </a:solidFill>
              </a:rPr>
              <a:t>Combinational Logic</a:t>
            </a:r>
          </a:p>
          <a:p>
            <a:pPr lvl="1"/>
            <a:r>
              <a:rPr lang="en-US" sz="1400" kern="0" smtClean="0">
                <a:solidFill>
                  <a:srgbClr val="FF0000"/>
                </a:solidFill>
              </a:rPr>
              <a:t>Graph Traversal</a:t>
            </a:r>
          </a:p>
          <a:p>
            <a:pPr lvl="1"/>
            <a:r>
              <a:rPr lang="en-US" sz="1400" kern="0" smtClean="0">
                <a:solidFill>
                  <a:srgbClr val="FF0000"/>
                </a:solidFill>
              </a:rPr>
              <a:t>Backtrack and Branch-and-Bound</a:t>
            </a:r>
          </a:p>
          <a:p>
            <a:pPr lvl="1"/>
            <a:r>
              <a:rPr lang="en-US" sz="1400" kern="0" smtClean="0">
                <a:solidFill>
                  <a:srgbClr val="FF0000"/>
                </a:solidFill>
              </a:rPr>
              <a:t>Graphical Models</a:t>
            </a:r>
          </a:p>
          <a:p>
            <a:pPr lvl="1"/>
            <a:r>
              <a:rPr lang="en-US" sz="1400" kern="0" smtClean="0">
                <a:solidFill>
                  <a:srgbClr val="FF0000"/>
                </a:solidFill>
              </a:rPr>
              <a:t>Finite State Machines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93011" y="4419600"/>
            <a:ext cx="10945654" cy="147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smtClean="0"/>
              <a:t>“Low efficiency” floating point kernels (keystone possibly a contender)</a:t>
            </a:r>
          </a:p>
          <a:p>
            <a:pPr lvl="1"/>
            <a:r>
              <a:rPr lang="en-US" sz="1400" kern="0" smtClean="0"/>
              <a:t>Sparse Linear Algebra (does well with pipelined parallelism and hardware addressing capabilities)</a:t>
            </a:r>
          </a:p>
          <a:p>
            <a:pPr lvl="1"/>
            <a:r>
              <a:rPr lang="en-US" sz="1400" kern="0" smtClean="0"/>
              <a:t>N-Body Methods (fast multipole, same as above)</a:t>
            </a:r>
          </a:p>
          <a:p>
            <a:pPr lvl="1"/>
            <a:r>
              <a:rPr lang="en-US" sz="1400" kern="0" smtClean="0"/>
              <a:t>Unstructured </a:t>
            </a:r>
            <a:r>
              <a:rPr lang="en-US" sz="1400" kern="0"/>
              <a:t>Grids </a:t>
            </a:r>
            <a:r>
              <a:rPr lang="en-US" sz="1400" kern="0" smtClean="0"/>
              <a:t>(same as above)</a:t>
            </a:r>
            <a:endParaRPr lang="en-US" sz="1400" kern="0"/>
          </a:p>
          <a:p>
            <a:pPr lvl="1"/>
            <a:r>
              <a:rPr lang="en-US" sz="1400" kern="0" smtClean="0"/>
              <a:t>Structured Grids / STENCILS (due to flexibility of on-chip memory; scratchpad better than cache)</a:t>
            </a:r>
            <a:endParaRPr lang="en-US" sz="1400" kern="0"/>
          </a:p>
        </p:txBody>
      </p:sp>
    </p:spTree>
    <p:extLst>
      <p:ext uri="{BB962C8B-B14F-4D97-AF65-F5344CB8AC3E}">
        <p14:creationId xmlns:p14="http://schemas.microsoft.com/office/powerpoint/2010/main" val="43983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Analysis</a:t>
            </a:r>
          </a:p>
          <a:p>
            <a:pPr lvl="1"/>
            <a:r>
              <a:rPr lang="en-US" dirty="0" smtClean="0"/>
              <a:t>Find the loop induce variables, phi node instructions and loop condition instructions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Duplicate loop induce variable</a:t>
            </a:r>
          </a:p>
          <a:p>
            <a:endParaRPr lang="en-US" dirty="0" smtClean="0"/>
          </a:p>
          <a:p>
            <a:r>
              <a:rPr lang="en-US" dirty="0" smtClean="0"/>
              <a:t>Duplicate load, store and arithmetic instructions</a:t>
            </a:r>
          </a:p>
          <a:p>
            <a:endParaRPr lang="en-US" dirty="0" smtClean="0"/>
          </a:p>
          <a:p>
            <a:r>
              <a:rPr lang="en-US" dirty="0" smtClean="0"/>
              <a:t>Update loop condition instructions</a:t>
            </a:r>
          </a:p>
          <a:p>
            <a:endParaRPr lang="en-US" dirty="0" smtClean="0"/>
          </a:p>
          <a:p>
            <a:r>
              <a:rPr lang="en-US" dirty="0" smtClean="0"/>
              <a:t>Generate middle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70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70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71319" y="1524000"/>
          <a:ext cx="3962400" cy="44881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2400"/>
              </a:tblGrid>
              <a:tr h="432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</a:rPr>
                        <a:t>size_x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  = N</a:t>
                      </a:r>
                      <a:endParaRPr lang="en-US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loop: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783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%j = phi i32 [ 0, %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</a:rPr>
                        <a:t>beforeloop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 ], [ %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</a:rPr>
                        <a:t>next_j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, %loop]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9624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%1 = add i32 %j, %0</a:t>
                      </a:r>
                    </a:p>
                    <a:p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%I0a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</a:rPr>
                        <a:t>getelementptr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 inbounds float* %I0, i32 %1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%I0v = load float* %I0a, align 4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%I1a = 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</a:rPr>
                        <a:t>getelementptr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 inbounds float* %I1, i32 %1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%I1v = load float* %I1v, align 4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%r = 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</a:rPr>
                        <a:t>fadd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 float %I0v, %I1v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%O0a = 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</a:rPr>
                        <a:t>getelementptr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 inbounds float* %O0, i32 %1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store float %r, float* %O0a, align 4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035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</a:rPr>
                        <a:t>next_j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= add i32 %j, 1</a:t>
                      </a:r>
                    </a:p>
                    <a:p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%2 = 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</a:rPr>
                        <a:t>icmp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</a:rPr>
                        <a:t>slt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 i32 %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</a:rPr>
                        <a:t>next_j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, %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</a:rPr>
                        <a:t>size_x</a:t>
                      </a:r>
                      <a:endParaRPr lang="en-US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050" dirty="0" err="1" smtClean="0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 i1 %2, label %loop label %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</a:rPr>
                        <a:t>afterloop</a:t>
                      </a:r>
                      <a:endParaRPr lang="en-US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050" dirty="0" err="1" smtClean="0">
                          <a:solidFill>
                            <a:schemeClr val="tx1"/>
                          </a:solidFill>
                        </a:rPr>
                        <a:t>afterloop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08919" y="2133600"/>
          <a:ext cx="3886200" cy="24389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86200"/>
              </a:tblGrid>
              <a:tr h="838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for (  j = 0;  j &lt; N;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j++  ) {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913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O0[j]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 =  I0[j]  +  I1[j]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16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Structure in LLVM 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47319" y="6324600"/>
            <a:ext cx="6400800" cy="304800"/>
          </a:xfrm>
        </p:spPr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71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99719" y="2362200"/>
            <a:ext cx="685800" cy="457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3"/>
            <a:endCxn id="11" idx="1"/>
          </p:cNvCxnSpPr>
          <p:nvPr/>
        </p:nvCxnSpPr>
        <p:spPr>
          <a:xfrm>
            <a:off x="4785519" y="2590800"/>
            <a:ext cx="685800" cy="2362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71319" y="4800600"/>
            <a:ext cx="2895600" cy="3048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70919" y="2362200"/>
            <a:ext cx="838200" cy="457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8"/>
          <p:cNvCxnSpPr>
            <a:stCxn id="15" idx="0"/>
            <a:endCxn id="35" idx="1"/>
          </p:cNvCxnSpPr>
          <p:nvPr/>
        </p:nvCxnSpPr>
        <p:spPr>
          <a:xfrm rot="5400000" flipH="1" flipV="1">
            <a:off x="3947319" y="838200"/>
            <a:ext cx="2667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85319" y="2362200"/>
            <a:ext cx="838200" cy="457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8"/>
          <p:cNvCxnSpPr>
            <a:stCxn id="21" idx="2"/>
            <a:endCxn id="26" idx="1"/>
          </p:cNvCxnSpPr>
          <p:nvPr/>
        </p:nvCxnSpPr>
        <p:spPr>
          <a:xfrm rot="16200000" flipH="1">
            <a:off x="3242469" y="3181350"/>
            <a:ext cx="2590800" cy="18669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471319" y="5105400"/>
            <a:ext cx="2895600" cy="609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71319" y="2286000"/>
            <a:ext cx="3962400" cy="9144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471319" y="1905000"/>
            <a:ext cx="3962400" cy="381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71319" y="3276600"/>
            <a:ext cx="3962400" cy="5334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71319" y="4191000"/>
            <a:ext cx="3962400" cy="609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13719" y="3124200"/>
            <a:ext cx="838200" cy="457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032919" y="3124200"/>
            <a:ext cx="762000" cy="457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252119" y="3124200"/>
            <a:ext cx="685800" cy="457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8"/>
          <p:cNvCxnSpPr>
            <a:stCxn id="40" idx="2"/>
            <a:endCxn id="38" idx="1"/>
          </p:cNvCxnSpPr>
          <p:nvPr/>
        </p:nvCxnSpPr>
        <p:spPr>
          <a:xfrm rot="16200000" flipH="1">
            <a:off x="3394869" y="2419350"/>
            <a:ext cx="914400" cy="32385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8"/>
          <p:cNvCxnSpPr>
            <a:stCxn id="41" idx="0"/>
            <a:endCxn id="34" idx="1"/>
          </p:cNvCxnSpPr>
          <p:nvPr/>
        </p:nvCxnSpPr>
        <p:spPr>
          <a:xfrm rot="5400000" flipH="1" flipV="1">
            <a:off x="4252119" y="1905000"/>
            <a:ext cx="381000" cy="20574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8"/>
          <p:cNvCxnSpPr>
            <a:stCxn id="42" idx="3"/>
            <a:endCxn id="37" idx="1"/>
          </p:cNvCxnSpPr>
          <p:nvPr/>
        </p:nvCxnSpPr>
        <p:spPr>
          <a:xfrm>
            <a:off x="4937919" y="3352800"/>
            <a:ext cx="533400" cy="190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ight Brace 56"/>
          <p:cNvSpPr/>
          <p:nvPr/>
        </p:nvSpPr>
        <p:spPr>
          <a:xfrm>
            <a:off x="9509919" y="1524000"/>
            <a:ext cx="152400" cy="304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/>
          <p:cNvSpPr/>
          <p:nvPr/>
        </p:nvSpPr>
        <p:spPr>
          <a:xfrm>
            <a:off x="9509919" y="1905000"/>
            <a:ext cx="152400" cy="304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>
            <a:off x="9509919" y="2286000"/>
            <a:ext cx="152400" cy="2438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Brace 60"/>
          <p:cNvSpPr/>
          <p:nvPr/>
        </p:nvSpPr>
        <p:spPr>
          <a:xfrm>
            <a:off x="9509919" y="4876800"/>
            <a:ext cx="152400" cy="762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738519" y="15240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738519" y="19050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Phi Node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738519" y="33528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Body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738519" y="51816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Latch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471319" y="3810000"/>
            <a:ext cx="3962400" cy="381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794919" y="31242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8"/>
          <p:cNvCxnSpPr>
            <a:stCxn id="77" idx="4"/>
            <a:endCxn id="68" idx="1"/>
          </p:cNvCxnSpPr>
          <p:nvPr/>
        </p:nvCxnSpPr>
        <p:spPr>
          <a:xfrm rot="16200000" flipH="1">
            <a:off x="4537869" y="3067050"/>
            <a:ext cx="419100" cy="14478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07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72</a:t>
            </a:fld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5119" y="1371600"/>
          <a:ext cx="8991598" cy="46360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2400"/>
                <a:gridCol w="1600200"/>
                <a:gridCol w="3428998"/>
              </a:tblGrid>
              <a:tr h="345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loop:</a:t>
                      </a:r>
                    </a:p>
                    <a:p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Operand</a:t>
                      </a:r>
                      <a:r>
                        <a:rPr lang="en-US" sz="900" baseline="0" dirty="0" smtClean="0">
                          <a:solidFill>
                            <a:sysClr val="windowText" lastClr="000000"/>
                          </a:solidFill>
                        </a:rPr>
                        <a:t> Registration List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loop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14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%j = phi i32 [ 0, %</a:t>
                      </a:r>
                      <a:r>
                        <a:rPr lang="en-US" sz="900" dirty="0" err="1" smtClean="0"/>
                        <a:t>beforeloop</a:t>
                      </a:r>
                      <a:r>
                        <a:rPr lang="en-US" sz="900" dirty="0" smtClean="0"/>
                        <a:t> ], [ %</a:t>
                      </a:r>
                      <a:r>
                        <a:rPr lang="en-US" sz="900" dirty="0" err="1" smtClean="0"/>
                        <a:t>next_j</a:t>
                      </a:r>
                      <a:r>
                        <a:rPr lang="en-US" sz="900" dirty="0" smtClean="0"/>
                        <a:t>, %loop]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Induce Variable</a:t>
                      </a:r>
                    </a:p>
                    <a:p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%j -&gt; %j1,</a:t>
                      </a:r>
                      <a:r>
                        <a:rPr lang="en-US" sz="900" baseline="0" dirty="0" smtClean="0">
                          <a:solidFill>
                            <a:sysClr val="windowText" lastClr="000000"/>
                          </a:solidFill>
                        </a:rPr>
                        <a:t> %j2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%j1 = phi i32 [0,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beforeloop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][ %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next_j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, %loop],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%j2 = add i32 %j1,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14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%1 = add i32 %j, %0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%1 -&gt; %11, %12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%11 = add i32 %j1, %0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%12 = add i32 %j2, %0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14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%I0a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smtClean="0"/>
                        <a:t>= </a:t>
                      </a:r>
                      <a:r>
                        <a:rPr lang="en-US" sz="900" dirty="0" err="1" smtClean="0"/>
                        <a:t>getelementptr</a:t>
                      </a:r>
                      <a:r>
                        <a:rPr lang="en-US" sz="900" dirty="0" smtClean="0"/>
                        <a:t> inbounds float* %I0, i32 %1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%I0a</a:t>
                      </a:r>
                      <a:r>
                        <a:rPr lang="en-US" sz="900" baseline="0" dirty="0" smtClean="0">
                          <a:solidFill>
                            <a:sysClr val="windowText" lastClr="000000"/>
                          </a:solidFill>
                        </a:rPr>
                        <a:t> -&gt; %I0a1, %I0a2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%I0a1=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getelementptr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inbounds float* %I0, i32 %11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%I0a2 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getelementptr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inbounds float* %I0, i32 %12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14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%I0v = load float* %I0a, align 4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%I0v</a:t>
                      </a:r>
                      <a:r>
                        <a:rPr lang="en-US" sz="900" baseline="0" dirty="0" smtClean="0">
                          <a:solidFill>
                            <a:sysClr val="windowText" lastClr="000000"/>
                          </a:solidFill>
                        </a:rPr>
                        <a:t> -&gt; %I0v1, %I0v2</a:t>
                      </a:r>
                      <a:endParaRPr lang="en-US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%I0v1= load float* %I0a1, align 4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%I0v2 =</a:t>
                      </a:r>
                      <a:r>
                        <a:rPr lang="en-US" sz="900" kern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load float* %I0a2, align 4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14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%I1a = </a:t>
                      </a:r>
                      <a:r>
                        <a:rPr lang="en-US" sz="900" dirty="0" err="1" smtClean="0"/>
                        <a:t>getelementptr</a:t>
                      </a:r>
                      <a:r>
                        <a:rPr lang="en-US" sz="900" dirty="0" smtClean="0"/>
                        <a:t> inbounds float* %I1, i32 %1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%I1a</a:t>
                      </a:r>
                      <a:r>
                        <a:rPr lang="en-US" sz="900" baseline="0" dirty="0" smtClean="0">
                          <a:solidFill>
                            <a:sysClr val="windowText" lastClr="000000"/>
                          </a:solidFill>
                        </a:rPr>
                        <a:t> -&gt; %I1a1, %I1a2</a:t>
                      </a:r>
                      <a:endParaRPr lang="en-US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%I1a1=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getelementptr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inbounds float* %I1, i32 %11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%I1a2 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getelementptr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inbounds float* %I1, i32 %12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14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%I1v = load float* %I1v, align 4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%I1v</a:t>
                      </a:r>
                      <a:r>
                        <a:rPr lang="en-US" sz="900" baseline="0" dirty="0" smtClean="0">
                          <a:solidFill>
                            <a:sysClr val="windowText" lastClr="000000"/>
                          </a:solidFill>
                        </a:rPr>
                        <a:t> -&gt; %I1v1, %I1v2</a:t>
                      </a:r>
                      <a:endParaRPr lang="en-US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%I1v1= load float* %I1a1, align 4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%I1v2 =</a:t>
                      </a:r>
                      <a:r>
                        <a:rPr lang="en-US" sz="900" kern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load float* %I1a2, align 4</a:t>
                      </a:r>
                      <a:endParaRPr lang="en-US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14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%r = </a:t>
                      </a:r>
                      <a:r>
                        <a:rPr lang="en-US" sz="900" dirty="0" err="1" smtClean="0"/>
                        <a:t>fadd</a:t>
                      </a:r>
                      <a:r>
                        <a:rPr lang="en-US" sz="900" dirty="0" smtClean="0"/>
                        <a:t> float %I0v, %I1v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%r -&gt; %r1, %r2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%r1 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fadd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float %I0v1, %I1v1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%r2 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fadd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float %I0v2, %I1v2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14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%O0a = </a:t>
                      </a:r>
                      <a:r>
                        <a:rPr lang="en-US" sz="900" dirty="0" err="1" smtClean="0"/>
                        <a:t>getelementptr</a:t>
                      </a:r>
                      <a:r>
                        <a:rPr lang="en-US" sz="900" dirty="0" smtClean="0"/>
                        <a:t> inbounds float* %O0, i32 %1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%O0a</a:t>
                      </a:r>
                      <a:r>
                        <a:rPr lang="en-US" sz="900" baseline="0" dirty="0" smtClean="0">
                          <a:solidFill>
                            <a:sysClr val="windowText" lastClr="000000"/>
                          </a:solidFill>
                        </a:rPr>
                        <a:t> -&gt; %O0a1, O0a2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%O0a1=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getelementptr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inbounds float* %O0, i32 %11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%O0a2 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getelementptr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inbounds float* %O0, i32 %12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14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store float %r, float* %O0a, align 4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store float %r1, float* %O0a1, align 4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store float %r2, float* %O0a2, align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14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%</a:t>
                      </a:r>
                      <a:r>
                        <a:rPr lang="en-US" sz="900" dirty="0" err="1" smtClean="0"/>
                        <a:t>next_j</a:t>
                      </a:r>
                      <a:r>
                        <a:rPr lang="en-US" sz="900" dirty="0" smtClean="0"/>
                        <a:t>= add i32 %j, 1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Induce Variable Update</a:t>
                      </a:r>
                    </a:p>
                    <a:p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%</a:t>
                      </a:r>
                      <a:r>
                        <a:rPr lang="en-US" sz="900" dirty="0" err="1" smtClean="0"/>
                        <a:t>next_j</a:t>
                      </a:r>
                      <a:r>
                        <a:rPr lang="en-US" sz="900" dirty="0" smtClean="0"/>
                        <a:t>= add i32 %j1, 2</a:t>
                      </a:r>
                      <a:endParaRPr lang="en-US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1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dirty="0" smtClean="0"/>
                        <a:t>%2 = </a:t>
                      </a:r>
                      <a:r>
                        <a:rPr lang="en-US" sz="900" dirty="0" err="1" smtClean="0"/>
                        <a:t>icmp</a:t>
                      </a:r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slt</a:t>
                      </a:r>
                      <a:r>
                        <a:rPr lang="en-US" sz="900" dirty="0" smtClean="0"/>
                        <a:t> i32 %</a:t>
                      </a:r>
                      <a:r>
                        <a:rPr lang="en-US" sz="900" dirty="0" err="1" smtClean="0"/>
                        <a:t>next_j</a:t>
                      </a:r>
                      <a:r>
                        <a:rPr lang="en-US" sz="900" dirty="0" smtClean="0"/>
                        <a:t>, %</a:t>
                      </a:r>
                      <a:r>
                        <a:rPr lang="en-US" sz="900" dirty="0" err="1" smtClean="0"/>
                        <a:t>size_x</a:t>
                      </a:r>
                      <a:endParaRPr lang="en-US" sz="900" dirty="0" smtClean="0"/>
                    </a:p>
                    <a:p>
                      <a:pPr>
                        <a:buNone/>
                      </a:pPr>
                      <a:r>
                        <a:rPr lang="en-US" sz="900" dirty="0" err="1" smtClean="0"/>
                        <a:t>br</a:t>
                      </a:r>
                      <a:r>
                        <a:rPr lang="en-US" sz="900" dirty="0" smtClean="0"/>
                        <a:t> i1 %2, label %loop label %</a:t>
                      </a:r>
                      <a:r>
                        <a:rPr lang="en-US" sz="900" dirty="0" err="1" smtClean="0"/>
                        <a:t>afterloop</a:t>
                      </a:r>
                      <a:endParaRPr 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Latch Operations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dirty="0" smtClean="0"/>
                        <a:t>%2 = </a:t>
                      </a:r>
                      <a:r>
                        <a:rPr lang="en-US" sz="900" dirty="0" err="1" smtClean="0"/>
                        <a:t>icmp</a:t>
                      </a:r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slt</a:t>
                      </a:r>
                      <a:r>
                        <a:rPr lang="en-US" sz="900" dirty="0" smtClean="0"/>
                        <a:t> i32 %</a:t>
                      </a:r>
                      <a:r>
                        <a:rPr lang="en-US" sz="900" dirty="0" err="1" smtClean="0"/>
                        <a:t>next_j</a:t>
                      </a:r>
                      <a:r>
                        <a:rPr lang="en-US" sz="900" dirty="0" smtClean="0"/>
                        <a:t>, %</a:t>
                      </a:r>
                      <a:r>
                        <a:rPr lang="en-US" sz="900" dirty="0" err="1" smtClean="0"/>
                        <a:t>size_x</a:t>
                      </a:r>
                      <a:endParaRPr lang="en-US" sz="900" dirty="0" smtClean="0"/>
                    </a:p>
                    <a:p>
                      <a:pPr>
                        <a:buNone/>
                      </a:pPr>
                      <a:r>
                        <a:rPr lang="en-US" sz="900" dirty="0" err="1" smtClean="0"/>
                        <a:t>br</a:t>
                      </a:r>
                      <a:r>
                        <a:rPr lang="en-US" sz="900" dirty="0" smtClean="0"/>
                        <a:t> i1 %2, label %loop label %</a:t>
                      </a:r>
                      <a:r>
                        <a:rPr lang="en-US" sz="900" dirty="0" err="1" smtClean="0"/>
                        <a:t>afterloop</a:t>
                      </a:r>
                      <a:endParaRPr 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554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Binding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73</a:t>
            </a:fld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5119" y="1295400"/>
          <a:ext cx="8991598" cy="49651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9000"/>
                <a:gridCol w="1676400"/>
                <a:gridCol w="3886198"/>
              </a:tblGrid>
              <a:tr h="345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loop:</a:t>
                      </a:r>
                    </a:p>
                    <a:p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Operand</a:t>
                      </a:r>
                      <a:r>
                        <a:rPr lang="en-US" sz="900" baseline="0" dirty="0" smtClean="0">
                          <a:solidFill>
                            <a:sysClr val="windowText" lastClr="000000"/>
                          </a:solidFill>
                        </a:rPr>
                        <a:t> Registration List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Loop: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148"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%j1 = phi i32 [0,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beforeloop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][ %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next_j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, %loop],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%j2 = add i32 %j1,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Induce Variable</a:t>
                      </a:r>
                    </a:p>
                    <a:p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%j -&gt; %j1,</a:t>
                      </a:r>
                      <a:r>
                        <a:rPr lang="en-US" sz="900" baseline="0" dirty="0" smtClean="0">
                          <a:solidFill>
                            <a:sysClr val="windowText" lastClr="000000"/>
                          </a:solidFill>
                        </a:rPr>
                        <a:t> %j2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%j1 = phi i32 [0,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beforeloop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][ %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next_j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, %loop],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%j2 = add i32 %j1, 1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jh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insertelement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&lt;2 x i32&gt;  0, i32 %j1, i32 0</a:t>
                      </a:r>
                    </a:p>
                    <a:p>
                      <a:pPr marL="342900" marR="0" lvl="0" indent="-34290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%j  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insertelement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&lt;2 x i32&gt;  %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jh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, i32 %j2, i32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148"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%11 = add i32 %j1, %1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%12 = add i32 %j2, %1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%1 -&gt; %11, %12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%1 = add &lt;2 x i32&gt; %j, &lt;2 x i32&gt; %0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148"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%I0a1=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getelementptr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inbounds float* %I0, i32 %11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%I0a2 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getelementptr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inbounds float* %I0, i32 %12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%I0a</a:t>
                      </a:r>
                      <a:r>
                        <a:rPr lang="en-US" sz="900" baseline="0" dirty="0" smtClean="0">
                          <a:solidFill>
                            <a:sysClr val="windowText" lastClr="000000"/>
                          </a:solidFill>
                        </a:rPr>
                        <a:t> -&gt; %I0a1, %I0a2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%I0a1=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getelementptr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inbounds float* %I0, i32 %1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%I0a 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bitcast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float* %I0a1, &lt;2</a:t>
                      </a:r>
                      <a:r>
                        <a:rPr lang="en-US" sz="900" kern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x float&gt;*</a:t>
                      </a:r>
                      <a:endParaRPr lang="en-US" sz="900" kern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148"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%I0v1= load float* %I0a1, align 4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%I0v2 =</a:t>
                      </a:r>
                      <a:r>
                        <a:rPr lang="en-US" sz="900" kern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load float* %I0a2, align 4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%I0v</a:t>
                      </a:r>
                      <a:r>
                        <a:rPr lang="en-US" sz="900" baseline="0" dirty="0" smtClean="0">
                          <a:solidFill>
                            <a:sysClr val="windowText" lastClr="000000"/>
                          </a:solidFill>
                        </a:rPr>
                        <a:t> -&gt; %I0v1, %I0v2</a:t>
                      </a:r>
                      <a:endParaRPr lang="en-US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%_I0a = call  &lt;2 x float&gt;* @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ti_llvm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..mem8, &lt;2 x float&gt;* I0a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%I0v= load &lt;2 x float&gt;* %_I0a, align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148"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%I1a1=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getelementptr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inbounds float* %I1, i32 %11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%I1a2 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getelementptr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inbounds float* %I1, i32 %12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%I1a</a:t>
                      </a:r>
                      <a:r>
                        <a:rPr lang="en-US" sz="900" baseline="0" dirty="0" smtClean="0">
                          <a:solidFill>
                            <a:sysClr val="windowText" lastClr="000000"/>
                          </a:solidFill>
                        </a:rPr>
                        <a:t> -&gt; %I1a1, %I1a2</a:t>
                      </a:r>
                      <a:endParaRPr lang="en-US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%I1a1=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getelementptr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inbounds float* %I1, i32 %1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%I1a 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bitcast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float* %I1a1, &lt;2</a:t>
                      </a:r>
                      <a:r>
                        <a:rPr lang="en-US" sz="900" kern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x float&gt;*</a:t>
                      </a:r>
                      <a:endParaRPr lang="en-US" sz="900" kern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148"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%I1v1= load float* %I1a1, align 4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%I1v2 =</a:t>
                      </a:r>
                      <a:r>
                        <a:rPr lang="en-US" sz="900" kern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load float* %I1a2, align 4</a:t>
                      </a:r>
                      <a:endParaRPr lang="en-US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%I1v</a:t>
                      </a:r>
                      <a:r>
                        <a:rPr lang="en-US" sz="900" baseline="0" dirty="0" smtClean="0">
                          <a:solidFill>
                            <a:sysClr val="windowText" lastClr="000000"/>
                          </a:solidFill>
                        </a:rPr>
                        <a:t> -&gt; %I1v1, %I1v2</a:t>
                      </a:r>
                      <a:endParaRPr lang="en-US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%_I1a = call  &lt;2 x float&gt;* @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ti_llvm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..mem8, &lt;2 x float&gt;* I1a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%I1v= load &lt;2 x float&gt;* %_I1a, align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148"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%r1 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fadd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float %I0v1, %I1v1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%r2 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fadd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float %I0v2, %I1v2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%r -&gt; %r1, %r2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%r 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fadd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&lt;2 x float&gt; %I0v, %I1v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148"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%O0a1=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getelementptr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inbounds float* %O0, i32 %11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%O0a2 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getelementptr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inbounds float* %O0, i32 %12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%O0a</a:t>
                      </a:r>
                      <a:r>
                        <a:rPr lang="en-US" sz="900" baseline="0" dirty="0" smtClean="0">
                          <a:solidFill>
                            <a:sysClr val="windowText" lastClr="000000"/>
                          </a:solidFill>
                        </a:rPr>
                        <a:t> -&gt; %O0a1, O0a2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%O0a1=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getelementptr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inbounds float* %O0, i32 %1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%O0a = 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bitcast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float* %O0a1, &lt;2</a:t>
                      </a:r>
                      <a:r>
                        <a:rPr lang="en-US" sz="900" kern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x float&gt;*</a:t>
                      </a:r>
                      <a:endParaRPr lang="en-US" sz="900" kern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148"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store float %r1, float* %O0a1, align 4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store float %r2, float* %O0a2, align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%_O0a = call  &lt;2 x float&gt;* @</a:t>
                      </a:r>
                      <a:r>
                        <a:rPr lang="en-US" sz="900" kern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ti_llvm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..mem8, &lt;2 x float&gt;* O0a</a:t>
                      </a:r>
                    </a:p>
                    <a:p>
                      <a:pPr marL="342900" lvl="0" indent="-342900" eaLnBrk="0" hangingPunct="0">
                        <a:spcBef>
                          <a:spcPct val="20000"/>
                        </a:spcBef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store &lt;2 x float &gt; %r,  &lt;2 x float&gt;* %O0a, align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1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%</a:t>
                      </a:r>
                      <a:r>
                        <a:rPr lang="en-US" sz="900" dirty="0" err="1" smtClean="0"/>
                        <a:t>next_j</a:t>
                      </a:r>
                      <a:r>
                        <a:rPr lang="en-US" sz="900" dirty="0" smtClean="0"/>
                        <a:t>= add i32 %j1, 2</a:t>
                      </a:r>
                      <a:endParaRPr lang="en-US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Induce Variable Update</a:t>
                      </a:r>
                    </a:p>
                    <a:p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%</a:t>
                      </a:r>
                      <a:r>
                        <a:rPr lang="en-US" sz="900" dirty="0" err="1" smtClean="0"/>
                        <a:t>next_j</a:t>
                      </a:r>
                      <a:r>
                        <a:rPr lang="en-US" sz="900" dirty="0" smtClean="0"/>
                        <a:t>= add i32 %j1, 2</a:t>
                      </a:r>
                      <a:endParaRPr lang="en-US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1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dirty="0" smtClean="0"/>
                        <a:t>%2 = </a:t>
                      </a:r>
                      <a:r>
                        <a:rPr lang="en-US" sz="900" dirty="0" err="1" smtClean="0"/>
                        <a:t>icmp</a:t>
                      </a:r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slt</a:t>
                      </a:r>
                      <a:r>
                        <a:rPr lang="en-US" sz="900" dirty="0" smtClean="0"/>
                        <a:t> i32 %</a:t>
                      </a:r>
                      <a:r>
                        <a:rPr lang="en-US" sz="900" dirty="0" err="1" smtClean="0"/>
                        <a:t>next_j</a:t>
                      </a:r>
                      <a:r>
                        <a:rPr lang="en-US" sz="900" dirty="0" smtClean="0"/>
                        <a:t>, %</a:t>
                      </a:r>
                      <a:r>
                        <a:rPr lang="en-US" sz="900" dirty="0" err="1" smtClean="0"/>
                        <a:t>size_x</a:t>
                      </a:r>
                      <a:endParaRPr lang="en-US" sz="900" dirty="0" smtClean="0"/>
                    </a:p>
                    <a:p>
                      <a:pPr>
                        <a:buNone/>
                      </a:pPr>
                      <a:r>
                        <a:rPr lang="en-US" sz="900" dirty="0" err="1" smtClean="0"/>
                        <a:t>br</a:t>
                      </a:r>
                      <a:r>
                        <a:rPr lang="en-US" sz="900" dirty="0" smtClean="0"/>
                        <a:t> i1 %2, label %loop label %</a:t>
                      </a:r>
                      <a:r>
                        <a:rPr lang="en-US" sz="900" dirty="0" err="1" smtClean="0"/>
                        <a:t>afterloop</a:t>
                      </a:r>
                      <a:endParaRPr 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ysClr val="windowText" lastClr="000000"/>
                          </a:solidFill>
                        </a:rPr>
                        <a:t>Latch Operations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dirty="0" smtClean="0"/>
                        <a:t>%2 = </a:t>
                      </a:r>
                      <a:r>
                        <a:rPr lang="en-US" sz="900" dirty="0" err="1" smtClean="0"/>
                        <a:t>icmp</a:t>
                      </a:r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slt</a:t>
                      </a:r>
                      <a:r>
                        <a:rPr lang="en-US" sz="900" dirty="0" smtClean="0"/>
                        <a:t> i32 %</a:t>
                      </a:r>
                      <a:r>
                        <a:rPr lang="en-US" sz="900" dirty="0" err="1" smtClean="0"/>
                        <a:t>next_j</a:t>
                      </a:r>
                      <a:r>
                        <a:rPr lang="en-US" sz="900" dirty="0" smtClean="0"/>
                        <a:t>, %</a:t>
                      </a:r>
                      <a:r>
                        <a:rPr lang="en-US" sz="900" dirty="0" err="1" smtClean="0"/>
                        <a:t>size_x</a:t>
                      </a:r>
                      <a:endParaRPr lang="en-US" sz="900" dirty="0" smtClean="0"/>
                    </a:p>
                    <a:p>
                      <a:pPr>
                        <a:buNone/>
                      </a:pPr>
                      <a:r>
                        <a:rPr lang="en-US" sz="900" dirty="0" err="1" smtClean="0"/>
                        <a:t>br</a:t>
                      </a:r>
                      <a:r>
                        <a:rPr lang="en-US" sz="900" dirty="0" smtClean="0"/>
                        <a:t> i1 %2, label %loop label %</a:t>
                      </a:r>
                      <a:r>
                        <a:rPr lang="en-US" sz="900" dirty="0" err="1" smtClean="0"/>
                        <a:t>afterloop</a:t>
                      </a:r>
                      <a:endParaRPr 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818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119" y="1371600"/>
            <a:ext cx="8534400" cy="4038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Starting from SIMD = No, Unroll = No</a:t>
            </a:r>
          </a:p>
          <a:p>
            <a:pPr>
              <a:buNone/>
            </a:pPr>
            <a:r>
              <a:rPr lang="en-US" dirty="0" smtClean="0"/>
              <a:t>Iterate through {SIMD, Unroll}     {No, Yes} X {No, 2x, 4x, …}</a:t>
            </a:r>
          </a:p>
          <a:p>
            <a:pPr lvl="1">
              <a:buNone/>
            </a:pPr>
            <a:r>
              <a:rPr lang="en-US" dirty="0" smtClean="0"/>
              <a:t>Generate LLVM IR from {SIMD, Unroll} (PIA compiler)</a:t>
            </a:r>
          </a:p>
          <a:p>
            <a:pPr lvl="1">
              <a:buNone/>
            </a:pPr>
            <a:r>
              <a:rPr lang="en-US" dirty="0" smtClean="0"/>
              <a:t>Generate assembly code from LLVM IR (TI cl6x tool)</a:t>
            </a:r>
          </a:p>
          <a:p>
            <a:pPr lvl="1">
              <a:buNone/>
            </a:pPr>
            <a:r>
              <a:rPr lang="en-US" dirty="0" smtClean="0"/>
              <a:t>Read the performance metrics from assembly code</a:t>
            </a:r>
          </a:p>
          <a:p>
            <a:pPr lvl="1">
              <a:buNone/>
            </a:pPr>
            <a:r>
              <a:rPr lang="en-US" dirty="0" smtClean="0"/>
              <a:t>Keep the {SIMD, Unroll} and optimized code that achieves the best  performance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When do we stop increasing Unroll</a:t>
            </a:r>
          </a:p>
          <a:p>
            <a:pPr lvl="1"/>
            <a:r>
              <a:rPr lang="en-US" dirty="0" smtClean="0"/>
              <a:t>Performance metrics converges</a:t>
            </a:r>
          </a:p>
          <a:p>
            <a:pPr lvl="1"/>
            <a:r>
              <a:rPr lang="en-US" dirty="0" smtClean="0"/>
              <a:t>Register usage exceeds hardware limitation</a:t>
            </a:r>
          </a:p>
          <a:p>
            <a:pPr lvl="1"/>
            <a:r>
              <a:rPr lang="en-US" dirty="0" smtClean="0"/>
              <a:t>Optimized loop disqualifies software pipeline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74</a:t>
            </a:fld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712619" y="1752601"/>
          <a:ext cx="368300" cy="292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3" imgW="126720" imgH="126720" progId="Equation.3">
                  <p:embed/>
                </p:oleObj>
              </mc:Choice>
              <mc:Fallback>
                <p:oleObj name="Equation" r:id="rId3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619" y="1752601"/>
                        <a:ext cx="368300" cy="2920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399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Main practical challenges of Keystone:</a:t>
            </a:r>
          </a:p>
          <a:p>
            <a:pPr lvl="1"/>
            <a:r>
              <a:rPr lang="en-US" sz="1800" smtClean="0"/>
              <a:t>Code optimizations to avoid loop disqualification, minimize loop II, use SIMD</a:t>
            </a:r>
          </a:p>
          <a:p>
            <a:pPr lvl="1"/>
            <a:r>
              <a:rPr lang="en-US" sz="1800" smtClean="0"/>
              <a:t>On-chip memory allocation and management</a:t>
            </a:r>
          </a:p>
          <a:p>
            <a:pPr lvl="1"/>
            <a:r>
              <a:rPr lang="en-US" sz="1800" smtClean="0"/>
              <a:t>Optimizing inter-core communication</a:t>
            </a:r>
          </a:p>
          <a:p>
            <a:endParaRPr lang="en-US" sz="2000" smtClean="0"/>
          </a:p>
          <a:p>
            <a:r>
              <a:rPr lang="en-US" sz="2000" smtClean="0"/>
              <a:t>Talk outline: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mtClean="0"/>
              <a:t>Sparse matrix-vector mutliply (SpMV)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mtClean="0"/>
              <a:t>Automated scratchpad allocation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mtClean="0"/>
              <a:t>Computer </a:t>
            </a:r>
            <a:r>
              <a:rPr lang="en-US" smtClean="0"/>
              <a:t>vision and optical flow</a:t>
            </a:r>
            <a:endParaRPr lang="en-US" smtClean="0"/>
          </a:p>
          <a:p>
            <a:pPr marL="800100" lvl="1" indent="-342900">
              <a:buFont typeface="+mj-lt"/>
              <a:buAutoNum type="arabicPeriod"/>
            </a:pPr>
            <a:r>
              <a:rPr lang="en-US" smtClean="0"/>
              <a:t>Domain-specific language for stencils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mtClean="0"/>
              <a:t>Automatic tile geometry </a:t>
            </a:r>
            <a:r>
              <a:rPr lang="en-US" smtClean="0"/>
              <a:t>detection and allocation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8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</a:t>
            </a:r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Very </a:t>
            </a:r>
            <a:r>
              <a:rPr lang="en-US" sz="2400"/>
              <a:t>large </a:t>
            </a:r>
            <a:r>
              <a:rPr lang="en-US" sz="2400" smtClean="0"/>
              <a:t>(rows,cols) but </a:t>
            </a:r>
            <a:r>
              <a:rPr lang="en-US" sz="2400" dirty="0"/>
              <a:t>contain few </a:t>
            </a:r>
            <a:r>
              <a:rPr lang="en-US" sz="2400"/>
              <a:t>non-zero </a:t>
            </a:r>
            <a:r>
              <a:rPr lang="en-US" sz="2400" smtClean="0"/>
              <a:t>elements</a:t>
            </a:r>
          </a:p>
          <a:p>
            <a:pPr lvl="1"/>
            <a:r>
              <a:rPr lang="en-US" sz="2200" smtClean="0"/>
              <a:t>&lt;10%, often ~3 elems/row</a:t>
            </a:r>
          </a:p>
          <a:p>
            <a:pPr lvl="1"/>
            <a:endParaRPr lang="en-US" sz="2200" smtClean="0"/>
          </a:p>
          <a:p>
            <a:pPr lvl="1"/>
            <a:endParaRPr lang="en-US" sz="2200" dirty="0" smtClean="0"/>
          </a:p>
          <a:p>
            <a:r>
              <a:rPr lang="en-US" sz="2400" smtClean="0"/>
              <a:t>Compressed </a:t>
            </a:r>
            <a:r>
              <a:rPr lang="en-US" sz="2400" dirty="0"/>
              <a:t>Sparse Row (</a:t>
            </a:r>
            <a:r>
              <a:rPr lang="en-US" sz="2400"/>
              <a:t>CSR</a:t>
            </a:r>
            <a:r>
              <a:rPr lang="en-US" sz="2400" smtClean="0"/>
              <a:t>) format: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9</a:t>
            </a:fld>
            <a:endParaRPr lang="en-US" dirty="0">
              <a:solidFill>
                <a:srgbClr val="990033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85120" y="3810000"/>
          <a:ext cx="2462213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080"/>
                <a:gridCol w="513080"/>
                <a:gridCol w="409893"/>
                <a:gridCol w="513080"/>
                <a:gridCol w="513080"/>
              </a:tblGrid>
              <a:tr h="3334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334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334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</a:tr>
              <a:tr h="3334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334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-5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uble Bracket 5"/>
          <p:cNvSpPr/>
          <p:nvPr/>
        </p:nvSpPr>
        <p:spPr>
          <a:xfrm>
            <a:off x="1585119" y="3810000"/>
            <a:ext cx="2438400" cy="1828800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175919" y="3962400"/>
          <a:ext cx="6375400" cy="1524000"/>
        </p:xfrm>
        <a:graphic>
          <a:graphicData uri="http://schemas.openxmlformats.org/drawingml/2006/table">
            <a:tbl>
              <a:tblPr/>
              <a:tblGrid>
                <a:gridCol w="552450"/>
                <a:gridCol w="430213"/>
                <a:gridCol w="430212"/>
                <a:gridCol w="430213"/>
                <a:gridCol w="430212"/>
                <a:gridCol w="442913"/>
                <a:gridCol w="604837"/>
                <a:gridCol w="346075"/>
                <a:gridCol w="430213"/>
                <a:gridCol w="428625"/>
                <a:gridCol w="430212"/>
                <a:gridCol w="430213"/>
                <a:gridCol w="430212"/>
                <a:gridCol w="558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(1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-4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-5)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(0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4)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ptr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(0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11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13)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8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c">
  <a:themeElements>
    <a:clrScheme name="us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s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s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</Template>
  <TotalTime>57456</TotalTime>
  <Words>4827</Words>
  <Application>Microsoft Office PowerPoint</Application>
  <PresentationFormat>Custom</PresentationFormat>
  <Paragraphs>1509</Paragraphs>
  <Slides>74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5" baseType="lpstr">
      <vt:lpstr>Arial</vt:lpstr>
      <vt:lpstr>Calibri</vt:lpstr>
      <vt:lpstr>Cambria Math</vt:lpstr>
      <vt:lpstr>Century Gothic</vt:lpstr>
      <vt:lpstr>Courier New</vt:lpstr>
      <vt:lpstr>Symbol</vt:lpstr>
      <vt:lpstr>Times New Roman</vt:lpstr>
      <vt:lpstr>Verdana</vt:lpstr>
      <vt:lpstr>usc</vt:lpstr>
      <vt:lpstr>Worksheet</vt:lpstr>
      <vt:lpstr>Equation</vt:lpstr>
      <vt:lpstr>Carving New Niches for Keystone: Research in General Purpose DSP Computing at the University of South Carolina</vt:lpstr>
      <vt:lpstr>Heterogeneous and Reconfigurable Computing Lab</vt:lpstr>
      <vt:lpstr>Heterogeneous and Reconfigurable Computing Group</vt:lpstr>
      <vt:lpstr>New Capabilities</vt:lpstr>
      <vt:lpstr>All Modern CPUs are SoC/Heterogeneous</vt:lpstr>
      <vt:lpstr>Keystone vs. Other Processors</vt:lpstr>
      <vt:lpstr>Keystone Applications</vt:lpstr>
      <vt:lpstr>Outline</vt:lpstr>
      <vt:lpstr>Sparse Matrices</vt:lpstr>
      <vt:lpstr>Sparse Matrix-Vector Multiply</vt:lpstr>
      <vt:lpstr>Eliminate If-Statement</vt:lpstr>
      <vt:lpstr>Performance Results</vt:lpstr>
      <vt:lpstr>Testing Platforms</vt:lpstr>
      <vt:lpstr>Performance Comparison</vt:lpstr>
      <vt:lpstr>Efficiency</vt:lpstr>
      <vt:lpstr>Symmetric SpMV</vt:lpstr>
      <vt:lpstr>Symmetric SpMV</vt:lpstr>
      <vt:lpstr>Symmetric SpMV</vt:lpstr>
      <vt:lpstr>Symmetric SpMV</vt:lpstr>
      <vt:lpstr>Multicore Symmetric SpMV</vt:lpstr>
      <vt:lpstr>Lock?</vt:lpstr>
      <vt:lpstr>Non-Locking Approach</vt:lpstr>
      <vt:lpstr>Tiled Approach</vt:lpstr>
      <vt:lpstr>Performance Results</vt:lpstr>
      <vt:lpstr>Conclusions</vt:lpstr>
      <vt:lpstr>Memory Allocation:  Empirical Testing</vt:lpstr>
      <vt:lpstr>Allocation:  Empirical Testing</vt:lpstr>
      <vt:lpstr>Guided Scratchpad Allocation?</vt:lpstr>
      <vt:lpstr>Performance Model</vt:lpstr>
      <vt:lpstr>Performance Model</vt:lpstr>
      <vt:lpstr>Best Mappings</vt:lpstr>
      <vt:lpstr>Speed-up Over Cache</vt:lpstr>
      <vt:lpstr>Conclusions</vt:lpstr>
      <vt:lpstr>Computer Vision Kernels</vt:lpstr>
      <vt:lpstr>Gradient-Based Optical Flow Solver</vt:lpstr>
      <vt:lpstr>Image Derivative Computation</vt:lpstr>
      <vt:lpstr>Lucas Kanade Method</vt:lpstr>
      <vt:lpstr>Least Square Method</vt:lpstr>
      <vt:lpstr>Loop Flattening</vt:lpstr>
      <vt:lpstr>Platform</vt:lpstr>
      <vt:lpstr>Results and Analysis</vt:lpstr>
      <vt:lpstr>Results and Analysis</vt:lpstr>
      <vt:lpstr>Conclusions</vt:lpstr>
      <vt:lpstr>Stencil Loop/Structured Grids</vt:lpstr>
      <vt:lpstr>Motivation</vt:lpstr>
      <vt:lpstr>Benchmarks</vt:lpstr>
      <vt:lpstr>Stencil Design Flow on TI C66x DSP</vt:lpstr>
      <vt:lpstr>Position Independent Arithmetic (PIA)</vt:lpstr>
      <vt:lpstr>PIA</vt:lpstr>
      <vt:lpstr>Results of Loop Unrolling</vt:lpstr>
      <vt:lpstr>Results of SIMD Binding</vt:lpstr>
      <vt:lpstr>Results of Alignment Detection</vt:lpstr>
      <vt:lpstr>Results of Iterative Optimization</vt:lpstr>
      <vt:lpstr>Conclusions</vt:lpstr>
      <vt:lpstr>Tiling Geometry Optimization</vt:lpstr>
      <vt:lpstr>Cache vs. Scratchpad</vt:lpstr>
      <vt:lpstr>Results of Double Buffer Tiling</vt:lpstr>
      <vt:lpstr>Conclusions</vt:lpstr>
      <vt:lpstr>Conclusions</vt:lpstr>
      <vt:lpstr>Thank you</vt:lpstr>
      <vt:lpstr>Lock?</vt:lpstr>
      <vt:lpstr>Microbenchmark: Cache B/W</vt:lpstr>
      <vt:lpstr>Microbenchmarking:  Cache and EDMA B/W</vt:lpstr>
      <vt:lpstr>Microbenchmark:  Selecting EDMA Size</vt:lpstr>
      <vt:lpstr>Kernels</vt:lpstr>
      <vt:lpstr>Output Arrays</vt:lpstr>
      <vt:lpstr>DSP Performance Results (7 cores)</vt:lpstr>
      <vt:lpstr>Summary of Optimizations</vt:lpstr>
      <vt:lpstr>Results and Analysis</vt:lpstr>
      <vt:lpstr>Loop Unrolling</vt:lpstr>
      <vt:lpstr>Loop Structure in LLVM IR</vt:lpstr>
      <vt:lpstr>Loop Unrolling</vt:lpstr>
      <vt:lpstr>SIMD Binding</vt:lpstr>
      <vt:lpstr>Iterative Optimization</vt:lpstr>
    </vt:vector>
  </TitlesOfParts>
  <Company>Department of Computer Science and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612:  VLSI System Design</dc:title>
  <dc:creator>Jason D. Bakos</dc:creator>
  <cp:lastModifiedBy>Jason D. Bakos</cp:lastModifiedBy>
  <cp:revision>1077</cp:revision>
  <dcterms:created xsi:type="dcterms:W3CDTF">2005-09-22T21:21:18Z</dcterms:created>
  <dcterms:modified xsi:type="dcterms:W3CDTF">2015-12-17T06:32:38Z</dcterms:modified>
</cp:coreProperties>
</file>