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0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590" autoAdjust="0"/>
    <p:restoredTop sz="96794" autoAdjust="0"/>
  </p:normalViewPr>
  <p:slideViewPr>
    <p:cSldViewPr snapToGrid="0">
      <p:cViewPr varScale="1">
        <p:scale>
          <a:sx n="27" d="100"/>
          <a:sy n="27" d="100"/>
        </p:scale>
        <p:origin x="1896" y="120"/>
      </p:cViewPr>
      <p:guideLst>
        <p:guide orient="horz" pos="10368"/>
        <p:guide pos="1382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38F71-AB40-4317-896F-06247C35ED59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22954-4001-4C82-8F13-F0F7776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86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22954-4001-4C82-8F13-F0F77767EF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00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3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AB06-AE0B-4668-898A-DA0B6412C31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AD0E-AAA1-4C99-AD6A-112D7C23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9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AB06-AE0B-4668-898A-DA0B6412C31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AD0E-AAA1-4C99-AD6A-112D7C23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6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3" y="1752601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3" y="1752601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AB06-AE0B-4668-898A-DA0B6412C31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AD0E-AAA1-4C99-AD6A-112D7C23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6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AB06-AE0B-4668-898A-DA0B6412C31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AD0E-AAA1-4C99-AD6A-112D7C23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5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3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3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AB06-AE0B-4668-898A-DA0B6412C31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AD0E-AAA1-4C99-AD6A-112D7C23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3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1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1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AB06-AE0B-4668-898A-DA0B6412C31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AD0E-AAA1-4C99-AD6A-112D7C23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3" y="8069583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3" y="12024361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3" y="8069583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3" y="12024361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AB06-AE0B-4668-898A-DA0B6412C31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AD0E-AAA1-4C99-AD6A-112D7C23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0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AB06-AE0B-4668-898A-DA0B6412C31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AD0E-AAA1-4C99-AD6A-112D7C23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2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AB06-AE0B-4668-898A-DA0B6412C31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AD0E-AAA1-4C99-AD6A-112D7C23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6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8" y="2194560"/>
            <a:ext cx="14156055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8" y="9875521"/>
            <a:ext cx="14156055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AB06-AE0B-4668-898A-DA0B6412C31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AD0E-AAA1-4C99-AD6A-112D7C23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8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8" y="2194560"/>
            <a:ext cx="14156055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8" y="9875521"/>
            <a:ext cx="14156055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AB06-AE0B-4668-898A-DA0B6412C31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AD0E-AAA1-4C99-AD6A-112D7C23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2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1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0AB06-AE0B-4668-898A-DA0B6412C31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1AD0E-AAA1-4C99-AD6A-112D7C23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6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3184" y="503526"/>
            <a:ext cx="5686425" cy="45529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79691" y="5415314"/>
            <a:ext cx="10529526" cy="8596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/>
              <a:t>Motivation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479691" y="503526"/>
            <a:ext cx="32686610" cy="4535203"/>
          </a:xfrm>
          <a:prstGeom prst="rect">
            <a:avLst/>
          </a:prstGeom>
          <a:solidFill>
            <a:srgbClr val="9700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20565" y="2904913"/>
            <a:ext cx="310457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>
                <a:solidFill>
                  <a:schemeClr val="bg1"/>
                </a:solidFill>
              </a:rPr>
              <a:t>Rasha Karakchi, Jordan Bradshaw, Dr. Jason </a:t>
            </a:r>
            <a:r>
              <a:rPr lang="en-US" sz="6600" i="1" dirty="0" smtClean="0">
                <a:solidFill>
                  <a:schemeClr val="bg1"/>
                </a:solidFill>
              </a:rPr>
              <a:t>D. </a:t>
            </a:r>
            <a:r>
              <a:rPr lang="en-US" sz="6600" i="1" dirty="0" err="1" smtClean="0">
                <a:solidFill>
                  <a:schemeClr val="bg1"/>
                </a:solidFill>
              </a:rPr>
              <a:t>Bakos</a:t>
            </a:r>
            <a:endParaRPr lang="en-US" sz="6600" i="1" dirty="0">
              <a:solidFill>
                <a:schemeClr val="bg1"/>
              </a:solidFill>
            </a:endParaRPr>
          </a:p>
          <a:p>
            <a:pPr algn="ctr"/>
            <a:r>
              <a:rPr lang="en-US" sz="4800" i="1" dirty="0">
                <a:solidFill>
                  <a:schemeClr val="bg1"/>
                </a:solidFill>
              </a:rPr>
              <a:t>University of South Carolina	Columbia, SC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79691" y="1160025"/>
            <a:ext cx="32686610" cy="173060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High-Level Synthesis of </a:t>
            </a:r>
            <a:r>
              <a:rPr lang="en-US" sz="9600" b="1" dirty="0" smtClean="0">
                <a:solidFill>
                  <a:schemeClr val="bg1"/>
                </a:solidFill>
              </a:rPr>
              <a:t>a </a:t>
            </a:r>
            <a:r>
              <a:rPr lang="en-US" sz="9600" b="1" dirty="0">
                <a:solidFill>
                  <a:schemeClr val="bg1"/>
                </a:solidFill>
              </a:rPr>
              <a:t>Genomic Database Search Engine 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/>
          <a:srcRect t="22594" b="-459"/>
          <a:stretch/>
        </p:blipFill>
        <p:spPr>
          <a:xfrm>
            <a:off x="1400356" y="6937505"/>
            <a:ext cx="12447520" cy="726922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31506" y="16729500"/>
            <a:ext cx="777233" cy="77723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730229" y="16856505"/>
            <a:ext cx="1578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Database</a:t>
            </a:r>
            <a:endParaRPr lang="en-US" sz="28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381719" y="17118115"/>
            <a:ext cx="1036816" cy="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572518" y="17118115"/>
            <a:ext cx="1281793" cy="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10580" y="1610918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Query</a:t>
            </a:r>
            <a:endParaRPr lang="en-US" sz="28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457635" y="20330636"/>
            <a:ext cx="1951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AACBBAV</a:t>
            </a:r>
            <a:endParaRPr lang="en-US" sz="2400" b="1" spc="600" dirty="0"/>
          </a:p>
        </p:txBody>
      </p:sp>
      <p:sp>
        <p:nvSpPr>
          <p:cNvPr id="47" name="TextBox 46"/>
          <p:cNvSpPr txBox="1"/>
          <p:nvPr/>
        </p:nvSpPr>
        <p:spPr>
          <a:xfrm>
            <a:off x="7547394" y="20344207"/>
            <a:ext cx="947311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AAC</a:t>
            </a:r>
            <a:endParaRPr lang="en-US" sz="2400" b="1" spc="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24407" y="20344207"/>
            <a:ext cx="934487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ACB</a:t>
            </a:r>
            <a:endParaRPr lang="en-US" sz="2400" b="1" spc="600" dirty="0"/>
          </a:p>
        </p:txBody>
      </p:sp>
      <p:sp>
        <p:nvSpPr>
          <p:cNvPr id="49" name="TextBox 48"/>
          <p:cNvSpPr txBox="1"/>
          <p:nvPr/>
        </p:nvSpPr>
        <p:spPr>
          <a:xfrm>
            <a:off x="9696694" y="20344206"/>
            <a:ext cx="925253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CBB</a:t>
            </a:r>
            <a:endParaRPr lang="en-US" sz="2400" b="1" spc="600" dirty="0"/>
          </a:p>
        </p:txBody>
      </p:sp>
      <p:sp>
        <p:nvSpPr>
          <p:cNvPr id="50" name="TextBox 49"/>
          <p:cNvSpPr txBox="1"/>
          <p:nvPr/>
        </p:nvSpPr>
        <p:spPr>
          <a:xfrm>
            <a:off x="10781692" y="20344207"/>
            <a:ext cx="944682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BBA</a:t>
            </a:r>
            <a:endParaRPr lang="en-US" sz="2400" b="1" spc="600" dirty="0"/>
          </a:p>
        </p:txBody>
      </p:sp>
      <p:sp>
        <p:nvSpPr>
          <p:cNvPr id="51" name="TextBox 50"/>
          <p:cNvSpPr txBox="1"/>
          <p:nvPr/>
        </p:nvSpPr>
        <p:spPr>
          <a:xfrm>
            <a:off x="11862347" y="20344207"/>
            <a:ext cx="938527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BAV</a:t>
            </a:r>
            <a:endParaRPr lang="en-US" sz="2400" b="1" spc="600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10802970" y="20329295"/>
            <a:ext cx="940149" cy="46300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>
            <a:off x="6559393" y="20463291"/>
            <a:ext cx="680659" cy="2234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868244" y="19820986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Query</a:t>
            </a:r>
            <a:endParaRPr lang="en-US" sz="2800" b="1" u="sng" dirty="0"/>
          </a:p>
        </p:txBody>
      </p:sp>
      <p:sp>
        <p:nvSpPr>
          <p:cNvPr id="55" name="TextBox 54"/>
          <p:cNvSpPr txBox="1"/>
          <p:nvPr/>
        </p:nvSpPr>
        <p:spPr>
          <a:xfrm>
            <a:off x="9676904" y="19820986"/>
            <a:ext cx="1051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Seeds</a:t>
            </a:r>
            <a:endParaRPr lang="en-US" sz="2800" b="1" u="sng" dirty="0"/>
          </a:p>
        </p:txBody>
      </p:sp>
      <p:sp>
        <p:nvSpPr>
          <p:cNvPr id="57" name="TextBox 56"/>
          <p:cNvSpPr txBox="1"/>
          <p:nvPr/>
        </p:nvSpPr>
        <p:spPr>
          <a:xfrm>
            <a:off x="2576309" y="22000313"/>
            <a:ext cx="947311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AAC</a:t>
            </a:r>
            <a:endParaRPr lang="en-US" sz="2400" b="1" spc="600" dirty="0"/>
          </a:p>
        </p:txBody>
      </p:sp>
      <p:sp>
        <p:nvSpPr>
          <p:cNvPr id="59" name="TextBox 58"/>
          <p:cNvSpPr txBox="1"/>
          <p:nvPr/>
        </p:nvSpPr>
        <p:spPr>
          <a:xfrm>
            <a:off x="3653322" y="22000313"/>
            <a:ext cx="934487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ACB</a:t>
            </a:r>
            <a:endParaRPr lang="en-US" sz="2400" b="1" spc="600" dirty="0"/>
          </a:p>
        </p:txBody>
      </p:sp>
      <p:sp>
        <p:nvSpPr>
          <p:cNvPr id="60" name="TextBox 59"/>
          <p:cNvSpPr txBox="1"/>
          <p:nvPr/>
        </p:nvSpPr>
        <p:spPr>
          <a:xfrm>
            <a:off x="4725609" y="22000312"/>
            <a:ext cx="925253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CBB</a:t>
            </a:r>
            <a:endParaRPr lang="en-US" sz="2400" b="1" spc="600" dirty="0"/>
          </a:p>
        </p:txBody>
      </p:sp>
      <p:sp>
        <p:nvSpPr>
          <p:cNvPr id="61" name="TextBox 60"/>
          <p:cNvSpPr txBox="1"/>
          <p:nvPr/>
        </p:nvSpPr>
        <p:spPr>
          <a:xfrm>
            <a:off x="5810607" y="22000313"/>
            <a:ext cx="944682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BBA</a:t>
            </a:r>
            <a:endParaRPr lang="en-US" sz="2400" b="1" spc="600" dirty="0"/>
          </a:p>
        </p:txBody>
      </p:sp>
      <p:sp>
        <p:nvSpPr>
          <p:cNvPr id="62" name="TextBox 61"/>
          <p:cNvSpPr txBox="1"/>
          <p:nvPr/>
        </p:nvSpPr>
        <p:spPr>
          <a:xfrm>
            <a:off x="6891262" y="22000313"/>
            <a:ext cx="938527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BAV</a:t>
            </a:r>
            <a:endParaRPr lang="en-US" sz="2400" b="1" spc="600" dirty="0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5810607" y="21985402"/>
            <a:ext cx="961427" cy="47657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7" idx="0"/>
            <a:endCxn id="62" idx="0"/>
          </p:cNvCxnSpPr>
          <p:nvPr/>
        </p:nvCxnSpPr>
        <p:spPr>
          <a:xfrm rot="5400000" flipH="1" flipV="1">
            <a:off x="5205245" y="19845033"/>
            <a:ext cx="12700" cy="4310561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9" idx="0"/>
            <a:endCxn id="62" idx="0"/>
          </p:cNvCxnSpPr>
          <p:nvPr/>
        </p:nvCxnSpPr>
        <p:spPr>
          <a:xfrm rot="5400000" flipH="1" flipV="1">
            <a:off x="5740546" y="20380333"/>
            <a:ext cx="12700" cy="3239960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0" idx="0"/>
            <a:endCxn id="62" idx="0"/>
          </p:cNvCxnSpPr>
          <p:nvPr/>
        </p:nvCxnSpPr>
        <p:spPr>
          <a:xfrm rot="16200000" flipH="1">
            <a:off x="6274380" y="20914167"/>
            <a:ext cx="1" cy="2172290"/>
          </a:xfrm>
          <a:prstGeom prst="bentConnector3">
            <a:avLst>
              <a:gd name="adj1" fmla="val -228600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ight Arrow 69"/>
          <p:cNvSpPr/>
          <p:nvPr/>
        </p:nvSpPr>
        <p:spPr>
          <a:xfrm>
            <a:off x="8221908" y="22119394"/>
            <a:ext cx="680659" cy="2234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951963" y="21715858"/>
            <a:ext cx="17658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AAC.{0,40}BAV</a:t>
            </a:r>
          </a:p>
          <a:p>
            <a:r>
              <a:rPr lang="en-US" sz="2000" b="1" dirty="0" smtClean="0"/>
              <a:t>ACB.{0,40}BAV</a:t>
            </a:r>
          </a:p>
          <a:p>
            <a:r>
              <a:rPr lang="en-US" sz="2000" b="1" dirty="0" smtClean="0"/>
              <a:t>CBB.{0,40}BAV</a:t>
            </a:r>
            <a:endParaRPr lang="en-US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632043" y="21015427"/>
            <a:ext cx="3862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High Scoring Pairs (HSPs)</a:t>
            </a:r>
            <a:endParaRPr lang="en-US" sz="2800" b="1" u="sng" dirty="0"/>
          </a:p>
        </p:txBody>
      </p:sp>
      <p:sp>
        <p:nvSpPr>
          <p:cNvPr id="73" name="TextBox 72"/>
          <p:cNvSpPr txBox="1"/>
          <p:nvPr/>
        </p:nvSpPr>
        <p:spPr>
          <a:xfrm>
            <a:off x="8635943" y="16829208"/>
            <a:ext cx="2904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Database’</a:t>
            </a:r>
            <a:endParaRPr lang="en-US" sz="28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8660547" y="17695483"/>
            <a:ext cx="2904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Smith-Waterman</a:t>
            </a:r>
            <a:endParaRPr lang="en-US" sz="2800" b="1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0112724" y="17311386"/>
            <a:ext cx="0" cy="43300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044252" y="16546338"/>
            <a:ext cx="0" cy="43300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79691" y="14748405"/>
            <a:ext cx="10529526" cy="8617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000" b="1" smtClean="0"/>
              <a:t>NCBI BLAST</a:t>
            </a:r>
            <a:endParaRPr lang="en-US" sz="50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479691" y="23759133"/>
            <a:ext cx="10529526" cy="8617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000" b="1" smtClean="0"/>
              <a:t>Our Approach</a:t>
            </a:r>
            <a:endParaRPr lang="en-US" sz="5000" b="1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42037" y="25468280"/>
            <a:ext cx="777233" cy="777233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74490" y="25595285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Query</a:t>
            </a:r>
            <a:endParaRPr lang="en-US" sz="2800" b="1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6592249" y="25856895"/>
            <a:ext cx="1036816" cy="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783049" y="25856895"/>
            <a:ext cx="1281793" cy="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754263" y="28242374"/>
            <a:ext cx="194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AACBBCV</a:t>
            </a:r>
            <a:endParaRPr lang="en-US" sz="2400" b="1" spc="600" dirty="0"/>
          </a:p>
        </p:txBody>
      </p:sp>
      <p:sp>
        <p:nvSpPr>
          <p:cNvPr id="85" name="TextBox 84"/>
          <p:cNvSpPr txBox="1"/>
          <p:nvPr/>
        </p:nvSpPr>
        <p:spPr>
          <a:xfrm>
            <a:off x="5738218" y="28242374"/>
            <a:ext cx="710451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AA</a:t>
            </a:r>
            <a:endParaRPr lang="en-US" sz="2400" b="1" spc="600" dirty="0"/>
          </a:p>
        </p:txBody>
      </p:sp>
      <p:sp>
        <p:nvSpPr>
          <p:cNvPr id="86" name="TextBox 85"/>
          <p:cNvSpPr txBox="1"/>
          <p:nvPr/>
        </p:nvSpPr>
        <p:spPr>
          <a:xfrm>
            <a:off x="6634872" y="28242374"/>
            <a:ext cx="684418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AC</a:t>
            </a:r>
            <a:endParaRPr lang="en-US" sz="2400" b="1" spc="600" dirty="0"/>
          </a:p>
        </p:txBody>
      </p:sp>
      <p:sp>
        <p:nvSpPr>
          <p:cNvPr id="87" name="TextBox 86"/>
          <p:cNvSpPr txBox="1"/>
          <p:nvPr/>
        </p:nvSpPr>
        <p:spPr>
          <a:xfrm>
            <a:off x="7505037" y="28241034"/>
            <a:ext cx="675185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CB</a:t>
            </a:r>
            <a:endParaRPr lang="en-US" sz="2400" b="1" spc="600" dirty="0"/>
          </a:p>
        </p:txBody>
      </p:sp>
      <p:sp>
        <p:nvSpPr>
          <p:cNvPr id="88" name="TextBox 87"/>
          <p:cNvSpPr txBox="1"/>
          <p:nvPr/>
        </p:nvSpPr>
        <p:spPr>
          <a:xfrm>
            <a:off x="8365969" y="28242374"/>
            <a:ext cx="684803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BB</a:t>
            </a:r>
            <a:endParaRPr lang="en-US" sz="2400" b="1" spc="600" dirty="0"/>
          </a:p>
        </p:txBody>
      </p:sp>
      <p:sp>
        <p:nvSpPr>
          <p:cNvPr id="89" name="TextBox 88"/>
          <p:cNvSpPr txBox="1"/>
          <p:nvPr/>
        </p:nvSpPr>
        <p:spPr>
          <a:xfrm>
            <a:off x="9234937" y="28240014"/>
            <a:ext cx="675185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BC</a:t>
            </a:r>
            <a:endParaRPr lang="en-US" sz="2400" b="1" spc="600" dirty="0"/>
          </a:p>
        </p:txBody>
      </p:sp>
      <p:cxnSp>
        <p:nvCxnSpPr>
          <p:cNvPr id="92" name="Straight Connector 91"/>
          <p:cNvCxnSpPr/>
          <p:nvPr/>
        </p:nvCxnSpPr>
        <p:spPr>
          <a:xfrm flipV="1">
            <a:off x="8364389" y="28255945"/>
            <a:ext cx="686383" cy="4399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ight Arrow 92"/>
          <p:cNvSpPr/>
          <p:nvPr/>
        </p:nvSpPr>
        <p:spPr>
          <a:xfrm>
            <a:off x="4856021" y="28375029"/>
            <a:ext cx="680659" cy="2234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940468" y="27719153"/>
            <a:ext cx="1578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Database</a:t>
            </a:r>
            <a:endParaRPr lang="en-US" sz="2800" b="1" u="sng" dirty="0"/>
          </a:p>
        </p:txBody>
      </p:sp>
      <p:sp>
        <p:nvSpPr>
          <p:cNvPr id="95" name="TextBox 94"/>
          <p:cNvSpPr txBox="1"/>
          <p:nvPr/>
        </p:nvSpPr>
        <p:spPr>
          <a:xfrm>
            <a:off x="7973533" y="27732724"/>
            <a:ext cx="1051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Seeds</a:t>
            </a:r>
            <a:endParaRPr lang="en-US" sz="2800" b="1" u="sng" dirty="0"/>
          </a:p>
        </p:txBody>
      </p:sp>
      <p:sp>
        <p:nvSpPr>
          <p:cNvPr id="96" name="Right Arrow 95"/>
          <p:cNvSpPr/>
          <p:nvPr/>
        </p:nvSpPr>
        <p:spPr>
          <a:xfrm>
            <a:off x="12125316" y="30841990"/>
            <a:ext cx="680659" cy="2234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2903747" y="30286465"/>
            <a:ext cx="14624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AC.{0,40}BC</a:t>
            </a:r>
          </a:p>
          <a:p>
            <a:r>
              <a:rPr lang="en-US" sz="2000" b="1" dirty="0" smtClean="0"/>
              <a:t>AC.{0,40}CV</a:t>
            </a:r>
          </a:p>
          <a:p>
            <a:r>
              <a:rPr lang="en-US" sz="2000" b="1" dirty="0" smtClean="0"/>
              <a:t>CB.{0,40}BC</a:t>
            </a:r>
          </a:p>
          <a:p>
            <a:r>
              <a:rPr lang="en-US" sz="2000" b="1" dirty="0" smtClean="0"/>
              <a:t>CB.{0,40}CV</a:t>
            </a:r>
            <a:endParaRPr lang="en-US" sz="20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8535451" y="29738023"/>
            <a:ext cx="3862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High Scoring Pairs (HSPs)</a:t>
            </a:r>
            <a:endParaRPr lang="en-US" sz="2800" b="1" u="sng" dirty="0"/>
          </a:p>
        </p:txBody>
      </p:sp>
      <p:sp>
        <p:nvSpPr>
          <p:cNvPr id="99" name="TextBox 98"/>
          <p:cNvSpPr txBox="1"/>
          <p:nvPr/>
        </p:nvSpPr>
        <p:spPr>
          <a:xfrm>
            <a:off x="10113718" y="28234250"/>
            <a:ext cx="684803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CV</a:t>
            </a:r>
            <a:endParaRPr lang="en-US" sz="2400" b="1" spc="600" dirty="0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5746195" y="28270417"/>
            <a:ext cx="686383" cy="4399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776166" y="30723034"/>
            <a:ext cx="710451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AA</a:t>
            </a:r>
            <a:endParaRPr lang="en-US" sz="2400" b="1" spc="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672820" y="30723034"/>
            <a:ext cx="684418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AC</a:t>
            </a:r>
            <a:endParaRPr lang="en-US" sz="2400" b="1" spc="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542985" y="30721694"/>
            <a:ext cx="675185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CB</a:t>
            </a:r>
            <a:endParaRPr lang="en-US" sz="2400" b="1" spc="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9403917" y="30723034"/>
            <a:ext cx="684803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BB</a:t>
            </a:r>
            <a:endParaRPr lang="en-US" sz="2400" b="1" spc="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272885" y="30720674"/>
            <a:ext cx="675185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BC</a:t>
            </a:r>
            <a:endParaRPr lang="en-US" sz="2400" b="1" spc="600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9402337" y="30736605"/>
            <a:ext cx="686383" cy="4399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1151666" y="30714910"/>
            <a:ext cx="684803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spc="600" dirty="0" smtClean="0"/>
              <a:t>CV</a:t>
            </a:r>
            <a:endParaRPr lang="en-US" sz="2400" b="1" spc="600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6784143" y="30751077"/>
            <a:ext cx="686383" cy="4399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2" idx="0"/>
            <a:endCxn id="105" idx="0"/>
          </p:cNvCxnSpPr>
          <p:nvPr/>
        </p:nvCxnSpPr>
        <p:spPr>
          <a:xfrm rot="5400000" flipH="1" flipV="1">
            <a:off x="9311573" y="29424130"/>
            <a:ext cx="2360" cy="2595449"/>
          </a:xfrm>
          <a:prstGeom prst="bentConnector3">
            <a:avLst>
              <a:gd name="adj1" fmla="val 9786441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02" idx="0"/>
            <a:endCxn id="107" idx="0"/>
          </p:cNvCxnSpPr>
          <p:nvPr/>
        </p:nvCxnSpPr>
        <p:spPr>
          <a:xfrm rot="5400000" flipH="1" flipV="1">
            <a:off x="9750486" y="28979453"/>
            <a:ext cx="8124" cy="3479039"/>
          </a:xfrm>
          <a:prstGeom prst="bentConnector3">
            <a:avLst>
              <a:gd name="adj1" fmla="val 291388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03" idx="2"/>
            <a:endCxn id="105" idx="2"/>
          </p:cNvCxnSpPr>
          <p:nvPr/>
        </p:nvCxnSpPr>
        <p:spPr>
          <a:xfrm rot="5400000" flipH="1" flipV="1">
            <a:off x="9745018" y="30317899"/>
            <a:ext cx="1020" cy="1729900"/>
          </a:xfrm>
          <a:prstGeom prst="bentConnector3">
            <a:avLst>
              <a:gd name="adj1" fmla="val -2241176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03" idx="2"/>
            <a:endCxn id="107" idx="2"/>
          </p:cNvCxnSpPr>
          <p:nvPr/>
        </p:nvCxnSpPr>
        <p:spPr>
          <a:xfrm rot="5400000" flipH="1" flipV="1">
            <a:off x="10183931" y="29873222"/>
            <a:ext cx="6784" cy="2613490"/>
          </a:xfrm>
          <a:prstGeom prst="bentConnector3">
            <a:avLst>
              <a:gd name="adj1" fmla="val -3369693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9846473" y="25567988"/>
            <a:ext cx="2904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Database’</a:t>
            </a:r>
            <a:endParaRPr lang="en-US" sz="28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9871077" y="26434264"/>
            <a:ext cx="2904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Smith-Waterman</a:t>
            </a:r>
            <a:endParaRPr lang="en-US" sz="2800" b="1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11323255" y="26050167"/>
            <a:ext cx="0" cy="43300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441236" y="24847964"/>
            <a:ext cx="1578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Database</a:t>
            </a:r>
            <a:endParaRPr lang="en-US" sz="2800" b="1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8254783" y="25285118"/>
            <a:ext cx="0" cy="43300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75520"/>
              </p:ext>
            </p:extLst>
          </p:nvPr>
        </p:nvGraphicFramePr>
        <p:xfrm>
          <a:off x="14215450" y="14640466"/>
          <a:ext cx="2518613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493295"/>
                <a:gridCol w="493295"/>
                <a:gridCol w="481264"/>
                <a:gridCol w="517359"/>
              </a:tblGrid>
              <a:tr h="27969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CV</a:t>
                      </a:r>
                      <a:endParaRPr lang="en-US" sz="2000" dirty="0"/>
                    </a:p>
                  </a:txBody>
                  <a:tcPr/>
                </a:tc>
              </a:tr>
              <a:tr h="26183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13360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</a:tr>
              <a:tr h="30492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1766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CV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245373"/>
              </p:ext>
            </p:extLst>
          </p:nvPr>
        </p:nvGraphicFramePr>
        <p:xfrm>
          <a:off x="17247410" y="14634480"/>
          <a:ext cx="2711116" cy="197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828"/>
                <a:gridCol w="637673"/>
                <a:gridCol w="799615"/>
              </a:tblGrid>
              <a:tr h="1851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HSP</a:t>
                      </a:r>
                      <a:r>
                        <a:rPr lang="en-US" sz="1600" baseline="0" dirty="0" smtClean="0"/>
                        <a:t> / Length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Length</a:t>
                      </a:r>
                      <a:endParaRPr lang="en-US" sz="1600" dirty="0"/>
                    </a:p>
                  </a:txBody>
                  <a:tcPr/>
                </a:tc>
              </a:tr>
              <a:tr h="13360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ACBC-8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2733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ACCV-9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20822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CBBC-6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4521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CBCV-7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459769"/>
              </p:ext>
            </p:extLst>
          </p:nvPr>
        </p:nvGraphicFramePr>
        <p:xfrm>
          <a:off x="21102858" y="14625700"/>
          <a:ext cx="138879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219"/>
                <a:gridCol w="601579"/>
              </a:tblGrid>
              <a:tr h="2866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Record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Start</a:t>
                      </a:r>
                      <a:endParaRPr lang="en-US" sz="1600" dirty="0"/>
                    </a:p>
                  </a:txBody>
                  <a:tcPr/>
                </a:tc>
              </a:tr>
              <a:tr h="1878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</a:tr>
              <a:tr h="21729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</a:tr>
              <a:tr h="15002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1" name="Straight Arrow Connector 120"/>
          <p:cNvCxnSpPr/>
          <p:nvPr/>
        </p:nvCxnSpPr>
        <p:spPr>
          <a:xfrm>
            <a:off x="19958525" y="15160208"/>
            <a:ext cx="114433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19958525" y="15557570"/>
            <a:ext cx="114433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9958525" y="15984299"/>
            <a:ext cx="114433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9958525" y="16385511"/>
            <a:ext cx="114433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4524783" y="13916749"/>
            <a:ext cx="1899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Suffix Table</a:t>
            </a:r>
            <a:endParaRPr lang="en-US" sz="2800" b="1" u="sng" dirty="0"/>
          </a:p>
        </p:txBody>
      </p:sp>
      <p:sp>
        <p:nvSpPr>
          <p:cNvPr id="126" name="TextBox 125"/>
          <p:cNvSpPr txBox="1"/>
          <p:nvPr/>
        </p:nvSpPr>
        <p:spPr>
          <a:xfrm>
            <a:off x="17183150" y="13916749"/>
            <a:ext cx="2775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Table of Contents</a:t>
            </a:r>
            <a:endParaRPr lang="en-US" sz="2800" b="1" u="sng" dirty="0"/>
          </a:p>
        </p:txBody>
      </p:sp>
      <p:sp>
        <p:nvSpPr>
          <p:cNvPr id="127" name="TextBox 126"/>
          <p:cNvSpPr txBox="1"/>
          <p:nvPr/>
        </p:nvSpPr>
        <p:spPr>
          <a:xfrm>
            <a:off x="20959944" y="13925076"/>
            <a:ext cx="167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HSP Index</a:t>
            </a:r>
            <a:endParaRPr lang="en-US" sz="2800" b="1" u="sng" dirty="0"/>
          </a:p>
        </p:txBody>
      </p:sp>
      <p:sp>
        <p:nvSpPr>
          <p:cNvPr id="128" name="Rounded Rectangle 127"/>
          <p:cNvSpPr/>
          <p:nvPr/>
        </p:nvSpPr>
        <p:spPr>
          <a:xfrm>
            <a:off x="24254792" y="12840513"/>
            <a:ext cx="2470041" cy="4501051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4482745" y="12963625"/>
            <a:ext cx="1961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Preprocessing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28129396" y="12865496"/>
            <a:ext cx="2963969" cy="450105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4508761" y="14693230"/>
            <a:ext cx="203536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High Scoring Pairs</a:t>
            </a:r>
            <a:endParaRPr lang="en-US" sz="2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24864771" y="15417592"/>
            <a:ext cx="131959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HSP Finder</a:t>
            </a:r>
            <a:endParaRPr lang="en-US" sz="2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8903375" y="15532074"/>
            <a:ext cx="119737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Extension</a:t>
            </a:r>
            <a:endParaRPr lang="en-US" sz="2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8477365" y="16145830"/>
            <a:ext cx="20467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Expectation Value</a:t>
            </a:r>
            <a:endParaRPr lang="en-US" sz="2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8870998" y="16759586"/>
            <a:ext cx="125951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Alignment</a:t>
            </a:r>
            <a:endParaRPr lang="en-US" sz="2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5120867" y="13944376"/>
            <a:ext cx="79541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Seeds</a:t>
            </a:r>
            <a:endParaRPr lang="en-US" sz="2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1215961" y="13682626"/>
            <a:ext cx="843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Query</a:t>
            </a:r>
            <a:endParaRPr lang="en-US" sz="2000" b="1" dirty="0"/>
          </a:p>
        </p:txBody>
      </p:sp>
      <p:sp>
        <p:nvSpPr>
          <p:cNvPr id="138" name="Rectangle 137"/>
          <p:cNvSpPr/>
          <p:nvPr/>
        </p:nvSpPr>
        <p:spPr>
          <a:xfrm>
            <a:off x="23142453" y="15412801"/>
            <a:ext cx="1027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Records</a:t>
            </a:r>
            <a:endParaRPr lang="en-US" sz="2000" b="1" dirty="0"/>
          </a:p>
        </p:txBody>
      </p:sp>
      <p:sp>
        <p:nvSpPr>
          <p:cNvPr id="139" name="Rectangle 138"/>
          <p:cNvSpPr/>
          <p:nvPr/>
        </p:nvSpPr>
        <p:spPr>
          <a:xfrm>
            <a:off x="29023705" y="17573397"/>
            <a:ext cx="948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Results</a:t>
            </a:r>
            <a:endParaRPr lang="en-US" sz="20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27069102" y="13794486"/>
            <a:ext cx="969264" cy="739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 smtClean="0"/>
              <a:t>HSP Suffixes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7069103" y="14721274"/>
            <a:ext cx="969264" cy="739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 smtClean="0"/>
              <a:t>Table of Contents</a:t>
            </a:r>
            <a:endParaRPr lang="en-US" sz="16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7069102" y="15648064"/>
            <a:ext cx="969264" cy="739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 smtClean="0"/>
              <a:t>HSP Index</a:t>
            </a:r>
            <a:endParaRPr lang="en-US" sz="1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8555131" y="13680067"/>
            <a:ext cx="190186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Query Processor</a:t>
            </a:r>
            <a:endParaRPr lang="en-US" sz="2000" dirty="0"/>
          </a:p>
        </p:txBody>
      </p:sp>
      <p:sp>
        <p:nvSpPr>
          <p:cNvPr id="144" name="TextBox 143"/>
          <p:cNvSpPr txBox="1"/>
          <p:nvPr/>
        </p:nvSpPr>
        <p:spPr>
          <a:xfrm>
            <a:off x="28961243" y="14298084"/>
            <a:ext cx="108164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Matches</a:t>
            </a:r>
            <a:endParaRPr lang="en-US" sz="2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28484384" y="14911840"/>
            <a:ext cx="203536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High Scoring Pairs</a:t>
            </a:r>
            <a:endParaRPr lang="en-US" sz="2000" dirty="0"/>
          </a:p>
        </p:txBody>
      </p:sp>
      <p:sp>
        <p:nvSpPr>
          <p:cNvPr id="146" name="Rectangle 145"/>
          <p:cNvSpPr/>
          <p:nvPr/>
        </p:nvSpPr>
        <p:spPr>
          <a:xfrm>
            <a:off x="28261744" y="13576607"/>
            <a:ext cx="2739321" cy="1809169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7" name="TextBox 146"/>
          <p:cNvSpPr txBox="1"/>
          <p:nvPr/>
        </p:nvSpPr>
        <p:spPr>
          <a:xfrm rot="5400000">
            <a:off x="30390406" y="14253783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FPGA</a:t>
            </a:r>
            <a:endParaRPr lang="en-US" sz="2000" dirty="0"/>
          </a:p>
        </p:txBody>
      </p:sp>
      <p:cxnSp>
        <p:nvCxnSpPr>
          <p:cNvPr id="148" name="Straight Arrow Connector 147"/>
          <p:cNvCxnSpPr>
            <a:stCxn id="133" idx="3"/>
          </p:cNvCxnSpPr>
          <p:nvPr/>
        </p:nvCxnSpPr>
        <p:spPr>
          <a:xfrm>
            <a:off x="30100754" y="15732129"/>
            <a:ext cx="1046266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3" idx="2"/>
            <a:endCxn id="144" idx="0"/>
          </p:cNvCxnSpPr>
          <p:nvPr/>
        </p:nvCxnSpPr>
        <p:spPr>
          <a:xfrm flipH="1">
            <a:off x="29502065" y="14080177"/>
            <a:ext cx="4000" cy="217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4" idx="2"/>
            <a:endCxn id="135" idx="0"/>
          </p:cNvCxnSpPr>
          <p:nvPr/>
        </p:nvCxnSpPr>
        <p:spPr>
          <a:xfrm>
            <a:off x="29500754" y="16545940"/>
            <a:ext cx="0" cy="213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35" idx="2"/>
            <a:endCxn id="139" idx="0"/>
          </p:cNvCxnSpPr>
          <p:nvPr/>
        </p:nvCxnSpPr>
        <p:spPr>
          <a:xfrm flipH="1">
            <a:off x="29498066" y="17159696"/>
            <a:ext cx="2688" cy="4137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37" idx="1"/>
            <a:endCxn id="143" idx="3"/>
          </p:cNvCxnSpPr>
          <p:nvPr/>
        </p:nvCxnSpPr>
        <p:spPr>
          <a:xfrm flipH="1" flipV="1">
            <a:off x="30456998" y="13880122"/>
            <a:ext cx="758963" cy="25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8" idx="3"/>
            <a:endCxn id="132" idx="1"/>
          </p:cNvCxnSpPr>
          <p:nvPr/>
        </p:nvCxnSpPr>
        <p:spPr>
          <a:xfrm>
            <a:off x="24170107" y="15612856"/>
            <a:ext cx="694664" cy="4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31" idx="0"/>
          </p:cNvCxnSpPr>
          <p:nvPr/>
        </p:nvCxnSpPr>
        <p:spPr>
          <a:xfrm>
            <a:off x="25526440" y="14351648"/>
            <a:ext cx="3" cy="341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25518572" y="15093341"/>
            <a:ext cx="1" cy="341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32" idx="3"/>
            <a:endCxn id="140" idx="1"/>
          </p:cNvCxnSpPr>
          <p:nvPr/>
        </p:nvCxnSpPr>
        <p:spPr>
          <a:xfrm flipV="1">
            <a:off x="26184363" y="14164250"/>
            <a:ext cx="884739" cy="1453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32" idx="3"/>
            <a:endCxn id="141" idx="1"/>
          </p:cNvCxnSpPr>
          <p:nvPr/>
        </p:nvCxnSpPr>
        <p:spPr>
          <a:xfrm flipV="1">
            <a:off x="26184363" y="15091038"/>
            <a:ext cx="884740" cy="526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32" idx="3"/>
            <a:endCxn id="142" idx="1"/>
          </p:cNvCxnSpPr>
          <p:nvPr/>
        </p:nvCxnSpPr>
        <p:spPr>
          <a:xfrm>
            <a:off x="26184363" y="15617647"/>
            <a:ext cx="884739" cy="400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40" idx="3"/>
            <a:endCxn id="143" idx="1"/>
          </p:cNvCxnSpPr>
          <p:nvPr/>
        </p:nvCxnSpPr>
        <p:spPr>
          <a:xfrm flipV="1">
            <a:off x="28038366" y="13880122"/>
            <a:ext cx="516765" cy="284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41" idx="3"/>
            <a:endCxn id="145" idx="1"/>
          </p:cNvCxnSpPr>
          <p:nvPr/>
        </p:nvCxnSpPr>
        <p:spPr>
          <a:xfrm>
            <a:off x="28038367" y="15091038"/>
            <a:ext cx="446017" cy="20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42" idx="3"/>
            <a:endCxn id="145" idx="1"/>
          </p:cNvCxnSpPr>
          <p:nvPr/>
        </p:nvCxnSpPr>
        <p:spPr>
          <a:xfrm flipV="1">
            <a:off x="28038366" y="15111895"/>
            <a:ext cx="446018" cy="905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44" idx="2"/>
            <a:endCxn id="145" idx="0"/>
          </p:cNvCxnSpPr>
          <p:nvPr/>
        </p:nvCxnSpPr>
        <p:spPr>
          <a:xfrm>
            <a:off x="29502065" y="14698194"/>
            <a:ext cx="1" cy="213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45" idx="2"/>
            <a:endCxn id="133" idx="0"/>
          </p:cNvCxnSpPr>
          <p:nvPr/>
        </p:nvCxnSpPr>
        <p:spPr>
          <a:xfrm flipH="1">
            <a:off x="29502065" y="15311950"/>
            <a:ext cx="1" cy="220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33" idx="2"/>
            <a:endCxn id="134" idx="0"/>
          </p:cNvCxnSpPr>
          <p:nvPr/>
        </p:nvCxnSpPr>
        <p:spPr>
          <a:xfrm flipH="1">
            <a:off x="29500754" y="15932184"/>
            <a:ext cx="1311" cy="213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28974666" y="12912556"/>
            <a:ext cx="1273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Runtime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4524783" y="5413237"/>
            <a:ext cx="16276615" cy="8617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000" b="1" smtClean="0"/>
              <a:t>Our Approach (con't)</a:t>
            </a:r>
            <a:endParaRPr lang="en-US" sz="5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215450" y="11889221"/>
            <a:ext cx="2387480" cy="1320779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b="1" smtClean="0"/>
              <a:t>Identifies valid HSPs in query</a:t>
            </a:r>
          </a:p>
          <a:p>
            <a:pPr algn="ctr"/>
            <a:r>
              <a:rPr lang="en-US" sz="2400" b="1" smtClean="0"/>
              <a:t>(1 Mb)</a:t>
            </a:r>
            <a:endParaRPr lang="en-US" sz="24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7125366" y="11674334"/>
            <a:ext cx="2936839" cy="1654549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b="1" smtClean="0"/>
              <a:t>Map each (HSP,length) to list of database hits</a:t>
            </a:r>
          </a:p>
          <a:p>
            <a:pPr algn="ctr"/>
            <a:r>
              <a:rPr lang="en-US" sz="2400" b="1" smtClean="0"/>
              <a:t>(off-chip)</a:t>
            </a:r>
            <a:endParaRPr lang="en-US" sz="24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20629580" y="11876213"/>
            <a:ext cx="2936839" cy="1282137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b="1" smtClean="0"/>
              <a:t>List of databse its for each (HSP,length)</a:t>
            </a:r>
          </a:p>
          <a:p>
            <a:pPr algn="ctr"/>
            <a:r>
              <a:rPr lang="en-US" sz="2400" b="1" smtClean="0"/>
              <a:t>(on disk)</a:t>
            </a:r>
            <a:endParaRPr lang="en-US" sz="24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15184684" y="17973507"/>
            <a:ext cx="16819315" cy="6264568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3200" b="1" u="sng" dirty="0" smtClean="0"/>
              <a:t>Objective:</a:t>
            </a:r>
            <a:r>
              <a:rPr lang="en-US" sz="3200" b="1" dirty="0" smtClean="0"/>
              <a:t>  For each query, identify patterns of the form AB{0,40}CD</a:t>
            </a:r>
          </a:p>
          <a:p>
            <a:r>
              <a:rPr lang="en-US" sz="3200" b="1" u="sng" dirty="0" smtClean="0"/>
              <a:t>Approach:</a:t>
            </a:r>
            <a:endParaRPr lang="en-US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/>
              <a:t>Instance </a:t>
            </a:r>
            <a:r>
              <a:rPr lang="en-US" sz="3200" b="1" dirty="0"/>
              <a:t>44 </a:t>
            </a:r>
            <a:r>
              <a:rPr lang="en-US" sz="3200" b="1" dirty="0" smtClean="0"/>
              <a:t>PEs</a:t>
            </a:r>
            <a:r>
              <a:rPr lang="en-US" sz="3200" b="1" dirty="0"/>
              <a:t>, each of which tracks pattern instances in </a:t>
            </a:r>
            <a:r>
              <a:rPr lang="en-US" sz="3200" b="1" dirty="0" smtClean="0"/>
              <a:t>consecutive "windows" of 44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/>
              <a:t>For each hit, match against an off-chip table to determine if there is a database HSP with the same length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/>
              <a:t>If so, output offset and length of corresponding section in HSP Index</a:t>
            </a:r>
          </a:p>
          <a:p>
            <a:r>
              <a:rPr lang="en-US" sz="3200" b="1" u="sng" dirty="0" smtClean="0"/>
              <a:t>Design: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Use </a:t>
            </a:r>
            <a:r>
              <a:rPr lang="en-US" sz="3200" b="1" dirty="0" err="1" smtClean="0"/>
              <a:t>Vivado</a:t>
            </a:r>
            <a:r>
              <a:rPr lang="en-US" sz="3200" b="1" dirty="0" smtClean="0"/>
              <a:t> HLS 2016.1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Assume DRAM b/w of 36 bytes per cycle (10.8 GB/s @ 300 MHz, one PE iteration per cycle)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Schedule pipeline for worst-case number of memory accesses, i.e. access </a:t>
            </a:r>
            <a:r>
              <a:rPr lang="en-US" sz="3200" b="1" dirty="0" err="1" smtClean="0"/>
              <a:t>arracys</a:t>
            </a:r>
            <a:r>
              <a:rPr lang="en-US" sz="3200" b="1" dirty="0" smtClean="0"/>
              <a:t> every iteration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Set DRAM latency from 5 to 30 </a:t>
            </a:r>
            <a:r>
              <a:rPr lang="en-US" sz="3200" b="1" dirty="0" smtClean="0"/>
              <a:t>cycles</a:t>
            </a:r>
            <a:endParaRPr lang="en-US" sz="32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32059012" y="5413239"/>
            <a:ext cx="9040596" cy="8617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000" b="1" smtClean="0"/>
              <a:t>Experimental Results</a:t>
            </a:r>
            <a:endParaRPr lang="en-US" sz="5000" b="1" dirty="0"/>
          </a:p>
        </p:txBody>
      </p:sp>
      <p:graphicFrame>
        <p:nvGraphicFramePr>
          <p:cNvPr id="176" name="Table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292925"/>
              </p:ext>
            </p:extLst>
          </p:nvPr>
        </p:nvGraphicFramePr>
        <p:xfrm>
          <a:off x="32891506" y="7993090"/>
          <a:ext cx="7910996" cy="49900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98052">
                  <a:extLst>
                    <a:ext uri="{9D8B030D-6E8A-4147-A177-3AD203B41FA5}">
                      <a16:colId xmlns:a16="http://schemas.microsoft.com/office/drawing/2014/main" xmlns="" val="3254550584"/>
                    </a:ext>
                  </a:extLst>
                </a:gridCol>
                <a:gridCol w="1700907">
                  <a:extLst>
                    <a:ext uri="{9D8B030D-6E8A-4147-A177-3AD203B41FA5}">
                      <a16:colId xmlns:a16="http://schemas.microsoft.com/office/drawing/2014/main" xmlns="" val="3619405929"/>
                    </a:ext>
                  </a:extLst>
                </a:gridCol>
                <a:gridCol w="2250396">
                  <a:extLst>
                    <a:ext uri="{9D8B030D-6E8A-4147-A177-3AD203B41FA5}">
                      <a16:colId xmlns:a16="http://schemas.microsoft.com/office/drawing/2014/main" xmlns="" val="563574350"/>
                    </a:ext>
                  </a:extLst>
                </a:gridCol>
                <a:gridCol w="2061641">
                  <a:extLst>
                    <a:ext uri="{9D8B030D-6E8A-4147-A177-3AD203B41FA5}">
                      <a16:colId xmlns:a16="http://schemas.microsoft.com/office/drawing/2014/main" xmlns="" val="1702852396"/>
                    </a:ext>
                  </a:extLst>
                </a:gridCol>
              </a:tblGrid>
              <a:tr h="21145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DRAM Latency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(cycles)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II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Pipeline Depth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Clock rate (MHz)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4044571"/>
                  </a:ext>
                </a:extLst>
              </a:tr>
              <a:tr h="4792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5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44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80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369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895619740"/>
                  </a:ext>
                </a:extLst>
              </a:tr>
              <a:tr h="4792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10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44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90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369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251573716"/>
                  </a:ext>
                </a:extLst>
              </a:tr>
              <a:tr h="4792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15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44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100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369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20706464"/>
                  </a:ext>
                </a:extLst>
              </a:tr>
              <a:tr h="4792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20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44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110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369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915133308"/>
                  </a:ext>
                </a:extLst>
              </a:tr>
              <a:tr h="4792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25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44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120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369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776463900"/>
                  </a:ext>
                </a:extLst>
              </a:tr>
              <a:tr h="4792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30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44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130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369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472126437"/>
                  </a:ext>
                </a:extLst>
              </a:tr>
            </a:tbl>
          </a:graphicData>
        </a:graphic>
      </p:graphicFrame>
      <p:sp>
        <p:nvSpPr>
          <p:cNvPr id="177" name="TextBox 176"/>
          <p:cNvSpPr txBox="1"/>
          <p:nvPr/>
        </p:nvSpPr>
        <p:spPr>
          <a:xfrm>
            <a:off x="33528585" y="6574104"/>
            <a:ext cx="6560025" cy="1177844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3200" b="1" smtClean="0"/>
              <a:t>Synthesized pipeline depth vs. maximum DRAM latency</a:t>
            </a:r>
            <a:endParaRPr lang="en-US" sz="3200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33528585" y="13232252"/>
            <a:ext cx="6560025" cy="654141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3200" b="1" smtClean="0"/>
              <a:t>Performance vs. # PEs</a:t>
            </a:r>
            <a:endParaRPr lang="en-US" sz="3200" b="1" dirty="0"/>
          </a:p>
        </p:txBody>
      </p:sp>
      <p:graphicFrame>
        <p:nvGraphicFramePr>
          <p:cNvPr id="179" name="Table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242"/>
              </p:ext>
            </p:extLst>
          </p:nvPr>
        </p:nvGraphicFramePr>
        <p:xfrm>
          <a:off x="32466385" y="20742960"/>
          <a:ext cx="8862616" cy="43050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52123">
                  <a:extLst>
                    <a:ext uri="{9D8B030D-6E8A-4147-A177-3AD203B41FA5}">
                      <a16:colId xmlns:a16="http://schemas.microsoft.com/office/drawing/2014/main" xmlns="" val="3828673356"/>
                    </a:ext>
                  </a:extLst>
                </a:gridCol>
                <a:gridCol w="2436831">
                  <a:extLst>
                    <a:ext uri="{9D8B030D-6E8A-4147-A177-3AD203B41FA5}">
                      <a16:colId xmlns:a16="http://schemas.microsoft.com/office/drawing/2014/main" xmlns="" val="1864536977"/>
                    </a:ext>
                  </a:extLst>
                </a:gridCol>
                <a:gridCol w="2436831">
                  <a:extLst>
                    <a:ext uri="{9D8B030D-6E8A-4147-A177-3AD203B41FA5}">
                      <a16:colId xmlns:a16="http://schemas.microsoft.com/office/drawing/2014/main" xmlns="" val="608428706"/>
                    </a:ext>
                  </a:extLst>
                </a:gridCol>
                <a:gridCol w="2436831">
                  <a:extLst>
                    <a:ext uri="{9D8B030D-6E8A-4147-A177-3AD203B41FA5}">
                      <a16:colId xmlns:a16="http://schemas.microsoft.com/office/drawing/2014/main" xmlns="" val="994788889"/>
                    </a:ext>
                  </a:extLst>
                </a:gridCol>
              </a:tblGrid>
              <a:tr h="4305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# PEs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LUTs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DSPs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BRAMs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6231867"/>
                  </a:ext>
                </a:extLst>
              </a:tr>
              <a:tr h="4305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12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59349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03544203"/>
                  </a:ext>
                </a:extLst>
              </a:tr>
              <a:tr h="4305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78990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18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68346442"/>
                  </a:ext>
                </a:extLst>
              </a:tr>
              <a:tr h="4305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98655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22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55054671"/>
                  </a:ext>
                </a:extLst>
              </a:tr>
              <a:tr h="4305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117989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26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78624167"/>
                  </a:ext>
                </a:extLst>
              </a:tr>
              <a:tr h="4305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28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137654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74857355"/>
                  </a:ext>
                </a:extLst>
              </a:tr>
              <a:tr h="4305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157276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09420844"/>
                  </a:ext>
                </a:extLst>
              </a:tr>
              <a:tr h="4305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176948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38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48943812"/>
                  </a:ext>
                </a:extLst>
              </a:tr>
              <a:tr h="4305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40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196258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97681996"/>
                  </a:ext>
                </a:extLst>
              </a:tr>
              <a:tr h="4305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216002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00749723"/>
                  </a:ext>
                </a:extLst>
              </a:tr>
            </a:tbl>
          </a:graphicData>
        </a:graphic>
      </p:graphicFrame>
      <p:graphicFrame>
        <p:nvGraphicFramePr>
          <p:cNvPr id="180" name="Table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252548"/>
              </p:ext>
            </p:extLst>
          </p:nvPr>
        </p:nvGraphicFramePr>
        <p:xfrm>
          <a:off x="32278732" y="14058150"/>
          <a:ext cx="9136539" cy="55321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81699">
                  <a:extLst>
                    <a:ext uri="{9D8B030D-6E8A-4147-A177-3AD203B41FA5}">
                      <a16:colId xmlns:a16="http://schemas.microsoft.com/office/drawing/2014/main" xmlns="" val="1489988931"/>
                    </a:ext>
                  </a:extLst>
                </a:gridCol>
                <a:gridCol w="1507631">
                  <a:extLst>
                    <a:ext uri="{9D8B030D-6E8A-4147-A177-3AD203B41FA5}">
                      <a16:colId xmlns:a16="http://schemas.microsoft.com/office/drawing/2014/main" xmlns="" val="4065162492"/>
                    </a:ext>
                  </a:extLst>
                </a:gridCol>
                <a:gridCol w="1989185">
                  <a:extLst>
                    <a:ext uri="{9D8B030D-6E8A-4147-A177-3AD203B41FA5}">
                      <a16:colId xmlns:a16="http://schemas.microsoft.com/office/drawing/2014/main" xmlns="" val="4145902427"/>
                    </a:ext>
                  </a:extLst>
                </a:gridCol>
                <a:gridCol w="1822493">
                  <a:extLst>
                    <a:ext uri="{9D8B030D-6E8A-4147-A177-3AD203B41FA5}">
                      <a16:colId xmlns:a16="http://schemas.microsoft.com/office/drawing/2014/main" xmlns="" val="1943030094"/>
                    </a:ext>
                  </a:extLst>
                </a:gridCol>
                <a:gridCol w="2335531">
                  <a:extLst>
                    <a:ext uri="{9D8B030D-6E8A-4147-A177-3AD203B41FA5}">
                      <a16:colId xmlns:a16="http://schemas.microsoft.com/office/drawing/2014/main" xmlns="" val="3687287568"/>
                    </a:ext>
                  </a:extLst>
                </a:gridCol>
              </a:tblGrid>
              <a:tr h="16916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# PEs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II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Pipeline Depth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Clock rate (MHz)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Throughput (</a:t>
                      </a:r>
                      <a:r>
                        <a:rPr lang="en-US" sz="2800" kern="1200" dirty="0" err="1">
                          <a:effectLst/>
                        </a:rPr>
                        <a:t>Mchars</a:t>
                      </a:r>
                      <a:r>
                        <a:rPr lang="en-US" sz="2800" kern="1200" dirty="0">
                          <a:effectLst/>
                        </a:rPr>
                        <a:t>/s)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560066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12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12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40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369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9.2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91308855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16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16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44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369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8.4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60107719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20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20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48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369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7.7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49693121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24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24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52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369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7.1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81023339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28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28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56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369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6.6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4752347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32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32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60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369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6.2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68737679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36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36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64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369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5.8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58254811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40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40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68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369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5.4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23287730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44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44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72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369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5.1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599519349"/>
                  </a:ext>
                </a:extLst>
              </a:tr>
            </a:tbl>
          </a:graphicData>
        </a:graphic>
      </p:graphicFrame>
      <p:sp>
        <p:nvSpPr>
          <p:cNvPr id="181" name="TextBox 180"/>
          <p:cNvSpPr txBox="1"/>
          <p:nvPr/>
        </p:nvSpPr>
        <p:spPr>
          <a:xfrm>
            <a:off x="33617678" y="19897663"/>
            <a:ext cx="6560025" cy="654141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3200" b="1" smtClean="0"/>
              <a:t>Resource Requirements</a:t>
            </a:r>
            <a:endParaRPr lang="en-US" sz="3200" b="1" dirty="0"/>
          </a:p>
        </p:txBody>
      </p:sp>
      <p:graphicFrame>
        <p:nvGraphicFramePr>
          <p:cNvPr id="182" name="Table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579209"/>
              </p:ext>
            </p:extLst>
          </p:nvPr>
        </p:nvGraphicFramePr>
        <p:xfrm>
          <a:off x="28343715" y="26252042"/>
          <a:ext cx="12859318" cy="50669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01809">
                  <a:extLst>
                    <a:ext uri="{9D8B030D-6E8A-4147-A177-3AD203B41FA5}">
                      <a16:colId xmlns:a16="http://schemas.microsoft.com/office/drawing/2014/main" xmlns="" val="3734089366"/>
                    </a:ext>
                  </a:extLst>
                </a:gridCol>
                <a:gridCol w="2273445">
                  <a:extLst>
                    <a:ext uri="{9D8B030D-6E8A-4147-A177-3AD203B41FA5}">
                      <a16:colId xmlns:a16="http://schemas.microsoft.com/office/drawing/2014/main" xmlns="" val="2243087411"/>
                    </a:ext>
                  </a:extLst>
                </a:gridCol>
                <a:gridCol w="2905309">
                  <a:extLst>
                    <a:ext uri="{9D8B030D-6E8A-4147-A177-3AD203B41FA5}">
                      <a16:colId xmlns:a16="http://schemas.microsoft.com/office/drawing/2014/main" xmlns="" val="3139657849"/>
                    </a:ext>
                  </a:extLst>
                </a:gridCol>
                <a:gridCol w="2796852">
                  <a:extLst>
                    <a:ext uri="{9D8B030D-6E8A-4147-A177-3AD203B41FA5}">
                      <a16:colId xmlns:a16="http://schemas.microsoft.com/office/drawing/2014/main" xmlns="" val="85605819"/>
                    </a:ext>
                  </a:extLst>
                </a:gridCol>
                <a:gridCol w="2381903">
                  <a:extLst>
                    <a:ext uri="{9D8B030D-6E8A-4147-A177-3AD203B41FA5}">
                      <a16:colId xmlns:a16="http://schemas.microsoft.com/office/drawing/2014/main" xmlns="" val="102911000"/>
                    </a:ext>
                  </a:extLst>
                </a:gridCol>
              </a:tblGrid>
              <a:tr h="460633"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 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upper bound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lower bound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5084340"/>
                  </a:ext>
                </a:extLst>
              </a:tr>
              <a:tr h="921265"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Threads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time/char (ns)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 err="1">
                          <a:effectLst/>
                        </a:rPr>
                        <a:t>Thrp't</a:t>
                      </a:r>
                      <a:r>
                        <a:rPr lang="en-US" sz="2800" kern="1200" dirty="0">
                          <a:effectLst/>
                        </a:rPr>
                        <a:t>. (Mc/s)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time/char (ns)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 err="1">
                          <a:effectLst/>
                        </a:rPr>
                        <a:t>Thrp't</a:t>
                      </a:r>
                      <a:r>
                        <a:rPr lang="en-US" sz="2800" kern="1200" dirty="0">
                          <a:effectLst/>
                        </a:rPr>
                        <a:t>. (Mc/s)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8740558"/>
                  </a:ext>
                </a:extLst>
              </a:tr>
              <a:tr h="460633"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1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115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8.7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421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2.4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67637606"/>
                  </a:ext>
                </a:extLst>
              </a:tr>
              <a:tr h="460633"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2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87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11.5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256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3.9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63145715"/>
                  </a:ext>
                </a:extLst>
              </a:tr>
              <a:tr h="460633"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3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120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8.3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219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4.6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86493547"/>
                  </a:ext>
                </a:extLst>
              </a:tr>
              <a:tr h="460633"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4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143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7.0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219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4.6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07757246"/>
                  </a:ext>
                </a:extLst>
              </a:tr>
              <a:tr h="460633"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5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164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6.1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273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3.7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32974899"/>
                  </a:ext>
                </a:extLst>
              </a:tr>
              <a:tr h="460633"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6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200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5.0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277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3.6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46243884"/>
                  </a:ext>
                </a:extLst>
              </a:tr>
              <a:tr h="460633"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7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215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4.7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298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3.4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33968776"/>
                  </a:ext>
                </a:extLst>
              </a:tr>
              <a:tr h="460633"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8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>
                          <a:effectLst/>
                        </a:rPr>
                        <a:t>237</a:t>
                      </a:r>
                      <a:endParaRPr lang="en-US" sz="2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4.2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320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438912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effectLst/>
                        </a:rPr>
                        <a:t>3.1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12687693"/>
                  </a:ext>
                </a:extLst>
              </a:tr>
            </a:tbl>
          </a:graphicData>
        </a:graphic>
      </p:graphicFrame>
      <p:sp>
        <p:nvSpPr>
          <p:cNvPr id="183" name="TextBox 182"/>
          <p:cNvSpPr txBox="1"/>
          <p:nvPr/>
        </p:nvSpPr>
        <p:spPr>
          <a:xfrm>
            <a:off x="32696042" y="25332333"/>
            <a:ext cx="6560025" cy="654141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3200" b="1" smtClean="0"/>
              <a:t>Performance vs. CPU</a:t>
            </a:r>
            <a:endParaRPr lang="en-US" sz="3200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2666724" y="15466282"/>
            <a:ext cx="2387480" cy="1320779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b="1" smtClean="0"/>
              <a:t>Database is filtered using the query</a:t>
            </a:r>
            <a:endParaRPr lang="en-US" sz="2400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11411969" y="15960557"/>
            <a:ext cx="2387480" cy="2315117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b="1" smtClean="0"/>
              <a:t>A subset of the database containing likely matches is aligned against databse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136843" y="17578612"/>
            <a:ext cx="5595189" cy="901947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b="1" smtClean="0"/>
              <a:t>Performance is limited by I/O throughput (often from disk or network!)</a:t>
            </a:r>
            <a:endParaRPr lang="en-US" sz="2400" b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3388365" y="18761817"/>
            <a:ext cx="5563598" cy="1059169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b="1" u="sng" smtClean="0"/>
              <a:t>Database filter:</a:t>
            </a:r>
          </a:p>
          <a:p>
            <a:pPr algn="ctr"/>
            <a:r>
              <a:rPr lang="en-US" sz="2400" b="1" smtClean="0"/>
              <a:t>Convert query into high scoring pairs</a:t>
            </a:r>
            <a:endParaRPr lang="en-US" sz="2400" b="1" dirty="0"/>
          </a:p>
        </p:txBody>
      </p:sp>
      <p:sp>
        <p:nvSpPr>
          <p:cNvPr id="188" name="TextBox 187"/>
          <p:cNvSpPr txBox="1"/>
          <p:nvPr/>
        </p:nvSpPr>
        <p:spPr>
          <a:xfrm>
            <a:off x="10823720" y="21538647"/>
            <a:ext cx="3443181" cy="1254144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b="1" smtClean="0"/>
              <a:t>Match against corresponding HSPs from each database entry</a:t>
            </a:r>
            <a:endParaRPr lang="en-US" sz="2400" b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2539935" y="24891547"/>
            <a:ext cx="2387480" cy="223643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b="1" smtClean="0"/>
              <a:t>Decompose database into set of HSPs</a:t>
            </a:r>
          </a:p>
          <a:p>
            <a:pPr algn="ctr"/>
            <a:r>
              <a:rPr lang="en-US" sz="2400" b="1" smtClean="0"/>
              <a:t>Store as hierarchical set of tables</a:t>
            </a:r>
            <a:endParaRPr lang="en-US" sz="24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11227959" y="27486448"/>
            <a:ext cx="2755500" cy="1567937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b="1" smtClean="0"/>
              <a:t>Use 2-character seeds to store all HSP enumerations on chip</a:t>
            </a:r>
            <a:endParaRPr lang="en-US" sz="2400" b="1" dirty="0"/>
          </a:p>
        </p:txBody>
      </p:sp>
      <p:cxnSp>
        <p:nvCxnSpPr>
          <p:cNvPr id="17" name="Straight Arrow Connector 16"/>
          <p:cNvCxnSpPr>
            <a:stCxn id="10" idx="2"/>
          </p:cNvCxnSpPr>
          <p:nvPr/>
        </p:nvCxnSpPr>
        <p:spPr>
          <a:xfrm>
            <a:off x="15409190" y="13210000"/>
            <a:ext cx="0" cy="58928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18565798" y="13362755"/>
            <a:ext cx="0" cy="58928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21876212" y="13158350"/>
            <a:ext cx="0" cy="58928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Picture 1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1768" y="6704903"/>
            <a:ext cx="5542837" cy="3277504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16920944" y="8537453"/>
            <a:ext cx="2387480" cy="449409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b="1" smtClean="0"/>
              <a:t>800 MB database</a:t>
            </a:r>
            <a:endParaRPr lang="en-US" sz="2400" b="1" dirty="0"/>
          </a:p>
        </p:txBody>
      </p:sp>
      <p:pic>
        <p:nvPicPr>
          <p:cNvPr id="195" name="Picture 1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87014" y="6684772"/>
            <a:ext cx="5647487" cy="3339383"/>
          </a:xfrm>
          <a:prstGeom prst="rect">
            <a:avLst/>
          </a:prstGeom>
        </p:spPr>
      </p:pic>
      <p:pic>
        <p:nvPicPr>
          <p:cNvPr id="196" name="Picture 19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05970" y="6704902"/>
            <a:ext cx="5742591" cy="3232370"/>
          </a:xfrm>
          <a:prstGeom prst="rect">
            <a:avLst/>
          </a:prstGeom>
        </p:spPr>
      </p:pic>
      <p:sp>
        <p:nvSpPr>
          <p:cNvPr id="197" name="TextBox 196"/>
          <p:cNvSpPr txBox="1"/>
          <p:nvPr/>
        </p:nvSpPr>
        <p:spPr>
          <a:xfrm>
            <a:off x="15184685" y="10074043"/>
            <a:ext cx="3472521" cy="991358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b="1" smtClean="0"/>
              <a:t>Result:  less total data read per query</a:t>
            </a:r>
            <a:endParaRPr lang="en-US" sz="2400" b="1" dirty="0"/>
          </a:p>
        </p:txBody>
      </p:sp>
      <p:sp>
        <p:nvSpPr>
          <p:cNvPr id="198" name="TextBox 197"/>
          <p:cNvSpPr txBox="1"/>
          <p:nvPr/>
        </p:nvSpPr>
        <p:spPr>
          <a:xfrm>
            <a:off x="21069660" y="10076437"/>
            <a:ext cx="3472521" cy="991358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b="1" smtClean="0"/>
              <a:t>20-50X speedup for filtering operation</a:t>
            </a:r>
            <a:endParaRPr lang="en-US" sz="2400" b="1" dirty="0"/>
          </a:p>
        </p:txBody>
      </p:sp>
      <p:sp>
        <p:nvSpPr>
          <p:cNvPr id="199" name="TextBox 198"/>
          <p:cNvSpPr txBox="1"/>
          <p:nvPr/>
        </p:nvSpPr>
        <p:spPr>
          <a:xfrm>
            <a:off x="26739713" y="10091901"/>
            <a:ext cx="3472521" cy="46256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b="1" smtClean="0"/>
              <a:t>4-8X speedup overall</a:t>
            </a:r>
            <a:endParaRPr lang="en-US" sz="24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21155" y="24956653"/>
            <a:ext cx="13243449" cy="6836751"/>
          </a:xfrm>
          <a:prstGeom prst="rect">
            <a:avLst/>
          </a:prstGeom>
        </p:spPr>
      </p:pic>
      <p:sp>
        <p:nvSpPr>
          <p:cNvPr id="378" name="TextBox 377"/>
          <p:cNvSpPr txBox="1"/>
          <p:nvPr/>
        </p:nvSpPr>
        <p:spPr>
          <a:xfrm>
            <a:off x="2479691" y="30379692"/>
            <a:ext cx="3918365" cy="960928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b="1" smtClean="0"/>
              <a:t>Use DB filter to filter queries, require less total I/O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9389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97002E"/>
        </a:solidFill>
        <a:ln w="76200">
          <a:solidFill>
            <a:srgbClr val="97002E"/>
          </a:solidFill>
        </a:ln>
      </a:spPr>
      <a:bodyPr wrap="square" rtlCol="0">
        <a:noAutofit/>
      </a:bodyPr>
      <a:lstStyle>
        <a:defPPr algn="ctr">
          <a:defRPr sz="5000" b="1"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2966</TotalTime>
  <Words>665</Words>
  <Application>Microsoft Office PowerPoint</Application>
  <PresentationFormat>Custom</PresentationFormat>
  <Paragraphs>325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SimSun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Bradshaw</dc:creator>
  <cp:lastModifiedBy>Jason D. Bakos</cp:lastModifiedBy>
  <cp:revision>134</cp:revision>
  <cp:lastPrinted>2016-11-23T18:21:57Z</cp:lastPrinted>
  <dcterms:created xsi:type="dcterms:W3CDTF">2016-04-12T17:31:56Z</dcterms:created>
  <dcterms:modified xsi:type="dcterms:W3CDTF">2016-11-27T18:42:22Z</dcterms:modified>
</cp:coreProperties>
</file>