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78" r:id="rId2"/>
    <p:sldId id="256" r:id="rId3"/>
    <p:sldId id="257" r:id="rId4"/>
    <p:sldId id="258" r:id="rId5"/>
    <p:sldId id="259" r:id="rId6"/>
    <p:sldId id="261" r:id="rId7"/>
    <p:sldId id="263" r:id="rId8"/>
    <p:sldId id="264" r:id="rId9"/>
    <p:sldId id="265" r:id="rId10"/>
    <p:sldId id="266" r:id="rId11"/>
    <p:sldId id="267" r:id="rId12"/>
    <p:sldId id="280" r:id="rId13"/>
    <p:sldId id="268" r:id="rId14"/>
    <p:sldId id="269" r:id="rId15"/>
    <p:sldId id="270" r:id="rId16"/>
    <p:sldId id="279" r:id="rId17"/>
    <p:sldId id="271" r:id="rId18"/>
    <p:sldId id="272" r:id="rId19"/>
    <p:sldId id="281" r:id="rId20"/>
    <p:sldId id="276" r:id="rId21"/>
    <p:sldId id="274"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286" autoAdjust="0"/>
  </p:normalViewPr>
  <p:slideViewPr>
    <p:cSldViewPr snapToGrid="0">
      <p:cViewPr varScale="1">
        <p:scale>
          <a:sx n="120" d="100"/>
          <a:sy n="120"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83BDD-9880-41C0-A1AF-1ED9406EB0B0}" type="datetimeFigureOut">
              <a:rPr lang="en-IN" smtClean="0"/>
              <a:t>23/06/25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5CA1E-27A2-4E81-8576-967B2C98D73B}" type="slidenum">
              <a:rPr lang="en-IN" smtClean="0"/>
              <a:t>‹#›</a:t>
            </a:fld>
            <a:endParaRPr lang="en-IN"/>
          </a:p>
        </p:txBody>
      </p:sp>
    </p:spTree>
    <p:extLst>
      <p:ext uri="{BB962C8B-B14F-4D97-AF65-F5344CB8AC3E}">
        <p14:creationId xmlns:p14="http://schemas.microsoft.com/office/powerpoint/2010/main" val="234191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Let's start by understanding the problem we are addressing. Stroke is a devastating neurological emergency. It's not just a medical event; it's a profound global health crisis, standing as the second leading cause of death and the primary cause of long-term disability worldwide. The consequences are far-reaching, from physical impairments to severe cognitive and emotional challenges, significantly impacting quality of life for both patients and their families.</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The challenge is escalating due to the rising global prevalence of chronic conditions like hypertension, diabetes, and obesity, compounded by an aging population, as age is a predominant risk factor. This situation creates an urgent imperative for us to find proactive ways to identify individuals at high risk, enabling early intervention and personalized management to mitigate this immense burden.</a:t>
            </a:r>
          </a:p>
          <a:p>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2</a:t>
            </a:fld>
            <a:endParaRPr lang="en-IN"/>
          </a:p>
        </p:txBody>
      </p:sp>
    </p:spTree>
    <p:extLst>
      <p:ext uri="{BB962C8B-B14F-4D97-AF65-F5344CB8AC3E}">
        <p14:creationId xmlns:p14="http://schemas.microsoft.com/office/powerpoint/2010/main" val="972374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Feature engineering is where we truly transform the data to maximize its predictive potential. Our objective here was to amplify the signal, capture complex relationships, and prepare the dataset optimally for machine learning. We were driven by the need to reveal latent patterns, address non-linearity, ensure algorithmic compatibility, and infuse deep medical domain expertise.</a:t>
            </a:r>
          </a:p>
          <a:p>
            <a:r>
              <a:rPr lang="en-IN" sz="1200" kern="1200" dirty="0">
                <a:solidFill>
                  <a:schemeClr val="tx1"/>
                </a:solidFill>
                <a:effectLst/>
                <a:latin typeface="+mn-lt"/>
                <a:ea typeface="+mn-ea"/>
                <a:cs typeface="+mn-cs"/>
              </a:rPr>
              <a:t>We employed several advanced techniques: robust One-Hot Encoding for categorical variables, standardization for numerical features. Crucially, we created complex interaction features like '</a:t>
            </a:r>
            <a:r>
              <a:rPr lang="en-IN" sz="1200" kern="1200" dirty="0" err="1">
                <a:solidFill>
                  <a:schemeClr val="tx1"/>
                </a:solidFill>
                <a:effectLst/>
                <a:latin typeface="+mn-lt"/>
                <a:ea typeface="+mn-ea"/>
                <a:cs typeface="+mn-cs"/>
              </a:rPr>
              <a:t>Age_Hypertension_Interaction</a:t>
            </a:r>
            <a:r>
              <a:rPr lang="en-IN" sz="1200" kern="1200" dirty="0">
                <a:solidFill>
                  <a:schemeClr val="tx1"/>
                </a:solidFill>
                <a:effectLst/>
                <a:latin typeface="+mn-lt"/>
                <a:ea typeface="+mn-ea"/>
                <a:cs typeface="+mn-cs"/>
              </a:rPr>
              <a:t>' to capture synergistic effects, acknowledging that combined risk factors often have a disproportionate impact. We also generated polynomial features, such as Age squared, to model non-linear relationships, like the accelerating risk of stroke with age.</a:t>
            </a:r>
          </a:p>
          <a:p>
            <a:r>
              <a:rPr lang="en-IN" sz="1200" kern="1200" dirty="0">
                <a:solidFill>
                  <a:schemeClr val="tx1"/>
                </a:solidFill>
                <a:effectLst/>
                <a:latin typeface="+mn-lt"/>
                <a:ea typeface="+mn-ea"/>
                <a:cs typeface="+mn-cs"/>
              </a:rPr>
              <a:t>The impact was significant: we expanded our dataset from 12 original variables to 28 richly engineered features, all with zero missing values and an optimized memory footprint. This transformation has profoundly enhanced our dataset's predictive potential. The included visuals indicate the derived feature importance after this engineering phase.</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11</a:t>
            </a:fld>
            <a:endParaRPr lang="en-IN"/>
          </a:p>
        </p:txBody>
      </p:sp>
    </p:spTree>
    <p:extLst>
      <p:ext uri="{BB962C8B-B14F-4D97-AF65-F5344CB8AC3E}">
        <p14:creationId xmlns:p14="http://schemas.microsoft.com/office/powerpoint/2010/main" val="1840899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the model building phase, our objective was to develop a robust predictive framework, paying special attention to the severe class imbalance. We considered algorithms capable of handling skewed data and balancing interpretability with high performance.</a:t>
            </a:r>
          </a:p>
          <a:p>
            <a:r>
              <a:rPr lang="en-IN" sz="1200" kern="1200" dirty="0">
                <a:solidFill>
                  <a:schemeClr val="tx1"/>
                </a:solidFill>
                <a:effectLst/>
                <a:latin typeface="+mn-lt"/>
                <a:ea typeface="+mn-ea"/>
                <a:cs typeface="+mn-cs"/>
              </a:rPr>
              <a:t>Among the candidate algorithms – including various tree-based ensembles, SVMs, Logistic Regression, and Neural Networks – we primarily selected </a:t>
            </a:r>
            <a:r>
              <a:rPr lang="en-IN" sz="1200" b="1" kern="1200" dirty="0">
                <a:solidFill>
                  <a:schemeClr val="tx1"/>
                </a:solidFill>
                <a:effectLst/>
                <a:latin typeface="+mn-lt"/>
                <a:ea typeface="+mn-ea"/>
                <a:cs typeface="+mn-cs"/>
              </a:rPr>
              <a:t>Naïve Bayes</a:t>
            </a:r>
            <a:r>
              <a:rPr lang="en-IN" sz="1200" kern="1200" dirty="0">
                <a:solidFill>
                  <a:schemeClr val="tx1"/>
                </a:solidFill>
                <a:effectLst/>
                <a:latin typeface="+mn-lt"/>
                <a:ea typeface="+mn-ea"/>
                <a:cs typeface="+mn-cs"/>
              </a:rPr>
              <a:t>. Our rationale was its renowned predictive accuracy, robustness, and crucial flexibility in handling class imbalance through its </a:t>
            </a:r>
            <a:r>
              <a:rPr lang="en-IN" sz="1200" kern="1200" dirty="0" err="1">
                <a:solidFill>
                  <a:schemeClr val="tx1"/>
                </a:solidFill>
                <a:effectLst/>
                <a:latin typeface="+mn-lt"/>
                <a:ea typeface="+mn-ea"/>
                <a:cs typeface="+mn-cs"/>
              </a:rPr>
              <a:t>scale_pos_weight</a:t>
            </a:r>
            <a:r>
              <a:rPr lang="en-IN" sz="1200" kern="1200" dirty="0">
                <a:solidFill>
                  <a:schemeClr val="tx1"/>
                </a:solidFill>
                <a:effectLst/>
                <a:latin typeface="+mn-lt"/>
                <a:ea typeface="+mn-ea"/>
                <a:cs typeface="+mn-cs"/>
              </a:rPr>
              <a:t> parameter.</a:t>
            </a:r>
          </a:p>
          <a:p>
            <a:r>
              <a:rPr lang="en-IN" sz="1200" kern="1200" dirty="0">
                <a:solidFill>
                  <a:schemeClr val="tx1"/>
                </a:solidFill>
                <a:effectLst/>
                <a:latin typeface="+mn-lt"/>
                <a:ea typeface="+mn-ea"/>
                <a:cs typeface="+mn-cs"/>
              </a:rPr>
              <a:t>Our model architecture involved systematic hyperparameter optimization using stratified k-fold cross-validation, optimizing for metrics like AUC-ROC or AUPRC which are more suitable for imbalanced datasets. To directly address the class imbalance, we critically utilized </a:t>
            </a:r>
            <a:r>
              <a:rPr lang="en-IN" sz="1200" kern="1200" dirty="0" err="1">
                <a:solidFill>
                  <a:schemeClr val="tx1"/>
                </a:solidFill>
                <a:effectLst/>
                <a:latin typeface="+mn-lt"/>
                <a:ea typeface="+mn-ea"/>
                <a:cs typeface="+mn-cs"/>
              </a:rPr>
              <a:t>XGBoost's</a:t>
            </a:r>
            <a:r>
              <a:rPr lang="en-IN" sz="1200" kern="1200" dirty="0">
                <a:solidFill>
                  <a:schemeClr val="tx1"/>
                </a:solidFill>
                <a:effectLst/>
                <a:latin typeface="+mn-lt"/>
                <a:ea typeface="+mn-ea"/>
                <a:cs typeface="+mn-cs"/>
              </a:rPr>
              <a:t> </a:t>
            </a:r>
            <a:r>
              <a:rPr lang="en-IN" sz="1200" kern="1200" dirty="0" err="1">
                <a:solidFill>
                  <a:schemeClr val="tx1"/>
                </a:solidFill>
                <a:effectLst/>
                <a:latin typeface="+mn-lt"/>
                <a:ea typeface="+mn-ea"/>
                <a:cs typeface="+mn-cs"/>
              </a:rPr>
              <a:t>scale_pos_weight</a:t>
            </a:r>
            <a:r>
              <a:rPr lang="en-IN" sz="1200" kern="1200" dirty="0">
                <a:solidFill>
                  <a:schemeClr val="tx1"/>
                </a:solidFill>
                <a:effectLst/>
                <a:latin typeface="+mn-lt"/>
                <a:ea typeface="+mn-ea"/>
                <a:cs typeface="+mn-cs"/>
              </a:rPr>
              <a:t>, assigning a much higher penalty for misclassifying stroke cases. We also considered resampling techniques and planned for post-training threshold optimization to fine-tune the balance between precision and recall.</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13</a:t>
            </a:fld>
            <a:endParaRPr lang="en-IN"/>
          </a:p>
        </p:txBody>
      </p:sp>
    </p:spTree>
    <p:extLst>
      <p:ext uri="{BB962C8B-B14F-4D97-AF65-F5344CB8AC3E}">
        <p14:creationId xmlns:p14="http://schemas.microsoft.com/office/powerpoint/2010/main" val="1952241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Feature engineering is where we truly transform the data to maximize its predictive potential. Our objective here was to amplify the signal, capture complex relationships, and prepare the dataset optimally for machine learning. We were driven by the need to reveal latent patterns, address non-linearity, ensure algorithmic compatibility, and infuse deep medical domain expertise.</a:t>
            </a:r>
          </a:p>
          <a:p>
            <a:r>
              <a:rPr lang="en-IN" sz="1200" kern="1200" dirty="0">
                <a:solidFill>
                  <a:schemeClr val="tx1"/>
                </a:solidFill>
                <a:effectLst/>
                <a:latin typeface="+mn-lt"/>
                <a:ea typeface="+mn-ea"/>
                <a:cs typeface="+mn-cs"/>
              </a:rPr>
              <a:t>We employed several advanced techniques: robust One-Hot Encoding for categorical variables, standardization for numerical features. Crucially, we created complex interaction features like '</a:t>
            </a:r>
            <a:r>
              <a:rPr lang="en-IN" sz="1200" kern="1200" dirty="0" err="1">
                <a:solidFill>
                  <a:schemeClr val="tx1"/>
                </a:solidFill>
                <a:effectLst/>
                <a:latin typeface="+mn-lt"/>
                <a:ea typeface="+mn-ea"/>
                <a:cs typeface="+mn-cs"/>
              </a:rPr>
              <a:t>Age_Hypertension_Interaction</a:t>
            </a:r>
            <a:r>
              <a:rPr lang="en-IN" sz="1200" kern="1200" dirty="0">
                <a:solidFill>
                  <a:schemeClr val="tx1"/>
                </a:solidFill>
                <a:effectLst/>
                <a:latin typeface="+mn-lt"/>
                <a:ea typeface="+mn-ea"/>
                <a:cs typeface="+mn-cs"/>
              </a:rPr>
              <a:t>' to capture synergistic effects, acknowledging that combined risk factors often have a disproportionate impact. We also generated polynomial features, such as Age squared, to model non-linear relationships, like the accelerating risk of stroke with age.</a:t>
            </a:r>
          </a:p>
          <a:p>
            <a:r>
              <a:rPr lang="en-IN" sz="1200" kern="1200" dirty="0">
                <a:solidFill>
                  <a:schemeClr val="tx1"/>
                </a:solidFill>
                <a:effectLst/>
                <a:latin typeface="+mn-lt"/>
                <a:ea typeface="+mn-ea"/>
                <a:cs typeface="+mn-cs"/>
              </a:rPr>
              <a:t>The impact was significant: we expanded our dataset from 12 original variables to 28 richly engineered features, all with zero missing values and an optimized memory footprint. This transformation has profoundly enhanced our dataset's predictive potential. The included visuals indicate the derived feature importance after this engineering phase.</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14</a:t>
            </a:fld>
            <a:endParaRPr lang="en-IN"/>
          </a:p>
        </p:txBody>
      </p:sp>
    </p:spTree>
    <p:extLst>
      <p:ext uri="{BB962C8B-B14F-4D97-AF65-F5344CB8AC3E}">
        <p14:creationId xmlns:p14="http://schemas.microsoft.com/office/powerpoint/2010/main" val="3602144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our model analysis phase, we moved beyond simple accuracy to a comprehensive evaluation, vital for an imbalanced classification problem like stroke prediction. We started with the Confusion Matrix, which provides a detailed breakdown of True Positives, True Negatives, False Positives, and crucially, False Negatives – the missed stroke cases. From this, we calculated Precision, Recall (which is critically important in this medical context to ensure we don't miss actual stroke events), and F1-Score.</a:t>
            </a:r>
          </a:p>
          <a:p>
            <a:r>
              <a:rPr lang="en-IN" sz="1200" kern="1200" dirty="0">
                <a:solidFill>
                  <a:schemeClr val="tx1"/>
                </a:solidFill>
                <a:effectLst/>
                <a:latin typeface="+mn-lt"/>
                <a:ea typeface="+mn-ea"/>
                <a:cs typeface="+mn-cs"/>
              </a:rPr>
              <a:t>Our model achieved an AUC-ROC of [AUC_ROC_VALUE], which the report categorizes as "Excellent," indicating a strong ability to discriminate between stroke and non-stroke patients. We also examined the Precision-Recall curve and its AUPRC ([AUPRC_VALUE]), a more informative metric for imbalanced datasets, which focuses directly on the performance for the minority class. These curves visually demonstrate the model's performance trade-offs across different thresholds.</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15</a:t>
            </a:fld>
            <a:endParaRPr lang="en-IN"/>
          </a:p>
        </p:txBody>
      </p:sp>
    </p:spTree>
    <p:extLst>
      <p:ext uri="{BB962C8B-B14F-4D97-AF65-F5344CB8AC3E}">
        <p14:creationId xmlns:p14="http://schemas.microsoft.com/office/powerpoint/2010/main" val="2791658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our model analysis phase, we moved beyond simple accuracy to a comprehensive evaluation, vital for an imbalanced classification problem like stroke prediction. We started with the Confusion Matrix, which provides a detailed breakdown of True Positives, True Negatives, False Positives, and crucially, False Negatives – the missed stroke cases. From this, we calculated Precision, Recall (which is critically important in this medical context to ensure we don't miss actual stroke events), and F1-Score.</a:t>
            </a:r>
          </a:p>
          <a:p>
            <a:r>
              <a:rPr lang="en-IN" sz="1200" kern="1200" dirty="0">
                <a:solidFill>
                  <a:schemeClr val="tx1"/>
                </a:solidFill>
                <a:effectLst/>
                <a:latin typeface="+mn-lt"/>
                <a:ea typeface="+mn-ea"/>
                <a:cs typeface="+mn-cs"/>
              </a:rPr>
              <a:t>Our model achieved an AUC-ROC of [AUC_ROC_VALUE], which the report categorizes as "Excellent," indicating a strong ability to discriminate between stroke and non-stroke patients. We also examined the Precision-Recall curve and its AUPRC ([AUPRC_VALUE]), a more informative metric for imbalanced datasets, which focuses directly on the performance for the minority class. These curves visually demonstrate the model's performance trade-offs across different thresholds.</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17</a:t>
            </a:fld>
            <a:endParaRPr lang="en-IN"/>
          </a:p>
        </p:txBody>
      </p:sp>
    </p:spTree>
    <p:extLst>
      <p:ext uri="{BB962C8B-B14F-4D97-AF65-F5344CB8AC3E}">
        <p14:creationId xmlns:p14="http://schemas.microsoft.com/office/powerpoint/2010/main" val="992045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Beyond classification metrics, we performed two crucial analyses: calibration and robustness. Model calibration is vital in healthcare: if a model predicts a 70% chance of stroke, we need to ensure that 70% of patients with that prediction actually have a stroke. Our analysis revealed "poor calibration," with a Brier Score of 0.3812 and Calibration Error of 0.3961. This means that while our model is good at ranking patients by risk, its raw probability outputs are not reliably accurate. This is a critical finding that requires post-processing calibration techniques in future work.</a:t>
            </a:r>
          </a:p>
          <a:p>
            <a:r>
              <a:rPr lang="en-IN" sz="1200" kern="1200" dirty="0">
                <a:solidFill>
                  <a:schemeClr val="tx1"/>
                </a:solidFill>
                <a:effectLst/>
                <a:latin typeface="+mn-lt"/>
                <a:ea typeface="+mn-ea"/>
                <a:cs typeface="+mn-cs"/>
              </a:rPr>
              <a:t>Secondly, we assessed model robustness to noise. The "Max AUC Drop" from a noise test was a mere 0.0003, leading to the conclusion that our model is "Robust to noise." This is an excellent characteristic for clinical deployment, where data might not always be perfectly pristine. It indicates our model will maintain its performance even with slight imperfections in input data.</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18</a:t>
            </a:fld>
            <a:endParaRPr lang="en-IN"/>
          </a:p>
        </p:txBody>
      </p:sp>
    </p:spTree>
    <p:extLst>
      <p:ext uri="{BB962C8B-B14F-4D97-AF65-F5344CB8AC3E}">
        <p14:creationId xmlns:p14="http://schemas.microsoft.com/office/powerpoint/2010/main" val="2886681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In conclusion, our project has made significant strides in stroke prediction using Applied AI. We've built a robust data pipeline, gained deep epidemiological insights into stroke risk factors, and significantly enhanced our model's predictive power through advanced feature engineering, resulting in a high-performing and robust model.</a:t>
            </a:r>
          </a:p>
          <a:p>
            <a:r>
              <a:rPr lang="en-IN" sz="1200" kern="1200" dirty="0">
                <a:solidFill>
                  <a:schemeClr val="tx1"/>
                </a:solidFill>
                <a:effectLst/>
                <a:latin typeface="+mn-lt"/>
                <a:ea typeface="+mn-ea"/>
                <a:cs typeface="+mn-cs"/>
              </a:rPr>
              <a:t>However, our rigorous analysis also revealed critical areas for improvement. We strongly recommend implementing probability calibration techniques to make our model's predictions truly reliable for clinical use, addressing the Brier Score and Calibration Error. Furthermore, an in-depth fairness analysis and bias mitigation strategies are crucial to ensure equitable performance across all patient subgroups.</a:t>
            </a:r>
          </a:p>
          <a:p>
            <a:r>
              <a:rPr lang="en-IN" sz="1200" kern="1200" dirty="0">
                <a:solidFill>
                  <a:schemeClr val="tx1"/>
                </a:solidFill>
                <a:effectLst/>
                <a:latin typeface="+mn-lt"/>
                <a:ea typeface="+mn-ea"/>
                <a:cs typeface="+mn-cs"/>
              </a:rPr>
              <a:t>For future work, we plan to explore more advanced models, conduct external and longitudinal validations, and critically, develop an interpretable, user-friendly interface using XAI to foster clinician trust. Ultimately, our goal is to transition this model into a seamless clinical decision support system, contributing to proactive healthcare, precision medicine, and driving health equity through Applied AI.</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20</a:t>
            </a:fld>
            <a:endParaRPr lang="en-IN"/>
          </a:p>
        </p:txBody>
      </p:sp>
    </p:spTree>
    <p:extLst>
      <p:ext uri="{BB962C8B-B14F-4D97-AF65-F5344CB8AC3E}">
        <p14:creationId xmlns:p14="http://schemas.microsoft.com/office/powerpoint/2010/main" val="4188970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project was a collaborative effort, and each member of Group #2 played a crucial role in its successful execution.</a:t>
            </a:r>
          </a:p>
          <a:p>
            <a:pPr lvl="0"/>
            <a:r>
              <a:rPr lang="en-IN" sz="1200" kern="1200" dirty="0">
                <a:solidFill>
                  <a:schemeClr val="tx1"/>
                </a:solidFill>
                <a:effectLst/>
                <a:latin typeface="+mn-lt"/>
                <a:ea typeface="+mn-ea"/>
                <a:cs typeface="+mn-cs"/>
              </a:rPr>
              <a:t>Prashant Khare was instrumental in [mention 2-3 specific, high-level contributions like 'leading the data cleaning and </a:t>
            </a:r>
            <a:r>
              <a:rPr lang="en-IN" sz="1200" kern="1200" dirty="0" err="1">
                <a:solidFill>
                  <a:schemeClr val="tx1"/>
                </a:solidFill>
                <a:effectLst/>
                <a:latin typeface="+mn-lt"/>
                <a:ea typeface="+mn-ea"/>
                <a:cs typeface="+mn-cs"/>
              </a:rPr>
              <a:t>preprocessing</a:t>
            </a:r>
            <a:r>
              <a:rPr lang="en-IN" sz="1200" kern="1200" dirty="0">
                <a:solidFill>
                  <a:schemeClr val="tx1"/>
                </a:solidFill>
                <a:effectLst/>
                <a:latin typeface="+mn-lt"/>
                <a:ea typeface="+mn-ea"/>
                <a:cs typeface="+mn-cs"/>
              </a:rPr>
              <a:t> efforts' or 'driving the model training and optimization'].</a:t>
            </a:r>
          </a:p>
          <a:p>
            <a:pPr lvl="0"/>
            <a:r>
              <a:rPr lang="en-IN" sz="1200" kern="1200" dirty="0">
                <a:solidFill>
                  <a:schemeClr val="tx1"/>
                </a:solidFill>
                <a:effectLst/>
                <a:latin typeface="+mn-lt"/>
                <a:ea typeface="+mn-ea"/>
                <a:cs typeface="+mn-cs"/>
              </a:rPr>
              <a:t>Riyaz </a:t>
            </a:r>
            <a:r>
              <a:rPr lang="en-IN" sz="1200" kern="1200" dirty="0" err="1">
                <a:solidFill>
                  <a:schemeClr val="tx1"/>
                </a:solidFill>
                <a:effectLst/>
                <a:latin typeface="+mn-lt"/>
                <a:ea typeface="+mn-ea"/>
                <a:cs typeface="+mn-cs"/>
              </a:rPr>
              <a:t>Khorsai</a:t>
            </a:r>
            <a:r>
              <a:rPr lang="en-IN" sz="1200" kern="1200" dirty="0">
                <a:solidFill>
                  <a:schemeClr val="tx1"/>
                </a:solidFill>
                <a:effectLst/>
                <a:latin typeface="+mn-lt"/>
                <a:ea typeface="+mn-ea"/>
                <a:cs typeface="+mn-cs"/>
              </a:rPr>
              <a:t> was critical in [mention 2-3 specific, high-level contributions like 'spearheading the exploratory data analysis and extracting key insights' or 'developing innovative feature engineering strategies'].</a:t>
            </a:r>
          </a:p>
          <a:p>
            <a:pPr lvl="0"/>
            <a:r>
              <a:rPr lang="en-IN" sz="1200" kern="1200" dirty="0">
                <a:solidFill>
                  <a:schemeClr val="tx1"/>
                </a:solidFill>
                <a:effectLst/>
                <a:latin typeface="+mn-lt"/>
                <a:ea typeface="+mn-ea"/>
                <a:cs typeface="+mn-cs"/>
              </a:rPr>
              <a:t>And </a:t>
            </a:r>
            <a:r>
              <a:rPr lang="en-IN" sz="1200" kern="1200" dirty="0" err="1">
                <a:solidFill>
                  <a:schemeClr val="tx1"/>
                </a:solidFill>
                <a:effectLst/>
                <a:latin typeface="+mn-lt"/>
                <a:ea typeface="+mn-ea"/>
                <a:cs typeface="+mn-cs"/>
              </a:rPr>
              <a:t>Sourangshu</a:t>
            </a:r>
            <a:r>
              <a:rPr lang="en-IN" sz="1200" kern="1200" dirty="0">
                <a:solidFill>
                  <a:schemeClr val="tx1"/>
                </a:solidFill>
                <a:effectLst/>
                <a:latin typeface="+mn-lt"/>
                <a:ea typeface="+mn-ea"/>
                <a:cs typeface="+mn-cs"/>
              </a:rPr>
              <a:t> Pal was key in [mention 2-3 specific, high-level contributions like 'leading the rigorous model validation and performance analysis' or 'ensuring comprehensive documentation and report finalization'].</a:t>
            </a:r>
          </a:p>
          <a:p>
            <a:r>
              <a:rPr lang="en-IN" sz="1200" kern="1200" dirty="0">
                <a:solidFill>
                  <a:schemeClr val="tx1"/>
                </a:solidFill>
                <a:effectLst/>
                <a:latin typeface="+mn-lt"/>
                <a:ea typeface="+mn-ea"/>
                <a:cs typeface="+mn-cs"/>
              </a:rPr>
              <a:t>Our combined efforts and diverse skill sets were essential in navigating the complexities of this project.</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21</a:t>
            </a:fld>
            <a:endParaRPr lang="en-IN"/>
          </a:p>
        </p:txBody>
      </p:sp>
    </p:spTree>
    <p:extLst>
      <p:ext uri="{BB962C8B-B14F-4D97-AF65-F5344CB8AC3E}">
        <p14:creationId xmlns:p14="http://schemas.microsoft.com/office/powerpoint/2010/main" val="403773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Here are the key references and resources that underpinned our project, including the specific HTML outputs from our analysis notebooks and relevant academic and organizational reports.</a:t>
            </a:r>
          </a:p>
          <a:p>
            <a:r>
              <a:rPr lang="en-IN" sz="1200" kern="1200" dirty="0">
                <a:solidFill>
                  <a:schemeClr val="tx1"/>
                </a:solidFill>
                <a:effectLst/>
                <a:latin typeface="+mn-lt"/>
                <a:ea typeface="+mn-ea"/>
                <a:cs typeface="+mn-cs"/>
              </a:rPr>
              <a:t>Thank you. </a:t>
            </a:r>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22</a:t>
            </a:fld>
            <a:endParaRPr lang="en-IN"/>
          </a:p>
        </p:txBody>
      </p:sp>
    </p:spTree>
    <p:extLst>
      <p:ext uri="{BB962C8B-B14F-4D97-AF65-F5344CB8AC3E}">
        <p14:creationId xmlns:p14="http://schemas.microsoft.com/office/powerpoint/2010/main" val="321686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This is where Applied Artificial Intelligence offers a revolutionary solution. AI marks a paradigm shift in healthcare, moving us from merely reacting to diseases to a proactive, predictive, and personalized approach. Unlike traditional statistical models that often have limitations with complex, high-dimensional data, AI algorithms excel.</a:t>
            </a:r>
          </a:p>
          <a:p>
            <a:r>
              <a:rPr lang="en-IN" sz="1200" kern="1200" dirty="0">
                <a:solidFill>
                  <a:schemeClr val="tx1"/>
                </a:solidFill>
                <a:effectLst/>
                <a:latin typeface="+mn-lt"/>
                <a:ea typeface="+mn-ea"/>
                <a:cs typeface="+mn-cs"/>
              </a:rPr>
              <a:t>They can uncover intricate, non-linear relationships and subtle interaction effects that are often missed by conventional methods. By integrating a myriad of variables – from genetic data to lifestyle choices and medical history – AI offers an unparalleled capability to construct highly individualized and dynamic stroke risk profiles. This holistic analytical prowess empowers clinicians with sophisticated decision-support systems, enabling true precision medicine, targeted preventive interventions, and optimized resource allocation. Our project aims to harness this transformative potential.</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3</a:t>
            </a:fld>
            <a:endParaRPr lang="en-IN"/>
          </a:p>
        </p:txBody>
      </p:sp>
    </p:spTree>
    <p:extLst>
      <p:ext uri="{BB962C8B-B14F-4D97-AF65-F5344CB8AC3E}">
        <p14:creationId xmlns:p14="http://schemas.microsoft.com/office/powerpoint/2010/main" val="301285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Now, let's look at the foundation of our analysis: the dataset. We utilized a publicly available dataset specifically curated for stroke risk prediction. Initially, this raw dataset comprised 5,110 individual patient records and 12 distinct variables, covering demographics, health status, and lifestyle factors. Our target variable, 'stroke', is binary, indicating whether a patient had a stroke or not.</a:t>
            </a:r>
          </a:p>
          <a:p>
            <a:r>
              <a:rPr lang="en-IN" sz="1200" kern="1200" dirty="0">
                <a:solidFill>
                  <a:schemeClr val="tx1"/>
                </a:solidFill>
                <a:effectLst/>
                <a:latin typeface="+mn-lt"/>
                <a:ea typeface="+mn-ea"/>
                <a:cs typeface="+mn-cs"/>
              </a:rPr>
              <a:t>A critical observation from the outset was the severe class imbalance. As you can see in Figure 2, the 'No Stroke' class dominates, accounting for 95.1% of the data, while 'Stroke' cases represent only 4.9%. This results in an imbalance ratio of approximately 19.5 non-stroke cases for every 1 stroke case. This profound imbalance is not merely a statistical curiosity; it's a significant challenge that profoundly influences model selection, training, and evaluation, as models can easily become biased towards the majority class if not handled carefully.</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4</a:t>
            </a:fld>
            <a:endParaRPr lang="en-IN"/>
          </a:p>
        </p:txBody>
      </p:sp>
    </p:spTree>
    <p:extLst>
      <p:ext uri="{BB962C8B-B14F-4D97-AF65-F5344CB8AC3E}">
        <p14:creationId xmlns:p14="http://schemas.microsoft.com/office/powerpoint/2010/main" val="4048675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Our project is structured into seven distinct yet interconnected phases, ensuring a systematic and rigorous approach from raw data to actionable insights. We began with Data Acquisition and Quality Assessment, meticulously understanding our dataset's initial state, including its critical class imbalance. This was followed by comprehensive Data Cleaning and </a:t>
            </a:r>
            <a:r>
              <a:rPr lang="en-IN" sz="1200" kern="1200" dirty="0" err="1">
                <a:solidFill>
                  <a:schemeClr val="tx1"/>
                </a:solidFill>
                <a:effectLst/>
                <a:latin typeface="+mn-lt"/>
                <a:ea typeface="+mn-ea"/>
                <a:cs typeface="+mn-cs"/>
              </a:rPr>
              <a:t>Preprocessing</a:t>
            </a:r>
            <a:r>
              <a:rPr lang="en-IN" sz="1200" kern="1200" dirty="0">
                <a:solidFill>
                  <a:schemeClr val="tx1"/>
                </a:solidFill>
                <a:effectLst/>
                <a:latin typeface="+mn-lt"/>
                <a:ea typeface="+mn-ea"/>
                <a:cs typeface="+mn-cs"/>
              </a:rPr>
              <a:t> to ensure data integrity and consistency, tackling issues like missing values and preparing diverse data types.</a:t>
            </a:r>
          </a:p>
          <a:p>
            <a:r>
              <a:rPr lang="en-IN" sz="1200" kern="1200" dirty="0">
                <a:solidFill>
                  <a:schemeClr val="tx1"/>
                </a:solidFill>
                <a:effectLst/>
                <a:latin typeface="+mn-lt"/>
                <a:ea typeface="+mn-ea"/>
                <a:cs typeface="+mn-cs"/>
              </a:rPr>
              <a:t>The core analytical phase involved Exhaustive Exploratory Data Analysis and Hypothesis Testing, where we deep-dived into feature distributions and their relationships with stroke outcomes, validated by statistical tests. Following this, we performed Advanced Feature Engineering, a creative process of generating new features and transforming existing ones to maximize predictive efficacy.</a:t>
            </a:r>
          </a:p>
          <a:p>
            <a:r>
              <a:rPr lang="en-IN" sz="1200" kern="1200" dirty="0">
                <a:solidFill>
                  <a:schemeClr val="tx1"/>
                </a:solidFill>
                <a:effectLst/>
                <a:latin typeface="+mn-lt"/>
                <a:ea typeface="+mn-ea"/>
                <a:cs typeface="+mn-cs"/>
              </a:rPr>
              <a:t>Then, we moved to Model Selection and Development, where we carefully chose and built machine learning models, specifically addressing the imbalance challenge. The subsequent phase, Model Analysis and Validation, rigorously assessed our model's performance, calibration, robustness, and fairness. Finally, our project culminates in a Conclusion and Recommendations section, outlining our key findings and future trajectories</a:t>
            </a:r>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5</a:t>
            </a:fld>
            <a:endParaRPr lang="en-IN"/>
          </a:p>
        </p:txBody>
      </p:sp>
    </p:spTree>
    <p:extLst>
      <p:ext uri="{BB962C8B-B14F-4D97-AF65-F5344CB8AC3E}">
        <p14:creationId xmlns:p14="http://schemas.microsoft.com/office/powerpoint/2010/main" val="242461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Our project is structured into seven distinct yet interconnected phases, ensuring a systematic and rigorous approach from raw data to actionable insights. We began with Data Acquisition and Quality Assessment, meticulously understanding our dataset's initial state, including its critical class imbalance. This was followed by comprehensive Data Cleaning and </a:t>
            </a:r>
            <a:r>
              <a:rPr lang="en-IN" sz="1200" kern="1200" dirty="0" err="1">
                <a:solidFill>
                  <a:schemeClr val="tx1"/>
                </a:solidFill>
                <a:effectLst/>
                <a:latin typeface="+mn-lt"/>
                <a:ea typeface="+mn-ea"/>
                <a:cs typeface="+mn-cs"/>
              </a:rPr>
              <a:t>Preprocessing</a:t>
            </a:r>
            <a:r>
              <a:rPr lang="en-IN" sz="1200" kern="1200" dirty="0">
                <a:solidFill>
                  <a:schemeClr val="tx1"/>
                </a:solidFill>
                <a:effectLst/>
                <a:latin typeface="+mn-lt"/>
                <a:ea typeface="+mn-ea"/>
                <a:cs typeface="+mn-cs"/>
              </a:rPr>
              <a:t> to ensure data integrity and consistency, tackling issues like missing values and preparing diverse data types.</a:t>
            </a:r>
          </a:p>
          <a:p>
            <a:r>
              <a:rPr lang="en-IN" sz="1200" kern="1200" dirty="0">
                <a:solidFill>
                  <a:schemeClr val="tx1"/>
                </a:solidFill>
                <a:effectLst/>
                <a:latin typeface="+mn-lt"/>
                <a:ea typeface="+mn-ea"/>
                <a:cs typeface="+mn-cs"/>
              </a:rPr>
              <a:t>The core analytical phase involved Exhaustive Exploratory Data Analysis and Hypothesis Testing, where we deep-dived into feature distributions and their relationships with stroke outcomes, validated by statistical tests. Following this, we performed Advanced Feature Engineering, a creative process of generating new features and transforming existing ones to maximize predictive efficacy.</a:t>
            </a:r>
          </a:p>
          <a:p>
            <a:r>
              <a:rPr lang="en-IN" sz="1200" kern="1200" dirty="0">
                <a:solidFill>
                  <a:schemeClr val="tx1"/>
                </a:solidFill>
                <a:effectLst/>
                <a:latin typeface="+mn-lt"/>
                <a:ea typeface="+mn-ea"/>
                <a:cs typeface="+mn-cs"/>
              </a:rPr>
              <a:t>Then, we moved to Model Selection and Development, where we carefully chose and built machine learning models, specifically addressing the imbalance challenge. The subsequent phase, Model Analysis and Validation, rigorously assessed our model's performance, calibration, robustness, and fairness. Finally, our project culminates in a Conclusion and Recommendations section, outlining our key findings and future trajectories</a:t>
            </a:r>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6</a:t>
            </a:fld>
            <a:endParaRPr lang="en-IN"/>
          </a:p>
        </p:txBody>
      </p:sp>
    </p:spTree>
    <p:extLst>
      <p:ext uri="{BB962C8B-B14F-4D97-AF65-F5344CB8AC3E}">
        <p14:creationId xmlns:p14="http://schemas.microsoft.com/office/powerpoint/2010/main" val="407504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Data quality is paramount. Our data cleaning and </a:t>
            </a:r>
            <a:r>
              <a:rPr lang="en-IN" sz="1200" kern="1200" dirty="0" err="1">
                <a:solidFill>
                  <a:schemeClr val="tx1"/>
                </a:solidFill>
                <a:effectLst/>
                <a:latin typeface="+mn-lt"/>
                <a:ea typeface="+mn-ea"/>
                <a:cs typeface="+mn-cs"/>
              </a:rPr>
              <a:t>preprocessing</a:t>
            </a:r>
            <a:r>
              <a:rPr lang="en-IN" sz="1200" kern="1200" dirty="0">
                <a:solidFill>
                  <a:schemeClr val="tx1"/>
                </a:solidFill>
                <a:effectLst/>
                <a:latin typeface="+mn-lt"/>
                <a:ea typeface="+mn-ea"/>
                <a:cs typeface="+mn-cs"/>
              </a:rPr>
              <a:t> phase was designed to transform imperfect raw data into a pristine, model-ready format. We identified missing values, particularly in the '</a:t>
            </a:r>
            <a:r>
              <a:rPr lang="en-IN" sz="1200" kern="1200" dirty="0" err="1">
                <a:solidFill>
                  <a:schemeClr val="tx1"/>
                </a:solidFill>
                <a:effectLst/>
                <a:latin typeface="+mn-lt"/>
                <a:ea typeface="+mn-ea"/>
                <a:cs typeface="+mn-cs"/>
              </a:rPr>
              <a:t>bmi</a:t>
            </a:r>
            <a:r>
              <a:rPr lang="en-IN" sz="1200" kern="1200" dirty="0">
                <a:solidFill>
                  <a:schemeClr val="tx1"/>
                </a:solidFill>
                <a:effectLst/>
                <a:latin typeface="+mn-lt"/>
                <a:ea typeface="+mn-ea"/>
                <a:cs typeface="+mn-cs"/>
              </a:rPr>
              <a:t>' column, with about 3.93% missing. For numerical imputation, we chose KNN imputation for '</a:t>
            </a:r>
            <a:r>
              <a:rPr lang="en-IN" sz="1200" kern="1200" dirty="0" err="1">
                <a:solidFill>
                  <a:schemeClr val="tx1"/>
                </a:solidFill>
                <a:effectLst/>
                <a:latin typeface="+mn-lt"/>
                <a:ea typeface="+mn-ea"/>
                <a:cs typeface="+mn-cs"/>
              </a:rPr>
              <a:t>bmi</a:t>
            </a:r>
            <a:r>
              <a:rPr lang="en-IN" sz="1200" kern="1200" dirty="0">
                <a:solidFill>
                  <a:schemeClr val="tx1"/>
                </a:solidFill>
                <a:effectLst/>
                <a:latin typeface="+mn-lt"/>
                <a:ea typeface="+mn-ea"/>
                <a:cs typeface="+mn-cs"/>
              </a:rPr>
              <a:t>', a robust method that leverages the values of similar instances. The result was a dataset with zero missing values. We also confirmed no duplicate records, which is excellent for data integrity.</a:t>
            </a:r>
          </a:p>
          <a:p>
            <a:r>
              <a:rPr lang="en-IN" sz="1200" kern="1200" dirty="0">
                <a:solidFill>
                  <a:schemeClr val="tx1"/>
                </a:solidFill>
                <a:effectLst/>
                <a:latin typeface="+mn-lt"/>
                <a:ea typeface="+mn-ea"/>
                <a:cs typeface="+mn-cs"/>
              </a:rPr>
              <a:t>Regarding data types, our initial dataset had a mix of integers, floats, and strings. We applied One-Hot Encoding for nominal categorical features like 'gender' and '</a:t>
            </a:r>
            <a:r>
              <a:rPr lang="en-IN" sz="1200" kern="1200" dirty="0" err="1">
                <a:solidFill>
                  <a:schemeClr val="tx1"/>
                </a:solidFill>
                <a:effectLst/>
                <a:latin typeface="+mn-lt"/>
                <a:ea typeface="+mn-ea"/>
                <a:cs typeface="+mn-cs"/>
              </a:rPr>
              <a:t>work_type</a:t>
            </a:r>
            <a:r>
              <a:rPr lang="en-IN" sz="1200" kern="1200" dirty="0">
                <a:solidFill>
                  <a:schemeClr val="tx1"/>
                </a:solidFill>
                <a:effectLst/>
                <a:latin typeface="+mn-lt"/>
                <a:ea typeface="+mn-ea"/>
                <a:cs typeface="+mn-cs"/>
              </a:rPr>
              <a:t>' and binary encoding for dichotomous variables like '</a:t>
            </a:r>
            <a:r>
              <a:rPr lang="en-IN" sz="1200" kern="1200" dirty="0" err="1">
                <a:solidFill>
                  <a:schemeClr val="tx1"/>
                </a:solidFill>
                <a:effectLst/>
                <a:latin typeface="+mn-lt"/>
                <a:ea typeface="+mn-ea"/>
                <a:cs typeface="+mn-cs"/>
              </a:rPr>
              <a:t>ever_married</a:t>
            </a:r>
            <a:r>
              <a:rPr lang="en-IN" sz="1200" kern="1200" dirty="0">
                <a:solidFill>
                  <a:schemeClr val="tx1"/>
                </a:solidFill>
                <a:effectLst/>
                <a:latin typeface="+mn-lt"/>
                <a:ea typeface="+mn-ea"/>
                <a:cs typeface="+mn-cs"/>
              </a:rPr>
              <a:t>' and 'hypertension', ensuring all features are numerical for our models. Lastly, for numerical features, we considered outlier management strategies and applied Z-score standardization to ensure consistent scaling, preventing features with larger ranges from dominating the learning process. The heatmaps clearly show the before and after states of missing values.</a:t>
            </a:r>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7</a:t>
            </a:fld>
            <a:endParaRPr lang="en-IN"/>
          </a:p>
        </p:txBody>
      </p:sp>
    </p:spTree>
    <p:extLst>
      <p:ext uri="{BB962C8B-B14F-4D97-AF65-F5344CB8AC3E}">
        <p14:creationId xmlns:p14="http://schemas.microsoft.com/office/powerpoint/2010/main" val="224966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Moving into Exploratory Data Analysis, we first performed univariate analysis to understand each feature in isolation. For 'Age', the histogram and Kernel Density Estimate plots clearly show a distribution skewed towards older ages, consistent with the known increase in stroke risk as people get older.</a:t>
            </a:r>
          </a:p>
          <a:p>
            <a:r>
              <a:rPr lang="en-IN" sz="1200" kern="1200" dirty="0">
                <a:solidFill>
                  <a:schemeClr val="tx1"/>
                </a:solidFill>
                <a:effectLst/>
                <a:latin typeface="+mn-lt"/>
                <a:ea typeface="+mn-ea"/>
                <a:cs typeface="+mn-cs"/>
              </a:rPr>
              <a:t>For 'BMI', our box plot reveals a right-skewed distribution, with the mean slightly higher than the median. This indicates a higher prevalence of overweight and obese individuals within our dataset, which is a crucial factor for stroke. You can also see the outliers representing very high BMI values.</a:t>
            </a:r>
          </a:p>
          <a:p>
            <a:r>
              <a:rPr lang="en-IN" sz="1200" kern="1200" dirty="0">
                <a:solidFill>
                  <a:schemeClr val="tx1"/>
                </a:solidFill>
                <a:effectLst/>
                <a:latin typeface="+mn-lt"/>
                <a:ea typeface="+mn-ea"/>
                <a:cs typeface="+mn-cs"/>
              </a:rPr>
              <a:t>Similarly, the 'Average Glucose Level' distribution is also right-skewed with a long tail, highlighting the presence of individuals with elevated glucose levels, directly linking to diabetes and pre-diabetic states, both significant stroke risk factors. These initial insights guide our understanding of the population's health profile.</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8</a:t>
            </a:fld>
            <a:endParaRPr lang="en-IN"/>
          </a:p>
        </p:txBody>
      </p:sp>
    </p:spTree>
    <p:extLst>
      <p:ext uri="{BB962C8B-B14F-4D97-AF65-F5344CB8AC3E}">
        <p14:creationId xmlns:p14="http://schemas.microsoft.com/office/powerpoint/2010/main" val="273719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Moving to bivariate analysis, we examined relationships between features and stroke status. The comparative box plots of age by stroke status clearly show a profound difference: the median age for stroke patients is around 71 years, significantly higher than the 43 years for non-stroke patients. This unequivocally confirms age as a dominant predictor.</a:t>
            </a:r>
          </a:p>
          <a:p>
            <a:r>
              <a:rPr lang="en-IN" sz="1200" kern="1200" dirty="0">
                <a:solidFill>
                  <a:schemeClr val="tx1"/>
                </a:solidFill>
                <a:effectLst/>
                <a:latin typeface="+mn-lt"/>
                <a:ea typeface="+mn-ea"/>
                <a:cs typeface="+mn-cs"/>
              </a:rPr>
              <a:t>Even more striking are the stacked bar charts for Hypertension and Heart Disease. These visuals demonstrate a significantly higher proportion of stroke incidence among individuals with these pre-existing conditions, underscoring their critical role as direct risk factors.</a:t>
            </a:r>
          </a:p>
          <a:p>
            <a:r>
              <a:rPr lang="en-IN" sz="1200" kern="1200" dirty="0">
                <a:solidFill>
                  <a:schemeClr val="tx1"/>
                </a:solidFill>
                <a:effectLst/>
                <a:latin typeface="+mn-lt"/>
                <a:ea typeface="+mn-ea"/>
                <a:cs typeface="+mn-cs"/>
              </a:rPr>
              <a:t>To add statistical rigor, we performed formal hypothesis testing, using T-tests or Mann-Whitney U for numerical features and Chi-square tests for categorical ones. Crucially, we applied multiple testing correction to ensure the robustness of our findings and prevent false positives. This process statistically validated the significance of age, average glucose level, hypertension, heart disease, and smoking status as key stroke predictors.</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9</a:t>
            </a:fld>
            <a:endParaRPr lang="en-IN"/>
          </a:p>
        </p:txBody>
      </p:sp>
    </p:spTree>
    <p:extLst>
      <p:ext uri="{BB962C8B-B14F-4D97-AF65-F5344CB8AC3E}">
        <p14:creationId xmlns:p14="http://schemas.microsoft.com/office/powerpoint/2010/main" val="42481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Speaker Notes:</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To summarize our EDA and Hypothesis Testing, we derived several critical insights that directly guided our subsequent </a:t>
            </a:r>
            <a:r>
              <a:rPr lang="en-IN" sz="1200" kern="1200" dirty="0" err="1">
                <a:solidFill>
                  <a:schemeClr val="tx1"/>
                </a:solidFill>
                <a:effectLst/>
                <a:latin typeface="+mn-lt"/>
                <a:ea typeface="+mn-ea"/>
                <a:cs typeface="+mn-cs"/>
              </a:rPr>
              <a:t>modeling</a:t>
            </a:r>
            <a:r>
              <a:rPr lang="en-IN" sz="1200" kern="1200" dirty="0">
                <a:solidFill>
                  <a:schemeClr val="tx1"/>
                </a:solidFill>
                <a:effectLst/>
                <a:latin typeface="+mn-lt"/>
                <a:ea typeface="+mn-ea"/>
                <a:cs typeface="+mn-cs"/>
              </a:rPr>
              <a:t> efforts. Age is unequivocally the foremost and overwhelming risk factor, consistently showing statistical significance. The presence of co-morbidities like Hypertension and Heart Disease also emerged as profoundly impactful and direct predictors. We found a clear link between higher glucose levels and increased stroke incidence, highlighting the role of diabetes. BMI and smoking status were also confirmed as significant contributors to stroke risk.</a:t>
            </a:r>
          </a:p>
          <a:p>
            <a:r>
              <a:rPr lang="en-IN" sz="1200" kern="1200" dirty="0">
                <a:solidFill>
                  <a:schemeClr val="tx1"/>
                </a:solidFill>
                <a:effectLst/>
                <a:latin typeface="+mn-lt"/>
                <a:ea typeface="+mn-ea"/>
                <a:cs typeface="+mn-cs"/>
              </a:rPr>
              <a:t>Crucially, the pervasive class imbalance of 19.5 non-stroke cases to 1 stroke case remains a paramount challenge, demanding explicit handling. These insights, combined with our correlation analysis, helped us infer a clear hierarchy of feature importance, with age, hypertension, heart disease, and average glucose level being the most influential. These findings provided the robust analytical bedrock for our feature engineering.</a:t>
            </a:r>
          </a:p>
          <a:p>
            <a:endParaRPr lang="en-IN" dirty="0"/>
          </a:p>
        </p:txBody>
      </p:sp>
      <p:sp>
        <p:nvSpPr>
          <p:cNvPr id="4" name="Slide Number Placeholder 3"/>
          <p:cNvSpPr>
            <a:spLocks noGrp="1"/>
          </p:cNvSpPr>
          <p:nvPr>
            <p:ph type="sldNum" sz="quarter" idx="5"/>
          </p:nvPr>
        </p:nvSpPr>
        <p:spPr/>
        <p:txBody>
          <a:bodyPr/>
          <a:lstStyle/>
          <a:p>
            <a:fld id="{10E5CA1E-27A2-4E81-8576-967B2C98D73B}" type="slidenum">
              <a:rPr lang="en-IN" smtClean="0"/>
              <a:t>10</a:t>
            </a:fld>
            <a:endParaRPr lang="en-IN"/>
          </a:p>
        </p:txBody>
      </p:sp>
    </p:spTree>
    <p:extLst>
      <p:ext uri="{BB962C8B-B14F-4D97-AF65-F5344CB8AC3E}">
        <p14:creationId xmlns:p14="http://schemas.microsoft.com/office/powerpoint/2010/main" val="424531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8A4DBF-0254-4D28-A69A-E9E1657EC5F3}" type="datetimeFigureOut">
              <a:rPr lang="en-IN" smtClean="0"/>
              <a:t>23/06/25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130427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8A4DBF-0254-4D28-A69A-E9E1657EC5F3}" type="datetimeFigureOut">
              <a:rPr lang="en-IN" smtClean="0"/>
              <a:t>23/06/25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200345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8A4DBF-0254-4D28-A69A-E9E1657EC5F3}" type="datetimeFigureOut">
              <a:rPr lang="en-IN" smtClean="0"/>
              <a:t>23/06/25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3132037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8A4DBF-0254-4D28-A69A-E9E1657EC5F3}" type="datetimeFigureOut">
              <a:rPr lang="en-IN" smtClean="0"/>
              <a:t>23/06/25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0CBAE-F161-4EA4-9654-627F5A8B2DFE}"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4570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8A4DBF-0254-4D28-A69A-E9E1657EC5F3}" type="datetimeFigureOut">
              <a:rPr lang="en-IN" smtClean="0"/>
              <a:t>23/06/25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24426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C8A4DBF-0254-4D28-A69A-E9E1657EC5F3}" type="datetimeFigureOut">
              <a:rPr lang="en-IN" smtClean="0"/>
              <a:t>23/06/25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2623113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C8A4DBF-0254-4D28-A69A-E9E1657EC5F3}" type="datetimeFigureOut">
              <a:rPr lang="en-IN" smtClean="0"/>
              <a:t>23/06/25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3818017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A4DBF-0254-4D28-A69A-E9E1657EC5F3}" type="datetimeFigureOut">
              <a:rPr lang="en-IN" smtClean="0"/>
              <a:t>23/06/25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3382243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A4DBF-0254-4D28-A69A-E9E1657EC5F3}" type="datetimeFigureOut">
              <a:rPr lang="en-IN" smtClean="0"/>
              <a:t>23/06/25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219124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A4DBF-0254-4D28-A69A-E9E1657EC5F3}" type="datetimeFigureOut">
              <a:rPr lang="en-IN" smtClean="0"/>
              <a:t>23/06/25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283867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8A4DBF-0254-4D28-A69A-E9E1657EC5F3}" type="datetimeFigureOut">
              <a:rPr lang="en-IN" smtClean="0"/>
              <a:t>23/06/25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363967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8A4DBF-0254-4D28-A69A-E9E1657EC5F3}" type="datetimeFigureOut">
              <a:rPr lang="en-IN" smtClean="0"/>
              <a:t>23/06/25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129835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8A4DBF-0254-4D28-A69A-E9E1657EC5F3}" type="datetimeFigureOut">
              <a:rPr lang="en-IN" smtClean="0"/>
              <a:t>23/06/25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266750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8A4DBF-0254-4D28-A69A-E9E1657EC5F3}" type="datetimeFigureOut">
              <a:rPr lang="en-IN" smtClean="0"/>
              <a:t>23/06/25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310338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A4DBF-0254-4D28-A69A-E9E1657EC5F3}" type="datetimeFigureOut">
              <a:rPr lang="en-IN" smtClean="0"/>
              <a:t>23/06/25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136041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8A4DBF-0254-4D28-A69A-E9E1657EC5F3}" type="datetimeFigureOut">
              <a:rPr lang="en-IN" smtClean="0"/>
              <a:t>23/06/25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191132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8A4DBF-0254-4D28-A69A-E9E1657EC5F3}" type="datetimeFigureOut">
              <a:rPr lang="en-IN" smtClean="0"/>
              <a:t>23/06/25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F0CBAE-F161-4EA4-9654-627F5A8B2DFE}" type="slidenum">
              <a:rPr lang="en-IN" smtClean="0"/>
              <a:t>‹#›</a:t>
            </a:fld>
            <a:endParaRPr lang="en-IN"/>
          </a:p>
        </p:txBody>
      </p:sp>
    </p:spTree>
    <p:extLst>
      <p:ext uri="{BB962C8B-B14F-4D97-AF65-F5344CB8AC3E}">
        <p14:creationId xmlns:p14="http://schemas.microsoft.com/office/powerpoint/2010/main" val="407271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C8A4DBF-0254-4D28-A69A-E9E1657EC5F3}" type="datetimeFigureOut">
              <a:rPr lang="en-IN" smtClean="0"/>
              <a:t>23/06/25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8F0CBAE-F161-4EA4-9654-627F5A8B2DFE}" type="slidenum">
              <a:rPr lang="en-IN" smtClean="0"/>
              <a:t>‹#›</a:t>
            </a:fld>
            <a:endParaRPr lang="en-IN"/>
          </a:p>
        </p:txBody>
      </p:sp>
    </p:spTree>
    <p:extLst>
      <p:ext uri="{BB962C8B-B14F-4D97-AF65-F5344CB8AC3E}">
        <p14:creationId xmlns:p14="http://schemas.microsoft.com/office/powerpoint/2010/main" val="31517865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troke-prediction-webapp-2bax67v4gloepsd7tqiac8.streamlit.app/" TargetMode="Externa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datasets/fedesoriano/stroke-prediction-datase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usd-aai-500-in1-group02/Module1_FinalProjec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9E7C-8EE0-48B8-9CEC-1CFDB667D4C2}"/>
              </a:ext>
            </a:extLst>
          </p:cNvPr>
          <p:cNvSpPr>
            <a:spLocks noGrp="1"/>
          </p:cNvSpPr>
          <p:nvPr>
            <p:ph type="title"/>
          </p:nvPr>
        </p:nvSpPr>
        <p:spPr>
          <a:xfrm>
            <a:off x="2562069" y="365124"/>
            <a:ext cx="8455701" cy="1093378"/>
          </a:xfrm>
        </p:spPr>
        <p:txBody>
          <a:bodyPr>
            <a:normAutofit/>
          </a:bodyPr>
          <a:lstStyle/>
          <a:p>
            <a:r>
              <a:rPr lang="en-US" sz="4000" b="1" dirty="0"/>
              <a:t>Final Project – Stroke Prediction </a:t>
            </a:r>
            <a:endParaRPr lang="en-IN" sz="4000" b="1" dirty="0"/>
          </a:p>
        </p:txBody>
      </p:sp>
      <p:pic>
        <p:nvPicPr>
          <p:cNvPr id="5" name="Content Placeholder 4">
            <a:extLst>
              <a:ext uri="{FF2B5EF4-FFF2-40B4-BE49-F238E27FC236}">
                <a16:creationId xmlns:a16="http://schemas.microsoft.com/office/drawing/2014/main" id="{22E31A22-48B1-47E7-AA16-3BBD2FE638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696" y="253776"/>
            <a:ext cx="1618938" cy="1618938"/>
          </a:xfrm>
        </p:spPr>
      </p:pic>
      <p:sp>
        <p:nvSpPr>
          <p:cNvPr id="7" name="Rectangle 6">
            <a:extLst>
              <a:ext uri="{FF2B5EF4-FFF2-40B4-BE49-F238E27FC236}">
                <a16:creationId xmlns:a16="http://schemas.microsoft.com/office/drawing/2014/main" id="{BAE307CC-8BA2-4DFC-9629-BF84A37A48B6}"/>
              </a:ext>
            </a:extLst>
          </p:cNvPr>
          <p:cNvSpPr/>
          <p:nvPr/>
        </p:nvSpPr>
        <p:spPr>
          <a:xfrm>
            <a:off x="3566409" y="4690329"/>
            <a:ext cx="5502019" cy="375552"/>
          </a:xfrm>
          <a:prstGeom prst="rect">
            <a:avLst/>
          </a:prstGeom>
        </p:spPr>
        <p:txBody>
          <a:bodyPr wrap="none">
            <a:spAutoFit/>
          </a:bodyPr>
          <a:lstStyle/>
          <a:p>
            <a:pPr algn="ct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AAI-500 Probability &amp; Statistics for Artificial Intelligence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1">
            <a:extLst>
              <a:ext uri="{FF2B5EF4-FFF2-40B4-BE49-F238E27FC236}">
                <a16:creationId xmlns:a16="http://schemas.microsoft.com/office/drawing/2014/main" id="{48AFDFA4-E653-462B-B945-51342889478D}"/>
              </a:ext>
            </a:extLst>
          </p:cNvPr>
          <p:cNvSpPr>
            <a:spLocks noChangeArrowheads="1"/>
          </p:cNvSpPr>
          <p:nvPr/>
        </p:nvSpPr>
        <p:spPr bwMode="auto">
          <a:xfrm>
            <a:off x="8479696" y="5501862"/>
            <a:ext cx="32078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Submitted By : Group #2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399BE096-46AA-42F6-BE87-502CC4A82CAE}"/>
              </a:ext>
            </a:extLst>
          </p:cNvPr>
          <p:cNvSpPr>
            <a:spLocks noChangeArrowheads="1"/>
          </p:cNvSpPr>
          <p:nvPr/>
        </p:nvSpPr>
        <p:spPr bwMode="auto">
          <a:xfrm>
            <a:off x="8503274" y="5871194"/>
            <a:ext cx="158036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Prashant Khare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Riyaz </a:t>
            </a:r>
            <a:r>
              <a:rPr kumimoji="0" lang="en-US" altLang="en-US" sz="1600" b="1" i="0" u="none" strike="noStrike" cap="none" normalizeH="0" baseline="0" dirty="0" err="1">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Khorasi</a:t>
            </a:r>
            <a:r>
              <a:rPr kumimoji="0" lang="en-US" altLang="en-US" sz="1600" b="1"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Sourangshu Pal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877FF4F-9360-4A1D-BC5B-4CCFF7D77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966" y="1458502"/>
            <a:ext cx="6372068" cy="3011396"/>
          </a:xfrm>
          <a:prstGeom prst="rect">
            <a:avLst/>
          </a:prstGeom>
        </p:spPr>
      </p:pic>
    </p:spTree>
    <p:extLst>
      <p:ext uri="{BB962C8B-B14F-4D97-AF65-F5344CB8AC3E}">
        <p14:creationId xmlns:p14="http://schemas.microsoft.com/office/powerpoint/2010/main" val="232600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4635-EC17-4021-8566-077EEF7AE388}"/>
              </a:ext>
            </a:extLst>
          </p:cNvPr>
          <p:cNvSpPr>
            <a:spLocks noGrp="1"/>
          </p:cNvSpPr>
          <p:nvPr>
            <p:ph type="title"/>
          </p:nvPr>
        </p:nvSpPr>
        <p:spPr>
          <a:xfrm>
            <a:off x="838200" y="365126"/>
            <a:ext cx="10515600" cy="773562"/>
          </a:xfrm>
        </p:spPr>
        <p:txBody>
          <a:bodyPr>
            <a:normAutofit/>
          </a:bodyPr>
          <a:lstStyle/>
          <a:p>
            <a:r>
              <a:rPr lang="en-IN" sz="3600" b="1" dirty="0"/>
              <a:t>Key Insights: Guiding Our Predictive Model</a:t>
            </a:r>
            <a:endParaRPr lang="en-IN" sz="3600" dirty="0"/>
          </a:p>
        </p:txBody>
      </p:sp>
      <p:sp>
        <p:nvSpPr>
          <p:cNvPr id="3" name="Content Placeholder 2">
            <a:extLst>
              <a:ext uri="{FF2B5EF4-FFF2-40B4-BE49-F238E27FC236}">
                <a16:creationId xmlns:a16="http://schemas.microsoft.com/office/drawing/2014/main" id="{C56225F3-8860-4F47-B462-69091FCA85D0}"/>
              </a:ext>
            </a:extLst>
          </p:cNvPr>
          <p:cNvSpPr>
            <a:spLocks noGrp="1"/>
          </p:cNvSpPr>
          <p:nvPr>
            <p:ph idx="1"/>
          </p:nvPr>
        </p:nvSpPr>
        <p:spPr>
          <a:xfrm>
            <a:off x="719528" y="1244184"/>
            <a:ext cx="6715593" cy="5173175"/>
          </a:xfrm>
        </p:spPr>
        <p:txBody>
          <a:bodyPr>
            <a:normAutofit fontScale="70000" lnSpcReduction="20000"/>
          </a:bodyPr>
          <a:lstStyle/>
          <a:p>
            <a:pPr marL="0" indent="0">
              <a:buNone/>
            </a:pPr>
            <a:r>
              <a:rPr lang="en-IN" b="1" dirty="0">
                <a:solidFill>
                  <a:schemeClr val="tx1"/>
                </a:solidFill>
              </a:rPr>
              <a:t>Consolidated Findings from Exhaustive EDA &amp; Rigorous Hypothesis Testing:</a:t>
            </a:r>
          </a:p>
          <a:p>
            <a:pPr marL="360363" lvl="0" indent="-360363">
              <a:lnSpc>
                <a:spcPct val="120000"/>
              </a:lnSpc>
              <a:spcBef>
                <a:spcPts val="600"/>
              </a:spcBef>
              <a:buFont typeface="Wingdings" panose="05000000000000000000" pitchFamily="2" charset="2"/>
              <a:buChar char="q"/>
            </a:pPr>
            <a:r>
              <a:rPr lang="en-IN" sz="2300" b="1" dirty="0">
                <a:solidFill>
                  <a:schemeClr val="tx1"/>
                </a:solidFill>
              </a:rPr>
              <a:t>Age is the Foremost &amp; Overwhelming Risk Factor:</a:t>
            </a:r>
            <a:r>
              <a:rPr lang="en-IN" sz="2300" dirty="0">
                <a:solidFill>
                  <a:schemeClr val="tx1"/>
                </a:solidFill>
              </a:rPr>
              <a:t> Consistent and statistically significant across all analyses.</a:t>
            </a:r>
          </a:p>
          <a:p>
            <a:pPr marL="360363" lvl="0" indent="-360363">
              <a:lnSpc>
                <a:spcPct val="120000"/>
              </a:lnSpc>
              <a:spcBef>
                <a:spcPts val="600"/>
              </a:spcBef>
              <a:buFont typeface="Wingdings" panose="05000000000000000000" pitchFamily="2" charset="2"/>
              <a:buChar char="q"/>
            </a:pPr>
            <a:r>
              <a:rPr lang="en-IN" sz="2300" b="1" dirty="0">
                <a:solidFill>
                  <a:schemeClr val="tx1"/>
                </a:solidFill>
              </a:rPr>
              <a:t>Profound Impact of Co-morbidities:</a:t>
            </a:r>
            <a:r>
              <a:rPr lang="en-IN" sz="2300" dirty="0">
                <a:solidFill>
                  <a:schemeClr val="tx1"/>
                </a:solidFill>
              </a:rPr>
              <a:t> Hypertension &amp; Heart Disease are exceptionally strong, direct, and significant predictors.</a:t>
            </a:r>
          </a:p>
          <a:p>
            <a:pPr marL="360363" lvl="0" indent="-360363">
              <a:lnSpc>
                <a:spcPct val="120000"/>
              </a:lnSpc>
              <a:spcBef>
                <a:spcPts val="600"/>
              </a:spcBef>
              <a:buFont typeface="Wingdings" panose="05000000000000000000" pitchFamily="2" charset="2"/>
              <a:buChar char="q"/>
            </a:pPr>
            <a:r>
              <a:rPr lang="en-IN" sz="2300" b="1" dirty="0">
                <a:solidFill>
                  <a:schemeClr val="tx1"/>
                </a:solidFill>
              </a:rPr>
              <a:t>Glucose Levels &amp; Diabetes Link:</a:t>
            </a:r>
            <a:r>
              <a:rPr lang="en-IN" sz="2300" dirty="0">
                <a:solidFill>
                  <a:schemeClr val="tx1"/>
                </a:solidFill>
              </a:rPr>
              <a:t> Higher </a:t>
            </a:r>
            <a:r>
              <a:rPr lang="en-IN" sz="2300" dirty="0" err="1">
                <a:solidFill>
                  <a:schemeClr val="tx1"/>
                </a:solidFill>
              </a:rPr>
              <a:t>avg_glucose_level</a:t>
            </a:r>
            <a:r>
              <a:rPr lang="en-IN" sz="2300" dirty="0">
                <a:solidFill>
                  <a:schemeClr val="tx1"/>
                </a:solidFill>
              </a:rPr>
              <a:t> unequivocally linked to increased stroke incidence.</a:t>
            </a:r>
          </a:p>
          <a:p>
            <a:pPr marL="360363" lvl="0" indent="-360363">
              <a:lnSpc>
                <a:spcPct val="120000"/>
              </a:lnSpc>
              <a:spcBef>
                <a:spcPts val="600"/>
              </a:spcBef>
              <a:buFont typeface="Wingdings" panose="05000000000000000000" pitchFamily="2" charset="2"/>
              <a:buChar char="q"/>
            </a:pPr>
            <a:r>
              <a:rPr lang="en-IN" sz="2300" b="1" dirty="0">
                <a:solidFill>
                  <a:schemeClr val="tx1"/>
                </a:solidFill>
              </a:rPr>
              <a:t>BMI &amp; Obesity as Significant Contributors:</a:t>
            </a:r>
            <a:r>
              <a:rPr lang="en-IN" sz="2300" dirty="0">
                <a:solidFill>
                  <a:schemeClr val="tx1"/>
                </a:solidFill>
              </a:rPr>
              <a:t> Higher </a:t>
            </a:r>
            <a:r>
              <a:rPr lang="en-IN" sz="2300" dirty="0" err="1">
                <a:solidFill>
                  <a:schemeClr val="tx1"/>
                </a:solidFill>
              </a:rPr>
              <a:t>bmi</a:t>
            </a:r>
            <a:r>
              <a:rPr lang="en-IN" sz="2300" dirty="0">
                <a:solidFill>
                  <a:schemeClr val="tx1"/>
                </a:solidFill>
              </a:rPr>
              <a:t> values consistently associated with elevated stroke risk.</a:t>
            </a:r>
          </a:p>
          <a:p>
            <a:pPr marL="360363" lvl="0" indent="-360363">
              <a:lnSpc>
                <a:spcPct val="120000"/>
              </a:lnSpc>
              <a:spcBef>
                <a:spcPts val="600"/>
              </a:spcBef>
              <a:buFont typeface="Wingdings" panose="05000000000000000000" pitchFamily="2" charset="2"/>
              <a:buChar char="q"/>
            </a:pPr>
            <a:r>
              <a:rPr lang="en-IN" sz="2300" b="1" dirty="0">
                <a:solidFill>
                  <a:schemeClr val="tx1"/>
                </a:solidFill>
              </a:rPr>
              <a:t>Smoking's Undeniable Detrimental Role:</a:t>
            </a:r>
            <a:r>
              <a:rPr lang="en-IN" sz="2300" dirty="0">
                <a:solidFill>
                  <a:schemeClr val="tx1"/>
                </a:solidFill>
              </a:rPr>
              <a:t> Active and former smokers demonstrate significantly higher stroke rates.</a:t>
            </a:r>
          </a:p>
          <a:p>
            <a:pPr marL="360363" lvl="0" indent="-360363">
              <a:lnSpc>
                <a:spcPct val="120000"/>
              </a:lnSpc>
              <a:spcBef>
                <a:spcPts val="600"/>
              </a:spcBef>
              <a:buFont typeface="Wingdings" panose="05000000000000000000" pitchFamily="2" charset="2"/>
              <a:buChar char="q"/>
            </a:pPr>
            <a:r>
              <a:rPr lang="en-IN" sz="2300" b="1" dirty="0">
                <a:solidFill>
                  <a:schemeClr val="tx1"/>
                </a:solidFill>
              </a:rPr>
              <a:t>Pervasive Class Imbalance is Paramount:</a:t>
            </a:r>
            <a:r>
              <a:rPr lang="en-IN" sz="2300" dirty="0">
                <a:solidFill>
                  <a:schemeClr val="tx1"/>
                </a:solidFill>
              </a:rPr>
              <a:t> Ratio of </a:t>
            </a:r>
            <a:r>
              <a:rPr lang="en-IN" sz="2000" dirty="0">
                <a:solidFill>
                  <a:schemeClr val="tx1"/>
                </a:solidFill>
                <a:latin typeface="Arial" panose="020B0604020202020204" pitchFamily="34" charset="0"/>
                <a:cs typeface="Arial" panose="020B0604020202020204" pitchFamily="34" charset="0"/>
              </a:rPr>
              <a:t>~19.5 </a:t>
            </a:r>
            <a:r>
              <a:rPr lang="en-IN" sz="2300" dirty="0">
                <a:solidFill>
                  <a:schemeClr val="tx1"/>
                </a:solidFill>
              </a:rPr>
              <a:t>non-stroke to </a:t>
            </a:r>
            <a:r>
              <a:rPr lang="en-IN" sz="2000" dirty="0">
                <a:solidFill>
                  <a:schemeClr val="tx1"/>
                </a:solidFill>
                <a:latin typeface="Arial" panose="020B0604020202020204" pitchFamily="34" charset="0"/>
                <a:cs typeface="Arial" panose="020B0604020202020204" pitchFamily="34" charset="0"/>
              </a:rPr>
              <a:t>1</a:t>
            </a:r>
            <a:r>
              <a:rPr lang="en-IN" sz="2300" dirty="0">
                <a:solidFill>
                  <a:schemeClr val="tx1"/>
                </a:solidFill>
              </a:rPr>
              <a:t> stroke case necessitates explicit handling in modelling.</a:t>
            </a:r>
          </a:p>
          <a:p>
            <a:pPr marL="360363" lvl="0" indent="-360363">
              <a:lnSpc>
                <a:spcPct val="120000"/>
              </a:lnSpc>
              <a:spcBef>
                <a:spcPts val="600"/>
              </a:spcBef>
              <a:buFont typeface="Wingdings" panose="05000000000000000000" pitchFamily="2" charset="2"/>
              <a:buChar char="q"/>
            </a:pPr>
            <a:r>
              <a:rPr lang="en-IN" sz="2300" b="1" dirty="0">
                <a:solidFill>
                  <a:schemeClr val="tx1"/>
                </a:solidFill>
              </a:rPr>
              <a:t>Inferred Feature Importance Hierarchy:</a:t>
            </a:r>
            <a:r>
              <a:rPr lang="en-IN" sz="2300" dirty="0">
                <a:solidFill>
                  <a:schemeClr val="tx1"/>
                </a:solidFill>
              </a:rPr>
              <a:t> Age, Hypertension, Heart Disease, and Avg. Glucose Level are identified as most influential.</a:t>
            </a:r>
          </a:p>
        </p:txBody>
      </p:sp>
      <p:pic>
        <p:nvPicPr>
          <p:cNvPr id="4" name="Picture 3">
            <a:extLst>
              <a:ext uri="{FF2B5EF4-FFF2-40B4-BE49-F238E27FC236}">
                <a16:creationId xmlns:a16="http://schemas.microsoft.com/office/drawing/2014/main" id="{A4DA53F8-CA1F-4DD7-892D-97216D04DE60}"/>
              </a:ext>
            </a:extLst>
          </p:cNvPr>
          <p:cNvPicPr/>
          <p:nvPr/>
        </p:nvPicPr>
        <p:blipFill>
          <a:blip r:embed="rId3"/>
          <a:stretch>
            <a:fillRect/>
          </a:stretch>
        </p:blipFill>
        <p:spPr>
          <a:xfrm>
            <a:off x="7644983" y="1429724"/>
            <a:ext cx="4062334" cy="3831824"/>
          </a:xfrm>
          <a:prstGeom prst="rect">
            <a:avLst/>
          </a:prstGeom>
        </p:spPr>
      </p:pic>
    </p:spTree>
    <p:extLst>
      <p:ext uri="{BB962C8B-B14F-4D97-AF65-F5344CB8AC3E}">
        <p14:creationId xmlns:p14="http://schemas.microsoft.com/office/powerpoint/2010/main" val="409051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4635-EC17-4021-8566-077EEF7AE388}"/>
              </a:ext>
            </a:extLst>
          </p:cNvPr>
          <p:cNvSpPr>
            <a:spLocks noGrp="1"/>
          </p:cNvSpPr>
          <p:nvPr>
            <p:ph type="title"/>
          </p:nvPr>
        </p:nvSpPr>
        <p:spPr>
          <a:xfrm>
            <a:off x="688299" y="252700"/>
            <a:ext cx="10515600" cy="773562"/>
          </a:xfrm>
        </p:spPr>
        <p:txBody>
          <a:bodyPr>
            <a:noAutofit/>
          </a:bodyPr>
          <a:lstStyle/>
          <a:p>
            <a:r>
              <a:rPr lang="en-IN" sz="3600" b="1" dirty="0"/>
              <a:t>Feature Engineering: Maximizing Model Learnability</a:t>
            </a:r>
            <a:endParaRPr lang="en-IN" sz="2800" b="1" dirty="0"/>
          </a:p>
        </p:txBody>
      </p:sp>
      <p:sp>
        <p:nvSpPr>
          <p:cNvPr id="3" name="Content Placeholder 2">
            <a:extLst>
              <a:ext uri="{FF2B5EF4-FFF2-40B4-BE49-F238E27FC236}">
                <a16:creationId xmlns:a16="http://schemas.microsoft.com/office/drawing/2014/main" id="{C56225F3-8860-4F47-B462-69091FCA85D0}"/>
              </a:ext>
            </a:extLst>
          </p:cNvPr>
          <p:cNvSpPr>
            <a:spLocks noGrp="1"/>
          </p:cNvSpPr>
          <p:nvPr>
            <p:ph idx="1"/>
          </p:nvPr>
        </p:nvSpPr>
        <p:spPr>
          <a:xfrm>
            <a:off x="688299" y="1035326"/>
            <a:ext cx="7331439" cy="5471974"/>
          </a:xfrm>
        </p:spPr>
        <p:txBody>
          <a:bodyPr>
            <a:normAutofit fontScale="62500" lnSpcReduction="20000"/>
          </a:bodyPr>
          <a:lstStyle/>
          <a:p>
            <a:pPr marL="0" indent="0">
              <a:lnSpc>
                <a:spcPct val="120000"/>
              </a:lnSpc>
              <a:buNone/>
            </a:pPr>
            <a:r>
              <a:rPr lang="en-IN" b="1" dirty="0">
                <a:solidFill>
                  <a:schemeClr val="tx1"/>
                </a:solidFill>
              </a:rPr>
              <a:t>Objective:</a:t>
            </a:r>
            <a:r>
              <a:rPr lang="en-IN" dirty="0">
                <a:solidFill>
                  <a:schemeClr val="tx1"/>
                </a:solidFill>
              </a:rPr>
              <a:t> Amplify predictive signal, capture complex relationships, and optimize the dataset for ML algorithms.</a:t>
            </a:r>
          </a:p>
          <a:p>
            <a:pPr>
              <a:buFont typeface="Wingdings" panose="05000000000000000000" pitchFamily="2" charset="2"/>
              <a:buChar char="q"/>
            </a:pPr>
            <a:r>
              <a:rPr lang="en-IN" b="1" dirty="0">
                <a:solidFill>
                  <a:schemeClr val="tx1"/>
                </a:solidFill>
              </a:rPr>
              <a:t>Rationale:</a:t>
            </a:r>
            <a:endParaRPr lang="en-IN" dirty="0">
              <a:solidFill>
                <a:schemeClr val="tx1"/>
              </a:solidFill>
            </a:endParaRPr>
          </a:p>
          <a:p>
            <a:pPr lvl="1"/>
            <a:r>
              <a:rPr lang="en-IN" dirty="0">
                <a:solidFill>
                  <a:schemeClr val="tx1"/>
                </a:solidFill>
              </a:rPr>
              <a:t>Augment predictive power by revealing latent patterns.</a:t>
            </a:r>
          </a:p>
          <a:p>
            <a:pPr lvl="1"/>
            <a:r>
              <a:rPr lang="en-IN" dirty="0">
                <a:solidFill>
                  <a:schemeClr val="tx1"/>
                </a:solidFill>
              </a:rPr>
              <a:t>Address non-linearity and complex interaction effects.</a:t>
            </a:r>
          </a:p>
          <a:p>
            <a:pPr lvl="1"/>
            <a:r>
              <a:rPr lang="en-IN" dirty="0">
                <a:solidFill>
                  <a:schemeClr val="tx1"/>
                </a:solidFill>
              </a:rPr>
              <a:t>Optimize data representation for algorithmic compatibility.</a:t>
            </a:r>
          </a:p>
          <a:p>
            <a:pPr lvl="1"/>
            <a:r>
              <a:rPr lang="en-IN" dirty="0">
                <a:solidFill>
                  <a:schemeClr val="tx1"/>
                </a:solidFill>
              </a:rPr>
              <a:t>Incorporate deep domain expertise (e.g., medical guidelines).</a:t>
            </a:r>
          </a:p>
          <a:p>
            <a:pPr>
              <a:buFont typeface="Wingdings" panose="05000000000000000000" pitchFamily="2" charset="2"/>
              <a:buChar char="q"/>
            </a:pPr>
            <a:r>
              <a:rPr lang="en-IN" b="1" dirty="0">
                <a:solidFill>
                  <a:schemeClr val="tx1"/>
                </a:solidFill>
              </a:rPr>
              <a:t>Techniques Employed:</a:t>
            </a:r>
            <a:endParaRPr lang="en-IN" dirty="0">
              <a:solidFill>
                <a:schemeClr val="tx1"/>
              </a:solidFill>
            </a:endParaRPr>
          </a:p>
          <a:p>
            <a:pPr lvl="1"/>
            <a:r>
              <a:rPr lang="en-IN" b="1" dirty="0">
                <a:solidFill>
                  <a:schemeClr val="tx1"/>
                </a:solidFill>
              </a:rPr>
              <a:t>Robust Categorical Encoding:</a:t>
            </a:r>
            <a:r>
              <a:rPr lang="en-IN" dirty="0">
                <a:solidFill>
                  <a:schemeClr val="tx1"/>
                </a:solidFill>
              </a:rPr>
              <a:t> One-Hot Encoding for nominal variables (</a:t>
            </a:r>
            <a:r>
              <a:rPr lang="en-IN" sz="1400" dirty="0">
                <a:solidFill>
                  <a:schemeClr val="tx1"/>
                </a:solidFill>
              </a:rPr>
              <a:t>gender</a:t>
            </a:r>
            <a:r>
              <a:rPr lang="en-IN" dirty="0">
                <a:solidFill>
                  <a:schemeClr val="tx1"/>
                </a:solidFill>
              </a:rPr>
              <a:t>, </a:t>
            </a:r>
            <a:r>
              <a:rPr lang="en-IN" sz="1400" dirty="0" err="1">
                <a:solidFill>
                  <a:schemeClr val="tx1"/>
                </a:solidFill>
              </a:rPr>
              <a:t>work_type</a:t>
            </a:r>
            <a:r>
              <a:rPr lang="en-IN" dirty="0">
                <a:solidFill>
                  <a:schemeClr val="tx1"/>
                </a:solidFill>
              </a:rPr>
              <a:t>, </a:t>
            </a:r>
            <a:r>
              <a:rPr lang="en-IN" sz="1400" dirty="0" err="1">
                <a:solidFill>
                  <a:schemeClr val="tx1"/>
                </a:solidFill>
              </a:rPr>
              <a:t>smoking_status</a:t>
            </a:r>
            <a:r>
              <a:rPr lang="en-IN" dirty="0">
                <a:solidFill>
                  <a:schemeClr val="tx1"/>
                </a:solidFill>
              </a:rPr>
              <a:t>).</a:t>
            </a:r>
          </a:p>
          <a:p>
            <a:pPr lvl="1"/>
            <a:r>
              <a:rPr lang="en-IN" b="1" dirty="0">
                <a:solidFill>
                  <a:schemeClr val="tx1"/>
                </a:solidFill>
              </a:rPr>
              <a:t>Numerical Feature Scaling:</a:t>
            </a:r>
            <a:r>
              <a:rPr lang="en-IN" dirty="0">
                <a:solidFill>
                  <a:schemeClr val="tx1"/>
                </a:solidFill>
              </a:rPr>
              <a:t> Standardization (Z-score normalization) for </a:t>
            </a:r>
            <a:r>
              <a:rPr lang="en-IN" sz="1400" dirty="0">
                <a:solidFill>
                  <a:schemeClr val="tx1"/>
                </a:solidFill>
              </a:rPr>
              <a:t>age</a:t>
            </a:r>
            <a:r>
              <a:rPr lang="en-IN" dirty="0">
                <a:solidFill>
                  <a:schemeClr val="tx1"/>
                </a:solidFill>
              </a:rPr>
              <a:t>, </a:t>
            </a:r>
            <a:r>
              <a:rPr lang="en-IN" sz="1400" dirty="0" err="1">
                <a:solidFill>
                  <a:schemeClr val="tx1"/>
                </a:solidFill>
              </a:rPr>
              <a:t>avg_glucose_level</a:t>
            </a:r>
            <a:r>
              <a:rPr lang="en-IN" dirty="0">
                <a:solidFill>
                  <a:schemeClr val="tx1"/>
                </a:solidFill>
              </a:rPr>
              <a:t>, </a:t>
            </a:r>
            <a:r>
              <a:rPr lang="en-IN" sz="1400" dirty="0" err="1">
                <a:solidFill>
                  <a:schemeClr val="tx1"/>
                </a:solidFill>
              </a:rPr>
              <a:t>bmi</a:t>
            </a:r>
            <a:r>
              <a:rPr lang="en-IN" dirty="0">
                <a:solidFill>
                  <a:schemeClr val="tx1"/>
                </a:solidFill>
              </a:rPr>
              <a:t>.</a:t>
            </a:r>
          </a:p>
          <a:p>
            <a:pPr lvl="1"/>
            <a:r>
              <a:rPr lang="en-IN" b="1" dirty="0">
                <a:solidFill>
                  <a:schemeClr val="tx1"/>
                </a:solidFill>
              </a:rPr>
              <a:t>Complex Interaction Features:</a:t>
            </a:r>
            <a:endParaRPr lang="en-IN" dirty="0">
              <a:solidFill>
                <a:schemeClr val="tx1"/>
              </a:solidFill>
            </a:endParaRPr>
          </a:p>
          <a:p>
            <a:pPr lvl="2"/>
            <a:r>
              <a:rPr lang="en-IN" dirty="0" err="1">
                <a:solidFill>
                  <a:schemeClr val="tx1"/>
                </a:solidFill>
              </a:rPr>
              <a:t>Age_Hypertension_Interaction</a:t>
            </a:r>
            <a:r>
              <a:rPr lang="en-IN" sz="3200" dirty="0">
                <a:solidFill>
                  <a:schemeClr val="tx1"/>
                </a:solidFill>
              </a:rPr>
              <a:t> (</a:t>
            </a:r>
            <a:r>
              <a:rPr lang="en-IN" dirty="0">
                <a:solidFill>
                  <a:schemeClr val="tx1"/>
                </a:solidFill>
              </a:rPr>
              <a:t>age</a:t>
            </a:r>
            <a:r>
              <a:rPr lang="en-IN" sz="3200" dirty="0">
                <a:solidFill>
                  <a:schemeClr val="tx1"/>
                </a:solidFill>
              </a:rPr>
              <a:t> x </a:t>
            </a:r>
            <a:r>
              <a:rPr lang="en-IN" dirty="0">
                <a:solidFill>
                  <a:schemeClr val="tx1"/>
                </a:solidFill>
              </a:rPr>
              <a:t>hypertension</a:t>
            </a:r>
            <a:r>
              <a:rPr lang="en-IN" sz="3200" dirty="0">
                <a:solidFill>
                  <a:schemeClr val="tx1"/>
                </a:solidFill>
              </a:rPr>
              <a:t>)</a:t>
            </a:r>
          </a:p>
          <a:p>
            <a:pPr lvl="2"/>
            <a:r>
              <a:rPr lang="en-IN" dirty="0" err="1">
                <a:solidFill>
                  <a:schemeClr val="tx1"/>
                </a:solidFill>
              </a:rPr>
              <a:t>BMI_Glucose_Interaction</a:t>
            </a:r>
            <a:r>
              <a:rPr lang="en-IN" sz="3200" dirty="0">
                <a:solidFill>
                  <a:schemeClr val="tx1"/>
                </a:solidFill>
              </a:rPr>
              <a:t> (</a:t>
            </a:r>
            <a:r>
              <a:rPr lang="en-IN" dirty="0" err="1">
                <a:solidFill>
                  <a:schemeClr val="tx1"/>
                </a:solidFill>
              </a:rPr>
              <a:t>bmi</a:t>
            </a:r>
            <a:r>
              <a:rPr lang="en-IN" sz="3200" dirty="0">
                <a:solidFill>
                  <a:schemeClr val="tx1"/>
                </a:solidFill>
              </a:rPr>
              <a:t> x </a:t>
            </a:r>
            <a:r>
              <a:rPr lang="en-IN" dirty="0" err="1">
                <a:solidFill>
                  <a:schemeClr val="tx1"/>
                </a:solidFill>
              </a:rPr>
              <a:t>avg_glucose_level</a:t>
            </a:r>
            <a:r>
              <a:rPr lang="en-IN" sz="3200" dirty="0">
                <a:solidFill>
                  <a:schemeClr val="tx1"/>
                </a:solidFill>
              </a:rPr>
              <a:t>)</a:t>
            </a:r>
          </a:p>
          <a:p>
            <a:pPr lvl="2"/>
            <a:r>
              <a:rPr lang="en-IN" dirty="0" err="1">
                <a:solidFill>
                  <a:schemeClr val="tx1"/>
                </a:solidFill>
              </a:rPr>
              <a:t>Smoking_HeartDisease_Interaction</a:t>
            </a:r>
            <a:endParaRPr lang="en-IN" sz="3200" dirty="0">
              <a:solidFill>
                <a:schemeClr val="tx1"/>
              </a:solidFill>
            </a:endParaRPr>
          </a:p>
          <a:p>
            <a:pPr lvl="1"/>
            <a:r>
              <a:rPr lang="en-IN" b="1" dirty="0">
                <a:solidFill>
                  <a:schemeClr val="tx1"/>
                </a:solidFill>
              </a:rPr>
              <a:t>Polynomial Features:</a:t>
            </a:r>
            <a:r>
              <a:rPr lang="en-IN" dirty="0">
                <a:solidFill>
                  <a:schemeClr val="tx1"/>
                </a:solidFill>
              </a:rPr>
              <a:t> (e.g., Age2, BMI2) to capture non-linear relationships.</a:t>
            </a:r>
          </a:p>
          <a:p>
            <a:pPr lvl="1"/>
            <a:r>
              <a:rPr lang="en-IN" b="1" dirty="0">
                <a:solidFill>
                  <a:schemeClr val="tx1"/>
                </a:solidFill>
              </a:rPr>
              <a:t>Impact on Dataset:</a:t>
            </a:r>
            <a:endParaRPr lang="en-IN" dirty="0">
              <a:solidFill>
                <a:schemeClr val="tx1"/>
              </a:solidFill>
            </a:endParaRPr>
          </a:p>
          <a:p>
            <a:pPr lvl="2"/>
            <a:r>
              <a:rPr lang="en-IN" b="1" dirty="0">
                <a:solidFill>
                  <a:schemeClr val="tx1"/>
                </a:solidFill>
              </a:rPr>
              <a:t>Expanded Feature Space:</a:t>
            </a:r>
            <a:r>
              <a:rPr lang="en-IN" dirty="0">
                <a:solidFill>
                  <a:schemeClr val="tx1"/>
                </a:solidFill>
              </a:rPr>
              <a:t> From </a:t>
            </a:r>
            <a:r>
              <a:rPr lang="en-IN" b="1" dirty="0">
                <a:solidFill>
                  <a:schemeClr val="tx1"/>
                </a:solidFill>
              </a:rPr>
              <a:t>12</a:t>
            </a:r>
            <a:r>
              <a:rPr lang="en-IN" dirty="0">
                <a:solidFill>
                  <a:schemeClr val="tx1"/>
                </a:solidFill>
              </a:rPr>
              <a:t> original variables to </a:t>
            </a:r>
            <a:r>
              <a:rPr lang="en-IN" b="1" dirty="0">
                <a:solidFill>
                  <a:schemeClr val="tx1"/>
                </a:solidFill>
              </a:rPr>
              <a:t>28</a:t>
            </a:r>
            <a:r>
              <a:rPr lang="en-IN" dirty="0">
                <a:solidFill>
                  <a:schemeClr val="tx1"/>
                </a:solidFill>
              </a:rPr>
              <a:t> engineered variables.</a:t>
            </a:r>
          </a:p>
          <a:p>
            <a:pPr lvl="2"/>
            <a:r>
              <a:rPr lang="en-IN" b="1" dirty="0">
                <a:solidFill>
                  <a:schemeClr val="tx1"/>
                </a:solidFill>
              </a:rPr>
              <a:t>Achieved Data Completeness:</a:t>
            </a:r>
            <a:r>
              <a:rPr lang="en-IN" dirty="0">
                <a:solidFill>
                  <a:schemeClr val="tx1"/>
                </a:solidFill>
              </a:rPr>
              <a:t> </a:t>
            </a:r>
            <a:r>
              <a:rPr lang="en-IN" b="1" dirty="0">
                <a:solidFill>
                  <a:schemeClr val="tx1"/>
                </a:solidFill>
              </a:rPr>
              <a:t>0 missing values</a:t>
            </a:r>
            <a:r>
              <a:rPr lang="en-IN" dirty="0">
                <a:solidFill>
                  <a:schemeClr val="tx1"/>
                </a:solidFill>
              </a:rPr>
              <a:t>.</a:t>
            </a:r>
          </a:p>
          <a:p>
            <a:pPr lvl="1"/>
            <a:r>
              <a:rPr lang="en-IN" b="1" dirty="0">
                <a:solidFill>
                  <a:schemeClr val="tx1"/>
                </a:solidFill>
              </a:rPr>
              <a:t>Optimized Memory:</a:t>
            </a:r>
            <a:r>
              <a:rPr lang="en-IN" dirty="0">
                <a:solidFill>
                  <a:schemeClr val="tx1"/>
                </a:solidFill>
              </a:rPr>
              <a:t> Compact</a:t>
            </a:r>
            <a:r>
              <a:rPr lang="en-IN" dirty="0">
                <a:solidFill>
                  <a:schemeClr val="tx1"/>
                </a:solidFill>
                <a:latin typeface="Arial" panose="020B0604020202020204" pitchFamily="34" charset="0"/>
                <a:cs typeface="Arial" panose="020B0604020202020204" pitchFamily="34" charset="0"/>
              </a:rPr>
              <a:t> </a:t>
            </a:r>
            <a:r>
              <a:rPr lang="en-IN" b="1" dirty="0">
                <a:solidFill>
                  <a:schemeClr val="tx1"/>
                </a:solidFill>
                <a:latin typeface="Arial" panose="020B0604020202020204" pitchFamily="34" charset="0"/>
                <a:cs typeface="Arial" panose="020B0604020202020204" pitchFamily="34" charset="0"/>
              </a:rPr>
              <a:t>0.84 </a:t>
            </a:r>
            <a:r>
              <a:rPr lang="en-IN" b="1" dirty="0">
                <a:solidFill>
                  <a:schemeClr val="tx1"/>
                </a:solidFill>
              </a:rPr>
              <a:t>MB</a:t>
            </a:r>
            <a:r>
              <a:rPr lang="en-IN" dirty="0">
                <a:solidFill>
                  <a:schemeClr val="tx1"/>
                </a:solidFill>
              </a:rPr>
              <a:t>.</a:t>
            </a:r>
          </a:p>
          <a:p>
            <a:endParaRPr lang="en-IN" dirty="0"/>
          </a:p>
        </p:txBody>
      </p:sp>
      <p:pic>
        <p:nvPicPr>
          <p:cNvPr id="4" name="Picture 3">
            <a:extLst>
              <a:ext uri="{FF2B5EF4-FFF2-40B4-BE49-F238E27FC236}">
                <a16:creationId xmlns:a16="http://schemas.microsoft.com/office/drawing/2014/main" id="{FA7B5B9A-6C26-473C-989F-FAE08CEA713A}"/>
              </a:ext>
            </a:extLst>
          </p:cNvPr>
          <p:cNvPicPr/>
          <p:nvPr/>
        </p:nvPicPr>
        <p:blipFill>
          <a:blip r:embed="rId3"/>
          <a:stretch>
            <a:fillRect/>
          </a:stretch>
        </p:blipFill>
        <p:spPr>
          <a:xfrm>
            <a:off x="8019738" y="1138689"/>
            <a:ext cx="3954597" cy="3418322"/>
          </a:xfrm>
          <a:prstGeom prst="rect">
            <a:avLst/>
          </a:prstGeom>
        </p:spPr>
      </p:pic>
    </p:spTree>
    <p:extLst>
      <p:ext uri="{BB962C8B-B14F-4D97-AF65-F5344CB8AC3E}">
        <p14:creationId xmlns:p14="http://schemas.microsoft.com/office/powerpoint/2010/main" val="109780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8D7A-FB90-4722-9496-66A01502087D}"/>
              </a:ext>
            </a:extLst>
          </p:cNvPr>
          <p:cNvSpPr>
            <a:spLocks noGrp="1"/>
          </p:cNvSpPr>
          <p:nvPr>
            <p:ph type="title"/>
          </p:nvPr>
        </p:nvSpPr>
        <p:spPr/>
        <p:txBody>
          <a:bodyPr>
            <a:noAutofit/>
          </a:bodyPr>
          <a:lstStyle/>
          <a:p>
            <a:r>
              <a:rPr lang="en-US" sz="3600" b="1" dirty="0"/>
              <a:t>Feature Selection by Mutual Information</a:t>
            </a:r>
            <a:endParaRPr lang="en-IN" sz="3600" b="1" dirty="0"/>
          </a:p>
        </p:txBody>
      </p:sp>
      <p:pic>
        <p:nvPicPr>
          <p:cNvPr id="4" name="Content Placeholder 3">
            <a:extLst>
              <a:ext uri="{FF2B5EF4-FFF2-40B4-BE49-F238E27FC236}">
                <a16:creationId xmlns:a16="http://schemas.microsoft.com/office/drawing/2014/main" id="{B6846A1E-CC0D-4AD2-8239-2F39C0BDCA33}"/>
              </a:ext>
            </a:extLst>
          </p:cNvPr>
          <p:cNvPicPr>
            <a:picLocks noGrp="1"/>
          </p:cNvPicPr>
          <p:nvPr>
            <p:ph idx="1"/>
          </p:nvPr>
        </p:nvPicPr>
        <p:blipFill>
          <a:blip r:embed="rId2"/>
          <a:stretch>
            <a:fillRect/>
          </a:stretch>
        </p:blipFill>
        <p:spPr>
          <a:xfrm>
            <a:off x="599608" y="1690688"/>
            <a:ext cx="4062334" cy="4242217"/>
          </a:xfrm>
          <a:prstGeom prst="rect">
            <a:avLst/>
          </a:prstGeom>
        </p:spPr>
      </p:pic>
      <p:pic>
        <p:nvPicPr>
          <p:cNvPr id="5" name="Picture 4">
            <a:extLst>
              <a:ext uri="{FF2B5EF4-FFF2-40B4-BE49-F238E27FC236}">
                <a16:creationId xmlns:a16="http://schemas.microsoft.com/office/drawing/2014/main" id="{BA37EFC6-560C-48B9-9626-19F3B3656F6C}"/>
              </a:ext>
            </a:extLst>
          </p:cNvPr>
          <p:cNvPicPr/>
          <p:nvPr/>
        </p:nvPicPr>
        <p:blipFill>
          <a:blip r:embed="rId3"/>
          <a:stretch>
            <a:fillRect/>
          </a:stretch>
        </p:blipFill>
        <p:spPr>
          <a:xfrm>
            <a:off x="5080416" y="1690688"/>
            <a:ext cx="6820525" cy="4242216"/>
          </a:xfrm>
          <a:prstGeom prst="rect">
            <a:avLst/>
          </a:prstGeom>
        </p:spPr>
      </p:pic>
    </p:spTree>
    <p:extLst>
      <p:ext uri="{BB962C8B-B14F-4D97-AF65-F5344CB8AC3E}">
        <p14:creationId xmlns:p14="http://schemas.microsoft.com/office/powerpoint/2010/main" val="328052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4635-EC17-4021-8566-077EEF7AE388}"/>
              </a:ext>
            </a:extLst>
          </p:cNvPr>
          <p:cNvSpPr>
            <a:spLocks noGrp="1"/>
          </p:cNvSpPr>
          <p:nvPr>
            <p:ph type="title"/>
          </p:nvPr>
        </p:nvSpPr>
        <p:spPr>
          <a:xfrm>
            <a:off x="838200" y="365126"/>
            <a:ext cx="10515600" cy="773562"/>
          </a:xfrm>
        </p:spPr>
        <p:txBody>
          <a:bodyPr>
            <a:noAutofit/>
          </a:bodyPr>
          <a:lstStyle/>
          <a:p>
            <a:r>
              <a:rPr lang="en-IN" sz="3200" b="1" dirty="0">
                <a:solidFill>
                  <a:schemeClr val="tx1"/>
                </a:solidFill>
              </a:rPr>
              <a:t>Model Building: Establishing a Predictive Framework</a:t>
            </a:r>
          </a:p>
        </p:txBody>
      </p:sp>
      <p:sp>
        <p:nvSpPr>
          <p:cNvPr id="3" name="Content Placeholder 2">
            <a:extLst>
              <a:ext uri="{FF2B5EF4-FFF2-40B4-BE49-F238E27FC236}">
                <a16:creationId xmlns:a16="http://schemas.microsoft.com/office/drawing/2014/main" id="{C56225F3-8860-4F47-B462-69091FCA85D0}"/>
              </a:ext>
            </a:extLst>
          </p:cNvPr>
          <p:cNvSpPr>
            <a:spLocks noGrp="1"/>
          </p:cNvSpPr>
          <p:nvPr>
            <p:ph idx="1"/>
          </p:nvPr>
        </p:nvSpPr>
        <p:spPr>
          <a:xfrm>
            <a:off x="838200" y="1678334"/>
            <a:ext cx="9742714" cy="5038275"/>
          </a:xfrm>
        </p:spPr>
        <p:txBody>
          <a:bodyPr>
            <a:normAutofit/>
          </a:bodyPr>
          <a:lstStyle/>
          <a:p>
            <a:pPr marL="360363" indent="-360363">
              <a:buFont typeface="Wingdings" panose="05000000000000000000" pitchFamily="2" charset="2"/>
              <a:buChar char="q"/>
            </a:pPr>
            <a:r>
              <a:rPr lang="en-IN" sz="2000" b="1" dirty="0">
                <a:solidFill>
                  <a:schemeClr val="tx1"/>
                </a:solidFill>
              </a:rPr>
              <a:t>Strategic Considerations for Imbalanced Classification:</a:t>
            </a:r>
            <a:endParaRPr lang="en-IN" sz="2000" dirty="0">
              <a:solidFill>
                <a:schemeClr val="tx1"/>
              </a:solidFill>
            </a:endParaRPr>
          </a:p>
          <a:p>
            <a:pPr lvl="1"/>
            <a:r>
              <a:rPr lang="en-IN" sz="2000" dirty="0">
                <a:solidFill>
                  <a:schemeClr val="tx1"/>
                </a:solidFill>
              </a:rPr>
              <a:t>Ability to handle skewed data and learn from the minority class</a:t>
            </a:r>
          </a:p>
          <a:p>
            <a:pPr lvl="1"/>
            <a:r>
              <a:rPr lang="en-IN" sz="2000" dirty="0">
                <a:solidFill>
                  <a:schemeClr val="tx1"/>
                </a:solidFill>
              </a:rPr>
              <a:t>Balancing interpretability vs. performance (crucial for medical applications)</a:t>
            </a:r>
          </a:p>
          <a:p>
            <a:pPr lvl="1"/>
            <a:r>
              <a:rPr lang="en-IN" sz="2000" dirty="0">
                <a:solidFill>
                  <a:schemeClr val="tx1"/>
                </a:solidFill>
              </a:rPr>
              <a:t>Scalability for larger datasets</a:t>
            </a:r>
          </a:p>
          <a:p>
            <a:pPr lvl="1"/>
            <a:r>
              <a:rPr lang="en-IN" sz="2000" dirty="0">
                <a:solidFill>
                  <a:schemeClr val="tx1"/>
                </a:solidFill>
              </a:rPr>
              <a:t>Leveraging Ensemble Learning Advantages</a:t>
            </a:r>
          </a:p>
          <a:p>
            <a:pPr marL="360363" indent="-360363">
              <a:buFont typeface="Wingdings" panose="05000000000000000000" pitchFamily="2" charset="2"/>
              <a:buChar char="q"/>
            </a:pPr>
            <a:r>
              <a:rPr lang="en-IN" sz="2000" b="1" dirty="0">
                <a:solidFill>
                  <a:schemeClr val="tx1"/>
                </a:solidFill>
              </a:rPr>
              <a:t>Candidate Algorithms Explored:</a:t>
            </a:r>
            <a:endParaRPr lang="en-IN" sz="2000" dirty="0">
              <a:solidFill>
                <a:schemeClr val="tx1"/>
              </a:solidFill>
            </a:endParaRPr>
          </a:p>
          <a:p>
            <a:pPr lvl="1"/>
            <a:r>
              <a:rPr lang="en-IN" sz="2200" b="1" dirty="0">
                <a:solidFill>
                  <a:schemeClr val="tx1"/>
                </a:solidFill>
              </a:rPr>
              <a:t>Tree-Based Ensemble Methods:</a:t>
            </a:r>
            <a:r>
              <a:rPr lang="en-IN" sz="2200" dirty="0">
                <a:solidFill>
                  <a:schemeClr val="tx1"/>
                </a:solidFill>
              </a:rPr>
              <a:t> Random Forest, Gradient Boosting Machines (</a:t>
            </a:r>
            <a:r>
              <a:rPr lang="en-IN" sz="2200" dirty="0" err="1">
                <a:solidFill>
                  <a:schemeClr val="tx1"/>
                </a:solidFill>
              </a:rPr>
              <a:t>XGBoost</a:t>
            </a:r>
            <a:r>
              <a:rPr lang="en-IN" sz="2200" dirty="0">
                <a:solidFill>
                  <a:schemeClr val="tx1"/>
                </a:solidFill>
              </a:rPr>
              <a:t>, </a:t>
            </a:r>
            <a:r>
              <a:rPr lang="en-IN" sz="2200" dirty="0" err="1">
                <a:solidFill>
                  <a:schemeClr val="tx1"/>
                </a:solidFill>
              </a:rPr>
              <a:t>ExtraTrees</a:t>
            </a:r>
            <a:r>
              <a:rPr lang="en-IN" sz="2200" dirty="0">
                <a:solidFill>
                  <a:schemeClr val="tx1"/>
                </a:solidFill>
              </a:rPr>
              <a:t>)</a:t>
            </a:r>
          </a:p>
          <a:p>
            <a:pPr lvl="1"/>
            <a:r>
              <a:rPr lang="en-US" sz="2200" dirty="0">
                <a:solidFill>
                  <a:schemeClr val="tx1"/>
                </a:solidFill>
              </a:rPr>
              <a:t>Naïve Bayes</a:t>
            </a:r>
            <a:endParaRPr lang="en-IN" sz="2200" dirty="0">
              <a:solidFill>
                <a:schemeClr val="tx1"/>
              </a:solidFill>
            </a:endParaRPr>
          </a:p>
          <a:p>
            <a:pPr lvl="1"/>
            <a:r>
              <a:rPr lang="en-IN" sz="2200" dirty="0">
                <a:solidFill>
                  <a:schemeClr val="tx1"/>
                </a:solidFill>
              </a:rPr>
              <a:t>Support Vector Machines (SVM)</a:t>
            </a:r>
          </a:p>
          <a:p>
            <a:pPr lvl="1"/>
            <a:r>
              <a:rPr lang="en-IN" sz="2200" dirty="0">
                <a:solidFill>
                  <a:schemeClr val="tx1"/>
                </a:solidFill>
              </a:rPr>
              <a:t>Logistic Regression</a:t>
            </a:r>
          </a:p>
          <a:p>
            <a:pPr lvl="1"/>
            <a:r>
              <a:rPr lang="en-IN" sz="2200" dirty="0">
                <a:solidFill>
                  <a:schemeClr val="tx1"/>
                </a:solidFill>
              </a:rPr>
              <a:t>Neural Networks (Deep Learning)</a:t>
            </a:r>
          </a:p>
          <a:p>
            <a:endParaRPr lang="en-IN" dirty="0"/>
          </a:p>
        </p:txBody>
      </p:sp>
      <p:sp>
        <p:nvSpPr>
          <p:cNvPr id="4" name="Rectangle 3">
            <a:extLst>
              <a:ext uri="{FF2B5EF4-FFF2-40B4-BE49-F238E27FC236}">
                <a16:creationId xmlns:a16="http://schemas.microsoft.com/office/drawing/2014/main" id="{D7503B7F-5CC6-432E-B033-371E9436FC3C}"/>
              </a:ext>
            </a:extLst>
          </p:cNvPr>
          <p:cNvSpPr/>
          <p:nvPr/>
        </p:nvSpPr>
        <p:spPr>
          <a:xfrm>
            <a:off x="838200" y="1138688"/>
            <a:ext cx="10515600" cy="369332"/>
          </a:xfrm>
          <a:prstGeom prst="rect">
            <a:avLst/>
          </a:prstGeom>
        </p:spPr>
        <p:txBody>
          <a:bodyPr wrap="square">
            <a:spAutoFit/>
          </a:bodyPr>
          <a:lstStyle/>
          <a:p>
            <a:r>
              <a:rPr lang="en-IN" b="1" dirty="0"/>
              <a:t>Objective:</a:t>
            </a:r>
            <a:r>
              <a:rPr lang="en-IN" dirty="0"/>
              <a:t> Select, implement, and develop robust ML algorithms, specifically addressing class imbalance.</a:t>
            </a:r>
          </a:p>
        </p:txBody>
      </p:sp>
    </p:spTree>
    <p:extLst>
      <p:ext uri="{BB962C8B-B14F-4D97-AF65-F5344CB8AC3E}">
        <p14:creationId xmlns:p14="http://schemas.microsoft.com/office/powerpoint/2010/main" val="22181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4635-EC17-4021-8566-077EEF7AE388}"/>
              </a:ext>
            </a:extLst>
          </p:cNvPr>
          <p:cNvSpPr>
            <a:spLocks noGrp="1"/>
          </p:cNvSpPr>
          <p:nvPr>
            <p:ph type="title"/>
          </p:nvPr>
        </p:nvSpPr>
        <p:spPr>
          <a:xfrm>
            <a:off x="388495" y="170254"/>
            <a:ext cx="11066253" cy="773562"/>
          </a:xfrm>
        </p:spPr>
        <p:txBody>
          <a:bodyPr>
            <a:noAutofit/>
          </a:bodyPr>
          <a:lstStyle/>
          <a:p>
            <a:r>
              <a:rPr lang="en-IN" sz="3200" b="1" dirty="0">
                <a:solidFill>
                  <a:schemeClr val="tx1"/>
                </a:solidFill>
              </a:rPr>
              <a:t>Model Building: Establishing a Predictive Framework contd.</a:t>
            </a:r>
          </a:p>
        </p:txBody>
      </p:sp>
      <p:sp>
        <p:nvSpPr>
          <p:cNvPr id="3" name="Content Placeholder 2">
            <a:extLst>
              <a:ext uri="{FF2B5EF4-FFF2-40B4-BE49-F238E27FC236}">
                <a16:creationId xmlns:a16="http://schemas.microsoft.com/office/drawing/2014/main" id="{C56225F3-8860-4F47-B462-69091FCA85D0}"/>
              </a:ext>
            </a:extLst>
          </p:cNvPr>
          <p:cNvSpPr>
            <a:spLocks noGrp="1"/>
          </p:cNvSpPr>
          <p:nvPr>
            <p:ph idx="1"/>
          </p:nvPr>
        </p:nvSpPr>
        <p:spPr>
          <a:xfrm>
            <a:off x="388495" y="1167843"/>
            <a:ext cx="7391400" cy="5325031"/>
          </a:xfrm>
        </p:spPr>
        <p:txBody>
          <a:bodyPr>
            <a:normAutofit fontScale="85000" lnSpcReduction="20000"/>
          </a:bodyPr>
          <a:lstStyle/>
          <a:p>
            <a:pPr marL="363538" indent="-363538">
              <a:buFont typeface="Wingdings" panose="05000000000000000000" pitchFamily="2" charset="2"/>
              <a:buChar char="q"/>
            </a:pPr>
            <a:r>
              <a:rPr lang="en-IN" b="1" dirty="0">
                <a:solidFill>
                  <a:schemeClr val="tx1"/>
                </a:solidFill>
              </a:rPr>
              <a:t>Primary Model Chosen:</a:t>
            </a:r>
            <a:r>
              <a:rPr lang="en-IN" dirty="0">
                <a:solidFill>
                  <a:schemeClr val="tx1"/>
                </a:solidFill>
              </a:rPr>
              <a:t> </a:t>
            </a:r>
            <a:r>
              <a:rPr lang="en-IN" b="1" dirty="0">
                <a:solidFill>
                  <a:schemeClr val="tx1"/>
                </a:solidFill>
              </a:rPr>
              <a:t>Naïve Bayes with SMOTE</a:t>
            </a:r>
            <a:endParaRPr lang="en-IN" dirty="0">
              <a:solidFill>
                <a:schemeClr val="tx1"/>
              </a:solidFill>
            </a:endParaRPr>
          </a:p>
          <a:p>
            <a:pPr lvl="1">
              <a:lnSpc>
                <a:spcPct val="120000"/>
              </a:lnSpc>
            </a:pPr>
            <a:r>
              <a:rPr lang="en-IN" b="1" dirty="0">
                <a:solidFill>
                  <a:schemeClr val="tx1"/>
                </a:solidFill>
              </a:rPr>
              <a:t>Rationale:</a:t>
            </a:r>
            <a:r>
              <a:rPr lang="en-IN" dirty="0">
                <a:solidFill>
                  <a:schemeClr val="tx1"/>
                </a:solidFill>
              </a:rPr>
              <a:t> Proven high predictive accuracy, robustness, flexibility in handling class imbalance.</a:t>
            </a:r>
          </a:p>
          <a:p>
            <a:pPr lvl="2">
              <a:lnSpc>
                <a:spcPct val="120000"/>
              </a:lnSpc>
            </a:pPr>
            <a:r>
              <a:rPr lang="en-IN" b="1" dirty="0">
                <a:solidFill>
                  <a:schemeClr val="tx1"/>
                </a:solidFill>
              </a:rPr>
              <a:t>Cross-Validation:</a:t>
            </a:r>
            <a:r>
              <a:rPr lang="en-IN" dirty="0">
                <a:solidFill>
                  <a:schemeClr val="tx1"/>
                </a:solidFill>
              </a:rPr>
              <a:t> </a:t>
            </a:r>
            <a:r>
              <a:rPr lang="en-IN" b="1" dirty="0">
                <a:solidFill>
                  <a:schemeClr val="tx1"/>
                </a:solidFill>
              </a:rPr>
              <a:t>Stratified k-fold cross-validation</a:t>
            </a:r>
            <a:r>
              <a:rPr lang="en-IN" dirty="0">
                <a:solidFill>
                  <a:schemeClr val="tx1"/>
                </a:solidFill>
              </a:rPr>
              <a:t> to ensure robust evaluation and preserve class proportion.</a:t>
            </a:r>
          </a:p>
          <a:p>
            <a:pPr lvl="2">
              <a:lnSpc>
                <a:spcPct val="120000"/>
              </a:lnSpc>
            </a:pPr>
            <a:r>
              <a:rPr lang="en-IN" b="1" dirty="0">
                <a:solidFill>
                  <a:schemeClr val="tx1"/>
                </a:solidFill>
              </a:rPr>
              <a:t>Optimization Algorithm:</a:t>
            </a:r>
            <a:r>
              <a:rPr lang="en-IN" dirty="0">
                <a:solidFill>
                  <a:schemeClr val="tx1"/>
                </a:solidFill>
              </a:rPr>
              <a:t> Randomized Search Cross-Validation or Bayesian Optimization.</a:t>
            </a:r>
          </a:p>
          <a:p>
            <a:pPr lvl="1">
              <a:lnSpc>
                <a:spcPct val="120000"/>
              </a:lnSpc>
            </a:pPr>
            <a:r>
              <a:rPr lang="en-IN" b="1" dirty="0">
                <a:solidFill>
                  <a:schemeClr val="tx1"/>
                </a:solidFill>
              </a:rPr>
              <a:t>Objective Function:</a:t>
            </a:r>
            <a:r>
              <a:rPr lang="en-IN" dirty="0">
                <a:solidFill>
                  <a:schemeClr val="tx1"/>
                </a:solidFill>
              </a:rPr>
              <a:t> Optimized for </a:t>
            </a:r>
            <a:r>
              <a:rPr lang="en-IN" b="1" dirty="0">
                <a:solidFill>
                  <a:schemeClr val="tx1"/>
                </a:solidFill>
              </a:rPr>
              <a:t>AUC-ROC</a:t>
            </a:r>
            <a:r>
              <a:rPr lang="en-IN" dirty="0">
                <a:solidFill>
                  <a:schemeClr val="tx1"/>
                </a:solidFill>
              </a:rPr>
              <a:t> or </a:t>
            </a:r>
            <a:r>
              <a:rPr lang="en-IN" b="1" dirty="0">
                <a:solidFill>
                  <a:schemeClr val="tx1"/>
                </a:solidFill>
              </a:rPr>
              <a:t>AUPRC</a:t>
            </a:r>
            <a:r>
              <a:rPr lang="en-IN" dirty="0">
                <a:solidFill>
                  <a:schemeClr val="tx1"/>
                </a:solidFill>
              </a:rPr>
              <a:t> (more informative for imbalanced data) for Classification </a:t>
            </a:r>
          </a:p>
          <a:p>
            <a:pPr marL="363538" indent="-363538">
              <a:buFont typeface="Wingdings" panose="05000000000000000000" pitchFamily="2" charset="2"/>
              <a:buChar char="q"/>
            </a:pPr>
            <a:r>
              <a:rPr lang="en-IN" sz="2900" b="1" dirty="0">
                <a:solidFill>
                  <a:schemeClr val="tx1"/>
                </a:solidFill>
              </a:rPr>
              <a:t>Addressing Class Imbalance:</a:t>
            </a:r>
          </a:p>
          <a:p>
            <a:pPr lvl="1">
              <a:lnSpc>
                <a:spcPct val="120000"/>
              </a:lnSpc>
            </a:pPr>
            <a:r>
              <a:rPr lang="en-IN" b="1" dirty="0">
                <a:solidFill>
                  <a:schemeClr val="tx1"/>
                </a:solidFill>
              </a:rPr>
              <a:t>Approach:</a:t>
            </a:r>
            <a:r>
              <a:rPr lang="en-IN" dirty="0">
                <a:solidFill>
                  <a:schemeClr val="tx1"/>
                </a:solidFill>
              </a:rPr>
              <a:t> Used </a:t>
            </a:r>
            <a:r>
              <a:rPr lang="en-IN" sz="1900" dirty="0">
                <a:solidFill>
                  <a:schemeClr val="tx1"/>
                </a:solidFill>
                <a:latin typeface="Arial" panose="020B0604020202020204" pitchFamily="34" charset="0"/>
                <a:cs typeface="Arial" panose="020B0604020202020204" pitchFamily="34" charset="0"/>
              </a:rPr>
              <a:t>5</a:t>
            </a:r>
            <a:r>
              <a:rPr lang="en-IN" dirty="0">
                <a:solidFill>
                  <a:schemeClr val="tx1"/>
                </a:solidFill>
              </a:rPr>
              <a:t> resampling strategies, weighting minority class misclassifications more heavily (ratio of </a:t>
            </a:r>
            <a:r>
              <a:rPr lang="en-IN" sz="1900" dirty="0">
                <a:solidFill>
                  <a:schemeClr val="tx1"/>
                </a:solidFill>
                <a:latin typeface="Arial" panose="020B0604020202020204" pitchFamily="34" charset="0"/>
                <a:cs typeface="Arial" panose="020B0604020202020204" pitchFamily="34" charset="0"/>
              </a:rPr>
              <a:t>19.5:1</a:t>
            </a:r>
            <a:r>
              <a:rPr lang="en-IN" dirty="0">
                <a:solidFill>
                  <a:schemeClr val="tx1"/>
                </a:solidFill>
              </a:rPr>
              <a:t>).</a:t>
            </a:r>
          </a:p>
          <a:p>
            <a:pPr lvl="1">
              <a:lnSpc>
                <a:spcPct val="120000"/>
              </a:lnSpc>
            </a:pPr>
            <a:r>
              <a:rPr lang="en-IN" b="1" dirty="0">
                <a:solidFill>
                  <a:schemeClr val="tx1"/>
                </a:solidFill>
              </a:rPr>
              <a:t>Resampling Techniques:</a:t>
            </a:r>
            <a:r>
              <a:rPr lang="en-IN" dirty="0">
                <a:solidFill>
                  <a:schemeClr val="tx1"/>
                </a:solidFill>
              </a:rPr>
              <a:t> (Considered) SMOTE or hybrid approaches to balance class distribution.</a:t>
            </a:r>
          </a:p>
          <a:p>
            <a:pPr lvl="1">
              <a:lnSpc>
                <a:spcPct val="120000"/>
              </a:lnSpc>
            </a:pPr>
            <a:r>
              <a:rPr lang="en-IN" b="1" dirty="0">
                <a:solidFill>
                  <a:schemeClr val="tx1"/>
                </a:solidFill>
              </a:rPr>
              <a:t>Thresholding Optimization:</a:t>
            </a:r>
            <a:r>
              <a:rPr lang="en-IN" dirty="0">
                <a:solidFill>
                  <a:schemeClr val="tx1"/>
                </a:solidFill>
              </a:rPr>
              <a:t> Post-training threshold adjustment based on Precision-Recall curve.</a:t>
            </a:r>
          </a:p>
        </p:txBody>
      </p:sp>
      <p:pic>
        <p:nvPicPr>
          <p:cNvPr id="4" name="Picture 3">
            <a:extLst>
              <a:ext uri="{FF2B5EF4-FFF2-40B4-BE49-F238E27FC236}">
                <a16:creationId xmlns:a16="http://schemas.microsoft.com/office/drawing/2014/main" id="{7A8087D3-257F-48FD-BBF4-50D7E2FF1A6D}"/>
              </a:ext>
            </a:extLst>
          </p:cNvPr>
          <p:cNvPicPr/>
          <p:nvPr/>
        </p:nvPicPr>
        <p:blipFill>
          <a:blip r:embed="rId3"/>
          <a:stretch>
            <a:fillRect/>
          </a:stretch>
        </p:blipFill>
        <p:spPr>
          <a:xfrm>
            <a:off x="7779896" y="943817"/>
            <a:ext cx="3038188" cy="1915599"/>
          </a:xfrm>
          <a:prstGeom prst="rect">
            <a:avLst/>
          </a:prstGeom>
        </p:spPr>
      </p:pic>
      <p:pic>
        <p:nvPicPr>
          <p:cNvPr id="5" name="Picture 4" descr="A screen shot of a computer&#10;&#10;AI-generated content may be incorrect.">
            <a:extLst>
              <a:ext uri="{FF2B5EF4-FFF2-40B4-BE49-F238E27FC236}">
                <a16:creationId xmlns:a16="http://schemas.microsoft.com/office/drawing/2014/main" id="{A209E51D-62A6-E579-E64A-20575C07B2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9895" y="2901344"/>
            <a:ext cx="3038188" cy="1733500"/>
          </a:xfrm>
          <a:prstGeom prst="rect">
            <a:avLst/>
          </a:prstGeom>
        </p:spPr>
      </p:pic>
      <p:pic>
        <p:nvPicPr>
          <p:cNvPr id="6" name="Picture 5">
            <a:extLst>
              <a:ext uri="{FF2B5EF4-FFF2-40B4-BE49-F238E27FC236}">
                <a16:creationId xmlns:a16="http://schemas.microsoft.com/office/drawing/2014/main" id="{862B05B9-8119-166D-1BB2-9697AFA017DF}"/>
              </a:ext>
            </a:extLst>
          </p:cNvPr>
          <p:cNvPicPr>
            <a:picLocks noChangeAspect="1"/>
          </p:cNvPicPr>
          <p:nvPr/>
        </p:nvPicPr>
        <p:blipFill>
          <a:blip r:embed="rId5"/>
          <a:stretch>
            <a:fillRect/>
          </a:stretch>
        </p:blipFill>
        <p:spPr>
          <a:xfrm>
            <a:off x="7779895" y="4509536"/>
            <a:ext cx="3038188" cy="1832217"/>
          </a:xfrm>
          <a:prstGeom prst="rect">
            <a:avLst/>
          </a:prstGeom>
        </p:spPr>
      </p:pic>
    </p:spTree>
    <p:extLst>
      <p:ext uri="{BB962C8B-B14F-4D97-AF65-F5344CB8AC3E}">
        <p14:creationId xmlns:p14="http://schemas.microsoft.com/office/powerpoint/2010/main" val="46945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56B2-1339-425B-964D-8EBD299044AB}"/>
              </a:ext>
            </a:extLst>
          </p:cNvPr>
          <p:cNvSpPr>
            <a:spLocks noGrp="1"/>
          </p:cNvSpPr>
          <p:nvPr>
            <p:ph type="title"/>
          </p:nvPr>
        </p:nvSpPr>
        <p:spPr>
          <a:xfrm>
            <a:off x="368300" y="331470"/>
            <a:ext cx="10515600" cy="629920"/>
          </a:xfrm>
        </p:spPr>
        <p:txBody>
          <a:bodyPr>
            <a:normAutofit/>
          </a:bodyPr>
          <a:lstStyle/>
          <a:p>
            <a:r>
              <a:rPr lang="en-IN" sz="2800" b="1" dirty="0">
                <a:solidFill>
                  <a:schemeClr val="tx1"/>
                </a:solidFill>
              </a:rPr>
              <a:t>Model Analysis: Performance Evaluation</a:t>
            </a:r>
            <a:endParaRPr lang="en-IN" sz="2800" dirty="0">
              <a:solidFill>
                <a:schemeClr val="tx1"/>
              </a:solidFill>
            </a:endParaRPr>
          </a:p>
        </p:txBody>
      </p:sp>
      <p:sp>
        <p:nvSpPr>
          <p:cNvPr id="3" name="Content Placeholder 2">
            <a:extLst>
              <a:ext uri="{FF2B5EF4-FFF2-40B4-BE49-F238E27FC236}">
                <a16:creationId xmlns:a16="http://schemas.microsoft.com/office/drawing/2014/main" id="{CA464845-BF98-45AF-85FD-535D4DD11199}"/>
              </a:ext>
            </a:extLst>
          </p:cNvPr>
          <p:cNvSpPr>
            <a:spLocks noGrp="1"/>
          </p:cNvSpPr>
          <p:nvPr>
            <p:ph idx="1"/>
          </p:nvPr>
        </p:nvSpPr>
        <p:spPr>
          <a:xfrm>
            <a:off x="368300" y="1052841"/>
            <a:ext cx="6832600" cy="3252458"/>
          </a:xfrm>
        </p:spPr>
        <p:txBody>
          <a:bodyPr>
            <a:normAutofit/>
          </a:bodyPr>
          <a:lstStyle/>
          <a:p>
            <a:pPr marL="355600" indent="-355600">
              <a:buFont typeface="Wingdings" panose="05000000000000000000" pitchFamily="2" charset="2"/>
              <a:buChar char="q"/>
            </a:pPr>
            <a:r>
              <a:rPr lang="en-IN" sz="2000" b="1" dirty="0">
                <a:solidFill>
                  <a:schemeClr val="tx1"/>
                </a:solidFill>
              </a:rPr>
              <a:t>Objective:</a:t>
            </a:r>
            <a:r>
              <a:rPr lang="en-IN" sz="2000" dirty="0">
                <a:solidFill>
                  <a:schemeClr val="tx1"/>
                </a:solidFill>
              </a:rPr>
              <a:t> Comprehensively assess model performance, especially its ability to identify the rare stroke class.</a:t>
            </a:r>
          </a:p>
          <a:p>
            <a:pPr marL="355600" indent="-355600">
              <a:buFont typeface="Wingdings" panose="05000000000000000000" pitchFamily="2" charset="2"/>
              <a:buChar char="q"/>
            </a:pPr>
            <a:r>
              <a:rPr lang="en-IN" sz="2000" b="1" dirty="0">
                <a:solidFill>
                  <a:schemeClr val="tx1"/>
                </a:solidFill>
              </a:rPr>
              <a:t>Key Performance Metrics (for Imbalanced Datasets):</a:t>
            </a:r>
          </a:p>
          <a:p>
            <a:pPr marL="355600" lvl="0" indent="-355600">
              <a:buFont typeface="Wingdings" panose="05000000000000000000" pitchFamily="2" charset="2"/>
              <a:buChar char="q"/>
            </a:pPr>
            <a:r>
              <a:rPr lang="en-IN" sz="2000" b="1" dirty="0">
                <a:solidFill>
                  <a:schemeClr val="tx1"/>
                </a:solidFill>
              </a:rPr>
              <a:t>Confusion Matrix:</a:t>
            </a:r>
            <a:endParaRPr lang="en-IN" sz="2000" dirty="0">
              <a:solidFill>
                <a:schemeClr val="tx1"/>
              </a:solidFill>
            </a:endParaRPr>
          </a:p>
          <a:p>
            <a:pPr lvl="1"/>
            <a:r>
              <a:rPr lang="en-IN" sz="1800" b="1" dirty="0">
                <a:solidFill>
                  <a:schemeClr val="tx1"/>
                </a:solidFill>
              </a:rPr>
              <a:t>True Positives (TP):</a:t>
            </a:r>
            <a:r>
              <a:rPr lang="en-IN" sz="1800" dirty="0">
                <a:solidFill>
                  <a:schemeClr val="tx1"/>
                </a:solidFill>
              </a:rPr>
              <a:t> [557] (Correctly predicted Stroke)</a:t>
            </a:r>
          </a:p>
          <a:p>
            <a:pPr lvl="1"/>
            <a:r>
              <a:rPr lang="en-IN" sz="1800" b="1" dirty="0">
                <a:solidFill>
                  <a:schemeClr val="tx1"/>
                </a:solidFill>
              </a:rPr>
              <a:t>True Negatives (TN):</a:t>
            </a:r>
            <a:r>
              <a:rPr lang="en-IN" sz="1800" dirty="0">
                <a:solidFill>
                  <a:schemeClr val="tx1"/>
                </a:solidFill>
              </a:rPr>
              <a:t> [415] (Correctly predicted No Stroke)</a:t>
            </a:r>
          </a:p>
          <a:p>
            <a:pPr lvl="1"/>
            <a:r>
              <a:rPr lang="en-IN" sz="1800" b="1" dirty="0">
                <a:solidFill>
                  <a:schemeClr val="tx1"/>
                </a:solidFill>
              </a:rPr>
              <a:t>False Positives (FP):</a:t>
            </a:r>
            <a:r>
              <a:rPr lang="en-IN" sz="1800" dirty="0">
                <a:solidFill>
                  <a:schemeClr val="tx1"/>
                </a:solidFill>
              </a:rPr>
              <a:t> [42] (Incorrectly predicted Stroke)</a:t>
            </a:r>
          </a:p>
          <a:p>
            <a:pPr lvl="1"/>
            <a:r>
              <a:rPr lang="en-IN" sz="1800" b="1" dirty="0">
                <a:solidFill>
                  <a:schemeClr val="tx1"/>
                </a:solidFill>
              </a:rPr>
              <a:t>False Negatives (FN):</a:t>
            </a:r>
            <a:r>
              <a:rPr lang="en-IN" sz="1800" dirty="0">
                <a:solidFill>
                  <a:schemeClr val="tx1"/>
                </a:solidFill>
              </a:rPr>
              <a:t> [8] (Incorrectly predicted No Stroke - </a:t>
            </a:r>
            <a:r>
              <a:rPr lang="en-IN" sz="1800" i="1" dirty="0">
                <a:solidFill>
                  <a:schemeClr val="tx1"/>
                </a:solidFill>
              </a:rPr>
              <a:t>Critical Misses</a:t>
            </a:r>
            <a:r>
              <a:rPr lang="en-IN" sz="1800" dirty="0">
                <a:solidFill>
                  <a:schemeClr val="tx1"/>
                </a:solidFill>
              </a:rPr>
              <a:t>)</a:t>
            </a:r>
          </a:p>
        </p:txBody>
      </p:sp>
      <p:pic>
        <p:nvPicPr>
          <p:cNvPr id="4" name="Picture 3">
            <a:extLst>
              <a:ext uri="{FF2B5EF4-FFF2-40B4-BE49-F238E27FC236}">
                <a16:creationId xmlns:a16="http://schemas.microsoft.com/office/drawing/2014/main" id="{AB23C3A6-73D7-46E8-A21E-C86164557F60}"/>
              </a:ext>
            </a:extLst>
          </p:cNvPr>
          <p:cNvPicPr/>
          <p:nvPr/>
        </p:nvPicPr>
        <p:blipFill>
          <a:blip r:embed="rId3"/>
          <a:stretch>
            <a:fillRect/>
          </a:stretch>
        </p:blipFill>
        <p:spPr>
          <a:xfrm>
            <a:off x="7602855" y="646430"/>
            <a:ext cx="3657600" cy="2448252"/>
          </a:xfrm>
          <a:prstGeom prst="rect">
            <a:avLst/>
          </a:prstGeom>
        </p:spPr>
      </p:pic>
      <p:pic>
        <p:nvPicPr>
          <p:cNvPr id="5" name="Picture 4">
            <a:extLst>
              <a:ext uri="{FF2B5EF4-FFF2-40B4-BE49-F238E27FC236}">
                <a16:creationId xmlns:a16="http://schemas.microsoft.com/office/drawing/2014/main" id="{32262C0C-BDD9-42F6-BCA9-660239D8A421}"/>
              </a:ext>
            </a:extLst>
          </p:cNvPr>
          <p:cNvPicPr/>
          <p:nvPr/>
        </p:nvPicPr>
        <p:blipFill>
          <a:blip r:embed="rId4"/>
          <a:stretch>
            <a:fillRect/>
          </a:stretch>
        </p:blipFill>
        <p:spPr>
          <a:xfrm>
            <a:off x="1886903" y="4486445"/>
            <a:ext cx="3676650" cy="1644306"/>
          </a:xfrm>
          <a:prstGeom prst="rect">
            <a:avLst/>
          </a:prstGeom>
        </p:spPr>
      </p:pic>
      <p:pic>
        <p:nvPicPr>
          <p:cNvPr id="6" name="Picture 5">
            <a:extLst>
              <a:ext uri="{FF2B5EF4-FFF2-40B4-BE49-F238E27FC236}">
                <a16:creationId xmlns:a16="http://schemas.microsoft.com/office/drawing/2014/main" id="{7F3247AB-6C28-4E87-8EB9-C4D6D0757694}"/>
              </a:ext>
            </a:extLst>
          </p:cNvPr>
          <p:cNvPicPr/>
          <p:nvPr/>
        </p:nvPicPr>
        <p:blipFill rotWithShape="1">
          <a:blip r:embed="rId5"/>
          <a:srcRect t="22869" r="15152"/>
          <a:stretch/>
        </p:blipFill>
        <p:spPr>
          <a:xfrm>
            <a:off x="7602855" y="3276599"/>
            <a:ext cx="3676650" cy="3379457"/>
          </a:xfrm>
          <a:prstGeom prst="rect">
            <a:avLst/>
          </a:prstGeom>
        </p:spPr>
      </p:pic>
    </p:spTree>
    <p:extLst>
      <p:ext uri="{BB962C8B-B14F-4D97-AF65-F5344CB8AC3E}">
        <p14:creationId xmlns:p14="http://schemas.microsoft.com/office/powerpoint/2010/main" val="169080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935B-6857-4001-8C11-087A97F07151}"/>
              </a:ext>
            </a:extLst>
          </p:cNvPr>
          <p:cNvSpPr>
            <a:spLocks noGrp="1"/>
          </p:cNvSpPr>
          <p:nvPr>
            <p:ph type="title"/>
          </p:nvPr>
        </p:nvSpPr>
        <p:spPr>
          <a:xfrm>
            <a:off x="364490" y="249010"/>
            <a:ext cx="10515600" cy="491219"/>
          </a:xfrm>
        </p:spPr>
        <p:txBody>
          <a:bodyPr>
            <a:normAutofit fontScale="90000"/>
          </a:bodyPr>
          <a:lstStyle/>
          <a:p>
            <a:r>
              <a:rPr lang="en-US" sz="3600" b="1" dirty="0"/>
              <a:t>Models Developed (with Performance metrics)</a:t>
            </a:r>
            <a:endParaRPr lang="en-IN" sz="3600" b="1" dirty="0"/>
          </a:p>
        </p:txBody>
      </p:sp>
      <p:sp>
        <p:nvSpPr>
          <p:cNvPr id="6" name="TextBox 5">
            <a:extLst>
              <a:ext uri="{FF2B5EF4-FFF2-40B4-BE49-F238E27FC236}">
                <a16:creationId xmlns:a16="http://schemas.microsoft.com/office/drawing/2014/main" id="{969A02CA-76A9-4554-9E08-C85FA6A0447A}"/>
              </a:ext>
            </a:extLst>
          </p:cNvPr>
          <p:cNvSpPr txBox="1"/>
          <p:nvPr/>
        </p:nvSpPr>
        <p:spPr>
          <a:xfrm>
            <a:off x="433050" y="4974272"/>
            <a:ext cx="11176000" cy="2031325"/>
          </a:xfrm>
          <a:prstGeom prst="rect">
            <a:avLst/>
          </a:prstGeom>
          <a:noFill/>
        </p:spPr>
        <p:txBody>
          <a:bodyPr wrap="square" rtlCol="0">
            <a:spAutoFit/>
          </a:bodyPr>
          <a:lstStyle/>
          <a:p>
            <a:pPr marL="285750" indent="-285750">
              <a:buFont typeface="Wingdings" panose="05000000000000000000" pitchFamily="2" charset="2"/>
              <a:buChar char="q"/>
            </a:pPr>
            <a:r>
              <a:rPr lang="en-US" dirty="0"/>
              <a:t>Total </a:t>
            </a:r>
            <a:r>
              <a:rPr lang="en-US" sz="1600" dirty="0">
                <a:latin typeface="Arial" panose="020B0604020202020204" pitchFamily="34" charset="0"/>
                <a:cs typeface="Arial" panose="020B0604020202020204" pitchFamily="34" charset="0"/>
              </a:rPr>
              <a:t>72</a:t>
            </a:r>
            <a:r>
              <a:rPr lang="en-US" dirty="0"/>
              <a:t> Models were developed with various resampling techniques for Stroke Prediction </a:t>
            </a:r>
          </a:p>
          <a:p>
            <a:pPr marL="285750" indent="-285750">
              <a:buFont typeface="Wingdings" panose="05000000000000000000" pitchFamily="2" charset="2"/>
              <a:buChar char="q"/>
            </a:pPr>
            <a:r>
              <a:rPr lang="en-US" dirty="0"/>
              <a:t>Top 15 models out of these 72 were identified </a:t>
            </a:r>
          </a:p>
          <a:p>
            <a:pPr marL="285750" indent="-285750">
              <a:buFont typeface="Wingdings" panose="05000000000000000000" pitchFamily="2" charset="2"/>
              <a:buChar char="q"/>
            </a:pPr>
            <a:r>
              <a:rPr lang="en-US" dirty="0"/>
              <a:t>Naïve Bayes  with SMOTE was identified as the best model based on its AUC ROC value (</a:t>
            </a:r>
            <a:r>
              <a:rPr lang="en-US" dirty="0">
                <a:latin typeface="Arial" panose="020B0604020202020204" pitchFamily="34" charset="0"/>
                <a:cs typeface="Arial" panose="020B0604020202020204" pitchFamily="34" charset="0"/>
              </a:rPr>
              <a:t>0.8497</a:t>
            </a:r>
            <a:r>
              <a:rPr lang="en-US" dirty="0"/>
              <a:t>)</a:t>
            </a:r>
          </a:p>
          <a:p>
            <a:pPr marL="285750" indent="-285750">
              <a:buFont typeface="Wingdings" panose="05000000000000000000" pitchFamily="2" charset="2"/>
              <a:buChar char="q"/>
            </a:pPr>
            <a:r>
              <a:rPr lang="en-US" b="1" dirty="0"/>
              <a:t>Rationale for Selection AUC ROC as evaluation criteria </a:t>
            </a:r>
            <a:r>
              <a:rPr lang="en-US" dirty="0"/>
              <a:t>– </a:t>
            </a:r>
            <a:r>
              <a:rPr lang="en-US" b="1" dirty="0"/>
              <a:t>Accuracy alone can be deceptive</a:t>
            </a:r>
            <a:r>
              <a:rPr lang="en-US" dirty="0"/>
              <a:t>, especially with class imbalance or unequal error costs. For meaningful evaluation, always consider other metrics tailored to your problem's context.</a:t>
            </a:r>
          </a:p>
          <a:p>
            <a:endParaRPr lang="en-IN" dirty="0"/>
          </a:p>
        </p:txBody>
      </p:sp>
      <p:sp>
        <p:nvSpPr>
          <p:cNvPr id="7" name="AutoShape 2" descr="blob:https://web.whatsapp.com/bad11552-5197-4d13-b8af-7c2de131090b">
            <a:extLst>
              <a:ext uri="{FF2B5EF4-FFF2-40B4-BE49-F238E27FC236}">
                <a16:creationId xmlns:a16="http://schemas.microsoft.com/office/drawing/2014/main" id="{71044C15-F637-4263-983C-F1126A956D9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FD6B51DB-2EFC-41E6-B9B7-E8653E0C7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307" y="870857"/>
            <a:ext cx="8028779" cy="3972786"/>
          </a:xfrm>
          <a:prstGeom prst="rect">
            <a:avLst/>
          </a:prstGeom>
        </p:spPr>
      </p:pic>
    </p:spTree>
    <p:extLst>
      <p:ext uri="{BB962C8B-B14F-4D97-AF65-F5344CB8AC3E}">
        <p14:creationId xmlns:p14="http://schemas.microsoft.com/office/powerpoint/2010/main" val="72229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56B2-1339-425B-964D-8EBD299044AB}"/>
              </a:ext>
            </a:extLst>
          </p:cNvPr>
          <p:cNvSpPr>
            <a:spLocks noGrp="1"/>
          </p:cNvSpPr>
          <p:nvPr>
            <p:ph type="title"/>
          </p:nvPr>
        </p:nvSpPr>
        <p:spPr>
          <a:xfrm>
            <a:off x="658318" y="49649"/>
            <a:ext cx="10515600" cy="1325563"/>
          </a:xfrm>
        </p:spPr>
        <p:txBody>
          <a:bodyPr>
            <a:normAutofit/>
          </a:bodyPr>
          <a:lstStyle/>
          <a:p>
            <a:r>
              <a:rPr lang="en-IN" sz="3600" b="1" dirty="0">
                <a:solidFill>
                  <a:schemeClr val="tx1"/>
                </a:solidFill>
              </a:rPr>
              <a:t>Model Analysis: Performance Evaluation </a:t>
            </a:r>
            <a:r>
              <a:rPr lang="en-IN" sz="3600" b="1" dirty="0" err="1">
                <a:solidFill>
                  <a:schemeClr val="tx1"/>
                </a:solidFill>
              </a:rPr>
              <a:t>Contd</a:t>
            </a:r>
            <a:r>
              <a:rPr lang="en-IN" sz="3600" b="1" dirty="0">
                <a:solidFill>
                  <a:schemeClr val="tx1"/>
                </a:solidFill>
              </a:rPr>
              <a:t>…</a:t>
            </a:r>
            <a:endParaRPr lang="en-IN" sz="3600" dirty="0">
              <a:solidFill>
                <a:schemeClr val="tx1"/>
              </a:solidFill>
            </a:endParaRPr>
          </a:p>
        </p:txBody>
      </p:sp>
      <p:sp>
        <p:nvSpPr>
          <p:cNvPr id="3" name="Content Placeholder 2">
            <a:extLst>
              <a:ext uri="{FF2B5EF4-FFF2-40B4-BE49-F238E27FC236}">
                <a16:creationId xmlns:a16="http://schemas.microsoft.com/office/drawing/2014/main" id="{CA464845-BF98-45AF-85FD-535D4DD11199}"/>
              </a:ext>
            </a:extLst>
          </p:cNvPr>
          <p:cNvSpPr>
            <a:spLocks noGrp="1"/>
          </p:cNvSpPr>
          <p:nvPr>
            <p:ph idx="1"/>
          </p:nvPr>
        </p:nvSpPr>
        <p:spPr>
          <a:xfrm>
            <a:off x="658318" y="1375212"/>
            <a:ext cx="7541302" cy="4589792"/>
          </a:xfrm>
        </p:spPr>
        <p:txBody>
          <a:bodyPr>
            <a:normAutofit/>
          </a:bodyPr>
          <a:lstStyle/>
          <a:p>
            <a:pPr marL="363538" lvl="0" indent="-363538">
              <a:buFont typeface="Wingdings" panose="05000000000000000000" pitchFamily="2" charset="2"/>
              <a:buChar char="q"/>
            </a:pPr>
            <a:r>
              <a:rPr lang="en-IN" sz="2200" b="1" dirty="0">
                <a:solidFill>
                  <a:schemeClr val="tx1"/>
                </a:solidFill>
              </a:rPr>
              <a:t>Derived Metrics:</a:t>
            </a:r>
            <a:endParaRPr lang="en-IN" sz="2200" dirty="0">
              <a:solidFill>
                <a:schemeClr val="tx1"/>
              </a:solidFill>
            </a:endParaRPr>
          </a:p>
          <a:p>
            <a:pPr marL="812800" lvl="1" indent="-276225"/>
            <a:r>
              <a:rPr lang="en-IN" sz="2000" b="1" dirty="0">
                <a:solidFill>
                  <a:schemeClr val="tx1"/>
                </a:solidFill>
              </a:rPr>
              <a:t>Precision:</a:t>
            </a:r>
            <a:r>
              <a:rPr lang="en-IN" sz="2000" dirty="0">
                <a:solidFill>
                  <a:schemeClr val="tx1"/>
                </a:solidFill>
              </a:rPr>
              <a:t> [</a:t>
            </a:r>
            <a:r>
              <a:rPr lang="en-IN" sz="1600" dirty="0">
                <a:solidFill>
                  <a:schemeClr val="tx1"/>
                </a:solidFill>
                <a:latin typeface="Arial" panose="020B0604020202020204" pitchFamily="34" charset="0"/>
                <a:cs typeface="Arial" panose="020B0604020202020204" pitchFamily="34" charset="0"/>
              </a:rPr>
              <a:t>0.107</a:t>
            </a:r>
            <a:r>
              <a:rPr lang="en-IN" sz="2000" dirty="0">
                <a:solidFill>
                  <a:schemeClr val="tx1"/>
                </a:solidFill>
              </a:rPr>
              <a:t>] (Proportion of predicted positives that were correct)</a:t>
            </a:r>
          </a:p>
          <a:p>
            <a:pPr marL="812800" lvl="1" indent="-276225"/>
            <a:r>
              <a:rPr lang="en-IN" sz="2000" b="1" dirty="0">
                <a:solidFill>
                  <a:schemeClr val="tx1"/>
                </a:solidFill>
              </a:rPr>
              <a:t>Recall (Sensitivity):</a:t>
            </a:r>
            <a:r>
              <a:rPr lang="en-IN" sz="2000" dirty="0">
                <a:solidFill>
                  <a:schemeClr val="tx1"/>
                </a:solidFill>
              </a:rPr>
              <a:t> [</a:t>
            </a:r>
            <a:r>
              <a:rPr lang="en-IN" sz="1600" dirty="0">
                <a:solidFill>
                  <a:schemeClr val="tx1"/>
                </a:solidFill>
                <a:latin typeface="Arial" panose="020B0604020202020204" pitchFamily="34" charset="0"/>
                <a:cs typeface="Arial" panose="020B0604020202020204" pitchFamily="34" charset="0"/>
              </a:rPr>
              <a:t>0.97</a:t>
            </a:r>
            <a:r>
              <a:rPr lang="en-IN" sz="2000" dirty="0">
                <a:solidFill>
                  <a:schemeClr val="tx1"/>
                </a:solidFill>
              </a:rPr>
              <a:t>] (Proportion of actual positives identified - </a:t>
            </a:r>
            <a:r>
              <a:rPr lang="en-IN" sz="2000" b="1" dirty="0">
                <a:solidFill>
                  <a:schemeClr val="tx1"/>
                </a:solidFill>
              </a:rPr>
              <a:t>CRITICAL</a:t>
            </a:r>
            <a:r>
              <a:rPr lang="en-IN" sz="2000" dirty="0">
                <a:solidFill>
                  <a:schemeClr val="tx1"/>
                </a:solidFill>
              </a:rPr>
              <a:t> for stroke)</a:t>
            </a:r>
          </a:p>
          <a:p>
            <a:pPr marL="812800" lvl="1" indent="-276225"/>
            <a:r>
              <a:rPr lang="en-IN" sz="2000" b="1" dirty="0">
                <a:solidFill>
                  <a:schemeClr val="tx1"/>
                </a:solidFill>
              </a:rPr>
              <a:t>F1-Score:</a:t>
            </a:r>
            <a:r>
              <a:rPr lang="en-IN" sz="2000" dirty="0">
                <a:solidFill>
                  <a:schemeClr val="tx1"/>
                </a:solidFill>
              </a:rPr>
              <a:t> [</a:t>
            </a:r>
            <a:r>
              <a:rPr lang="en-IN" sz="1600" dirty="0">
                <a:solidFill>
                  <a:schemeClr val="tx1"/>
                </a:solidFill>
                <a:latin typeface="Arial" panose="020B0604020202020204" pitchFamily="34" charset="0"/>
                <a:cs typeface="Arial" panose="020B0604020202020204" pitchFamily="34" charset="0"/>
              </a:rPr>
              <a:t>0.193</a:t>
            </a:r>
            <a:r>
              <a:rPr lang="en-IN" sz="2000" dirty="0">
                <a:solidFill>
                  <a:schemeClr val="tx1"/>
                </a:solidFill>
              </a:rPr>
              <a:t>] (Harmonic mean of Precision &amp; Recall)</a:t>
            </a:r>
          </a:p>
          <a:p>
            <a:pPr marL="363538" lvl="0" indent="-363538">
              <a:buFont typeface="Wingdings" panose="05000000000000000000" pitchFamily="2" charset="2"/>
              <a:buChar char="q"/>
            </a:pPr>
            <a:r>
              <a:rPr lang="en-IN" sz="2200" b="1" dirty="0">
                <a:solidFill>
                  <a:schemeClr val="tx1"/>
                </a:solidFill>
              </a:rPr>
              <a:t>Receiver Operating Characteristic (ROC) Curve &amp; AUC:</a:t>
            </a:r>
            <a:endParaRPr lang="en-IN" sz="2200" dirty="0">
              <a:solidFill>
                <a:schemeClr val="tx1"/>
              </a:solidFill>
            </a:endParaRPr>
          </a:p>
          <a:p>
            <a:pPr marL="812800" lvl="1" indent="-276225"/>
            <a:r>
              <a:rPr lang="en-IN" sz="1700" b="1" dirty="0">
                <a:solidFill>
                  <a:schemeClr val="tx1"/>
                </a:solidFill>
              </a:rPr>
              <a:t>AUC-ROC Value:</a:t>
            </a:r>
            <a:r>
              <a:rPr lang="en-IN" sz="1700" dirty="0">
                <a:solidFill>
                  <a:schemeClr val="tx1"/>
                </a:solidFill>
              </a:rPr>
              <a:t>  </a:t>
            </a:r>
            <a:r>
              <a:rPr lang="en-IN" sz="1400" dirty="0">
                <a:solidFill>
                  <a:schemeClr val="tx1"/>
                </a:solidFill>
                <a:latin typeface="Arial" panose="020B0604020202020204" pitchFamily="34" charset="0"/>
                <a:cs typeface="Arial" panose="020B0604020202020204" pitchFamily="34" charset="0"/>
              </a:rPr>
              <a:t>0.850</a:t>
            </a:r>
            <a:r>
              <a:rPr lang="en-IN" sz="1400" dirty="0">
                <a:solidFill>
                  <a:schemeClr val="tx1"/>
                </a:solidFill>
              </a:rPr>
              <a:t> </a:t>
            </a:r>
          </a:p>
          <a:p>
            <a:pPr marL="812800" lvl="1" indent="-276225"/>
            <a:r>
              <a:rPr lang="en-IN" sz="1700" b="1" dirty="0">
                <a:solidFill>
                  <a:schemeClr val="tx1"/>
                </a:solidFill>
              </a:rPr>
              <a:t>Overall Performance:</a:t>
            </a:r>
            <a:r>
              <a:rPr lang="en-IN" sz="1700" dirty="0">
                <a:solidFill>
                  <a:schemeClr val="tx1"/>
                </a:solidFill>
              </a:rPr>
              <a:t> </a:t>
            </a:r>
            <a:r>
              <a:rPr lang="en-IN" sz="1700" b="1" dirty="0">
                <a:solidFill>
                  <a:schemeClr val="tx1"/>
                </a:solidFill>
              </a:rPr>
              <a:t>"Excellent (AUC ≥ </a:t>
            </a:r>
            <a:r>
              <a:rPr lang="en-IN" sz="1500" b="1" dirty="0">
                <a:solidFill>
                  <a:schemeClr val="tx1"/>
                </a:solidFill>
                <a:latin typeface="Arial" panose="020B0604020202020204" pitchFamily="34" charset="0"/>
                <a:cs typeface="Arial" panose="020B0604020202020204" pitchFamily="34" charset="0"/>
              </a:rPr>
              <a:t>0.8</a:t>
            </a:r>
            <a:r>
              <a:rPr lang="en-IN" sz="1700" b="1" dirty="0">
                <a:solidFill>
                  <a:schemeClr val="tx1"/>
                </a:solidFill>
              </a:rPr>
              <a:t>)"</a:t>
            </a:r>
            <a:r>
              <a:rPr lang="en-IN" sz="1700" dirty="0">
                <a:solidFill>
                  <a:schemeClr val="tx1"/>
                </a:solidFill>
              </a:rPr>
              <a:t> - Robust discrimination ability.</a:t>
            </a:r>
          </a:p>
          <a:p>
            <a:pPr marL="363538" lvl="0" indent="-363538">
              <a:buFont typeface="Wingdings" panose="05000000000000000000" pitchFamily="2" charset="2"/>
              <a:buChar char="q"/>
            </a:pPr>
            <a:r>
              <a:rPr lang="en-IN" sz="2200" b="1" dirty="0">
                <a:solidFill>
                  <a:schemeClr val="tx1"/>
                </a:solidFill>
              </a:rPr>
              <a:t>Precision-Recall (PR) Curve &amp; AUPRC:</a:t>
            </a:r>
            <a:endParaRPr lang="en-IN" sz="2200" dirty="0">
              <a:solidFill>
                <a:schemeClr val="tx1"/>
              </a:solidFill>
            </a:endParaRPr>
          </a:p>
          <a:p>
            <a:pPr marL="812800" lvl="1" indent="-276225"/>
            <a:r>
              <a:rPr lang="en-IN" sz="1700" b="1" dirty="0">
                <a:solidFill>
                  <a:schemeClr val="tx1"/>
                </a:solidFill>
              </a:rPr>
              <a:t>AUPRC</a:t>
            </a:r>
            <a:r>
              <a:rPr lang="en-IN" sz="1600" b="1" dirty="0">
                <a:solidFill>
                  <a:schemeClr val="tx1"/>
                </a:solidFill>
              </a:rPr>
              <a:t>: </a:t>
            </a:r>
            <a:r>
              <a:rPr lang="en-IN" sz="1800" dirty="0">
                <a:solidFill>
                  <a:schemeClr val="tx1"/>
                </a:solidFill>
              </a:rPr>
              <a:t>[</a:t>
            </a:r>
            <a:r>
              <a:rPr lang="en-IN" sz="1400" dirty="0">
                <a:solidFill>
                  <a:schemeClr val="tx1"/>
                </a:solidFill>
                <a:latin typeface="Arial" panose="020B0604020202020204" pitchFamily="34" charset="0"/>
                <a:cs typeface="Arial" panose="020B0604020202020204" pitchFamily="34" charset="0"/>
              </a:rPr>
              <a:t>0.191</a:t>
            </a:r>
            <a:r>
              <a:rPr lang="en-IN" sz="1800" dirty="0">
                <a:solidFill>
                  <a:schemeClr val="tx1"/>
                </a:solidFill>
              </a:rPr>
              <a:t>] (More informative for imbalanced data, focusing on positive class performance).</a:t>
            </a:r>
          </a:p>
          <a:p>
            <a:endParaRPr lang="en-IN" dirty="0">
              <a:solidFill>
                <a:schemeClr val="tx1"/>
              </a:solidFill>
            </a:endParaRPr>
          </a:p>
          <a:p>
            <a:pPr lvl="1"/>
            <a:endParaRPr lang="en-IN" dirty="0"/>
          </a:p>
        </p:txBody>
      </p:sp>
      <p:pic>
        <p:nvPicPr>
          <p:cNvPr id="9" name="Picture 8">
            <a:extLst>
              <a:ext uri="{FF2B5EF4-FFF2-40B4-BE49-F238E27FC236}">
                <a16:creationId xmlns:a16="http://schemas.microsoft.com/office/drawing/2014/main" id="{07F30702-F2AC-49B7-ABF4-D8443EA06EE3}"/>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a:stretch/>
        </p:blipFill>
        <p:spPr>
          <a:xfrm>
            <a:off x="8199618" y="1055403"/>
            <a:ext cx="3585979" cy="2508316"/>
          </a:xfrm>
          <a:prstGeom prst="rect">
            <a:avLst/>
          </a:prstGeom>
        </p:spPr>
      </p:pic>
      <p:pic>
        <p:nvPicPr>
          <p:cNvPr id="11" name="Picture 10">
            <a:extLst>
              <a:ext uri="{FF2B5EF4-FFF2-40B4-BE49-F238E27FC236}">
                <a16:creationId xmlns:a16="http://schemas.microsoft.com/office/drawing/2014/main" id="{F2179AA9-F06A-477B-A020-14CBAF5A96B3}"/>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a:stretch/>
        </p:blipFill>
        <p:spPr>
          <a:xfrm>
            <a:off x="8199617" y="3883528"/>
            <a:ext cx="3585980" cy="2742128"/>
          </a:xfrm>
          <a:prstGeom prst="rect">
            <a:avLst/>
          </a:prstGeom>
        </p:spPr>
      </p:pic>
    </p:spTree>
    <p:extLst>
      <p:ext uri="{BB962C8B-B14F-4D97-AF65-F5344CB8AC3E}">
        <p14:creationId xmlns:p14="http://schemas.microsoft.com/office/powerpoint/2010/main" val="76366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05D6-9944-41CE-A23F-82C37D2F5E31}"/>
              </a:ext>
            </a:extLst>
          </p:cNvPr>
          <p:cNvSpPr>
            <a:spLocks noGrp="1"/>
          </p:cNvSpPr>
          <p:nvPr>
            <p:ph type="title"/>
          </p:nvPr>
        </p:nvSpPr>
        <p:spPr>
          <a:xfrm>
            <a:off x="838200" y="365125"/>
            <a:ext cx="10515600" cy="777875"/>
          </a:xfrm>
        </p:spPr>
        <p:txBody>
          <a:bodyPr>
            <a:normAutofit/>
          </a:bodyPr>
          <a:lstStyle/>
          <a:p>
            <a:r>
              <a:rPr lang="en-IN" sz="3600" b="1" dirty="0"/>
              <a:t>Model Analysis: Calibration &amp; Robustness</a:t>
            </a:r>
            <a:endParaRPr lang="en-IN" sz="3600" dirty="0"/>
          </a:p>
        </p:txBody>
      </p:sp>
      <p:sp>
        <p:nvSpPr>
          <p:cNvPr id="3" name="Content Placeholder 2">
            <a:extLst>
              <a:ext uri="{FF2B5EF4-FFF2-40B4-BE49-F238E27FC236}">
                <a16:creationId xmlns:a16="http://schemas.microsoft.com/office/drawing/2014/main" id="{09A9DB34-3DD1-492A-9276-91A560FD2A88}"/>
              </a:ext>
            </a:extLst>
          </p:cNvPr>
          <p:cNvSpPr>
            <a:spLocks noGrp="1"/>
          </p:cNvSpPr>
          <p:nvPr>
            <p:ph idx="1"/>
          </p:nvPr>
        </p:nvSpPr>
        <p:spPr>
          <a:xfrm>
            <a:off x="711200" y="1143000"/>
            <a:ext cx="9994900" cy="4829969"/>
          </a:xfrm>
        </p:spPr>
        <p:txBody>
          <a:bodyPr>
            <a:normAutofit fontScale="77500" lnSpcReduction="20000"/>
          </a:bodyPr>
          <a:lstStyle/>
          <a:p>
            <a:pPr marL="0" indent="0">
              <a:buNone/>
            </a:pPr>
            <a:r>
              <a:rPr lang="en-IN" b="1" dirty="0"/>
              <a:t>Objective:</a:t>
            </a:r>
            <a:r>
              <a:rPr lang="en-IN" dirty="0"/>
              <a:t> Assess the reliability of probability predictions and model stability under perturbations.</a:t>
            </a:r>
          </a:p>
          <a:p>
            <a:pPr marL="0" indent="0">
              <a:buNone/>
            </a:pPr>
            <a:r>
              <a:rPr lang="en-IN" b="1" dirty="0"/>
              <a:t> Model Calibration Assessment:</a:t>
            </a:r>
          </a:p>
          <a:p>
            <a:pPr marL="444500" lvl="0" indent="-444500">
              <a:buFont typeface="Wingdings" panose="05000000000000000000" pitchFamily="2" charset="2"/>
              <a:buChar char="q"/>
            </a:pPr>
            <a:r>
              <a:rPr lang="en-IN" b="1" dirty="0"/>
              <a:t>Goal:</a:t>
            </a:r>
            <a:r>
              <a:rPr lang="en-IN" dirty="0"/>
              <a:t> Ensure predicted probabilities align with actual likelihoods (e.g., 0.7 predicted probability means </a:t>
            </a:r>
            <a:r>
              <a:rPr lang="en-IN" sz="2100" dirty="0">
                <a:latin typeface="Arial" panose="020B0604020202020204" pitchFamily="34" charset="0"/>
                <a:cs typeface="Arial" panose="020B0604020202020204" pitchFamily="34" charset="0"/>
              </a:rPr>
              <a:t>70% </a:t>
            </a:r>
            <a:r>
              <a:rPr lang="en-IN" dirty="0"/>
              <a:t>chance).</a:t>
            </a:r>
          </a:p>
          <a:p>
            <a:pPr marL="449263" lvl="0" indent="-449263">
              <a:buFont typeface="Wingdings" panose="05000000000000000000" pitchFamily="2" charset="2"/>
              <a:buChar char="q"/>
            </a:pPr>
            <a:r>
              <a:rPr lang="en-IN" b="1" dirty="0"/>
              <a:t>Metrics:</a:t>
            </a:r>
            <a:endParaRPr lang="en-IN" dirty="0"/>
          </a:p>
          <a:p>
            <a:pPr marL="812800" lvl="1" indent="-355600">
              <a:buFont typeface="Wingdings" panose="05000000000000000000" pitchFamily="2" charset="2"/>
              <a:buChar char="q"/>
            </a:pPr>
            <a:r>
              <a:rPr lang="en-IN" b="1" dirty="0"/>
              <a:t>Brier Score:</a:t>
            </a:r>
            <a:r>
              <a:rPr lang="en-IN" sz="1800" dirty="0">
                <a:latin typeface="Arial" panose="020B0604020202020204" pitchFamily="34" charset="0"/>
                <a:cs typeface="Arial" panose="020B0604020202020204" pitchFamily="34" charset="0"/>
              </a:rPr>
              <a:t> 0.3812 </a:t>
            </a:r>
            <a:r>
              <a:rPr lang="en-IN" dirty="0"/>
              <a:t>(Lower is better)</a:t>
            </a:r>
          </a:p>
          <a:p>
            <a:pPr marL="812800" lvl="1" indent="-355600">
              <a:buFont typeface="Wingdings" panose="05000000000000000000" pitchFamily="2" charset="2"/>
              <a:buChar char="q"/>
            </a:pPr>
            <a:r>
              <a:rPr lang="en-IN" b="1" dirty="0"/>
              <a:t>Calibration Error:</a:t>
            </a:r>
            <a:r>
              <a:rPr lang="en-IN" dirty="0"/>
              <a:t> </a:t>
            </a:r>
            <a:r>
              <a:rPr lang="en-IN" sz="2100" dirty="0">
                <a:latin typeface="Arial" panose="020B0604020202020204" pitchFamily="34" charset="0"/>
                <a:cs typeface="Arial" panose="020B0604020202020204" pitchFamily="34" charset="0"/>
              </a:rPr>
              <a:t>0.3961 </a:t>
            </a:r>
            <a:r>
              <a:rPr lang="en-IN" dirty="0"/>
              <a:t>(Lower is better)</a:t>
            </a:r>
          </a:p>
          <a:p>
            <a:pPr marL="449263" lvl="0" indent="-449263">
              <a:buFont typeface="Wingdings" panose="05000000000000000000" pitchFamily="2" charset="2"/>
              <a:buChar char="q"/>
            </a:pPr>
            <a:r>
              <a:rPr lang="en-IN" b="1" dirty="0"/>
              <a:t>Insight:</a:t>
            </a:r>
            <a:r>
              <a:rPr lang="en-IN" dirty="0"/>
              <a:t> </a:t>
            </a:r>
            <a:r>
              <a:rPr lang="en-IN" b="1" dirty="0"/>
              <a:t>"Calibration: Poorly calibrated"</a:t>
            </a:r>
            <a:endParaRPr lang="en-IN" dirty="0"/>
          </a:p>
          <a:p>
            <a:pPr marL="812800" lvl="1" indent="-355600">
              <a:buFont typeface="Wingdings" panose="05000000000000000000" pitchFamily="2" charset="2"/>
              <a:buChar char="q"/>
            </a:pPr>
            <a:r>
              <a:rPr lang="en-IN" dirty="0"/>
              <a:t>While the model is good at </a:t>
            </a:r>
            <a:r>
              <a:rPr lang="en-IN" i="1" dirty="0"/>
              <a:t>ranking</a:t>
            </a:r>
            <a:r>
              <a:rPr lang="en-IN" dirty="0"/>
              <a:t> patients by risk, its raw probability outputs are </a:t>
            </a:r>
            <a:r>
              <a:rPr lang="en-IN" b="1" dirty="0"/>
              <a:t>not reliable</a:t>
            </a:r>
            <a:r>
              <a:rPr lang="en-IN" dirty="0"/>
              <a:t> as absolute risk estimates.</a:t>
            </a:r>
          </a:p>
          <a:p>
            <a:pPr marL="812800" lvl="1" indent="-355600">
              <a:buFont typeface="Wingdings" panose="05000000000000000000" pitchFamily="2" charset="2"/>
              <a:buChar char="q"/>
            </a:pPr>
            <a:r>
              <a:rPr lang="en-IN" b="1" dirty="0"/>
              <a:t>Approaches:</a:t>
            </a:r>
            <a:r>
              <a:rPr lang="en-IN" dirty="0"/>
              <a:t> Requires probability calibration techniques (e.g., Platt Scaling, Isotonic Regression). Applied Isotonic Regression and ECE dropped to 0.0021</a:t>
            </a:r>
          </a:p>
          <a:p>
            <a:pPr marL="444500" indent="-444500">
              <a:buFont typeface="Wingdings" panose="05000000000000000000" pitchFamily="2" charset="2"/>
              <a:buChar char="q"/>
            </a:pPr>
            <a:r>
              <a:rPr lang="en-IN" b="1" dirty="0"/>
              <a:t>Insight:</a:t>
            </a:r>
            <a:r>
              <a:rPr lang="en-IN" dirty="0"/>
              <a:t> </a:t>
            </a:r>
            <a:r>
              <a:rPr lang="en-IN" b="1" dirty="0"/>
              <a:t>Max AUC Drop (Noise Test):</a:t>
            </a:r>
            <a:r>
              <a:rPr lang="en-IN" dirty="0"/>
              <a:t> -</a:t>
            </a:r>
            <a:r>
              <a:rPr lang="en-IN" sz="2000" dirty="0">
                <a:latin typeface="Arial" panose="020B0604020202020204" pitchFamily="34" charset="0"/>
                <a:cs typeface="Arial" panose="020B0604020202020204" pitchFamily="34" charset="0"/>
              </a:rPr>
              <a:t>0.0032 </a:t>
            </a:r>
            <a:r>
              <a:rPr lang="en-IN" b="1" dirty="0"/>
              <a:t>"Robustness: Robust to noise"</a:t>
            </a:r>
            <a:endParaRPr lang="en-IN" dirty="0"/>
          </a:p>
          <a:p>
            <a:pPr marL="812800" lvl="1" indent="-355600">
              <a:buFont typeface="Wingdings" panose="05000000000000000000" pitchFamily="2" charset="2"/>
              <a:buChar char="q"/>
            </a:pPr>
            <a:r>
              <a:rPr lang="en-IN" sz="2500" b="1" dirty="0"/>
              <a:t>Model's discriminative ability is highly stable, even with minor data imperfections. Excellent for real-world deployment.</a:t>
            </a:r>
          </a:p>
          <a:p>
            <a:pPr marL="457200" lvl="1" indent="0">
              <a:buNone/>
            </a:pPr>
            <a:endParaRPr lang="en-IN" dirty="0"/>
          </a:p>
        </p:txBody>
      </p:sp>
      <p:pic>
        <p:nvPicPr>
          <p:cNvPr id="4" name="Picture 3" descr="A black screen with white text&#10;&#10;AI-generated content may be incorrect.">
            <a:extLst>
              <a:ext uri="{FF2B5EF4-FFF2-40B4-BE49-F238E27FC236}">
                <a16:creationId xmlns:a16="http://schemas.microsoft.com/office/drawing/2014/main" id="{C973BF63-DF8A-8EEB-69A4-9D0F9F638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885" y="2514534"/>
            <a:ext cx="3004736" cy="1229661"/>
          </a:xfrm>
          <a:prstGeom prst="rect">
            <a:avLst/>
          </a:prstGeom>
        </p:spPr>
      </p:pic>
    </p:spTree>
    <p:extLst>
      <p:ext uri="{BB962C8B-B14F-4D97-AF65-F5344CB8AC3E}">
        <p14:creationId xmlns:p14="http://schemas.microsoft.com/office/powerpoint/2010/main" val="3554518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ED80-8859-408C-B9B5-854CBFC2B6F1}"/>
              </a:ext>
            </a:extLst>
          </p:cNvPr>
          <p:cNvSpPr>
            <a:spLocks noGrp="1"/>
          </p:cNvSpPr>
          <p:nvPr>
            <p:ph type="title"/>
          </p:nvPr>
        </p:nvSpPr>
        <p:spPr>
          <a:xfrm>
            <a:off x="838200" y="365125"/>
            <a:ext cx="10515600" cy="523875"/>
          </a:xfrm>
        </p:spPr>
        <p:txBody>
          <a:bodyPr>
            <a:noAutofit/>
          </a:bodyPr>
          <a:lstStyle/>
          <a:p>
            <a:r>
              <a:rPr lang="en-US" sz="2800" b="1" dirty="0" err="1">
                <a:solidFill>
                  <a:schemeClr val="tx1"/>
                </a:solidFill>
              </a:rPr>
              <a:t>Streamlit</a:t>
            </a:r>
            <a:r>
              <a:rPr lang="en-US" sz="2800" b="1" dirty="0">
                <a:solidFill>
                  <a:schemeClr val="tx1"/>
                </a:solidFill>
              </a:rPr>
              <a:t> Based </a:t>
            </a:r>
            <a:r>
              <a:rPr lang="en-US" sz="2800" b="1" dirty="0" err="1">
                <a:solidFill>
                  <a:schemeClr val="tx1"/>
                </a:solidFill>
              </a:rPr>
              <a:t>Webapp</a:t>
            </a:r>
            <a:r>
              <a:rPr lang="en-US" sz="2800" b="1" dirty="0">
                <a:solidFill>
                  <a:schemeClr val="tx1"/>
                </a:solidFill>
              </a:rPr>
              <a:t> for Stroke Risk Assessment </a:t>
            </a:r>
            <a:endParaRPr lang="en-IN" sz="2800" b="1" dirty="0">
              <a:solidFill>
                <a:schemeClr val="tx1"/>
              </a:solidFill>
            </a:endParaRPr>
          </a:p>
        </p:txBody>
      </p:sp>
      <p:pic>
        <p:nvPicPr>
          <p:cNvPr id="5" name="Content Placeholder 4">
            <a:extLst>
              <a:ext uri="{FF2B5EF4-FFF2-40B4-BE49-F238E27FC236}">
                <a16:creationId xmlns:a16="http://schemas.microsoft.com/office/drawing/2014/main" id="{86D13E1B-8969-4203-B4B2-79FA6B46FC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256" y="1008237"/>
            <a:ext cx="3762189" cy="2245326"/>
          </a:xfrm>
        </p:spPr>
      </p:pic>
      <p:sp>
        <p:nvSpPr>
          <p:cNvPr id="3" name="TextBox 2">
            <a:extLst>
              <a:ext uri="{FF2B5EF4-FFF2-40B4-BE49-F238E27FC236}">
                <a16:creationId xmlns:a16="http://schemas.microsoft.com/office/drawing/2014/main" id="{3198680A-0803-A112-A318-CE970C64B2F4}"/>
              </a:ext>
            </a:extLst>
          </p:cNvPr>
          <p:cNvSpPr txBox="1"/>
          <p:nvPr/>
        </p:nvSpPr>
        <p:spPr>
          <a:xfrm>
            <a:off x="403123" y="6308209"/>
            <a:ext cx="11149780" cy="369332"/>
          </a:xfrm>
          <a:prstGeom prst="rect">
            <a:avLst/>
          </a:prstGeom>
          <a:noFill/>
        </p:spPr>
        <p:txBody>
          <a:bodyPr wrap="square" rtlCol="0">
            <a:spAutoFit/>
          </a:bodyPr>
          <a:lstStyle/>
          <a:p>
            <a:r>
              <a:rPr lang="en-IN" dirty="0"/>
              <a:t>Deployed </a:t>
            </a:r>
            <a:r>
              <a:rPr lang="en-IN" dirty="0" err="1"/>
              <a:t>Streamlit</a:t>
            </a:r>
            <a:r>
              <a:rPr lang="en-IN" dirty="0"/>
              <a:t> WebApp Link: </a:t>
            </a:r>
            <a:r>
              <a:rPr lang="en-IN" dirty="0">
                <a:hlinkClick r:id="rId3"/>
              </a:rPr>
              <a:t>https://stroke-prediction-webapp-2bax67v4gloepsd7tqiac8.streamlit.app/</a:t>
            </a:r>
            <a:endParaRPr lang="en-IN" dirty="0"/>
          </a:p>
        </p:txBody>
      </p:sp>
      <p:pic>
        <p:nvPicPr>
          <p:cNvPr id="4" name="Picture 3" descr="A screenshot of a computer&#10;&#10;AI-generated content may be incorrect.">
            <a:extLst>
              <a:ext uri="{FF2B5EF4-FFF2-40B4-BE49-F238E27FC236}">
                <a16:creationId xmlns:a16="http://schemas.microsoft.com/office/drawing/2014/main" id="{3D6F3D79-3419-6EA1-F558-BC0D8B1DC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018869"/>
            <a:ext cx="4202606" cy="256536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8C785610-12E5-9113-0312-C275B9480A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040" y="3776378"/>
            <a:ext cx="4969417" cy="1716146"/>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BA4ED0F2-8346-A6F8-9E30-76E838F9F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776378"/>
            <a:ext cx="4295608" cy="2168964"/>
          </a:xfrm>
          <a:prstGeom prst="rect">
            <a:avLst/>
          </a:prstGeom>
        </p:spPr>
      </p:pic>
    </p:spTree>
    <p:extLst>
      <p:ext uri="{BB962C8B-B14F-4D97-AF65-F5344CB8AC3E}">
        <p14:creationId xmlns:p14="http://schemas.microsoft.com/office/powerpoint/2010/main" val="730139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1100-9E14-49AE-BCA1-999F77CCF1CE}"/>
              </a:ext>
            </a:extLst>
          </p:cNvPr>
          <p:cNvSpPr>
            <a:spLocks noGrp="1"/>
          </p:cNvSpPr>
          <p:nvPr>
            <p:ph type="ctrTitle"/>
          </p:nvPr>
        </p:nvSpPr>
        <p:spPr>
          <a:xfrm>
            <a:off x="862780" y="704979"/>
            <a:ext cx="10466439" cy="477837"/>
          </a:xfrm>
        </p:spPr>
        <p:txBody>
          <a:bodyPr>
            <a:noAutofit/>
          </a:bodyPr>
          <a:lstStyle/>
          <a:p>
            <a:pPr algn="l"/>
            <a:r>
              <a:rPr lang="en-IN" sz="3600" b="1" dirty="0">
                <a:solidFill>
                  <a:schemeClr val="tx1"/>
                </a:solidFill>
              </a:rPr>
              <a:t>Problem Description : The Global Burden of Stroke</a:t>
            </a:r>
          </a:p>
        </p:txBody>
      </p:sp>
      <p:sp>
        <p:nvSpPr>
          <p:cNvPr id="3" name="Subtitle 2">
            <a:extLst>
              <a:ext uri="{FF2B5EF4-FFF2-40B4-BE49-F238E27FC236}">
                <a16:creationId xmlns:a16="http://schemas.microsoft.com/office/drawing/2014/main" id="{E0AB396C-8D2A-440E-967B-71B3ABEB4EE2}"/>
              </a:ext>
            </a:extLst>
          </p:cNvPr>
          <p:cNvSpPr>
            <a:spLocks noGrp="1"/>
          </p:cNvSpPr>
          <p:nvPr>
            <p:ph type="subTitle" idx="1"/>
          </p:nvPr>
        </p:nvSpPr>
        <p:spPr>
          <a:xfrm>
            <a:off x="862780" y="1648918"/>
            <a:ext cx="10466438" cy="4504102"/>
          </a:xfrm>
        </p:spPr>
        <p:txBody>
          <a:bodyPr>
            <a:normAutofit fontScale="70000" lnSpcReduction="20000"/>
          </a:bodyPr>
          <a:lstStyle/>
          <a:p>
            <a:pPr marL="457200" lvl="0" indent="-457200" algn="l">
              <a:lnSpc>
                <a:spcPct val="120000"/>
              </a:lnSpc>
              <a:buFont typeface="Wingdings" panose="05000000000000000000" pitchFamily="2" charset="2"/>
              <a:buChar char="q"/>
            </a:pPr>
            <a:r>
              <a:rPr lang="en-IN" sz="2600" b="1" dirty="0">
                <a:solidFill>
                  <a:schemeClr val="tx1"/>
                </a:solidFill>
              </a:rPr>
              <a:t>Stroke Defined:</a:t>
            </a:r>
            <a:r>
              <a:rPr lang="en-IN" sz="2600" dirty="0">
                <a:solidFill>
                  <a:schemeClr val="tx1"/>
                </a:solidFill>
              </a:rPr>
              <a:t> Abrupt disruption of blood supply to the brain (ischemic) or haemorrhage within cerebral tissue (haemorrhagic).</a:t>
            </a:r>
          </a:p>
          <a:p>
            <a:pPr marL="457200" lvl="0" indent="-457200" algn="l">
              <a:lnSpc>
                <a:spcPct val="120000"/>
              </a:lnSpc>
              <a:buFont typeface="Wingdings" panose="05000000000000000000" pitchFamily="2" charset="2"/>
              <a:buChar char="q"/>
            </a:pPr>
            <a:r>
              <a:rPr lang="en-IN" sz="2600" b="1" dirty="0">
                <a:solidFill>
                  <a:schemeClr val="tx1"/>
                </a:solidFill>
              </a:rPr>
              <a:t>Global Impact:</a:t>
            </a:r>
            <a:endParaRPr lang="en-IN" sz="2600" dirty="0">
              <a:solidFill>
                <a:schemeClr val="tx1"/>
              </a:solidFill>
            </a:endParaRPr>
          </a:p>
          <a:p>
            <a:pPr marL="800100" lvl="1" indent="-342900" algn="l">
              <a:lnSpc>
                <a:spcPct val="120000"/>
              </a:lnSpc>
              <a:buFont typeface="Courier New" panose="02070309020205020404" pitchFamily="49" charset="0"/>
              <a:buChar char="o"/>
            </a:pPr>
            <a:r>
              <a:rPr lang="en-IN" sz="2300" b="1" dirty="0">
                <a:solidFill>
                  <a:schemeClr val="tx1"/>
                </a:solidFill>
              </a:rPr>
              <a:t>2nd leading cause of death worldwide.</a:t>
            </a:r>
            <a:endParaRPr lang="en-IN" sz="2300" dirty="0">
              <a:solidFill>
                <a:schemeClr val="tx1"/>
              </a:solidFill>
            </a:endParaRPr>
          </a:p>
          <a:p>
            <a:pPr marL="800100" lvl="1" indent="-342900" algn="l">
              <a:lnSpc>
                <a:spcPct val="120000"/>
              </a:lnSpc>
              <a:buFont typeface="Courier New" panose="02070309020205020404" pitchFamily="49" charset="0"/>
              <a:buChar char="o"/>
            </a:pPr>
            <a:r>
              <a:rPr lang="en-IN" sz="2300" b="1" dirty="0">
                <a:solidFill>
                  <a:schemeClr val="tx1"/>
                </a:solidFill>
              </a:rPr>
              <a:t>Primary cause of long-term disability.</a:t>
            </a:r>
            <a:endParaRPr lang="en-IN" sz="2300" dirty="0">
              <a:solidFill>
                <a:schemeClr val="tx1"/>
              </a:solidFill>
            </a:endParaRPr>
          </a:p>
          <a:p>
            <a:pPr marL="800100" lvl="1" indent="-342900" algn="l">
              <a:lnSpc>
                <a:spcPct val="120000"/>
              </a:lnSpc>
              <a:buFont typeface="Courier New" panose="02070309020205020404" pitchFamily="49" charset="0"/>
              <a:buChar char="o"/>
            </a:pPr>
            <a:r>
              <a:rPr lang="en-IN" sz="2300" dirty="0">
                <a:solidFill>
                  <a:schemeClr val="tx1"/>
                </a:solidFill>
              </a:rPr>
              <a:t>Imposes immense personal, social, and economic burdens (billions annually).</a:t>
            </a:r>
          </a:p>
          <a:p>
            <a:pPr marL="457200" lvl="0" indent="-457200" algn="l">
              <a:lnSpc>
                <a:spcPct val="120000"/>
              </a:lnSpc>
              <a:buFont typeface="Wingdings" panose="05000000000000000000" pitchFamily="2" charset="2"/>
              <a:buChar char="q"/>
            </a:pPr>
            <a:r>
              <a:rPr lang="en-IN" sz="2600" b="1" dirty="0">
                <a:solidFill>
                  <a:schemeClr val="tx1"/>
                </a:solidFill>
              </a:rPr>
              <a:t>Multifaceted Consequences:</a:t>
            </a:r>
            <a:r>
              <a:rPr lang="en-IN" sz="2600" dirty="0">
                <a:solidFill>
                  <a:schemeClr val="tx1"/>
                </a:solidFill>
              </a:rPr>
              <a:t> Hemiparesis, cognitive deficits, speech disorders, psychological distress.</a:t>
            </a:r>
          </a:p>
          <a:p>
            <a:pPr marL="457200" lvl="0" indent="-457200" algn="l">
              <a:lnSpc>
                <a:spcPct val="120000"/>
              </a:lnSpc>
              <a:buFont typeface="Wingdings" panose="05000000000000000000" pitchFamily="2" charset="2"/>
              <a:buChar char="q"/>
            </a:pPr>
            <a:r>
              <a:rPr lang="en-IN" sz="2600" b="1" dirty="0">
                <a:solidFill>
                  <a:schemeClr val="tx1"/>
                </a:solidFill>
              </a:rPr>
              <a:t>Escalating Challenge:</a:t>
            </a:r>
            <a:r>
              <a:rPr lang="en-IN" sz="2600" dirty="0">
                <a:solidFill>
                  <a:schemeClr val="tx1"/>
                </a:solidFill>
              </a:rPr>
              <a:t> Driven by rising prevalence of hypertension, diabetes, obesity, and an aging global demographic.</a:t>
            </a:r>
          </a:p>
          <a:p>
            <a:pPr marL="457200" lvl="0" indent="-457200" algn="l">
              <a:lnSpc>
                <a:spcPct val="120000"/>
              </a:lnSpc>
              <a:buFont typeface="Wingdings" panose="05000000000000000000" pitchFamily="2" charset="2"/>
              <a:buChar char="q"/>
            </a:pPr>
            <a:r>
              <a:rPr lang="en-IN" sz="2600" b="1" dirty="0">
                <a:solidFill>
                  <a:schemeClr val="tx1"/>
                </a:solidFill>
              </a:rPr>
              <a:t>Urgent Imperative:</a:t>
            </a:r>
            <a:r>
              <a:rPr lang="en-IN" sz="2600" dirty="0">
                <a:solidFill>
                  <a:schemeClr val="tx1"/>
                </a:solidFill>
              </a:rPr>
              <a:t> Proactive identification of at-risk individuals for timely preventive interventions.</a:t>
            </a:r>
          </a:p>
          <a:p>
            <a:pPr marL="457200" lvl="0" indent="-457200" algn="l">
              <a:lnSpc>
                <a:spcPct val="120000"/>
              </a:lnSpc>
              <a:buFont typeface="Wingdings" panose="05000000000000000000" pitchFamily="2" charset="2"/>
              <a:buChar char="q"/>
            </a:pPr>
            <a:r>
              <a:rPr lang="en-US" sz="2600" b="1" dirty="0">
                <a:solidFill>
                  <a:schemeClr val="tx1"/>
                </a:solidFill>
              </a:rPr>
              <a:t>O</a:t>
            </a:r>
            <a:r>
              <a:rPr lang="en-IN" sz="2600" b="1" dirty="0">
                <a:solidFill>
                  <a:schemeClr val="tx1"/>
                </a:solidFill>
              </a:rPr>
              <a:t>bjective : To build a model for Stroke prediction </a:t>
            </a:r>
          </a:p>
          <a:p>
            <a:pPr algn="l"/>
            <a:endParaRPr lang="en-IN" b="1" dirty="0"/>
          </a:p>
          <a:p>
            <a:endParaRPr lang="en-IN" dirty="0"/>
          </a:p>
        </p:txBody>
      </p:sp>
    </p:spTree>
    <p:extLst>
      <p:ext uri="{BB962C8B-B14F-4D97-AF65-F5344CB8AC3E}">
        <p14:creationId xmlns:p14="http://schemas.microsoft.com/office/powerpoint/2010/main" val="140666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6E74-418E-424C-B573-92F276A52FCA}"/>
              </a:ext>
            </a:extLst>
          </p:cNvPr>
          <p:cNvSpPr>
            <a:spLocks noGrp="1"/>
          </p:cNvSpPr>
          <p:nvPr>
            <p:ph type="title"/>
          </p:nvPr>
        </p:nvSpPr>
        <p:spPr>
          <a:xfrm>
            <a:off x="533400" y="217129"/>
            <a:ext cx="10515600" cy="824272"/>
          </a:xfrm>
        </p:spPr>
        <p:txBody>
          <a:bodyPr>
            <a:normAutofit/>
          </a:bodyPr>
          <a:lstStyle/>
          <a:p>
            <a:r>
              <a:rPr lang="en-IN" sz="3200" b="1" dirty="0"/>
              <a:t>Conclusion &amp; Recommendations</a:t>
            </a:r>
          </a:p>
        </p:txBody>
      </p:sp>
      <p:sp>
        <p:nvSpPr>
          <p:cNvPr id="3" name="Content Placeholder 2">
            <a:extLst>
              <a:ext uri="{FF2B5EF4-FFF2-40B4-BE49-F238E27FC236}">
                <a16:creationId xmlns:a16="http://schemas.microsoft.com/office/drawing/2014/main" id="{61208671-A65D-469D-B785-96AF9C4E1766}"/>
              </a:ext>
            </a:extLst>
          </p:cNvPr>
          <p:cNvSpPr>
            <a:spLocks noGrp="1"/>
          </p:cNvSpPr>
          <p:nvPr>
            <p:ph idx="1"/>
          </p:nvPr>
        </p:nvSpPr>
        <p:spPr>
          <a:xfrm>
            <a:off x="533400" y="1073764"/>
            <a:ext cx="11303000" cy="4710472"/>
          </a:xfrm>
        </p:spPr>
        <p:txBody>
          <a:bodyPr>
            <a:normAutofit fontScale="47500" lnSpcReduction="20000"/>
          </a:bodyPr>
          <a:lstStyle/>
          <a:p>
            <a:pPr marL="360363" indent="-360363">
              <a:buFont typeface="Wingdings" panose="05000000000000000000" pitchFamily="2" charset="2"/>
              <a:buChar char="q"/>
            </a:pPr>
            <a:r>
              <a:rPr lang="en-IN" sz="3800" b="1" dirty="0">
                <a:solidFill>
                  <a:schemeClr val="tx1"/>
                </a:solidFill>
              </a:rPr>
              <a:t>Key Achievements:</a:t>
            </a:r>
          </a:p>
          <a:p>
            <a:pPr lvl="1"/>
            <a:r>
              <a:rPr lang="en-IN" sz="3400" b="1" dirty="0">
                <a:solidFill>
                  <a:schemeClr val="tx1"/>
                </a:solidFill>
              </a:rPr>
              <a:t>Robust Data Pipeline:</a:t>
            </a:r>
            <a:r>
              <a:rPr lang="en-IN" sz="3400" dirty="0">
                <a:solidFill>
                  <a:schemeClr val="tx1"/>
                </a:solidFill>
              </a:rPr>
              <a:t> Meticulously cleaned &amp; prepared data</a:t>
            </a:r>
          </a:p>
          <a:p>
            <a:pPr lvl="1"/>
            <a:r>
              <a:rPr lang="en-IN" sz="3400" b="1" dirty="0">
                <a:solidFill>
                  <a:schemeClr val="tx1"/>
                </a:solidFill>
              </a:rPr>
              <a:t>Deep Epidemiological Insights:</a:t>
            </a:r>
            <a:r>
              <a:rPr lang="en-IN" sz="3400" dirty="0">
                <a:solidFill>
                  <a:schemeClr val="tx1"/>
                </a:solidFill>
              </a:rPr>
              <a:t> Confirmed critical stroke risk factors (Age, Hypertension, Heart Disease, Glucose, Smoking)</a:t>
            </a:r>
          </a:p>
          <a:p>
            <a:pPr lvl="1"/>
            <a:r>
              <a:rPr lang="en-IN" sz="3400" b="1" dirty="0">
                <a:solidFill>
                  <a:schemeClr val="tx1"/>
                </a:solidFill>
              </a:rPr>
              <a:t>Enhanced Predictive Power:</a:t>
            </a:r>
            <a:r>
              <a:rPr lang="en-IN" sz="3400" dirty="0">
                <a:solidFill>
                  <a:schemeClr val="tx1"/>
                </a:solidFill>
              </a:rPr>
              <a:t> Engineered</a:t>
            </a:r>
            <a:r>
              <a:rPr lang="en-IN" sz="2900" dirty="0">
                <a:solidFill>
                  <a:schemeClr val="tx1"/>
                </a:solidFill>
                <a:latin typeface="Arial" panose="020B0604020202020204" pitchFamily="34" charset="0"/>
                <a:cs typeface="Arial" panose="020B0604020202020204" pitchFamily="34" charset="0"/>
              </a:rPr>
              <a:t> 28 </a:t>
            </a:r>
            <a:r>
              <a:rPr lang="en-IN" sz="3400" dirty="0">
                <a:solidFill>
                  <a:schemeClr val="tx1"/>
                </a:solidFill>
              </a:rPr>
              <a:t>informative features from </a:t>
            </a:r>
            <a:r>
              <a:rPr lang="en-IN" sz="2900" dirty="0">
                <a:solidFill>
                  <a:schemeClr val="tx1"/>
                </a:solidFill>
                <a:latin typeface="Arial" panose="020B0604020202020204" pitchFamily="34" charset="0"/>
                <a:cs typeface="Arial" panose="020B0604020202020204" pitchFamily="34" charset="0"/>
              </a:rPr>
              <a:t>12</a:t>
            </a:r>
            <a:endParaRPr lang="en-IN" sz="3400" dirty="0">
              <a:solidFill>
                <a:schemeClr val="tx1"/>
              </a:solidFill>
            </a:endParaRPr>
          </a:p>
          <a:p>
            <a:pPr lvl="1"/>
            <a:r>
              <a:rPr lang="en-IN" sz="3400" b="1" dirty="0">
                <a:solidFill>
                  <a:schemeClr val="tx1"/>
                </a:solidFill>
              </a:rPr>
              <a:t>High-Performing Model:</a:t>
            </a:r>
            <a:r>
              <a:rPr lang="en-IN" sz="3400" dirty="0">
                <a:solidFill>
                  <a:schemeClr val="tx1"/>
                </a:solidFill>
              </a:rPr>
              <a:t> Excellent discrimination (AUC ≥ </a:t>
            </a:r>
            <a:r>
              <a:rPr lang="en-IN" sz="2900" dirty="0">
                <a:solidFill>
                  <a:schemeClr val="tx1"/>
                </a:solidFill>
                <a:latin typeface="Arial" panose="020B0604020202020204" pitchFamily="34" charset="0"/>
                <a:cs typeface="Arial" panose="020B0604020202020204" pitchFamily="34" charset="0"/>
              </a:rPr>
              <a:t>0.8</a:t>
            </a:r>
            <a:r>
              <a:rPr lang="en-IN" sz="3400" dirty="0">
                <a:solidFill>
                  <a:schemeClr val="tx1"/>
                </a:solidFill>
              </a:rPr>
              <a:t>), robust to noise</a:t>
            </a:r>
          </a:p>
          <a:p>
            <a:pPr marL="360363" indent="-360363">
              <a:buFont typeface="Wingdings" panose="05000000000000000000" pitchFamily="2" charset="2"/>
              <a:buChar char="q"/>
            </a:pPr>
            <a:r>
              <a:rPr lang="en-IN" sz="3800" b="1" dirty="0">
                <a:solidFill>
                  <a:schemeClr val="tx1"/>
                </a:solidFill>
              </a:rPr>
              <a:t>Strategic Recommendations for Future Work:</a:t>
            </a:r>
          </a:p>
          <a:p>
            <a:pPr lvl="1"/>
            <a:r>
              <a:rPr lang="en-IN" sz="3400" b="1" dirty="0">
                <a:solidFill>
                  <a:schemeClr val="tx1"/>
                </a:solidFill>
              </a:rPr>
              <a:t>Implement Probability Calibration:</a:t>
            </a:r>
            <a:r>
              <a:rPr lang="en-IN" sz="3400" dirty="0">
                <a:solidFill>
                  <a:schemeClr val="tx1"/>
                </a:solidFill>
              </a:rPr>
              <a:t> Crucial for reliable clinical risk assessment (address Brier Score </a:t>
            </a:r>
            <a:r>
              <a:rPr lang="en-IN" sz="2900" dirty="0">
                <a:solidFill>
                  <a:schemeClr val="tx1"/>
                </a:solidFill>
                <a:latin typeface="Arial" panose="020B0604020202020204" pitchFamily="34" charset="0"/>
                <a:cs typeface="Arial" panose="020B0604020202020204" pitchFamily="34" charset="0"/>
              </a:rPr>
              <a:t>0.3812</a:t>
            </a:r>
            <a:r>
              <a:rPr lang="en-IN" sz="3400" dirty="0">
                <a:solidFill>
                  <a:schemeClr val="tx1"/>
                </a:solidFill>
              </a:rPr>
              <a:t>, Calibration Error </a:t>
            </a:r>
            <a:r>
              <a:rPr lang="en-IN" sz="2900" dirty="0">
                <a:solidFill>
                  <a:schemeClr val="tx1"/>
                </a:solidFill>
                <a:latin typeface="Arial" panose="020B0604020202020204" pitchFamily="34" charset="0"/>
                <a:cs typeface="Arial" panose="020B0604020202020204" pitchFamily="34" charset="0"/>
              </a:rPr>
              <a:t>0.3961</a:t>
            </a:r>
            <a:r>
              <a:rPr lang="en-IN" sz="3400" dirty="0">
                <a:solidFill>
                  <a:schemeClr val="tx1"/>
                </a:solidFill>
              </a:rPr>
              <a:t>).</a:t>
            </a:r>
          </a:p>
          <a:p>
            <a:pPr lvl="1"/>
            <a:r>
              <a:rPr lang="en-IN" sz="3400" b="1" dirty="0">
                <a:solidFill>
                  <a:schemeClr val="tx1"/>
                </a:solidFill>
              </a:rPr>
              <a:t>In-depth Fairness Analysis &amp; Bias Mitigation:</a:t>
            </a:r>
            <a:r>
              <a:rPr lang="en-IN" sz="3400" dirty="0">
                <a:solidFill>
                  <a:schemeClr val="tx1"/>
                </a:solidFill>
              </a:rPr>
              <a:t> Address performance variations across subgroups</a:t>
            </a:r>
          </a:p>
          <a:p>
            <a:pPr lvl="1"/>
            <a:r>
              <a:rPr lang="en-IN" sz="3400" b="1" dirty="0">
                <a:solidFill>
                  <a:schemeClr val="tx1"/>
                </a:solidFill>
              </a:rPr>
              <a:t>Explore Advanced Models:</a:t>
            </a:r>
            <a:r>
              <a:rPr lang="en-IN" sz="3400" dirty="0">
                <a:solidFill>
                  <a:schemeClr val="tx1"/>
                </a:solidFill>
              </a:rPr>
              <a:t> Investigate </a:t>
            </a:r>
            <a:r>
              <a:rPr lang="en-IN" sz="3400" dirty="0" err="1">
                <a:solidFill>
                  <a:schemeClr val="tx1"/>
                </a:solidFill>
              </a:rPr>
              <a:t>CatBoost</a:t>
            </a:r>
            <a:r>
              <a:rPr lang="en-IN" sz="3400" dirty="0">
                <a:solidFill>
                  <a:schemeClr val="tx1"/>
                </a:solidFill>
              </a:rPr>
              <a:t>, </a:t>
            </a:r>
            <a:r>
              <a:rPr lang="en-IN" sz="3400" dirty="0" err="1">
                <a:solidFill>
                  <a:schemeClr val="tx1"/>
                </a:solidFill>
              </a:rPr>
              <a:t>LightGBM</a:t>
            </a:r>
            <a:r>
              <a:rPr lang="en-IN" sz="3400" dirty="0">
                <a:solidFill>
                  <a:schemeClr val="tx1"/>
                </a:solidFill>
              </a:rPr>
              <a:t>, Deep Learning for potential gains</a:t>
            </a:r>
          </a:p>
          <a:p>
            <a:pPr lvl="1"/>
            <a:r>
              <a:rPr lang="en-IN" sz="3400" b="1" dirty="0">
                <a:solidFill>
                  <a:schemeClr val="tx1"/>
                </a:solidFill>
              </a:rPr>
              <a:t>External &amp; Longitudinal Validation:</a:t>
            </a:r>
            <a:r>
              <a:rPr lang="en-IN" sz="3400" dirty="0">
                <a:solidFill>
                  <a:schemeClr val="tx1"/>
                </a:solidFill>
              </a:rPr>
              <a:t> Test on new populations, incorporate time-series data for dynamic risk</a:t>
            </a:r>
          </a:p>
          <a:p>
            <a:pPr lvl="1"/>
            <a:r>
              <a:rPr lang="en-IN" sz="3400" b="1" dirty="0">
                <a:solidFill>
                  <a:schemeClr val="tx1"/>
                </a:solidFill>
              </a:rPr>
              <a:t>Develop Interpretable Interface (XAI):</a:t>
            </a:r>
            <a:r>
              <a:rPr lang="en-IN" sz="3400" dirty="0">
                <a:solidFill>
                  <a:schemeClr val="tx1"/>
                </a:solidFill>
              </a:rPr>
              <a:t> Integrate SHAP/LIME for clinician trust and actionable insights</a:t>
            </a:r>
          </a:p>
          <a:p>
            <a:pPr lvl="1"/>
            <a:r>
              <a:rPr lang="en-IN" sz="3400" b="1" dirty="0">
                <a:solidFill>
                  <a:schemeClr val="tx1"/>
                </a:solidFill>
              </a:rPr>
              <a:t>Focus on Clinical Decision Support System:</a:t>
            </a:r>
            <a:r>
              <a:rPr lang="en-IN" sz="3400" dirty="0">
                <a:solidFill>
                  <a:schemeClr val="tx1"/>
                </a:solidFill>
              </a:rPr>
              <a:t> Seamless integration with EHR for real-time utility</a:t>
            </a:r>
          </a:p>
          <a:p>
            <a:pPr marL="360363" indent="-360363">
              <a:buFont typeface="Wingdings" panose="05000000000000000000" pitchFamily="2" charset="2"/>
              <a:buChar char="q"/>
            </a:pPr>
            <a:r>
              <a:rPr lang="en-IN" sz="3800" b="1" dirty="0">
                <a:solidFill>
                  <a:schemeClr val="tx1"/>
                </a:solidFill>
              </a:rPr>
              <a:t>Broader Implications for Applied AI in Healthcare:</a:t>
            </a:r>
          </a:p>
          <a:p>
            <a:pPr lvl="1"/>
            <a:r>
              <a:rPr lang="en-IN" sz="3400" dirty="0">
                <a:solidFill>
                  <a:schemeClr val="tx1"/>
                </a:solidFill>
              </a:rPr>
              <a:t>Enables Proactive Healthcare &amp; Precision Medicine</a:t>
            </a:r>
          </a:p>
          <a:p>
            <a:pPr lvl="1"/>
            <a:r>
              <a:rPr lang="en-IN" sz="3400" dirty="0">
                <a:solidFill>
                  <a:schemeClr val="tx1"/>
                </a:solidFill>
              </a:rPr>
              <a:t>Augments Clinical Decision-Making</a:t>
            </a:r>
          </a:p>
          <a:p>
            <a:pPr lvl="1"/>
            <a:r>
              <a:rPr lang="en-IN" sz="3400" dirty="0">
                <a:solidFill>
                  <a:schemeClr val="tx1"/>
                </a:solidFill>
              </a:rPr>
              <a:t>Drives Health Equity</a:t>
            </a:r>
          </a:p>
          <a:p>
            <a:pPr lvl="1"/>
            <a:r>
              <a:rPr lang="en-IN" sz="3400" dirty="0">
                <a:solidFill>
                  <a:schemeClr val="tx1"/>
                </a:solidFill>
              </a:rPr>
              <a:t>Fuels Future Biomedical Discovery</a:t>
            </a:r>
          </a:p>
        </p:txBody>
      </p:sp>
    </p:spTree>
    <p:extLst>
      <p:ext uri="{BB962C8B-B14F-4D97-AF65-F5344CB8AC3E}">
        <p14:creationId xmlns:p14="http://schemas.microsoft.com/office/powerpoint/2010/main" val="1175883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05D6-9944-41CE-A23F-82C37D2F5E31}"/>
              </a:ext>
            </a:extLst>
          </p:cNvPr>
          <p:cNvSpPr>
            <a:spLocks noGrp="1"/>
          </p:cNvSpPr>
          <p:nvPr>
            <p:ph type="title"/>
          </p:nvPr>
        </p:nvSpPr>
        <p:spPr/>
        <p:txBody>
          <a:bodyPr>
            <a:normAutofit/>
          </a:bodyPr>
          <a:lstStyle/>
          <a:p>
            <a:r>
              <a:rPr lang="en-IN" sz="3600" b="1" dirty="0"/>
              <a:t>Contribution from Members</a:t>
            </a:r>
            <a:endParaRPr lang="en-IN" sz="2800" b="1" dirty="0"/>
          </a:p>
        </p:txBody>
      </p:sp>
      <p:graphicFrame>
        <p:nvGraphicFramePr>
          <p:cNvPr id="4" name="Table 3">
            <a:extLst>
              <a:ext uri="{FF2B5EF4-FFF2-40B4-BE49-F238E27FC236}">
                <a16:creationId xmlns:a16="http://schemas.microsoft.com/office/drawing/2014/main" id="{AE6110F4-47B3-4175-B1DC-B8AEF7141BDF}"/>
              </a:ext>
            </a:extLst>
          </p:cNvPr>
          <p:cNvGraphicFramePr>
            <a:graphicFrameLocks noGrp="1"/>
          </p:cNvGraphicFramePr>
          <p:nvPr>
            <p:extLst>
              <p:ext uri="{D42A27DB-BD31-4B8C-83A1-F6EECF244321}">
                <p14:modId xmlns:p14="http://schemas.microsoft.com/office/powerpoint/2010/main" val="1035697095"/>
              </p:ext>
            </p:extLst>
          </p:nvPr>
        </p:nvGraphicFramePr>
        <p:xfrm>
          <a:off x="442452" y="1690688"/>
          <a:ext cx="11041626" cy="4562628"/>
        </p:xfrm>
        <a:graphic>
          <a:graphicData uri="http://schemas.openxmlformats.org/drawingml/2006/table">
            <a:tbl>
              <a:tblPr firstRow="1" firstCol="1" bandRow="1">
                <a:tableStyleId>{5C22544A-7EE6-4342-B048-85BDC9FD1C3A}</a:tableStyleId>
              </a:tblPr>
              <a:tblGrid>
                <a:gridCol w="3679770">
                  <a:extLst>
                    <a:ext uri="{9D8B030D-6E8A-4147-A177-3AD203B41FA5}">
                      <a16:colId xmlns:a16="http://schemas.microsoft.com/office/drawing/2014/main" val="4145560486"/>
                    </a:ext>
                  </a:extLst>
                </a:gridCol>
                <a:gridCol w="3680928">
                  <a:extLst>
                    <a:ext uri="{9D8B030D-6E8A-4147-A177-3AD203B41FA5}">
                      <a16:colId xmlns:a16="http://schemas.microsoft.com/office/drawing/2014/main" val="3135232588"/>
                    </a:ext>
                  </a:extLst>
                </a:gridCol>
                <a:gridCol w="3680928">
                  <a:extLst>
                    <a:ext uri="{9D8B030D-6E8A-4147-A177-3AD203B41FA5}">
                      <a16:colId xmlns:a16="http://schemas.microsoft.com/office/drawing/2014/main" val="1414467302"/>
                    </a:ext>
                  </a:extLst>
                </a:gridCol>
              </a:tblGrid>
              <a:tr h="816177">
                <a:tc>
                  <a:txBody>
                    <a:bodyPr/>
                    <a:lstStyle/>
                    <a:p>
                      <a:pPr algn="ctr">
                        <a:lnSpc>
                          <a:spcPct val="115000"/>
                        </a:lnSpc>
                        <a:spcAft>
                          <a:spcPts val="0"/>
                        </a:spcAft>
                      </a:pPr>
                      <a:r>
                        <a:rPr lang="en-US" sz="2000">
                          <a:effectLst/>
                          <a:latin typeface="Century Gothic" panose="020B0502020202020204" pitchFamily="34" charset="0"/>
                        </a:rPr>
                        <a:t>Prashant Khare</a:t>
                      </a:r>
                      <a:endParaRPr lang="en-IN" sz="2000">
                        <a:effectLst/>
                        <a:latin typeface="Century Gothic" panose="020B0502020202020204" pitchFamily="34" charset="0"/>
                        <a:ea typeface="Cambria" panose="02040503050406030204" pitchFamily="18" charset="0"/>
                        <a:cs typeface="Cambria" panose="02040503050406030204" pitchFamily="18" charset="0"/>
                      </a:endParaRPr>
                    </a:p>
                  </a:txBody>
                  <a:tcPr marL="68580" marR="68580" marT="0" marB="0" anchor="ctr"/>
                </a:tc>
                <a:tc>
                  <a:txBody>
                    <a:bodyPr/>
                    <a:lstStyle/>
                    <a:p>
                      <a:pPr algn="ctr">
                        <a:lnSpc>
                          <a:spcPct val="115000"/>
                        </a:lnSpc>
                        <a:spcAft>
                          <a:spcPts val="0"/>
                        </a:spcAft>
                      </a:pPr>
                      <a:r>
                        <a:rPr lang="en-US" sz="2000" dirty="0">
                          <a:effectLst/>
                          <a:latin typeface="Century Gothic" panose="020B0502020202020204" pitchFamily="34" charset="0"/>
                        </a:rPr>
                        <a:t>Sourangshu Pal</a:t>
                      </a:r>
                      <a:endParaRPr lang="en-IN" sz="2000" dirty="0">
                        <a:effectLst/>
                        <a:latin typeface="Century Gothic" panose="020B0502020202020204" pitchFamily="34" charset="0"/>
                        <a:ea typeface="Cambria" panose="02040503050406030204" pitchFamily="18" charset="0"/>
                        <a:cs typeface="Cambria" panose="02040503050406030204" pitchFamily="18" charset="0"/>
                      </a:endParaRPr>
                    </a:p>
                  </a:txBody>
                  <a:tcPr marL="68580" marR="68580" marT="0" marB="0" anchor="ctr"/>
                </a:tc>
                <a:tc>
                  <a:txBody>
                    <a:bodyPr/>
                    <a:lstStyle/>
                    <a:p>
                      <a:pPr algn="ctr">
                        <a:lnSpc>
                          <a:spcPct val="115000"/>
                        </a:lnSpc>
                        <a:spcAft>
                          <a:spcPts val="0"/>
                        </a:spcAft>
                      </a:pPr>
                      <a:r>
                        <a:rPr lang="en-US" sz="2000" dirty="0">
                          <a:effectLst/>
                          <a:latin typeface="Century Gothic" panose="020B0502020202020204" pitchFamily="34" charset="0"/>
                        </a:rPr>
                        <a:t>Riyaz </a:t>
                      </a:r>
                      <a:r>
                        <a:rPr lang="en-US" sz="2000" dirty="0" err="1">
                          <a:effectLst/>
                          <a:latin typeface="Century Gothic" panose="020B0502020202020204" pitchFamily="34" charset="0"/>
                        </a:rPr>
                        <a:t>Khorasi</a:t>
                      </a:r>
                      <a:endParaRPr lang="en-IN" sz="2000" dirty="0">
                        <a:effectLst/>
                        <a:latin typeface="Century Gothic" panose="020B0502020202020204" pitchFamily="34" charset="0"/>
                        <a:ea typeface="Cambria" panose="02040503050406030204" pitchFamily="18" charset="0"/>
                        <a:cs typeface="Cambria" panose="02040503050406030204" pitchFamily="18" charset="0"/>
                      </a:endParaRPr>
                    </a:p>
                  </a:txBody>
                  <a:tcPr marL="68580" marR="68580" marT="0" marB="0" anchor="ctr"/>
                </a:tc>
                <a:extLst>
                  <a:ext uri="{0D108BD9-81ED-4DB2-BD59-A6C34878D82A}">
                    <a16:rowId xmlns:a16="http://schemas.microsoft.com/office/drawing/2014/main" val="71814804"/>
                  </a:ext>
                </a:extLst>
              </a:tr>
              <a:tr h="3746451">
                <a:tc>
                  <a:txBody>
                    <a:bodyPr/>
                    <a:lstStyle/>
                    <a:p>
                      <a:pPr marL="171450" indent="-171450">
                        <a:lnSpc>
                          <a:spcPct val="200000"/>
                        </a:lnSpc>
                        <a:spcAft>
                          <a:spcPts val="0"/>
                        </a:spcAft>
                        <a:buFont typeface="Wingdings" panose="05000000000000000000" pitchFamily="2" charset="2"/>
                        <a:buChar char="§"/>
                      </a:pPr>
                      <a:r>
                        <a:rPr lang="en-US" sz="1400" dirty="0">
                          <a:solidFill>
                            <a:schemeClr val="bg1"/>
                          </a:solidFill>
                          <a:effectLst/>
                          <a:latin typeface="Century Gothic" panose="020B0502020202020204" pitchFamily="34" charset="0"/>
                        </a:rPr>
                        <a:t>Data Collection, </a:t>
                      </a:r>
                    </a:p>
                    <a:p>
                      <a:pPr marL="171450" indent="-171450">
                        <a:lnSpc>
                          <a:spcPct val="200000"/>
                        </a:lnSpc>
                        <a:spcAft>
                          <a:spcPts val="0"/>
                        </a:spcAft>
                        <a:buFont typeface="Wingdings" panose="05000000000000000000" pitchFamily="2" charset="2"/>
                        <a:buChar char="§"/>
                      </a:pPr>
                      <a:r>
                        <a:rPr lang="en-US" sz="1400" dirty="0">
                          <a:solidFill>
                            <a:schemeClr val="bg1"/>
                          </a:solidFill>
                          <a:effectLst/>
                          <a:latin typeface="Century Gothic" panose="020B0502020202020204" pitchFamily="34" charset="0"/>
                        </a:rPr>
                        <a:t>Data Cleaning and Pre-processing,  </a:t>
                      </a:r>
                    </a:p>
                    <a:p>
                      <a:pPr marL="171450" indent="-171450">
                        <a:lnSpc>
                          <a:spcPct val="200000"/>
                        </a:lnSpc>
                        <a:spcAft>
                          <a:spcPts val="0"/>
                        </a:spcAft>
                        <a:buFont typeface="Wingdings" panose="05000000000000000000" pitchFamily="2" charset="2"/>
                        <a:buChar char="§"/>
                      </a:pPr>
                      <a:r>
                        <a:rPr lang="en-US" sz="1400" dirty="0">
                          <a:solidFill>
                            <a:schemeClr val="bg1"/>
                          </a:solidFill>
                          <a:effectLst/>
                          <a:latin typeface="Century Gothic" panose="020B0502020202020204" pitchFamily="34" charset="0"/>
                        </a:rPr>
                        <a:t>Data Visualization </a:t>
                      </a:r>
                    </a:p>
                    <a:p>
                      <a:pPr marL="171450" indent="-171450">
                        <a:lnSpc>
                          <a:spcPct val="200000"/>
                        </a:lnSpc>
                        <a:spcAft>
                          <a:spcPts val="0"/>
                        </a:spcAft>
                        <a:buFont typeface="Wingdings" panose="05000000000000000000" pitchFamily="2" charset="2"/>
                        <a:buChar char="§"/>
                      </a:pPr>
                      <a:r>
                        <a:rPr lang="en-US" sz="1400" dirty="0">
                          <a:solidFill>
                            <a:schemeClr val="bg1"/>
                          </a:solidFill>
                          <a:effectLst/>
                          <a:latin typeface="Century Gothic" panose="020B0502020202020204" pitchFamily="34" charset="0"/>
                        </a:rPr>
                        <a:t>Model Evaluation</a:t>
                      </a:r>
                    </a:p>
                    <a:p>
                      <a:pPr marL="171450" indent="-171450">
                        <a:lnSpc>
                          <a:spcPct val="200000"/>
                        </a:lnSpc>
                        <a:spcAft>
                          <a:spcPts val="0"/>
                        </a:spcAft>
                        <a:buFont typeface="Wingdings" panose="05000000000000000000" pitchFamily="2" charset="2"/>
                        <a:buChar char="§"/>
                      </a:pPr>
                      <a:r>
                        <a:rPr lang="en-US" sz="1400" dirty="0">
                          <a:solidFill>
                            <a:schemeClr val="bg1"/>
                          </a:solidFill>
                          <a:effectLst/>
                          <a:latin typeface="Century Gothic" panose="020B0502020202020204" pitchFamily="34" charset="0"/>
                        </a:rPr>
                        <a:t>Presentation creation</a:t>
                      </a:r>
                    </a:p>
                    <a:p>
                      <a:pPr marL="171450" indent="-171450">
                        <a:lnSpc>
                          <a:spcPct val="200000"/>
                        </a:lnSpc>
                        <a:spcAft>
                          <a:spcPts val="0"/>
                        </a:spcAft>
                        <a:buFont typeface="Wingdings" panose="05000000000000000000" pitchFamily="2" charset="2"/>
                        <a:buChar char="§"/>
                      </a:pPr>
                      <a:r>
                        <a:rPr lang="en-US" sz="1400" dirty="0">
                          <a:solidFill>
                            <a:schemeClr val="bg1"/>
                          </a:solidFill>
                          <a:effectLst/>
                          <a:latin typeface="Century Gothic" panose="020B0502020202020204" pitchFamily="34" charset="0"/>
                          <a:ea typeface="Cambria" panose="02040503050406030204" pitchFamily="18" charset="0"/>
                          <a:cs typeface="Cambria" panose="02040503050406030204" pitchFamily="18" charset="0"/>
                        </a:rPr>
                        <a:t>Report Compilation</a:t>
                      </a:r>
                      <a:endParaRPr lang="en-IN" sz="1400" dirty="0">
                        <a:solidFill>
                          <a:schemeClr val="bg1"/>
                        </a:solidFill>
                        <a:effectLst/>
                        <a:latin typeface="Century Gothic" panose="020B0502020202020204" pitchFamily="34" charset="0"/>
                        <a:ea typeface="Cambria" panose="02040503050406030204" pitchFamily="18" charset="0"/>
                        <a:cs typeface="Cambria" panose="02040503050406030204" pitchFamily="18" charset="0"/>
                      </a:endParaRPr>
                    </a:p>
                  </a:txBody>
                  <a:tcPr marL="68580" marR="68580" marT="0" marB="0">
                    <a:solidFill>
                      <a:schemeClr val="tx1">
                        <a:lumMod val="95000"/>
                      </a:schemeClr>
                    </a:solidFill>
                  </a:tcPr>
                </a:tc>
                <a:tc>
                  <a:txBody>
                    <a:bodyPr/>
                    <a:lstStyle/>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a:solidFill>
                            <a:schemeClr val="bg1"/>
                          </a:solidFill>
                          <a:effectLst/>
                          <a:latin typeface="Century Gothic" panose="020B0502020202020204" pitchFamily="34" charset="0"/>
                          <a:ea typeface="+mn-ea"/>
                          <a:cs typeface="+mn-cs"/>
                        </a:rPr>
                        <a:t>Exploratory Data Analysis, </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a:solidFill>
                            <a:schemeClr val="bg1"/>
                          </a:solidFill>
                          <a:effectLst/>
                          <a:latin typeface="Century Gothic" panose="020B0502020202020204" pitchFamily="34" charset="0"/>
                          <a:ea typeface="+mn-ea"/>
                          <a:cs typeface="+mn-cs"/>
                        </a:rPr>
                        <a:t>Univariate and Bivariate Analysis, </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a:solidFill>
                            <a:schemeClr val="bg1"/>
                          </a:solidFill>
                          <a:effectLst/>
                          <a:latin typeface="Century Gothic" panose="020B0502020202020204" pitchFamily="34" charset="0"/>
                          <a:ea typeface="+mn-ea"/>
                          <a:cs typeface="+mn-cs"/>
                        </a:rPr>
                        <a:t>Feature Engineering, </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a:solidFill>
                            <a:schemeClr val="bg1"/>
                          </a:solidFill>
                          <a:effectLst/>
                          <a:latin typeface="Century Gothic" panose="020B0502020202020204" pitchFamily="34" charset="0"/>
                          <a:ea typeface="+mn-ea"/>
                          <a:cs typeface="+mn-cs"/>
                        </a:rPr>
                        <a:t>Model Deployment,</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a:solidFill>
                            <a:schemeClr val="bg1"/>
                          </a:solidFill>
                          <a:effectLst/>
                          <a:latin typeface="Century Gothic" panose="020B0502020202020204" pitchFamily="34" charset="0"/>
                          <a:ea typeface="+mn-ea"/>
                          <a:cs typeface="+mn-cs"/>
                        </a:rPr>
                        <a:t>Model Validation</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err="1">
                          <a:solidFill>
                            <a:schemeClr val="bg1"/>
                          </a:solidFill>
                          <a:effectLst/>
                          <a:latin typeface="Century Gothic" panose="020B0502020202020204" pitchFamily="34" charset="0"/>
                          <a:ea typeface="+mn-ea"/>
                          <a:cs typeface="+mn-cs"/>
                        </a:rPr>
                        <a:t>Streamlit</a:t>
                      </a:r>
                      <a:r>
                        <a:rPr lang="en-US" sz="1400" b="1" kern="1200" dirty="0">
                          <a:solidFill>
                            <a:schemeClr val="bg1"/>
                          </a:solidFill>
                          <a:effectLst/>
                          <a:latin typeface="Century Gothic" panose="020B0502020202020204" pitchFamily="34" charset="0"/>
                          <a:ea typeface="+mn-ea"/>
                          <a:cs typeface="+mn-cs"/>
                        </a:rPr>
                        <a:t> Web Application Development </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err="1">
                          <a:solidFill>
                            <a:schemeClr val="bg1"/>
                          </a:solidFill>
                          <a:effectLst/>
                          <a:latin typeface="Century Gothic" panose="020B0502020202020204" pitchFamily="34" charset="0"/>
                          <a:ea typeface="+mn-ea"/>
                          <a:cs typeface="+mn-cs"/>
                        </a:rPr>
                        <a:t>Github</a:t>
                      </a:r>
                      <a:r>
                        <a:rPr lang="en-US" sz="1400" b="1" kern="1200" dirty="0">
                          <a:solidFill>
                            <a:schemeClr val="bg1"/>
                          </a:solidFill>
                          <a:effectLst/>
                          <a:latin typeface="Century Gothic" panose="020B0502020202020204" pitchFamily="34" charset="0"/>
                          <a:ea typeface="+mn-ea"/>
                          <a:cs typeface="+mn-cs"/>
                        </a:rPr>
                        <a:t> Code versioning</a:t>
                      </a:r>
                      <a:endParaRPr lang="en-IN" sz="1400" b="1" kern="1200" dirty="0">
                        <a:solidFill>
                          <a:schemeClr val="bg1"/>
                        </a:solidFill>
                        <a:effectLst/>
                        <a:latin typeface="Century Gothic" panose="020B0502020202020204" pitchFamily="34" charset="0"/>
                        <a:ea typeface="+mn-ea"/>
                        <a:cs typeface="+mn-cs"/>
                      </a:endParaRPr>
                    </a:p>
                  </a:txBody>
                  <a:tcPr marL="68580" marR="68580" marT="0" marB="0">
                    <a:solidFill>
                      <a:schemeClr val="tx1">
                        <a:lumMod val="95000"/>
                      </a:schemeClr>
                    </a:solidFill>
                  </a:tcPr>
                </a:tc>
                <a:tc>
                  <a:txBody>
                    <a:bodyPr/>
                    <a:lstStyle/>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a:solidFill>
                            <a:schemeClr val="bg1"/>
                          </a:solidFill>
                          <a:effectLst/>
                          <a:latin typeface="Century Gothic" panose="020B0502020202020204" pitchFamily="34" charset="0"/>
                          <a:ea typeface="+mn-ea"/>
                          <a:cs typeface="+mn-cs"/>
                        </a:rPr>
                        <a:t>Data Collection</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a:solidFill>
                            <a:schemeClr val="bg1"/>
                          </a:solidFill>
                          <a:effectLst/>
                          <a:latin typeface="Century Gothic" panose="020B0502020202020204" pitchFamily="34" charset="0"/>
                          <a:ea typeface="+mn-ea"/>
                          <a:cs typeface="+mn-cs"/>
                        </a:rPr>
                        <a:t>Feature Engineering</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a:solidFill>
                            <a:schemeClr val="bg1"/>
                          </a:solidFill>
                          <a:effectLst/>
                          <a:latin typeface="Century Gothic" panose="020B0502020202020204" pitchFamily="34" charset="0"/>
                          <a:ea typeface="+mn-ea"/>
                          <a:cs typeface="+mn-cs"/>
                        </a:rPr>
                        <a:t>Multivariate Analysis</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a:solidFill>
                            <a:schemeClr val="bg1"/>
                          </a:solidFill>
                          <a:effectLst/>
                          <a:latin typeface="Century Gothic" panose="020B0502020202020204" pitchFamily="34" charset="0"/>
                          <a:ea typeface="+mn-ea"/>
                          <a:cs typeface="+mn-cs"/>
                        </a:rPr>
                        <a:t>Code Review and Code Optimization</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a:solidFill>
                            <a:schemeClr val="bg1"/>
                          </a:solidFill>
                          <a:effectLst/>
                          <a:latin typeface="Century Gothic" panose="020B0502020202020204" pitchFamily="34" charset="0"/>
                          <a:ea typeface="+mn-ea"/>
                          <a:cs typeface="+mn-cs"/>
                        </a:rPr>
                        <a:t>Model Hyperparameter Tuning </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err="1">
                          <a:solidFill>
                            <a:schemeClr val="bg1"/>
                          </a:solidFill>
                          <a:effectLst/>
                          <a:latin typeface="Century Gothic" panose="020B0502020202020204" pitchFamily="34" charset="0"/>
                          <a:ea typeface="+mn-ea"/>
                          <a:cs typeface="+mn-cs"/>
                        </a:rPr>
                        <a:t>Github</a:t>
                      </a:r>
                      <a:r>
                        <a:rPr lang="en-US" sz="1400" b="1" kern="1200" dirty="0">
                          <a:solidFill>
                            <a:schemeClr val="bg1"/>
                          </a:solidFill>
                          <a:effectLst/>
                          <a:latin typeface="Century Gothic" panose="020B0502020202020204" pitchFamily="34" charset="0"/>
                          <a:ea typeface="+mn-ea"/>
                          <a:cs typeface="+mn-cs"/>
                        </a:rPr>
                        <a:t> Repo and readme file creation</a:t>
                      </a:r>
                    </a:p>
                    <a:p>
                      <a:pPr marL="171450" indent="-171450" algn="l" defTabSz="914400" rtl="0" eaLnBrk="1" latinLnBrk="0" hangingPunct="1">
                        <a:lnSpc>
                          <a:spcPct val="200000"/>
                        </a:lnSpc>
                        <a:spcAft>
                          <a:spcPts val="0"/>
                        </a:spcAft>
                        <a:buFont typeface="Wingdings" panose="05000000000000000000" pitchFamily="2" charset="2"/>
                        <a:buChar char="§"/>
                      </a:pPr>
                      <a:r>
                        <a:rPr lang="en-US" sz="1400" b="1" kern="1200" dirty="0">
                          <a:solidFill>
                            <a:schemeClr val="bg1"/>
                          </a:solidFill>
                          <a:effectLst/>
                          <a:latin typeface="Century Gothic" panose="020B0502020202020204" pitchFamily="34" charset="0"/>
                          <a:ea typeface="+mn-ea"/>
                          <a:cs typeface="+mn-cs"/>
                        </a:rPr>
                        <a:t>Report and Presentation slides Review</a:t>
                      </a:r>
                    </a:p>
                    <a:p>
                      <a:pPr marL="171450" indent="-171450" algn="l" defTabSz="914400" rtl="0" eaLnBrk="1" latinLnBrk="0" hangingPunct="1">
                        <a:lnSpc>
                          <a:spcPct val="200000"/>
                        </a:lnSpc>
                        <a:spcAft>
                          <a:spcPts val="0"/>
                        </a:spcAft>
                        <a:buFont typeface="Wingdings" panose="05000000000000000000" pitchFamily="2" charset="2"/>
                        <a:buChar char="§"/>
                      </a:pPr>
                      <a:endParaRPr lang="en-IN" sz="1400" b="1" kern="1200" dirty="0">
                        <a:solidFill>
                          <a:schemeClr val="bg1"/>
                        </a:solidFill>
                        <a:effectLst/>
                        <a:latin typeface="Century Gothic" panose="020B0502020202020204" pitchFamily="34" charset="0"/>
                        <a:ea typeface="+mn-ea"/>
                        <a:cs typeface="+mn-cs"/>
                      </a:endParaRPr>
                    </a:p>
                  </a:txBody>
                  <a:tcPr marL="68580" marR="68580" marT="0" marB="0">
                    <a:solidFill>
                      <a:schemeClr val="tx1">
                        <a:lumMod val="95000"/>
                      </a:schemeClr>
                    </a:solidFill>
                  </a:tcPr>
                </a:tc>
                <a:extLst>
                  <a:ext uri="{0D108BD9-81ED-4DB2-BD59-A6C34878D82A}">
                    <a16:rowId xmlns:a16="http://schemas.microsoft.com/office/drawing/2014/main" val="979306321"/>
                  </a:ext>
                </a:extLst>
              </a:tr>
            </a:tbl>
          </a:graphicData>
        </a:graphic>
      </p:graphicFrame>
    </p:spTree>
    <p:extLst>
      <p:ext uri="{BB962C8B-B14F-4D97-AF65-F5344CB8AC3E}">
        <p14:creationId xmlns:p14="http://schemas.microsoft.com/office/powerpoint/2010/main" val="1801642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1ACB-6398-4B50-8475-EC0AD06155FB}"/>
              </a:ext>
            </a:extLst>
          </p:cNvPr>
          <p:cNvSpPr>
            <a:spLocks noGrp="1"/>
          </p:cNvSpPr>
          <p:nvPr>
            <p:ph type="title"/>
          </p:nvPr>
        </p:nvSpPr>
        <p:spPr/>
        <p:txBody>
          <a:bodyPr>
            <a:normAutofit/>
          </a:bodyPr>
          <a:lstStyle/>
          <a:p>
            <a:r>
              <a:rPr lang="en-IN" sz="3600" b="1" dirty="0"/>
              <a:t>References</a:t>
            </a:r>
          </a:p>
        </p:txBody>
      </p:sp>
      <p:sp>
        <p:nvSpPr>
          <p:cNvPr id="3" name="Content Placeholder 2">
            <a:extLst>
              <a:ext uri="{FF2B5EF4-FFF2-40B4-BE49-F238E27FC236}">
                <a16:creationId xmlns:a16="http://schemas.microsoft.com/office/drawing/2014/main" id="{4C70804E-6331-4BC9-8D64-8EBEBCA3503B}"/>
              </a:ext>
            </a:extLst>
          </p:cNvPr>
          <p:cNvSpPr>
            <a:spLocks noGrp="1"/>
          </p:cNvSpPr>
          <p:nvPr>
            <p:ph idx="1"/>
          </p:nvPr>
        </p:nvSpPr>
        <p:spPr>
          <a:xfrm>
            <a:off x="1119999" y="1825625"/>
            <a:ext cx="10662269" cy="4351338"/>
          </a:xfrm>
        </p:spPr>
        <p:txBody>
          <a:bodyPr/>
          <a:lstStyle/>
          <a:p>
            <a:r>
              <a:rPr lang="en-IN" sz="1800" dirty="0">
                <a:solidFill>
                  <a:schemeClr val="tx1"/>
                </a:solidFill>
              </a:rPr>
              <a:t>Data Source link - </a:t>
            </a:r>
            <a:r>
              <a:rPr lang="en-IN" sz="1800" u="sng" dirty="0">
                <a:solidFill>
                  <a:srgbClr val="0070C0"/>
                </a:solidFill>
                <a:hlinkClick r:id="rId3">
                  <a:extLst>
                    <a:ext uri="{A12FA001-AC4F-418D-AE19-62706E023703}">
                      <ahyp:hlinkClr xmlns:ahyp="http://schemas.microsoft.com/office/drawing/2018/hyperlinkcolor" val="tx"/>
                    </a:ext>
                  </a:extLst>
                </a:hlinkClick>
              </a:rPr>
              <a:t>Kaggle: Stroke Prediction Dataset</a:t>
            </a:r>
            <a:r>
              <a:rPr lang="en-IN" sz="1800" u="sng" dirty="0">
                <a:solidFill>
                  <a:srgbClr val="0070C0"/>
                </a:solidFill>
              </a:rPr>
              <a:t> </a:t>
            </a:r>
          </a:p>
          <a:p>
            <a:pPr lvl="0"/>
            <a:r>
              <a:rPr lang="en-IN" sz="1800" dirty="0" err="1">
                <a:solidFill>
                  <a:schemeClr val="tx1"/>
                </a:solidFill>
              </a:rPr>
              <a:t>Github</a:t>
            </a:r>
            <a:r>
              <a:rPr lang="en-IN" sz="1800" dirty="0">
                <a:solidFill>
                  <a:schemeClr val="tx1"/>
                </a:solidFill>
              </a:rPr>
              <a:t> link - </a:t>
            </a:r>
            <a:r>
              <a:rPr lang="en-IN" sz="1800" u="sng" dirty="0">
                <a:solidFill>
                  <a:srgbClr val="0070C0"/>
                </a:solidFill>
                <a:hlinkClick r:id="rId4">
                  <a:extLst>
                    <a:ext uri="{A12FA001-AC4F-418D-AE19-62706E023703}">
                      <ahyp:hlinkClr xmlns:ahyp="http://schemas.microsoft.com/office/drawing/2018/hyperlinkcolor" val="tx"/>
                    </a:ext>
                  </a:extLst>
                </a:hlinkClick>
              </a:rPr>
              <a:t>https://github.com/usd-aai-500-in1-group02/Module1_FinalProject</a:t>
            </a:r>
            <a:endParaRPr lang="en-IN" sz="1800" dirty="0">
              <a:solidFill>
                <a:srgbClr val="0070C0"/>
              </a:solidFill>
            </a:endParaRPr>
          </a:p>
          <a:p>
            <a:pPr lvl="0"/>
            <a:r>
              <a:rPr lang="en-IN" sz="1800" dirty="0">
                <a:solidFill>
                  <a:schemeClr val="tx1"/>
                </a:solidFill>
              </a:rPr>
              <a:t>World Health Organization (WHO) and </a:t>
            </a:r>
            <a:r>
              <a:rPr lang="en-IN" sz="1800" dirty="0" err="1">
                <a:solidFill>
                  <a:schemeClr val="tx1"/>
                </a:solidFill>
              </a:rPr>
              <a:t>Centers</a:t>
            </a:r>
            <a:r>
              <a:rPr lang="en-IN" sz="1800" dirty="0">
                <a:solidFill>
                  <a:schemeClr val="tx1"/>
                </a:solidFill>
              </a:rPr>
              <a:t> for Disease Control and Prevention (CDC) reports on global stroke burden and epidemiology.</a:t>
            </a:r>
          </a:p>
          <a:p>
            <a:pPr lvl="0"/>
            <a:r>
              <a:rPr lang="en-IN" sz="1800" dirty="0" err="1">
                <a:solidFill>
                  <a:schemeClr val="tx1"/>
                </a:solidFill>
              </a:rPr>
              <a:t>Agresti</a:t>
            </a:r>
            <a:r>
              <a:rPr lang="en-IN" sz="1800" dirty="0">
                <a:solidFill>
                  <a:schemeClr val="tx1"/>
                </a:solidFill>
              </a:rPr>
              <a:t>, A., &amp; Kateri, M. (n.d.). </a:t>
            </a:r>
            <a:r>
              <a:rPr lang="en-IN" sz="1800" i="1" dirty="0">
                <a:solidFill>
                  <a:schemeClr val="tx1"/>
                </a:solidFill>
              </a:rPr>
              <a:t>Foundations of Statistics for Data Scientists With R and Python (Chapman &amp; Hall/CRC Texts in Statistical Science)</a:t>
            </a:r>
            <a:r>
              <a:rPr lang="en-IN" sz="1800" dirty="0">
                <a:solidFill>
                  <a:schemeClr val="tx1"/>
                </a:solidFill>
              </a:rPr>
              <a:t>.</a:t>
            </a:r>
          </a:p>
          <a:p>
            <a:endParaRPr lang="en-IN" dirty="0"/>
          </a:p>
        </p:txBody>
      </p:sp>
    </p:spTree>
    <p:extLst>
      <p:ext uri="{BB962C8B-B14F-4D97-AF65-F5344CB8AC3E}">
        <p14:creationId xmlns:p14="http://schemas.microsoft.com/office/powerpoint/2010/main" val="246952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65D5-C05B-4751-8BB1-169228B9031B}"/>
              </a:ext>
            </a:extLst>
          </p:cNvPr>
          <p:cNvSpPr>
            <a:spLocks noGrp="1"/>
          </p:cNvSpPr>
          <p:nvPr>
            <p:ph type="title"/>
          </p:nvPr>
        </p:nvSpPr>
        <p:spPr>
          <a:xfrm>
            <a:off x="838200" y="365126"/>
            <a:ext cx="11066253" cy="825320"/>
          </a:xfrm>
        </p:spPr>
        <p:txBody>
          <a:bodyPr>
            <a:noAutofit/>
          </a:bodyPr>
          <a:lstStyle/>
          <a:p>
            <a:r>
              <a:rPr lang="en-IN" sz="2800" b="1" dirty="0">
                <a:latin typeface="Century Gothic" panose="020B0502020202020204" pitchFamily="34" charset="0"/>
              </a:rPr>
              <a:t>The AI Solution : Applied AI in Predictive Healthcare</a:t>
            </a:r>
          </a:p>
        </p:txBody>
      </p:sp>
      <p:sp>
        <p:nvSpPr>
          <p:cNvPr id="3" name="Content Placeholder 2">
            <a:extLst>
              <a:ext uri="{FF2B5EF4-FFF2-40B4-BE49-F238E27FC236}">
                <a16:creationId xmlns:a16="http://schemas.microsoft.com/office/drawing/2014/main" id="{474BE4A9-D05C-4185-B7FF-89918552A343}"/>
              </a:ext>
            </a:extLst>
          </p:cNvPr>
          <p:cNvSpPr>
            <a:spLocks noGrp="1"/>
          </p:cNvSpPr>
          <p:nvPr>
            <p:ph idx="1"/>
          </p:nvPr>
        </p:nvSpPr>
        <p:spPr>
          <a:xfrm>
            <a:off x="838200" y="1513936"/>
            <a:ext cx="10515600" cy="3830128"/>
          </a:xfrm>
        </p:spPr>
        <p:txBody>
          <a:bodyPr>
            <a:normAutofit/>
          </a:bodyPr>
          <a:lstStyle/>
          <a:p>
            <a:pPr marL="361950" lvl="0" indent="-361950">
              <a:buFont typeface="Wingdings" panose="05000000000000000000" pitchFamily="2" charset="2"/>
              <a:buChar char="q"/>
            </a:pPr>
            <a:r>
              <a:rPr lang="en-IN" sz="1900" b="1" dirty="0">
                <a:solidFill>
                  <a:schemeClr val="tx1"/>
                </a:solidFill>
                <a:latin typeface="+mj-lt"/>
              </a:rPr>
              <a:t>Paradigm Shift:</a:t>
            </a:r>
            <a:r>
              <a:rPr lang="en-IN" sz="1900" dirty="0">
                <a:solidFill>
                  <a:schemeClr val="tx1"/>
                </a:solidFill>
                <a:latin typeface="+mj-lt"/>
              </a:rPr>
              <a:t> </a:t>
            </a:r>
            <a:r>
              <a:rPr lang="en-IN" sz="1800" dirty="0">
                <a:solidFill>
                  <a:schemeClr val="tx1"/>
                </a:solidFill>
              </a:rPr>
              <a:t>From reactive disease management to proactive, predictive, and personalized care</a:t>
            </a:r>
            <a:r>
              <a:rPr lang="en-IN" sz="1900" dirty="0">
                <a:solidFill>
                  <a:schemeClr val="tx1"/>
                </a:solidFill>
              </a:rPr>
              <a:t>.</a:t>
            </a:r>
          </a:p>
          <a:p>
            <a:pPr marL="361950" lvl="0" indent="-361950">
              <a:buFont typeface="Wingdings" panose="05000000000000000000" pitchFamily="2" charset="2"/>
              <a:buChar char="q"/>
            </a:pPr>
            <a:r>
              <a:rPr lang="en-IN" sz="1800" b="1" dirty="0">
                <a:solidFill>
                  <a:schemeClr val="tx1"/>
                </a:solidFill>
                <a:latin typeface="+mj-lt"/>
              </a:rPr>
              <a:t>Limitations of Traditional Models:</a:t>
            </a:r>
            <a:r>
              <a:rPr lang="en-IN" sz="1800" dirty="0">
                <a:solidFill>
                  <a:schemeClr val="tx1"/>
                </a:solidFill>
                <a:latin typeface="+mj-lt"/>
              </a:rPr>
              <a:t> </a:t>
            </a:r>
            <a:r>
              <a:rPr lang="en-IN" sz="1800" dirty="0">
                <a:solidFill>
                  <a:schemeClr val="tx1"/>
                </a:solidFill>
              </a:rPr>
              <a:t>Often constrained by linearity assumptions, struggle with high-dimensional, heterogeneous data.</a:t>
            </a:r>
          </a:p>
          <a:p>
            <a:pPr marL="361950" lvl="0" indent="-361950">
              <a:buFont typeface="Wingdings" panose="05000000000000000000" pitchFamily="2" charset="2"/>
              <a:buChar char="q"/>
            </a:pPr>
            <a:r>
              <a:rPr lang="en-IN" sz="1800" b="1" dirty="0">
                <a:solidFill>
                  <a:schemeClr val="tx1"/>
                </a:solidFill>
              </a:rPr>
              <a:t>AI's Transformative Potential:</a:t>
            </a:r>
            <a:endParaRPr lang="en-IN" sz="1800" dirty="0">
              <a:solidFill>
                <a:schemeClr val="tx1"/>
              </a:solidFill>
            </a:endParaRPr>
          </a:p>
          <a:p>
            <a:pPr lvl="1"/>
            <a:r>
              <a:rPr lang="en-IN" sz="1800" dirty="0">
                <a:solidFill>
                  <a:schemeClr val="tx1"/>
                </a:solidFill>
              </a:rPr>
              <a:t>Uncovers complex, non-linear relationships and subtle interaction effects.</a:t>
            </a:r>
          </a:p>
          <a:p>
            <a:pPr lvl="1"/>
            <a:r>
              <a:rPr lang="en-IN" sz="1800" dirty="0">
                <a:solidFill>
                  <a:schemeClr val="tx1"/>
                </a:solidFill>
              </a:rPr>
              <a:t>Integrates diverse data (demographics, lifestyle, physiological measurements, medical history).</a:t>
            </a:r>
          </a:p>
          <a:p>
            <a:pPr lvl="1"/>
            <a:r>
              <a:rPr lang="en-IN" sz="1800" dirty="0">
                <a:solidFill>
                  <a:schemeClr val="tx1"/>
                </a:solidFill>
              </a:rPr>
              <a:t>Constructs highly individualized and dynamic stroke risk profiles.</a:t>
            </a:r>
          </a:p>
          <a:p>
            <a:pPr marL="361950" lvl="0" indent="-361950">
              <a:buFont typeface="Wingdings" panose="05000000000000000000" pitchFamily="2" charset="2"/>
              <a:buChar char="q"/>
            </a:pPr>
            <a:r>
              <a:rPr lang="en-IN" sz="1800" b="1" dirty="0">
                <a:solidFill>
                  <a:schemeClr val="tx1"/>
                </a:solidFill>
                <a:latin typeface="+mj-lt"/>
              </a:rPr>
              <a:t>Empowering Clinicians:</a:t>
            </a:r>
            <a:r>
              <a:rPr lang="en-IN" sz="1800" dirty="0">
                <a:solidFill>
                  <a:schemeClr val="tx1"/>
                </a:solidFill>
                <a:latin typeface="+mj-lt"/>
              </a:rPr>
              <a:t> </a:t>
            </a:r>
            <a:r>
              <a:rPr lang="en-IN" sz="1800" dirty="0">
                <a:solidFill>
                  <a:schemeClr val="tx1"/>
                </a:solidFill>
              </a:rPr>
              <a:t>Provides sophisticated decision-support systems for:</a:t>
            </a:r>
          </a:p>
          <a:p>
            <a:pPr lvl="1"/>
            <a:r>
              <a:rPr lang="en-IN" sz="1800" dirty="0">
                <a:solidFill>
                  <a:schemeClr val="tx1"/>
                </a:solidFill>
              </a:rPr>
              <a:t>Precision medicine approaches.</a:t>
            </a:r>
          </a:p>
          <a:p>
            <a:pPr lvl="1"/>
            <a:r>
              <a:rPr lang="en-IN" sz="1800" dirty="0">
                <a:solidFill>
                  <a:schemeClr val="tx1"/>
                </a:solidFill>
              </a:rPr>
              <a:t>Targeted preventive interventions.</a:t>
            </a:r>
          </a:p>
          <a:p>
            <a:pPr lvl="1"/>
            <a:r>
              <a:rPr lang="en-IN" sz="1800" dirty="0">
                <a:solidFill>
                  <a:schemeClr val="tx1"/>
                </a:solidFill>
              </a:rPr>
              <a:t>Optimized resource allocation</a:t>
            </a:r>
            <a:r>
              <a:rPr lang="en-IN" sz="1800" dirty="0"/>
              <a:t>.</a:t>
            </a:r>
          </a:p>
        </p:txBody>
      </p:sp>
    </p:spTree>
    <p:extLst>
      <p:ext uri="{BB962C8B-B14F-4D97-AF65-F5344CB8AC3E}">
        <p14:creationId xmlns:p14="http://schemas.microsoft.com/office/powerpoint/2010/main" val="348871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9D0F-5061-408F-9ECC-823B43004C8C}"/>
              </a:ext>
            </a:extLst>
          </p:cNvPr>
          <p:cNvSpPr>
            <a:spLocks noGrp="1"/>
          </p:cNvSpPr>
          <p:nvPr>
            <p:ph type="title"/>
          </p:nvPr>
        </p:nvSpPr>
        <p:spPr>
          <a:xfrm>
            <a:off x="838200" y="365125"/>
            <a:ext cx="10515600" cy="601033"/>
          </a:xfrm>
        </p:spPr>
        <p:txBody>
          <a:bodyPr>
            <a:noAutofit/>
          </a:bodyPr>
          <a:lstStyle/>
          <a:p>
            <a:r>
              <a:rPr lang="en-IN" sz="2800" b="1" dirty="0">
                <a:latin typeface="Century Gothic" panose="020B0502020202020204" pitchFamily="34" charset="0"/>
              </a:rPr>
              <a:t>Dataset Summary: Initial Overview &amp; Critical Imbalance</a:t>
            </a:r>
            <a:endParaRPr lang="en-IN" sz="2800"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3099B85F-B5CF-466B-B699-910196C1ED63}"/>
              </a:ext>
            </a:extLst>
          </p:cNvPr>
          <p:cNvSpPr>
            <a:spLocks noGrp="1"/>
          </p:cNvSpPr>
          <p:nvPr>
            <p:ph idx="1"/>
          </p:nvPr>
        </p:nvSpPr>
        <p:spPr>
          <a:xfrm>
            <a:off x="665672" y="1276710"/>
            <a:ext cx="5703894" cy="4675967"/>
          </a:xfrm>
        </p:spPr>
        <p:txBody>
          <a:bodyPr>
            <a:normAutofit/>
          </a:bodyPr>
          <a:lstStyle/>
          <a:p>
            <a:pPr marL="361950" indent="-361950">
              <a:buFont typeface="Wingdings" panose="05000000000000000000" pitchFamily="2" charset="2"/>
              <a:buChar char="q"/>
            </a:pPr>
            <a:r>
              <a:rPr lang="en-IN" sz="1800" b="1" dirty="0">
                <a:solidFill>
                  <a:schemeClr val="tx1"/>
                </a:solidFill>
              </a:rPr>
              <a:t>Dataset:</a:t>
            </a:r>
            <a:r>
              <a:rPr lang="en-IN" sz="1800" dirty="0">
                <a:solidFill>
                  <a:schemeClr val="tx1"/>
                </a:solidFill>
              </a:rPr>
              <a:t> Publicly available stroke risk prediction dataset.</a:t>
            </a:r>
          </a:p>
          <a:p>
            <a:pPr marL="361950" indent="-361950">
              <a:buFont typeface="Wingdings" panose="05000000000000000000" pitchFamily="2" charset="2"/>
              <a:buChar char="q"/>
            </a:pPr>
            <a:r>
              <a:rPr lang="en-IN" sz="1800" b="1" dirty="0">
                <a:solidFill>
                  <a:schemeClr val="tx1"/>
                </a:solidFill>
              </a:rPr>
              <a:t>Initial Structure (Raw Data):</a:t>
            </a:r>
            <a:endParaRPr lang="en-IN" sz="1800" dirty="0">
              <a:solidFill>
                <a:schemeClr val="tx1"/>
              </a:solidFill>
            </a:endParaRPr>
          </a:p>
          <a:p>
            <a:pPr lvl="1">
              <a:buFont typeface="Courier New" panose="02070309020205020404" pitchFamily="49" charset="0"/>
              <a:buChar char="o"/>
            </a:pPr>
            <a:r>
              <a:rPr lang="en-IN" sz="1800" b="1" dirty="0">
                <a:solidFill>
                  <a:schemeClr val="tx1"/>
                </a:solidFill>
                <a:latin typeface="Arial" panose="020B0604020202020204" pitchFamily="34" charset="0"/>
                <a:cs typeface="Arial" panose="020B0604020202020204" pitchFamily="34" charset="0"/>
              </a:rPr>
              <a:t>5,110</a:t>
            </a:r>
            <a:r>
              <a:rPr lang="en-IN" sz="1800" dirty="0">
                <a:solidFill>
                  <a:schemeClr val="tx1"/>
                </a:solidFill>
              </a:rPr>
              <a:t> individual records (patients)</a:t>
            </a:r>
          </a:p>
          <a:p>
            <a:pPr lvl="1">
              <a:buFont typeface="Courier New" panose="02070309020205020404" pitchFamily="49" charset="0"/>
              <a:buChar char="o"/>
            </a:pPr>
            <a:r>
              <a:rPr lang="en-IN" sz="1800" b="1" dirty="0">
                <a:solidFill>
                  <a:schemeClr val="tx1"/>
                </a:solidFill>
                <a:latin typeface="Arial" panose="020B0604020202020204" pitchFamily="34" charset="0"/>
                <a:cs typeface="Arial" panose="020B0604020202020204" pitchFamily="34" charset="0"/>
              </a:rPr>
              <a:t>12</a:t>
            </a:r>
            <a:r>
              <a:rPr lang="en-IN" sz="1800" dirty="0">
                <a:solidFill>
                  <a:schemeClr val="tx1"/>
                </a:solidFill>
              </a:rPr>
              <a:t> distinct variables (demographic, health, lifestyle)</a:t>
            </a:r>
          </a:p>
          <a:p>
            <a:pPr lvl="1">
              <a:buFont typeface="Courier New" panose="02070309020205020404" pitchFamily="49" charset="0"/>
              <a:buChar char="o"/>
            </a:pPr>
            <a:r>
              <a:rPr lang="en-IN" sz="1800" b="1" dirty="0">
                <a:solidFill>
                  <a:schemeClr val="tx1"/>
                </a:solidFill>
              </a:rPr>
              <a:t>Target Variable:</a:t>
            </a:r>
            <a:r>
              <a:rPr lang="en-IN" sz="1800" dirty="0">
                <a:solidFill>
                  <a:schemeClr val="tx1"/>
                </a:solidFill>
              </a:rPr>
              <a:t> stroke (binary: </a:t>
            </a:r>
            <a:r>
              <a:rPr lang="en-IN" sz="1800" dirty="0">
                <a:solidFill>
                  <a:schemeClr val="tx1"/>
                </a:solidFill>
                <a:latin typeface="Arial" panose="020B0604020202020204" pitchFamily="34" charset="0"/>
                <a:cs typeface="Arial" panose="020B0604020202020204" pitchFamily="34" charset="0"/>
              </a:rPr>
              <a:t>1 = stroke, 0 = no stroke</a:t>
            </a:r>
            <a:r>
              <a:rPr lang="en-IN" sz="1800" dirty="0">
                <a:solidFill>
                  <a:schemeClr val="tx1"/>
                </a:solidFill>
              </a:rPr>
              <a:t>)</a:t>
            </a:r>
          </a:p>
          <a:p>
            <a:pPr marL="361950" indent="-361950">
              <a:buFont typeface="Wingdings" panose="05000000000000000000" pitchFamily="2" charset="2"/>
              <a:buChar char="q"/>
            </a:pPr>
            <a:r>
              <a:rPr lang="en-IN" sz="1800" b="1" dirty="0">
                <a:solidFill>
                  <a:schemeClr val="tx1"/>
                </a:solidFill>
              </a:rPr>
              <a:t>Critical Class Imbalance:</a:t>
            </a:r>
            <a:endParaRPr lang="en-IN" sz="1800" dirty="0">
              <a:solidFill>
                <a:schemeClr val="tx1"/>
              </a:solidFill>
            </a:endParaRPr>
          </a:p>
          <a:p>
            <a:pPr lvl="1">
              <a:buFont typeface="Courier New" panose="02070309020205020404" pitchFamily="49" charset="0"/>
              <a:buChar char="o"/>
            </a:pPr>
            <a:r>
              <a:rPr lang="en-IN" sz="1800" b="1" dirty="0">
                <a:solidFill>
                  <a:schemeClr val="tx1"/>
                </a:solidFill>
              </a:rPr>
              <a:t>No Stroke (Class 0): </a:t>
            </a:r>
            <a:r>
              <a:rPr lang="en-IN" sz="1800" b="1" dirty="0">
                <a:solidFill>
                  <a:schemeClr val="tx1"/>
                </a:solidFill>
                <a:latin typeface="Arial" panose="020B0604020202020204" pitchFamily="34" charset="0"/>
                <a:cs typeface="Arial" panose="020B0604020202020204" pitchFamily="34" charset="0"/>
              </a:rPr>
              <a:t>4861</a:t>
            </a:r>
            <a:r>
              <a:rPr lang="en-IN" sz="1800" b="1" dirty="0">
                <a:solidFill>
                  <a:schemeClr val="tx1"/>
                </a:solidFill>
              </a:rPr>
              <a:t> instances (</a:t>
            </a:r>
            <a:r>
              <a:rPr lang="en-IN" sz="1800" b="1" dirty="0">
                <a:solidFill>
                  <a:schemeClr val="tx1"/>
                </a:solidFill>
                <a:latin typeface="Arial" panose="020B0604020202020204" pitchFamily="34" charset="0"/>
                <a:cs typeface="Arial" panose="020B0604020202020204" pitchFamily="34" charset="0"/>
              </a:rPr>
              <a:t>95.1%)</a:t>
            </a:r>
          </a:p>
          <a:p>
            <a:pPr lvl="1">
              <a:buFont typeface="Courier New" panose="02070309020205020404" pitchFamily="49" charset="0"/>
              <a:buChar char="o"/>
            </a:pPr>
            <a:r>
              <a:rPr lang="en-IN" sz="1800" b="1" dirty="0">
                <a:solidFill>
                  <a:schemeClr val="tx1"/>
                </a:solidFill>
              </a:rPr>
              <a:t>Stroke (Class 1): </a:t>
            </a:r>
            <a:r>
              <a:rPr lang="en-IN" sz="1800" b="1" dirty="0">
                <a:solidFill>
                  <a:schemeClr val="tx1"/>
                </a:solidFill>
                <a:latin typeface="Arial" panose="020B0604020202020204" pitchFamily="34" charset="0"/>
                <a:cs typeface="Arial" panose="020B0604020202020204" pitchFamily="34" charset="0"/>
              </a:rPr>
              <a:t>249 </a:t>
            </a:r>
            <a:r>
              <a:rPr lang="en-IN" sz="1800" b="1" dirty="0">
                <a:solidFill>
                  <a:schemeClr val="tx1"/>
                </a:solidFill>
              </a:rPr>
              <a:t>instances </a:t>
            </a:r>
            <a:r>
              <a:rPr lang="en-IN" sz="1800" b="1" dirty="0">
                <a:solidFill>
                  <a:schemeClr val="tx1"/>
                </a:solidFill>
                <a:latin typeface="Arial" panose="020B0604020202020204" pitchFamily="34" charset="0"/>
                <a:cs typeface="Arial" panose="020B0604020202020204" pitchFamily="34" charset="0"/>
              </a:rPr>
              <a:t>(4.9%)</a:t>
            </a:r>
          </a:p>
          <a:p>
            <a:pPr lvl="1">
              <a:buFont typeface="Courier New" panose="02070309020205020404" pitchFamily="49" charset="0"/>
              <a:buChar char="o"/>
            </a:pPr>
            <a:r>
              <a:rPr lang="en-IN" sz="1800" b="1" dirty="0">
                <a:solidFill>
                  <a:schemeClr val="tx1"/>
                </a:solidFill>
              </a:rPr>
              <a:t>Imbalance Ratio: Approximately </a:t>
            </a:r>
            <a:r>
              <a:rPr lang="en-IN" sz="1800" b="1" dirty="0">
                <a:solidFill>
                  <a:schemeClr val="tx1"/>
                </a:solidFill>
                <a:latin typeface="Arial" panose="020B0604020202020204" pitchFamily="34" charset="0"/>
                <a:cs typeface="Arial" panose="020B0604020202020204" pitchFamily="34" charset="0"/>
              </a:rPr>
              <a:t>19.5 : 1 </a:t>
            </a:r>
            <a:r>
              <a:rPr lang="en-IN" sz="1800" b="1" dirty="0">
                <a:solidFill>
                  <a:schemeClr val="tx1"/>
                </a:solidFill>
              </a:rPr>
              <a:t>(No Stroke : Stroke)</a:t>
            </a:r>
          </a:p>
          <a:p>
            <a:endParaRPr lang="en-IN" dirty="0"/>
          </a:p>
        </p:txBody>
      </p:sp>
      <p:pic>
        <p:nvPicPr>
          <p:cNvPr id="4" name="Picture 3">
            <a:extLst>
              <a:ext uri="{FF2B5EF4-FFF2-40B4-BE49-F238E27FC236}">
                <a16:creationId xmlns:a16="http://schemas.microsoft.com/office/drawing/2014/main" id="{3DF89AD6-4115-4F6E-805A-35D81C145E11}"/>
              </a:ext>
            </a:extLst>
          </p:cNvPr>
          <p:cNvPicPr/>
          <p:nvPr/>
        </p:nvPicPr>
        <p:blipFill>
          <a:blip r:embed="rId3"/>
          <a:stretch>
            <a:fillRect/>
          </a:stretch>
        </p:blipFill>
        <p:spPr>
          <a:xfrm>
            <a:off x="6896471" y="1082615"/>
            <a:ext cx="4236959" cy="2898476"/>
          </a:xfrm>
          <a:prstGeom prst="rect">
            <a:avLst/>
          </a:prstGeom>
        </p:spPr>
      </p:pic>
      <p:pic>
        <p:nvPicPr>
          <p:cNvPr id="5" name="Picture 4">
            <a:extLst>
              <a:ext uri="{FF2B5EF4-FFF2-40B4-BE49-F238E27FC236}">
                <a16:creationId xmlns:a16="http://schemas.microsoft.com/office/drawing/2014/main" id="{D8517DAA-759F-4D8F-A0C3-A56703B6ACD7}"/>
              </a:ext>
            </a:extLst>
          </p:cNvPr>
          <p:cNvPicPr/>
          <p:nvPr/>
        </p:nvPicPr>
        <p:blipFill>
          <a:blip r:embed="rId4"/>
          <a:stretch>
            <a:fillRect/>
          </a:stretch>
        </p:blipFill>
        <p:spPr>
          <a:xfrm>
            <a:off x="6149196" y="4260172"/>
            <a:ext cx="5731510" cy="2399420"/>
          </a:xfrm>
          <a:prstGeom prst="rect">
            <a:avLst/>
          </a:prstGeom>
        </p:spPr>
      </p:pic>
    </p:spTree>
    <p:extLst>
      <p:ext uri="{BB962C8B-B14F-4D97-AF65-F5344CB8AC3E}">
        <p14:creationId xmlns:p14="http://schemas.microsoft.com/office/powerpoint/2010/main" val="1212458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680-B1EB-458A-90C7-4A32001358EC}"/>
              </a:ext>
            </a:extLst>
          </p:cNvPr>
          <p:cNvSpPr>
            <a:spLocks noGrp="1"/>
          </p:cNvSpPr>
          <p:nvPr>
            <p:ph type="title"/>
          </p:nvPr>
        </p:nvSpPr>
        <p:spPr/>
        <p:txBody>
          <a:bodyPr>
            <a:normAutofit/>
          </a:bodyPr>
          <a:lstStyle/>
          <a:p>
            <a:r>
              <a:rPr lang="en-IN" sz="2800" b="1" dirty="0">
                <a:latin typeface="Century Gothic" panose="020B0502020202020204" pitchFamily="34" charset="0"/>
              </a:rPr>
              <a:t>Approach: Comprehensive Phased Methodology</a:t>
            </a:r>
          </a:p>
        </p:txBody>
      </p:sp>
      <p:sp>
        <p:nvSpPr>
          <p:cNvPr id="3" name="Content Placeholder 2">
            <a:extLst>
              <a:ext uri="{FF2B5EF4-FFF2-40B4-BE49-F238E27FC236}">
                <a16:creationId xmlns:a16="http://schemas.microsoft.com/office/drawing/2014/main" id="{EE8DF396-C0B2-4A04-BB7A-C043E06C6967}"/>
              </a:ext>
            </a:extLst>
          </p:cNvPr>
          <p:cNvSpPr>
            <a:spLocks noGrp="1"/>
          </p:cNvSpPr>
          <p:nvPr>
            <p:ph idx="1"/>
          </p:nvPr>
        </p:nvSpPr>
        <p:spPr/>
        <p:txBody>
          <a:bodyPr>
            <a:normAutofit/>
          </a:bodyPr>
          <a:lstStyle/>
          <a:p>
            <a:pPr marL="0" indent="0">
              <a:buNone/>
            </a:pPr>
            <a:r>
              <a:rPr lang="en-IN" sz="1800" dirty="0">
                <a:solidFill>
                  <a:schemeClr val="tx1"/>
                </a:solidFill>
              </a:rPr>
              <a:t>Our project adheres to a rigorous, phased methodology to ensure scientific rigor and practical utility:</a:t>
            </a:r>
          </a:p>
          <a:p>
            <a:pPr marL="0" indent="0">
              <a:buNone/>
            </a:pPr>
            <a:endParaRPr lang="en-IN" sz="1800" dirty="0">
              <a:solidFill>
                <a:schemeClr val="tx1"/>
              </a:solidFill>
              <a:latin typeface="+mj-lt"/>
            </a:endParaRPr>
          </a:p>
          <a:p>
            <a:pPr marL="514350" lvl="0" indent="-514350">
              <a:buFont typeface="+mj-lt"/>
              <a:buAutoNum type="arabicPeriod"/>
            </a:pPr>
            <a:r>
              <a:rPr lang="en-IN" sz="1800" b="1" dirty="0">
                <a:solidFill>
                  <a:schemeClr val="tx1"/>
                </a:solidFill>
              </a:rPr>
              <a:t>Data Acquisition &amp; Quality Assessment:</a:t>
            </a:r>
            <a:r>
              <a:rPr lang="en-IN" sz="1800" dirty="0">
                <a:solidFill>
                  <a:schemeClr val="tx1"/>
                </a:solidFill>
              </a:rPr>
              <a:t> (Phase</a:t>
            </a:r>
            <a:r>
              <a:rPr lang="en-IN" sz="1400" dirty="0">
                <a:solidFill>
                  <a:schemeClr val="tx1"/>
                </a:solidFill>
                <a:latin typeface="Arial" panose="020B0604020202020204" pitchFamily="34" charset="0"/>
                <a:cs typeface="Arial" panose="020B0604020202020204" pitchFamily="34" charset="0"/>
              </a:rPr>
              <a:t> 1</a:t>
            </a:r>
            <a:r>
              <a:rPr lang="en-IN" sz="1800" dirty="0">
                <a:solidFill>
                  <a:schemeClr val="tx1"/>
                </a:solidFill>
              </a:rPr>
              <a:t>)</a:t>
            </a:r>
          </a:p>
          <a:p>
            <a:pPr lvl="1"/>
            <a:r>
              <a:rPr lang="en-IN" sz="1800" dirty="0">
                <a:solidFill>
                  <a:schemeClr val="tx1"/>
                </a:solidFill>
              </a:rPr>
              <a:t>Sourcing, structural overview, class imbalance analysis.</a:t>
            </a:r>
          </a:p>
          <a:p>
            <a:pPr lvl="1"/>
            <a:r>
              <a:rPr lang="en-IN" sz="1800" dirty="0">
                <a:solidFill>
                  <a:schemeClr val="tx1"/>
                </a:solidFill>
              </a:rPr>
              <a:t>Identification of missing values, duplicates, data type coherence.</a:t>
            </a:r>
          </a:p>
          <a:p>
            <a:pPr marL="514350" lvl="0" indent="-514350">
              <a:buFont typeface="+mj-lt"/>
              <a:buAutoNum type="arabicPeriod"/>
            </a:pPr>
            <a:r>
              <a:rPr lang="en-IN" sz="1800" b="1" dirty="0">
                <a:solidFill>
                  <a:schemeClr val="tx1"/>
                </a:solidFill>
              </a:rPr>
              <a:t>Data Cleaning &amp; Pre-processing:</a:t>
            </a:r>
            <a:r>
              <a:rPr lang="en-IN" sz="1800" dirty="0">
                <a:solidFill>
                  <a:schemeClr val="tx1"/>
                </a:solidFill>
              </a:rPr>
              <a:t> (Phase</a:t>
            </a:r>
            <a:r>
              <a:rPr lang="en-IN" sz="1800" dirty="0">
                <a:solidFill>
                  <a:schemeClr val="tx1"/>
                </a:solidFill>
                <a:latin typeface="Arial" panose="020B0604020202020204" pitchFamily="34" charset="0"/>
                <a:cs typeface="Arial" panose="020B0604020202020204" pitchFamily="34" charset="0"/>
              </a:rPr>
              <a:t> </a:t>
            </a:r>
            <a:r>
              <a:rPr lang="en-IN" sz="1400" dirty="0">
                <a:solidFill>
                  <a:schemeClr val="tx1"/>
                </a:solidFill>
                <a:latin typeface="Arial" panose="020B0604020202020204" pitchFamily="34" charset="0"/>
                <a:cs typeface="Arial" panose="020B0604020202020204" pitchFamily="34" charset="0"/>
              </a:rPr>
              <a:t>2</a:t>
            </a:r>
            <a:r>
              <a:rPr lang="en-IN" sz="1800" dirty="0">
                <a:solidFill>
                  <a:schemeClr val="tx1"/>
                </a:solidFill>
              </a:rPr>
              <a:t>)</a:t>
            </a:r>
          </a:p>
          <a:p>
            <a:pPr lvl="1"/>
            <a:r>
              <a:rPr lang="en-IN" sz="1800" dirty="0">
                <a:solidFill>
                  <a:schemeClr val="tx1"/>
                </a:solidFill>
              </a:rPr>
              <a:t>Advanced imputation for missing values.</a:t>
            </a:r>
          </a:p>
          <a:p>
            <a:pPr lvl="1"/>
            <a:r>
              <a:rPr lang="en-IN" sz="1800" dirty="0">
                <a:solidFill>
                  <a:schemeClr val="tx1"/>
                </a:solidFill>
              </a:rPr>
              <a:t>Outlier management and data scaling.</a:t>
            </a:r>
          </a:p>
          <a:p>
            <a:pPr lvl="1"/>
            <a:r>
              <a:rPr lang="en-IN" sz="1800" dirty="0">
                <a:solidFill>
                  <a:schemeClr val="tx1"/>
                </a:solidFill>
              </a:rPr>
              <a:t>Robust categorical encoding.</a:t>
            </a:r>
          </a:p>
          <a:p>
            <a:pPr marL="514350" lvl="0" indent="-514350">
              <a:buFont typeface="+mj-lt"/>
              <a:buAutoNum type="arabicPeriod"/>
            </a:pPr>
            <a:r>
              <a:rPr lang="en-IN" sz="1800" b="1" dirty="0">
                <a:solidFill>
                  <a:schemeClr val="tx1"/>
                </a:solidFill>
              </a:rPr>
              <a:t>Exploratory Data Analysis (EDA) &amp; Hypothesis Testing:</a:t>
            </a:r>
            <a:r>
              <a:rPr lang="en-IN" sz="1800" dirty="0">
                <a:solidFill>
                  <a:schemeClr val="tx1"/>
                </a:solidFill>
              </a:rPr>
              <a:t> (Phase</a:t>
            </a:r>
            <a:r>
              <a:rPr lang="en-IN" sz="1800" dirty="0">
                <a:solidFill>
                  <a:schemeClr val="tx1"/>
                </a:solidFill>
                <a:latin typeface="Arial" panose="020B0604020202020204" pitchFamily="34" charset="0"/>
                <a:cs typeface="Arial" panose="020B0604020202020204" pitchFamily="34" charset="0"/>
              </a:rPr>
              <a:t> </a:t>
            </a:r>
            <a:r>
              <a:rPr lang="en-IN" sz="1400" dirty="0">
                <a:solidFill>
                  <a:schemeClr val="tx1"/>
                </a:solidFill>
                <a:latin typeface="Arial" panose="020B0604020202020204" pitchFamily="34" charset="0"/>
                <a:cs typeface="Arial" panose="020B0604020202020204" pitchFamily="34" charset="0"/>
              </a:rPr>
              <a:t>3</a:t>
            </a:r>
            <a:r>
              <a:rPr lang="en-IN" sz="1800" dirty="0">
                <a:solidFill>
                  <a:schemeClr val="tx1"/>
                </a:solidFill>
              </a:rPr>
              <a:t>)</a:t>
            </a:r>
          </a:p>
          <a:p>
            <a:pPr lvl="1"/>
            <a:r>
              <a:rPr lang="en-IN" sz="1800" dirty="0">
                <a:solidFill>
                  <a:schemeClr val="tx1"/>
                </a:solidFill>
              </a:rPr>
              <a:t>Univariate &amp; Bivariate analysis to understand feature distributions and relationships with stroke.</a:t>
            </a:r>
          </a:p>
          <a:p>
            <a:pPr lvl="1"/>
            <a:r>
              <a:rPr lang="en-IN" sz="1800" dirty="0">
                <a:solidFill>
                  <a:schemeClr val="tx1"/>
                </a:solidFill>
              </a:rPr>
              <a:t>Formal statistical tests with multiple testing correction.</a:t>
            </a:r>
          </a:p>
          <a:p>
            <a:endParaRPr lang="en-IN" dirty="0"/>
          </a:p>
        </p:txBody>
      </p:sp>
    </p:spTree>
    <p:extLst>
      <p:ext uri="{BB962C8B-B14F-4D97-AF65-F5344CB8AC3E}">
        <p14:creationId xmlns:p14="http://schemas.microsoft.com/office/powerpoint/2010/main" val="384810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680-B1EB-458A-90C7-4A32001358EC}"/>
              </a:ext>
            </a:extLst>
          </p:cNvPr>
          <p:cNvSpPr>
            <a:spLocks noGrp="1"/>
          </p:cNvSpPr>
          <p:nvPr>
            <p:ph type="title"/>
          </p:nvPr>
        </p:nvSpPr>
        <p:spPr/>
        <p:txBody>
          <a:bodyPr>
            <a:normAutofit/>
          </a:bodyPr>
          <a:lstStyle/>
          <a:p>
            <a:r>
              <a:rPr lang="en-IN" sz="2800" b="1" dirty="0">
                <a:latin typeface="Century Gothic" panose="020B0502020202020204" pitchFamily="34" charset="0"/>
              </a:rPr>
              <a:t>Approach: Comprehensive Phased Methodology </a:t>
            </a:r>
            <a:r>
              <a:rPr lang="en-IN" sz="2800" b="1" dirty="0" err="1">
                <a:latin typeface="Century Gothic" panose="020B0502020202020204" pitchFamily="34" charset="0"/>
              </a:rPr>
              <a:t>Contd</a:t>
            </a:r>
            <a:r>
              <a:rPr lang="en-IN" sz="2800" b="1" dirty="0">
                <a:latin typeface="Century Gothic" panose="020B0502020202020204" pitchFamily="34" charset="0"/>
              </a:rPr>
              <a:t>…</a:t>
            </a:r>
          </a:p>
        </p:txBody>
      </p:sp>
      <p:sp>
        <p:nvSpPr>
          <p:cNvPr id="3" name="Content Placeholder 2">
            <a:extLst>
              <a:ext uri="{FF2B5EF4-FFF2-40B4-BE49-F238E27FC236}">
                <a16:creationId xmlns:a16="http://schemas.microsoft.com/office/drawing/2014/main" id="{EE8DF396-C0B2-4A04-BB7A-C043E06C6967}"/>
              </a:ext>
            </a:extLst>
          </p:cNvPr>
          <p:cNvSpPr>
            <a:spLocks noGrp="1"/>
          </p:cNvSpPr>
          <p:nvPr>
            <p:ph idx="1"/>
          </p:nvPr>
        </p:nvSpPr>
        <p:spPr/>
        <p:txBody>
          <a:bodyPr>
            <a:normAutofit/>
          </a:bodyPr>
          <a:lstStyle/>
          <a:p>
            <a:pPr marL="514350" lvl="0" indent="-514350">
              <a:buFont typeface="+mj-lt"/>
              <a:buAutoNum type="arabicPeriod" startAt="4"/>
            </a:pPr>
            <a:r>
              <a:rPr lang="en-IN" sz="1900" b="1" dirty="0">
                <a:solidFill>
                  <a:schemeClr val="tx1"/>
                </a:solidFill>
              </a:rPr>
              <a:t>Advanced Feature Engineering:</a:t>
            </a:r>
            <a:r>
              <a:rPr lang="en-IN" sz="1900" dirty="0">
                <a:solidFill>
                  <a:schemeClr val="tx1"/>
                </a:solidFill>
              </a:rPr>
              <a:t> (Phase </a:t>
            </a:r>
            <a:r>
              <a:rPr lang="en-IN" sz="1400" dirty="0">
                <a:solidFill>
                  <a:schemeClr val="tx1"/>
                </a:solidFill>
                <a:latin typeface="Arial" panose="020B0604020202020204" pitchFamily="34" charset="0"/>
                <a:cs typeface="Arial" panose="020B0604020202020204" pitchFamily="34" charset="0"/>
              </a:rPr>
              <a:t>4</a:t>
            </a:r>
            <a:r>
              <a:rPr lang="en-IN" sz="1900" dirty="0">
                <a:solidFill>
                  <a:schemeClr val="tx1"/>
                </a:solidFill>
              </a:rPr>
              <a:t>)</a:t>
            </a:r>
          </a:p>
          <a:p>
            <a:pPr lvl="1"/>
            <a:r>
              <a:rPr lang="en-IN" sz="1900" dirty="0">
                <a:solidFill>
                  <a:schemeClr val="tx1"/>
                </a:solidFill>
              </a:rPr>
              <a:t>Creation of novel features (interactions, polynomials).</a:t>
            </a:r>
          </a:p>
          <a:p>
            <a:pPr lvl="1"/>
            <a:r>
              <a:rPr lang="en-IN" sz="1900" dirty="0">
                <a:solidFill>
                  <a:schemeClr val="tx1"/>
                </a:solidFill>
              </a:rPr>
              <a:t>Transformation of existing features to enhance predictive power.</a:t>
            </a:r>
          </a:p>
          <a:p>
            <a:pPr marL="514350" lvl="0" indent="-514350">
              <a:buFont typeface="+mj-lt"/>
              <a:buAutoNum type="arabicPeriod" startAt="5"/>
            </a:pPr>
            <a:r>
              <a:rPr lang="en-IN" sz="1900" b="1" dirty="0">
                <a:solidFill>
                  <a:schemeClr val="tx1"/>
                </a:solidFill>
              </a:rPr>
              <a:t>Model Selection &amp; Development:</a:t>
            </a:r>
            <a:r>
              <a:rPr lang="en-IN" sz="1900" dirty="0">
                <a:solidFill>
                  <a:schemeClr val="tx1"/>
                </a:solidFill>
              </a:rPr>
              <a:t> (Phase </a:t>
            </a:r>
            <a:r>
              <a:rPr lang="en-IN" sz="1400" dirty="0">
                <a:solidFill>
                  <a:schemeClr val="tx1"/>
                </a:solidFill>
                <a:latin typeface="Arial" panose="020B0604020202020204" pitchFamily="34" charset="0"/>
                <a:cs typeface="Arial" panose="020B0604020202020204" pitchFamily="34" charset="0"/>
              </a:rPr>
              <a:t>5</a:t>
            </a:r>
            <a:r>
              <a:rPr lang="en-IN" sz="1900" dirty="0">
                <a:solidFill>
                  <a:schemeClr val="tx1"/>
                </a:solidFill>
              </a:rPr>
              <a:t>)</a:t>
            </a:r>
          </a:p>
          <a:p>
            <a:pPr lvl="1"/>
            <a:r>
              <a:rPr lang="en-IN" sz="1900" dirty="0">
                <a:solidFill>
                  <a:schemeClr val="tx1"/>
                </a:solidFill>
              </a:rPr>
              <a:t>Strategic choice of algorithms suitable for imbalanced classification (e.g., Naïve Bayes, Random Forest, Support Vector Machine,  </a:t>
            </a:r>
            <a:r>
              <a:rPr lang="en-IN" sz="1900" dirty="0" err="1">
                <a:solidFill>
                  <a:schemeClr val="tx1"/>
                </a:solidFill>
              </a:rPr>
              <a:t>XGBoost</a:t>
            </a:r>
            <a:r>
              <a:rPr lang="en-IN" sz="1900" dirty="0">
                <a:solidFill>
                  <a:schemeClr val="tx1"/>
                </a:solidFill>
              </a:rPr>
              <a:t> etc.)</a:t>
            </a:r>
          </a:p>
          <a:p>
            <a:pPr lvl="1"/>
            <a:r>
              <a:rPr lang="en-IN" sz="1900" dirty="0">
                <a:solidFill>
                  <a:schemeClr val="tx1"/>
                </a:solidFill>
              </a:rPr>
              <a:t>Hyperparameter optimization, class imbalance handling.</a:t>
            </a:r>
          </a:p>
          <a:p>
            <a:pPr marL="514350" indent="-514350">
              <a:buFont typeface="+mj-lt"/>
              <a:buAutoNum type="arabicPeriod" startAt="5"/>
            </a:pPr>
            <a:r>
              <a:rPr lang="en-IN" sz="1900" b="1" dirty="0">
                <a:solidFill>
                  <a:schemeClr val="tx1"/>
                </a:solidFill>
              </a:rPr>
              <a:t>Model Analysis &amp; Validation: (Phase </a:t>
            </a:r>
            <a:r>
              <a:rPr lang="en-IN" sz="1400" b="1" dirty="0">
                <a:solidFill>
                  <a:schemeClr val="tx1"/>
                </a:solidFill>
                <a:latin typeface="Arial" panose="020B0604020202020204" pitchFamily="34" charset="0"/>
                <a:cs typeface="Arial" panose="020B0604020202020204" pitchFamily="34" charset="0"/>
              </a:rPr>
              <a:t>6</a:t>
            </a:r>
            <a:r>
              <a:rPr lang="en-IN" sz="1900" b="1" dirty="0">
                <a:solidFill>
                  <a:schemeClr val="tx1"/>
                </a:solidFill>
              </a:rPr>
              <a:t>)</a:t>
            </a:r>
          </a:p>
          <a:p>
            <a:pPr lvl="1"/>
            <a:r>
              <a:rPr lang="en-IN" sz="1900" dirty="0">
                <a:solidFill>
                  <a:schemeClr val="tx1"/>
                </a:solidFill>
              </a:rPr>
              <a:t>Comprehensive performance evaluation (Precision, Recall, AUC-ROC, AUPRC).</a:t>
            </a:r>
          </a:p>
          <a:p>
            <a:pPr lvl="1"/>
            <a:r>
              <a:rPr lang="en-IN" sz="1900" dirty="0">
                <a:solidFill>
                  <a:schemeClr val="tx1"/>
                </a:solidFill>
              </a:rPr>
              <a:t>Assessment of calibration, robustness, and fairness.</a:t>
            </a:r>
          </a:p>
          <a:p>
            <a:pPr marL="514350" lvl="0" indent="-514350">
              <a:buFont typeface="+mj-lt"/>
              <a:buAutoNum type="arabicPeriod" startAt="5"/>
            </a:pPr>
            <a:r>
              <a:rPr lang="en-IN" sz="1900" b="1" dirty="0">
                <a:solidFill>
                  <a:schemeClr val="tx1"/>
                </a:solidFill>
              </a:rPr>
              <a:t>Conclusion &amp; Recommendations: (Phase </a:t>
            </a:r>
            <a:r>
              <a:rPr lang="en-IN" sz="1400" b="1" dirty="0">
                <a:solidFill>
                  <a:schemeClr val="tx1"/>
                </a:solidFill>
                <a:latin typeface="Arial" panose="020B0604020202020204" pitchFamily="34" charset="0"/>
                <a:cs typeface="Arial" panose="020B0604020202020204" pitchFamily="34" charset="0"/>
              </a:rPr>
              <a:t>7</a:t>
            </a:r>
            <a:r>
              <a:rPr lang="en-IN" sz="1900" b="1" dirty="0">
                <a:solidFill>
                  <a:schemeClr val="tx1"/>
                </a:solidFill>
              </a:rPr>
              <a:t>)</a:t>
            </a:r>
          </a:p>
          <a:p>
            <a:pPr lvl="1"/>
            <a:r>
              <a:rPr lang="en-IN" sz="1900" dirty="0">
                <a:solidFill>
                  <a:schemeClr val="tx1"/>
                </a:solidFill>
              </a:rPr>
              <a:t>Synthesis of findings, clinical integration strategies, future research.</a:t>
            </a:r>
          </a:p>
          <a:p>
            <a:endParaRPr lang="en-IN" dirty="0"/>
          </a:p>
        </p:txBody>
      </p:sp>
    </p:spTree>
    <p:extLst>
      <p:ext uri="{BB962C8B-B14F-4D97-AF65-F5344CB8AC3E}">
        <p14:creationId xmlns:p14="http://schemas.microsoft.com/office/powerpoint/2010/main" val="150679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8CDE-F60D-43FE-BD91-D95C93195DB0}"/>
              </a:ext>
            </a:extLst>
          </p:cNvPr>
          <p:cNvSpPr>
            <a:spLocks noGrp="1"/>
          </p:cNvSpPr>
          <p:nvPr>
            <p:ph type="title"/>
          </p:nvPr>
        </p:nvSpPr>
        <p:spPr>
          <a:xfrm>
            <a:off x="613349" y="261370"/>
            <a:ext cx="10515600" cy="911584"/>
          </a:xfrm>
        </p:spPr>
        <p:txBody>
          <a:bodyPr>
            <a:normAutofit fontScale="90000"/>
          </a:bodyPr>
          <a:lstStyle/>
          <a:p>
            <a:r>
              <a:rPr lang="en-IN" sz="3600" b="1" dirty="0">
                <a:solidFill>
                  <a:schemeClr val="tx1"/>
                </a:solidFill>
              </a:rPr>
              <a:t>Data Cleaning &amp; Pre-processing: Ensuring Data Integrity</a:t>
            </a:r>
          </a:p>
        </p:txBody>
      </p:sp>
      <p:sp>
        <p:nvSpPr>
          <p:cNvPr id="3" name="Content Placeholder 2">
            <a:extLst>
              <a:ext uri="{FF2B5EF4-FFF2-40B4-BE49-F238E27FC236}">
                <a16:creationId xmlns:a16="http://schemas.microsoft.com/office/drawing/2014/main" id="{C54046D1-AF8A-4E55-A647-6560C49502CF}"/>
              </a:ext>
            </a:extLst>
          </p:cNvPr>
          <p:cNvSpPr>
            <a:spLocks noGrp="1"/>
          </p:cNvSpPr>
          <p:nvPr>
            <p:ph idx="1"/>
          </p:nvPr>
        </p:nvSpPr>
        <p:spPr>
          <a:xfrm>
            <a:off x="613349" y="1639985"/>
            <a:ext cx="7376408" cy="4852889"/>
          </a:xfrm>
        </p:spPr>
        <p:txBody>
          <a:bodyPr>
            <a:normAutofit fontScale="25000" lnSpcReduction="20000"/>
          </a:bodyPr>
          <a:lstStyle/>
          <a:p>
            <a:pPr marL="0" indent="0">
              <a:buNone/>
            </a:pPr>
            <a:r>
              <a:rPr lang="en-IN" sz="7200" b="1" dirty="0">
                <a:solidFill>
                  <a:schemeClr val="tx1"/>
                </a:solidFill>
              </a:rPr>
              <a:t>Key Challenges &amp; Solutions:</a:t>
            </a:r>
            <a:endParaRPr lang="en-IN" sz="7200" dirty="0">
              <a:solidFill>
                <a:schemeClr val="tx1"/>
              </a:solidFill>
            </a:endParaRPr>
          </a:p>
          <a:p>
            <a:pPr marL="360363" lvl="0" indent="-360363">
              <a:buFont typeface="Wingdings" panose="05000000000000000000" pitchFamily="2" charset="2"/>
              <a:buChar char="q"/>
            </a:pPr>
            <a:r>
              <a:rPr lang="en-IN" sz="7200" b="1" dirty="0">
                <a:solidFill>
                  <a:schemeClr val="tx1"/>
                </a:solidFill>
              </a:rPr>
              <a:t>Missing Values:</a:t>
            </a:r>
            <a:endParaRPr lang="en-IN" sz="7200" dirty="0">
              <a:solidFill>
                <a:schemeClr val="tx1"/>
              </a:solidFill>
            </a:endParaRPr>
          </a:p>
          <a:p>
            <a:pPr lvl="1"/>
            <a:r>
              <a:rPr lang="en-IN" sz="6400" b="1" dirty="0">
                <a:solidFill>
                  <a:schemeClr val="tx1"/>
                </a:solidFill>
              </a:rPr>
              <a:t>Identified:</a:t>
            </a:r>
            <a:r>
              <a:rPr lang="en-IN" sz="6400" dirty="0">
                <a:solidFill>
                  <a:schemeClr val="tx1"/>
                </a:solidFill>
              </a:rPr>
              <a:t> Primarily in </a:t>
            </a:r>
            <a:r>
              <a:rPr lang="en-IN" sz="6400" dirty="0" err="1">
                <a:solidFill>
                  <a:schemeClr val="tx1"/>
                </a:solidFill>
              </a:rPr>
              <a:t>bmi</a:t>
            </a:r>
            <a:r>
              <a:rPr lang="en-IN" sz="6400" dirty="0">
                <a:solidFill>
                  <a:schemeClr val="tx1"/>
                </a:solidFill>
              </a:rPr>
              <a:t> </a:t>
            </a:r>
            <a:r>
              <a:rPr lang="en-IN" sz="6400" dirty="0">
                <a:solidFill>
                  <a:schemeClr val="tx1"/>
                </a:solidFill>
                <a:latin typeface="Arial" panose="020B0604020202020204" pitchFamily="34" charset="0"/>
                <a:cs typeface="Arial" panose="020B0604020202020204" pitchFamily="34" charset="0"/>
              </a:rPr>
              <a:t>(3.93%)</a:t>
            </a:r>
          </a:p>
          <a:p>
            <a:pPr lvl="1"/>
            <a:r>
              <a:rPr lang="en-IN" sz="6400" b="1" dirty="0">
                <a:solidFill>
                  <a:schemeClr val="tx1"/>
                </a:solidFill>
              </a:rPr>
              <a:t>Solution:</a:t>
            </a:r>
            <a:r>
              <a:rPr lang="en-IN" sz="6400" dirty="0">
                <a:solidFill>
                  <a:schemeClr val="tx1"/>
                </a:solidFill>
              </a:rPr>
              <a:t> </a:t>
            </a:r>
            <a:r>
              <a:rPr lang="en-IN" sz="6400" dirty="0" err="1">
                <a:solidFill>
                  <a:schemeClr val="tx1"/>
                </a:solidFill>
              </a:rPr>
              <a:t>bmi</a:t>
            </a:r>
            <a:r>
              <a:rPr lang="en-IN" sz="6400" dirty="0">
                <a:solidFill>
                  <a:schemeClr val="tx1"/>
                </a:solidFill>
              </a:rPr>
              <a:t> imputed using </a:t>
            </a:r>
            <a:r>
              <a:rPr lang="en-IN" sz="6400" b="1" dirty="0">
                <a:solidFill>
                  <a:schemeClr val="tx1"/>
                </a:solidFill>
              </a:rPr>
              <a:t>K-Nearest Neighbours (KNN) imputation</a:t>
            </a:r>
            <a:endParaRPr lang="en-IN" sz="6400" dirty="0">
              <a:solidFill>
                <a:schemeClr val="tx1"/>
              </a:solidFill>
            </a:endParaRPr>
          </a:p>
          <a:p>
            <a:pPr lvl="1"/>
            <a:r>
              <a:rPr lang="en-IN" sz="6400" b="1" dirty="0">
                <a:solidFill>
                  <a:schemeClr val="tx1"/>
                </a:solidFill>
              </a:rPr>
              <a:t>Result:</a:t>
            </a:r>
            <a:r>
              <a:rPr lang="en-IN" sz="6400" dirty="0">
                <a:solidFill>
                  <a:schemeClr val="tx1"/>
                </a:solidFill>
              </a:rPr>
              <a:t> </a:t>
            </a:r>
            <a:r>
              <a:rPr lang="en-IN" sz="6400" b="1" dirty="0">
                <a:solidFill>
                  <a:schemeClr val="tx1"/>
                </a:solidFill>
                <a:latin typeface="Arial" panose="020B0604020202020204" pitchFamily="34" charset="0"/>
                <a:cs typeface="Arial" panose="020B0604020202020204" pitchFamily="34" charset="0"/>
              </a:rPr>
              <a:t>0</a:t>
            </a:r>
            <a:r>
              <a:rPr lang="en-IN" sz="6400" b="1" dirty="0">
                <a:solidFill>
                  <a:schemeClr val="tx1"/>
                </a:solidFill>
              </a:rPr>
              <a:t> missing values</a:t>
            </a:r>
            <a:r>
              <a:rPr lang="en-IN" sz="6400" dirty="0">
                <a:solidFill>
                  <a:schemeClr val="tx1"/>
                </a:solidFill>
              </a:rPr>
              <a:t> after imputation</a:t>
            </a:r>
            <a:r>
              <a:rPr lang="en-IN" sz="7200" dirty="0">
                <a:solidFill>
                  <a:schemeClr val="tx1"/>
                </a:solidFill>
              </a:rPr>
              <a:t>.</a:t>
            </a:r>
          </a:p>
          <a:p>
            <a:pPr marL="360363" lvl="0" indent="-360363">
              <a:buFont typeface="Wingdings" panose="05000000000000000000" pitchFamily="2" charset="2"/>
              <a:buChar char="q"/>
            </a:pPr>
            <a:r>
              <a:rPr lang="en-IN" sz="7200" b="1" dirty="0">
                <a:solidFill>
                  <a:schemeClr val="tx1"/>
                </a:solidFill>
              </a:rPr>
              <a:t>Duplicate Records:</a:t>
            </a:r>
            <a:endParaRPr lang="en-IN" sz="7200" dirty="0">
              <a:solidFill>
                <a:schemeClr val="tx1"/>
              </a:solidFill>
            </a:endParaRPr>
          </a:p>
          <a:p>
            <a:pPr lvl="1"/>
            <a:r>
              <a:rPr lang="en-IN" sz="6400" b="1" dirty="0">
                <a:solidFill>
                  <a:schemeClr val="tx1"/>
                </a:solidFill>
              </a:rPr>
              <a:t>Identified:</a:t>
            </a:r>
            <a:r>
              <a:rPr lang="en-IN" sz="6400" dirty="0">
                <a:solidFill>
                  <a:schemeClr val="tx1"/>
                </a:solidFill>
              </a:rPr>
              <a:t> No duplicate rows found.</a:t>
            </a:r>
          </a:p>
          <a:p>
            <a:pPr marL="360363" lvl="0" indent="-360363">
              <a:buFont typeface="Wingdings" panose="05000000000000000000" pitchFamily="2" charset="2"/>
              <a:buChar char="q"/>
            </a:pPr>
            <a:r>
              <a:rPr lang="en-IN" sz="7200" b="1" dirty="0">
                <a:solidFill>
                  <a:schemeClr val="tx1"/>
                </a:solidFill>
              </a:rPr>
              <a:t>Data Type Coherence:</a:t>
            </a:r>
            <a:endParaRPr lang="en-IN" sz="7200" dirty="0">
              <a:solidFill>
                <a:schemeClr val="tx1"/>
              </a:solidFill>
            </a:endParaRPr>
          </a:p>
          <a:p>
            <a:pPr lvl="1"/>
            <a:r>
              <a:rPr lang="en-IN" sz="6400" b="1" dirty="0">
                <a:solidFill>
                  <a:schemeClr val="tx1"/>
                </a:solidFill>
                <a:latin typeface="Arial" panose="020B0604020202020204" pitchFamily="34" charset="0"/>
                <a:cs typeface="Arial" panose="020B0604020202020204" pitchFamily="34" charset="0"/>
              </a:rPr>
              <a:t>Initial Mix:</a:t>
            </a:r>
            <a:r>
              <a:rPr lang="en-IN" sz="6400" dirty="0">
                <a:solidFill>
                  <a:schemeClr val="tx1"/>
                </a:solidFill>
                <a:latin typeface="Arial" panose="020B0604020202020204" pitchFamily="34" charset="0"/>
                <a:cs typeface="Arial" panose="020B0604020202020204" pitchFamily="34" charset="0"/>
              </a:rPr>
              <a:t> 4 Int64, 5 Object (String), 3 Float64.</a:t>
            </a:r>
          </a:p>
          <a:p>
            <a:pPr lvl="1"/>
            <a:r>
              <a:rPr lang="en-IN" sz="6400" b="1" dirty="0">
                <a:solidFill>
                  <a:schemeClr val="tx1"/>
                </a:solidFill>
              </a:rPr>
              <a:t>Solution:</a:t>
            </a:r>
            <a:endParaRPr lang="en-IN" sz="6400" dirty="0">
              <a:solidFill>
                <a:schemeClr val="tx1"/>
              </a:solidFill>
            </a:endParaRPr>
          </a:p>
          <a:p>
            <a:pPr lvl="2"/>
            <a:r>
              <a:rPr lang="en-IN" sz="5600" b="1" dirty="0">
                <a:solidFill>
                  <a:schemeClr val="tx1"/>
                </a:solidFill>
              </a:rPr>
              <a:t>One-Hot Encoding</a:t>
            </a:r>
            <a:r>
              <a:rPr lang="en-IN" sz="5600" dirty="0">
                <a:solidFill>
                  <a:schemeClr val="tx1"/>
                </a:solidFill>
              </a:rPr>
              <a:t> for nominal categorical features (e.g., gender, </a:t>
            </a:r>
            <a:r>
              <a:rPr lang="en-IN" sz="5600" dirty="0" err="1">
                <a:solidFill>
                  <a:schemeClr val="tx1"/>
                </a:solidFill>
              </a:rPr>
              <a:t>work_type</a:t>
            </a:r>
            <a:r>
              <a:rPr lang="en-IN" sz="5600" dirty="0">
                <a:solidFill>
                  <a:schemeClr val="tx1"/>
                </a:solidFill>
              </a:rPr>
              <a:t>).</a:t>
            </a:r>
          </a:p>
          <a:p>
            <a:pPr lvl="2"/>
            <a:r>
              <a:rPr lang="en-IN" sz="5600" b="1" dirty="0">
                <a:solidFill>
                  <a:schemeClr val="tx1"/>
                </a:solidFill>
              </a:rPr>
              <a:t>Binary Encoding</a:t>
            </a:r>
            <a:r>
              <a:rPr lang="en-IN" sz="5600" dirty="0">
                <a:solidFill>
                  <a:schemeClr val="tx1"/>
                </a:solidFill>
              </a:rPr>
              <a:t> for dichotomous features (e.g., </a:t>
            </a:r>
            <a:r>
              <a:rPr lang="en-IN" sz="5600" dirty="0" err="1">
                <a:solidFill>
                  <a:schemeClr val="tx1"/>
                </a:solidFill>
              </a:rPr>
              <a:t>ever_married</a:t>
            </a:r>
            <a:r>
              <a:rPr lang="en-IN" sz="5600" dirty="0">
                <a:solidFill>
                  <a:schemeClr val="tx1"/>
                </a:solidFill>
              </a:rPr>
              <a:t>, hypertension).</a:t>
            </a:r>
          </a:p>
          <a:p>
            <a:pPr lvl="1"/>
            <a:r>
              <a:rPr lang="en-IN" sz="6400" b="1" dirty="0">
                <a:solidFill>
                  <a:schemeClr val="tx1"/>
                </a:solidFill>
              </a:rPr>
              <a:t>Result:</a:t>
            </a:r>
            <a:r>
              <a:rPr lang="en-IN" sz="6400" dirty="0">
                <a:solidFill>
                  <a:schemeClr val="tx1"/>
                </a:solidFill>
              </a:rPr>
              <a:t> All features converted to numerical types</a:t>
            </a:r>
            <a:r>
              <a:rPr lang="en-IN" sz="7200" dirty="0">
                <a:solidFill>
                  <a:schemeClr val="tx1"/>
                </a:solidFill>
              </a:rPr>
              <a:t>.</a:t>
            </a:r>
          </a:p>
          <a:p>
            <a:pPr marL="360363" lvl="0" indent="-360363">
              <a:buFont typeface="Wingdings" panose="05000000000000000000" pitchFamily="2" charset="2"/>
              <a:buChar char="q"/>
            </a:pPr>
            <a:r>
              <a:rPr lang="en-IN" sz="7200" b="1" dirty="0">
                <a:solidFill>
                  <a:schemeClr val="tx1"/>
                </a:solidFill>
              </a:rPr>
              <a:t>Outlier Management &amp; Scaling:</a:t>
            </a:r>
            <a:endParaRPr lang="en-IN" sz="7200" dirty="0">
              <a:solidFill>
                <a:schemeClr val="tx1"/>
              </a:solidFill>
            </a:endParaRPr>
          </a:p>
          <a:p>
            <a:pPr lvl="1"/>
            <a:r>
              <a:rPr lang="en-IN" sz="6400" b="1" dirty="0">
                <a:solidFill>
                  <a:schemeClr val="tx1"/>
                </a:solidFill>
              </a:rPr>
              <a:t>Strategy:</a:t>
            </a:r>
            <a:r>
              <a:rPr lang="en-IN" sz="6400" dirty="0">
                <a:solidFill>
                  <a:schemeClr val="tx1"/>
                </a:solidFill>
              </a:rPr>
              <a:t> Considered </a:t>
            </a:r>
            <a:r>
              <a:rPr lang="en-IN" sz="6400" dirty="0" err="1">
                <a:solidFill>
                  <a:schemeClr val="tx1"/>
                </a:solidFill>
              </a:rPr>
              <a:t>winsorization</a:t>
            </a:r>
            <a:r>
              <a:rPr lang="en-IN" sz="6400" dirty="0">
                <a:solidFill>
                  <a:schemeClr val="tx1"/>
                </a:solidFill>
              </a:rPr>
              <a:t> /transformations for extreme outliers in numerical features.</a:t>
            </a:r>
          </a:p>
          <a:p>
            <a:pPr lvl="1"/>
            <a:r>
              <a:rPr lang="en-IN" sz="6400" b="1" dirty="0">
                <a:solidFill>
                  <a:schemeClr val="tx1"/>
                </a:solidFill>
              </a:rPr>
              <a:t>Scaling:</a:t>
            </a:r>
            <a:r>
              <a:rPr lang="en-IN" sz="6400" dirty="0">
                <a:solidFill>
                  <a:schemeClr val="tx1"/>
                </a:solidFill>
              </a:rPr>
              <a:t> </a:t>
            </a:r>
            <a:r>
              <a:rPr lang="en-IN" sz="6400" b="1" dirty="0">
                <a:solidFill>
                  <a:schemeClr val="tx1"/>
                </a:solidFill>
              </a:rPr>
              <a:t>Standardization (Z-score normalization)</a:t>
            </a:r>
            <a:r>
              <a:rPr lang="en-IN" sz="6400" dirty="0">
                <a:solidFill>
                  <a:schemeClr val="tx1"/>
                </a:solidFill>
              </a:rPr>
              <a:t> applied to age, </a:t>
            </a:r>
            <a:r>
              <a:rPr lang="en-IN" sz="6400" dirty="0" err="1">
                <a:solidFill>
                  <a:schemeClr val="tx1"/>
                </a:solidFill>
              </a:rPr>
              <a:t>avg_glucose_level</a:t>
            </a:r>
            <a:r>
              <a:rPr lang="en-IN" sz="6400" dirty="0">
                <a:solidFill>
                  <a:schemeClr val="tx1"/>
                </a:solidFill>
              </a:rPr>
              <a:t>, </a:t>
            </a:r>
            <a:r>
              <a:rPr lang="en-IN" sz="6400" dirty="0" err="1">
                <a:solidFill>
                  <a:schemeClr val="tx1"/>
                </a:solidFill>
              </a:rPr>
              <a:t>bmi</a:t>
            </a:r>
            <a:endParaRPr lang="en-IN" sz="6400" dirty="0">
              <a:solidFill>
                <a:schemeClr val="tx1"/>
              </a:solidFill>
            </a:endParaRPr>
          </a:p>
        </p:txBody>
      </p:sp>
      <p:sp>
        <p:nvSpPr>
          <p:cNvPr id="4" name="Rectangle 3">
            <a:extLst>
              <a:ext uri="{FF2B5EF4-FFF2-40B4-BE49-F238E27FC236}">
                <a16:creationId xmlns:a16="http://schemas.microsoft.com/office/drawing/2014/main" id="{DE3B8D26-E1D5-4C39-9EEC-F672C853F3AD}"/>
              </a:ext>
            </a:extLst>
          </p:cNvPr>
          <p:cNvSpPr/>
          <p:nvPr/>
        </p:nvSpPr>
        <p:spPr>
          <a:xfrm>
            <a:off x="613349" y="1177490"/>
            <a:ext cx="10149590" cy="369332"/>
          </a:xfrm>
          <a:prstGeom prst="rect">
            <a:avLst/>
          </a:prstGeom>
        </p:spPr>
        <p:txBody>
          <a:bodyPr wrap="square">
            <a:spAutoFit/>
          </a:bodyPr>
          <a:lstStyle/>
          <a:p>
            <a:r>
              <a:rPr lang="en-IN" b="1" dirty="0"/>
              <a:t>Objective:</a:t>
            </a:r>
            <a:r>
              <a:rPr lang="en-IN" dirty="0"/>
              <a:t> Transform raw, imperfect data into a clean, consistent, and model-ready format.</a:t>
            </a:r>
          </a:p>
        </p:txBody>
      </p:sp>
      <p:pic>
        <p:nvPicPr>
          <p:cNvPr id="5" name="Picture 4">
            <a:extLst>
              <a:ext uri="{FF2B5EF4-FFF2-40B4-BE49-F238E27FC236}">
                <a16:creationId xmlns:a16="http://schemas.microsoft.com/office/drawing/2014/main" id="{2D3BB817-6099-44C5-91A7-37F8B290B12C}"/>
              </a:ext>
            </a:extLst>
          </p:cNvPr>
          <p:cNvPicPr/>
          <p:nvPr/>
        </p:nvPicPr>
        <p:blipFill>
          <a:blip r:embed="rId3"/>
          <a:stretch>
            <a:fillRect/>
          </a:stretch>
        </p:blipFill>
        <p:spPr>
          <a:xfrm>
            <a:off x="7989756" y="3811491"/>
            <a:ext cx="3854970" cy="1621905"/>
          </a:xfrm>
          <a:prstGeom prst="rect">
            <a:avLst/>
          </a:prstGeom>
        </p:spPr>
      </p:pic>
      <p:pic>
        <p:nvPicPr>
          <p:cNvPr id="6" name="Picture 5">
            <a:extLst>
              <a:ext uri="{FF2B5EF4-FFF2-40B4-BE49-F238E27FC236}">
                <a16:creationId xmlns:a16="http://schemas.microsoft.com/office/drawing/2014/main" id="{22137A9D-CFAE-4883-92D2-064987C4F611}"/>
              </a:ext>
            </a:extLst>
          </p:cNvPr>
          <p:cNvPicPr/>
          <p:nvPr/>
        </p:nvPicPr>
        <p:blipFill>
          <a:blip r:embed="rId4"/>
          <a:stretch>
            <a:fillRect/>
          </a:stretch>
        </p:blipFill>
        <p:spPr>
          <a:xfrm>
            <a:off x="7989756" y="1826311"/>
            <a:ext cx="3854969" cy="1621905"/>
          </a:xfrm>
          <a:prstGeom prst="rect">
            <a:avLst/>
          </a:prstGeom>
        </p:spPr>
      </p:pic>
    </p:spTree>
    <p:extLst>
      <p:ext uri="{BB962C8B-B14F-4D97-AF65-F5344CB8AC3E}">
        <p14:creationId xmlns:p14="http://schemas.microsoft.com/office/powerpoint/2010/main" val="234757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8CDE-F60D-43FE-BD91-D95C93195DB0}"/>
              </a:ext>
            </a:extLst>
          </p:cNvPr>
          <p:cNvSpPr>
            <a:spLocks noGrp="1"/>
          </p:cNvSpPr>
          <p:nvPr>
            <p:ph type="title"/>
          </p:nvPr>
        </p:nvSpPr>
        <p:spPr>
          <a:xfrm>
            <a:off x="679554" y="267597"/>
            <a:ext cx="10515600" cy="473401"/>
          </a:xfrm>
        </p:spPr>
        <p:txBody>
          <a:bodyPr>
            <a:noAutofit/>
          </a:bodyPr>
          <a:lstStyle/>
          <a:p>
            <a:r>
              <a:rPr lang="en-IN" sz="3600" b="1" dirty="0">
                <a:solidFill>
                  <a:schemeClr val="tx1"/>
                </a:solidFill>
              </a:rPr>
              <a:t>Exploratory Data Analysis (EDA): Univariate Insights</a:t>
            </a:r>
            <a:endParaRPr lang="en-IN" sz="2800" b="1" dirty="0">
              <a:solidFill>
                <a:schemeClr val="tx1"/>
              </a:solidFill>
            </a:endParaRPr>
          </a:p>
        </p:txBody>
      </p:sp>
      <p:sp>
        <p:nvSpPr>
          <p:cNvPr id="3" name="Content Placeholder 2">
            <a:extLst>
              <a:ext uri="{FF2B5EF4-FFF2-40B4-BE49-F238E27FC236}">
                <a16:creationId xmlns:a16="http://schemas.microsoft.com/office/drawing/2014/main" id="{C54046D1-AF8A-4E55-A647-6560C49502CF}"/>
              </a:ext>
            </a:extLst>
          </p:cNvPr>
          <p:cNvSpPr>
            <a:spLocks noGrp="1"/>
          </p:cNvSpPr>
          <p:nvPr>
            <p:ph idx="1"/>
          </p:nvPr>
        </p:nvSpPr>
        <p:spPr>
          <a:xfrm>
            <a:off x="679554" y="1685028"/>
            <a:ext cx="7205272" cy="5172972"/>
          </a:xfrm>
        </p:spPr>
        <p:txBody>
          <a:bodyPr>
            <a:normAutofit fontScale="40000" lnSpcReduction="20000"/>
          </a:bodyPr>
          <a:lstStyle/>
          <a:p>
            <a:pPr marL="0" indent="0">
              <a:buNone/>
            </a:pPr>
            <a:r>
              <a:rPr lang="en-IN" sz="5000" b="1" dirty="0">
                <a:solidFill>
                  <a:schemeClr val="tx1"/>
                </a:solidFill>
              </a:rPr>
              <a:t>Key Findings:</a:t>
            </a:r>
          </a:p>
          <a:p>
            <a:pPr marL="360363" lvl="0" indent="-360363">
              <a:buFont typeface="Wingdings" panose="05000000000000000000" pitchFamily="2" charset="2"/>
              <a:buChar char="q"/>
            </a:pPr>
            <a:r>
              <a:rPr lang="en-IN" sz="4500" b="1" dirty="0">
                <a:solidFill>
                  <a:schemeClr val="tx1"/>
                </a:solidFill>
              </a:rPr>
              <a:t>Demographics: Age Distribution</a:t>
            </a:r>
            <a:endParaRPr lang="en-IN" sz="4500" dirty="0">
              <a:solidFill>
                <a:schemeClr val="tx1"/>
              </a:solidFill>
            </a:endParaRPr>
          </a:p>
          <a:p>
            <a:pPr lvl="1">
              <a:lnSpc>
                <a:spcPct val="170000"/>
              </a:lnSpc>
            </a:pPr>
            <a:r>
              <a:rPr lang="en-IN" sz="3500" b="1" dirty="0">
                <a:solidFill>
                  <a:schemeClr val="tx1"/>
                </a:solidFill>
              </a:rPr>
              <a:t>Observation:</a:t>
            </a:r>
            <a:r>
              <a:rPr lang="en-IN" sz="3500" dirty="0">
                <a:solidFill>
                  <a:schemeClr val="tx1"/>
                </a:solidFill>
              </a:rPr>
              <a:t> Histogram and KDE plot show a distribution skewed towards older ages, with a higher concentration of individuals in the </a:t>
            </a:r>
            <a:r>
              <a:rPr lang="en-IN" sz="3500" dirty="0">
                <a:solidFill>
                  <a:schemeClr val="tx1"/>
                </a:solidFill>
                <a:latin typeface="Arial" panose="020B0604020202020204" pitchFamily="34" charset="0"/>
                <a:cs typeface="Arial" panose="020B0604020202020204" pitchFamily="34" charset="0"/>
              </a:rPr>
              <a:t>50-70</a:t>
            </a:r>
            <a:r>
              <a:rPr lang="en-IN" sz="3500" dirty="0">
                <a:solidFill>
                  <a:schemeClr val="tx1"/>
                </a:solidFill>
              </a:rPr>
              <a:t> range.</a:t>
            </a:r>
          </a:p>
          <a:p>
            <a:pPr lvl="1">
              <a:lnSpc>
                <a:spcPct val="170000"/>
              </a:lnSpc>
            </a:pPr>
            <a:r>
              <a:rPr lang="en-IN" sz="3500" b="1" dirty="0">
                <a:solidFill>
                  <a:schemeClr val="tx1"/>
                </a:solidFill>
              </a:rPr>
              <a:t>Significance:</a:t>
            </a:r>
            <a:r>
              <a:rPr lang="en-IN" sz="3500" dirty="0">
                <a:solidFill>
                  <a:schemeClr val="tx1"/>
                </a:solidFill>
              </a:rPr>
              <a:t> Aligns with epidemiological understanding that stroke risk increases significantly with age.</a:t>
            </a:r>
          </a:p>
          <a:p>
            <a:pPr marL="457200" lvl="1" indent="0">
              <a:buNone/>
            </a:pPr>
            <a:endParaRPr lang="en-IN" sz="3500" dirty="0">
              <a:solidFill>
                <a:schemeClr val="tx1"/>
              </a:solidFill>
            </a:endParaRPr>
          </a:p>
          <a:p>
            <a:pPr marL="360363" lvl="0" indent="-360363">
              <a:buFont typeface="Wingdings" panose="05000000000000000000" pitchFamily="2" charset="2"/>
              <a:buChar char="q"/>
            </a:pPr>
            <a:r>
              <a:rPr lang="en-IN" sz="4500" b="1" dirty="0">
                <a:solidFill>
                  <a:schemeClr val="tx1"/>
                </a:solidFill>
              </a:rPr>
              <a:t>Health Indicators: BMI Distribution</a:t>
            </a:r>
            <a:endParaRPr lang="en-IN" sz="4500" dirty="0">
              <a:solidFill>
                <a:schemeClr val="tx1"/>
              </a:solidFill>
            </a:endParaRPr>
          </a:p>
          <a:p>
            <a:pPr lvl="1">
              <a:lnSpc>
                <a:spcPct val="170000"/>
              </a:lnSpc>
            </a:pPr>
            <a:r>
              <a:rPr lang="en-IN" sz="3300" b="1" dirty="0">
                <a:solidFill>
                  <a:schemeClr val="tx1"/>
                </a:solidFill>
              </a:rPr>
              <a:t>Observation:</a:t>
            </a:r>
            <a:r>
              <a:rPr lang="en-IN" sz="3300" dirty="0">
                <a:solidFill>
                  <a:schemeClr val="tx1"/>
                </a:solidFill>
              </a:rPr>
              <a:t> Right-skewed distribution, mean (</a:t>
            </a:r>
            <a:r>
              <a:rPr lang="en-IN" sz="3000" dirty="0">
                <a:solidFill>
                  <a:schemeClr val="tx1"/>
                </a:solidFill>
                <a:latin typeface="Arial" panose="020B0604020202020204" pitchFamily="34" charset="0"/>
                <a:cs typeface="Arial" panose="020B0604020202020204" pitchFamily="34" charset="0"/>
              </a:rPr>
              <a:t>28.89</a:t>
            </a:r>
            <a:r>
              <a:rPr lang="en-IN" sz="3300" dirty="0">
                <a:solidFill>
                  <a:schemeClr val="tx1"/>
                </a:solidFill>
              </a:rPr>
              <a:t>) slightly higher than median (</a:t>
            </a:r>
            <a:r>
              <a:rPr lang="en-IN" sz="3000" dirty="0">
                <a:solidFill>
                  <a:schemeClr val="tx1"/>
                </a:solidFill>
                <a:latin typeface="Arial" panose="020B0604020202020204" pitchFamily="34" charset="0"/>
                <a:cs typeface="Arial" panose="020B0604020202020204" pitchFamily="34" charset="0"/>
              </a:rPr>
              <a:t>28.1</a:t>
            </a:r>
            <a:r>
              <a:rPr lang="en-IN" sz="3300" dirty="0">
                <a:solidFill>
                  <a:schemeClr val="tx1"/>
                </a:solidFill>
              </a:rPr>
              <a:t>).</a:t>
            </a:r>
          </a:p>
          <a:p>
            <a:pPr lvl="1">
              <a:lnSpc>
                <a:spcPct val="170000"/>
              </a:lnSpc>
            </a:pPr>
            <a:r>
              <a:rPr lang="en-IN" sz="3300" b="1" dirty="0">
                <a:solidFill>
                  <a:schemeClr val="tx1"/>
                </a:solidFill>
              </a:rPr>
              <a:t>Significance:</a:t>
            </a:r>
            <a:r>
              <a:rPr lang="en-IN" sz="3300" dirty="0">
                <a:solidFill>
                  <a:schemeClr val="tx1"/>
                </a:solidFill>
              </a:rPr>
              <a:t> Reflects a higher prevalence of overweight and obese individuals in the cohort, critical for stroke risk. Outliers at higher BMIs are visible.</a:t>
            </a:r>
          </a:p>
          <a:p>
            <a:pPr marL="457200" lvl="1" indent="0">
              <a:buNone/>
            </a:pPr>
            <a:endParaRPr lang="en-IN" sz="3300" dirty="0">
              <a:solidFill>
                <a:schemeClr val="tx1"/>
              </a:solidFill>
            </a:endParaRPr>
          </a:p>
          <a:p>
            <a:pPr marL="360363" lvl="0" indent="-360363">
              <a:buFont typeface="Wingdings" panose="05000000000000000000" pitchFamily="2" charset="2"/>
              <a:buChar char="q"/>
            </a:pPr>
            <a:r>
              <a:rPr lang="en-IN" sz="4500" b="1" dirty="0">
                <a:solidFill>
                  <a:schemeClr val="tx1"/>
                </a:solidFill>
              </a:rPr>
              <a:t>Health Indicators: Average Glucose Level</a:t>
            </a:r>
            <a:endParaRPr lang="en-IN" sz="4500" dirty="0">
              <a:solidFill>
                <a:schemeClr val="tx1"/>
              </a:solidFill>
            </a:endParaRPr>
          </a:p>
          <a:p>
            <a:pPr lvl="1">
              <a:lnSpc>
                <a:spcPct val="120000"/>
              </a:lnSpc>
            </a:pPr>
            <a:r>
              <a:rPr lang="en-IN" sz="3300" b="1" dirty="0">
                <a:solidFill>
                  <a:schemeClr val="tx1"/>
                </a:solidFill>
              </a:rPr>
              <a:t>Observation:</a:t>
            </a:r>
            <a:r>
              <a:rPr lang="en-IN" sz="3300" dirty="0">
                <a:solidFill>
                  <a:schemeClr val="tx1"/>
                </a:solidFill>
              </a:rPr>
              <a:t> Right-skewed distribution with a long tail towards higher glucose levels.</a:t>
            </a:r>
          </a:p>
          <a:p>
            <a:pPr lvl="1">
              <a:lnSpc>
                <a:spcPct val="120000"/>
              </a:lnSpc>
            </a:pPr>
            <a:r>
              <a:rPr lang="en-IN" sz="3300" b="1" dirty="0">
                <a:solidFill>
                  <a:schemeClr val="tx1"/>
                </a:solidFill>
              </a:rPr>
              <a:t>Significance:</a:t>
            </a:r>
            <a:r>
              <a:rPr lang="en-IN" sz="3300" dirty="0">
                <a:solidFill>
                  <a:schemeClr val="tx1"/>
                </a:solidFill>
              </a:rPr>
              <a:t> Indicates the presence of diabetic or pre-diabetic individuals, underscoring the link between glycaemic control and stroke.</a:t>
            </a:r>
          </a:p>
        </p:txBody>
      </p:sp>
      <p:sp>
        <p:nvSpPr>
          <p:cNvPr id="5" name="Rectangle 4">
            <a:extLst>
              <a:ext uri="{FF2B5EF4-FFF2-40B4-BE49-F238E27FC236}">
                <a16:creationId xmlns:a16="http://schemas.microsoft.com/office/drawing/2014/main" id="{3285D2CB-C035-49FC-8278-736CD88D7CCC}"/>
              </a:ext>
            </a:extLst>
          </p:cNvPr>
          <p:cNvSpPr/>
          <p:nvPr/>
        </p:nvSpPr>
        <p:spPr>
          <a:xfrm>
            <a:off x="697045" y="914548"/>
            <a:ext cx="6980420" cy="646331"/>
          </a:xfrm>
          <a:prstGeom prst="rect">
            <a:avLst/>
          </a:prstGeom>
        </p:spPr>
        <p:txBody>
          <a:bodyPr wrap="square">
            <a:spAutoFit/>
          </a:bodyPr>
          <a:lstStyle/>
          <a:p>
            <a:r>
              <a:rPr lang="en-IN" b="1" dirty="0"/>
              <a:t>Objective:</a:t>
            </a:r>
            <a:r>
              <a:rPr lang="en-IN" dirty="0"/>
              <a:t> Understand individual feature characteristics (distributions, central tendencies, outliers).</a:t>
            </a:r>
          </a:p>
        </p:txBody>
      </p:sp>
      <p:pic>
        <p:nvPicPr>
          <p:cNvPr id="6" name="Picture 5">
            <a:extLst>
              <a:ext uri="{FF2B5EF4-FFF2-40B4-BE49-F238E27FC236}">
                <a16:creationId xmlns:a16="http://schemas.microsoft.com/office/drawing/2014/main" id="{2FF916B0-D981-468A-925F-127619BFE0B0}"/>
              </a:ext>
            </a:extLst>
          </p:cNvPr>
          <p:cNvPicPr/>
          <p:nvPr/>
        </p:nvPicPr>
        <p:blipFill>
          <a:blip r:embed="rId3"/>
          <a:stretch>
            <a:fillRect/>
          </a:stretch>
        </p:blipFill>
        <p:spPr>
          <a:xfrm>
            <a:off x="8004746" y="1103779"/>
            <a:ext cx="3844472" cy="1244183"/>
          </a:xfrm>
          <a:prstGeom prst="rect">
            <a:avLst/>
          </a:prstGeom>
        </p:spPr>
      </p:pic>
      <p:pic>
        <p:nvPicPr>
          <p:cNvPr id="7" name="Picture 6">
            <a:extLst>
              <a:ext uri="{FF2B5EF4-FFF2-40B4-BE49-F238E27FC236}">
                <a16:creationId xmlns:a16="http://schemas.microsoft.com/office/drawing/2014/main" id="{A7ADCBCB-E073-4807-B74D-3FEA5AFE8EDC}"/>
              </a:ext>
            </a:extLst>
          </p:cNvPr>
          <p:cNvPicPr/>
          <p:nvPr/>
        </p:nvPicPr>
        <p:blipFill>
          <a:blip r:embed="rId4"/>
          <a:stretch>
            <a:fillRect/>
          </a:stretch>
        </p:blipFill>
        <p:spPr>
          <a:xfrm>
            <a:off x="8004745" y="2410741"/>
            <a:ext cx="3844471" cy="1351747"/>
          </a:xfrm>
          <a:prstGeom prst="rect">
            <a:avLst/>
          </a:prstGeom>
        </p:spPr>
      </p:pic>
      <p:pic>
        <p:nvPicPr>
          <p:cNvPr id="8" name="Picture 7">
            <a:extLst>
              <a:ext uri="{FF2B5EF4-FFF2-40B4-BE49-F238E27FC236}">
                <a16:creationId xmlns:a16="http://schemas.microsoft.com/office/drawing/2014/main" id="{02AA90B8-5B9E-49F6-B4B9-347446F25549}"/>
              </a:ext>
            </a:extLst>
          </p:cNvPr>
          <p:cNvPicPr/>
          <p:nvPr/>
        </p:nvPicPr>
        <p:blipFill>
          <a:blip r:embed="rId5"/>
          <a:stretch>
            <a:fillRect/>
          </a:stretch>
        </p:blipFill>
        <p:spPr>
          <a:xfrm>
            <a:off x="8004744" y="3825267"/>
            <a:ext cx="3844471" cy="1351747"/>
          </a:xfrm>
          <a:prstGeom prst="rect">
            <a:avLst/>
          </a:prstGeom>
        </p:spPr>
      </p:pic>
      <p:pic>
        <p:nvPicPr>
          <p:cNvPr id="10" name="Picture 9">
            <a:extLst>
              <a:ext uri="{FF2B5EF4-FFF2-40B4-BE49-F238E27FC236}">
                <a16:creationId xmlns:a16="http://schemas.microsoft.com/office/drawing/2014/main" id="{37BE662E-C5CF-4369-87EE-26612FF1AB8F}"/>
              </a:ext>
            </a:extLst>
          </p:cNvPr>
          <p:cNvPicPr/>
          <p:nvPr/>
        </p:nvPicPr>
        <p:blipFill>
          <a:blip r:embed="rId6"/>
          <a:stretch>
            <a:fillRect/>
          </a:stretch>
        </p:blipFill>
        <p:spPr>
          <a:xfrm>
            <a:off x="8004743" y="5248691"/>
            <a:ext cx="3844471" cy="1405628"/>
          </a:xfrm>
          <a:prstGeom prst="rect">
            <a:avLst/>
          </a:prstGeom>
        </p:spPr>
      </p:pic>
    </p:spTree>
    <p:extLst>
      <p:ext uri="{BB962C8B-B14F-4D97-AF65-F5344CB8AC3E}">
        <p14:creationId xmlns:p14="http://schemas.microsoft.com/office/powerpoint/2010/main" val="2636354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787CC-FE3F-47EE-AD56-4EA43B3A2B92}"/>
              </a:ext>
            </a:extLst>
          </p:cNvPr>
          <p:cNvSpPr>
            <a:spLocks noGrp="1"/>
          </p:cNvSpPr>
          <p:nvPr>
            <p:ph type="title"/>
          </p:nvPr>
        </p:nvSpPr>
        <p:spPr>
          <a:xfrm>
            <a:off x="703288" y="211114"/>
            <a:ext cx="10515600" cy="450849"/>
          </a:xfrm>
        </p:spPr>
        <p:txBody>
          <a:bodyPr>
            <a:normAutofit fontScale="90000"/>
          </a:bodyPr>
          <a:lstStyle/>
          <a:p>
            <a:r>
              <a:rPr lang="en-IN" sz="3600" b="1" dirty="0"/>
              <a:t>EDA: Bivariate &amp; Hypothesis Testing</a:t>
            </a:r>
          </a:p>
        </p:txBody>
      </p:sp>
      <p:sp>
        <p:nvSpPr>
          <p:cNvPr id="3" name="Content Placeholder 2">
            <a:extLst>
              <a:ext uri="{FF2B5EF4-FFF2-40B4-BE49-F238E27FC236}">
                <a16:creationId xmlns:a16="http://schemas.microsoft.com/office/drawing/2014/main" id="{668F22DF-B2A6-43DF-9A10-47348FF43307}"/>
              </a:ext>
            </a:extLst>
          </p:cNvPr>
          <p:cNvSpPr>
            <a:spLocks noGrp="1"/>
          </p:cNvSpPr>
          <p:nvPr>
            <p:ph idx="1"/>
          </p:nvPr>
        </p:nvSpPr>
        <p:spPr>
          <a:xfrm>
            <a:off x="703288" y="1462305"/>
            <a:ext cx="6821774" cy="4773603"/>
          </a:xfrm>
        </p:spPr>
        <p:txBody>
          <a:bodyPr>
            <a:normAutofit fontScale="47500" lnSpcReduction="20000"/>
          </a:bodyPr>
          <a:lstStyle/>
          <a:p>
            <a:pPr marL="0" indent="0">
              <a:buNone/>
            </a:pPr>
            <a:r>
              <a:rPr lang="en-IN" sz="4500" b="1" dirty="0">
                <a:solidFill>
                  <a:schemeClr val="tx1"/>
                </a:solidFill>
              </a:rPr>
              <a:t>Key Findings:</a:t>
            </a:r>
          </a:p>
          <a:p>
            <a:pPr lvl="0"/>
            <a:r>
              <a:rPr lang="en-IN" sz="4500" b="1" dirty="0">
                <a:solidFill>
                  <a:schemeClr val="tx1"/>
                </a:solidFill>
              </a:rPr>
              <a:t>Age vs. Stroke Incidence:</a:t>
            </a:r>
            <a:endParaRPr lang="en-IN" sz="4500" dirty="0">
              <a:solidFill>
                <a:schemeClr val="tx1"/>
              </a:solidFill>
            </a:endParaRPr>
          </a:p>
          <a:p>
            <a:pPr lvl="1">
              <a:spcBef>
                <a:spcPts val="1000"/>
              </a:spcBef>
            </a:pPr>
            <a:r>
              <a:rPr lang="en-IN" sz="2900" b="1" dirty="0">
                <a:solidFill>
                  <a:schemeClr val="tx1"/>
                </a:solidFill>
              </a:rPr>
              <a:t>Observation:</a:t>
            </a:r>
            <a:r>
              <a:rPr lang="en-IN" sz="2900" dirty="0">
                <a:solidFill>
                  <a:schemeClr val="tx1"/>
                </a:solidFill>
              </a:rPr>
              <a:t> Median age for stroke patients </a:t>
            </a:r>
            <a:r>
              <a:rPr lang="en-IN" sz="2900" dirty="0">
                <a:solidFill>
                  <a:schemeClr val="tx1"/>
                </a:solidFill>
                <a:cs typeface="Arial" panose="020B0604020202020204" pitchFamily="34" charset="0"/>
              </a:rPr>
              <a:t>(</a:t>
            </a:r>
            <a:r>
              <a:rPr lang="en-IN" sz="2900" b="1" dirty="0">
                <a:solidFill>
                  <a:schemeClr val="tx1"/>
                </a:solidFill>
                <a:cs typeface="Arial" panose="020B0604020202020204" pitchFamily="34" charset="0"/>
              </a:rPr>
              <a:t>~71 years</a:t>
            </a:r>
            <a:r>
              <a:rPr lang="en-IN" sz="2900" dirty="0">
                <a:solidFill>
                  <a:schemeClr val="tx1"/>
                </a:solidFill>
                <a:cs typeface="Arial" panose="020B0604020202020204" pitchFamily="34" charset="0"/>
              </a:rPr>
              <a:t>) </a:t>
            </a:r>
            <a:r>
              <a:rPr lang="en-IN" sz="2900" dirty="0">
                <a:solidFill>
                  <a:schemeClr val="tx1"/>
                </a:solidFill>
              </a:rPr>
              <a:t>is </a:t>
            </a:r>
            <a:r>
              <a:rPr lang="en-IN" sz="2900" b="1" dirty="0">
                <a:solidFill>
                  <a:schemeClr val="tx1"/>
                </a:solidFill>
              </a:rPr>
              <a:t>significantly higher</a:t>
            </a:r>
            <a:r>
              <a:rPr lang="en-IN" sz="2900" dirty="0">
                <a:solidFill>
                  <a:schemeClr val="tx1"/>
                </a:solidFill>
              </a:rPr>
              <a:t> than for non-stroke patients </a:t>
            </a:r>
            <a:r>
              <a:rPr lang="en-IN" sz="2900" dirty="0">
                <a:solidFill>
                  <a:schemeClr val="tx1"/>
                </a:solidFill>
                <a:cs typeface="Arial" panose="020B0604020202020204" pitchFamily="34" charset="0"/>
              </a:rPr>
              <a:t>(</a:t>
            </a:r>
            <a:r>
              <a:rPr lang="en-IN" sz="2900" b="1" dirty="0">
                <a:solidFill>
                  <a:schemeClr val="tx1"/>
                </a:solidFill>
                <a:cs typeface="Arial" panose="020B0604020202020204" pitchFamily="34" charset="0"/>
              </a:rPr>
              <a:t>~43 years</a:t>
            </a:r>
            <a:r>
              <a:rPr lang="en-IN" sz="2900" dirty="0">
                <a:solidFill>
                  <a:schemeClr val="tx1"/>
                </a:solidFill>
                <a:cs typeface="Arial" panose="020B0604020202020204" pitchFamily="34" charset="0"/>
              </a:rPr>
              <a:t>).</a:t>
            </a:r>
          </a:p>
          <a:p>
            <a:pPr lvl="1">
              <a:spcBef>
                <a:spcPts val="1000"/>
              </a:spcBef>
            </a:pPr>
            <a:r>
              <a:rPr lang="en-IN" sz="2900" b="1" dirty="0">
                <a:solidFill>
                  <a:schemeClr val="tx1"/>
                </a:solidFill>
              </a:rPr>
              <a:t>Insight:</a:t>
            </a:r>
            <a:r>
              <a:rPr lang="en-IN" sz="2900" dirty="0">
                <a:solidFill>
                  <a:schemeClr val="tx1"/>
                </a:solidFill>
              </a:rPr>
              <a:t> Age is an overwhelming predictor; stroke risk escalates dramatically with advancing age.</a:t>
            </a:r>
          </a:p>
          <a:p>
            <a:pPr lvl="0"/>
            <a:r>
              <a:rPr lang="en-IN" sz="4500" b="1" dirty="0">
                <a:solidFill>
                  <a:schemeClr val="tx1"/>
                </a:solidFill>
              </a:rPr>
              <a:t>Hypertension &amp; Heart Disease vs. Stroke:</a:t>
            </a:r>
            <a:endParaRPr lang="en-IN" sz="4500" dirty="0">
              <a:solidFill>
                <a:schemeClr val="tx1"/>
              </a:solidFill>
            </a:endParaRPr>
          </a:p>
          <a:p>
            <a:pPr lvl="1">
              <a:spcBef>
                <a:spcPts val="1200"/>
              </a:spcBef>
            </a:pPr>
            <a:r>
              <a:rPr lang="en-IN" sz="2900" b="1" dirty="0">
                <a:solidFill>
                  <a:schemeClr val="tx1"/>
                </a:solidFill>
              </a:rPr>
              <a:t>Observation: </a:t>
            </a:r>
            <a:r>
              <a:rPr lang="en-IN" sz="2700" dirty="0">
                <a:solidFill>
                  <a:schemeClr val="tx1"/>
                </a:solidFill>
              </a:rPr>
              <a:t>Significantly higher proportion of stroke cases among individuals with Hypertension or Heart Disease.</a:t>
            </a:r>
          </a:p>
          <a:p>
            <a:pPr lvl="1">
              <a:spcBef>
                <a:spcPts val="1200"/>
              </a:spcBef>
            </a:pPr>
            <a:r>
              <a:rPr lang="en-IN" sz="2900" b="1" dirty="0">
                <a:solidFill>
                  <a:schemeClr val="tx1"/>
                </a:solidFill>
              </a:rPr>
              <a:t>Insight: </a:t>
            </a:r>
            <a:r>
              <a:rPr lang="en-IN" sz="2700" dirty="0">
                <a:solidFill>
                  <a:schemeClr val="tx1"/>
                </a:solidFill>
              </a:rPr>
              <a:t>These pre-existing conditions are critical, direct, and statistically significant risk factors.</a:t>
            </a:r>
          </a:p>
          <a:p>
            <a:pPr lvl="0"/>
            <a:r>
              <a:rPr lang="en-IN" sz="4500" b="1" dirty="0">
                <a:solidFill>
                  <a:schemeClr val="tx1"/>
                </a:solidFill>
              </a:rPr>
              <a:t>Formal Hypothesis Testing:</a:t>
            </a:r>
            <a:endParaRPr lang="en-IN" sz="4500" dirty="0">
              <a:solidFill>
                <a:schemeClr val="tx1"/>
              </a:solidFill>
            </a:endParaRPr>
          </a:p>
          <a:p>
            <a:pPr lvl="1">
              <a:spcBef>
                <a:spcPts val="1200"/>
              </a:spcBef>
            </a:pPr>
            <a:r>
              <a:rPr lang="en-IN" sz="2900" b="1" dirty="0">
                <a:solidFill>
                  <a:schemeClr val="tx1"/>
                </a:solidFill>
              </a:rPr>
              <a:t>Methods: </a:t>
            </a:r>
            <a:r>
              <a:rPr lang="en-IN" sz="2900" dirty="0">
                <a:solidFill>
                  <a:schemeClr val="tx1"/>
                </a:solidFill>
              </a:rPr>
              <a:t>T-tests/Mann-Whitney U for numerical features; Chi-square tests for categorical features.</a:t>
            </a:r>
          </a:p>
          <a:p>
            <a:pPr lvl="1">
              <a:spcBef>
                <a:spcPts val="1200"/>
              </a:spcBef>
            </a:pPr>
            <a:r>
              <a:rPr lang="en-IN" sz="3400" b="1" dirty="0">
                <a:solidFill>
                  <a:schemeClr val="tx1"/>
                </a:solidFill>
              </a:rPr>
              <a:t>Crucial Step:</a:t>
            </a:r>
            <a:r>
              <a:rPr lang="en-IN" sz="3400" dirty="0">
                <a:solidFill>
                  <a:schemeClr val="tx1"/>
                </a:solidFill>
              </a:rPr>
              <a:t> </a:t>
            </a:r>
            <a:r>
              <a:rPr lang="en-IN" sz="2900" b="1" dirty="0">
                <a:solidFill>
                  <a:schemeClr val="tx1"/>
                </a:solidFill>
              </a:rPr>
              <a:t>Multiple Testing Correction</a:t>
            </a:r>
            <a:r>
              <a:rPr lang="en-IN" sz="2900" dirty="0">
                <a:solidFill>
                  <a:schemeClr val="tx1"/>
                </a:solidFill>
              </a:rPr>
              <a:t> applied to ensure robustness and avoid Type I errors, validating genuinely impactful predictors</a:t>
            </a:r>
            <a:r>
              <a:rPr lang="en-IN" sz="3400" dirty="0">
                <a:solidFill>
                  <a:schemeClr val="tx1"/>
                </a:solidFill>
              </a:rPr>
              <a:t>.</a:t>
            </a:r>
          </a:p>
          <a:p>
            <a:r>
              <a:rPr lang="en-IN" sz="4400" b="1" dirty="0">
                <a:solidFill>
                  <a:schemeClr val="tx1"/>
                </a:solidFill>
              </a:rPr>
              <a:t>Insight: </a:t>
            </a:r>
            <a:r>
              <a:rPr lang="en-IN" sz="2900" dirty="0">
                <a:solidFill>
                  <a:schemeClr val="tx1"/>
                </a:solidFill>
              </a:rPr>
              <a:t>Confirmed statistical significance of age, </a:t>
            </a:r>
            <a:r>
              <a:rPr lang="en-IN" sz="2900" dirty="0" err="1">
                <a:solidFill>
                  <a:schemeClr val="tx1"/>
                </a:solidFill>
              </a:rPr>
              <a:t>avg_glucose_level</a:t>
            </a:r>
            <a:r>
              <a:rPr lang="en-IN" sz="2900" dirty="0">
                <a:solidFill>
                  <a:schemeClr val="tx1"/>
                </a:solidFill>
              </a:rPr>
              <a:t>, hypertension, </a:t>
            </a:r>
            <a:r>
              <a:rPr lang="en-IN" sz="2900" dirty="0" err="1">
                <a:solidFill>
                  <a:schemeClr val="tx1"/>
                </a:solidFill>
              </a:rPr>
              <a:t>heart_disease</a:t>
            </a:r>
            <a:r>
              <a:rPr lang="en-IN" sz="2900" dirty="0">
                <a:solidFill>
                  <a:schemeClr val="tx1"/>
                </a:solidFill>
              </a:rPr>
              <a:t>, and </a:t>
            </a:r>
            <a:r>
              <a:rPr lang="en-IN" sz="2900" dirty="0" err="1">
                <a:solidFill>
                  <a:schemeClr val="tx1"/>
                </a:solidFill>
              </a:rPr>
              <a:t>smoking_status</a:t>
            </a:r>
            <a:endParaRPr lang="en-IN" sz="3400" dirty="0">
              <a:solidFill>
                <a:schemeClr val="tx1"/>
              </a:solidFill>
            </a:endParaRPr>
          </a:p>
        </p:txBody>
      </p:sp>
      <p:sp>
        <p:nvSpPr>
          <p:cNvPr id="4" name="Rectangle 3">
            <a:extLst>
              <a:ext uri="{FF2B5EF4-FFF2-40B4-BE49-F238E27FC236}">
                <a16:creationId xmlns:a16="http://schemas.microsoft.com/office/drawing/2014/main" id="{3D4DE8D7-9C07-4178-A6BE-D272F693020B}"/>
              </a:ext>
            </a:extLst>
          </p:cNvPr>
          <p:cNvSpPr/>
          <p:nvPr/>
        </p:nvSpPr>
        <p:spPr>
          <a:xfrm>
            <a:off x="703288" y="741187"/>
            <a:ext cx="6551951" cy="646331"/>
          </a:xfrm>
          <a:prstGeom prst="rect">
            <a:avLst/>
          </a:prstGeom>
        </p:spPr>
        <p:txBody>
          <a:bodyPr wrap="square">
            <a:spAutoFit/>
          </a:bodyPr>
          <a:lstStyle/>
          <a:p>
            <a:r>
              <a:rPr lang="en-IN" b="1" dirty="0"/>
              <a:t>Objective:</a:t>
            </a:r>
            <a:r>
              <a:rPr lang="en-IN" dirty="0"/>
              <a:t> Uncover relationships between features and stroke outcome; statistically validate associations.</a:t>
            </a:r>
          </a:p>
        </p:txBody>
      </p:sp>
      <p:pic>
        <p:nvPicPr>
          <p:cNvPr id="6" name="Picture 5">
            <a:extLst>
              <a:ext uri="{FF2B5EF4-FFF2-40B4-BE49-F238E27FC236}">
                <a16:creationId xmlns:a16="http://schemas.microsoft.com/office/drawing/2014/main" id="{9AAEDF43-B572-4EF2-B282-EF9194BF87A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727701" y="507952"/>
            <a:ext cx="4081780" cy="2137088"/>
          </a:xfrm>
          <a:prstGeom prst="rect">
            <a:avLst/>
          </a:prstGeom>
        </p:spPr>
      </p:pic>
      <p:pic>
        <p:nvPicPr>
          <p:cNvPr id="7" name="Picture 6">
            <a:extLst>
              <a:ext uri="{FF2B5EF4-FFF2-40B4-BE49-F238E27FC236}">
                <a16:creationId xmlns:a16="http://schemas.microsoft.com/office/drawing/2014/main" id="{13A74047-232C-43C4-8A40-C0E1D8F486CD}"/>
              </a:ext>
            </a:extLst>
          </p:cNvPr>
          <p:cNvPicPr/>
          <p:nvPr/>
        </p:nvPicPr>
        <p:blipFill>
          <a:blip r:embed="rId4">
            <a:extLst>
              <a:ext uri="{28A0092B-C50C-407E-A947-70E740481C1C}">
                <a14:useLocalDpi xmlns:a14="http://schemas.microsoft.com/office/drawing/2010/main" val="0"/>
              </a:ext>
            </a:extLst>
          </a:blip>
          <a:stretch>
            <a:fillRect/>
          </a:stretch>
        </p:blipFill>
        <p:spPr>
          <a:xfrm>
            <a:off x="7727701" y="2787867"/>
            <a:ext cx="4081780" cy="1884148"/>
          </a:xfrm>
          <a:prstGeom prst="rect">
            <a:avLst/>
          </a:prstGeom>
        </p:spPr>
      </p:pic>
      <p:pic>
        <p:nvPicPr>
          <p:cNvPr id="8" name="Picture 7">
            <a:extLst>
              <a:ext uri="{FF2B5EF4-FFF2-40B4-BE49-F238E27FC236}">
                <a16:creationId xmlns:a16="http://schemas.microsoft.com/office/drawing/2014/main" id="{464F01E2-9459-4241-B43F-46129A9C9354}"/>
              </a:ext>
            </a:extLst>
          </p:cNvPr>
          <p:cNvPicPr/>
          <p:nvPr/>
        </p:nvPicPr>
        <p:blipFill>
          <a:blip r:embed="rId5">
            <a:extLst>
              <a:ext uri="{28A0092B-C50C-407E-A947-70E740481C1C}">
                <a14:useLocalDpi xmlns:a14="http://schemas.microsoft.com/office/drawing/2010/main" val="0"/>
              </a:ext>
            </a:extLst>
          </a:blip>
          <a:stretch>
            <a:fillRect/>
          </a:stretch>
        </p:blipFill>
        <p:spPr>
          <a:xfrm>
            <a:off x="7727701" y="4814842"/>
            <a:ext cx="4081780" cy="1884148"/>
          </a:xfrm>
          <a:prstGeom prst="rect">
            <a:avLst/>
          </a:prstGeom>
        </p:spPr>
      </p:pic>
    </p:spTree>
    <p:extLst>
      <p:ext uri="{BB962C8B-B14F-4D97-AF65-F5344CB8AC3E}">
        <p14:creationId xmlns:p14="http://schemas.microsoft.com/office/powerpoint/2010/main" val="344355042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1379</TotalTime>
  <Words>5401</Words>
  <Application>Microsoft Macintosh PowerPoint</Application>
  <PresentationFormat>Widescreen</PresentationFormat>
  <Paragraphs>327</Paragraphs>
  <Slides>22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Corbel</vt:lpstr>
      <vt:lpstr>Courier New</vt:lpstr>
      <vt:lpstr>Wingdings</vt:lpstr>
      <vt:lpstr>Depth</vt:lpstr>
      <vt:lpstr>Final Project – Stroke Prediction </vt:lpstr>
      <vt:lpstr>Problem Description : The Global Burden of Stroke</vt:lpstr>
      <vt:lpstr>The AI Solution : Applied AI in Predictive Healthcare</vt:lpstr>
      <vt:lpstr>Dataset Summary: Initial Overview &amp; Critical Imbalance</vt:lpstr>
      <vt:lpstr>Approach: Comprehensive Phased Methodology</vt:lpstr>
      <vt:lpstr>Approach: Comprehensive Phased Methodology Contd…</vt:lpstr>
      <vt:lpstr>Data Cleaning &amp; Pre-processing: Ensuring Data Integrity</vt:lpstr>
      <vt:lpstr>Exploratory Data Analysis (EDA): Univariate Insights</vt:lpstr>
      <vt:lpstr>EDA: Bivariate &amp; Hypothesis Testing</vt:lpstr>
      <vt:lpstr>Key Insights: Guiding Our Predictive Model</vt:lpstr>
      <vt:lpstr>Feature Engineering: Maximizing Model Learnability</vt:lpstr>
      <vt:lpstr>Feature Selection by Mutual Information</vt:lpstr>
      <vt:lpstr>Model Building: Establishing a Predictive Framework</vt:lpstr>
      <vt:lpstr>Model Building: Establishing a Predictive Framework contd.</vt:lpstr>
      <vt:lpstr>Model Analysis: Performance Evaluation</vt:lpstr>
      <vt:lpstr>Models Developed (with Performance metrics)</vt:lpstr>
      <vt:lpstr>Model Analysis: Performance Evaluation Contd…</vt:lpstr>
      <vt:lpstr>Model Analysis: Calibration &amp; Robustness</vt:lpstr>
      <vt:lpstr>Streamlit Based Webapp for Stroke Risk Assessment </vt:lpstr>
      <vt:lpstr>Conclusion &amp; Recommendations</vt:lpstr>
      <vt:lpstr>Contribution from Members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Description: The Global Burden of Stroke</dc:title>
  <dc:creator>Admin</dc:creator>
  <cp:lastModifiedBy>Sourangshu Pal</cp:lastModifiedBy>
  <cp:revision>53</cp:revision>
  <dcterms:created xsi:type="dcterms:W3CDTF">2025-06-22T10:42:41Z</dcterms:created>
  <dcterms:modified xsi:type="dcterms:W3CDTF">2025-06-23T14:40:34Z</dcterms:modified>
</cp:coreProperties>
</file>