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9" r:id="rId1"/>
  </p:sldMasterIdLst>
  <p:sldIdLst>
    <p:sldId id="256" r:id="rId2"/>
    <p:sldId id="267" r:id="rId3"/>
    <p:sldId id="257" r:id="rId4"/>
    <p:sldId id="268" r:id="rId5"/>
    <p:sldId id="269" r:id="rId6"/>
    <p:sldId id="270" r:id="rId7"/>
    <p:sldId id="272" r:id="rId8"/>
    <p:sldId id="274" r:id="rId9"/>
    <p:sldId id="275" r:id="rId10"/>
    <p:sldId id="276" r:id="rId11"/>
    <p:sldId id="277" r:id="rId12"/>
    <p:sldId id="278" r:id="rId13"/>
    <p:sldId id="279" r:id="rId14"/>
    <p:sldId id="280"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91"/>
  </p:normalViewPr>
  <p:slideViewPr>
    <p:cSldViewPr snapToGrid="0" snapToObjects="1">
      <p:cViewPr varScale="1">
        <p:scale>
          <a:sx n="122" d="100"/>
          <a:sy n="122" d="100"/>
        </p:scale>
        <p:origin x="1464"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BCAD085-E8A6-8845-BD4E-CB4CCA059FC4}" type="datetimeFigureOut">
              <a:rPr lang="en-US" smtClean="0"/>
              <a:t>6/21/25</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7337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377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3148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81696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76772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0964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1432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19424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7778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039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178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8686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4329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8061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6/21/25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16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895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720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6/21/25</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
        <p:nvSpPr>
          <p:cNvPr id="7" name="TextBox 6">
            <a:extLst>
              <a:ext uri="{FF2B5EF4-FFF2-40B4-BE49-F238E27FC236}">
                <a16:creationId xmlns:a16="http://schemas.microsoft.com/office/drawing/2014/main" id="{385694E9-1192-BD7F-0D69-A2A26746388A}"/>
              </a:ext>
            </a:extLst>
          </p:cNvPr>
          <p:cNvSpPr txBox="1"/>
          <p:nvPr userDrawn="1">
            <p:extLst>
              <p:ext uri="{1162E1C5-73C7-4A58-AE30-91384D911F3F}">
                <p184:classification xmlns:p184="http://schemas.microsoft.com/office/powerpoint/2018/4/main" val="hdr"/>
              </p:ext>
            </p:extLst>
          </p:nvPr>
        </p:nvSpPr>
        <p:spPr>
          <a:xfrm>
            <a:off x="190500" y="190500"/>
            <a:ext cx="3429000" cy="167640"/>
          </a:xfrm>
          <a:prstGeom prst="rect">
            <a:avLst/>
          </a:prstGeom>
        </p:spPr>
        <p:txBody>
          <a:bodyPr horzOverflow="overflow" lIns="0" tIns="0" rIns="0" bIns="0">
            <a:spAutoFit/>
          </a:bodyPr>
          <a:lstStyle/>
          <a:p>
            <a:pPr algn="l"/>
            <a:r>
              <a:rPr lang="en-US" sz="1100">
                <a:solidFill>
                  <a:srgbClr val="317100">
                    <a:alpha val="50000"/>
                  </a:srgbClr>
                </a:solidFill>
                <a:latin typeface="Calibri" panose="020F0502020204030204" pitchFamily="34" charset="0"/>
                <a:ea typeface="Calibri" panose="020F0502020204030204" pitchFamily="34" charset="0"/>
                <a:cs typeface="Calibri" panose="020F0502020204030204" pitchFamily="34" charset="0"/>
              </a:rPr>
              <a:t>This message/document has been classified as “Public”         </a:t>
            </a:r>
          </a:p>
        </p:txBody>
      </p:sp>
    </p:spTree>
    <p:extLst>
      <p:ext uri="{BB962C8B-B14F-4D97-AF65-F5344CB8AC3E}">
        <p14:creationId xmlns:p14="http://schemas.microsoft.com/office/powerpoint/2010/main" val="1511877738"/>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007536"/>
            <a:ext cx="9144000" cy="2421464"/>
          </a:xfrm>
        </p:spPr>
        <p:txBody>
          <a:bodyPr>
            <a:normAutofit/>
          </a:bodyPr>
          <a:lstStyle/>
          <a:p>
            <a:pPr algn="ctr"/>
            <a:r>
              <a:rPr lang="en-US" sz="4000" b="1" cap="none" dirty="0">
                <a:solidFill>
                  <a:srgbClr val="92D050"/>
                </a:solidFill>
                <a:latin typeface="Arial" panose="020B0604020202020204" pitchFamily="34" charset="0"/>
                <a:cs typeface="Arial" panose="020B0604020202020204" pitchFamily="34" charset="0"/>
              </a:rPr>
              <a:t>Caloric Burn Monitoring as a clinical Support Tool</a:t>
            </a:r>
          </a:p>
        </p:txBody>
      </p:sp>
      <p:pic>
        <p:nvPicPr>
          <p:cNvPr id="4" name="Picture 3" descr="d6be734f-4d57-4af0-a5f2-0f5b528b18c0.png"/>
          <p:cNvPicPr>
            <a:picLocks noChangeAspect="1"/>
          </p:cNvPicPr>
          <p:nvPr/>
        </p:nvPicPr>
        <p:blipFill>
          <a:blip r:embed="rId2"/>
          <a:stretch>
            <a:fillRect/>
          </a:stretch>
        </p:blipFill>
        <p:spPr>
          <a:xfrm>
            <a:off x="7675926" y="5774142"/>
            <a:ext cx="1625600" cy="914400"/>
          </a:xfrm>
          <a:prstGeom prst="rect">
            <a:avLst/>
          </a:prstGeom>
        </p:spPr>
      </p:pic>
      <p:sp>
        <p:nvSpPr>
          <p:cNvPr id="3" name="TextBox 2">
            <a:extLst>
              <a:ext uri="{FF2B5EF4-FFF2-40B4-BE49-F238E27FC236}">
                <a16:creationId xmlns:a16="http://schemas.microsoft.com/office/drawing/2014/main" id="{44404954-EE5B-4883-F34A-3D37515B2881}"/>
              </a:ext>
            </a:extLst>
          </p:cNvPr>
          <p:cNvSpPr txBox="1"/>
          <p:nvPr/>
        </p:nvSpPr>
        <p:spPr>
          <a:xfrm>
            <a:off x="3525784" y="4207272"/>
            <a:ext cx="2092432" cy="369332"/>
          </a:xfrm>
          <a:prstGeom prst="rect">
            <a:avLst/>
          </a:prstGeom>
          <a:noFill/>
        </p:spPr>
        <p:txBody>
          <a:bodyPr wrap="none" rtlCol="0">
            <a:spAutoFit/>
          </a:bodyPr>
          <a:lstStyle/>
          <a:p>
            <a:r>
              <a:rPr lang="en-US" dirty="0"/>
              <a:t>Date : June 22,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59DD-1CA7-6705-0FBA-B11920CA037C}"/>
              </a:ext>
            </a:extLst>
          </p:cNvPr>
          <p:cNvSpPr>
            <a:spLocks noGrp="1"/>
          </p:cNvSpPr>
          <p:nvPr>
            <p:ph type="title"/>
          </p:nvPr>
        </p:nvSpPr>
        <p:spPr>
          <a:xfrm>
            <a:off x="0" y="1"/>
            <a:ext cx="9144000" cy="1301468"/>
          </a:xfrm>
          <a:effectLst/>
        </p:spPr>
        <p:txBody>
          <a:bodyPr vert="horz" lIns="91440" tIns="45720" rIns="91440" bIns="45720" rtlCol="0" anchor="ctr">
            <a:normAutofit/>
          </a:bodyPr>
          <a:lstStyle/>
          <a:p>
            <a:pPr algn="ctr"/>
            <a:r>
              <a:rPr lang="en-IN" sz="3200" dirty="0">
                <a:latin typeface="Arial" panose="020B0604020202020204" pitchFamily="34" charset="0"/>
                <a:cs typeface="Arial" panose="020B0604020202020204" pitchFamily="34" charset="0"/>
              </a:rPr>
              <a:t>Exploratory DATA Analysis – Insights Contd..</a:t>
            </a:r>
          </a:p>
        </p:txBody>
      </p:sp>
      <p:sp>
        <p:nvSpPr>
          <p:cNvPr id="3" name="Content Placeholder 2">
            <a:extLst>
              <a:ext uri="{FF2B5EF4-FFF2-40B4-BE49-F238E27FC236}">
                <a16:creationId xmlns:a16="http://schemas.microsoft.com/office/drawing/2014/main" id="{5F672D31-8122-4015-9D41-45FE6828054B}"/>
              </a:ext>
            </a:extLst>
          </p:cNvPr>
          <p:cNvSpPr>
            <a:spLocks noGrp="1"/>
          </p:cNvSpPr>
          <p:nvPr>
            <p:ph idx="1"/>
          </p:nvPr>
        </p:nvSpPr>
        <p:spPr>
          <a:xfrm>
            <a:off x="496057" y="1301469"/>
            <a:ext cx="3865736" cy="4923738"/>
          </a:xfrm>
        </p:spPr>
        <p:txBody>
          <a:bodyPr anchor="t">
            <a:noAutofit/>
          </a:bodyPr>
          <a:lstStyle/>
          <a:p>
            <a:pPr marL="0" indent="0">
              <a:buNone/>
            </a:pPr>
            <a:r>
              <a:rPr lang="en-IN" sz="1500" b="1" dirty="0"/>
              <a:t>Multi-Collinearity</a:t>
            </a:r>
            <a:r>
              <a:rPr lang="en-IN" sz="1500" dirty="0"/>
              <a:t>: </a:t>
            </a:r>
          </a:p>
          <a:p>
            <a:pPr marL="0" indent="0">
              <a:buNone/>
            </a:pPr>
            <a:r>
              <a:rPr lang="en-IN" sz="1500" dirty="0"/>
              <a:t>High Correlation observed between Height &amp; Weight, and between duration, body temperature, heart rate and calories.</a:t>
            </a:r>
          </a:p>
          <a:p>
            <a:pPr marL="0" indent="0">
              <a:buNone/>
            </a:pPr>
            <a:r>
              <a:rPr lang="en-US" sz="1500" dirty="0"/>
              <a:t>This high correlation makes it difficult to isolate the individual impact of each predictor on the dependent variable, potentially leading to unreliable and unstable regression results. </a:t>
            </a:r>
            <a:br>
              <a:rPr lang="en-IN" sz="1500" dirty="0"/>
            </a:br>
            <a:br>
              <a:rPr lang="en-IN" sz="1500" dirty="0"/>
            </a:br>
            <a:r>
              <a:rPr lang="en-IN" sz="1500" b="1" dirty="0"/>
              <a:t>Model Implication:</a:t>
            </a:r>
          </a:p>
          <a:p>
            <a:r>
              <a:rPr lang="en-IN" sz="1500" dirty="0"/>
              <a:t>For multi-collinearity sensitive models such as linear regression, we would need to drop some of the features</a:t>
            </a:r>
          </a:p>
          <a:p>
            <a:pPr lvl="1"/>
            <a:r>
              <a:rPr lang="en-IN" sz="1500" dirty="0"/>
              <a:t>To avoid model overfitting</a:t>
            </a:r>
          </a:p>
          <a:p>
            <a:pPr lvl="1"/>
            <a:r>
              <a:rPr lang="en-IN" sz="1500" dirty="0"/>
              <a:t> To avoid underestimating effect of the features</a:t>
            </a:r>
          </a:p>
        </p:txBody>
      </p:sp>
      <p:pic>
        <p:nvPicPr>
          <p:cNvPr id="5" name="Picture 4">
            <a:extLst>
              <a:ext uri="{FF2B5EF4-FFF2-40B4-BE49-F238E27FC236}">
                <a16:creationId xmlns:a16="http://schemas.microsoft.com/office/drawing/2014/main" id="{11752DB3-3840-3630-F8DA-F92A12CBFA4C}"/>
              </a:ext>
            </a:extLst>
          </p:cNvPr>
          <p:cNvPicPr>
            <a:picLocks noChangeAspect="1"/>
          </p:cNvPicPr>
          <p:nvPr/>
        </p:nvPicPr>
        <p:blipFill>
          <a:blip r:embed="rId2"/>
          <a:srcRect r="7726"/>
          <a:stretch>
            <a:fillRect/>
          </a:stretch>
        </p:blipFill>
        <p:spPr>
          <a:xfrm>
            <a:off x="4572000" y="1604433"/>
            <a:ext cx="4262738" cy="3649133"/>
          </a:xfrm>
          <a:prstGeom prst="rect">
            <a:avLst/>
          </a:prstGeom>
          <a:ln>
            <a:solidFill>
              <a:schemeClr val="bg2"/>
            </a:solidFill>
          </a:ln>
        </p:spPr>
      </p:pic>
      <p:sp>
        <p:nvSpPr>
          <p:cNvPr id="6" name="Oval 5">
            <a:extLst>
              <a:ext uri="{FF2B5EF4-FFF2-40B4-BE49-F238E27FC236}">
                <a16:creationId xmlns:a16="http://schemas.microsoft.com/office/drawing/2014/main" id="{C83745F3-987A-AF8F-F4BE-81DF02E0BDC6}"/>
              </a:ext>
            </a:extLst>
          </p:cNvPr>
          <p:cNvSpPr/>
          <p:nvPr/>
        </p:nvSpPr>
        <p:spPr>
          <a:xfrm>
            <a:off x="5883206" y="3512759"/>
            <a:ext cx="2601738" cy="271244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35510833-9DC1-4281-C519-D1828585B622}"/>
              </a:ext>
            </a:extLst>
          </p:cNvPr>
          <p:cNvSpPr/>
          <p:nvPr/>
        </p:nvSpPr>
        <p:spPr>
          <a:xfrm>
            <a:off x="5067917" y="2671165"/>
            <a:ext cx="1293126" cy="134815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66394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C3E92-EF28-85A2-6BD1-EBCB2FE264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C4DD3-C423-107E-14C9-479676AB0DCE}"/>
              </a:ext>
            </a:extLst>
          </p:cNvPr>
          <p:cNvSpPr>
            <a:spLocks noGrp="1"/>
          </p:cNvSpPr>
          <p:nvPr>
            <p:ph type="title"/>
          </p:nvPr>
        </p:nvSpPr>
        <p:spPr>
          <a:xfrm>
            <a:off x="0" y="0"/>
            <a:ext cx="9144000" cy="1361163"/>
          </a:xfrm>
          <a:effectLst/>
        </p:spPr>
        <p:txBody>
          <a:bodyPr vert="horz" lIns="91440" tIns="45720" rIns="91440" bIns="45720" rtlCol="0" anchor="ctr">
            <a:normAutofit/>
          </a:bodyPr>
          <a:lstStyle/>
          <a:p>
            <a:pPr algn="ctr"/>
            <a:r>
              <a:rPr lang="en-IN" sz="3200" dirty="0">
                <a:latin typeface="Arial" panose="020B0604020202020204" pitchFamily="34" charset="0"/>
                <a:cs typeface="Arial" panose="020B0604020202020204" pitchFamily="34" charset="0"/>
              </a:rPr>
              <a:t>Exploratory DATA Analysis – Insights Contd..</a:t>
            </a:r>
          </a:p>
        </p:txBody>
      </p:sp>
      <p:sp>
        <p:nvSpPr>
          <p:cNvPr id="3" name="Content Placeholder 2">
            <a:extLst>
              <a:ext uri="{FF2B5EF4-FFF2-40B4-BE49-F238E27FC236}">
                <a16:creationId xmlns:a16="http://schemas.microsoft.com/office/drawing/2014/main" id="{D72F43EF-156F-BBB1-FF9B-34F93E1AC33C}"/>
              </a:ext>
            </a:extLst>
          </p:cNvPr>
          <p:cNvSpPr>
            <a:spLocks noGrp="1"/>
          </p:cNvSpPr>
          <p:nvPr>
            <p:ph idx="1"/>
          </p:nvPr>
        </p:nvSpPr>
        <p:spPr>
          <a:xfrm>
            <a:off x="665067" y="1361164"/>
            <a:ext cx="7643191" cy="1014249"/>
          </a:xfrm>
        </p:spPr>
        <p:txBody>
          <a:bodyPr anchor="t">
            <a:normAutofit/>
          </a:bodyPr>
          <a:lstStyle/>
          <a:p>
            <a:pPr marL="342900" indent="-342900">
              <a:buFont typeface="+mj-lt"/>
              <a:buAutoNum type="arabicPeriod" startAt="4"/>
            </a:pPr>
            <a:r>
              <a:rPr lang="en-IN" dirty="0"/>
              <a:t>Sex feature doesn’t seem to have any significant relationship with any of the features except height and weight, where it is a known biological fact.</a:t>
            </a:r>
          </a:p>
        </p:txBody>
      </p:sp>
      <p:pic>
        <p:nvPicPr>
          <p:cNvPr id="6" name="Picture 5">
            <a:extLst>
              <a:ext uri="{FF2B5EF4-FFF2-40B4-BE49-F238E27FC236}">
                <a16:creationId xmlns:a16="http://schemas.microsoft.com/office/drawing/2014/main" id="{48704C79-C83B-51B3-DEB2-8910E4CE6204}"/>
              </a:ext>
            </a:extLst>
          </p:cNvPr>
          <p:cNvPicPr>
            <a:picLocks noChangeAspect="1"/>
          </p:cNvPicPr>
          <p:nvPr/>
        </p:nvPicPr>
        <p:blipFill>
          <a:blip r:embed="rId2"/>
          <a:stretch>
            <a:fillRect/>
          </a:stretch>
        </p:blipFill>
        <p:spPr>
          <a:xfrm>
            <a:off x="1759917" y="2730709"/>
            <a:ext cx="4948997" cy="3703662"/>
          </a:xfrm>
          <a:prstGeom prst="rect">
            <a:avLst/>
          </a:prstGeom>
          <a:ln>
            <a:solidFill>
              <a:schemeClr val="bg2"/>
            </a:solidFill>
          </a:ln>
        </p:spPr>
      </p:pic>
      <p:sp>
        <p:nvSpPr>
          <p:cNvPr id="7" name="Rectangle 6">
            <a:extLst>
              <a:ext uri="{FF2B5EF4-FFF2-40B4-BE49-F238E27FC236}">
                <a16:creationId xmlns:a16="http://schemas.microsoft.com/office/drawing/2014/main" id="{DB93689D-655D-B305-5FFE-EA8EE14BC64F}"/>
              </a:ext>
            </a:extLst>
          </p:cNvPr>
          <p:cNvSpPr/>
          <p:nvPr/>
        </p:nvSpPr>
        <p:spPr>
          <a:xfrm>
            <a:off x="7203357" y="2870471"/>
            <a:ext cx="1252330" cy="277375"/>
          </a:xfrm>
          <a:prstGeom prst="rect">
            <a:avLst/>
          </a:prstGeom>
          <a:solidFill>
            <a:srgbClr val="72B6A1"/>
          </a:solidFill>
          <a:ln>
            <a:solidFill>
              <a:srgbClr val="72B6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Male</a:t>
            </a:r>
          </a:p>
        </p:txBody>
      </p:sp>
      <p:sp>
        <p:nvSpPr>
          <p:cNvPr id="8" name="Rectangle 7">
            <a:extLst>
              <a:ext uri="{FF2B5EF4-FFF2-40B4-BE49-F238E27FC236}">
                <a16:creationId xmlns:a16="http://schemas.microsoft.com/office/drawing/2014/main" id="{2D876690-9DC7-F285-11F4-8A21ED94247D}"/>
              </a:ext>
            </a:extLst>
          </p:cNvPr>
          <p:cNvSpPr/>
          <p:nvPr/>
        </p:nvSpPr>
        <p:spPr>
          <a:xfrm>
            <a:off x="7203357" y="3323617"/>
            <a:ext cx="1252330" cy="277375"/>
          </a:xfrm>
          <a:prstGeom prst="rect">
            <a:avLst/>
          </a:prstGeom>
          <a:solidFill>
            <a:srgbClr val="E99675"/>
          </a:solidFill>
          <a:ln>
            <a:solidFill>
              <a:srgbClr val="E996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Female</a:t>
            </a:r>
          </a:p>
        </p:txBody>
      </p:sp>
      <p:sp>
        <p:nvSpPr>
          <p:cNvPr id="10" name="Oval 9">
            <a:extLst>
              <a:ext uri="{FF2B5EF4-FFF2-40B4-BE49-F238E27FC236}">
                <a16:creationId xmlns:a16="http://schemas.microsoft.com/office/drawing/2014/main" id="{EAA3F449-A32C-67EF-8B5D-10F085ACE6CA}"/>
              </a:ext>
            </a:extLst>
          </p:cNvPr>
          <p:cNvSpPr/>
          <p:nvPr/>
        </p:nvSpPr>
        <p:spPr>
          <a:xfrm>
            <a:off x="3597962" y="2938004"/>
            <a:ext cx="1421296" cy="1481776"/>
          </a:xfrm>
          <a:prstGeom prst="ellipse">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829C28C6-8B13-6160-632E-2B9FD801D2D3}"/>
              </a:ext>
            </a:extLst>
          </p:cNvPr>
          <p:cNvSpPr/>
          <p:nvPr/>
        </p:nvSpPr>
        <p:spPr>
          <a:xfrm>
            <a:off x="5287618" y="2881738"/>
            <a:ext cx="1421296" cy="1481776"/>
          </a:xfrm>
          <a:prstGeom prst="ellipse">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0743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824D-122A-0F77-E25F-D2F3AC78C38A}"/>
              </a:ext>
            </a:extLst>
          </p:cNvPr>
          <p:cNvSpPr>
            <a:spLocks noGrp="1"/>
          </p:cNvSpPr>
          <p:nvPr>
            <p:ph type="title"/>
          </p:nvPr>
        </p:nvSpPr>
        <p:spPr>
          <a:xfrm>
            <a:off x="0" y="0"/>
            <a:ext cx="9144000" cy="1114097"/>
          </a:xfrm>
        </p:spPr>
        <p:txBody>
          <a:bodyPr>
            <a:normAutofit/>
          </a:bodyPr>
          <a:lstStyle/>
          <a:p>
            <a:pPr algn="ctr"/>
            <a:r>
              <a:rPr lang="en-IN" sz="3200" dirty="0">
                <a:latin typeface="Arial" panose="020B0604020202020204" pitchFamily="34" charset="0"/>
                <a:cs typeface="Arial" panose="020B0604020202020204" pitchFamily="34" charset="0"/>
              </a:rPr>
              <a:t>AI Model TRAINING</a:t>
            </a: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8C46B87-BFAF-9D97-05C9-171F704285D0}"/>
              </a:ext>
            </a:extLst>
          </p:cNvPr>
          <p:cNvSpPr>
            <a:spLocks noGrp="1"/>
          </p:cNvSpPr>
          <p:nvPr>
            <p:ph idx="1"/>
          </p:nvPr>
        </p:nvSpPr>
        <p:spPr>
          <a:xfrm>
            <a:off x="457200" y="1114097"/>
            <a:ext cx="8140262" cy="4414344"/>
          </a:xfrm>
          <a:ln>
            <a:noFill/>
          </a:ln>
        </p:spPr>
        <p:txBody>
          <a:bodyPr>
            <a:normAutofit/>
          </a:bodyPr>
          <a:lstStyle/>
          <a:p>
            <a:pPr marL="342900" indent="-342900">
              <a:buAutoNum type="arabicPeriod"/>
            </a:pPr>
            <a:r>
              <a:rPr lang="en-IN" dirty="0"/>
              <a:t>Data Transformation into a format suitable for AI models (e.g., converting text to numbers). Standardized and encoded features to ensure fair model training</a:t>
            </a:r>
          </a:p>
          <a:p>
            <a:pPr marL="342900" indent="-342900">
              <a:buAutoNum type="arabicPeriod"/>
            </a:pPr>
            <a:r>
              <a:rPr lang="en-IN" dirty="0"/>
              <a:t>Experimentation with Features</a:t>
            </a:r>
          </a:p>
          <a:p>
            <a:pPr lvl="1"/>
            <a:r>
              <a:rPr lang="en-IN" dirty="0"/>
              <a:t>Six sets of datasets, each with different features (data fields) were built for training on each model</a:t>
            </a:r>
          </a:p>
          <a:p>
            <a:pPr marL="342900" indent="-342900">
              <a:buAutoNum type="arabicPeriod"/>
            </a:pPr>
            <a:r>
              <a:rPr lang="en-IN" dirty="0"/>
              <a:t>Regression Algorithms with multiple model configurations:</a:t>
            </a:r>
          </a:p>
          <a:p>
            <a:pPr lvl="1"/>
            <a:r>
              <a:rPr lang="en-IN" dirty="0"/>
              <a:t>Linear Regression, Decision Tree, Random Forest, Gradient Boosting, and XGBoost</a:t>
            </a:r>
          </a:p>
          <a:p>
            <a:pPr marL="342900" indent="-342900">
              <a:buAutoNum type="arabicPeriod"/>
            </a:pPr>
            <a:r>
              <a:rPr lang="en-IN" dirty="0"/>
              <a:t>Each model was trained to predict how many calories a person burns during exercise</a:t>
            </a:r>
            <a:endParaRPr lang="en-US" dirty="0"/>
          </a:p>
        </p:txBody>
      </p:sp>
    </p:spTree>
    <p:extLst>
      <p:ext uri="{BB962C8B-B14F-4D97-AF65-F5344CB8AC3E}">
        <p14:creationId xmlns:p14="http://schemas.microsoft.com/office/powerpoint/2010/main" val="3287408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2373-3758-7E0D-65B9-1B5B59C61E69}"/>
              </a:ext>
            </a:extLst>
          </p:cNvPr>
          <p:cNvSpPr>
            <a:spLocks noGrp="1"/>
          </p:cNvSpPr>
          <p:nvPr>
            <p:ph type="title"/>
          </p:nvPr>
        </p:nvSpPr>
        <p:spPr>
          <a:xfrm>
            <a:off x="0" y="-1"/>
            <a:ext cx="9144000" cy="1273571"/>
          </a:xfrm>
        </p:spPr>
        <p:txBody>
          <a:bodyPr>
            <a:normAutofit/>
          </a:bodyPr>
          <a:lstStyle/>
          <a:p>
            <a:pPr algn="ctr"/>
            <a:r>
              <a:rPr lang="en-IN" sz="3200" dirty="0">
                <a:latin typeface="Arial" panose="020B0604020202020204" pitchFamily="34" charset="0"/>
                <a:cs typeface="Arial" panose="020B0604020202020204" pitchFamily="34" charset="0"/>
              </a:rPr>
              <a:t>Predictions Results to Real-World Use</a:t>
            </a: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D2D45BD-3F1E-D55F-C110-A88F5A1E8CE0}"/>
              </a:ext>
            </a:extLst>
          </p:cNvPr>
          <p:cNvSpPr>
            <a:spLocks noGrp="1"/>
          </p:cNvSpPr>
          <p:nvPr>
            <p:ph idx="1"/>
          </p:nvPr>
        </p:nvSpPr>
        <p:spPr>
          <a:xfrm>
            <a:off x="310055" y="1273571"/>
            <a:ext cx="5018690" cy="5139558"/>
          </a:xfrm>
          <a:ln w="3175">
            <a:noFill/>
          </a:ln>
        </p:spPr>
        <p:txBody>
          <a:bodyPr>
            <a:noAutofit/>
          </a:bodyPr>
          <a:lstStyle/>
          <a:p>
            <a:pPr marL="0" indent="0">
              <a:buNone/>
            </a:pPr>
            <a:r>
              <a:rPr lang="en-IN" dirty="0"/>
              <a:t>1. How We Measured Accuracy:</a:t>
            </a:r>
          </a:p>
          <a:p>
            <a:pPr lvl="1"/>
            <a:r>
              <a:rPr lang="en-IN" sz="1800" dirty="0"/>
              <a:t>RMSLE: Measures how close predictions are, while handling big differences gently</a:t>
            </a:r>
          </a:p>
          <a:p>
            <a:pPr lvl="1"/>
            <a:r>
              <a:rPr lang="en-IN" sz="1800" dirty="0"/>
              <a:t>R² Score: Tells us how well the model explains what affects calorie burn</a:t>
            </a:r>
          </a:p>
          <a:p>
            <a:pPr>
              <a:buNone/>
            </a:pPr>
            <a:r>
              <a:rPr lang="en-IN" dirty="0"/>
              <a:t>2. Top Performer: XGBoost </a:t>
            </a:r>
          </a:p>
          <a:p>
            <a:pPr lvl="1">
              <a:buFont typeface="Arial" panose="020B0604020202020204" pitchFamily="34" charset="0"/>
              <a:buChar char="•"/>
            </a:pPr>
            <a:r>
              <a:rPr lang="en-IN" sz="1800" dirty="0"/>
              <a:t>Achieved 98.9% accuracy (R² = 0.989) with minimal error</a:t>
            </a:r>
          </a:p>
          <a:p>
            <a:pPr lvl="1">
              <a:buFont typeface="Arial" panose="020B0604020202020204" pitchFamily="34" charset="0"/>
              <a:buChar char="•"/>
            </a:pPr>
            <a:r>
              <a:rPr lang="en-IN" sz="1800" dirty="0"/>
              <a:t>Key features: weight, duration, heart rate, and gender</a:t>
            </a:r>
          </a:p>
          <a:p>
            <a:pPr marL="0" indent="0">
              <a:buNone/>
            </a:pPr>
            <a:r>
              <a:rPr lang="en-IN" dirty="0"/>
              <a:t>3. Enhancements:</a:t>
            </a:r>
          </a:p>
          <a:p>
            <a:pPr lvl="1"/>
            <a:r>
              <a:rPr lang="en-IN" sz="1800" dirty="0"/>
              <a:t>Web application for fast upgradations in the model based on new data</a:t>
            </a:r>
          </a:p>
          <a:p>
            <a:pPr marL="0" indent="0">
              <a:buNone/>
            </a:pPr>
            <a:endParaRPr lang="en-US" dirty="0"/>
          </a:p>
        </p:txBody>
      </p:sp>
      <p:pic>
        <p:nvPicPr>
          <p:cNvPr id="5" name="Picture 4" descr="A graph with red and grey bars&#10;&#10;AI-generated content may be incorrect.">
            <a:extLst>
              <a:ext uri="{FF2B5EF4-FFF2-40B4-BE49-F238E27FC236}">
                <a16:creationId xmlns:a16="http://schemas.microsoft.com/office/drawing/2014/main" id="{39588374-E5C9-0D40-B35F-3139E8BE2461}"/>
              </a:ext>
            </a:extLst>
          </p:cNvPr>
          <p:cNvPicPr>
            <a:picLocks noChangeAspect="1"/>
          </p:cNvPicPr>
          <p:nvPr/>
        </p:nvPicPr>
        <p:blipFill>
          <a:blip r:embed="rId2"/>
          <a:stretch>
            <a:fillRect/>
          </a:stretch>
        </p:blipFill>
        <p:spPr>
          <a:xfrm>
            <a:off x="5402317" y="1273571"/>
            <a:ext cx="3615559" cy="2155429"/>
          </a:xfrm>
          <a:prstGeom prst="rect">
            <a:avLst/>
          </a:prstGeom>
          <a:ln w="28575">
            <a:solidFill>
              <a:schemeClr val="bg2"/>
            </a:solidFill>
          </a:ln>
        </p:spPr>
      </p:pic>
      <p:pic>
        <p:nvPicPr>
          <p:cNvPr id="7" name="Picture 6" descr="A screenshot of a computer&#10;&#10;AI-generated content may be incorrect.">
            <a:extLst>
              <a:ext uri="{FF2B5EF4-FFF2-40B4-BE49-F238E27FC236}">
                <a16:creationId xmlns:a16="http://schemas.microsoft.com/office/drawing/2014/main" id="{0F99F015-44EC-87E3-4D39-16DF345A7E95}"/>
              </a:ext>
            </a:extLst>
          </p:cNvPr>
          <p:cNvPicPr>
            <a:picLocks noChangeAspect="1"/>
          </p:cNvPicPr>
          <p:nvPr/>
        </p:nvPicPr>
        <p:blipFill>
          <a:blip r:embed="rId3"/>
          <a:stretch>
            <a:fillRect/>
          </a:stretch>
        </p:blipFill>
        <p:spPr>
          <a:xfrm>
            <a:off x="5402317" y="4009697"/>
            <a:ext cx="3615559" cy="1945515"/>
          </a:xfrm>
          <a:prstGeom prst="rect">
            <a:avLst/>
          </a:prstGeom>
          <a:solidFill>
            <a:schemeClr val="accent2"/>
          </a:solidFill>
          <a:ln w="28575">
            <a:solidFill>
              <a:schemeClr val="bg2"/>
            </a:solidFill>
          </a:ln>
        </p:spPr>
      </p:pic>
    </p:spTree>
    <p:extLst>
      <p:ext uri="{BB962C8B-B14F-4D97-AF65-F5344CB8AC3E}">
        <p14:creationId xmlns:p14="http://schemas.microsoft.com/office/powerpoint/2010/main" val="748035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7EF39-B6D7-F97C-CE4B-18EAAC268830}"/>
              </a:ext>
            </a:extLst>
          </p:cNvPr>
          <p:cNvSpPr>
            <a:spLocks noGrp="1"/>
          </p:cNvSpPr>
          <p:nvPr>
            <p:ph type="title"/>
          </p:nvPr>
        </p:nvSpPr>
        <p:spPr>
          <a:xfrm>
            <a:off x="0" y="0"/>
            <a:ext cx="9144000" cy="1456267"/>
          </a:xfrm>
        </p:spPr>
        <p:txBody>
          <a:bodyPr>
            <a:normAutofit/>
          </a:bodyPr>
          <a:lstStyle/>
          <a:p>
            <a:pPr algn="ctr"/>
            <a:r>
              <a:rPr lang="en-US" sz="3200" dirty="0"/>
              <a:t>Key areas of each Team Members</a:t>
            </a:r>
          </a:p>
        </p:txBody>
      </p:sp>
      <p:sp>
        <p:nvSpPr>
          <p:cNvPr id="3" name="Content Placeholder 2">
            <a:extLst>
              <a:ext uri="{FF2B5EF4-FFF2-40B4-BE49-F238E27FC236}">
                <a16:creationId xmlns:a16="http://schemas.microsoft.com/office/drawing/2014/main" id="{437D0634-31AB-3CE8-F22C-54D37BA6F2CF}"/>
              </a:ext>
            </a:extLst>
          </p:cNvPr>
          <p:cNvSpPr>
            <a:spLocks noGrp="1"/>
          </p:cNvSpPr>
          <p:nvPr>
            <p:ph idx="1"/>
          </p:nvPr>
        </p:nvSpPr>
        <p:spPr>
          <a:xfrm>
            <a:off x="457200" y="1456267"/>
            <a:ext cx="7772400" cy="3649133"/>
          </a:xfrm>
        </p:spPr>
        <p:txBody>
          <a:bodyPr/>
          <a:lstStyle/>
          <a:p>
            <a:pPr marL="0" indent="0" algn="ctr">
              <a:buNone/>
            </a:pPr>
            <a:r>
              <a:rPr lang="en-US" sz="3600" dirty="0"/>
              <a:t>B</a:t>
            </a:r>
            <a:r>
              <a:rPr lang="en-US" sz="2800" dirty="0"/>
              <a:t>ashir Ali Qule : Business Case Study</a:t>
            </a:r>
          </a:p>
          <a:p>
            <a:pPr marL="0" indent="0" algn="ctr">
              <a:buNone/>
            </a:pPr>
            <a:r>
              <a:rPr lang="en-US" sz="3600" dirty="0"/>
              <a:t>A</a:t>
            </a:r>
            <a:r>
              <a:rPr lang="en-US" sz="2800" dirty="0"/>
              <a:t>shis Das : Exploratory Data Analysis</a:t>
            </a:r>
          </a:p>
          <a:p>
            <a:pPr marL="0" indent="0" algn="ctr">
              <a:buNone/>
            </a:pPr>
            <a:r>
              <a:rPr lang="en-US" sz="3600" dirty="0"/>
              <a:t>P</a:t>
            </a:r>
            <a:r>
              <a:rPr lang="en-US" sz="2800" dirty="0"/>
              <a:t>ankaj Shukla : Model Building</a:t>
            </a:r>
          </a:p>
          <a:p>
            <a:pPr algn="ctr"/>
            <a:endParaRPr lang="en-US" dirty="0"/>
          </a:p>
        </p:txBody>
      </p:sp>
    </p:spTree>
    <p:extLst>
      <p:ext uri="{BB962C8B-B14F-4D97-AF65-F5344CB8AC3E}">
        <p14:creationId xmlns:p14="http://schemas.microsoft.com/office/powerpoint/2010/main" val="1662509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49B70-D0D5-7825-9E3F-23640B0CA755}"/>
            </a:ext>
          </a:extLst>
        </p:cNvPr>
        <p:cNvGrpSpPr/>
        <p:nvPr/>
      </p:nvGrpSpPr>
      <p:grpSpPr>
        <a:xfrm>
          <a:off x="0" y="0"/>
          <a:ext cx="0" cy="0"/>
          <a:chOff x="0" y="0"/>
          <a:chExt cx="0" cy="0"/>
        </a:xfrm>
      </p:grpSpPr>
      <p:pic>
        <p:nvPicPr>
          <p:cNvPr id="4" name="Picture 3" descr="d6be734f-4d57-4af0-a5f2-0f5b528b18c0.png">
            <a:extLst>
              <a:ext uri="{FF2B5EF4-FFF2-40B4-BE49-F238E27FC236}">
                <a16:creationId xmlns:a16="http://schemas.microsoft.com/office/drawing/2014/main" id="{1802F44F-92C5-03B8-B44D-6C44BB1BABDB}"/>
              </a:ext>
            </a:extLst>
          </p:cNvPr>
          <p:cNvPicPr>
            <a:picLocks noChangeAspect="1"/>
          </p:cNvPicPr>
          <p:nvPr/>
        </p:nvPicPr>
        <p:blipFill>
          <a:blip r:embed="rId2"/>
          <a:stretch>
            <a:fillRect/>
          </a:stretch>
        </p:blipFill>
        <p:spPr>
          <a:xfrm>
            <a:off x="7476921" y="5851525"/>
            <a:ext cx="1625600" cy="914400"/>
          </a:xfrm>
          <a:prstGeom prst="rect">
            <a:avLst/>
          </a:prstGeom>
        </p:spPr>
      </p:pic>
      <p:sp>
        <p:nvSpPr>
          <p:cNvPr id="5" name="Title 4">
            <a:extLst>
              <a:ext uri="{FF2B5EF4-FFF2-40B4-BE49-F238E27FC236}">
                <a16:creationId xmlns:a16="http://schemas.microsoft.com/office/drawing/2014/main" id="{E7DFC469-1E2B-9094-AC26-2CF602AF158C}"/>
              </a:ext>
            </a:extLst>
          </p:cNvPr>
          <p:cNvSpPr>
            <a:spLocks noGrp="1"/>
          </p:cNvSpPr>
          <p:nvPr>
            <p:ph type="title"/>
          </p:nvPr>
        </p:nvSpPr>
        <p:spPr>
          <a:xfrm>
            <a:off x="0" y="2123091"/>
            <a:ext cx="9144000" cy="1456267"/>
          </a:xfrm>
        </p:spPr>
        <p:txBody>
          <a:bodyPr>
            <a:normAutofit/>
          </a:bodyPr>
          <a:lstStyle/>
          <a:p>
            <a:pPr algn="ctr"/>
            <a:r>
              <a:rPr lang="en-US" sz="4400" dirty="0"/>
              <a:t>Thanks</a:t>
            </a:r>
          </a:p>
        </p:txBody>
      </p:sp>
    </p:spTree>
    <p:extLst>
      <p:ext uri="{BB962C8B-B14F-4D97-AF65-F5344CB8AC3E}">
        <p14:creationId xmlns:p14="http://schemas.microsoft.com/office/powerpoint/2010/main" val="393639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E4CC7-6481-8FC6-AEA1-751916C4F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94B4D3-C3DD-8F22-3A71-BF7072CC827E}"/>
              </a:ext>
            </a:extLst>
          </p:cNvPr>
          <p:cNvSpPr>
            <a:spLocks noGrp="1"/>
          </p:cNvSpPr>
          <p:nvPr>
            <p:ph type="ctrTitle"/>
          </p:nvPr>
        </p:nvSpPr>
        <p:spPr>
          <a:xfrm>
            <a:off x="0" y="-1"/>
            <a:ext cx="9144000" cy="1135117"/>
          </a:xfrm>
        </p:spPr>
        <p:txBody>
          <a:bodyPr>
            <a:noAutofit/>
          </a:bodyPr>
          <a:lstStyle/>
          <a:p>
            <a:pPr algn="ctr"/>
            <a:r>
              <a:rPr lang="en-US" sz="3200" b="1" cap="none" dirty="0">
                <a:latin typeface="Arial" panose="020B0604020202020204" pitchFamily="34" charset="0"/>
                <a:cs typeface="Arial" panose="020B0604020202020204" pitchFamily="34" charset="0"/>
              </a:rPr>
              <a:t>Agenda </a:t>
            </a:r>
          </a:p>
        </p:txBody>
      </p:sp>
      <p:sp>
        <p:nvSpPr>
          <p:cNvPr id="3" name="Subtitle 2">
            <a:extLst>
              <a:ext uri="{FF2B5EF4-FFF2-40B4-BE49-F238E27FC236}">
                <a16:creationId xmlns:a16="http://schemas.microsoft.com/office/drawing/2014/main" id="{6D25A777-EFB3-6D09-75E1-8241100B31A5}"/>
              </a:ext>
            </a:extLst>
          </p:cNvPr>
          <p:cNvSpPr>
            <a:spLocks noGrp="1"/>
          </p:cNvSpPr>
          <p:nvPr>
            <p:ph type="subTitle" idx="1"/>
          </p:nvPr>
        </p:nvSpPr>
        <p:spPr>
          <a:xfrm>
            <a:off x="325820" y="1541863"/>
            <a:ext cx="8818179" cy="3155972"/>
          </a:xfrm>
        </p:spPr>
        <p:txBody>
          <a:bodyPr>
            <a:normAutofit fontScale="77500" lnSpcReduction="20000"/>
          </a:bodyPr>
          <a:lstStyle/>
          <a:p>
            <a:pPr marL="342900" indent="-342900" algn="l">
              <a:lnSpc>
                <a:spcPct val="150000"/>
              </a:lnSpc>
              <a:buSzPct val="112000"/>
              <a:buFont typeface="Wingdings" panose="05000000000000000000" pitchFamily="2" charset="2"/>
              <a:buChar char="§"/>
            </a:pPr>
            <a:r>
              <a:rPr lang="en-US" sz="2400" cap="none" dirty="0">
                <a:latin typeface="Arial" panose="020B0604020202020204" pitchFamily="34" charset="0"/>
                <a:cs typeface="Arial" panose="020B0604020202020204" pitchFamily="34" charset="0"/>
              </a:rPr>
              <a:t>Problem Statement for use case</a:t>
            </a:r>
          </a:p>
          <a:p>
            <a:pPr marL="342900" indent="-342900" algn="l">
              <a:lnSpc>
                <a:spcPct val="150000"/>
              </a:lnSpc>
              <a:buSzPct val="112000"/>
              <a:buFont typeface="Wingdings" panose="05000000000000000000" pitchFamily="2" charset="2"/>
              <a:buChar char="§"/>
            </a:pPr>
            <a:r>
              <a:rPr lang="en-US" sz="2400" cap="none" dirty="0">
                <a:latin typeface="Arial" panose="020B0604020202020204" pitchFamily="34" charset="0"/>
                <a:cs typeface="Arial" panose="020B0604020202020204" pitchFamily="34" charset="0"/>
              </a:rPr>
              <a:t>Introduction &amp; Executive Summary</a:t>
            </a:r>
          </a:p>
          <a:p>
            <a:pPr marL="342900" indent="-342900" algn="l">
              <a:lnSpc>
                <a:spcPct val="150000"/>
              </a:lnSpc>
              <a:buSzPct val="112000"/>
              <a:buFont typeface="Wingdings" panose="05000000000000000000" pitchFamily="2" charset="2"/>
              <a:buChar char="§"/>
            </a:pPr>
            <a:r>
              <a:rPr lang="en-US" sz="2400" cap="none" dirty="0">
                <a:latin typeface="Arial" panose="020B0604020202020204" pitchFamily="34" charset="0"/>
                <a:cs typeface="Arial" panose="020B0604020202020204" pitchFamily="34" charset="0"/>
              </a:rPr>
              <a:t>Proposed Solutions </a:t>
            </a:r>
          </a:p>
          <a:p>
            <a:pPr marL="342900" indent="-342900" algn="l">
              <a:lnSpc>
                <a:spcPct val="150000"/>
              </a:lnSpc>
              <a:buSzPct val="112000"/>
              <a:buFont typeface="Wingdings" panose="05000000000000000000" pitchFamily="2" charset="2"/>
              <a:buChar char="§"/>
            </a:pPr>
            <a:r>
              <a:rPr lang="en-US" sz="2400" cap="none" dirty="0">
                <a:latin typeface="Arial" panose="020B0604020202020204" pitchFamily="34" charset="0"/>
                <a:cs typeface="Arial" panose="020B0604020202020204" pitchFamily="34" charset="0"/>
              </a:rPr>
              <a:t>Business Needs</a:t>
            </a:r>
          </a:p>
          <a:p>
            <a:pPr marL="342900" indent="-342900" algn="l">
              <a:lnSpc>
                <a:spcPct val="150000"/>
              </a:lnSpc>
              <a:buSzPct val="112000"/>
              <a:buFont typeface="Wingdings" panose="05000000000000000000" pitchFamily="2" charset="2"/>
              <a:buChar char="§"/>
            </a:pPr>
            <a:r>
              <a:rPr lang="en-US" sz="2400" cap="none" dirty="0">
                <a:latin typeface="Arial" panose="020B0604020202020204" pitchFamily="34" charset="0"/>
                <a:cs typeface="Arial" panose="020B0604020202020204" pitchFamily="34" charset="0"/>
              </a:rPr>
              <a:t>Benefits of the proposed Solutions </a:t>
            </a:r>
          </a:p>
          <a:p>
            <a:pPr marL="342900" indent="-342900" algn="l">
              <a:lnSpc>
                <a:spcPct val="150000"/>
              </a:lnSpc>
              <a:buSzPct val="112000"/>
              <a:buFont typeface="Wingdings" panose="05000000000000000000" pitchFamily="2" charset="2"/>
              <a:buChar char="§"/>
            </a:pPr>
            <a:r>
              <a:rPr lang="en-US" sz="2400" cap="none" dirty="0">
                <a:latin typeface="Arial" panose="020B0604020202020204" pitchFamily="34" charset="0"/>
                <a:cs typeface="Arial" panose="020B0604020202020204" pitchFamily="34" charset="0"/>
              </a:rPr>
              <a:t>Live </a:t>
            </a:r>
            <a:r>
              <a:rPr lang="en-US" sz="2500" cap="none" dirty="0">
                <a:latin typeface="Arial" panose="020B0604020202020204" pitchFamily="34" charset="0"/>
                <a:cs typeface="Arial" panose="020B0604020202020204" pitchFamily="34" charset="0"/>
              </a:rPr>
              <a:t>Demo, Q &amp; A </a:t>
            </a:r>
          </a:p>
          <a:p>
            <a:pPr marL="342900" indent="-342900" algn="l">
              <a:buSzPct val="112000"/>
              <a:buFont typeface="Wingdings" panose="05000000000000000000" pitchFamily="2" charset="2"/>
              <a:buChar char="§"/>
            </a:pPr>
            <a:endParaRPr lang="en-US" cap="none" dirty="0">
              <a:solidFill>
                <a:srgbClr val="00B050"/>
              </a:solidFill>
            </a:endParaRPr>
          </a:p>
          <a:p>
            <a:pPr marL="342900" indent="-342900" algn="l">
              <a:buSzPct val="112000"/>
              <a:buFont typeface="Wingdings" panose="05000000000000000000" pitchFamily="2" charset="2"/>
              <a:buChar char="§"/>
            </a:pPr>
            <a:endParaRPr lang="en-US" cap="none" dirty="0">
              <a:solidFill>
                <a:srgbClr val="00B050"/>
              </a:solidFill>
            </a:endParaRPr>
          </a:p>
          <a:p>
            <a:pPr marL="342900" indent="-342900" algn="l">
              <a:buSzPct val="112000"/>
              <a:buFont typeface="Wingdings" panose="05000000000000000000" pitchFamily="2" charset="2"/>
              <a:buChar char="§"/>
            </a:pPr>
            <a:endParaRPr lang="en-US" cap="none" dirty="0">
              <a:solidFill>
                <a:srgbClr val="00B050"/>
              </a:solidFill>
            </a:endParaRPr>
          </a:p>
          <a:p>
            <a:pPr marL="342900" indent="-342900" algn="l">
              <a:buSzPct val="112000"/>
              <a:buFont typeface="Wingdings" panose="05000000000000000000" pitchFamily="2" charset="2"/>
              <a:buChar char="§"/>
            </a:pPr>
            <a:endParaRPr lang="en-US" cap="none" dirty="0">
              <a:solidFill>
                <a:srgbClr val="00B050"/>
              </a:solidFill>
            </a:endParaRPr>
          </a:p>
          <a:p>
            <a:pPr marL="342900" indent="-342900" algn="l">
              <a:buSzPct val="112000"/>
              <a:buFont typeface="Wingdings" panose="05000000000000000000" pitchFamily="2" charset="2"/>
              <a:buChar char="§"/>
            </a:pPr>
            <a:endParaRPr lang="en-US" cap="none" dirty="0">
              <a:solidFill>
                <a:srgbClr val="00B050"/>
              </a:solidFill>
            </a:endParaRPr>
          </a:p>
          <a:p>
            <a:pPr marL="342900" indent="-342900" algn="l">
              <a:buSzPct val="112000"/>
              <a:buFont typeface="Wingdings" panose="05000000000000000000" pitchFamily="2" charset="2"/>
              <a:buChar char="§"/>
            </a:pPr>
            <a:endParaRPr lang="en-US" cap="none" dirty="0">
              <a:solidFill>
                <a:srgbClr val="00B050"/>
              </a:solidFill>
            </a:endParaRPr>
          </a:p>
        </p:txBody>
      </p:sp>
      <p:pic>
        <p:nvPicPr>
          <p:cNvPr id="4" name="Picture 3" descr="d6be734f-4d57-4af0-a5f2-0f5b528b18c0.png">
            <a:extLst>
              <a:ext uri="{FF2B5EF4-FFF2-40B4-BE49-F238E27FC236}">
                <a16:creationId xmlns:a16="http://schemas.microsoft.com/office/drawing/2014/main" id="{B3480DEA-1BC6-AE58-D6AF-07CEDE5B27D1}"/>
              </a:ext>
            </a:extLst>
          </p:cNvPr>
          <p:cNvPicPr>
            <a:picLocks noChangeAspect="1"/>
          </p:cNvPicPr>
          <p:nvPr/>
        </p:nvPicPr>
        <p:blipFill>
          <a:blip r:embed="rId2"/>
          <a:stretch>
            <a:fillRect/>
          </a:stretch>
        </p:blipFill>
        <p:spPr>
          <a:xfrm>
            <a:off x="7675926" y="5774142"/>
            <a:ext cx="1625600" cy="914400"/>
          </a:xfrm>
          <a:prstGeom prst="rect">
            <a:avLst/>
          </a:prstGeom>
        </p:spPr>
      </p:pic>
    </p:spTree>
    <p:extLst>
      <p:ext uri="{BB962C8B-B14F-4D97-AF65-F5344CB8AC3E}">
        <p14:creationId xmlns:p14="http://schemas.microsoft.com/office/powerpoint/2010/main" val="119138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35117"/>
          </a:xfrm>
        </p:spPr>
        <p:txBody>
          <a:bodyPr>
            <a:normAutofit/>
          </a:bodyPr>
          <a:lstStyle/>
          <a:p>
            <a:pPr algn="ctr">
              <a:lnSpc>
                <a:spcPct val="150000"/>
              </a:lnSpc>
              <a:buSzPct val="112000"/>
            </a:pPr>
            <a:r>
              <a:rPr lang="en-US" sz="3200" b="1" cap="none" dirty="0">
                <a:latin typeface="Arial" panose="020B0604020202020204" pitchFamily="34" charset="0"/>
                <a:cs typeface="Arial" panose="020B0604020202020204" pitchFamily="34" charset="0"/>
              </a:rPr>
              <a:t>Problem Statement for use case</a:t>
            </a:r>
          </a:p>
        </p:txBody>
      </p:sp>
      <p:sp>
        <p:nvSpPr>
          <p:cNvPr id="3" name="Content Placeholder 2"/>
          <p:cNvSpPr>
            <a:spLocks noGrp="1"/>
          </p:cNvSpPr>
          <p:nvPr>
            <p:ph idx="1"/>
          </p:nvPr>
        </p:nvSpPr>
        <p:spPr>
          <a:xfrm>
            <a:off x="735723" y="1518512"/>
            <a:ext cx="7819697" cy="2298584"/>
          </a:xfrm>
        </p:spPr>
        <p:txBody>
          <a:bodyPr>
            <a:normAutofit/>
          </a:bodyPr>
          <a:lstStyle/>
          <a:p>
            <a:pPr marL="0" indent="0">
              <a:lnSpc>
                <a:spcPct val="150000"/>
              </a:lnSpc>
              <a:buNone/>
            </a:pPr>
            <a:r>
              <a:rPr lang="en-US" sz="1600" dirty="0">
                <a:latin typeface="Arial" panose="020B0604020202020204" pitchFamily="34" charset="0"/>
                <a:cs typeface="Arial" panose="020B0604020202020204" pitchFamily="34" charset="0"/>
              </a:rPr>
              <a:t>Mental health clinicians lack continuous, objective data between sessions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Caloric burn, a key indicator of physical activity, is linked to mental health.</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Current practices often miss early signs of behavioral or emotional decline.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 tool to monitor caloric burn can enhance real-time insights and personalized care</a:t>
            </a:r>
            <a:endParaRPr sz="1600" dirty="0">
              <a:latin typeface="Arial" panose="020B0604020202020204" pitchFamily="34" charset="0"/>
              <a:cs typeface="Arial" panose="020B0604020202020204" pitchFamily="34" charset="0"/>
            </a:endParaRPr>
          </a:p>
        </p:txBody>
      </p:sp>
      <p:pic>
        <p:nvPicPr>
          <p:cNvPr id="4" name="Picture 3" descr="d6be734f-4d57-4af0-a5f2-0f5b528b18c0.png"/>
          <p:cNvPicPr>
            <a:picLocks noChangeAspect="1"/>
          </p:cNvPicPr>
          <p:nvPr/>
        </p:nvPicPr>
        <p:blipFill>
          <a:blip r:embed="rId2"/>
          <a:stretch>
            <a:fillRect/>
          </a:stretch>
        </p:blipFill>
        <p:spPr>
          <a:xfrm>
            <a:off x="7476921" y="5851525"/>
            <a:ext cx="1625600" cy="914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F3979-B836-9A3A-7443-423DADB49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4BF1E3-5290-F593-AC54-A7E7EDA2CF78}"/>
              </a:ext>
            </a:extLst>
          </p:cNvPr>
          <p:cNvSpPr>
            <a:spLocks noGrp="1"/>
          </p:cNvSpPr>
          <p:nvPr>
            <p:ph type="title"/>
          </p:nvPr>
        </p:nvSpPr>
        <p:spPr>
          <a:xfrm>
            <a:off x="1" y="1"/>
            <a:ext cx="9144000" cy="1103152"/>
          </a:xfrm>
        </p:spPr>
        <p:txBody>
          <a:bodyPr>
            <a:normAutofit/>
          </a:bodyPr>
          <a:lstStyle/>
          <a:p>
            <a:pPr algn="ctr">
              <a:lnSpc>
                <a:spcPct val="150000"/>
              </a:lnSpc>
              <a:buSzPct val="112000"/>
            </a:pPr>
            <a:r>
              <a:rPr lang="en-US" sz="3200" b="1" cap="none" dirty="0">
                <a:latin typeface="Arial" panose="020B0604020202020204" pitchFamily="34" charset="0"/>
                <a:cs typeface="Arial" panose="020B0604020202020204" pitchFamily="34" charset="0"/>
              </a:rPr>
              <a:t>Introduction &amp; Executive Summary</a:t>
            </a:r>
          </a:p>
        </p:txBody>
      </p:sp>
      <p:sp>
        <p:nvSpPr>
          <p:cNvPr id="3" name="Content Placeholder 2">
            <a:extLst>
              <a:ext uri="{FF2B5EF4-FFF2-40B4-BE49-F238E27FC236}">
                <a16:creationId xmlns:a16="http://schemas.microsoft.com/office/drawing/2014/main" id="{55EE3CD9-9D77-7F9C-CD85-5978D3761DCC}"/>
              </a:ext>
            </a:extLst>
          </p:cNvPr>
          <p:cNvSpPr>
            <a:spLocks noGrp="1"/>
          </p:cNvSpPr>
          <p:nvPr>
            <p:ph idx="1"/>
          </p:nvPr>
        </p:nvSpPr>
        <p:spPr>
          <a:xfrm>
            <a:off x="75501" y="1103152"/>
            <a:ext cx="8619688" cy="4278386"/>
          </a:xfrm>
        </p:spPr>
        <p:txBody>
          <a:bodyPr>
            <a:normAutofit lnSpcReduction="10000"/>
          </a:bodyPr>
          <a:lstStyle/>
          <a:p>
            <a:pPr marL="0" indent="0">
              <a:lnSpc>
                <a:spcPct val="150000"/>
              </a:lnSpc>
              <a:buNone/>
            </a:pPr>
            <a:r>
              <a:rPr lang="en-US" sz="2400" b="1" dirty="0"/>
              <a:t>Introduction </a:t>
            </a:r>
          </a:p>
          <a:p>
            <a:pPr marL="0" indent="0">
              <a:lnSpc>
                <a:spcPct val="150000"/>
              </a:lnSpc>
              <a:buNone/>
            </a:pPr>
            <a:r>
              <a:rPr lang="en-US" sz="1600" dirty="0"/>
              <a:t>Mental health care often relies on self-reported data and periodic check-ins, which may miss important behavioral changes. With the rise of wearable technology, clinicians have the opportunity to access continuous, real-time data—such as caloric burn—that reflects a patient's physical activity and overall mental state.</a:t>
            </a:r>
          </a:p>
          <a:p>
            <a:pPr marL="0" indent="0">
              <a:lnSpc>
                <a:spcPct val="150000"/>
              </a:lnSpc>
              <a:buNone/>
            </a:pPr>
            <a:r>
              <a:rPr lang="en-US" sz="2400" b="1" dirty="0"/>
              <a:t>Executive Summary </a:t>
            </a:r>
          </a:p>
          <a:p>
            <a:pPr marL="0" indent="0">
              <a:lnSpc>
                <a:spcPct val="150000"/>
              </a:lnSpc>
              <a:buNone/>
            </a:pPr>
            <a:r>
              <a:rPr lang="en-US" sz="1600" dirty="0"/>
              <a:t>Caloric burn monitoring offers mental health professionals real-time insights into patient well-being through wearable technology. By tracking physical activity, clinicians can detect early behavioral changes, personalize treatment, and improve outcomes. This approach enhances care by bridging clinical practice with continuous, data-driven support.</a:t>
            </a:r>
            <a:endParaRPr sz="1600" dirty="0">
              <a:latin typeface="Arial" panose="020B0604020202020204" pitchFamily="34" charset="0"/>
              <a:cs typeface="Arial" panose="020B0604020202020204" pitchFamily="34" charset="0"/>
            </a:endParaRPr>
          </a:p>
        </p:txBody>
      </p:sp>
      <p:pic>
        <p:nvPicPr>
          <p:cNvPr id="4" name="Picture 3" descr="d6be734f-4d57-4af0-a5f2-0f5b528b18c0.png">
            <a:extLst>
              <a:ext uri="{FF2B5EF4-FFF2-40B4-BE49-F238E27FC236}">
                <a16:creationId xmlns:a16="http://schemas.microsoft.com/office/drawing/2014/main" id="{ED337E3D-8AA2-D601-6C32-FE2289CB20CD}"/>
              </a:ext>
            </a:extLst>
          </p:cNvPr>
          <p:cNvPicPr>
            <a:picLocks noChangeAspect="1"/>
          </p:cNvPicPr>
          <p:nvPr/>
        </p:nvPicPr>
        <p:blipFill>
          <a:blip r:embed="rId2"/>
          <a:stretch>
            <a:fillRect/>
          </a:stretch>
        </p:blipFill>
        <p:spPr>
          <a:xfrm>
            <a:off x="7476921" y="5851525"/>
            <a:ext cx="1625600" cy="914400"/>
          </a:xfrm>
          <a:prstGeom prst="rect">
            <a:avLst/>
          </a:prstGeom>
        </p:spPr>
      </p:pic>
    </p:spTree>
    <p:extLst>
      <p:ext uri="{BB962C8B-B14F-4D97-AF65-F5344CB8AC3E}">
        <p14:creationId xmlns:p14="http://schemas.microsoft.com/office/powerpoint/2010/main" val="382308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5A3A4-8C44-EAA5-DD0E-30BCDBB05A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19D3E-A255-5C8C-9D93-2DBD0D8E052D}"/>
              </a:ext>
            </a:extLst>
          </p:cNvPr>
          <p:cNvSpPr>
            <a:spLocks noGrp="1"/>
          </p:cNvSpPr>
          <p:nvPr>
            <p:ph type="title"/>
          </p:nvPr>
        </p:nvSpPr>
        <p:spPr>
          <a:xfrm>
            <a:off x="0" y="-1"/>
            <a:ext cx="9144000" cy="1099865"/>
          </a:xfrm>
        </p:spPr>
        <p:txBody>
          <a:bodyPr>
            <a:noAutofit/>
          </a:bodyPr>
          <a:lstStyle/>
          <a:p>
            <a:pPr algn="ctr">
              <a:lnSpc>
                <a:spcPct val="150000"/>
              </a:lnSpc>
              <a:buSzPct val="112000"/>
            </a:pPr>
            <a:r>
              <a:rPr lang="en-US" sz="3200" b="1" cap="none" dirty="0">
                <a:latin typeface="Arial" panose="020B0604020202020204" pitchFamily="34" charset="0"/>
                <a:cs typeface="Arial" panose="020B0604020202020204" pitchFamily="34" charset="0"/>
              </a:rPr>
              <a:t>Proposed Solutions </a:t>
            </a:r>
          </a:p>
        </p:txBody>
      </p:sp>
      <p:sp>
        <p:nvSpPr>
          <p:cNvPr id="3" name="Content Placeholder 2">
            <a:extLst>
              <a:ext uri="{FF2B5EF4-FFF2-40B4-BE49-F238E27FC236}">
                <a16:creationId xmlns:a16="http://schemas.microsoft.com/office/drawing/2014/main" id="{7B57C4CA-B03E-C95D-B2B8-1BBFD4C0CD6E}"/>
              </a:ext>
            </a:extLst>
          </p:cNvPr>
          <p:cNvSpPr>
            <a:spLocks noGrp="1"/>
          </p:cNvSpPr>
          <p:nvPr>
            <p:ph idx="1"/>
          </p:nvPr>
        </p:nvSpPr>
        <p:spPr>
          <a:xfrm>
            <a:off x="262156" y="1490259"/>
            <a:ext cx="8619688" cy="4278386"/>
          </a:xfrm>
        </p:spPr>
        <p:txBody>
          <a:bodyPr>
            <a:normAutofit/>
          </a:bodyPr>
          <a:lstStyle/>
          <a:p>
            <a:pPr marL="0" indent="0">
              <a:lnSpc>
                <a:spcPct val="150000"/>
              </a:lnSpc>
              <a:buNone/>
            </a:pPr>
            <a:r>
              <a:rPr lang="en-US" sz="2400" b="1" u="sng" dirty="0"/>
              <a:t>Artificial Intelligence Module (AI-M)</a:t>
            </a:r>
          </a:p>
          <a:p>
            <a:pPr marL="0" indent="0">
              <a:lnSpc>
                <a:spcPct val="150000"/>
              </a:lnSpc>
              <a:buNone/>
            </a:pPr>
            <a:r>
              <a:rPr lang="en-US" sz="1600" dirty="0">
                <a:latin typeface="Arial" panose="020B0604020202020204" pitchFamily="34" charset="0"/>
                <a:cs typeface="Arial" panose="020B0604020202020204" pitchFamily="34" charset="0"/>
              </a:rPr>
              <a:t>We are proposing state of a art AI Model, which can help and enhance Caloric Burn Monitoring As A Clinical Support Tool, This AI-Tool or Module has many features advance classifications which is very unique to it. </a:t>
            </a:r>
          </a:p>
          <a:p>
            <a:pPr marL="0" indent="0">
              <a:lnSpc>
                <a:spcPct val="150000"/>
              </a:lnSpc>
              <a:buNone/>
            </a:pPr>
            <a:r>
              <a:rPr lang="en-US" sz="1600" dirty="0">
                <a:latin typeface="Arial" panose="020B0604020202020204" pitchFamily="34" charset="0"/>
                <a:cs typeface="Arial" panose="020B0604020202020204" pitchFamily="34" charset="0"/>
              </a:rPr>
              <a:t>Below is brief on the AI tool or Module. </a:t>
            </a:r>
          </a:p>
          <a:p>
            <a:pPr marL="0" indent="0">
              <a:lnSpc>
                <a:spcPct val="150000"/>
              </a:lnSpc>
              <a:buNone/>
            </a:pPr>
            <a:endParaRPr lang="en-US" sz="1600" dirty="0">
              <a:latin typeface="Arial" panose="020B0604020202020204" pitchFamily="34" charset="0"/>
              <a:cs typeface="Arial" panose="020B0604020202020204" pitchFamily="34" charset="0"/>
            </a:endParaRPr>
          </a:p>
          <a:p>
            <a:pPr marL="0" indent="0">
              <a:lnSpc>
                <a:spcPct val="150000"/>
              </a:lnSpc>
              <a:buNone/>
            </a:pPr>
            <a:endParaRPr lang="en-US" sz="1600" dirty="0">
              <a:latin typeface="Arial" panose="020B0604020202020204" pitchFamily="34" charset="0"/>
              <a:cs typeface="Arial" panose="020B0604020202020204" pitchFamily="34" charset="0"/>
            </a:endParaRPr>
          </a:p>
          <a:p>
            <a:pPr marL="0" indent="0">
              <a:lnSpc>
                <a:spcPct val="150000"/>
              </a:lnSpc>
              <a:buNone/>
            </a:pPr>
            <a:endParaRPr lang="en-US" sz="1600" dirty="0">
              <a:latin typeface="Arial" panose="020B0604020202020204" pitchFamily="34" charset="0"/>
              <a:cs typeface="Arial" panose="020B0604020202020204" pitchFamily="34" charset="0"/>
            </a:endParaRPr>
          </a:p>
          <a:p>
            <a:pPr marL="0" indent="0">
              <a:lnSpc>
                <a:spcPct val="150000"/>
              </a:lnSpc>
              <a:buNone/>
            </a:pPr>
            <a:endParaRPr lang="en-US" sz="1600" dirty="0">
              <a:latin typeface="Arial" panose="020B0604020202020204" pitchFamily="34" charset="0"/>
              <a:cs typeface="Arial" panose="020B0604020202020204" pitchFamily="34" charset="0"/>
            </a:endParaRPr>
          </a:p>
          <a:p>
            <a:pPr marL="0" indent="0">
              <a:lnSpc>
                <a:spcPct val="150000"/>
              </a:lnSpc>
              <a:buNone/>
            </a:pPr>
            <a:endParaRPr sz="1600" dirty="0">
              <a:latin typeface="Arial" panose="020B0604020202020204" pitchFamily="34" charset="0"/>
              <a:cs typeface="Arial" panose="020B0604020202020204" pitchFamily="34" charset="0"/>
            </a:endParaRPr>
          </a:p>
        </p:txBody>
      </p:sp>
      <p:pic>
        <p:nvPicPr>
          <p:cNvPr id="4" name="Picture 3" descr="d6be734f-4d57-4af0-a5f2-0f5b528b18c0.png">
            <a:extLst>
              <a:ext uri="{FF2B5EF4-FFF2-40B4-BE49-F238E27FC236}">
                <a16:creationId xmlns:a16="http://schemas.microsoft.com/office/drawing/2014/main" id="{D69866BA-5674-A218-6BBC-A2CC3D8BB487}"/>
              </a:ext>
            </a:extLst>
          </p:cNvPr>
          <p:cNvPicPr>
            <a:picLocks noChangeAspect="1"/>
          </p:cNvPicPr>
          <p:nvPr/>
        </p:nvPicPr>
        <p:blipFill>
          <a:blip r:embed="rId2"/>
          <a:stretch>
            <a:fillRect/>
          </a:stretch>
        </p:blipFill>
        <p:spPr>
          <a:xfrm>
            <a:off x="7476921" y="5851525"/>
            <a:ext cx="1625600" cy="914400"/>
          </a:xfrm>
          <a:prstGeom prst="rect">
            <a:avLst/>
          </a:prstGeom>
        </p:spPr>
      </p:pic>
    </p:spTree>
    <p:extLst>
      <p:ext uri="{BB962C8B-B14F-4D97-AF65-F5344CB8AC3E}">
        <p14:creationId xmlns:p14="http://schemas.microsoft.com/office/powerpoint/2010/main" val="343940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E0BAE-625F-52DF-85D6-FA4C5543B6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4D3531-14AB-AA47-5062-674CFD3CCDC3}"/>
              </a:ext>
            </a:extLst>
          </p:cNvPr>
          <p:cNvSpPr>
            <a:spLocks noGrp="1"/>
          </p:cNvSpPr>
          <p:nvPr>
            <p:ph type="title"/>
          </p:nvPr>
        </p:nvSpPr>
        <p:spPr>
          <a:xfrm>
            <a:off x="0" y="0"/>
            <a:ext cx="9144000" cy="1114097"/>
          </a:xfrm>
        </p:spPr>
        <p:txBody>
          <a:bodyPr>
            <a:normAutofit/>
          </a:bodyPr>
          <a:lstStyle/>
          <a:p>
            <a:pPr algn="ctr">
              <a:lnSpc>
                <a:spcPct val="150000"/>
              </a:lnSpc>
              <a:buSzPct val="112000"/>
            </a:pPr>
            <a:r>
              <a:rPr lang="en-US" sz="3200" b="1" cap="none" dirty="0">
                <a:latin typeface="Arial" panose="020B0604020202020204" pitchFamily="34" charset="0"/>
                <a:cs typeface="Arial" panose="020B0604020202020204" pitchFamily="34" charset="0"/>
              </a:rPr>
              <a:t>Business Needs</a:t>
            </a:r>
          </a:p>
        </p:txBody>
      </p:sp>
      <p:sp>
        <p:nvSpPr>
          <p:cNvPr id="3" name="Content Placeholder 2">
            <a:extLst>
              <a:ext uri="{FF2B5EF4-FFF2-40B4-BE49-F238E27FC236}">
                <a16:creationId xmlns:a16="http://schemas.microsoft.com/office/drawing/2014/main" id="{EBCF2654-EB03-1E36-9053-3079991A1C35}"/>
              </a:ext>
            </a:extLst>
          </p:cNvPr>
          <p:cNvSpPr>
            <a:spLocks noGrp="1"/>
          </p:cNvSpPr>
          <p:nvPr>
            <p:ph idx="1"/>
          </p:nvPr>
        </p:nvSpPr>
        <p:spPr>
          <a:xfrm>
            <a:off x="41480" y="1114097"/>
            <a:ext cx="9061042" cy="5007941"/>
          </a:xfrm>
        </p:spPr>
        <p:txBody>
          <a:bodyPr>
            <a:noAutofit/>
          </a:bodyPr>
          <a:lstStyle/>
          <a:p>
            <a:pPr marL="0" indent="0">
              <a:lnSpc>
                <a:spcPct val="150000"/>
              </a:lnSpc>
              <a:buNone/>
            </a:pPr>
            <a:r>
              <a:rPr lang="en-US" dirty="0">
                <a:latin typeface="Arial" panose="020B0604020202020204" pitchFamily="34" charset="0"/>
                <a:cs typeface="Arial" panose="020B0604020202020204" pitchFamily="34" charset="0"/>
              </a:rPr>
              <a:t>Many advanced nations are actively seeking innovative technologies that can support and enhance clinical tools—such as caloric burn monitoring—to improve mental health assessment and patient outcomes</a:t>
            </a:r>
          </a:p>
          <a:p>
            <a:pPr marL="0" indent="0">
              <a:lnSpc>
                <a:spcPct val="150000"/>
              </a:lnSpc>
              <a:buNone/>
            </a:pPr>
            <a:r>
              <a:rPr lang="en-US" dirty="0">
                <a:latin typeface="Arial" panose="020B0604020202020204" pitchFamily="34" charset="0"/>
                <a:cs typeface="Arial" panose="020B0604020202020204" pitchFamily="34" charset="0"/>
              </a:rPr>
              <a:t>Here is the Key Business Needs</a:t>
            </a:r>
          </a:p>
          <a:p>
            <a:pPr>
              <a:buFont typeface="Wingdings" panose="05000000000000000000" pitchFamily="2" charset="2"/>
              <a:buChar char="v"/>
            </a:pPr>
            <a:r>
              <a:rPr lang="en-US" dirty="0">
                <a:latin typeface="Arial" panose="020B0604020202020204" pitchFamily="34" charset="0"/>
                <a:cs typeface="Arial" panose="020B0604020202020204" pitchFamily="34" charset="0"/>
              </a:rPr>
              <a:t>Real-time monitoring</a:t>
            </a:r>
          </a:p>
          <a:p>
            <a:pPr>
              <a:buFont typeface="Wingdings" panose="05000000000000000000" pitchFamily="2" charset="2"/>
              <a:buChar char="v"/>
            </a:pPr>
            <a:r>
              <a:rPr lang="en-US" dirty="0">
                <a:latin typeface="Arial" panose="020B0604020202020204" pitchFamily="34" charset="0"/>
                <a:cs typeface="Arial" panose="020B0604020202020204" pitchFamily="34" charset="0"/>
              </a:rPr>
              <a:t>Early detection of behavioral changes</a:t>
            </a:r>
          </a:p>
          <a:p>
            <a:pPr>
              <a:buFont typeface="Wingdings" panose="05000000000000000000" pitchFamily="2" charset="2"/>
              <a:buChar char="v"/>
            </a:pPr>
            <a:r>
              <a:rPr lang="en-US" dirty="0">
                <a:latin typeface="Arial" panose="020B0604020202020204" pitchFamily="34" charset="0"/>
                <a:cs typeface="Arial" panose="020B0604020202020204" pitchFamily="34" charset="0"/>
              </a:rPr>
              <a:t>Improved patient engagement</a:t>
            </a:r>
          </a:p>
          <a:p>
            <a:pPr>
              <a:buFont typeface="Wingdings" panose="05000000000000000000" pitchFamily="2" charset="2"/>
              <a:buChar char="v"/>
            </a:pPr>
            <a:r>
              <a:rPr lang="en-US" dirty="0">
                <a:latin typeface="Arial" panose="020B0604020202020204" pitchFamily="34" charset="0"/>
                <a:cs typeface="Arial" panose="020B0604020202020204" pitchFamily="34" charset="0"/>
              </a:rPr>
              <a:t>Personalized treatment plans</a:t>
            </a:r>
          </a:p>
          <a:p>
            <a:pPr>
              <a:buFont typeface="Wingdings" panose="05000000000000000000" pitchFamily="2" charset="2"/>
              <a:buChar char="v"/>
            </a:pPr>
            <a:r>
              <a:rPr lang="en-US" dirty="0">
                <a:latin typeface="Arial" panose="020B0604020202020204" pitchFamily="34" charset="0"/>
                <a:cs typeface="Arial" panose="020B0604020202020204" pitchFamily="34" charset="0"/>
              </a:rPr>
              <a:t>Secure and compliant data handling</a:t>
            </a:r>
          </a:p>
          <a:p>
            <a:pPr>
              <a:buFont typeface="Wingdings" panose="05000000000000000000" pitchFamily="2" charset="2"/>
              <a:buChar char="v"/>
            </a:pPr>
            <a:r>
              <a:rPr lang="en-US" dirty="0">
                <a:latin typeface="Arial" panose="020B0604020202020204" pitchFamily="34" charset="0"/>
                <a:cs typeface="Arial" panose="020B0604020202020204" pitchFamily="34" charset="0"/>
              </a:rPr>
              <a:t>Personalized treatment plans</a:t>
            </a:r>
          </a:p>
          <a:p>
            <a:pPr marL="0" indent="0">
              <a:lnSpc>
                <a:spcPct val="150000"/>
              </a:lnSpc>
              <a:buNone/>
            </a:pPr>
            <a:endParaRPr sz="1600" dirty="0">
              <a:latin typeface="Arial" panose="020B0604020202020204" pitchFamily="34" charset="0"/>
              <a:cs typeface="Arial" panose="020B0604020202020204" pitchFamily="34" charset="0"/>
            </a:endParaRPr>
          </a:p>
        </p:txBody>
      </p:sp>
      <p:pic>
        <p:nvPicPr>
          <p:cNvPr id="4" name="Picture 3" descr="d6be734f-4d57-4af0-a5f2-0f5b528b18c0.png">
            <a:extLst>
              <a:ext uri="{FF2B5EF4-FFF2-40B4-BE49-F238E27FC236}">
                <a16:creationId xmlns:a16="http://schemas.microsoft.com/office/drawing/2014/main" id="{A4317E68-417A-3497-E8E1-7C323F23D36E}"/>
              </a:ext>
            </a:extLst>
          </p:cNvPr>
          <p:cNvPicPr>
            <a:picLocks noChangeAspect="1"/>
          </p:cNvPicPr>
          <p:nvPr/>
        </p:nvPicPr>
        <p:blipFill>
          <a:blip r:embed="rId2"/>
          <a:stretch>
            <a:fillRect/>
          </a:stretch>
        </p:blipFill>
        <p:spPr>
          <a:xfrm>
            <a:off x="7476921" y="5851525"/>
            <a:ext cx="1625600" cy="914400"/>
          </a:xfrm>
          <a:prstGeom prst="rect">
            <a:avLst/>
          </a:prstGeom>
        </p:spPr>
      </p:pic>
    </p:spTree>
    <p:extLst>
      <p:ext uri="{BB962C8B-B14F-4D97-AF65-F5344CB8AC3E}">
        <p14:creationId xmlns:p14="http://schemas.microsoft.com/office/powerpoint/2010/main" val="1523014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BAFF7-B018-E79C-82E1-1AC0C4D778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873D0C-FBFE-9DC5-5654-ED91716B2386}"/>
              </a:ext>
            </a:extLst>
          </p:cNvPr>
          <p:cNvSpPr>
            <a:spLocks noGrp="1"/>
          </p:cNvSpPr>
          <p:nvPr>
            <p:ph type="title"/>
          </p:nvPr>
        </p:nvSpPr>
        <p:spPr>
          <a:xfrm>
            <a:off x="0" y="-1"/>
            <a:ext cx="9156583" cy="1103587"/>
          </a:xfrm>
        </p:spPr>
        <p:txBody>
          <a:bodyPr>
            <a:normAutofit/>
          </a:bodyPr>
          <a:lstStyle/>
          <a:p>
            <a:pPr algn="ctr">
              <a:lnSpc>
                <a:spcPct val="150000"/>
              </a:lnSpc>
              <a:buSzPct val="112000"/>
            </a:pPr>
            <a:r>
              <a:rPr lang="en-US" sz="3200" b="1" cap="none" dirty="0">
                <a:latin typeface="Arial" panose="020B0604020202020204" pitchFamily="34" charset="0"/>
                <a:cs typeface="Arial" panose="020B0604020202020204" pitchFamily="34" charset="0"/>
              </a:rPr>
              <a:t>Benefits of the proposed Solutions</a:t>
            </a:r>
          </a:p>
        </p:txBody>
      </p:sp>
      <p:sp>
        <p:nvSpPr>
          <p:cNvPr id="3" name="Content Placeholder 2">
            <a:extLst>
              <a:ext uri="{FF2B5EF4-FFF2-40B4-BE49-F238E27FC236}">
                <a16:creationId xmlns:a16="http://schemas.microsoft.com/office/drawing/2014/main" id="{BB822DC3-710A-BA78-B25F-41551AC9B014}"/>
              </a:ext>
            </a:extLst>
          </p:cNvPr>
          <p:cNvSpPr>
            <a:spLocks noGrp="1"/>
          </p:cNvSpPr>
          <p:nvPr>
            <p:ph idx="1"/>
          </p:nvPr>
        </p:nvSpPr>
        <p:spPr>
          <a:xfrm>
            <a:off x="0" y="1216685"/>
            <a:ext cx="9156583" cy="1748950"/>
          </a:xfrm>
        </p:spPr>
        <p:txBody>
          <a:bodyPr>
            <a:normAutofit fontScale="70000" lnSpcReduction="20000"/>
          </a:bodyPr>
          <a:lstStyle/>
          <a:p>
            <a:pPr marL="0" indent="0">
              <a:lnSpc>
                <a:spcPct val="150000"/>
              </a:lnSpc>
              <a:buNone/>
            </a:pPr>
            <a:r>
              <a:rPr lang="en-US" sz="2600" dirty="0">
                <a:latin typeface="Arial" panose="020B0604020202020204" pitchFamily="34" charset="0"/>
                <a:cs typeface="Arial" panose="020B0604020202020204" pitchFamily="34" charset="0"/>
              </a:rPr>
              <a:t>In today’s world, the widespread availability of processed and unhealthy food, combined with increasingly sedentary lifestyles, has reduced natural caloric burn compared to the past. Implementing tools that monitor daily caloric burn can offer significant health and economic benefits across many nations.</a:t>
            </a:r>
          </a:p>
          <a:p>
            <a:pPr marL="0" indent="0">
              <a:lnSpc>
                <a:spcPct val="150000"/>
              </a:lnSpc>
              <a:buNone/>
            </a:pPr>
            <a:endParaRPr sz="1600" dirty="0">
              <a:latin typeface="Arial" panose="020B0604020202020204" pitchFamily="34" charset="0"/>
              <a:cs typeface="Arial" panose="020B0604020202020204" pitchFamily="34" charset="0"/>
            </a:endParaRPr>
          </a:p>
        </p:txBody>
      </p:sp>
      <p:pic>
        <p:nvPicPr>
          <p:cNvPr id="4" name="Picture 3" descr="d6be734f-4d57-4af0-a5f2-0f5b528b18c0.png">
            <a:extLst>
              <a:ext uri="{FF2B5EF4-FFF2-40B4-BE49-F238E27FC236}">
                <a16:creationId xmlns:a16="http://schemas.microsoft.com/office/drawing/2014/main" id="{F63A5282-47FF-C302-4596-CD691EB6120B}"/>
              </a:ext>
            </a:extLst>
          </p:cNvPr>
          <p:cNvPicPr>
            <a:picLocks noChangeAspect="1"/>
          </p:cNvPicPr>
          <p:nvPr/>
        </p:nvPicPr>
        <p:blipFill>
          <a:blip r:embed="rId2"/>
          <a:stretch>
            <a:fillRect/>
          </a:stretch>
        </p:blipFill>
        <p:spPr>
          <a:xfrm>
            <a:off x="7476921" y="5851525"/>
            <a:ext cx="1625600" cy="914400"/>
          </a:xfrm>
          <a:prstGeom prst="rect">
            <a:avLst/>
          </a:prstGeom>
        </p:spPr>
      </p:pic>
      <p:sp>
        <p:nvSpPr>
          <p:cNvPr id="13" name="Rectangle 9">
            <a:extLst>
              <a:ext uri="{FF2B5EF4-FFF2-40B4-BE49-F238E27FC236}">
                <a16:creationId xmlns:a16="http://schemas.microsoft.com/office/drawing/2014/main" id="{4C55F041-2D28-949B-7A28-309A2A594BE4}"/>
              </a:ext>
            </a:extLst>
          </p:cNvPr>
          <p:cNvSpPr>
            <a:spLocks noChangeArrowheads="1"/>
          </p:cNvSpPr>
          <p:nvPr/>
        </p:nvSpPr>
        <p:spPr bwMode="auto">
          <a:xfrm>
            <a:off x="148670" y="2809241"/>
            <a:ext cx="8953851" cy="3499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ts val="600"/>
              </a:spcBef>
              <a:spcAft>
                <a:spcPts val="600"/>
              </a:spcAft>
            </a:pPr>
            <a:r>
              <a:rPr lang="en-US" sz="2000" b="1" dirty="0">
                <a:latin typeface="Arial" panose="020B0604020202020204" pitchFamily="34" charset="0"/>
                <a:cs typeface="Arial" panose="020B0604020202020204" pitchFamily="34" charset="0"/>
              </a:rPr>
              <a:t>Key Benefits:</a:t>
            </a: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Improve quality of life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Enable early disease prediction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Saving a huge amount of money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Support early detection of behavioral changes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Enhance patient engagement in their own care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Enable personalized treatment planning</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Seamlessly integrate with wearable health devices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Scale efficiently for clinics and telehealth platforms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400" b="0" i="0" u="none" strike="noStrike" cap="none" normalizeH="0" baseline="0" dirty="0">
                <a:ln>
                  <a:noFill/>
                </a:ln>
                <a:solidFill>
                  <a:schemeClr val="tx1"/>
                </a:solidFill>
                <a:effectLst/>
                <a:latin typeface="Arial" panose="020B0604020202020204" pitchFamily="34" charset="0"/>
              </a:rPr>
              <a:t>Ensure secure and compliant data management</a:t>
            </a:r>
          </a:p>
        </p:txBody>
      </p:sp>
    </p:spTree>
    <p:extLst>
      <p:ext uri="{BB962C8B-B14F-4D97-AF65-F5344CB8AC3E}">
        <p14:creationId xmlns:p14="http://schemas.microsoft.com/office/powerpoint/2010/main" val="88329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AD6F-6DD5-BFE8-3C1D-BCD66753E474}"/>
              </a:ext>
            </a:extLst>
          </p:cNvPr>
          <p:cNvSpPr>
            <a:spLocks noGrp="1"/>
          </p:cNvSpPr>
          <p:nvPr>
            <p:ph type="title"/>
          </p:nvPr>
        </p:nvSpPr>
        <p:spPr>
          <a:xfrm>
            <a:off x="0" y="0"/>
            <a:ext cx="9144000" cy="1355833"/>
          </a:xfrm>
        </p:spPr>
        <p:txBody>
          <a:bodyPr>
            <a:normAutofit/>
          </a:bodyPr>
          <a:lstStyle/>
          <a:p>
            <a:pPr algn="ctr"/>
            <a:r>
              <a:rPr lang="en-IN" sz="3200" dirty="0">
                <a:latin typeface="Arial" panose="020B0604020202020204" pitchFamily="34" charset="0"/>
                <a:cs typeface="Arial" panose="020B0604020202020204" pitchFamily="34" charset="0"/>
              </a:rPr>
              <a:t>Exploratory DATA Analysis – DATASET Overview</a:t>
            </a:r>
          </a:p>
        </p:txBody>
      </p:sp>
      <p:sp>
        <p:nvSpPr>
          <p:cNvPr id="3" name="Content Placeholder 2">
            <a:extLst>
              <a:ext uri="{FF2B5EF4-FFF2-40B4-BE49-F238E27FC236}">
                <a16:creationId xmlns:a16="http://schemas.microsoft.com/office/drawing/2014/main" id="{7C70B466-9C09-62E2-B2B8-35EED6E7B828}"/>
              </a:ext>
            </a:extLst>
          </p:cNvPr>
          <p:cNvSpPr>
            <a:spLocks noGrp="1"/>
          </p:cNvSpPr>
          <p:nvPr>
            <p:ph idx="1"/>
          </p:nvPr>
        </p:nvSpPr>
        <p:spPr>
          <a:xfrm>
            <a:off x="457200" y="1604433"/>
            <a:ext cx="4631635" cy="3649133"/>
          </a:xfrm>
        </p:spPr>
        <p:txBody>
          <a:bodyPr/>
          <a:lstStyle/>
          <a:p>
            <a:r>
              <a:rPr lang="en-IN" dirty="0"/>
              <a:t>N = </a:t>
            </a:r>
            <a:r>
              <a:rPr lang="en-IN" b="1" dirty="0"/>
              <a:t>75000</a:t>
            </a:r>
          </a:p>
          <a:p>
            <a:r>
              <a:rPr lang="en-IN" dirty="0"/>
              <a:t>Features = 8</a:t>
            </a:r>
          </a:p>
          <a:p>
            <a:r>
              <a:rPr lang="en-IN" dirty="0"/>
              <a:t>Target Feature – Calories</a:t>
            </a:r>
          </a:p>
          <a:p>
            <a:r>
              <a:rPr lang="en-IN" dirty="0"/>
              <a:t>Explanatory Features - </a:t>
            </a:r>
            <a:r>
              <a:rPr lang="en-US" dirty="0"/>
              <a:t>Sex, Age, Height, Weight, Duration, Heart Rate, Body Temp</a:t>
            </a:r>
          </a:p>
          <a:p>
            <a:r>
              <a:rPr lang="en-US" dirty="0"/>
              <a:t>All explanatory features are continuous except Sex (Categorical Feature) and Age (Discrete Feature)</a:t>
            </a:r>
          </a:p>
          <a:p>
            <a:r>
              <a:rPr lang="en-US" dirty="0"/>
              <a:t>% of Observations with Sex as Male = 50.1%</a:t>
            </a:r>
          </a:p>
          <a:p>
            <a:r>
              <a:rPr lang="en-US" dirty="0"/>
              <a:t>No. of Null Observations = 0</a:t>
            </a:r>
            <a:endParaRPr lang="en-IN" dirty="0"/>
          </a:p>
        </p:txBody>
      </p:sp>
      <p:pic>
        <p:nvPicPr>
          <p:cNvPr id="4" name="Picture 2" descr="Datasets - DataForImpactProject">
            <a:extLst>
              <a:ext uri="{FF2B5EF4-FFF2-40B4-BE49-F238E27FC236}">
                <a16:creationId xmlns:a16="http://schemas.microsoft.com/office/drawing/2014/main" id="{7B656E13-DAF7-3D5C-5614-8708B01EF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739" y="1604433"/>
            <a:ext cx="30289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281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E95A4-BB18-F298-D378-27C45FE892B5}"/>
            </a:ext>
          </a:extLst>
        </p:cNvPr>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65109151-13B1-D528-CD02-7E8127565221}"/>
              </a:ext>
            </a:extLst>
          </p:cNvPr>
          <p:cNvSpPr txBox="1">
            <a:spLocks/>
          </p:cNvSpPr>
          <p:nvPr/>
        </p:nvSpPr>
        <p:spPr>
          <a:xfrm>
            <a:off x="457198" y="1271806"/>
            <a:ext cx="6200994" cy="2385794"/>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342900" indent="-342900">
              <a:buFont typeface="+mj-lt"/>
              <a:buAutoNum type="arabicPeriod"/>
            </a:pPr>
            <a:r>
              <a:rPr lang="en-US" b="1" dirty="0"/>
              <a:t>Kurtosis:</a:t>
            </a:r>
            <a:r>
              <a:rPr lang="en-US" dirty="0"/>
              <a:t> Body Temperature has </a:t>
            </a:r>
            <a:r>
              <a:rPr lang="en-US" b="1" u="sng" dirty="0"/>
              <a:t>high kurtosis (0.51)</a:t>
            </a:r>
            <a:r>
              <a:rPr lang="en-US" dirty="0"/>
              <a:t>, suggesting high number of outliers from the statistical test.</a:t>
            </a:r>
            <a:br>
              <a:rPr lang="en-US" dirty="0"/>
            </a:br>
            <a:br>
              <a:rPr lang="en-US" dirty="0"/>
            </a:br>
            <a:r>
              <a:rPr lang="en-US" i="1" dirty="0"/>
              <a:t>However, on deep dive, it was found that this variable has low SD and from common knowledge all observed outliers (20% of total data) actually can be realistically possible (between 35 to 37 degrees)</a:t>
            </a:r>
            <a:endParaRPr lang="en-US" dirty="0"/>
          </a:p>
        </p:txBody>
      </p:sp>
      <p:sp>
        <p:nvSpPr>
          <p:cNvPr id="2" name="Title 1">
            <a:extLst>
              <a:ext uri="{FF2B5EF4-FFF2-40B4-BE49-F238E27FC236}">
                <a16:creationId xmlns:a16="http://schemas.microsoft.com/office/drawing/2014/main" id="{55DADC7F-8E85-DC57-6628-9F28A4447EB9}"/>
              </a:ext>
            </a:extLst>
          </p:cNvPr>
          <p:cNvSpPr>
            <a:spLocks noGrp="1"/>
          </p:cNvSpPr>
          <p:nvPr>
            <p:ph type="title"/>
          </p:nvPr>
        </p:nvSpPr>
        <p:spPr>
          <a:xfrm>
            <a:off x="0" y="6668"/>
            <a:ext cx="9144000" cy="1252472"/>
          </a:xfrm>
        </p:spPr>
        <p:txBody>
          <a:bodyPr>
            <a:normAutofit/>
          </a:bodyPr>
          <a:lstStyle/>
          <a:p>
            <a:pPr algn="ctr"/>
            <a:r>
              <a:rPr lang="en-IN" sz="3200" dirty="0">
                <a:latin typeface="Arial" panose="020B0604020202020204" pitchFamily="34" charset="0"/>
                <a:cs typeface="Arial" panose="020B0604020202020204" pitchFamily="34" charset="0"/>
              </a:rPr>
              <a:t>Exploratory DATA Analysis – Insights</a:t>
            </a:r>
          </a:p>
        </p:txBody>
      </p:sp>
      <p:sp>
        <p:nvSpPr>
          <p:cNvPr id="3" name="Content Placeholder 2">
            <a:extLst>
              <a:ext uri="{FF2B5EF4-FFF2-40B4-BE49-F238E27FC236}">
                <a16:creationId xmlns:a16="http://schemas.microsoft.com/office/drawing/2014/main" id="{E5AA5DBA-9900-96B6-61AB-D42DEAF45F3B}"/>
              </a:ext>
            </a:extLst>
          </p:cNvPr>
          <p:cNvSpPr>
            <a:spLocks noGrp="1"/>
          </p:cNvSpPr>
          <p:nvPr>
            <p:ph idx="1"/>
          </p:nvPr>
        </p:nvSpPr>
        <p:spPr>
          <a:xfrm>
            <a:off x="457199" y="3724618"/>
            <a:ext cx="8376725" cy="2238129"/>
          </a:xfrm>
        </p:spPr>
        <p:txBody>
          <a:bodyPr anchor="t">
            <a:normAutofit/>
          </a:bodyPr>
          <a:lstStyle/>
          <a:p>
            <a:pPr marL="342900" indent="-342900">
              <a:buFont typeface="+mj-lt"/>
              <a:buAutoNum type="arabicPeriod" startAt="2"/>
            </a:pPr>
            <a:r>
              <a:rPr lang="en-US" b="1" dirty="0"/>
              <a:t>Linearity</a:t>
            </a:r>
            <a:r>
              <a:rPr lang="en-US" dirty="0"/>
              <a:t>: Calorie has a positive linear relationship with </a:t>
            </a:r>
            <a:r>
              <a:rPr lang="en-US" b="1" dirty="0"/>
              <a:t>duration, heart rate and body temperature.</a:t>
            </a:r>
            <a:endParaRPr lang="en-IN" b="1" dirty="0"/>
          </a:p>
        </p:txBody>
      </p:sp>
      <p:grpSp>
        <p:nvGrpSpPr>
          <p:cNvPr id="23" name="Group 22">
            <a:extLst>
              <a:ext uri="{FF2B5EF4-FFF2-40B4-BE49-F238E27FC236}">
                <a16:creationId xmlns:a16="http://schemas.microsoft.com/office/drawing/2014/main" id="{A112C62F-8CED-DFEB-D215-62C227A49588}"/>
              </a:ext>
            </a:extLst>
          </p:cNvPr>
          <p:cNvGrpSpPr/>
          <p:nvPr/>
        </p:nvGrpSpPr>
        <p:grpSpPr>
          <a:xfrm>
            <a:off x="588369" y="4507201"/>
            <a:ext cx="8245555" cy="1455546"/>
            <a:chOff x="588370" y="5063428"/>
            <a:chExt cx="8245555" cy="1455546"/>
          </a:xfrm>
        </p:grpSpPr>
        <p:pic>
          <p:nvPicPr>
            <p:cNvPr id="7" name="Picture 6">
              <a:extLst>
                <a:ext uri="{FF2B5EF4-FFF2-40B4-BE49-F238E27FC236}">
                  <a16:creationId xmlns:a16="http://schemas.microsoft.com/office/drawing/2014/main" id="{E7C3761A-F5BF-F758-0243-E1A2D656118B}"/>
                </a:ext>
              </a:extLst>
            </p:cNvPr>
            <p:cNvPicPr>
              <a:picLocks noChangeAspect="1"/>
            </p:cNvPicPr>
            <p:nvPr/>
          </p:nvPicPr>
          <p:blipFill>
            <a:blip r:embed="rId2"/>
            <a:stretch>
              <a:fillRect/>
            </a:stretch>
          </p:blipFill>
          <p:spPr>
            <a:xfrm>
              <a:off x="588370" y="5063428"/>
              <a:ext cx="8245555" cy="1455546"/>
            </a:xfrm>
            <a:prstGeom prst="rect">
              <a:avLst/>
            </a:prstGeom>
          </p:spPr>
        </p:pic>
        <p:cxnSp>
          <p:nvCxnSpPr>
            <p:cNvPr id="9" name="Straight Connector 8">
              <a:extLst>
                <a:ext uri="{FF2B5EF4-FFF2-40B4-BE49-F238E27FC236}">
                  <a16:creationId xmlns:a16="http://schemas.microsoft.com/office/drawing/2014/main" id="{FF588D5B-61AB-8353-9D1D-6D8862FC2285}"/>
                </a:ext>
              </a:extLst>
            </p:cNvPr>
            <p:cNvCxnSpPr>
              <a:cxnSpLocks/>
            </p:cNvCxnSpPr>
            <p:nvPr/>
          </p:nvCxnSpPr>
          <p:spPr>
            <a:xfrm flipV="1">
              <a:off x="5078896" y="5426765"/>
              <a:ext cx="1083365" cy="74543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1" name="Straight Connector 10">
              <a:extLst>
                <a:ext uri="{FF2B5EF4-FFF2-40B4-BE49-F238E27FC236}">
                  <a16:creationId xmlns:a16="http://schemas.microsoft.com/office/drawing/2014/main" id="{94E3FB05-4DDA-B7DC-B9F9-91E2E8EDE32C}"/>
                </a:ext>
              </a:extLst>
            </p:cNvPr>
            <p:cNvCxnSpPr>
              <a:cxnSpLocks/>
            </p:cNvCxnSpPr>
            <p:nvPr/>
          </p:nvCxnSpPr>
          <p:spPr>
            <a:xfrm flipV="1">
              <a:off x="6414727" y="5218043"/>
              <a:ext cx="840838" cy="93704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8AFE17B2-5EB7-1E36-C6A7-4045CBEE3921}"/>
                </a:ext>
              </a:extLst>
            </p:cNvPr>
            <p:cNvCxnSpPr>
              <a:cxnSpLocks/>
            </p:cNvCxnSpPr>
            <p:nvPr/>
          </p:nvCxnSpPr>
          <p:spPr>
            <a:xfrm flipV="1">
              <a:off x="7759969" y="5513179"/>
              <a:ext cx="926832" cy="641908"/>
            </a:xfrm>
            <a:prstGeom prst="line">
              <a:avLst/>
            </a:prstGeom>
            <a:ln/>
          </p:spPr>
          <p:style>
            <a:lnRef idx="3">
              <a:schemeClr val="accent6"/>
            </a:lnRef>
            <a:fillRef idx="0">
              <a:schemeClr val="accent6"/>
            </a:fillRef>
            <a:effectRef idx="2">
              <a:schemeClr val="accent6"/>
            </a:effectRef>
            <a:fontRef idx="minor">
              <a:schemeClr val="tx1"/>
            </a:fontRef>
          </p:style>
        </p:cxnSp>
      </p:grpSp>
      <p:grpSp>
        <p:nvGrpSpPr>
          <p:cNvPr id="25" name="Group 24">
            <a:extLst>
              <a:ext uri="{FF2B5EF4-FFF2-40B4-BE49-F238E27FC236}">
                <a16:creationId xmlns:a16="http://schemas.microsoft.com/office/drawing/2014/main" id="{17659958-DC2B-521E-DA0B-2179CF143ACE}"/>
              </a:ext>
            </a:extLst>
          </p:cNvPr>
          <p:cNvGrpSpPr/>
          <p:nvPr/>
        </p:nvGrpSpPr>
        <p:grpSpPr>
          <a:xfrm>
            <a:off x="6494727" y="1270776"/>
            <a:ext cx="2339197" cy="1866632"/>
            <a:chOff x="6162261" y="2401942"/>
            <a:chExt cx="2339197" cy="1866632"/>
          </a:xfrm>
        </p:grpSpPr>
        <p:pic>
          <p:nvPicPr>
            <p:cNvPr id="21" name="Picture 20">
              <a:extLst>
                <a:ext uri="{FF2B5EF4-FFF2-40B4-BE49-F238E27FC236}">
                  <a16:creationId xmlns:a16="http://schemas.microsoft.com/office/drawing/2014/main" id="{186A1E1F-B652-55CB-6C0B-39FC85822259}"/>
                </a:ext>
              </a:extLst>
            </p:cNvPr>
            <p:cNvPicPr>
              <a:picLocks noChangeAspect="1"/>
            </p:cNvPicPr>
            <p:nvPr/>
          </p:nvPicPr>
          <p:blipFill>
            <a:blip r:embed="rId3"/>
            <a:stretch>
              <a:fillRect/>
            </a:stretch>
          </p:blipFill>
          <p:spPr>
            <a:xfrm>
              <a:off x="6162261" y="2401942"/>
              <a:ext cx="2339197" cy="1866632"/>
            </a:xfrm>
            <a:prstGeom prst="rect">
              <a:avLst/>
            </a:prstGeom>
          </p:spPr>
        </p:pic>
        <p:sp>
          <p:nvSpPr>
            <p:cNvPr id="22" name="Oval 21">
              <a:extLst>
                <a:ext uri="{FF2B5EF4-FFF2-40B4-BE49-F238E27FC236}">
                  <a16:creationId xmlns:a16="http://schemas.microsoft.com/office/drawing/2014/main" id="{AA03E4DA-4EC6-F8C2-2F63-F96F313E37C2}"/>
                </a:ext>
              </a:extLst>
            </p:cNvPr>
            <p:cNvSpPr/>
            <p:nvPr/>
          </p:nvSpPr>
          <p:spPr>
            <a:xfrm>
              <a:off x="7166112" y="3588025"/>
              <a:ext cx="467139" cy="48701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19172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1306</TotalTime>
  <Words>909</Words>
  <Application>Microsoft Macintosh PowerPoint</Application>
  <PresentationFormat>On-screen Show (4:3)</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Celestial</vt:lpstr>
      <vt:lpstr>Caloric Burn Monitoring as a clinical Support Tool</vt:lpstr>
      <vt:lpstr>Agenda </vt:lpstr>
      <vt:lpstr>Problem Statement for use case</vt:lpstr>
      <vt:lpstr>Introduction &amp; Executive Summary</vt:lpstr>
      <vt:lpstr>Proposed Solutions </vt:lpstr>
      <vt:lpstr>Business Needs</vt:lpstr>
      <vt:lpstr>Benefits of the proposed Solutions</vt:lpstr>
      <vt:lpstr>Exploratory DATA Analysis – DATASET Overview</vt:lpstr>
      <vt:lpstr>Exploratory DATA Analysis – Insights</vt:lpstr>
      <vt:lpstr>Exploratory DATA Analysis – Insights Contd..</vt:lpstr>
      <vt:lpstr>Exploratory DATA Analysis – Insights Contd..</vt:lpstr>
      <vt:lpstr>AI Model TRAINING</vt:lpstr>
      <vt:lpstr>Predictions Results to Real-World Use</vt:lpstr>
      <vt:lpstr>Key areas of each Team Members</vt:lpstr>
      <vt:lpstr>Thanks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Bashir Mohamed Ali</dc:creator>
  <cp:keywords/>
  <dc:description>generated using python-pptx</dc:description>
  <cp:lastModifiedBy>Pankaj Shukla</cp:lastModifiedBy>
  <cp:revision>6</cp:revision>
  <dcterms:created xsi:type="dcterms:W3CDTF">2013-01-27T09:14:16Z</dcterms:created>
  <dcterms:modified xsi:type="dcterms:W3CDTF">2025-06-22T12:30:29Z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6dcb16-a9a2-43b3-be3c-71abf6bd1ea1_Enabled">
    <vt:lpwstr>true</vt:lpwstr>
  </property>
  <property fmtid="{D5CDD505-2E9C-101B-9397-08002B2CF9AE}" pid="3" name="MSIP_Label_346dcb16-a9a2-43b3-be3c-71abf6bd1ea1_SetDate">
    <vt:lpwstr>2025-06-21T13:58:27Z</vt:lpwstr>
  </property>
  <property fmtid="{D5CDD505-2E9C-101B-9397-08002B2CF9AE}" pid="4" name="MSIP_Label_346dcb16-a9a2-43b3-be3c-71abf6bd1ea1_Method">
    <vt:lpwstr>Privileged</vt:lpwstr>
  </property>
  <property fmtid="{D5CDD505-2E9C-101B-9397-08002B2CF9AE}" pid="5" name="MSIP_Label_346dcb16-a9a2-43b3-be3c-71abf6bd1ea1_Name">
    <vt:lpwstr>346dcb16-a9a2-43b3-be3c-71abf6bd1ea1</vt:lpwstr>
  </property>
  <property fmtid="{D5CDD505-2E9C-101B-9397-08002B2CF9AE}" pid="6" name="MSIP_Label_346dcb16-a9a2-43b3-be3c-71abf6bd1ea1_SiteId">
    <vt:lpwstr>350ffe67-1872-4323-ae90-be3e70195eb1</vt:lpwstr>
  </property>
  <property fmtid="{D5CDD505-2E9C-101B-9397-08002B2CF9AE}" pid="7" name="MSIP_Label_346dcb16-a9a2-43b3-be3c-71abf6bd1ea1_ActionId">
    <vt:lpwstr>2fc92802-a030-4c8c-bb96-df3b6db82e26</vt:lpwstr>
  </property>
  <property fmtid="{D5CDD505-2E9C-101B-9397-08002B2CF9AE}" pid="8" name="MSIP_Label_346dcb16-a9a2-43b3-be3c-71abf6bd1ea1_ContentBits">
    <vt:lpwstr>1</vt:lpwstr>
  </property>
  <property fmtid="{D5CDD505-2E9C-101B-9397-08002B2CF9AE}" pid="9" name="MSIP_Label_346dcb16-a9a2-43b3-be3c-71abf6bd1ea1_Tag">
    <vt:lpwstr>10, 0, 1, 1</vt:lpwstr>
  </property>
  <property fmtid="{D5CDD505-2E9C-101B-9397-08002B2CF9AE}" pid="10" name="ClassificationContentMarkingHeaderLocations">
    <vt:lpwstr>Office Theme:8</vt:lpwstr>
  </property>
  <property fmtid="{D5CDD505-2E9C-101B-9397-08002B2CF9AE}" pid="11" name="ClassificationContentMarkingHeaderText">
    <vt:lpwstr>This message/document has been classified as “Public”         </vt:lpwstr>
  </property>
</Properties>
</file>