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3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6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7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31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32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3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431" r:id="rId2"/>
    <p:sldId id="1293" r:id="rId3"/>
    <p:sldId id="1434" r:id="rId4"/>
    <p:sldId id="1435" r:id="rId5"/>
    <p:sldId id="1436" r:id="rId6"/>
    <p:sldId id="1437" r:id="rId7"/>
    <p:sldId id="1438" r:id="rId8"/>
    <p:sldId id="1459" r:id="rId9"/>
    <p:sldId id="1439" r:id="rId10"/>
    <p:sldId id="1440" r:id="rId11"/>
    <p:sldId id="1441" r:id="rId12"/>
    <p:sldId id="1442" r:id="rId13"/>
    <p:sldId id="1443" r:id="rId14"/>
    <p:sldId id="1444" r:id="rId15"/>
    <p:sldId id="1445" r:id="rId16"/>
    <p:sldId id="1446" r:id="rId17"/>
    <p:sldId id="1447" r:id="rId18"/>
    <p:sldId id="1448" r:id="rId19"/>
    <p:sldId id="1449" r:id="rId20"/>
    <p:sldId id="1451" r:id="rId21"/>
    <p:sldId id="1452" r:id="rId22"/>
    <p:sldId id="1453" r:id="rId23"/>
    <p:sldId id="1454" r:id="rId24"/>
    <p:sldId id="1462" r:id="rId25"/>
    <p:sldId id="1463" r:id="rId26"/>
    <p:sldId id="1464" r:id="rId27"/>
    <p:sldId id="1465" r:id="rId28"/>
    <p:sldId id="1466" r:id="rId29"/>
    <p:sldId id="1467" r:id="rId30"/>
    <p:sldId id="1468" r:id="rId31"/>
    <p:sldId id="1469" r:id="rId32"/>
    <p:sldId id="1470" r:id="rId33"/>
    <p:sldId id="1471" r:id="rId34"/>
    <p:sldId id="1472" r:id="rId35"/>
    <p:sldId id="1473" r:id="rId36"/>
    <p:sldId id="1474" r:id="rId37"/>
    <p:sldId id="1475" r:id="rId38"/>
    <p:sldId id="1476" r:id="rId39"/>
    <p:sldId id="1477" r:id="rId40"/>
  </p:sldIdLst>
  <p:sldSz cx="9144000" cy="5143500" type="screen16x9"/>
  <p:notesSz cx="6858000" cy="9144000"/>
  <p:defaultTextStyle>
    <a:defPPr>
      <a:defRPr lang="de-DE"/>
    </a:defPPr>
    <a:lvl1pPr marL="0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7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6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6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2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2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Analytics" id="{C34E1B83-EABB-4CD8-AB22-AA12B59BE5BA}">
          <p14:sldIdLst>
            <p14:sldId id="1431"/>
            <p14:sldId id="1293"/>
            <p14:sldId id="1434"/>
            <p14:sldId id="1435"/>
            <p14:sldId id="1436"/>
            <p14:sldId id="1437"/>
            <p14:sldId id="1438"/>
            <p14:sldId id="1459"/>
            <p14:sldId id="1439"/>
            <p14:sldId id="1440"/>
            <p14:sldId id="1441"/>
            <p14:sldId id="1442"/>
            <p14:sldId id="1443"/>
            <p14:sldId id="1444"/>
            <p14:sldId id="1445"/>
            <p14:sldId id="1446"/>
            <p14:sldId id="1447"/>
            <p14:sldId id="1448"/>
            <p14:sldId id="1449"/>
            <p14:sldId id="1451"/>
            <p14:sldId id="1452"/>
            <p14:sldId id="1453"/>
            <p14:sldId id="1454"/>
            <p14:sldId id="1462"/>
            <p14:sldId id="1463"/>
            <p14:sldId id="1464"/>
            <p14:sldId id="1465"/>
            <p14:sldId id="1466"/>
            <p14:sldId id="1467"/>
            <p14:sldId id="1468"/>
            <p14:sldId id="1469"/>
            <p14:sldId id="1470"/>
            <p14:sldId id="1471"/>
            <p14:sldId id="1472"/>
            <p14:sldId id="1473"/>
            <p14:sldId id="1474"/>
            <p14:sldId id="1475"/>
            <p14:sldId id="1476"/>
            <p14:sldId id="1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er, Jillann" initials="WJ" lastIdx="1" clrIdx="0">
    <p:extLst>
      <p:ext uri="{19B8F6BF-5375-455C-9EA6-DF929625EA0E}">
        <p15:presenceInfo xmlns:p15="http://schemas.microsoft.com/office/powerpoint/2012/main" userId="Walker, Jill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A3D0"/>
    <a:srgbClr val="1E75A7"/>
    <a:srgbClr val="1E9D8B"/>
    <a:srgbClr val="F4F4F4"/>
    <a:srgbClr val="F9B002"/>
    <a:srgbClr val="762285"/>
    <a:srgbClr val="7F7F7F"/>
    <a:srgbClr val="BBDFF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5" autoAdjust="0"/>
    <p:restoredTop sz="93950" autoAdjust="0"/>
  </p:normalViewPr>
  <p:slideViewPr>
    <p:cSldViewPr snapToGrid="0">
      <p:cViewPr varScale="1">
        <p:scale>
          <a:sx n="110" d="100"/>
          <a:sy n="110" d="100"/>
        </p:scale>
        <p:origin x="-40" y="2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08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1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5060221795063002E-2"/>
          <c:y val="2.5773475370606671E-2"/>
          <c:w val="0.9540663027727565"/>
          <c:h val="0.9209083252301720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8493-4301-B0F3-703E30D51BC4}"/>
              </c:ext>
            </c:extLst>
          </c:dPt>
          <c:dPt>
            <c:idx val="1"/>
            <c:bubble3D val="0"/>
            <c:explosion val="5"/>
            <c:spPr>
              <a:solidFill>
                <a:srgbClr val="FFFF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493-4301-B0F3-703E30D51BC4}"/>
              </c:ext>
            </c:extLst>
          </c:dPt>
          <c:dPt>
            <c:idx val="2"/>
            <c:bubble3D val="0"/>
            <c:explosion val="2"/>
            <c:spPr>
              <a:solidFill>
                <a:srgbClr val="C0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8493-4301-B0F3-703E30D51BC4}"/>
              </c:ext>
            </c:extLst>
          </c:dPt>
          <c:dPt>
            <c:idx val="3"/>
            <c:bubble3D val="0"/>
            <c:explosion val="5"/>
            <c:spPr>
              <a:solidFill>
                <a:srgbClr val="FFC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8493-4301-B0F3-703E30D51BC4}"/>
              </c:ext>
            </c:extLst>
          </c:dPt>
          <c:dPt>
            <c:idx val="4"/>
            <c:bubble3D val="0"/>
            <c:explosion val="4"/>
            <c:spPr>
              <a:solidFill>
                <a:srgbClr val="006EBD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8493-4301-B0F3-703E30D51BC4}"/>
              </c:ext>
            </c:extLst>
          </c:dPt>
          <c:dPt>
            <c:idx val="5"/>
            <c:bubble3D val="0"/>
            <c:explosion val="5"/>
            <c:spPr>
              <a:solidFill>
                <a:srgbClr val="0070C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8493-4301-B0F3-703E30D51BC4}"/>
              </c:ext>
            </c:extLst>
          </c:dPt>
          <c:dLbls>
            <c:dLbl>
              <c:idx val="0"/>
              <c:layout>
                <c:manualLayout>
                  <c:x val="-0.11708509866102947"/>
                  <c:y val="-0.2197306241095732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97ACF84-27CB-4EB3-B0D4-4F857295D706}" type="VALU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sz="1200" b="0" baseline="0" dirty="0" smtClean="0">
                      <a:solidFill>
                        <a:schemeClr val="bg1"/>
                      </a:solidFill>
                    </a:endParaRPr>
                  </a:p>
                  <a:p>
                    <a:pPr>
                      <a:defRPr sz="1200" b="0">
                        <a:solidFill>
                          <a:schemeClr val="bg1"/>
                        </a:solidFill>
                      </a:defRPr>
                    </a:pPr>
                    <a:r>
                      <a:rPr lang="en-US" sz="1200" b="0" baseline="0" dirty="0" smtClean="0">
                        <a:solidFill>
                          <a:schemeClr val="bg1"/>
                        </a:solidFill>
                      </a:rPr>
                      <a:t>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07876375186979"/>
                      <c:h val="0.1717058317560548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493-4301-B0F3-703E30D51BC4}"/>
                </c:ext>
              </c:extLst>
            </c:dLbl>
            <c:dLbl>
              <c:idx val="1"/>
              <c:layout>
                <c:manualLayout>
                  <c:x val="0.24018215064520906"/>
                  <c:y val="-0.3110840419111277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226463E-C450-44D8-9ADD-735C69093A8C}" type="VALUE">
                      <a:rPr lang="en-US" sz="1600" b="0" smtClean="0"/>
                      <a:pPr>
                        <a:defRPr sz="1600" b="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1600" b="0" baseline="0" dirty="0"/>
                      <a:t>
</a:t>
                    </a:r>
                    <a:fld id="{22281929-2CB2-4316-AAA3-2C3566456867}" type="PERCENTAGE">
                      <a:rPr lang="en-US" sz="1600" b="0" baseline="0" smtClean="0"/>
                      <a:pPr>
                        <a:defRPr sz="1600" b="0"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sz="1600" b="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796739720854385"/>
                      <c:h val="0.1918997856817332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493-4301-B0F3-703E30D51BC4}"/>
                </c:ext>
              </c:extLst>
            </c:dLbl>
            <c:dLbl>
              <c:idx val="2"/>
              <c:layout>
                <c:manualLayout>
                  <c:x val="0.11173585491392771"/>
                  <c:y val="2.933032213431432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DBFB28F-E3C7-45C0-AF2D-30FA4E7E9232}" type="VALUE">
                      <a:rPr lang="en-US" sz="1200" b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200" b="0" baseline="0" dirty="0">
                        <a:solidFill>
                          <a:schemeClr val="bg1"/>
                        </a:solidFill>
                      </a:rPr>
                      <a:t>
</a:t>
                    </a:r>
                    <a:r>
                      <a:rPr lang="en-US" sz="1200" b="0" baseline="0" dirty="0" smtClean="0">
                        <a:solidFill>
                          <a:schemeClr val="bg1"/>
                        </a:solidFill>
                      </a:rPr>
                      <a:t>    </a:t>
                    </a:r>
                    <a:fld id="{DE80D76C-9A95-4531-B2DE-F032AE6613BB}" type="PERCENTAG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200" b="0" baseline="0" dirty="0" smtClean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3692403584478653E-2"/>
                      <c:h val="0.143004581976736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493-4301-B0F3-703E30D51BC4}"/>
                </c:ext>
              </c:extLst>
            </c:dLbl>
            <c:dLbl>
              <c:idx val="3"/>
              <c:layout>
                <c:manualLayout>
                  <c:x val="-0.12307694295609826"/>
                  <c:y val="0.113260480861214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715563-7E39-4B44-927A-99FB014C92DD}" type="VALUE">
                      <a:rPr lang="en-US" b="0" smtClean="0"/>
                      <a:pPr>
                        <a:defRPr sz="1600" b="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b="0" baseline="0" dirty="0"/>
                      <a:t>
</a:t>
                    </a:r>
                    <a:fld id="{178BEB60-A41C-4916-A51E-E49055522C35}" type="PERCENTAGE">
                      <a:rPr lang="en-US" b="0" baseline="0" smtClean="0"/>
                      <a:pPr>
                        <a:defRPr sz="1600" b="0"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="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493-4301-B0F3-703E30D51BC4}"/>
                </c:ext>
              </c:extLst>
            </c:dLbl>
            <c:dLbl>
              <c:idx val="4"/>
              <c:layout>
                <c:manualLayout>
                  <c:x val="-9.8446048608285819E-2"/>
                  <c:y val="-0.1590060887737464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4C44C4A-424D-4293-9A42-011F83E4ACFE}" type="VALUE">
                      <a:rPr lang="en-US" sz="1200" b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200" b="0" baseline="0" dirty="0">
                        <a:solidFill>
                          <a:schemeClr val="bg1"/>
                        </a:solidFill>
                      </a:rPr>
                      <a:t>
</a:t>
                    </a:r>
                    <a:fld id="{41D6872B-A10B-4730-AFC9-22F64A295C47}" type="PERCENTAG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200" b="0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493-4301-B0F3-703E30D51BC4}"/>
                </c:ext>
              </c:extLst>
            </c:dLbl>
            <c:dLbl>
              <c:idx val="5"/>
              <c:layout>
                <c:manualLayout>
                  <c:x val="0.13325813621644589"/>
                  <c:y val="8.18304830689112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966A2A-C02A-4E25-861C-AC2BF6194821}" type="VALUE">
                      <a:rPr lang="en-US" sz="1400" b="1" smtClean="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00D282B3-DC0C-4DE5-997E-7813976F3530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85422753431946"/>
                      <c:h val="0.1414490259939777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493-4301-B0F3-703E30D51B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Red Arrhythmia</c:v>
                </c:pt>
                <c:pt idx="1">
                  <c:v>Yellow Arrhythmia</c:v>
                </c:pt>
                <c:pt idx="2">
                  <c:v>Red Parameter</c:v>
                </c:pt>
                <c:pt idx="3">
                  <c:v>Yellow Parameter</c:v>
                </c:pt>
                <c:pt idx="4">
                  <c:v>Inop/Technical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34607</c:v>
                </c:pt>
                <c:pt idx="1">
                  <c:v>304009</c:v>
                </c:pt>
                <c:pt idx="2">
                  <c:v>33115</c:v>
                </c:pt>
                <c:pt idx="3">
                  <c:v>318442</c:v>
                </c:pt>
                <c:pt idx="4">
                  <c:v>74930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93-4301-B0F3-703E30D51BC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anchor="ctr" anchorCtr="1"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6FD-412D-8235-76E46B988D4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6FD-412D-8235-76E46B988D4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6FD-412D-8235-76E46B988D4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6FD-412D-8235-76E46B988D4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6FD-412D-8235-76E46B988D4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6FD-412D-8235-76E46B988D4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6FD-412D-8235-76E46B988D4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6FD-412D-8235-76E46B988D40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6FD-412D-8235-76E46B988D40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6FD-412D-8235-76E46B988D40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6FD-412D-8235-76E46B988D40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6FD-412D-8235-76E46B988D40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D6FD-412D-8235-76E46B988D40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D6FD-412D-8235-76E46B988D40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D6FD-412D-8235-76E46B988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HR High</c:v>
                </c:pt>
                <c:pt idx="1">
                  <c:v>PVC Rate</c:v>
                </c:pt>
                <c:pt idx="2">
                  <c:v>HR Low</c:v>
                </c:pt>
                <c:pt idx="3">
                  <c:v>Non-Sustain VT</c:v>
                </c:pt>
                <c:pt idx="4">
                  <c:v>Pair PVCs</c:v>
                </c:pt>
                <c:pt idx="5">
                  <c:v>Missed Beat</c:v>
                </c:pt>
                <c:pt idx="6">
                  <c:v>Run PVCs High</c:v>
                </c:pt>
                <c:pt idx="7">
                  <c:v>Multiform PVCs</c:v>
                </c:pt>
                <c:pt idx="8">
                  <c:v>Afib</c:v>
                </c:pt>
                <c:pt idx="9">
                  <c:v>Pacer Not Pacing</c:v>
                </c:pt>
                <c:pt idx="10">
                  <c:v>Pause</c:v>
                </c:pt>
                <c:pt idx="11">
                  <c:v>End Afib</c:v>
                </c:pt>
                <c:pt idx="12">
                  <c:v>Vent Bigeminy</c:v>
                </c:pt>
                <c:pt idx="13">
                  <c:v>Vent Rhythm</c:v>
                </c:pt>
                <c:pt idx="14">
                  <c:v>Irregular HR</c:v>
                </c:pt>
                <c:pt idx="15">
                  <c:v>Pacer Not Capture</c:v>
                </c:pt>
                <c:pt idx="16">
                  <c:v>R-on-T PVCs</c:v>
                </c:pt>
                <c:pt idx="17">
                  <c:v>End Irregular HR</c:v>
                </c:pt>
                <c:pt idx="18">
                  <c:v>Vent Trigeminy</c:v>
                </c:pt>
              </c:strCache>
            </c:strRef>
          </c:cat>
          <c:val>
            <c:numRef>
              <c:f>Sheet1!$B$2:$B$20</c:f>
              <c:numCache>
                <c:formatCode>#,##0</c:formatCode>
                <c:ptCount val="19"/>
                <c:pt idx="0">
                  <c:v>58060</c:v>
                </c:pt>
                <c:pt idx="1">
                  <c:v>42540</c:v>
                </c:pt>
                <c:pt idx="2">
                  <c:v>32995</c:v>
                </c:pt>
                <c:pt idx="3">
                  <c:v>31601</c:v>
                </c:pt>
                <c:pt idx="4">
                  <c:v>25206</c:v>
                </c:pt>
                <c:pt idx="5">
                  <c:v>18556</c:v>
                </c:pt>
                <c:pt idx="6">
                  <c:v>17895</c:v>
                </c:pt>
                <c:pt idx="7">
                  <c:v>17856</c:v>
                </c:pt>
                <c:pt idx="8">
                  <c:v>12572</c:v>
                </c:pt>
                <c:pt idx="9">
                  <c:v>10064</c:v>
                </c:pt>
                <c:pt idx="10">
                  <c:v>8441</c:v>
                </c:pt>
                <c:pt idx="11">
                  <c:v>6767</c:v>
                </c:pt>
                <c:pt idx="12">
                  <c:v>4912</c:v>
                </c:pt>
                <c:pt idx="13">
                  <c:v>3760</c:v>
                </c:pt>
                <c:pt idx="14">
                  <c:v>3400</c:v>
                </c:pt>
                <c:pt idx="15">
                  <c:v>2541</c:v>
                </c:pt>
                <c:pt idx="16">
                  <c:v>2470</c:v>
                </c:pt>
                <c:pt idx="17">
                  <c:v>2025</c:v>
                </c:pt>
                <c:pt idx="18">
                  <c:v>1472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6C-4A6E-9A07-DA1B2F447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510424"/>
        <c:axId val="308510816"/>
      </c:barChart>
      <c:catAx>
        <c:axId val="30851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10816"/>
        <c:crosses val="autoZero"/>
        <c:auto val="1"/>
        <c:lblAlgn val="ctr"/>
        <c:lblOffset val="100"/>
        <c:noMultiLvlLbl val="0"/>
      </c:catAx>
      <c:valAx>
        <c:axId val="308510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851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90059055118113E-2"/>
          <c:y val="8.4375000000000006E-2"/>
          <c:w val="0.94049327427821527"/>
          <c:h val="0.5990922736220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533-4DB7-BB38-02422C6AEC0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43-4E3B-94CB-E92D3CC44FAD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443-4E3B-94CB-E92D3CC44FAD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443-4E3B-94CB-E92D3CC44FAD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33-4DB7-BB38-02422C6AEC0C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33-4DB7-BB38-02422C6AEC0C}"/>
              </c:ext>
            </c:extLst>
          </c:dPt>
          <c:dPt>
            <c:idx val="8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533-4DB7-BB38-02422C6AEC0C}"/>
              </c:ext>
            </c:extLst>
          </c:dPt>
          <c:dPt>
            <c:idx val="9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533-4DB7-BB38-02422C6AEC0C}"/>
              </c:ext>
            </c:extLst>
          </c:dPt>
          <c:dPt>
            <c:idx val="1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41F-41D4-805A-599E55AD25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Desat</c:v>
                </c:pt>
                <c:pt idx="1">
                  <c:v>VTach</c:v>
                </c:pt>
                <c:pt idx="2">
                  <c:v>Extreme Tachy</c:v>
                </c:pt>
                <c:pt idx="3">
                  <c:v>Apnea</c:v>
                </c:pt>
                <c:pt idx="4">
                  <c:v>Asystole</c:v>
                </c:pt>
                <c:pt idx="5">
                  <c:v>Extreme Brady</c:v>
                </c:pt>
                <c:pt idx="6">
                  <c:v>High Paw</c:v>
                </c:pt>
                <c:pt idx="7">
                  <c:v>Vent Fib/Tach</c:v>
                </c:pt>
                <c:pt idx="8">
                  <c:v>ABPm High</c:v>
                </c:pt>
                <c:pt idx="9">
                  <c:v>ABPm Low</c:v>
                </c:pt>
                <c:pt idx="10">
                  <c:v>ABP Disconnect</c:v>
                </c:pt>
                <c:pt idx="11">
                  <c:v>ABPs High</c:v>
                </c:pt>
                <c:pt idx="12">
                  <c:v>Tachy Pulse</c:v>
                </c:pt>
                <c:pt idx="13">
                  <c:v>ABPs Low</c:v>
                </c:pt>
                <c:pt idx="14">
                  <c:v>Brady Pulse</c:v>
                </c:pt>
                <c:pt idx="15">
                  <c:v>Vent Alarm (red parameter)</c:v>
                </c:pt>
                <c:pt idx="16">
                  <c:v>ICPm High</c:v>
                </c:pt>
                <c:pt idx="17">
                  <c:v>ART Disconnect</c:v>
                </c:pt>
              </c:strCache>
            </c:strRef>
          </c:cat>
          <c:val>
            <c:numRef>
              <c:f>Sheet1!$B$2:$B$19</c:f>
              <c:numCache>
                <c:formatCode>#,##0</c:formatCode>
                <c:ptCount val="18"/>
                <c:pt idx="0">
                  <c:v>16817</c:v>
                </c:pt>
                <c:pt idx="1">
                  <c:v>12290</c:v>
                </c:pt>
                <c:pt idx="2">
                  <c:v>9300</c:v>
                </c:pt>
                <c:pt idx="3">
                  <c:v>6166</c:v>
                </c:pt>
                <c:pt idx="4">
                  <c:v>5722</c:v>
                </c:pt>
                <c:pt idx="5">
                  <c:v>5633</c:v>
                </c:pt>
                <c:pt idx="6">
                  <c:v>1850</c:v>
                </c:pt>
                <c:pt idx="7">
                  <c:v>1662</c:v>
                </c:pt>
                <c:pt idx="8">
                  <c:v>1525</c:v>
                </c:pt>
                <c:pt idx="9">
                  <c:v>1383</c:v>
                </c:pt>
                <c:pt idx="10">
                  <c:v>979</c:v>
                </c:pt>
                <c:pt idx="11" formatCode="General">
                  <c:v>817</c:v>
                </c:pt>
                <c:pt idx="12" formatCode="General">
                  <c:v>806</c:v>
                </c:pt>
                <c:pt idx="13" formatCode="General">
                  <c:v>756</c:v>
                </c:pt>
                <c:pt idx="14" formatCode="General">
                  <c:v>684</c:v>
                </c:pt>
                <c:pt idx="15" formatCode="General">
                  <c:v>607</c:v>
                </c:pt>
                <c:pt idx="16" formatCode="General">
                  <c:v>265</c:v>
                </c:pt>
                <c:pt idx="17" formatCode="General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33-4DB7-BB38-02422C6AE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511600"/>
        <c:axId val="308511992"/>
      </c:barChart>
      <c:catAx>
        <c:axId val="3085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11992"/>
        <c:crosses val="autoZero"/>
        <c:auto val="1"/>
        <c:lblAlgn val="ctr"/>
        <c:lblOffset val="100"/>
        <c:noMultiLvlLbl val="0"/>
      </c:catAx>
      <c:valAx>
        <c:axId val="3085119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851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88452034598933E-2"/>
          <c:y val="5.7812209958975083E-2"/>
          <c:w val="0.90231313772015587"/>
          <c:h val="0.555840120662124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60">
                <a:fgClr>
                  <a:srgbClr val="0089C5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8C-489A-9B4D-A4A1CF4E6FD3}"/>
              </c:ext>
            </c:extLst>
          </c:dPt>
          <c:dPt>
            <c:idx val="1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78C-489A-9B4D-A4A1CF4E6FD3}"/>
              </c:ext>
            </c:extLst>
          </c:dPt>
          <c:dPt>
            <c:idx val="4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D9B2-4DB8-913E-A95998E363BC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8C-489A-9B4D-A4A1CF4E6FD3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78C-489A-9B4D-A4A1CF4E6FD3}"/>
              </c:ext>
            </c:extLst>
          </c:dPt>
          <c:dPt>
            <c:idx val="7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8C-489A-9B4D-A4A1CF4E6FD3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8C-489A-9B4D-A4A1CF4E6FD3}"/>
              </c:ext>
            </c:extLst>
          </c:dPt>
          <c:dPt>
            <c:idx val="9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78C-489A-9B4D-A4A1CF4E6FD3}"/>
              </c:ext>
            </c:extLst>
          </c:dPt>
          <c:dPt>
            <c:idx val="1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C4F9-48F1-BEEB-8D2DE18E1324}"/>
              </c:ext>
            </c:extLst>
          </c:dPt>
          <c:dPt>
            <c:idx val="11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B2-4DB8-913E-A95998E363BC}"/>
              </c:ext>
            </c:extLst>
          </c:dPt>
          <c:dPt>
            <c:idx val="12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9B2-4DB8-913E-A95998E363BC}"/>
              </c:ext>
            </c:extLst>
          </c:dPt>
          <c:dPt>
            <c:idx val="13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B2-4DB8-913E-A95998E363BC}"/>
              </c:ext>
            </c:extLst>
          </c:dPt>
          <c:dPt>
            <c:idx val="14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9B2-4DB8-913E-A95998E363BC}"/>
              </c:ext>
            </c:extLst>
          </c:dPt>
          <c:dPt>
            <c:idx val="15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B2-4DB8-913E-A95998E363BC}"/>
              </c:ext>
            </c:extLst>
          </c:dPt>
          <c:dPt>
            <c:idx val="16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9B2-4DB8-913E-A95998E363BC}"/>
              </c:ext>
            </c:extLst>
          </c:dPt>
          <c:dPt>
            <c:idx val="17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B2-4DB8-913E-A95998E363BC}"/>
              </c:ext>
            </c:extLst>
          </c:dPt>
          <c:dPt>
            <c:idx val="18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9B2-4DB8-913E-A95998E363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ECG Leads Off</c:v>
                </c:pt>
                <c:pt idx="1">
                  <c:v>Desat</c:v>
                </c:pt>
                <c:pt idx="2">
                  <c:v>VTach</c:v>
                </c:pt>
                <c:pt idx="3">
                  <c:v>Extreme Tachy</c:v>
                </c:pt>
                <c:pt idx="4">
                  <c:v>Apnea</c:v>
                </c:pt>
                <c:pt idx="5">
                  <c:v>Asystole</c:v>
                </c:pt>
                <c:pt idx="6">
                  <c:v>Extreme Brady</c:v>
                </c:pt>
                <c:pt idx="7">
                  <c:v>High Paw</c:v>
                </c:pt>
                <c:pt idx="8">
                  <c:v>Vent Fib/Tach</c:v>
                </c:pt>
                <c:pt idx="9">
                  <c:v>ABPm High</c:v>
                </c:pt>
                <c:pt idx="10">
                  <c:v>ABPm Low</c:v>
                </c:pt>
                <c:pt idx="11">
                  <c:v>ABP Disconnect</c:v>
                </c:pt>
                <c:pt idx="12">
                  <c:v>ABPs High</c:v>
                </c:pt>
                <c:pt idx="13">
                  <c:v>Tachy Pulse</c:v>
                </c:pt>
                <c:pt idx="14">
                  <c:v>ABPs Low</c:v>
                </c:pt>
                <c:pt idx="15">
                  <c:v>Brady Pulse</c:v>
                </c:pt>
                <c:pt idx="16">
                  <c:v>Vent Alarm (red parameter)</c:v>
                </c:pt>
                <c:pt idx="17">
                  <c:v>ICPm High</c:v>
                </c:pt>
                <c:pt idx="18">
                  <c:v>ART Disconnect</c:v>
                </c:pt>
              </c:strCache>
            </c:strRef>
          </c:cat>
          <c:val>
            <c:numRef>
              <c:f>Sheet1!$B$2:$B$20</c:f>
              <c:numCache>
                <c:formatCode>#,##0</c:formatCode>
                <c:ptCount val="19"/>
                <c:pt idx="0">
                  <c:v>65727</c:v>
                </c:pt>
                <c:pt idx="1">
                  <c:v>16817</c:v>
                </c:pt>
                <c:pt idx="2">
                  <c:v>12290</c:v>
                </c:pt>
                <c:pt idx="3">
                  <c:v>9300</c:v>
                </c:pt>
                <c:pt idx="4">
                  <c:v>6166</c:v>
                </c:pt>
                <c:pt idx="5">
                  <c:v>5722</c:v>
                </c:pt>
                <c:pt idx="6">
                  <c:v>5633</c:v>
                </c:pt>
                <c:pt idx="7">
                  <c:v>1850</c:v>
                </c:pt>
                <c:pt idx="8">
                  <c:v>1662</c:v>
                </c:pt>
                <c:pt idx="9">
                  <c:v>1525</c:v>
                </c:pt>
                <c:pt idx="10">
                  <c:v>1383</c:v>
                </c:pt>
                <c:pt idx="11">
                  <c:v>979</c:v>
                </c:pt>
                <c:pt idx="12">
                  <c:v>817</c:v>
                </c:pt>
                <c:pt idx="13">
                  <c:v>806</c:v>
                </c:pt>
                <c:pt idx="14" formatCode="General">
                  <c:v>756</c:v>
                </c:pt>
                <c:pt idx="15" formatCode="General">
                  <c:v>684</c:v>
                </c:pt>
                <c:pt idx="16" formatCode="General">
                  <c:v>607</c:v>
                </c:pt>
                <c:pt idx="17" formatCode="General">
                  <c:v>265</c:v>
                </c:pt>
                <c:pt idx="18" formatCode="General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8C-489A-9B4D-A4A1CF4E6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9161120"/>
        <c:axId val="309161512"/>
      </c:barChart>
      <c:catAx>
        <c:axId val="30916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1512"/>
        <c:crosses val="autoZero"/>
        <c:auto val="1"/>
        <c:lblAlgn val="ctr"/>
        <c:lblOffset val="100"/>
        <c:noMultiLvlLbl val="0"/>
      </c:catAx>
      <c:valAx>
        <c:axId val="309161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8.8133325018497702E-2"/>
          <c:w val="0.94597440944881894"/>
          <c:h val="0.53106325479104277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D78F-4F12-8718-B890B36AE662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D78F-4F12-8718-B890B36AE662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D78F-4F12-8718-B890B36AE662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D78F-4F12-8718-B890B36AE662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D78F-4F12-8718-B890B36AE662}"/>
              </c:ext>
            </c:extLst>
          </c:dPt>
          <c:dPt>
            <c:idx val="1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B0C9-4B77-854B-121C6B2B92F5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9702-40D2-A390-6BEACB6CD786}"/>
              </c:ext>
            </c:extLst>
          </c:dPt>
          <c:dPt>
            <c:idx val="1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9702-40D2-A390-6BEACB6CD786}"/>
              </c:ext>
            </c:extLst>
          </c:dPt>
          <c:dPt>
            <c:idx val="1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9702-40D2-A390-6BEACB6CD786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9702-40D2-A390-6BEACB6CD786}"/>
              </c:ext>
            </c:extLst>
          </c:dPt>
          <c:dPt>
            <c:idx val="1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9702-40D2-A390-6BEACB6CD786}"/>
              </c:ext>
            </c:extLst>
          </c:dPt>
          <c:dPt>
            <c:idx val="1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9702-40D2-A390-6BEACB6CD786}"/>
              </c:ext>
            </c:extLst>
          </c:dPt>
          <c:dPt>
            <c:idx val="1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9702-40D2-A390-6BEACB6CD786}"/>
              </c:ext>
            </c:extLst>
          </c:dPt>
          <c:dPt>
            <c:idx val="1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9702-40D2-A390-6BEACB6CD786}"/>
              </c:ext>
            </c:extLst>
          </c:dPt>
          <c:dPt>
            <c:idx val="1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9702-40D2-A390-6BEACB6CD786}"/>
              </c:ext>
            </c:extLst>
          </c:dPt>
          <c:dPt>
            <c:idx val="2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9702-40D2-A390-6BEACB6CD786}"/>
              </c:ext>
            </c:extLst>
          </c:dPt>
          <c:dPt>
            <c:idx val="2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A-9702-40D2-A390-6BEACB6CD786}"/>
              </c:ext>
            </c:extLst>
          </c:dPt>
          <c:dPt>
            <c:idx val="2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9702-40D2-A390-6BEACB6CD7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Sheet1!$A$2:$A$24</c:f>
              <c:strCache>
                <c:ptCount val="23"/>
                <c:pt idx="0">
                  <c:v>ECG Leads Off - Medium</c:v>
                </c:pt>
                <c:pt idx="1">
                  <c:v>ECG Leads Off - Low</c:v>
                </c:pt>
                <c:pt idx="2">
                  <c:v>Check Patient ID - Medium</c:v>
                </c:pt>
                <c:pt idx="3">
                  <c:v>Replace Telemetry Battery - Medium</c:v>
                </c:pt>
                <c:pt idx="4">
                  <c:v>Telemetry Battery Low - Low</c:v>
                </c:pt>
                <c:pt idx="5">
                  <c:v>RA Leads Off - Medium</c:v>
                </c:pt>
                <c:pt idx="6">
                  <c:v>LL Leads Off - Medium</c:v>
                </c:pt>
                <c:pt idx="7">
                  <c:v>Leadset Unplugged - Low</c:v>
                </c:pt>
                <c:pt idx="8">
                  <c:v>Battery Empty - Low</c:v>
                </c:pt>
                <c:pt idx="9">
                  <c:v>Unknown INOP</c:v>
                </c:pt>
                <c:pt idx="10">
                  <c:v>Battery Empty - Low - Low</c:v>
                </c:pt>
                <c:pt idx="11">
                  <c:v>LA Leads Off - Medium</c:v>
                </c:pt>
                <c:pt idx="12">
                  <c:v>Battery Empty - Medium</c:v>
                </c:pt>
                <c:pt idx="13">
                  <c:v>Transmitter Off - Low</c:v>
                </c:pt>
                <c:pt idx="14">
                  <c:v>Check Equipment - Medium</c:v>
                </c:pt>
                <c:pt idx="15">
                  <c:v>Check ECG Source - Medium</c:v>
                </c:pt>
                <c:pt idx="16">
                  <c:v>NBP Cuff Overpress - Low</c:v>
                </c:pt>
                <c:pt idx="17">
                  <c:v>Charge Battery - Low</c:v>
                </c:pt>
                <c:pt idx="18">
                  <c:v>Replace Tele Battery - Low</c:v>
                </c:pt>
                <c:pt idx="19">
                  <c:v>PW:Action Required - Medium</c:v>
                </c:pt>
                <c:pt idx="20">
                  <c:v>Battery Malfunction</c:v>
                </c:pt>
                <c:pt idx="21">
                  <c:v>Cuff Not Deflated - Low</c:v>
                </c:pt>
                <c:pt idx="22">
                  <c:v>Insert Battery - Medium</c:v>
                </c:pt>
              </c:strCache>
            </c:strRef>
          </c:cat>
          <c:val>
            <c:numRef>
              <c:f>Sheet1!$B$2:$B$24</c:f>
              <c:numCache>
                <c:formatCode>#,##0</c:formatCode>
                <c:ptCount val="23"/>
                <c:pt idx="0">
                  <c:v>33995</c:v>
                </c:pt>
                <c:pt idx="1">
                  <c:v>31732</c:v>
                </c:pt>
                <c:pt idx="2">
                  <c:v>3607</c:v>
                </c:pt>
                <c:pt idx="3">
                  <c:v>1927</c:v>
                </c:pt>
                <c:pt idx="4">
                  <c:v>1112</c:v>
                </c:pt>
                <c:pt idx="5" formatCode="General">
                  <c:v>669</c:v>
                </c:pt>
                <c:pt idx="6" formatCode="General">
                  <c:v>551</c:v>
                </c:pt>
                <c:pt idx="7">
                  <c:v>449</c:v>
                </c:pt>
                <c:pt idx="8">
                  <c:v>410</c:v>
                </c:pt>
                <c:pt idx="9" formatCode="General">
                  <c:v>149</c:v>
                </c:pt>
                <c:pt idx="10">
                  <c:v>89</c:v>
                </c:pt>
                <c:pt idx="11" formatCode="General">
                  <c:v>65</c:v>
                </c:pt>
                <c:pt idx="12" formatCode="General">
                  <c:v>48</c:v>
                </c:pt>
                <c:pt idx="13">
                  <c:v>28</c:v>
                </c:pt>
                <c:pt idx="14" formatCode="General">
                  <c:v>27</c:v>
                </c:pt>
                <c:pt idx="15" formatCode="General">
                  <c:v>20</c:v>
                </c:pt>
                <c:pt idx="16" formatCode="General">
                  <c:v>20</c:v>
                </c:pt>
                <c:pt idx="17">
                  <c:v>19</c:v>
                </c:pt>
                <c:pt idx="18" formatCode="General">
                  <c:v>7</c:v>
                </c:pt>
                <c:pt idx="19">
                  <c:v>3</c:v>
                </c:pt>
                <c:pt idx="20" formatCode="General">
                  <c:v>1</c:v>
                </c:pt>
                <c:pt idx="21" formatCode="General">
                  <c:v>1</c:v>
                </c:pt>
                <c:pt idx="22" formatCode="General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9162688"/>
        <c:axId val="309163080"/>
        <c:axId val="0"/>
      </c:bar3DChart>
      <c:catAx>
        <c:axId val="3091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3080"/>
        <c:crosses val="autoZero"/>
        <c:auto val="1"/>
        <c:lblAlgn val="ctr"/>
        <c:lblOffset val="100"/>
        <c:noMultiLvlLbl val="0"/>
      </c:catAx>
      <c:valAx>
        <c:axId val="309163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C6E-4D0E-B5F7-ECA6648C8938}"/>
              </c:ext>
            </c:extLst>
          </c:dPt>
          <c:dPt>
            <c:idx val="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C6E-4D0E-B5F7-ECA6648C8938}"/>
              </c:ext>
            </c:extLst>
          </c:dPt>
          <c:dPt>
            <c:idx val="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C6E-4D0E-B5F7-ECA6648C8938}"/>
              </c:ext>
            </c:extLst>
          </c:dPt>
          <c:dPt>
            <c:idx val="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C6E-4D0E-B5F7-ECA6648C8938}"/>
              </c:ext>
            </c:extLst>
          </c:dPt>
          <c:dPt>
            <c:idx val="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6C6E-4D0E-B5F7-ECA6648C8938}"/>
              </c:ext>
            </c:extLst>
          </c:dPt>
          <c:dPt>
            <c:idx val="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6C6E-4D0E-B5F7-ECA6648C8938}"/>
              </c:ext>
            </c:extLst>
          </c:dPt>
          <c:dPt>
            <c:idx val="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6C6E-4D0E-B5F7-ECA6648C8938}"/>
              </c:ext>
            </c:extLst>
          </c:dPt>
          <c:dPt>
            <c:idx val="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6C6E-4D0E-B5F7-ECA6648C8938}"/>
              </c:ext>
            </c:extLst>
          </c:dPt>
          <c:dPt>
            <c:idx val="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6C6E-4D0E-B5F7-ECA6648C8938}"/>
              </c:ext>
            </c:extLst>
          </c:dPt>
          <c:dPt>
            <c:idx val="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6C6E-4D0E-B5F7-ECA6648C8938}"/>
              </c:ext>
            </c:extLst>
          </c:dPt>
          <c:dPt>
            <c:idx val="1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6C6E-4D0E-B5F7-ECA6648C8938}"/>
              </c:ext>
            </c:extLst>
          </c:dPt>
          <c:dPt>
            <c:idx val="1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6130-4D8B-BB5E-1419F6AD9F39}"/>
              </c:ext>
            </c:extLst>
          </c:dPt>
          <c:dPt>
            <c:idx val="1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6130-4D8B-BB5E-1419F6AD9F39}"/>
              </c:ext>
            </c:extLst>
          </c:dPt>
          <c:dPt>
            <c:idx val="1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6130-4D8B-BB5E-1419F6AD9F39}"/>
              </c:ext>
            </c:extLst>
          </c:dPt>
          <c:dPt>
            <c:idx val="1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10E2-4DE8-AA31-FF13DA9E91B8}"/>
              </c:ext>
            </c:extLst>
          </c:dPt>
          <c:dPt>
            <c:idx val="1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10E2-4DE8-AA31-FF13DA9E91B8}"/>
              </c:ext>
            </c:extLst>
          </c:dPt>
          <c:dPt>
            <c:idx val="1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62CF-4E00-9DA2-DC12C9EB9084}"/>
              </c:ext>
            </c:extLst>
          </c:dPt>
          <c:dPt>
            <c:idx val="1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3-62CF-4E00-9DA2-DC12C9EB9084}"/>
              </c:ext>
            </c:extLst>
          </c:dPt>
          <c:dPt>
            <c:idx val="1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5-62CF-4E00-9DA2-DC12C9EB9084}"/>
              </c:ext>
            </c:extLst>
          </c:dPt>
          <c:dPt>
            <c:idx val="1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7-62CF-4E00-9DA2-DC12C9EB9084}"/>
              </c:ext>
            </c:extLst>
          </c:dPt>
          <c:dPt>
            <c:idx val="2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9-62CF-4E00-9DA2-DC12C9EB9084}"/>
              </c:ext>
            </c:extLst>
          </c:dPt>
          <c:dPt>
            <c:idx val="2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62CF-4E00-9DA2-DC12C9EB9084}"/>
              </c:ext>
            </c:extLst>
          </c:dPt>
          <c:dPt>
            <c:idx val="2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D-62CF-4E00-9DA2-DC12C9EB9084}"/>
              </c:ext>
            </c:extLst>
          </c:dPt>
          <c:dPt>
            <c:idx val="2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F-62CF-4E00-9DA2-DC12C9EB9084}"/>
              </c:ext>
            </c:extLst>
          </c:dPt>
          <c:dPt>
            <c:idx val="2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1-62CF-4E00-9DA2-DC12C9EB9084}"/>
              </c:ext>
            </c:extLst>
          </c:dPt>
          <c:dPt>
            <c:idx val="2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3-62CF-4E00-9DA2-DC12C9EB9084}"/>
              </c:ext>
            </c:extLst>
          </c:dPt>
          <c:dPt>
            <c:idx val="2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5-62CF-4E00-9DA2-DC12C9EB9084}"/>
              </c:ext>
            </c:extLst>
          </c:dPt>
          <c:dPt>
            <c:idx val="2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7-62CF-4E00-9DA2-DC12C9EB9084}"/>
              </c:ext>
            </c:extLst>
          </c:dPt>
          <c:dPt>
            <c:idx val="2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9-62CF-4E00-9DA2-DC12C9EB9084}"/>
              </c:ext>
            </c:extLst>
          </c:dPt>
          <c:dPt>
            <c:idx val="2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B-62CF-4E00-9DA2-DC12C9EB9084}"/>
              </c:ext>
            </c:extLst>
          </c:dPt>
          <c:dPt>
            <c:idx val="3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D-62CF-4E00-9DA2-DC12C9EB9084}"/>
              </c:ext>
            </c:extLst>
          </c:dPt>
          <c:dPt>
            <c:idx val="3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F-62CF-4E00-9DA2-DC12C9EB9084}"/>
              </c:ext>
            </c:extLst>
          </c:dPt>
          <c:dPt>
            <c:idx val="3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1-62CF-4E00-9DA2-DC12C9EB9084}"/>
              </c:ext>
            </c:extLst>
          </c:dPt>
          <c:dPt>
            <c:idx val="3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3-62CF-4E00-9DA2-DC12C9EB9084}"/>
              </c:ext>
            </c:extLst>
          </c:dPt>
          <c:dPt>
            <c:idx val="3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5-62CF-4E00-9DA2-DC12C9EB9084}"/>
              </c:ext>
            </c:extLst>
          </c:dPt>
          <c:dPt>
            <c:idx val="3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7-62CF-4E00-9DA2-DC12C9EB90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18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Sheet1!$A$2:$A$37</c:f>
              <c:strCache>
                <c:ptCount val="36"/>
                <c:pt idx="0">
                  <c:v>MUSC ED</c:v>
                </c:pt>
                <c:pt idx="1">
                  <c:v>ART CPC</c:v>
                </c:pt>
                <c:pt idx="2">
                  <c:v>Main Tele 9-Neuro</c:v>
                </c:pt>
                <c:pt idx="3">
                  <c:v>ART Tele A5E</c:v>
                </c:pt>
                <c:pt idx="4">
                  <c:v>ART Tele 3-Cardio Inpatient</c:v>
                </c:pt>
                <c:pt idx="5">
                  <c:v>ART Tele A5W</c:v>
                </c:pt>
                <c:pt idx="6">
                  <c:v>Main Tele 8-Medsurg</c:v>
                </c:pt>
                <c:pt idx="7">
                  <c:v>ART CVICU</c:v>
                </c:pt>
                <c:pt idx="8">
                  <c:v>ART Tele 6-Digestive</c:v>
                </c:pt>
                <c:pt idx="9">
                  <c:v>ART Tele 4-CTSurgery</c:v>
                </c:pt>
                <c:pt idx="10">
                  <c:v>ART HVC PP</c:v>
                </c:pt>
                <c:pt idx="11">
                  <c:v>ART PACU</c:v>
                </c:pt>
                <c:pt idx="12">
                  <c:v>ART Tele 7-Oncology</c:v>
                </c:pt>
                <c:pt idx="13">
                  <c:v>PCICU</c:v>
                </c:pt>
                <c:pt idx="14">
                  <c:v>ART MSICU</c:v>
                </c:pt>
                <c:pt idx="15">
                  <c:v>Main Neuro</c:v>
                </c:pt>
                <c:pt idx="16">
                  <c:v>STICU</c:v>
                </c:pt>
                <c:pt idx="17">
                  <c:v>MICU</c:v>
                </c:pt>
                <c:pt idx="18">
                  <c:v>Main Tele 10-Ortho</c:v>
                </c:pt>
                <c:pt idx="19">
                  <c:v>ART Holding</c:v>
                </c:pt>
                <c:pt idx="20">
                  <c:v>Main Tele 6-Renal</c:v>
                </c:pt>
                <c:pt idx="21">
                  <c:v>Main Radhold</c:v>
                </c:pt>
                <c:pt idx="22">
                  <c:v>Main Tele 7-West</c:v>
                </c:pt>
                <c:pt idx="23">
                  <c:v>Adult IR</c:v>
                </c:pt>
                <c:pt idx="24">
                  <c:v>Main Tele 6-Trauma</c:v>
                </c:pt>
                <c:pt idx="25">
                  <c:v>Main Tele 5-Obs</c:v>
                </c:pt>
                <c:pt idx="26">
                  <c:v>Main 6 East</c:v>
                </c:pt>
                <c:pt idx="27">
                  <c:v>ART Tele 3-CathPrep</c:v>
                </c:pt>
                <c:pt idx="28">
                  <c:v>Main 6 West</c:v>
                </c:pt>
                <c:pt idx="29">
                  <c:v>Dialysis</c:v>
                </c:pt>
                <c:pt idx="30">
                  <c:v>Main Tele 2-EAU</c:v>
                </c:pt>
                <c:pt idx="31">
                  <c:v>ART Tele Telemetry</c:v>
                </c:pt>
                <c:pt idx="32">
                  <c:v>Main 7 W</c:v>
                </c:pt>
                <c:pt idx="33">
                  <c:v>ART Tele 1-Holding</c:v>
                </c:pt>
                <c:pt idx="34">
                  <c:v>Main LD</c:v>
                </c:pt>
                <c:pt idx="35">
                  <c:v>ART Tele 3-MSICU</c:v>
                </c:pt>
              </c:strCache>
            </c:strRef>
          </c:cat>
          <c:val>
            <c:numRef>
              <c:f>Sheet1!$B$2:$B$37</c:f>
              <c:numCache>
                <c:formatCode>#,##0</c:formatCode>
                <c:ptCount val="36"/>
                <c:pt idx="0">
                  <c:v>9542</c:v>
                </c:pt>
                <c:pt idx="1">
                  <c:v>7596</c:v>
                </c:pt>
                <c:pt idx="2">
                  <c:v>7286</c:v>
                </c:pt>
                <c:pt idx="3">
                  <c:v>4610</c:v>
                </c:pt>
                <c:pt idx="4">
                  <c:v>4266</c:v>
                </c:pt>
                <c:pt idx="5">
                  <c:v>4008</c:v>
                </c:pt>
                <c:pt idx="6">
                  <c:v>3637</c:v>
                </c:pt>
                <c:pt idx="7">
                  <c:v>3140</c:v>
                </c:pt>
                <c:pt idx="8">
                  <c:v>2987</c:v>
                </c:pt>
                <c:pt idx="9">
                  <c:v>2938</c:v>
                </c:pt>
                <c:pt idx="10">
                  <c:v>2681</c:v>
                </c:pt>
                <c:pt idx="11">
                  <c:v>2654</c:v>
                </c:pt>
                <c:pt idx="12">
                  <c:v>2515</c:v>
                </c:pt>
                <c:pt idx="13">
                  <c:v>2406</c:v>
                </c:pt>
                <c:pt idx="14">
                  <c:v>2395</c:v>
                </c:pt>
                <c:pt idx="15">
                  <c:v>2289</c:v>
                </c:pt>
                <c:pt idx="16">
                  <c:v>1775</c:v>
                </c:pt>
                <c:pt idx="17">
                  <c:v>1664</c:v>
                </c:pt>
                <c:pt idx="18">
                  <c:v>1365</c:v>
                </c:pt>
                <c:pt idx="19">
                  <c:v>1224</c:v>
                </c:pt>
                <c:pt idx="20">
                  <c:v>990</c:v>
                </c:pt>
                <c:pt idx="21">
                  <c:v>725</c:v>
                </c:pt>
                <c:pt idx="22">
                  <c:v>699</c:v>
                </c:pt>
                <c:pt idx="23">
                  <c:v>691</c:v>
                </c:pt>
                <c:pt idx="24">
                  <c:v>478</c:v>
                </c:pt>
                <c:pt idx="25">
                  <c:v>191</c:v>
                </c:pt>
                <c:pt idx="26">
                  <c:v>60</c:v>
                </c:pt>
                <c:pt idx="27">
                  <c:v>27</c:v>
                </c:pt>
                <c:pt idx="28">
                  <c:v>21</c:v>
                </c:pt>
                <c:pt idx="29">
                  <c:v>18</c:v>
                </c:pt>
                <c:pt idx="30">
                  <c:v>13</c:v>
                </c:pt>
                <c:pt idx="31">
                  <c:v>11</c:v>
                </c:pt>
                <c:pt idx="32">
                  <c:v>10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C6E-4D0E-B5F7-ECA6648C89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9163864"/>
        <c:axId val="309164256"/>
        <c:axId val="0"/>
      </c:bar3DChart>
      <c:catAx>
        <c:axId val="30916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4256"/>
        <c:crosses val="autoZero"/>
        <c:auto val="1"/>
        <c:lblAlgn val="ctr"/>
        <c:lblOffset val="100"/>
        <c:noMultiLvlLbl val="0"/>
      </c:catAx>
      <c:valAx>
        <c:axId val="3091642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3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661581364829395E-2"/>
                  <c:y val="-3.96717519685039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14-42C6-8CDF-0013379E6FDF}"/>
                </c:ext>
              </c:extLst>
            </c:dLbl>
            <c:dLbl>
              <c:idx val="1"/>
              <c:layout>
                <c:manualLayout>
                  <c:x val="9.0641404199473161E-4"/>
                  <c:y val="-2.28280019685039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777083333333333E-2"/>
                      <c:h val="5.50312499999999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314-42C6-8CDF-0013379E6FDF}"/>
                </c:ext>
              </c:extLst>
            </c:dLbl>
            <c:dLbl>
              <c:idx val="3"/>
              <c:layout>
                <c:manualLayout>
                  <c:x val="-7.4271653543307083E-3"/>
                  <c:y val="-1.34530019685040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314-42C6-8CDF-0013379E6FDF}"/>
                </c:ext>
              </c:extLst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14-42C6-8CDF-0013379E6FDF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314-42C6-8CDF-0013379E6FDF}"/>
                </c:ext>
              </c:extLst>
            </c:dLbl>
            <c:dLbl>
              <c:idx val="7"/>
              <c:layout>
                <c:manualLayout>
                  <c:x val="-3.2427165354330711E-2"/>
                  <c:y val="-4.47030019685039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314-42C6-8CDF-0013379E6FDF}"/>
                </c:ext>
              </c:extLst>
            </c:dLbl>
            <c:dLbl>
              <c:idx val="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314-42C6-8CDF-0013379E6FDF}"/>
                </c:ext>
              </c:extLst>
            </c:dLbl>
            <c:dLbl>
              <c:idx val="9"/>
              <c:layout>
                <c:manualLayout>
                  <c:x val="-2.8260498687664042E-2"/>
                  <c:y val="-5.6250000000000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314-42C6-8CDF-0013379E6FDF}"/>
                </c:ext>
              </c:extLst>
            </c:dLbl>
            <c:dLbl>
              <c:idx val="1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314-42C6-8CDF-0013379E6FDF}"/>
                </c:ext>
              </c:extLst>
            </c:dLbl>
            <c:dLbl>
              <c:idx val="11"/>
              <c:layout>
                <c:manualLayout>
                  <c:x val="-3.0343832020997375E-2"/>
                  <c:y val="-3.74999999999999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314-42C6-8CDF-0013379E6FDF}"/>
                </c:ext>
              </c:extLst>
            </c:dLbl>
            <c:dLbl>
              <c:idx val="12"/>
              <c:layout>
                <c:manualLayout>
                  <c:x val="-2.7083333333333411E-2"/>
                  <c:y val="-0.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1F-4EF6-B45B-8E5E832BFA6D}"/>
                </c:ext>
              </c:extLst>
            </c:dLbl>
            <c:dLbl>
              <c:idx val="1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314-42C6-8CDF-0013379E6FDF}"/>
                </c:ext>
              </c:extLst>
            </c:dLbl>
            <c:dLbl>
              <c:idx val="1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14-42C6-8CDF-0013379E6FDF}"/>
                </c:ext>
              </c:extLst>
            </c:dLbl>
            <c:dLbl>
              <c:idx val="2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314-42C6-8CDF-0013379E6FDF}"/>
                </c:ext>
              </c:extLst>
            </c:dLbl>
            <c:dLbl>
              <c:idx val="2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314-42C6-8CDF-0013379E6FDF}"/>
                </c:ext>
              </c:extLst>
            </c:dLbl>
            <c:dLbl>
              <c:idx val="2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314-42C6-8CDF-0013379E6FDF}"/>
                </c:ext>
              </c:extLst>
            </c:dLbl>
            <c:dLbl>
              <c:idx val="2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314-42C6-8CDF-0013379E6FDF}"/>
                </c:ext>
              </c:extLst>
            </c:dLbl>
            <c:dLbl>
              <c:idx val="25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314-42C6-8CDF-0013379E6FDF}"/>
                </c:ext>
              </c:extLst>
            </c:dLbl>
            <c:dLbl>
              <c:idx val="2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314-42C6-8CDF-0013379E6FDF}"/>
                </c:ext>
              </c:extLst>
            </c:dLbl>
            <c:dLbl>
              <c:idx val="2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314-42C6-8CDF-0013379E6FDF}"/>
                </c:ext>
              </c:extLst>
            </c:dLbl>
            <c:dLbl>
              <c:idx val="28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314-42C6-8CDF-0013379E6FDF}"/>
                </c:ext>
              </c:extLst>
            </c:dLbl>
            <c:dLbl>
              <c:idx val="2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14-42C6-8CDF-0013379E6F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MICU1</c:v>
                </c:pt>
                <c:pt idx="1">
                  <c:v>MICU2</c:v>
                </c:pt>
                <c:pt idx="2">
                  <c:v>MICU3</c:v>
                </c:pt>
                <c:pt idx="3">
                  <c:v>MICU4</c:v>
                </c:pt>
                <c:pt idx="4">
                  <c:v>MICU5</c:v>
                </c:pt>
                <c:pt idx="5">
                  <c:v>MICU6</c:v>
                </c:pt>
                <c:pt idx="6">
                  <c:v>MICU7</c:v>
                </c:pt>
                <c:pt idx="7">
                  <c:v>MICU8</c:v>
                </c:pt>
                <c:pt idx="8">
                  <c:v>MICU9</c:v>
                </c:pt>
                <c:pt idx="9">
                  <c:v>MICU10</c:v>
                </c:pt>
                <c:pt idx="10">
                  <c:v>MICU11</c:v>
                </c:pt>
                <c:pt idx="11">
                  <c:v>MICU12</c:v>
                </c:pt>
                <c:pt idx="12">
                  <c:v>MICU13</c:v>
                </c:pt>
                <c:pt idx="13">
                  <c:v>MICU14</c:v>
                </c:pt>
                <c:pt idx="14">
                  <c:v>MICU15</c:v>
                </c:pt>
                <c:pt idx="15">
                  <c:v>MICU16</c:v>
                </c:pt>
                <c:pt idx="16">
                  <c:v>MICU17</c:v>
                </c:pt>
                <c:pt idx="17">
                  <c:v>MICU18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171</c:v>
                </c:pt>
                <c:pt idx="1">
                  <c:v>86</c:v>
                </c:pt>
                <c:pt idx="2">
                  <c:v>145</c:v>
                </c:pt>
                <c:pt idx="3">
                  <c:v>54</c:v>
                </c:pt>
                <c:pt idx="4">
                  <c:v>189</c:v>
                </c:pt>
                <c:pt idx="5">
                  <c:v>31</c:v>
                </c:pt>
                <c:pt idx="6">
                  <c:v>28</c:v>
                </c:pt>
                <c:pt idx="7">
                  <c:v>11</c:v>
                </c:pt>
                <c:pt idx="8">
                  <c:v>28</c:v>
                </c:pt>
                <c:pt idx="9">
                  <c:v>15</c:v>
                </c:pt>
                <c:pt idx="10">
                  <c:v>31</c:v>
                </c:pt>
                <c:pt idx="11">
                  <c:v>42</c:v>
                </c:pt>
                <c:pt idx="12">
                  <c:v>34</c:v>
                </c:pt>
                <c:pt idx="13">
                  <c:v>15</c:v>
                </c:pt>
                <c:pt idx="14">
                  <c:v>31</c:v>
                </c:pt>
                <c:pt idx="15">
                  <c:v>109</c:v>
                </c:pt>
                <c:pt idx="16">
                  <c:v>37</c:v>
                </c:pt>
                <c:pt idx="17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4-42C6-8CDF-0013379E6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284848"/>
        <c:axId val="309285240"/>
      </c:lineChart>
      <c:catAx>
        <c:axId val="30928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85240"/>
        <c:crosses val="autoZero"/>
        <c:auto val="1"/>
        <c:lblAlgn val="ctr"/>
        <c:lblOffset val="100"/>
        <c:noMultiLvlLbl val="0"/>
      </c:catAx>
      <c:valAx>
        <c:axId val="3092852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92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Lbls>
            <c:dLbl>
              <c:idx val="0"/>
              <c:layout>
                <c:manualLayout>
                  <c:x val="-2.8645502418044985E-17"/>
                  <c:y val="-2.29047106972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8F-4F12-8718-B890B36AE662}"/>
                </c:ext>
              </c:extLst>
            </c:dLbl>
            <c:dLbl>
              <c:idx val="1"/>
              <c:layout>
                <c:manualLayout>
                  <c:x val="0"/>
                  <c:y val="-1.1718749279112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8F-4F12-8718-B890B36AE662}"/>
                </c:ext>
              </c:extLst>
            </c:dLbl>
            <c:dLbl>
              <c:idx val="2"/>
              <c:layout>
                <c:manualLayout>
                  <c:x val="6.2499999999999431E-3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8F-4F12-8718-B890B36AE662}"/>
                </c:ext>
              </c:extLst>
            </c:dLbl>
            <c:dLbl>
              <c:idx val="3"/>
              <c:layout>
                <c:manualLayout>
                  <c:x val="0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8F-4F12-8718-B890B36AE662}"/>
                </c:ext>
              </c:extLst>
            </c:dLbl>
            <c:dLbl>
              <c:idx val="4"/>
              <c:layout>
                <c:manualLayout>
                  <c:x val="-1.1458200967217994E-16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8F-4F12-8718-B890B36AE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PVC Rate</c:v>
                </c:pt>
                <c:pt idx="1">
                  <c:v>HR High</c:v>
                </c:pt>
                <c:pt idx="2">
                  <c:v>Non-Sustain VT</c:v>
                </c:pt>
                <c:pt idx="3">
                  <c:v>ECG Leads Off</c:v>
                </c:pt>
                <c:pt idx="4">
                  <c:v>Run PVCs High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7511</c:v>
                </c:pt>
                <c:pt idx="1">
                  <c:v>6226</c:v>
                </c:pt>
                <c:pt idx="2">
                  <c:v>4562</c:v>
                </c:pt>
                <c:pt idx="3">
                  <c:v>3387</c:v>
                </c:pt>
                <c:pt idx="4">
                  <c:v>2866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9287592"/>
        <c:axId val="309287984"/>
        <c:axId val="0"/>
      </c:bar3DChart>
      <c:catAx>
        <c:axId val="30928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87984"/>
        <c:crosses val="autoZero"/>
        <c:auto val="1"/>
        <c:lblAlgn val="ctr"/>
        <c:lblOffset val="100"/>
        <c:noMultiLvlLbl val="0"/>
      </c:catAx>
      <c:valAx>
        <c:axId val="309287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28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Lbls>
            <c:dLbl>
              <c:idx val="0"/>
              <c:layout>
                <c:manualLayout>
                  <c:x val="-2.8645502418044985E-17"/>
                  <c:y val="-2.29047106972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8F-4F12-8718-B890B36AE662}"/>
                </c:ext>
              </c:extLst>
            </c:dLbl>
            <c:dLbl>
              <c:idx val="1"/>
              <c:layout>
                <c:manualLayout>
                  <c:x val="0"/>
                  <c:y val="-1.1718749279112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8F-4F12-8718-B890B36AE662}"/>
                </c:ext>
              </c:extLst>
            </c:dLbl>
            <c:dLbl>
              <c:idx val="2"/>
              <c:layout>
                <c:manualLayout>
                  <c:x val="6.2499999999999431E-3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8F-4F12-8718-B890B36AE662}"/>
                </c:ext>
              </c:extLst>
            </c:dLbl>
            <c:dLbl>
              <c:idx val="3"/>
              <c:layout>
                <c:manualLayout>
                  <c:x val="0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8F-4F12-8718-B890B36AE662}"/>
                </c:ext>
              </c:extLst>
            </c:dLbl>
            <c:dLbl>
              <c:idx val="4"/>
              <c:layout>
                <c:manualLayout>
                  <c:x val="-1.1458200967217994E-16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8F-4F12-8718-B890B36AE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SpO2 High</c:v>
                </c:pt>
                <c:pt idx="1">
                  <c:v>SpO2 Low</c:v>
                </c:pt>
                <c:pt idx="2">
                  <c:v>Desat</c:v>
                </c:pt>
                <c:pt idx="3">
                  <c:v>HR Low</c:v>
                </c:pt>
                <c:pt idx="4">
                  <c:v>ECG Leads Off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67924</c:v>
                </c:pt>
                <c:pt idx="1">
                  <c:v>64480</c:v>
                </c:pt>
                <c:pt idx="2">
                  <c:v>26071</c:v>
                </c:pt>
                <c:pt idx="3">
                  <c:v>11690</c:v>
                </c:pt>
                <c:pt idx="4">
                  <c:v>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6878184"/>
        <c:axId val="316878576"/>
        <c:axId val="0"/>
      </c:bar3DChart>
      <c:catAx>
        <c:axId val="31687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78576"/>
        <c:crosses val="autoZero"/>
        <c:auto val="1"/>
        <c:lblAlgn val="ctr"/>
        <c:lblOffset val="100"/>
        <c:noMultiLvlLbl val="0"/>
      </c:catAx>
      <c:valAx>
        <c:axId val="3168785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1687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Lbls>
            <c:dLbl>
              <c:idx val="0"/>
              <c:layout>
                <c:manualLayout>
                  <c:x val="-2.8645502418044985E-17"/>
                  <c:y val="-2.29047106972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8F-4F12-8718-B890B36AE662}"/>
                </c:ext>
              </c:extLst>
            </c:dLbl>
            <c:dLbl>
              <c:idx val="1"/>
              <c:layout>
                <c:manualLayout>
                  <c:x val="0"/>
                  <c:y val="-1.1718749279112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8F-4F12-8718-B890B36AE662}"/>
                </c:ext>
              </c:extLst>
            </c:dLbl>
            <c:dLbl>
              <c:idx val="2"/>
              <c:layout>
                <c:manualLayout>
                  <c:x val="6.2499999999999431E-3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8F-4F12-8718-B890B36AE662}"/>
                </c:ext>
              </c:extLst>
            </c:dLbl>
            <c:dLbl>
              <c:idx val="3"/>
              <c:layout>
                <c:manualLayout>
                  <c:x val="0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8F-4F12-8718-B890B36AE662}"/>
                </c:ext>
              </c:extLst>
            </c:dLbl>
            <c:dLbl>
              <c:idx val="4"/>
              <c:layout>
                <c:manualLayout>
                  <c:x val="-1.1458200967217994E-16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8F-4F12-8718-B890B36AE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SpO2 Low</c:v>
                </c:pt>
                <c:pt idx="1">
                  <c:v>RR High</c:v>
                </c:pt>
                <c:pt idx="2">
                  <c:v>ABPm Low</c:v>
                </c:pt>
                <c:pt idx="3">
                  <c:v>HR High</c:v>
                </c:pt>
                <c:pt idx="4">
                  <c:v>RR Low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5636</c:v>
                </c:pt>
                <c:pt idx="1">
                  <c:v>2445</c:v>
                </c:pt>
                <c:pt idx="2">
                  <c:v>2269</c:v>
                </c:pt>
                <c:pt idx="3">
                  <c:v>1932</c:v>
                </c:pt>
                <c:pt idx="4">
                  <c:v>1867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6879360"/>
        <c:axId val="316879752"/>
        <c:axId val="0"/>
      </c:bar3DChart>
      <c:catAx>
        <c:axId val="31687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79752"/>
        <c:crosses val="autoZero"/>
        <c:auto val="1"/>
        <c:lblAlgn val="ctr"/>
        <c:lblOffset val="100"/>
        <c:noMultiLvlLbl val="0"/>
      </c:catAx>
      <c:valAx>
        <c:axId val="316879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1687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Lbls>
            <c:dLbl>
              <c:idx val="0"/>
              <c:layout>
                <c:manualLayout>
                  <c:x val="-2.8645502418044985E-17"/>
                  <c:y val="-2.290471069729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8F-4F12-8718-B890B36AE662}"/>
                </c:ext>
              </c:extLst>
            </c:dLbl>
            <c:dLbl>
              <c:idx val="1"/>
              <c:layout>
                <c:manualLayout>
                  <c:x val="0"/>
                  <c:y val="-1.1718749279112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8F-4F12-8718-B890B36AE662}"/>
                </c:ext>
              </c:extLst>
            </c:dLbl>
            <c:dLbl>
              <c:idx val="2"/>
              <c:layout>
                <c:manualLayout>
                  <c:x val="6.2499999999999431E-3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8F-4F12-8718-B890B36AE662}"/>
                </c:ext>
              </c:extLst>
            </c:dLbl>
            <c:dLbl>
              <c:idx val="3"/>
              <c:layout>
                <c:manualLayout>
                  <c:x val="0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8F-4F12-8718-B890B36AE662}"/>
                </c:ext>
              </c:extLst>
            </c:dLbl>
            <c:dLbl>
              <c:idx val="4"/>
              <c:layout>
                <c:manualLayout>
                  <c:x val="-1.1458200967217994E-16"/>
                  <c:y val="-7.0312495674675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8F-4F12-8718-B890B36AE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SpO2 Low</c:v>
                </c:pt>
                <c:pt idx="1">
                  <c:v>ABPm Low</c:v>
                </c:pt>
                <c:pt idx="2">
                  <c:v>ECG Leads Off</c:v>
                </c:pt>
                <c:pt idx="3">
                  <c:v>HR High</c:v>
                </c:pt>
                <c:pt idx="4">
                  <c:v>Desat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9690</c:v>
                </c:pt>
                <c:pt idx="1">
                  <c:v>3408</c:v>
                </c:pt>
                <c:pt idx="2">
                  <c:v>2209</c:v>
                </c:pt>
                <c:pt idx="3">
                  <c:v>2209</c:v>
                </c:pt>
                <c:pt idx="4">
                  <c:v>1642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6880536"/>
        <c:axId val="316880928"/>
        <c:axId val="0"/>
      </c:bar3DChart>
      <c:catAx>
        <c:axId val="31688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80928"/>
        <c:crosses val="autoZero"/>
        <c:auto val="1"/>
        <c:lblAlgn val="ctr"/>
        <c:lblOffset val="100"/>
        <c:noMultiLvlLbl val="0"/>
      </c:catAx>
      <c:valAx>
        <c:axId val="3168809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16880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Sheet1!$A$2:$A$37</c:f>
              <c:strCache>
                <c:ptCount val="36"/>
                <c:pt idx="0">
                  <c:v>ART CVICU</c:v>
                </c:pt>
                <c:pt idx="1">
                  <c:v>Main Neuro</c:v>
                </c:pt>
                <c:pt idx="2">
                  <c:v>PCICU</c:v>
                </c:pt>
                <c:pt idx="3">
                  <c:v>Main Tele 9-Neuro</c:v>
                </c:pt>
                <c:pt idx="4">
                  <c:v>MUSC ED</c:v>
                </c:pt>
                <c:pt idx="5">
                  <c:v>ART Tele 3-Cardio Inpatient</c:v>
                </c:pt>
                <c:pt idx="6">
                  <c:v>ART Tele A5E</c:v>
                </c:pt>
                <c:pt idx="7">
                  <c:v>ART Tele A5W</c:v>
                </c:pt>
                <c:pt idx="8">
                  <c:v>ART MSICU</c:v>
                </c:pt>
                <c:pt idx="9">
                  <c:v>ART CPC</c:v>
                </c:pt>
                <c:pt idx="10">
                  <c:v>STICU</c:v>
                </c:pt>
                <c:pt idx="11">
                  <c:v>MICU</c:v>
                </c:pt>
                <c:pt idx="12">
                  <c:v>ART Tele 4-CTSurgery</c:v>
                </c:pt>
                <c:pt idx="13">
                  <c:v>ART Tele 7-Oncology</c:v>
                </c:pt>
                <c:pt idx="14">
                  <c:v>Main 6 West</c:v>
                </c:pt>
                <c:pt idx="15">
                  <c:v>ART HVC PP</c:v>
                </c:pt>
                <c:pt idx="16">
                  <c:v>Main Tele 8-Medsurg</c:v>
                </c:pt>
                <c:pt idx="17">
                  <c:v>ART Tele 6-Digestive</c:v>
                </c:pt>
                <c:pt idx="18">
                  <c:v>Main Tele 10-Ortho</c:v>
                </c:pt>
                <c:pt idx="19">
                  <c:v>ART PACU</c:v>
                </c:pt>
                <c:pt idx="20">
                  <c:v>Main Tele 6-Renal</c:v>
                </c:pt>
                <c:pt idx="21">
                  <c:v>Main Tele 7-West</c:v>
                </c:pt>
                <c:pt idx="22">
                  <c:v>Main Tele 6-Trauma</c:v>
                </c:pt>
                <c:pt idx="23">
                  <c:v>Adult IR</c:v>
                </c:pt>
                <c:pt idx="24">
                  <c:v>ART Holding</c:v>
                </c:pt>
                <c:pt idx="25">
                  <c:v>Main 7 W</c:v>
                </c:pt>
                <c:pt idx="26">
                  <c:v>Main Radhold</c:v>
                </c:pt>
                <c:pt idx="27">
                  <c:v>Main Tele 5-Obs</c:v>
                </c:pt>
                <c:pt idx="28">
                  <c:v>Main LD</c:v>
                </c:pt>
                <c:pt idx="29">
                  <c:v>Main 6 East</c:v>
                </c:pt>
                <c:pt idx="30">
                  <c:v>ART Tele 3-CathPrep</c:v>
                </c:pt>
                <c:pt idx="31">
                  <c:v>ART Tele 1-Holding</c:v>
                </c:pt>
                <c:pt idx="32">
                  <c:v>Dialysis</c:v>
                </c:pt>
                <c:pt idx="33">
                  <c:v>ART Tele Telemetry</c:v>
                </c:pt>
                <c:pt idx="34">
                  <c:v>Main Tele 2-EAU</c:v>
                </c:pt>
                <c:pt idx="35">
                  <c:v>ART Tele 3-MSICU</c:v>
                </c:pt>
              </c:strCache>
            </c:strRef>
          </c:cat>
          <c:val>
            <c:numRef>
              <c:f>Sheet1!$B$2:$B$37</c:f>
              <c:numCache>
                <c:formatCode>#,##0</c:formatCode>
                <c:ptCount val="36"/>
                <c:pt idx="0">
                  <c:v>83581</c:v>
                </c:pt>
                <c:pt idx="1">
                  <c:v>71525</c:v>
                </c:pt>
                <c:pt idx="2">
                  <c:v>69836</c:v>
                </c:pt>
                <c:pt idx="3">
                  <c:v>67694</c:v>
                </c:pt>
                <c:pt idx="4">
                  <c:v>61478</c:v>
                </c:pt>
                <c:pt idx="5">
                  <c:v>49772</c:v>
                </c:pt>
                <c:pt idx="6">
                  <c:v>42114</c:v>
                </c:pt>
                <c:pt idx="7">
                  <c:v>40991</c:v>
                </c:pt>
                <c:pt idx="8">
                  <c:v>40798</c:v>
                </c:pt>
                <c:pt idx="9">
                  <c:v>35860</c:v>
                </c:pt>
                <c:pt idx="10">
                  <c:v>32177</c:v>
                </c:pt>
                <c:pt idx="11">
                  <c:v>27089</c:v>
                </c:pt>
                <c:pt idx="12">
                  <c:v>26324</c:v>
                </c:pt>
                <c:pt idx="13">
                  <c:v>17547</c:v>
                </c:pt>
                <c:pt idx="14">
                  <c:v>17188</c:v>
                </c:pt>
                <c:pt idx="15">
                  <c:v>12609</c:v>
                </c:pt>
                <c:pt idx="16">
                  <c:v>12371</c:v>
                </c:pt>
                <c:pt idx="17">
                  <c:v>11532</c:v>
                </c:pt>
                <c:pt idx="18">
                  <c:v>9302</c:v>
                </c:pt>
                <c:pt idx="19">
                  <c:v>8394</c:v>
                </c:pt>
                <c:pt idx="20">
                  <c:v>7132</c:v>
                </c:pt>
                <c:pt idx="21">
                  <c:v>4703</c:v>
                </c:pt>
                <c:pt idx="22">
                  <c:v>3873</c:v>
                </c:pt>
                <c:pt idx="23">
                  <c:v>3075</c:v>
                </c:pt>
                <c:pt idx="24">
                  <c:v>2561</c:v>
                </c:pt>
                <c:pt idx="25">
                  <c:v>1800</c:v>
                </c:pt>
                <c:pt idx="26">
                  <c:v>1161</c:v>
                </c:pt>
                <c:pt idx="27">
                  <c:v>1125</c:v>
                </c:pt>
                <c:pt idx="28">
                  <c:v>636</c:v>
                </c:pt>
                <c:pt idx="29">
                  <c:v>420</c:v>
                </c:pt>
                <c:pt idx="30">
                  <c:v>179</c:v>
                </c:pt>
                <c:pt idx="31">
                  <c:v>107</c:v>
                </c:pt>
                <c:pt idx="32">
                  <c:v>96</c:v>
                </c:pt>
                <c:pt idx="33">
                  <c:v>34</c:v>
                </c:pt>
                <c:pt idx="34">
                  <c:v>14</c:v>
                </c:pt>
                <c:pt idx="3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CE-4601-8E4E-FB04A1339B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43870464"/>
        <c:axId val="305824024"/>
      </c:barChart>
      <c:catAx>
        <c:axId val="24387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24024"/>
        <c:crosses val="autoZero"/>
        <c:auto val="1"/>
        <c:lblAlgn val="ctr"/>
        <c:lblOffset val="100"/>
        <c:noMultiLvlLbl val="0"/>
      </c:catAx>
      <c:valAx>
        <c:axId val="3058240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87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1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5060289127444237E-2"/>
          <c:y val="2.5773362538645029E-2"/>
          <c:w val="0.9540663027727565"/>
          <c:h val="0.9209083252301720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8493-4301-B0F3-703E30D51BC4}"/>
              </c:ext>
            </c:extLst>
          </c:dPt>
          <c:dPt>
            <c:idx val="1"/>
            <c:bubble3D val="0"/>
            <c:explosion val="5"/>
            <c:spPr>
              <a:solidFill>
                <a:srgbClr val="FFFF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493-4301-B0F3-703E30D51BC4}"/>
              </c:ext>
            </c:extLst>
          </c:dPt>
          <c:dPt>
            <c:idx val="2"/>
            <c:bubble3D val="0"/>
            <c:explosion val="2"/>
            <c:spPr>
              <a:solidFill>
                <a:srgbClr val="C0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8493-4301-B0F3-703E30D51BC4}"/>
              </c:ext>
            </c:extLst>
          </c:dPt>
          <c:dPt>
            <c:idx val="3"/>
            <c:bubble3D val="0"/>
            <c:explosion val="5"/>
            <c:spPr>
              <a:solidFill>
                <a:srgbClr val="FFC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8493-4301-B0F3-703E30D51BC4}"/>
              </c:ext>
            </c:extLst>
          </c:dPt>
          <c:dPt>
            <c:idx val="4"/>
            <c:bubble3D val="0"/>
            <c:explosion val="4"/>
            <c:spPr>
              <a:solidFill>
                <a:srgbClr val="006EBD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8493-4301-B0F3-703E30D51BC4}"/>
              </c:ext>
            </c:extLst>
          </c:dPt>
          <c:dPt>
            <c:idx val="5"/>
            <c:bubble3D val="0"/>
            <c:explosion val="5"/>
            <c:spPr>
              <a:solidFill>
                <a:srgbClr val="0070C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8493-4301-B0F3-703E30D51BC4}"/>
              </c:ext>
            </c:extLst>
          </c:dPt>
          <c:dLbls>
            <c:dLbl>
              <c:idx val="0"/>
              <c:layout>
                <c:manualLayout>
                  <c:x val="-9.9649198408915549E-2"/>
                  <c:y val="-0.1887708467624394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97ACF84-27CB-4EB3-B0D4-4F857295D706}" type="VALU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sz="1200" b="0" baseline="0" dirty="0" smtClean="0">
                      <a:solidFill>
                        <a:schemeClr val="bg1"/>
                      </a:solidFill>
                    </a:endParaRPr>
                  </a:p>
                  <a:p>
                    <a:pPr>
                      <a:defRPr sz="1200" b="0">
                        <a:solidFill>
                          <a:schemeClr val="bg1"/>
                        </a:solidFill>
                      </a:defRPr>
                    </a:pPr>
                    <a:r>
                      <a:rPr lang="en-US" sz="1200" b="0" baseline="0" dirty="0" smtClean="0">
                        <a:solidFill>
                          <a:schemeClr val="bg1"/>
                        </a:solidFill>
                      </a:rPr>
                      <a:t>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300183371723541"/>
                      <c:h val="0.109786533668906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493-4301-B0F3-703E30D51BC4}"/>
                </c:ext>
              </c:extLst>
            </c:dLbl>
            <c:dLbl>
              <c:idx val="1"/>
              <c:layout>
                <c:manualLayout>
                  <c:x val="-0.14160834106332987"/>
                  <c:y val="-0.3045662210598489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226463E-C450-44D8-9ADD-735C69093A8C}" type="VALUE">
                      <a:rPr lang="en-US" sz="1200" b="0" smtClean="0"/>
                      <a:pPr>
                        <a:defRPr sz="1200" b="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1200" b="0" baseline="0" dirty="0"/>
                      <a:t>
</a:t>
                    </a:r>
                    <a:fld id="{22281929-2CB2-4316-AAA3-2C3566456867}" type="PERCENTAGE">
                      <a:rPr lang="en-US" sz="1200" b="0" baseline="0" smtClean="0"/>
                      <a:pPr>
                        <a:defRPr sz="1200" b="0"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sz="1200" b="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796739720854385"/>
                      <c:h val="0.1918997856817332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493-4301-B0F3-703E30D51BC4}"/>
                </c:ext>
              </c:extLst>
            </c:dLbl>
            <c:dLbl>
              <c:idx val="2"/>
              <c:layout>
                <c:manualLayout>
                  <c:x val="0.14045380827035059"/>
                  <c:y val="-0.2900428995783432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DBFB28F-E3C7-45C0-AF2D-30FA4E7E9232}" type="VALUE">
                      <a:rPr lang="en-US" sz="1200" b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200" b="0" baseline="0" dirty="0">
                        <a:solidFill>
                          <a:schemeClr val="bg1"/>
                        </a:solidFill>
                      </a:rPr>
                      <a:t>
</a:t>
                    </a:r>
                    <a:r>
                      <a:rPr lang="en-US" sz="1200" b="0" baseline="0" dirty="0" smtClean="0">
                        <a:solidFill>
                          <a:schemeClr val="bg1"/>
                        </a:solidFill>
                      </a:rPr>
                      <a:t>    </a:t>
                    </a:r>
                    <a:fld id="{DE80D76C-9A95-4531-B2DE-F032AE6613BB}" type="PERCENTAG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200" b="0" baseline="0" dirty="0" smtClean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3692403584478653E-2"/>
                      <c:h val="0.143004581976736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493-4301-B0F3-703E30D51BC4}"/>
                </c:ext>
              </c:extLst>
            </c:dLbl>
            <c:dLbl>
              <c:idx val="3"/>
              <c:layout>
                <c:manualLayout>
                  <c:x val="0.12717950772130146"/>
                  <c:y val="0.1328139434150507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715563-7E39-4B44-927A-99FB014C92DD}" type="VALUE">
                      <a:rPr lang="en-US" sz="1400" b="0" smtClean="0"/>
                      <a:pPr>
                        <a:defRPr sz="1400" b="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1400" b="0" baseline="0" dirty="0"/>
                      <a:t>
</a:t>
                    </a:r>
                    <a:fld id="{178BEB60-A41C-4916-A51E-E49055522C35}" type="PERCENTAGE">
                      <a:rPr lang="en-US" sz="1400" b="0" baseline="0" smtClean="0"/>
                      <a:pPr>
                        <a:defRPr sz="1400" b="0"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sz="1400" b="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493-4301-B0F3-703E30D51BC4}"/>
                </c:ext>
              </c:extLst>
            </c:dLbl>
            <c:dLbl>
              <c:idx val="4"/>
              <c:layout>
                <c:manualLayout>
                  <c:x val="-8.8189636695277476E-2"/>
                  <c:y val="-0.178559551327582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4C44C4A-424D-4293-9A42-011F83E4ACFE}" type="VALUE">
                      <a:rPr lang="en-US" sz="1200" b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200" b="0" baseline="0" dirty="0">
                        <a:solidFill>
                          <a:schemeClr val="bg1"/>
                        </a:solidFill>
                      </a:rPr>
                      <a:t>
</a:t>
                    </a:r>
                    <a:fld id="{41D6872B-A10B-4730-AFC9-22F64A295C47}" type="PERCENTAGE">
                      <a:rPr lang="en-US" sz="1200" b="0" baseline="0" smtClean="0">
                        <a:solidFill>
                          <a:schemeClr val="bg1"/>
                        </a:solidFill>
                      </a:rPr>
                      <a:pPr>
                        <a:defRPr sz="1200" b="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200" b="0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493-4301-B0F3-703E30D51BC4}"/>
                </c:ext>
              </c:extLst>
            </c:dLbl>
            <c:dLbl>
              <c:idx val="5"/>
              <c:layout>
                <c:manualLayout>
                  <c:x val="0.13325813621644589"/>
                  <c:y val="8.18304830689112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966A2A-C02A-4E25-861C-AC2BF6194821}" type="VALUE">
                      <a:rPr lang="en-US" sz="1400" b="1" smtClean="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4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00D282B3-DC0C-4DE5-997E-7813976F3530}" type="PERCENTAGE">
                      <a:rPr lang="en-US" sz="1400" b="1" baseline="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85422753431946"/>
                      <c:h val="0.1414490259939777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493-4301-B0F3-703E30D51B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Red Arrhythmia</c:v>
                </c:pt>
                <c:pt idx="1">
                  <c:v>Yellow Arrhythmia</c:v>
                </c:pt>
                <c:pt idx="2">
                  <c:v>Red Parameter</c:v>
                </c:pt>
                <c:pt idx="3">
                  <c:v>Yellow Parameter</c:v>
                </c:pt>
                <c:pt idx="4">
                  <c:v>Inop/Technical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15504</c:v>
                </c:pt>
                <c:pt idx="1">
                  <c:v>66277</c:v>
                </c:pt>
                <c:pt idx="2">
                  <c:v>53327</c:v>
                </c:pt>
                <c:pt idx="3">
                  <c:v>257734</c:v>
                </c:pt>
                <c:pt idx="4">
                  <c:v>24590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93-4301-B0F3-703E30D51BC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anchor="ctr" anchorCtr="1"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CH NNICU</c:v>
                </c:pt>
                <c:pt idx="1">
                  <c:v>CH SC5 EC</c:v>
                </c:pt>
                <c:pt idx="2">
                  <c:v>CH 8D</c:v>
                </c:pt>
                <c:pt idx="3">
                  <c:v>CH PICU</c:v>
                </c:pt>
                <c:pt idx="4">
                  <c:v>CH 7C</c:v>
                </c:pt>
                <c:pt idx="5">
                  <c:v>CH SC8</c:v>
                </c:pt>
                <c:pt idx="6">
                  <c:v>CH Peds ED</c:v>
                </c:pt>
                <c:pt idx="7">
                  <c:v>CH PPR</c:v>
                </c:pt>
                <c:pt idx="8">
                  <c:v>CH Peds Same D</c:v>
                </c:pt>
              </c:strCache>
            </c:strRef>
          </c:cat>
          <c:val>
            <c:numRef>
              <c:f>Sheet1!$B$2:$B$10</c:f>
              <c:numCache>
                <c:formatCode>#,##0</c:formatCode>
                <c:ptCount val="9"/>
                <c:pt idx="0">
                  <c:v>192411</c:v>
                </c:pt>
                <c:pt idx="1">
                  <c:v>72803</c:v>
                </c:pt>
                <c:pt idx="2">
                  <c:v>45204</c:v>
                </c:pt>
                <c:pt idx="3">
                  <c:v>30371</c:v>
                </c:pt>
                <c:pt idx="4">
                  <c:v>26018</c:v>
                </c:pt>
                <c:pt idx="5">
                  <c:v>23287</c:v>
                </c:pt>
                <c:pt idx="6">
                  <c:v>22747</c:v>
                </c:pt>
                <c:pt idx="7">
                  <c:v>2573</c:v>
                </c:pt>
                <c:pt idx="8">
                  <c:v>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CE-4601-8E4E-FB04A1339B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43870464"/>
        <c:axId val="305824024"/>
      </c:barChart>
      <c:catAx>
        <c:axId val="24387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24024"/>
        <c:crosses val="autoZero"/>
        <c:auto val="1"/>
        <c:lblAlgn val="ctr"/>
        <c:lblOffset val="100"/>
        <c:noMultiLvlLbl val="0"/>
      </c:catAx>
      <c:valAx>
        <c:axId val="3058240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87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5"/>
              <c:layout>
                <c:manualLayout>
                  <c:x val="0"/>
                  <c:y val="-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B3-4908-BA9E-419BF0424C75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B3-4908-BA9E-419BF0424C75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9B3-4908-BA9E-419BF0424C75}"/>
                </c:ext>
              </c:extLst>
            </c:dLbl>
            <c:dLbl>
              <c:idx val="8"/>
              <c:layout>
                <c:manualLayout>
                  <c:x val="0"/>
                  <c:y val="-1.25000000000001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B3-4908-BA9E-419BF0424C75}"/>
                </c:ext>
              </c:extLst>
            </c:dLbl>
            <c:dLbl>
              <c:idx val="9"/>
              <c:layout>
                <c:manualLayout>
                  <c:x val="-7.638800644811996E-17"/>
                  <c:y val="-9.37499999999999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B3-4908-BA9E-419BF0424C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CH NNICU</c:v>
                </c:pt>
                <c:pt idx="1">
                  <c:v>CH SC5 EC</c:v>
                </c:pt>
                <c:pt idx="2">
                  <c:v>CH 8D</c:v>
                </c:pt>
                <c:pt idx="3">
                  <c:v>CH PICU</c:v>
                </c:pt>
                <c:pt idx="4">
                  <c:v>CH 7C</c:v>
                </c:pt>
                <c:pt idx="5">
                  <c:v>CH SC8</c:v>
                </c:pt>
                <c:pt idx="6">
                  <c:v>CH Peds ED</c:v>
                </c:pt>
                <c:pt idx="7">
                  <c:v>CH PPR</c:v>
                </c:pt>
                <c:pt idx="8">
                  <c:v>CH Peds Same D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209.8</c:v>
                </c:pt>
                <c:pt idx="1">
                  <c:v>88.7</c:v>
                </c:pt>
                <c:pt idx="2">
                  <c:v>92</c:v>
                </c:pt>
                <c:pt idx="3">
                  <c:v>104.7</c:v>
                </c:pt>
                <c:pt idx="4">
                  <c:v>93.5</c:v>
                </c:pt>
                <c:pt idx="5">
                  <c:v>86.6</c:v>
                </c:pt>
                <c:pt idx="6">
                  <c:v>69.099999999999994</c:v>
                </c:pt>
                <c:pt idx="7">
                  <c:v>14.3</c:v>
                </c:pt>
                <c:pt idx="8">
                  <c:v>33.200000000000003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B3-4908-BA9E-419BF0424C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05824808"/>
        <c:axId val="305825200"/>
      </c:barChart>
      <c:catAx>
        <c:axId val="305824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25200"/>
        <c:crosses val="autoZero"/>
        <c:auto val="1"/>
        <c:lblAlgn val="ctr"/>
        <c:lblOffset val="100"/>
        <c:noMultiLvlLbl val="0"/>
      </c:catAx>
      <c:valAx>
        <c:axId val="305825200"/>
        <c:scaling>
          <c:orientation val="minMax"/>
        </c:scaling>
        <c:delete val="1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crossAx val="30582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39C0-4AF9-9CF3-3D49D5F6A046}"/>
              </c:ext>
            </c:extLst>
          </c:dPt>
          <c:dPt>
            <c:idx val="1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C0-4AF9-9CF3-3D49D5F6A046}"/>
              </c:ext>
            </c:extLst>
          </c:dPt>
          <c:dPt>
            <c:idx val="2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39C0-4AF9-9CF3-3D49D5F6A046}"/>
              </c:ext>
            </c:extLst>
          </c:dPt>
          <c:dLbls>
            <c:dLbl>
              <c:idx val="5"/>
              <c:layout>
                <c:manualLayout>
                  <c:x val="0"/>
                  <c:y val="-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C0-4AF9-9CF3-3D49D5F6A046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C0-4AF9-9CF3-3D49D5F6A046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9C0-4AF9-9CF3-3D49D5F6A046}"/>
                </c:ext>
              </c:extLst>
            </c:dLbl>
            <c:dLbl>
              <c:idx val="8"/>
              <c:layout>
                <c:manualLayout>
                  <c:x val="0"/>
                  <c:y val="-1.25000000000001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C0-4AF9-9CF3-3D49D5F6A046}"/>
                </c:ext>
              </c:extLst>
            </c:dLbl>
            <c:dLbl>
              <c:idx val="9"/>
              <c:layout>
                <c:manualLayout>
                  <c:x val="-7.638800644811996E-17"/>
                  <c:y val="-9.37499999999999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C0-4AF9-9CF3-3D49D5F6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Drew Study</c:v>
                </c:pt>
                <c:pt idx="1">
                  <c:v>Johns Hopkins A</c:v>
                </c:pt>
                <c:pt idx="2">
                  <c:v>Johns Hopkins B</c:v>
                </c:pt>
                <c:pt idx="3">
                  <c:v>CH NNICU</c:v>
                </c:pt>
                <c:pt idx="4">
                  <c:v>CH SC5 EC</c:v>
                </c:pt>
                <c:pt idx="5">
                  <c:v>CH 8D</c:v>
                </c:pt>
                <c:pt idx="6">
                  <c:v>CH PICU</c:v>
                </c:pt>
                <c:pt idx="7">
                  <c:v>CH 7C</c:v>
                </c:pt>
                <c:pt idx="8">
                  <c:v>CH SC8</c:v>
                </c:pt>
                <c:pt idx="9">
                  <c:v>CH Peds ED</c:v>
                </c:pt>
                <c:pt idx="10">
                  <c:v>CH PPR</c:v>
                </c:pt>
                <c:pt idx="11">
                  <c:v>CH Peds Same 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187</c:v>
                </c:pt>
                <c:pt idx="1">
                  <c:v>215</c:v>
                </c:pt>
                <c:pt idx="2">
                  <c:v>317</c:v>
                </c:pt>
                <c:pt idx="3">
                  <c:v>210</c:v>
                </c:pt>
                <c:pt idx="4">
                  <c:v>89</c:v>
                </c:pt>
                <c:pt idx="5">
                  <c:v>92</c:v>
                </c:pt>
                <c:pt idx="6">
                  <c:v>105</c:v>
                </c:pt>
                <c:pt idx="7">
                  <c:v>94</c:v>
                </c:pt>
                <c:pt idx="8">
                  <c:v>87</c:v>
                </c:pt>
                <c:pt idx="9">
                  <c:v>69</c:v>
                </c:pt>
                <c:pt idx="10">
                  <c:v>14</c:v>
                </c:pt>
                <c:pt idx="1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C0-4AF9-9CF3-3D49D5F6A04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05826376"/>
        <c:axId val="228119824"/>
      </c:barChart>
      <c:catAx>
        <c:axId val="30582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19824"/>
        <c:crosses val="autoZero"/>
        <c:auto val="1"/>
        <c:lblAlgn val="ctr"/>
        <c:lblOffset val="100"/>
        <c:noMultiLvlLbl val="0"/>
      </c:catAx>
      <c:valAx>
        <c:axId val="228119824"/>
        <c:scaling>
          <c:orientation val="minMax"/>
        </c:scaling>
        <c:delete val="1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5826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230-42F6-BBE6-80ACAFBE5AB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A8A-45E5-8F6F-121574C4B7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SpO2 Low</c:v>
                </c:pt>
                <c:pt idx="1">
                  <c:v>SpO2 High</c:v>
                </c:pt>
                <c:pt idx="2">
                  <c:v>RR High</c:v>
                </c:pt>
                <c:pt idx="3">
                  <c:v>RR Low</c:v>
                </c:pt>
                <c:pt idx="4">
                  <c:v>ABPm High</c:v>
                </c:pt>
                <c:pt idx="5">
                  <c:v>NBPs High</c:v>
                </c:pt>
                <c:pt idx="6">
                  <c:v>ABPm Low</c:v>
                </c:pt>
                <c:pt idx="7">
                  <c:v>ARTm High</c:v>
                </c:pt>
                <c:pt idx="8">
                  <c:v>etCO2 Low</c:v>
                </c:pt>
                <c:pt idx="9">
                  <c:v>Pulse Low</c:v>
                </c:pt>
                <c:pt idx="10">
                  <c:v>ARTd High</c:v>
                </c:pt>
                <c:pt idx="11">
                  <c:v>NBPs Low</c:v>
                </c:pt>
                <c:pt idx="12">
                  <c:v>ARTs High</c:v>
                </c:pt>
                <c:pt idx="13">
                  <c:v>Pulse High</c:v>
                </c:pt>
                <c:pt idx="14">
                  <c:v>NBPm High</c:v>
                </c:pt>
                <c:pt idx="15">
                  <c:v>ICPm High</c:v>
                </c:pt>
                <c:pt idx="16">
                  <c:v>ARTs Low</c:v>
                </c:pt>
                <c:pt idx="17">
                  <c:v>ABPs High</c:v>
                </c:pt>
                <c:pt idx="18">
                  <c:v>awRR High</c:v>
                </c:pt>
                <c:pt idx="19">
                  <c:v>ARTm Low</c:v>
                </c:pt>
                <c:pt idx="20">
                  <c:v>NBPd High</c:v>
                </c:pt>
                <c:pt idx="21">
                  <c:v>NBPm Low</c:v>
                </c:pt>
                <c:pt idx="22">
                  <c:v>imCO2 High</c:v>
                </c:pt>
                <c:pt idx="23">
                  <c:v>awRR Low</c:v>
                </c:pt>
              </c:strCache>
            </c:strRef>
          </c:cat>
          <c:val>
            <c:numRef>
              <c:f>Sheet1!$B$2:$B$25</c:f>
              <c:numCache>
                <c:formatCode>#,##0</c:formatCode>
                <c:ptCount val="24"/>
                <c:pt idx="0">
                  <c:v>146331</c:v>
                </c:pt>
                <c:pt idx="1">
                  <c:v>70438</c:v>
                </c:pt>
                <c:pt idx="2">
                  <c:v>18761</c:v>
                </c:pt>
                <c:pt idx="3">
                  <c:v>7290</c:v>
                </c:pt>
                <c:pt idx="4">
                  <c:v>4161</c:v>
                </c:pt>
                <c:pt idx="5">
                  <c:v>2204</c:v>
                </c:pt>
                <c:pt idx="6">
                  <c:v>1108</c:v>
                </c:pt>
                <c:pt idx="7">
                  <c:v>1027</c:v>
                </c:pt>
                <c:pt idx="8">
                  <c:v>720</c:v>
                </c:pt>
                <c:pt idx="9">
                  <c:v>686</c:v>
                </c:pt>
                <c:pt idx="10" formatCode="General">
                  <c:v>606</c:v>
                </c:pt>
                <c:pt idx="11" formatCode="General">
                  <c:v>587</c:v>
                </c:pt>
                <c:pt idx="12" formatCode="General">
                  <c:v>517</c:v>
                </c:pt>
                <c:pt idx="13" formatCode="General">
                  <c:v>511</c:v>
                </c:pt>
                <c:pt idx="14" formatCode="General">
                  <c:v>419</c:v>
                </c:pt>
                <c:pt idx="15" formatCode="General">
                  <c:v>316</c:v>
                </c:pt>
                <c:pt idx="16" formatCode="General">
                  <c:v>301</c:v>
                </c:pt>
                <c:pt idx="17" formatCode="General">
                  <c:v>279</c:v>
                </c:pt>
                <c:pt idx="18" formatCode="General">
                  <c:v>243</c:v>
                </c:pt>
                <c:pt idx="19" formatCode="General">
                  <c:v>218</c:v>
                </c:pt>
                <c:pt idx="20" formatCode="General">
                  <c:v>202</c:v>
                </c:pt>
                <c:pt idx="21" formatCode="General">
                  <c:v>154</c:v>
                </c:pt>
                <c:pt idx="22" formatCode="General">
                  <c:v>140</c:v>
                </c:pt>
                <c:pt idx="23" formatCode="General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230-42F6-BBE6-80ACAFBE5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77808"/>
        <c:axId val="244878200"/>
      </c:barChart>
      <c:catAx>
        <c:axId val="24487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8200"/>
        <c:crosses val="autoZero"/>
        <c:auto val="1"/>
        <c:lblAlgn val="ctr"/>
        <c:lblOffset val="100"/>
        <c:noMultiLvlLbl val="0"/>
      </c:catAx>
      <c:valAx>
        <c:axId val="244878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24487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22696453499366E-2"/>
          <c:y val="7.5387086841918013E-2"/>
          <c:w val="0.90031493477141866"/>
          <c:h val="0.690500547859027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6.3902725627357979E-3"/>
                  <c:y val="2.81521733588668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C7-4844-82B8-7844BEF3BA02}"/>
                </c:ext>
              </c:extLst>
            </c:dLbl>
            <c:dLbl>
              <c:idx val="1"/>
              <c:layout>
                <c:manualLayout>
                  <c:x val="-1.4910635979716858E-2"/>
                  <c:y val="2.2521738687093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C7-4844-82B8-7844BEF3BA02}"/>
                </c:ext>
              </c:extLst>
            </c:dLbl>
            <c:dLbl>
              <c:idx val="2"/>
              <c:layout>
                <c:manualLayout>
                  <c:x val="-2.1300908542452625E-3"/>
                  <c:y val="1.12608693435467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C7-4844-82B8-7844BEF3BA02}"/>
                </c:ext>
              </c:extLst>
            </c:dLbl>
            <c:dLbl>
              <c:idx val="3"/>
              <c:layout>
                <c:manualLayout>
                  <c:x val="1.4910635979716839E-2"/>
                  <c:y val="-1.6489415115323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7-4844-82B8-7844BEF3BA02}"/>
                </c:ext>
              </c:extLst>
            </c:dLbl>
            <c:dLbl>
              <c:idx val="4"/>
              <c:layout>
                <c:manualLayout>
                  <c:x val="1.2780545125471577E-2"/>
                  <c:y val="2.92352630678747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C7-4844-82B8-7844BEF3BA02}"/>
                </c:ext>
              </c:extLst>
            </c:dLbl>
            <c:dLbl>
              <c:idx val="5"/>
              <c:layout>
                <c:manualLayout>
                  <c:x val="8.520363416981049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C7-4844-82B8-7844BEF3BA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Sheet1!$A$2:$A$30</c:f>
              <c:strCache>
                <c:ptCount val="29"/>
                <c:pt idx="0">
                  <c:v>86</c:v>
                </c:pt>
                <c:pt idx="1">
                  <c:v>85</c:v>
                </c:pt>
                <c:pt idx="2">
                  <c:v>84</c:v>
                </c:pt>
                <c:pt idx="3">
                  <c:v>83</c:v>
                </c:pt>
                <c:pt idx="4">
                  <c:v>82</c:v>
                </c:pt>
                <c:pt idx="5">
                  <c:v>81</c:v>
                </c:pt>
                <c:pt idx="6">
                  <c:v>80</c:v>
                </c:pt>
                <c:pt idx="7">
                  <c:v>79</c:v>
                </c:pt>
                <c:pt idx="8">
                  <c:v>78</c:v>
                </c:pt>
                <c:pt idx="9">
                  <c:v>77</c:v>
                </c:pt>
                <c:pt idx="10">
                  <c:v>76</c:v>
                </c:pt>
                <c:pt idx="11">
                  <c:v>75</c:v>
                </c:pt>
                <c:pt idx="12">
                  <c:v>74</c:v>
                </c:pt>
                <c:pt idx="13">
                  <c:v>73</c:v>
                </c:pt>
                <c:pt idx="14">
                  <c:v>72</c:v>
                </c:pt>
                <c:pt idx="15">
                  <c:v>71</c:v>
                </c:pt>
                <c:pt idx="16">
                  <c:v>70</c:v>
                </c:pt>
                <c:pt idx="17">
                  <c:v>69</c:v>
                </c:pt>
                <c:pt idx="18">
                  <c:v>68</c:v>
                </c:pt>
                <c:pt idx="19">
                  <c:v>67</c:v>
                </c:pt>
                <c:pt idx="20">
                  <c:v>66</c:v>
                </c:pt>
                <c:pt idx="21">
                  <c:v>65</c:v>
                </c:pt>
                <c:pt idx="22">
                  <c:v>64</c:v>
                </c:pt>
                <c:pt idx="23">
                  <c:v>63</c:v>
                </c:pt>
                <c:pt idx="24">
                  <c:v>62</c:v>
                </c:pt>
                <c:pt idx="25">
                  <c:v>61</c:v>
                </c:pt>
                <c:pt idx="26">
                  <c:v>60-55</c:v>
                </c:pt>
                <c:pt idx="27">
                  <c:v>54-50</c:v>
                </c:pt>
                <c:pt idx="28">
                  <c:v>49-0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2285</c:v>
                </c:pt>
                <c:pt idx="1">
                  <c:v>4851</c:v>
                </c:pt>
                <c:pt idx="2">
                  <c:v>5340</c:v>
                </c:pt>
                <c:pt idx="3">
                  <c:v>5513</c:v>
                </c:pt>
                <c:pt idx="4">
                  <c:v>5249</c:v>
                </c:pt>
                <c:pt idx="5">
                  <c:v>4545</c:v>
                </c:pt>
                <c:pt idx="6">
                  <c:v>3687</c:v>
                </c:pt>
                <c:pt idx="7">
                  <c:v>3087</c:v>
                </c:pt>
                <c:pt idx="8">
                  <c:v>2621</c:v>
                </c:pt>
                <c:pt idx="9">
                  <c:v>2202</c:v>
                </c:pt>
                <c:pt idx="10">
                  <c:v>1834</c:v>
                </c:pt>
                <c:pt idx="11">
                  <c:v>1548</c:v>
                </c:pt>
                <c:pt idx="12">
                  <c:v>1337</c:v>
                </c:pt>
                <c:pt idx="13">
                  <c:v>1075</c:v>
                </c:pt>
                <c:pt idx="14">
                  <c:v>916</c:v>
                </c:pt>
                <c:pt idx="15">
                  <c:v>743</c:v>
                </c:pt>
                <c:pt idx="16">
                  <c:v>564</c:v>
                </c:pt>
                <c:pt idx="17">
                  <c:v>510</c:v>
                </c:pt>
                <c:pt idx="18">
                  <c:v>366</c:v>
                </c:pt>
                <c:pt idx="19">
                  <c:v>343</c:v>
                </c:pt>
                <c:pt idx="20">
                  <c:v>257</c:v>
                </c:pt>
                <c:pt idx="21">
                  <c:v>217</c:v>
                </c:pt>
                <c:pt idx="22">
                  <c:v>144</c:v>
                </c:pt>
                <c:pt idx="23">
                  <c:v>159</c:v>
                </c:pt>
                <c:pt idx="24">
                  <c:v>116</c:v>
                </c:pt>
                <c:pt idx="25">
                  <c:v>89</c:v>
                </c:pt>
                <c:pt idx="26">
                  <c:v>257</c:v>
                </c:pt>
                <c:pt idx="27">
                  <c:v>101</c:v>
                </c:pt>
                <c:pt idx="28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A-41E1-BDE4-E41935D4C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78984"/>
        <c:axId val="244879376"/>
      </c:barChart>
      <c:catAx>
        <c:axId val="244878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Alarm Violation Value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9376"/>
        <c:crosses val="autoZero"/>
        <c:auto val="1"/>
        <c:lblAlgn val="ctr"/>
        <c:lblOffset val="100"/>
        <c:noMultiLvlLbl val="0"/>
      </c:catAx>
      <c:valAx>
        <c:axId val="24487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7367125984252"/>
          <c:y val="4.7302147270539774E-2"/>
          <c:w val="0.7944852362204724"/>
          <c:h val="0.66676930606252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Alarm Count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CH NNICU</c:v>
                </c:pt>
                <c:pt idx="1">
                  <c:v>CH SC5 EC</c:v>
                </c:pt>
                <c:pt idx="2">
                  <c:v>CH PICU</c:v>
                </c:pt>
                <c:pt idx="3">
                  <c:v>CH SC8</c:v>
                </c:pt>
                <c:pt idx="4">
                  <c:v>CH 8D</c:v>
                </c:pt>
                <c:pt idx="5">
                  <c:v>CH Peds ED</c:v>
                </c:pt>
                <c:pt idx="6">
                  <c:v>CH 7C</c:v>
                </c:pt>
                <c:pt idx="7">
                  <c:v>CH Peds Same D</c:v>
                </c:pt>
                <c:pt idx="8">
                  <c:v>CH PPR</c:v>
                </c:pt>
              </c:strCache>
            </c:strRef>
          </c:cat>
          <c:val>
            <c:numRef>
              <c:f>Sheet1!$B$2:$B$10</c:f>
              <c:numCache>
                <c:formatCode>#,##0</c:formatCode>
                <c:ptCount val="9"/>
                <c:pt idx="0">
                  <c:v>141893</c:v>
                </c:pt>
                <c:pt idx="1">
                  <c:v>39125</c:v>
                </c:pt>
                <c:pt idx="2">
                  <c:v>16163</c:v>
                </c:pt>
                <c:pt idx="3">
                  <c:v>15430</c:v>
                </c:pt>
                <c:pt idx="4">
                  <c:v>14801</c:v>
                </c:pt>
                <c:pt idx="5">
                  <c:v>14768</c:v>
                </c:pt>
                <c:pt idx="6">
                  <c:v>13271</c:v>
                </c:pt>
                <c:pt idx="7">
                  <c:v>1283</c:v>
                </c:pt>
                <c:pt idx="8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ED-432D-B543-D3D72A30A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axId val="244880160"/>
        <c:axId val="2448805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Unique Alarms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1E9D8B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CH NNICU</c:v>
                </c:pt>
                <c:pt idx="1">
                  <c:v>CH SC5 EC</c:v>
                </c:pt>
                <c:pt idx="2">
                  <c:v>CH PICU</c:v>
                </c:pt>
                <c:pt idx="3">
                  <c:v>CH SC8</c:v>
                </c:pt>
                <c:pt idx="4">
                  <c:v>CH 8D</c:v>
                </c:pt>
                <c:pt idx="5">
                  <c:v>CH Peds ED</c:v>
                </c:pt>
                <c:pt idx="6">
                  <c:v>CH 7C</c:v>
                </c:pt>
                <c:pt idx="7">
                  <c:v>CH Peds Same D</c:v>
                </c:pt>
                <c:pt idx="8">
                  <c:v>CH PPR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13</c:v>
                </c:pt>
                <c:pt idx="1">
                  <c:v>9</c:v>
                </c:pt>
                <c:pt idx="2">
                  <c:v>38</c:v>
                </c:pt>
                <c:pt idx="3">
                  <c:v>6</c:v>
                </c:pt>
                <c:pt idx="4">
                  <c:v>14</c:v>
                </c:pt>
                <c:pt idx="5">
                  <c:v>17</c:v>
                </c:pt>
                <c:pt idx="6">
                  <c:v>12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B8-4CFA-81D1-E8B5635C3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838360"/>
        <c:axId val="473833112"/>
      </c:lineChart>
      <c:catAx>
        <c:axId val="24488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80552"/>
        <c:crosses val="autoZero"/>
        <c:auto val="1"/>
        <c:lblAlgn val="ctr"/>
        <c:lblOffset val="100"/>
        <c:noMultiLvlLbl val="0"/>
      </c:catAx>
      <c:valAx>
        <c:axId val="24488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Alarm Count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80160"/>
        <c:crosses val="autoZero"/>
        <c:crossBetween val="between"/>
      </c:valAx>
      <c:valAx>
        <c:axId val="473833112"/>
        <c:scaling>
          <c:orientation val="minMax"/>
          <c:max val="60"/>
          <c:min val="-3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4F4F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838360"/>
        <c:crosses val="max"/>
        <c:crossBetween val="between"/>
      </c:valAx>
      <c:catAx>
        <c:axId val="473838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3833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6FD-412D-8235-76E46B988D4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6FD-412D-8235-76E46B988D4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6FD-412D-8235-76E46B988D4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6FD-412D-8235-76E46B988D4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6FD-412D-8235-76E46B988D4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6FD-412D-8235-76E46B988D4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6FD-412D-8235-76E46B988D4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6FD-412D-8235-76E46B988D40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6FD-412D-8235-76E46B988D40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6FD-412D-8235-76E46B988D40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6FD-412D-8235-76E46B988D40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6FD-412D-8235-76E46B988D40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D6FD-412D-8235-76E46B988D40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D6FD-412D-8235-76E46B988D40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-21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D6FD-412D-8235-76E46B988D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Sheet1!$A$2:$A$22</c:f>
              <c:strCache>
                <c:ptCount val="21"/>
                <c:pt idx="0">
                  <c:v>HR Low</c:v>
                </c:pt>
                <c:pt idx="1">
                  <c:v>HR High</c:v>
                </c:pt>
                <c:pt idx="2">
                  <c:v>Pair PVCs</c:v>
                </c:pt>
                <c:pt idx="3">
                  <c:v>PVC Rate</c:v>
                </c:pt>
                <c:pt idx="4">
                  <c:v>Non-Sustain VT</c:v>
                </c:pt>
                <c:pt idx="5">
                  <c:v>Irregular HR</c:v>
                </c:pt>
                <c:pt idx="6">
                  <c:v>End Irregular HR</c:v>
                </c:pt>
                <c:pt idx="7">
                  <c:v>Missed Beat</c:v>
                </c:pt>
                <c:pt idx="8">
                  <c:v>Multiform PVCs</c:v>
                </c:pt>
                <c:pt idx="9">
                  <c:v>Pause</c:v>
                </c:pt>
                <c:pt idx="10">
                  <c:v>Run PVCs High</c:v>
                </c:pt>
                <c:pt idx="11">
                  <c:v>Pacer Not Pacing</c:v>
                </c:pt>
                <c:pt idx="12">
                  <c:v>Pacer Not Capture</c:v>
                </c:pt>
                <c:pt idx="13">
                  <c:v>R-on-T PVCs</c:v>
                </c:pt>
                <c:pt idx="14">
                  <c:v>Afib</c:v>
                </c:pt>
                <c:pt idx="15">
                  <c:v>End Afib</c:v>
                </c:pt>
                <c:pt idx="16">
                  <c:v>Vent Bigeminy</c:v>
                </c:pt>
                <c:pt idx="17">
                  <c:v>Vent Rhythm</c:v>
                </c:pt>
                <c:pt idx="18">
                  <c:v>etCO2 Low</c:v>
                </c:pt>
                <c:pt idx="19">
                  <c:v>SVT</c:v>
                </c:pt>
                <c:pt idx="20">
                  <c:v>Vent Trigeminy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34290</c:v>
                </c:pt>
                <c:pt idx="1">
                  <c:v>16273</c:v>
                </c:pt>
                <c:pt idx="2">
                  <c:v>4084</c:v>
                </c:pt>
                <c:pt idx="3">
                  <c:v>2029</c:v>
                </c:pt>
                <c:pt idx="4">
                  <c:v>1900</c:v>
                </c:pt>
                <c:pt idx="5">
                  <c:v>1814</c:v>
                </c:pt>
                <c:pt idx="6">
                  <c:v>1394</c:v>
                </c:pt>
                <c:pt idx="7">
                  <c:v>1260</c:v>
                </c:pt>
                <c:pt idx="8">
                  <c:v>1255</c:v>
                </c:pt>
                <c:pt idx="9">
                  <c:v>712</c:v>
                </c:pt>
                <c:pt idx="10">
                  <c:v>480</c:v>
                </c:pt>
                <c:pt idx="11">
                  <c:v>275</c:v>
                </c:pt>
                <c:pt idx="12">
                  <c:v>187</c:v>
                </c:pt>
                <c:pt idx="13">
                  <c:v>100</c:v>
                </c:pt>
                <c:pt idx="14" formatCode="General">
                  <c:v>88</c:v>
                </c:pt>
                <c:pt idx="15" formatCode="General">
                  <c:v>66</c:v>
                </c:pt>
                <c:pt idx="16" formatCode="General">
                  <c:v>36</c:v>
                </c:pt>
                <c:pt idx="17" formatCode="General">
                  <c:v>12</c:v>
                </c:pt>
                <c:pt idx="18" formatCode="General">
                  <c:v>8</c:v>
                </c:pt>
                <c:pt idx="19" formatCode="General">
                  <c:v>7</c:v>
                </c:pt>
                <c:pt idx="20" formatCode="General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6C-4A6E-9A07-DA1B2F447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510424"/>
        <c:axId val="308510816"/>
      </c:barChart>
      <c:catAx>
        <c:axId val="30851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10816"/>
        <c:crosses val="autoZero"/>
        <c:auto val="1"/>
        <c:lblAlgn val="ctr"/>
        <c:lblOffset val="100"/>
        <c:noMultiLvlLbl val="0"/>
      </c:catAx>
      <c:valAx>
        <c:axId val="308510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851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90059055118113E-2"/>
          <c:y val="8.4375000000000006E-2"/>
          <c:w val="0.94049327427821527"/>
          <c:h val="0.5990922736220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gCheck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C533-4DB7-BB38-02422C6AEC0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43-4E3B-94CB-E92D3CC44FAD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443-4E3B-94CB-E92D3CC44FAD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9B00-4FC9-BF20-EA803D011BFF}"/>
              </c:ext>
            </c:extLst>
          </c:dPt>
          <c:dPt>
            <c:idx val="4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443-4E3B-94CB-E92D3CC44FAD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33-4DB7-BB38-02422C6AEC0C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00-4FC9-BF20-EA803D011BFF}"/>
              </c:ext>
            </c:extLst>
          </c:dPt>
          <c:dPt>
            <c:idx val="7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33-4DB7-BB38-02422C6AEC0C}"/>
              </c:ext>
            </c:extLst>
          </c:dPt>
          <c:dPt>
            <c:idx val="8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533-4DB7-BB38-02422C6AEC0C}"/>
              </c:ext>
            </c:extLst>
          </c:dPt>
          <c:dPt>
            <c:idx val="9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533-4DB7-BB38-02422C6AEC0C}"/>
              </c:ext>
            </c:extLst>
          </c:dPt>
          <c:dPt>
            <c:idx val="1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41F-41D4-805A-599E55AD25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Desat</c:v>
                </c:pt>
                <c:pt idx="1">
                  <c:v>Extreme Brady</c:v>
                </c:pt>
                <c:pt idx="2">
                  <c:v>Extreme Tachy</c:v>
                </c:pt>
                <c:pt idx="3">
                  <c:v>Asystole</c:v>
                </c:pt>
                <c:pt idx="4">
                  <c:v>Apnea</c:v>
                </c:pt>
                <c:pt idx="5">
                  <c:v>VTach</c:v>
                </c:pt>
                <c:pt idx="6">
                  <c:v>Vent Fib/Tach</c:v>
                </c:pt>
                <c:pt idx="7">
                  <c:v>Brady Pulse</c:v>
                </c:pt>
                <c:pt idx="8">
                  <c:v>Tachy Pulse</c:v>
                </c:pt>
                <c:pt idx="9">
                  <c:v>ABP Disconnect</c:v>
                </c:pt>
                <c:pt idx="10">
                  <c:v>ART Disconnect</c:v>
                </c:pt>
                <c:pt idx="11">
                  <c:v>ICPm High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50365</c:v>
                </c:pt>
                <c:pt idx="1">
                  <c:v>5545</c:v>
                </c:pt>
                <c:pt idx="2">
                  <c:v>3651</c:v>
                </c:pt>
                <c:pt idx="3">
                  <c:v>2512</c:v>
                </c:pt>
                <c:pt idx="4">
                  <c:v>2458</c:v>
                </c:pt>
                <c:pt idx="5">
                  <c:v>2168</c:v>
                </c:pt>
                <c:pt idx="6">
                  <c:v>1628</c:v>
                </c:pt>
                <c:pt idx="7">
                  <c:v>214</c:v>
                </c:pt>
                <c:pt idx="8" formatCode="General">
                  <c:v>133</c:v>
                </c:pt>
                <c:pt idx="9" formatCode="General">
                  <c:v>123</c:v>
                </c:pt>
                <c:pt idx="10">
                  <c:v>28</c:v>
                </c:pt>
                <c:pt idx="11" formatCode="General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33-4DB7-BB38-02422C6AE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511600"/>
        <c:axId val="308511992"/>
      </c:barChart>
      <c:catAx>
        <c:axId val="3085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511992"/>
        <c:crosses val="autoZero"/>
        <c:auto val="1"/>
        <c:lblAlgn val="ctr"/>
        <c:lblOffset val="100"/>
        <c:noMultiLvlLbl val="0"/>
      </c:catAx>
      <c:valAx>
        <c:axId val="3085119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851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88452034598933E-2"/>
          <c:y val="5.7812209958975083E-2"/>
          <c:w val="0.90231313772015587"/>
          <c:h val="0.555840120662124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60">
                <a:fgClr>
                  <a:srgbClr val="0089C5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8C-489A-9B4D-A4A1CF4E6FD3}"/>
              </c:ext>
            </c:extLst>
          </c:dPt>
          <c:dPt>
            <c:idx val="1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78C-489A-9B4D-A4A1CF4E6FD3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D9B2-4DB8-913E-A95998E363BC}"/>
              </c:ext>
            </c:extLst>
          </c:dPt>
          <c:dPt>
            <c:idx val="5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8C-489A-9B4D-A4A1CF4E6FD3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78C-489A-9B4D-A4A1CF4E6FD3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8C-489A-9B4D-A4A1CF4E6FD3}"/>
              </c:ext>
            </c:extLst>
          </c:dPt>
          <c:dPt>
            <c:idx val="8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8C-489A-9B4D-A4A1CF4E6FD3}"/>
              </c:ext>
            </c:extLst>
          </c:dPt>
          <c:dPt>
            <c:idx val="9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78C-489A-9B4D-A4A1CF4E6FD3}"/>
              </c:ext>
            </c:extLst>
          </c:dPt>
          <c:dPt>
            <c:idx val="10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C4F9-48F1-BEEB-8D2DE18E1324}"/>
              </c:ext>
            </c:extLst>
          </c:dPt>
          <c:dPt>
            <c:idx val="11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B2-4DB8-913E-A95998E363BC}"/>
              </c:ext>
            </c:extLst>
          </c:dPt>
          <c:dPt>
            <c:idx val="12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9B2-4DB8-913E-A95998E363BC}"/>
              </c:ext>
            </c:extLst>
          </c:dPt>
          <c:dPt>
            <c:idx val="13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B2-4DB8-913E-A95998E363BC}"/>
              </c:ext>
            </c:extLst>
          </c:dPt>
          <c:dPt>
            <c:idx val="14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9B2-4DB8-913E-A95998E363BC}"/>
              </c:ext>
            </c:extLst>
          </c:dPt>
          <c:dPt>
            <c:idx val="15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B2-4DB8-913E-A95998E363BC}"/>
              </c:ext>
            </c:extLst>
          </c:dPt>
          <c:dPt>
            <c:idx val="16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9B2-4DB8-913E-A95998E363BC}"/>
              </c:ext>
            </c:extLst>
          </c:dPt>
          <c:dPt>
            <c:idx val="17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B2-4DB8-913E-A95998E363BC}"/>
              </c:ext>
            </c:extLst>
          </c:dPt>
          <c:dPt>
            <c:idx val="18"/>
            <c:invertIfNegative val="0"/>
            <c:bubble3D val="0"/>
            <c:spPr>
              <a:pattFill prst="lgCheck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9B2-4DB8-913E-A95998E363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ECG Leads Off</c:v>
                </c:pt>
                <c:pt idx="1">
                  <c:v>Desat</c:v>
                </c:pt>
                <c:pt idx="2">
                  <c:v>Extreme Brady</c:v>
                </c:pt>
                <c:pt idx="3">
                  <c:v>Extreme Tachy</c:v>
                </c:pt>
                <c:pt idx="4">
                  <c:v>Asystole</c:v>
                </c:pt>
                <c:pt idx="5">
                  <c:v>Apnea</c:v>
                </c:pt>
                <c:pt idx="6">
                  <c:v>VTach</c:v>
                </c:pt>
                <c:pt idx="7">
                  <c:v>Vent Fib/Tach</c:v>
                </c:pt>
                <c:pt idx="8">
                  <c:v>Brady Pulse</c:v>
                </c:pt>
                <c:pt idx="9">
                  <c:v>Tachy Pulse</c:v>
                </c:pt>
                <c:pt idx="10">
                  <c:v>ABP Disconnect</c:v>
                </c:pt>
                <c:pt idx="11">
                  <c:v>ART Disconnect</c:v>
                </c:pt>
                <c:pt idx="12">
                  <c:v>ICPm High</c:v>
                </c:pt>
              </c:strCache>
            </c:strRef>
          </c:cat>
          <c:val>
            <c:numRef>
              <c:f>Sheet1!$B$2:$B$14</c:f>
              <c:numCache>
                <c:formatCode>#,##0</c:formatCode>
                <c:ptCount val="13"/>
                <c:pt idx="0">
                  <c:v>23871</c:v>
                </c:pt>
                <c:pt idx="1">
                  <c:v>50365</c:v>
                </c:pt>
                <c:pt idx="2">
                  <c:v>5545</c:v>
                </c:pt>
                <c:pt idx="3">
                  <c:v>3651</c:v>
                </c:pt>
                <c:pt idx="4">
                  <c:v>2512</c:v>
                </c:pt>
                <c:pt idx="5">
                  <c:v>2458</c:v>
                </c:pt>
                <c:pt idx="6">
                  <c:v>2168</c:v>
                </c:pt>
                <c:pt idx="7">
                  <c:v>1628</c:v>
                </c:pt>
                <c:pt idx="8">
                  <c:v>214</c:v>
                </c:pt>
                <c:pt idx="9">
                  <c:v>133</c:v>
                </c:pt>
                <c:pt idx="10">
                  <c:v>123</c:v>
                </c:pt>
                <c:pt idx="11">
                  <c:v>28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8C-489A-9B4D-A4A1CF4E6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9161120"/>
        <c:axId val="309161512"/>
      </c:barChart>
      <c:catAx>
        <c:axId val="30916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1512"/>
        <c:crosses val="autoZero"/>
        <c:auto val="1"/>
        <c:lblAlgn val="ctr"/>
        <c:lblOffset val="100"/>
        <c:noMultiLvlLbl val="0"/>
      </c:catAx>
      <c:valAx>
        <c:axId val="309161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5"/>
              <c:layout>
                <c:manualLayout>
                  <c:x val="0"/>
                  <c:y val="-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B3-4908-BA9E-419BF0424C75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B3-4908-BA9E-419BF0424C75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9B3-4908-BA9E-419BF0424C75}"/>
                </c:ext>
              </c:extLst>
            </c:dLbl>
            <c:dLbl>
              <c:idx val="8"/>
              <c:layout>
                <c:manualLayout>
                  <c:x val="0"/>
                  <c:y val="-1.25000000000001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B3-4908-BA9E-419BF0424C75}"/>
                </c:ext>
              </c:extLst>
            </c:dLbl>
            <c:dLbl>
              <c:idx val="9"/>
              <c:layout>
                <c:manualLayout>
                  <c:x val="-7.638800644811996E-17"/>
                  <c:y val="-9.37499999999999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B3-4908-BA9E-419BF0424C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Sheet1!$A$2:$A$37</c:f>
              <c:strCache>
                <c:ptCount val="36"/>
                <c:pt idx="0">
                  <c:v>ART CVICU</c:v>
                </c:pt>
                <c:pt idx="1">
                  <c:v>Main Neuro</c:v>
                </c:pt>
                <c:pt idx="2">
                  <c:v>PCICU</c:v>
                </c:pt>
                <c:pt idx="3">
                  <c:v>Main Tele 9-Neuro</c:v>
                </c:pt>
                <c:pt idx="4">
                  <c:v>MUSC ED</c:v>
                </c:pt>
                <c:pt idx="5">
                  <c:v>ART Tele 3-Cardio Inpatient</c:v>
                </c:pt>
                <c:pt idx="6">
                  <c:v>ART Tele A5E</c:v>
                </c:pt>
                <c:pt idx="7">
                  <c:v>ART Tele A5W</c:v>
                </c:pt>
                <c:pt idx="8">
                  <c:v>ART MSICU</c:v>
                </c:pt>
                <c:pt idx="9">
                  <c:v>ART CPC</c:v>
                </c:pt>
                <c:pt idx="10">
                  <c:v>STICU</c:v>
                </c:pt>
                <c:pt idx="11">
                  <c:v>MICU</c:v>
                </c:pt>
                <c:pt idx="12">
                  <c:v>ART Tele 4-CTSurgery</c:v>
                </c:pt>
                <c:pt idx="13">
                  <c:v>ART Tele 7-Oncology</c:v>
                </c:pt>
                <c:pt idx="14">
                  <c:v>Main 6 West</c:v>
                </c:pt>
                <c:pt idx="15">
                  <c:v>ART HVC PP</c:v>
                </c:pt>
                <c:pt idx="16">
                  <c:v>Main Tele 8-Medsurg</c:v>
                </c:pt>
                <c:pt idx="17">
                  <c:v>ART Tele 6-Digestive</c:v>
                </c:pt>
                <c:pt idx="18">
                  <c:v>Main Tele 10-Ortho</c:v>
                </c:pt>
                <c:pt idx="19">
                  <c:v>ART PACU</c:v>
                </c:pt>
                <c:pt idx="20">
                  <c:v>Main Tele 6-Renal</c:v>
                </c:pt>
                <c:pt idx="21">
                  <c:v>Main Tele 7-West</c:v>
                </c:pt>
                <c:pt idx="22">
                  <c:v>Main Tele 6-Trauma</c:v>
                </c:pt>
                <c:pt idx="23">
                  <c:v>Adult IR</c:v>
                </c:pt>
                <c:pt idx="24">
                  <c:v>ART Holding</c:v>
                </c:pt>
                <c:pt idx="25">
                  <c:v>Main 7 W</c:v>
                </c:pt>
                <c:pt idx="26">
                  <c:v>Main Radhold</c:v>
                </c:pt>
                <c:pt idx="27">
                  <c:v>Main Tele 5-Obs</c:v>
                </c:pt>
                <c:pt idx="28">
                  <c:v>Main LD</c:v>
                </c:pt>
                <c:pt idx="29">
                  <c:v>Main 6 East</c:v>
                </c:pt>
                <c:pt idx="30">
                  <c:v>ART Tele 3-CathPrep</c:v>
                </c:pt>
                <c:pt idx="31">
                  <c:v>ART Tele 1-Holding</c:v>
                </c:pt>
                <c:pt idx="32">
                  <c:v>Dialysis</c:v>
                </c:pt>
                <c:pt idx="33">
                  <c:v>ART Tele Telemetry</c:v>
                </c:pt>
                <c:pt idx="34">
                  <c:v>Main Tele 2-EAU</c:v>
                </c:pt>
                <c:pt idx="35">
                  <c:v>ART Tele 3-MSICU</c:v>
                </c:pt>
              </c:strCache>
            </c:strRef>
          </c:cat>
          <c:val>
            <c:numRef>
              <c:f>Sheet1!$B$2:$B$37</c:f>
              <c:numCache>
                <c:formatCode>0</c:formatCode>
                <c:ptCount val="36"/>
                <c:pt idx="0">
                  <c:v>139.9</c:v>
                </c:pt>
                <c:pt idx="1">
                  <c:v>149.5</c:v>
                </c:pt>
                <c:pt idx="2">
                  <c:v>172.7</c:v>
                </c:pt>
                <c:pt idx="3">
                  <c:v>94.8</c:v>
                </c:pt>
                <c:pt idx="4">
                  <c:v>85.9</c:v>
                </c:pt>
                <c:pt idx="5">
                  <c:v>88.3</c:v>
                </c:pt>
                <c:pt idx="6">
                  <c:v>139.19999999999999</c:v>
                </c:pt>
                <c:pt idx="7">
                  <c:v>83.5</c:v>
                </c:pt>
                <c:pt idx="8">
                  <c:v>79.2</c:v>
                </c:pt>
                <c:pt idx="9">
                  <c:v>103.6</c:v>
                </c:pt>
                <c:pt idx="10">
                  <c:v>72.400000000000006</c:v>
                </c:pt>
                <c:pt idx="11">
                  <c:v>54.6</c:v>
                </c:pt>
                <c:pt idx="12">
                  <c:v>61.9</c:v>
                </c:pt>
                <c:pt idx="13">
                  <c:v>67.099999999999994</c:v>
                </c:pt>
                <c:pt idx="14">
                  <c:v>43.2</c:v>
                </c:pt>
                <c:pt idx="15">
                  <c:v>21.3</c:v>
                </c:pt>
                <c:pt idx="16">
                  <c:v>42.7</c:v>
                </c:pt>
                <c:pt idx="17">
                  <c:v>50.2</c:v>
                </c:pt>
                <c:pt idx="18">
                  <c:v>67.599999999999994</c:v>
                </c:pt>
                <c:pt idx="19">
                  <c:v>30.8</c:v>
                </c:pt>
                <c:pt idx="20">
                  <c:v>68</c:v>
                </c:pt>
                <c:pt idx="21">
                  <c:v>65.5</c:v>
                </c:pt>
                <c:pt idx="22">
                  <c:v>42.6</c:v>
                </c:pt>
                <c:pt idx="23">
                  <c:v>14.1</c:v>
                </c:pt>
                <c:pt idx="24">
                  <c:v>12.5</c:v>
                </c:pt>
                <c:pt idx="25">
                  <c:v>20.100000000000001</c:v>
                </c:pt>
                <c:pt idx="26">
                  <c:v>7.2</c:v>
                </c:pt>
                <c:pt idx="27">
                  <c:v>43.7</c:v>
                </c:pt>
                <c:pt idx="28">
                  <c:v>13.4</c:v>
                </c:pt>
                <c:pt idx="29">
                  <c:v>7.1</c:v>
                </c:pt>
                <c:pt idx="30">
                  <c:v>44.8</c:v>
                </c:pt>
                <c:pt idx="31">
                  <c:v>53.5</c:v>
                </c:pt>
                <c:pt idx="32">
                  <c:v>4.2</c:v>
                </c:pt>
                <c:pt idx="33">
                  <c:v>3.2</c:v>
                </c:pt>
                <c:pt idx="34">
                  <c:v>7</c:v>
                </c:pt>
                <c:pt idx="3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B3-4908-BA9E-419BF0424C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05824808"/>
        <c:axId val="305825200"/>
      </c:barChart>
      <c:catAx>
        <c:axId val="305824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825200"/>
        <c:crosses val="autoZero"/>
        <c:auto val="1"/>
        <c:lblAlgn val="ctr"/>
        <c:lblOffset val="100"/>
        <c:noMultiLvlLbl val="0"/>
      </c:catAx>
      <c:valAx>
        <c:axId val="305825200"/>
        <c:scaling>
          <c:orientation val="minMax"/>
        </c:scaling>
        <c:delete val="1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crossAx val="305824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8.8133325018497702E-2"/>
          <c:w val="0.94597440944881894"/>
          <c:h val="0.53106325479104277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E75A7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D78F-4F12-8718-B890B36AE662}"/>
              </c:ext>
            </c:extLst>
          </c:dPt>
          <c:dPt>
            <c:idx val="1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8F-4F12-8718-B890B36AE662}"/>
              </c:ext>
            </c:extLst>
          </c:dPt>
          <c:dPt>
            <c:idx val="2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78F-4F12-8718-B890B36AE662}"/>
              </c:ext>
            </c:extLst>
          </c:dPt>
          <c:dPt>
            <c:idx val="3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8F-4F12-8718-B890B36AE662}"/>
              </c:ext>
            </c:extLst>
          </c:dPt>
          <c:dPt>
            <c:idx val="4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78F-4F12-8718-B890B36AE662}"/>
              </c:ext>
            </c:extLst>
          </c:dPt>
          <c:dPt>
            <c:idx val="5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D78F-4F12-8718-B890B36AE662}"/>
              </c:ext>
            </c:extLst>
          </c:dPt>
          <c:dPt>
            <c:idx val="6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D78F-4F12-8718-B890B36AE662}"/>
              </c:ext>
            </c:extLst>
          </c:dPt>
          <c:dPt>
            <c:idx val="7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D78F-4F12-8718-B890B36AE662}"/>
              </c:ext>
            </c:extLst>
          </c:dPt>
          <c:dPt>
            <c:idx val="8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D78F-4F12-8718-B890B36AE662}"/>
              </c:ext>
            </c:extLst>
          </c:dPt>
          <c:dPt>
            <c:idx val="9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D78F-4F12-8718-B890B36AE662}"/>
              </c:ext>
            </c:extLst>
          </c:dPt>
          <c:dPt>
            <c:idx val="10"/>
            <c:invertIfNegative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B0C9-4B77-854B-121C6B2B92F5}"/>
              </c:ext>
            </c:extLst>
          </c:dPt>
          <c:dPt>
            <c:idx val="11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9702-40D2-A390-6BEACB6CD786}"/>
              </c:ext>
            </c:extLst>
          </c:dPt>
          <c:dPt>
            <c:idx val="12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9702-40D2-A390-6BEACB6CD786}"/>
              </c:ext>
            </c:extLst>
          </c:dPt>
          <c:dPt>
            <c:idx val="13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9702-40D2-A390-6BEACB6CD786}"/>
              </c:ext>
            </c:extLst>
          </c:dPt>
          <c:dPt>
            <c:idx val="14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9702-40D2-A390-6BEACB6CD786}"/>
              </c:ext>
            </c:extLst>
          </c:dPt>
          <c:dPt>
            <c:idx val="15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9702-40D2-A390-6BEACB6CD786}"/>
              </c:ext>
            </c:extLst>
          </c:dPt>
          <c:dPt>
            <c:idx val="16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9702-40D2-A390-6BEACB6CD786}"/>
              </c:ext>
            </c:extLst>
          </c:dPt>
          <c:dPt>
            <c:idx val="17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9702-40D2-A390-6BEACB6CD786}"/>
              </c:ext>
            </c:extLst>
          </c:dPt>
          <c:dPt>
            <c:idx val="18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9702-40D2-A390-6BEACB6CD786}"/>
              </c:ext>
            </c:extLst>
          </c:dPt>
          <c:dPt>
            <c:idx val="19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9702-40D2-A390-6BEACB6CD786}"/>
              </c:ext>
            </c:extLst>
          </c:dPt>
          <c:dPt>
            <c:idx val="20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9702-40D2-A390-6BEACB6CD786}"/>
              </c:ext>
            </c:extLst>
          </c:dPt>
          <c:dPt>
            <c:idx val="21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A-9702-40D2-A390-6BEACB6CD786}"/>
              </c:ext>
            </c:extLst>
          </c:dPt>
          <c:dPt>
            <c:idx val="22"/>
            <c:invertIfNegative val="0"/>
            <c:bubble3D val="0"/>
            <c:spPr>
              <a:solidFill>
                <a:srgbClr val="1E75A7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9702-40D2-A390-6BEACB6CD7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ECG Leads Off - Low</c:v>
                </c:pt>
                <c:pt idx="1">
                  <c:v>ECG Leads Off - Medium</c:v>
                </c:pt>
                <c:pt idx="2">
                  <c:v>LL Leads Off - Medium</c:v>
                </c:pt>
                <c:pt idx="3">
                  <c:v>RA Leads Off - Medium</c:v>
                </c:pt>
                <c:pt idx="4">
                  <c:v>Check Patient ID - Medium</c:v>
                </c:pt>
                <c:pt idx="5">
                  <c:v>NBP Cuff Overpress - Low</c:v>
                </c:pt>
                <c:pt idx="6">
                  <c:v>Replace Tele Battery - Low</c:v>
                </c:pt>
                <c:pt idx="7">
                  <c:v>LA Leads Off - Medium</c:v>
                </c:pt>
                <c:pt idx="8">
                  <c:v>Insert Battery - Medium</c:v>
                </c:pt>
                <c:pt idx="9">
                  <c:v>Battery Empty - Low</c:v>
                </c:pt>
                <c:pt idx="10">
                  <c:v>Check Equipment - Medium</c:v>
                </c:pt>
                <c:pt idx="11">
                  <c:v>Transmitter Off - Low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21445</c:v>
                </c:pt>
                <c:pt idx="1">
                  <c:v>2426</c:v>
                </c:pt>
                <c:pt idx="2">
                  <c:v>252</c:v>
                </c:pt>
                <c:pt idx="3" formatCode="General">
                  <c:v>237</c:v>
                </c:pt>
                <c:pt idx="4" formatCode="General">
                  <c:v>99</c:v>
                </c:pt>
                <c:pt idx="5" formatCode="General">
                  <c:v>44</c:v>
                </c:pt>
                <c:pt idx="6" formatCode="General">
                  <c:v>33</c:v>
                </c:pt>
                <c:pt idx="7">
                  <c:v>25</c:v>
                </c:pt>
                <c:pt idx="8">
                  <c:v>16</c:v>
                </c:pt>
                <c:pt idx="9" formatCode="General">
                  <c:v>9</c:v>
                </c:pt>
                <c:pt idx="10">
                  <c:v>3</c:v>
                </c:pt>
                <c:pt idx="11" formatCode="General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F-4F12-8718-B890B36AE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9162688"/>
        <c:axId val="309163080"/>
        <c:axId val="0"/>
      </c:bar3DChart>
      <c:catAx>
        <c:axId val="3091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3080"/>
        <c:crosses val="autoZero"/>
        <c:auto val="1"/>
        <c:lblAlgn val="ctr"/>
        <c:lblOffset val="100"/>
        <c:noMultiLvlLbl val="0"/>
      </c:catAx>
      <c:valAx>
        <c:axId val="309163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9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C6E-4D0E-B5F7-ECA6648C8938}"/>
              </c:ext>
            </c:extLst>
          </c:dPt>
          <c:dPt>
            <c:idx val="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C6E-4D0E-B5F7-ECA6648C8938}"/>
              </c:ext>
            </c:extLst>
          </c:dPt>
          <c:dPt>
            <c:idx val="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C6E-4D0E-B5F7-ECA6648C8938}"/>
              </c:ext>
            </c:extLst>
          </c:dPt>
          <c:dPt>
            <c:idx val="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C6E-4D0E-B5F7-ECA6648C8938}"/>
              </c:ext>
            </c:extLst>
          </c:dPt>
          <c:dPt>
            <c:idx val="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6C6E-4D0E-B5F7-ECA6648C8938}"/>
              </c:ext>
            </c:extLst>
          </c:dPt>
          <c:dPt>
            <c:idx val="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6C6E-4D0E-B5F7-ECA6648C8938}"/>
              </c:ext>
            </c:extLst>
          </c:dPt>
          <c:dPt>
            <c:idx val="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6C6E-4D0E-B5F7-ECA6648C8938}"/>
              </c:ext>
            </c:extLst>
          </c:dPt>
          <c:dPt>
            <c:idx val="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6C6E-4D0E-B5F7-ECA6648C8938}"/>
              </c:ext>
            </c:extLst>
          </c:dPt>
          <c:dPt>
            <c:idx val="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6C6E-4D0E-B5F7-ECA6648C8938}"/>
              </c:ext>
            </c:extLst>
          </c:dPt>
          <c:dPt>
            <c:idx val="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6C6E-4D0E-B5F7-ECA6648C8938}"/>
              </c:ext>
            </c:extLst>
          </c:dPt>
          <c:dPt>
            <c:idx val="1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6C6E-4D0E-B5F7-ECA6648C8938}"/>
              </c:ext>
            </c:extLst>
          </c:dPt>
          <c:dPt>
            <c:idx val="1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6130-4D8B-BB5E-1419F6AD9F39}"/>
              </c:ext>
            </c:extLst>
          </c:dPt>
          <c:dPt>
            <c:idx val="1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6130-4D8B-BB5E-1419F6AD9F39}"/>
              </c:ext>
            </c:extLst>
          </c:dPt>
          <c:dPt>
            <c:idx val="1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6130-4D8B-BB5E-1419F6AD9F39}"/>
              </c:ext>
            </c:extLst>
          </c:dPt>
          <c:dPt>
            <c:idx val="1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10E2-4DE8-AA31-FF13DA9E91B8}"/>
              </c:ext>
            </c:extLst>
          </c:dPt>
          <c:dPt>
            <c:idx val="1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10E2-4DE8-AA31-FF13DA9E91B8}"/>
              </c:ext>
            </c:extLst>
          </c:dPt>
          <c:dPt>
            <c:idx val="1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62CF-4E00-9DA2-DC12C9EB9084}"/>
              </c:ext>
            </c:extLst>
          </c:dPt>
          <c:dPt>
            <c:idx val="1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3-62CF-4E00-9DA2-DC12C9EB9084}"/>
              </c:ext>
            </c:extLst>
          </c:dPt>
          <c:dPt>
            <c:idx val="1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5-62CF-4E00-9DA2-DC12C9EB9084}"/>
              </c:ext>
            </c:extLst>
          </c:dPt>
          <c:dPt>
            <c:idx val="1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7-62CF-4E00-9DA2-DC12C9EB9084}"/>
              </c:ext>
            </c:extLst>
          </c:dPt>
          <c:dPt>
            <c:idx val="2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9-62CF-4E00-9DA2-DC12C9EB9084}"/>
              </c:ext>
            </c:extLst>
          </c:dPt>
          <c:dPt>
            <c:idx val="2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62CF-4E00-9DA2-DC12C9EB9084}"/>
              </c:ext>
            </c:extLst>
          </c:dPt>
          <c:dPt>
            <c:idx val="2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D-62CF-4E00-9DA2-DC12C9EB9084}"/>
              </c:ext>
            </c:extLst>
          </c:dPt>
          <c:dPt>
            <c:idx val="2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F-62CF-4E00-9DA2-DC12C9EB9084}"/>
              </c:ext>
            </c:extLst>
          </c:dPt>
          <c:dPt>
            <c:idx val="2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1-62CF-4E00-9DA2-DC12C9EB9084}"/>
              </c:ext>
            </c:extLst>
          </c:dPt>
          <c:dPt>
            <c:idx val="2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3-62CF-4E00-9DA2-DC12C9EB9084}"/>
              </c:ext>
            </c:extLst>
          </c:dPt>
          <c:dPt>
            <c:idx val="26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5-62CF-4E00-9DA2-DC12C9EB9084}"/>
              </c:ext>
            </c:extLst>
          </c:dPt>
          <c:dPt>
            <c:idx val="27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7-62CF-4E00-9DA2-DC12C9EB9084}"/>
              </c:ext>
            </c:extLst>
          </c:dPt>
          <c:dPt>
            <c:idx val="28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9-62CF-4E00-9DA2-DC12C9EB9084}"/>
              </c:ext>
            </c:extLst>
          </c:dPt>
          <c:dPt>
            <c:idx val="29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B-62CF-4E00-9DA2-DC12C9EB9084}"/>
              </c:ext>
            </c:extLst>
          </c:dPt>
          <c:dPt>
            <c:idx val="30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D-62CF-4E00-9DA2-DC12C9EB9084}"/>
              </c:ext>
            </c:extLst>
          </c:dPt>
          <c:dPt>
            <c:idx val="31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F-62CF-4E00-9DA2-DC12C9EB9084}"/>
              </c:ext>
            </c:extLst>
          </c:dPt>
          <c:dPt>
            <c:idx val="32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1-62CF-4E00-9DA2-DC12C9EB9084}"/>
              </c:ext>
            </c:extLst>
          </c:dPt>
          <c:dPt>
            <c:idx val="33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3-62CF-4E00-9DA2-DC12C9EB9084}"/>
              </c:ext>
            </c:extLst>
          </c:dPt>
          <c:dPt>
            <c:idx val="34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5-62CF-4E00-9DA2-DC12C9EB9084}"/>
              </c:ext>
            </c:extLst>
          </c:dPt>
          <c:dPt>
            <c:idx val="35"/>
            <c:invertIfNegative val="0"/>
            <c:bubble3D val="0"/>
            <c:spPr>
              <a:solidFill>
                <a:srgbClr val="0089C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7-62CF-4E00-9DA2-DC12C9EB90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CH NNICU</c:v>
                </c:pt>
                <c:pt idx="1">
                  <c:v>CH 8D</c:v>
                </c:pt>
                <c:pt idx="2">
                  <c:v>CH SC5 EC</c:v>
                </c:pt>
                <c:pt idx="3">
                  <c:v>CH 7C</c:v>
                </c:pt>
                <c:pt idx="4">
                  <c:v>CH Peds ED</c:v>
                </c:pt>
                <c:pt idx="5">
                  <c:v>CH PICU</c:v>
                </c:pt>
                <c:pt idx="6">
                  <c:v>CH SC8</c:v>
                </c:pt>
                <c:pt idx="7">
                  <c:v>CH PPR</c:v>
                </c:pt>
                <c:pt idx="8">
                  <c:v>CH Peds Same D</c:v>
                </c:pt>
              </c:strCache>
            </c:strRef>
          </c:cat>
          <c:val>
            <c:numRef>
              <c:f>Sheet1!$B$2:$B$10</c:f>
              <c:numCache>
                <c:formatCode>#,##0</c:formatCode>
                <c:ptCount val="9"/>
                <c:pt idx="0">
                  <c:v>5117</c:v>
                </c:pt>
                <c:pt idx="1">
                  <c:v>4530</c:v>
                </c:pt>
                <c:pt idx="2">
                  <c:v>3855</c:v>
                </c:pt>
                <c:pt idx="3">
                  <c:v>3809</c:v>
                </c:pt>
                <c:pt idx="4">
                  <c:v>2616</c:v>
                </c:pt>
                <c:pt idx="5">
                  <c:v>2486</c:v>
                </c:pt>
                <c:pt idx="6">
                  <c:v>1260</c:v>
                </c:pt>
                <c:pt idx="7">
                  <c:v>725</c:v>
                </c:pt>
                <c:pt idx="8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C6E-4D0E-B5F7-ECA6648C89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9163864"/>
        <c:axId val="309164256"/>
        <c:axId val="0"/>
      </c:bar3DChart>
      <c:catAx>
        <c:axId val="30916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1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4256"/>
        <c:crosses val="autoZero"/>
        <c:auto val="1"/>
        <c:lblAlgn val="ctr"/>
        <c:lblOffset val="100"/>
        <c:noMultiLvlLbl val="0"/>
      </c:catAx>
      <c:valAx>
        <c:axId val="3091642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3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458333333333333E-2"/>
                  <c:y val="-3.90391240157480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314-42C6-8CDF-0013379E6FDF}"/>
                </c:ext>
              </c:extLst>
            </c:dLbl>
            <c:dLbl>
              <c:idx val="3"/>
              <c:layout>
                <c:manualLayout>
                  <c:x val="-1.5291666666666686E-2"/>
                  <c:y val="7.835875984251854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7314-42C6-8CDF-0013379E6FDF}"/>
                </c:ext>
              </c:extLst>
            </c:dLbl>
            <c:dLbl>
              <c:idx val="4"/>
              <c:layout>
                <c:manualLayout>
                  <c:x val="-3.6125000000000018E-2"/>
                  <c:y val="-3.59141240157480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05E-42E8-9F9B-0ED093ED5C05}"/>
                </c:ext>
              </c:extLst>
            </c:dLbl>
            <c:dLbl>
              <c:idx val="5"/>
              <c:layout>
                <c:manualLayout>
                  <c:x val="-4.445833333333335E-2"/>
                  <c:y val="-3.90391240157480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7314-42C6-8CDF-0013379E6FDF}"/>
                </c:ext>
              </c:extLst>
            </c:dLbl>
            <c:dLbl>
              <c:idx val="7"/>
              <c:layout>
                <c:manualLayout>
                  <c:x val="-5.2791666666666702E-2"/>
                  <c:y val="-1.7164124015748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7314-42C6-8CDF-0013379E6FDF}"/>
                </c:ext>
              </c:extLst>
            </c:dLbl>
            <c:dLbl>
              <c:idx val="9"/>
              <c:layout>
                <c:manualLayout>
                  <c:x val="-8.4583333333332952E-3"/>
                  <c:y val="-1.7164124015748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7314-42C6-8CDF-0013379E6FDF}"/>
                </c:ext>
              </c:extLst>
            </c:dLbl>
            <c:dLbl>
              <c:idx val="11"/>
              <c:layout>
                <c:manualLayout>
                  <c:x val="-1.8874999999999999E-2"/>
                  <c:y val="-2.65391240157481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7314-42C6-8CDF-0013379E6FDF}"/>
                </c:ext>
              </c:extLst>
            </c:dLbl>
            <c:dLbl>
              <c:idx val="12"/>
              <c:layout>
                <c:manualLayout>
                  <c:x val="-6.3749999999999996E-3"/>
                  <c:y val="-1.7164124015748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31F-4EF6-B45B-8E5E832BFA6D}"/>
                </c:ext>
              </c:extLst>
            </c:dLbl>
            <c:dLbl>
              <c:idx val="14"/>
              <c:layout>
                <c:manualLayout>
                  <c:x val="-3.1958333333333332E-2"/>
                  <c:y val="3.90858759842519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05E-42E8-9F9B-0ED093ED5C05}"/>
                </c:ext>
              </c:extLst>
            </c:dLbl>
            <c:dLbl>
              <c:idx val="16"/>
              <c:layout>
                <c:manualLayout>
                  <c:x val="-2.9874999999999999E-2"/>
                  <c:y val="2.03358759842519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05E-42E8-9F9B-0ED093ED5C05}"/>
                </c:ext>
              </c:extLst>
            </c:dLbl>
            <c:dLbl>
              <c:idx val="18"/>
              <c:layout>
                <c:manualLayout>
                  <c:x val="-1.8874999999999999E-2"/>
                  <c:y val="-4.21641240157480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05E-42E8-9F9B-0ED093ED5C05}"/>
                </c:ext>
              </c:extLst>
            </c:dLbl>
            <c:dLbl>
              <c:idx val="22"/>
              <c:layout>
                <c:manualLayout>
                  <c:x val="-1.0541666666666819E-2"/>
                  <c:y val="-1.539124015748031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7314-42C6-8CDF-0013379E6FDF}"/>
                </c:ext>
              </c:extLst>
            </c:dLbl>
            <c:dLbl>
              <c:idx val="24"/>
              <c:layout>
                <c:manualLayout>
                  <c:x val="-3.9708333333333332E-2"/>
                  <c:y val="-2.65391240157481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05E-42E8-9F9B-0ED093ED5C05}"/>
                </c:ext>
              </c:extLst>
            </c:dLbl>
            <c:dLbl>
              <c:idx val="27"/>
              <c:layout>
                <c:manualLayout>
                  <c:x val="-4.1791666666666664E-2"/>
                  <c:y val="-4.664124015748031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7314-42C6-8CDF-0013379E6F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Sheet1!$A$2:$A$30</c:f>
              <c:strCache>
                <c:ptCount val="29"/>
                <c:pt idx="0">
                  <c:v>8EA</c:v>
                </c:pt>
                <c:pt idx="1">
                  <c:v>8EA1</c:v>
                </c:pt>
                <c:pt idx="2">
                  <c:v>8EB</c:v>
                </c:pt>
                <c:pt idx="3">
                  <c:v>8ED1</c:v>
                </c:pt>
                <c:pt idx="4">
                  <c:v>8EE1</c:v>
                </c:pt>
                <c:pt idx="5">
                  <c:v>8EF</c:v>
                </c:pt>
                <c:pt idx="6">
                  <c:v>8EG</c:v>
                </c:pt>
                <c:pt idx="7">
                  <c:v>8EG1</c:v>
                </c:pt>
                <c:pt idx="8">
                  <c:v>8EH</c:v>
                </c:pt>
                <c:pt idx="9">
                  <c:v>8EH1</c:v>
                </c:pt>
                <c:pt idx="10">
                  <c:v>8EI1</c:v>
                </c:pt>
                <c:pt idx="11">
                  <c:v>8EJ</c:v>
                </c:pt>
                <c:pt idx="12">
                  <c:v>8EJ1</c:v>
                </c:pt>
                <c:pt idx="13">
                  <c:v>8EK</c:v>
                </c:pt>
                <c:pt idx="14">
                  <c:v>8EK1</c:v>
                </c:pt>
                <c:pt idx="15">
                  <c:v>8EL</c:v>
                </c:pt>
                <c:pt idx="16">
                  <c:v>8EL1</c:v>
                </c:pt>
                <c:pt idx="17">
                  <c:v>8EM</c:v>
                </c:pt>
                <c:pt idx="18">
                  <c:v>8EM1</c:v>
                </c:pt>
                <c:pt idx="19">
                  <c:v>8EN</c:v>
                </c:pt>
                <c:pt idx="20">
                  <c:v>8EO</c:v>
                </c:pt>
                <c:pt idx="21">
                  <c:v>8EO1</c:v>
                </c:pt>
                <c:pt idx="22">
                  <c:v>8EP</c:v>
                </c:pt>
                <c:pt idx="23">
                  <c:v>8EP1</c:v>
                </c:pt>
                <c:pt idx="24">
                  <c:v>8EQ</c:v>
                </c:pt>
                <c:pt idx="25">
                  <c:v>8ER</c:v>
                </c:pt>
                <c:pt idx="26">
                  <c:v>8ES</c:v>
                </c:pt>
                <c:pt idx="27">
                  <c:v>8ES1</c:v>
                </c:pt>
                <c:pt idx="28">
                  <c:v>STAB1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22</c:v>
                </c:pt>
                <c:pt idx="1">
                  <c:v>239</c:v>
                </c:pt>
                <c:pt idx="2">
                  <c:v>275</c:v>
                </c:pt>
                <c:pt idx="3">
                  <c:v>105</c:v>
                </c:pt>
                <c:pt idx="4">
                  <c:v>183</c:v>
                </c:pt>
                <c:pt idx="5">
                  <c:v>259</c:v>
                </c:pt>
                <c:pt idx="6">
                  <c:v>477</c:v>
                </c:pt>
                <c:pt idx="7">
                  <c:v>118</c:v>
                </c:pt>
                <c:pt idx="8">
                  <c:v>193</c:v>
                </c:pt>
                <c:pt idx="9">
                  <c:v>24</c:v>
                </c:pt>
                <c:pt idx="10">
                  <c:v>209</c:v>
                </c:pt>
                <c:pt idx="11">
                  <c:v>71</c:v>
                </c:pt>
                <c:pt idx="12">
                  <c:v>38</c:v>
                </c:pt>
                <c:pt idx="13">
                  <c:v>762</c:v>
                </c:pt>
                <c:pt idx="14">
                  <c:v>474</c:v>
                </c:pt>
                <c:pt idx="15">
                  <c:v>468</c:v>
                </c:pt>
                <c:pt idx="16">
                  <c:v>148</c:v>
                </c:pt>
                <c:pt idx="17">
                  <c:v>228</c:v>
                </c:pt>
                <c:pt idx="18">
                  <c:v>77</c:v>
                </c:pt>
                <c:pt idx="19">
                  <c:v>38</c:v>
                </c:pt>
                <c:pt idx="20">
                  <c:v>30</c:v>
                </c:pt>
                <c:pt idx="21">
                  <c:v>70</c:v>
                </c:pt>
                <c:pt idx="22">
                  <c:v>10</c:v>
                </c:pt>
                <c:pt idx="23">
                  <c:v>583</c:v>
                </c:pt>
                <c:pt idx="24">
                  <c:v>51</c:v>
                </c:pt>
                <c:pt idx="25">
                  <c:v>175</c:v>
                </c:pt>
                <c:pt idx="26">
                  <c:v>212</c:v>
                </c:pt>
                <c:pt idx="27">
                  <c:v>60</c:v>
                </c:pt>
                <c:pt idx="28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4-42C6-8CDF-0013379E6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284848"/>
        <c:axId val="309285240"/>
      </c:lineChart>
      <c:catAx>
        <c:axId val="30928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85240"/>
        <c:crosses val="autoZero"/>
        <c:auto val="1"/>
        <c:lblAlgn val="ctr"/>
        <c:lblOffset val="100"/>
        <c:noMultiLvlLbl val="0"/>
      </c:catAx>
      <c:valAx>
        <c:axId val="3092852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92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692257217847768E-2"/>
          <c:y val="1.2500000000000001E-2"/>
          <c:w val="0.94597440944881894"/>
          <c:h val="0.67784104330708661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Yellow Alarms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C6E-4D0E-B5F7-ECA6648C8938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C6E-4D0E-B5F7-ECA6648C8938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C6E-4D0E-B5F7-ECA6648C8938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C6E-4D0E-B5F7-ECA6648C8938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6C6E-4D0E-B5F7-ECA6648C8938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6C6E-4D0E-B5F7-ECA6648C8938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6C6E-4D0E-B5F7-ECA6648C8938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6C6E-4D0E-B5F7-ECA6648C8938}"/>
              </c:ext>
            </c:extLst>
          </c:dPt>
          <c:dPt>
            <c:idx val="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6C6E-4D0E-B5F7-ECA6648C8938}"/>
              </c:ext>
            </c:extLst>
          </c:dPt>
          <c:dPt>
            <c:idx val="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6C6E-4D0E-B5F7-ECA6648C8938}"/>
              </c:ext>
            </c:extLst>
          </c:dPt>
          <c:dPt>
            <c:idx val="1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6C6E-4D0E-B5F7-ECA6648C8938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6130-4D8B-BB5E-1419F6AD9F39}"/>
              </c:ext>
            </c:extLst>
          </c:dPt>
          <c:dPt>
            <c:idx val="1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6130-4D8B-BB5E-1419F6AD9F39}"/>
              </c:ext>
            </c:extLst>
          </c:dPt>
          <c:dPt>
            <c:idx val="1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6130-4D8B-BB5E-1419F6AD9F39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10E2-4DE8-AA31-FF13DA9E91B8}"/>
              </c:ext>
            </c:extLst>
          </c:dPt>
          <c:dPt>
            <c:idx val="1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10E2-4DE8-AA31-FF13DA9E91B8}"/>
              </c:ext>
            </c:extLst>
          </c:dPt>
          <c:dPt>
            <c:idx val="1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62CF-4E00-9DA2-DC12C9EB9084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3-62CF-4E00-9DA2-DC12C9EB9084}"/>
              </c:ext>
            </c:extLst>
          </c:dPt>
          <c:dPt>
            <c:idx val="1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5-62CF-4E00-9DA2-DC12C9EB9084}"/>
              </c:ext>
            </c:extLst>
          </c:dPt>
          <c:dPt>
            <c:idx val="1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7-62CF-4E00-9DA2-DC12C9EB9084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9-62CF-4E00-9DA2-DC12C9EB9084}"/>
              </c:ext>
            </c:extLst>
          </c:dPt>
          <c:dPt>
            <c:idx val="2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62CF-4E00-9DA2-DC12C9EB9084}"/>
              </c:ext>
            </c:extLst>
          </c:dPt>
          <c:dPt>
            <c:idx val="2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D-62CF-4E00-9DA2-DC12C9EB9084}"/>
              </c:ext>
            </c:extLst>
          </c:dPt>
          <c:dPt>
            <c:idx val="2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F-62CF-4E00-9DA2-DC12C9EB9084}"/>
              </c:ext>
            </c:extLst>
          </c:dPt>
          <c:dPt>
            <c:idx val="2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1-62CF-4E00-9DA2-DC12C9EB9084}"/>
              </c:ext>
            </c:extLst>
          </c:dPt>
          <c:dPt>
            <c:idx val="2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3-62CF-4E00-9DA2-DC12C9EB9084}"/>
              </c:ext>
            </c:extLst>
          </c:dPt>
          <c:dPt>
            <c:idx val="2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5-62CF-4E00-9DA2-DC12C9EB9084}"/>
              </c:ext>
            </c:extLst>
          </c:dPt>
          <c:dPt>
            <c:idx val="2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7-62CF-4E00-9DA2-DC12C9EB9084}"/>
              </c:ext>
            </c:extLst>
          </c:dPt>
          <c:dPt>
            <c:idx val="2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9-62CF-4E00-9DA2-DC12C9EB9084}"/>
              </c:ext>
            </c:extLst>
          </c:dPt>
          <c:dPt>
            <c:idx val="2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B-62CF-4E00-9DA2-DC12C9EB9084}"/>
              </c:ext>
            </c:extLst>
          </c:dPt>
          <c:dPt>
            <c:idx val="3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D-62CF-4E00-9DA2-DC12C9EB9084}"/>
              </c:ext>
            </c:extLst>
          </c:dPt>
          <c:dPt>
            <c:idx val="3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F-62CF-4E00-9DA2-DC12C9EB9084}"/>
              </c:ext>
            </c:extLst>
          </c:dPt>
          <c:dPt>
            <c:idx val="3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1-62CF-4E00-9DA2-DC12C9EB9084}"/>
              </c:ext>
            </c:extLst>
          </c:dPt>
          <c:dPt>
            <c:idx val="3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3-62CF-4E00-9DA2-DC12C9EB9084}"/>
              </c:ext>
            </c:extLst>
          </c:dPt>
          <c:dPt>
            <c:idx val="3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5-62CF-4E00-9DA2-DC12C9EB9084}"/>
              </c:ext>
            </c:extLst>
          </c:dPt>
          <c:dPt>
            <c:idx val="3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7-62CF-4E00-9DA2-DC12C9EB9084}"/>
              </c:ext>
            </c:extLst>
          </c:dPt>
          <c:dLbls>
            <c:dLbl>
              <c:idx val="0"/>
              <c:layout>
                <c:manualLayout>
                  <c:x val="2.0325203252032522E-3"/>
                  <c:y val="8.10063784549964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C6E-4D0E-B5F7-ECA6648C8938}"/>
                </c:ext>
              </c:extLst>
            </c:dLbl>
            <c:dLbl>
              <c:idx val="1"/>
              <c:layout>
                <c:manualLayout>
                  <c:x val="4.0650406504064299E-3"/>
                  <c:y val="7.8006142215922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C6E-4D0E-B5F7-ECA6648C89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MSICU</c:v>
                </c:pt>
                <c:pt idx="1">
                  <c:v>STICU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601</c:v>
                </c:pt>
                <c:pt idx="1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C6E-4D0E-B5F7-ECA6648C8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 Alarms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3.7262442169814612E-17"/>
                  <c:y val="7.20056697377746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ED7-4734-9137-38278516589E}"/>
                </c:ext>
              </c:extLst>
            </c:dLbl>
            <c:dLbl>
              <c:idx val="1"/>
              <c:layout>
                <c:manualLayout>
                  <c:x val="2.0325203252031031E-3"/>
                  <c:y val="7.80061422159224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ED7-4734-9137-3827851658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MSICU</c:v>
                </c:pt>
                <c:pt idx="1">
                  <c:v>STICU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471</c:v>
                </c:pt>
                <c:pt idx="1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D7-4734-9137-3827851658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9163864"/>
        <c:axId val="309164256"/>
        <c:axId val="0"/>
      </c:bar3DChart>
      <c:catAx>
        <c:axId val="30916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64256"/>
        <c:crosses val="autoZero"/>
        <c:auto val="1"/>
        <c:lblAlgn val="ctr"/>
        <c:lblOffset val="100"/>
        <c:noMultiLvlLbl val="0"/>
      </c:catAx>
      <c:valAx>
        <c:axId val="3091642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09163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39C0-4AF9-9CF3-3D49D5F6A046}"/>
              </c:ext>
            </c:extLst>
          </c:dPt>
          <c:dPt>
            <c:idx val="1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C0-4AF9-9CF3-3D49D5F6A046}"/>
              </c:ext>
            </c:extLst>
          </c:dPt>
          <c:dPt>
            <c:idx val="2"/>
            <c:invertIfNegative val="0"/>
            <c:bubble3D val="0"/>
            <c:spPr>
              <a:pattFill prst="lgCheck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39C0-4AF9-9CF3-3D49D5F6A046}"/>
              </c:ext>
            </c:extLst>
          </c:dPt>
          <c:dLbls>
            <c:dLbl>
              <c:idx val="5"/>
              <c:layout>
                <c:manualLayout>
                  <c:x val="0"/>
                  <c:y val="-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C0-4AF9-9CF3-3D49D5F6A046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C0-4AF9-9CF3-3D49D5F6A046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9C0-4AF9-9CF3-3D49D5F6A046}"/>
                </c:ext>
              </c:extLst>
            </c:dLbl>
            <c:dLbl>
              <c:idx val="8"/>
              <c:layout>
                <c:manualLayout>
                  <c:x val="0"/>
                  <c:y val="-1.25000000000001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C0-4AF9-9CF3-3D49D5F6A046}"/>
                </c:ext>
              </c:extLst>
            </c:dLbl>
            <c:dLbl>
              <c:idx val="9"/>
              <c:layout>
                <c:manualLayout>
                  <c:x val="-7.638800644811996E-17"/>
                  <c:y val="-9.37499999999999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C0-4AF9-9CF3-3D49D5F6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Sheet1!$A$2:$A$40</c:f>
              <c:strCache>
                <c:ptCount val="39"/>
                <c:pt idx="0">
                  <c:v>Drew Study</c:v>
                </c:pt>
                <c:pt idx="1">
                  <c:v>Johns Hopkins A</c:v>
                </c:pt>
                <c:pt idx="2">
                  <c:v>Johns Hopkins B</c:v>
                </c:pt>
                <c:pt idx="3">
                  <c:v>ART CVICU</c:v>
                </c:pt>
                <c:pt idx="4">
                  <c:v>Main Neuro</c:v>
                </c:pt>
                <c:pt idx="5">
                  <c:v>PCICU</c:v>
                </c:pt>
                <c:pt idx="6">
                  <c:v>Main Tele 9-Neuro</c:v>
                </c:pt>
                <c:pt idx="7">
                  <c:v>MUSC ED</c:v>
                </c:pt>
                <c:pt idx="8">
                  <c:v>ART Tele 3-Cardio Inpatient</c:v>
                </c:pt>
                <c:pt idx="9">
                  <c:v>ART Tele A5E</c:v>
                </c:pt>
                <c:pt idx="10">
                  <c:v>ART Tele A5W</c:v>
                </c:pt>
                <c:pt idx="11">
                  <c:v>ART MSICU</c:v>
                </c:pt>
                <c:pt idx="12">
                  <c:v>ART CPC</c:v>
                </c:pt>
                <c:pt idx="13">
                  <c:v>STICU</c:v>
                </c:pt>
                <c:pt idx="14">
                  <c:v>MICU</c:v>
                </c:pt>
                <c:pt idx="15">
                  <c:v>ART Tele 4-CTSurgery</c:v>
                </c:pt>
                <c:pt idx="16">
                  <c:v>ART Tele 7-Oncology</c:v>
                </c:pt>
                <c:pt idx="17">
                  <c:v>Main 6 West</c:v>
                </c:pt>
                <c:pt idx="18">
                  <c:v>ART HVC PP</c:v>
                </c:pt>
                <c:pt idx="19">
                  <c:v>Main Tele 8-Medsurg</c:v>
                </c:pt>
                <c:pt idx="20">
                  <c:v>ART Tele 6-Digestive</c:v>
                </c:pt>
                <c:pt idx="21">
                  <c:v>Main Tele 10-Ortho</c:v>
                </c:pt>
                <c:pt idx="22">
                  <c:v>ART PACU</c:v>
                </c:pt>
                <c:pt idx="23">
                  <c:v>Main Tele 6-Renal</c:v>
                </c:pt>
                <c:pt idx="24">
                  <c:v>Main Tele 7-West</c:v>
                </c:pt>
                <c:pt idx="25">
                  <c:v>Main Tele 6-Trauma</c:v>
                </c:pt>
                <c:pt idx="26">
                  <c:v>Adult IR</c:v>
                </c:pt>
                <c:pt idx="27">
                  <c:v>ART Holding</c:v>
                </c:pt>
                <c:pt idx="28">
                  <c:v>Main 7 W</c:v>
                </c:pt>
                <c:pt idx="29">
                  <c:v>Main Radhold</c:v>
                </c:pt>
                <c:pt idx="30">
                  <c:v>Main Tele 5-Obs</c:v>
                </c:pt>
                <c:pt idx="31">
                  <c:v>Main LD</c:v>
                </c:pt>
                <c:pt idx="32">
                  <c:v>Main 6 East</c:v>
                </c:pt>
                <c:pt idx="33">
                  <c:v>ART Tele 3-CathPrep</c:v>
                </c:pt>
                <c:pt idx="34">
                  <c:v>ART Tele 1-Holding</c:v>
                </c:pt>
                <c:pt idx="35">
                  <c:v>Dialysis</c:v>
                </c:pt>
                <c:pt idx="36">
                  <c:v>ART Tele Telemetry</c:v>
                </c:pt>
                <c:pt idx="37">
                  <c:v>Main Tele 2-EAU</c:v>
                </c:pt>
                <c:pt idx="38">
                  <c:v>ART Tele 3-MSICU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187</c:v>
                </c:pt>
                <c:pt idx="1">
                  <c:v>215</c:v>
                </c:pt>
                <c:pt idx="2">
                  <c:v>317</c:v>
                </c:pt>
                <c:pt idx="3">
                  <c:v>140</c:v>
                </c:pt>
                <c:pt idx="4">
                  <c:v>150</c:v>
                </c:pt>
                <c:pt idx="5">
                  <c:v>173</c:v>
                </c:pt>
                <c:pt idx="6">
                  <c:v>95</c:v>
                </c:pt>
                <c:pt idx="7">
                  <c:v>86</c:v>
                </c:pt>
                <c:pt idx="8">
                  <c:v>88</c:v>
                </c:pt>
                <c:pt idx="9">
                  <c:v>139</c:v>
                </c:pt>
                <c:pt idx="10">
                  <c:v>84</c:v>
                </c:pt>
                <c:pt idx="11">
                  <c:v>79</c:v>
                </c:pt>
                <c:pt idx="12">
                  <c:v>104</c:v>
                </c:pt>
                <c:pt idx="13">
                  <c:v>72</c:v>
                </c:pt>
                <c:pt idx="14">
                  <c:v>55</c:v>
                </c:pt>
                <c:pt idx="15">
                  <c:v>62</c:v>
                </c:pt>
                <c:pt idx="16">
                  <c:v>67</c:v>
                </c:pt>
                <c:pt idx="17">
                  <c:v>43</c:v>
                </c:pt>
                <c:pt idx="18">
                  <c:v>21</c:v>
                </c:pt>
                <c:pt idx="19">
                  <c:v>43</c:v>
                </c:pt>
                <c:pt idx="20">
                  <c:v>50</c:v>
                </c:pt>
                <c:pt idx="21">
                  <c:v>68</c:v>
                </c:pt>
                <c:pt idx="22">
                  <c:v>31</c:v>
                </c:pt>
                <c:pt idx="23">
                  <c:v>68</c:v>
                </c:pt>
                <c:pt idx="24">
                  <c:v>66</c:v>
                </c:pt>
                <c:pt idx="25">
                  <c:v>43</c:v>
                </c:pt>
                <c:pt idx="26">
                  <c:v>14</c:v>
                </c:pt>
                <c:pt idx="27">
                  <c:v>13</c:v>
                </c:pt>
                <c:pt idx="28">
                  <c:v>20</c:v>
                </c:pt>
                <c:pt idx="29">
                  <c:v>7</c:v>
                </c:pt>
                <c:pt idx="30">
                  <c:v>44</c:v>
                </c:pt>
                <c:pt idx="31">
                  <c:v>13</c:v>
                </c:pt>
                <c:pt idx="32">
                  <c:v>7</c:v>
                </c:pt>
                <c:pt idx="33">
                  <c:v>45</c:v>
                </c:pt>
                <c:pt idx="34">
                  <c:v>54</c:v>
                </c:pt>
                <c:pt idx="35">
                  <c:v>4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C0-4AF9-9CF3-3D49D5F6A04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05826376"/>
        <c:axId val="228119824"/>
      </c:barChart>
      <c:catAx>
        <c:axId val="30582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19824"/>
        <c:crosses val="autoZero"/>
        <c:auto val="1"/>
        <c:lblAlgn val="ctr"/>
        <c:lblOffset val="100"/>
        <c:noMultiLvlLbl val="0"/>
      </c:catAx>
      <c:valAx>
        <c:axId val="228119824"/>
        <c:scaling>
          <c:orientation val="minMax"/>
        </c:scaling>
        <c:delete val="1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5826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750656167979001E-2"/>
          <c:y val="8.6306208447298305E-2"/>
          <c:w val="0.92933267716535428"/>
          <c:h val="0.69938392317850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E206A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dkUpDiag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5E9-4B95-BF2C-FAE1BD7F227C}"/>
              </c:ext>
            </c:extLst>
          </c:dPt>
          <c:dPt>
            <c:idx val="1"/>
            <c:invertIfNegative val="0"/>
            <c:bubble3D val="0"/>
            <c:spPr>
              <a:pattFill prst="dkUpDiag">
                <a:fgClr>
                  <a:srgbClr val="7E206A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132-8B04-C4A04CB202B4}"/>
              </c:ext>
            </c:extLst>
          </c:dPt>
          <c:dPt>
            <c:idx val="2"/>
            <c:invertIfNegative val="0"/>
            <c:bubble3D val="0"/>
            <c:spPr>
              <a:solidFill>
                <a:srgbClr val="7E206A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9DB2-4132-8B04-C4A04CB202B4}"/>
              </c:ext>
            </c:extLst>
          </c:dPt>
          <c:dPt>
            <c:idx val="3"/>
            <c:invertIfNegative val="0"/>
            <c:bubble3D val="0"/>
            <c:spPr>
              <a:solidFill>
                <a:srgbClr val="7E206A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132-8B04-C4A04CB202B4}"/>
              </c:ext>
            </c:extLst>
          </c:dPt>
          <c:dLbls>
            <c:dLbl>
              <c:idx val="5"/>
              <c:layout>
                <c:manualLayout>
                  <c:x val="0"/>
                  <c:y val="5.088396585590414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B2-4132-8B04-C4A04CB202B4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132-8B04-C4A04CB202B4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B2-4132-8B04-C4A04CB202B4}"/>
                </c:ext>
              </c:extLst>
            </c:dLbl>
            <c:dLbl>
              <c:idx val="8"/>
              <c:layout>
                <c:manualLayout>
                  <c:x val="2.0833333333333333E-3"/>
                  <c:y val="4.761112569935148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132-8B04-C4A04CB202B4}"/>
                </c:ext>
              </c:extLst>
            </c:dLbl>
            <c:dLbl>
              <c:idx val="9"/>
              <c:layout>
                <c:manualLayout>
                  <c:x val="0"/>
                  <c:y val="4.434100384857732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B2-4132-8B04-C4A04CB202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ART Tele</c:v>
                </c:pt>
                <c:pt idx="1">
                  <c:v>MAIN Tele</c:v>
                </c:pt>
                <c:pt idx="2">
                  <c:v>ART CVICU</c:v>
                </c:pt>
                <c:pt idx="3">
                  <c:v>Main Neuro</c:v>
                </c:pt>
                <c:pt idx="4">
                  <c:v>PCICU</c:v>
                </c:pt>
                <c:pt idx="5">
                  <c:v>MUSC ED</c:v>
                </c:pt>
                <c:pt idx="6">
                  <c:v>ART MSICU</c:v>
                </c:pt>
                <c:pt idx="7">
                  <c:v>ART CPC</c:v>
                </c:pt>
                <c:pt idx="8">
                  <c:v>STICU</c:v>
                </c:pt>
                <c:pt idx="9">
                  <c:v>MICU</c:v>
                </c:pt>
                <c:pt idx="10">
                  <c:v>Main 6 West</c:v>
                </c:pt>
                <c:pt idx="11">
                  <c:v>ART HVC PP</c:v>
                </c:pt>
                <c:pt idx="12">
                  <c:v>ART PACU</c:v>
                </c:pt>
                <c:pt idx="13">
                  <c:v>Adult IR</c:v>
                </c:pt>
                <c:pt idx="14">
                  <c:v>ART Holding</c:v>
                </c:pt>
                <c:pt idx="15">
                  <c:v>Main 7 W</c:v>
                </c:pt>
                <c:pt idx="16">
                  <c:v>Main Radhold</c:v>
                </c:pt>
                <c:pt idx="17">
                  <c:v>Main LD</c:v>
                </c:pt>
                <c:pt idx="18">
                  <c:v>Main 6 East</c:v>
                </c:pt>
                <c:pt idx="19">
                  <c:v>Dialysis</c:v>
                </c:pt>
              </c:strCache>
            </c:strRef>
          </c:cat>
          <c:val>
            <c:numRef>
              <c:f>Sheet1!$B$2:$B$21</c:f>
              <c:numCache>
                <c:formatCode>#,##0</c:formatCode>
                <c:ptCount val="20"/>
                <c:pt idx="0">
                  <c:v>188605</c:v>
                </c:pt>
                <c:pt idx="1">
                  <c:v>106214</c:v>
                </c:pt>
                <c:pt idx="2">
                  <c:v>83581</c:v>
                </c:pt>
                <c:pt idx="3">
                  <c:v>71525</c:v>
                </c:pt>
                <c:pt idx="4">
                  <c:v>69836</c:v>
                </c:pt>
                <c:pt idx="5">
                  <c:v>61478</c:v>
                </c:pt>
                <c:pt idx="6">
                  <c:v>40798</c:v>
                </c:pt>
                <c:pt idx="7">
                  <c:v>35860</c:v>
                </c:pt>
                <c:pt idx="8">
                  <c:v>32177</c:v>
                </c:pt>
                <c:pt idx="9">
                  <c:v>27089</c:v>
                </c:pt>
                <c:pt idx="10">
                  <c:v>17188</c:v>
                </c:pt>
                <c:pt idx="11">
                  <c:v>12609</c:v>
                </c:pt>
                <c:pt idx="12">
                  <c:v>8394</c:v>
                </c:pt>
                <c:pt idx="13">
                  <c:v>3075</c:v>
                </c:pt>
                <c:pt idx="14">
                  <c:v>2561</c:v>
                </c:pt>
                <c:pt idx="15">
                  <c:v>1800</c:v>
                </c:pt>
                <c:pt idx="16">
                  <c:v>1161</c:v>
                </c:pt>
                <c:pt idx="17">
                  <c:v>636</c:v>
                </c:pt>
                <c:pt idx="18">
                  <c:v>420</c:v>
                </c:pt>
                <c:pt idx="19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B2-4132-8B04-C4A04CB202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44877024"/>
        <c:axId val="244877416"/>
      </c:barChart>
      <c:catAx>
        <c:axId val="2448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7416"/>
        <c:crosses val="autoZero"/>
        <c:auto val="1"/>
        <c:lblAlgn val="ctr"/>
        <c:lblOffset val="100"/>
        <c:noMultiLvlLbl val="0"/>
      </c:catAx>
      <c:valAx>
        <c:axId val="244877416"/>
        <c:scaling>
          <c:orientation val="minMax"/>
        </c:scaling>
        <c:delete val="1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2448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750656167979001E-2"/>
          <c:y val="8.6306208447298305E-2"/>
          <c:w val="0.92933267716535428"/>
          <c:h val="0.69938392317850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62285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5E9-4B95-BF2C-FAE1BD7F227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132-8B04-C4A04CB20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9DB2-4132-8B04-C4A04CB20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132-8B04-C4A04CB202B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52A4-448B-BB05-FD338C0FF77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9DB2-4132-8B04-C4A04CB202B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A4-448B-BB05-FD338C0FF77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2A4-448B-BB05-FD338C0FF77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A4-448B-BB05-FD338C0FF778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2A4-448B-BB05-FD338C0FF778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A4-448B-BB05-FD338C0FF778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52A4-448B-BB05-FD338C0FF778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A4-448B-BB05-FD338C0FF778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2A4-448B-BB05-FD338C0FF778}"/>
              </c:ext>
            </c:extLst>
          </c:dPt>
          <c:dLbls>
            <c:dLbl>
              <c:idx val="5"/>
              <c:layout>
                <c:manualLayout>
                  <c:x val="0"/>
                  <c:y val="5.088396585590414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B2-4132-8B04-C4A04CB202B4}"/>
                </c:ext>
              </c:extLst>
            </c:dLbl>
            <c:dLbl>
              <c:idx val="6"/>
              <c:layout>
                <c:manualLayout>
                  <c:x val="-7.638800644811996E-17"/>
                  <c:y val="1.56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132-8B04-C4A04CB202B4}"/>
                </c:ext>
              </c:extLst>
            </c:dLbl>
            <c:dLbl>
              <c:idx val="7"/>
              <c:layout>
                <c:manualLayout>
                  <c:x val="-7.638800644811996E-17"/>
                  <c:y val="6.25000000000000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B2-4132-8B04-C4A04CB202B4}"/>
                </c:ext>
              </c:extLst>
            </c:dLbl>
            <c:dLbl>
              <c:idx val="8"/>
              <c:layout>
                <c:manualLayout>
                  <c:x val="2.0833333333333333E-3"/>
                  <c:y val="4.761112569935148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132-8B04-C4A04CB202B4}"/>
                </c:ext>
              </c:extLst>
            </c:dLbl>
            <c:dLbl>
              <c:idx val="9"/>
              <c:layout>
                <c:manualLayout>
                  <c:x val="0"/>
                  <c:y val="4.434100384857732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B2-4132-8B04-C4A04CB202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ART Tele 3-Cardio Inpatient</c:v>
                </c:pt>
                <c:pt idx="1">
                  <c:v>ART Tele A5E</c:v>
                </c:pt>
                <c:pt idx="2">
                  <c:v>ART Tele A5W</c:v>
                </c:pt>
                <c:pt idx="3">
                  <c:v>ART Tele 4-CTSurgery</c:v>
                </c:pt>
                <c:pt idx="4">
                  <c:v>ART Tele 7-Oncology</c:v>
                </c:pt>
                <c:pt idx="5">
                  <c:v>ART Tele 6-Digestive</c:v>
                </c:pt>
                <c:pt idx="6">
                  <c:v>ART Tele 3-CathPrep</c:v>
                </c:pt>
                <c:pt idx="7">
                  <c:v>ART Tele 1-Holding</c:v>
                </c:pt>
                <c:pt idx="8">
                  <c:v>ART Tele Telemetry</c:v>
                </c:pt>
                <c:pt idx="9">
                  <c:v>ART Tele 3-MSICU</c:v>
                </c:pt>
                <c:pt idx="11">
                  <c:v>Main Tele 9-Neuro</c:v>
                </c:pt>
                <c:pt idx="12">
                  <c:v>Main Tele 8-Medsurg</c:v>
                </c:pt>
                <c:pt idx="13">
                  <c:v>Main Tele 10-Ortho</c:v>
                </c:pt>
                <c:pt idx="14">
                  <c:v>Main Tele 6-Renal</c:v>
                </c:pt>
                <c:pt idx="15">
                  <c:v>Main Tele 7-West</c:v>
                </c:pt>
                <c:pt idx="16">
                  <c:v>Main Tele 6-Trauma</c:v>
                </c:pt>
                <c:pt idx="17">
                  <c:v>Main Tele 5-Obs</c:v>
                </c:pt>
                <c:pt idx="18">
                  <c:v>Main Tele 2-EAU</c:v>
                </c:pt>
              </c:strCache>
            </c:strRef>
          </c:cat>
          <c:val>
            <c:numRef>
              <c:f>Sheet1!$B$2:$B$20</c:f>
              <c:numCache>
                <c:formatCode>#,##0</c:formatCode>
                <c:ptCount val="19"/>
                <c:pt idx="0">
                  <c:v>49772</c:v>
                </c:pt>
                <c:pt idx="1">
                  <c:v>42114</c:v>
                </c:pt>
                <c:pt idx="2">
                  <c:v>40991</c:v>
                </c:pt>
                <c:pt idx="3">
                  <c:v>26324</c:v>
                </c:pt>
                <c:pt idx="4">
                  <c:v>17547</c:v>
                </c:pt>
                <c:pt idx="5">
                  <c:v>11532</c:v>
                </c:pt>
                <c:pt idx="6">
                  <c:v>179</c:v>
                </c:pt>
                <c:pt idx="7">
                  <c:v>107</c:v>
                </c:pt>
                <c:pt idx="8">
                  <c:v>34</c:v>
                </c:pt>
                <c:pt idx="9">
                  <c:v>5</c:v>
                </c:pt>
                <c:pt idx="11">
                  <c:v>67694</c:v>
                </c:pt>
                <c:pt idx="12">
                  <c:v>12371</c:v>
                </c:pt>
                <c:pt idx="13">
                  <c:v>9302</c:v>
                </c:pt>
                <c:pt idx="14">
                  <c:v>7132</c:v>
                </c:pt>
                <c:pt idx="15">
                  <c:v>4703</c:v>
                </c:pt>
                <c:pt idx="16">
                  <c:v>3873</c:v>
                </c:pt>
                <c:pt idx="17">
                  <c:v>1125</c:v>
                </c:pt>
                <c:pt idx="1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B2-4132-8B04-C4A04CB202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44877024"/>
        <c:axId val="244877416"/>
      </c:barChart>
      <c:catAx>
        <c:axId val="2448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7416"/>
        <c:crosses val="autoZero"/>
        <c:auto val="1"/>
        <c:lblAlgn val="ctr"/>
        <c:lblOffset val="100"/>
        <c:noMultiLvlLbl val="0"/>
      </c:catAx>
      <c:valAx>
        <c:axId val="244877416"/>
        <c:scaling>
          <c:orientation val="minMax"/>
        </c:scaling>
        <c:delete val="0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230-42F6-BBE6-80ACAFBE5A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SpO2 Low</c:v>
                </c:pt>
                <c:pt idx="1">
                  <c:v>RR High</c:v>
                </c:pt>
                <c:pt idx="2">
                  <c:v>RR Low</c:v>
                </c:pt>
                <c:pt idx="3">
                  <c:v>ABPs High</c:v>
                </c:pt>
                <c:pt idx="4">
                  <c:v>ABPm Low</c:v>
                </c:pt>
                <c:pt idx="5">
                  <c:v>ABPs Low</c:v>
                </c:pt>
                <c:pt idx="6">
                  <c:v>NBPs High</c:v>
                </c:pt>
                <c:pt idx="7">
                  <c:v>ABPm High</c:v>
                </c:pt>
                <c:pt idx="8">
                  <c:v>Pulse High</c:v>
                </c:pt>
                <c:pt idx="9">
                  <c:v>awRR High</c:v>
                </c:pt>
                <c:pt idx="10">
                  <c:v>NBPs Low</c:v>
                </c:pt>
                <c:pt idx="11">
                  <c:v>etCO2 Low</c:v>
                </c:pt>
                <c:pt idx="12">
                  <c:v>CVPm High</c:v>
                </c:pt>
                <c:pt idx="13">
                  <c:v>Pulse Low</c:v>
                </c:pt>
                <c:pt idx="14">
                  <c:v>ARTm Low</c:v>
                </c:pt>
                <c:pt idx="15">
                  <c:v>RAPm High</c:v>
                </c:pt>
                <c:pt idx="16">
                  <c:v>CPP Low</c:v>
                </c:pt>
                <c:pt idx="17">
                  <c:v>Temp Low</c:v>
                </c:pt>
                <c:pt idx="18">
                  <c:v>CVPm Low</c:v>
                </c:pt>
                <c:pt idx="19">
                  <c:v>PAPd High</c:v>
                </c:pt>
                <c:pt idx="20">
                  <c:v>ARTm High</c:v>
                </c:pt>
                <c:pt idx="21">
                  <c:v>NBPm High</c:v>
                </c:pt>
                <c:pt idx="22">
                  <c:v>Unknown Alarm</c:v>
                </c:pt>
                <c:pt idx="23">
                  <c:v>ARTs Low</c:v>
                </c:pt>
              </c:strCache>
            </c:strRef>
          </c:cat>
          <c:val>
            <c:numRef>
              <c:f>Sheet1!$B$2:$B$25</c:f>
              <c:numCache>
                <c:formatCode>#,##0</c:formatCode>
                <c:ptCount val="24"/>
                <c:pt idx="0">
                  <c:v>117113</c:v>
                </c:pt>
                <c:pt idx="1">
                  <c:v>52400</c:v>
                </c:pt>
                <c:pt idx="2">
                  <c:v>38450</c:v>
                </c:pt>
                <c:pt idx="3">
                  <c:v>18562</c:v>
                </c:pt>
                <c:pt idx="4">
                  <c:v>13025</c:v>
                </c:pt>
                <c:pt idx="5">
                  <c:v>10137</c:v>
                </c:pt>
                <c:pt idx="6">
                  <c:v>7602</c:v>
                </c:pt>
                <c:pt idx="7">
                  <c:v>6486</c:v>
                </c:pt>
                <c:pt idx="8">
                  <c:v>4742</c:v>
                </c:pt>
                <c:pt idx="9">
                  <c:v>4611</c:v>
                </c:pt>
                <c:pt idx="10">
                  <c:v>4401</c:v>
                </c:pt>
                <c:pt idx="11">
                  <c:v>4261</c:v>
                </c:pt>
                <c:pt idx="12">
                  <c:v>3463</c:v>
                </c:pt>
                <c:pt idx="13">
                  <c:v>3061</c:v>
                </c:pt>
                <c:pt idx="14">
                  <c:v>2884</c:v>
                </c:pt>
                <c:pt idx="15">
                  <c:v>2485</c:v>
                </c:pt>
                <c:pt idx="16">
                  <c:v>1488</c:v>
                </c:pt>
                <c:pt idx="17">
                  <c:v>1327</c:v>
                </c:pt>
                <c:pt idx="18">
                  <c:v>1239</c:v>
                </c:pt>
                <c:pt idx="19">
                  <c:v>1218</c:v>
                </c:pt>
                <c:pt idx="20">
                  <c:v>1175</c:v>
                </c:pt>
                <c:pt idx="21">
                  <c:v>1105</c:v>
                </c:pt>
                <c:pt idx="22">
                  <c:v>1105</c:v>
                </c:pt>
                <c:pt idx="23">
                  <c:v>1085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230-42F6-BBE6-80ACAFBE5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77808"/>
        <c:axId val="244878200"/>
      </c:barChart>
      <c:catAx>
        <c:axId val="24487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8200"/>
        <c:crosses val="autoZero"/>
        <c:auto val="1"/>
        <c:lblAlgn val="ctr"/>
        <c:lblOffset val="100"/>
        <c:noMultiLvlLbl val="0"/>
      </c:catAx>
      <c:valAx>
        <c:axId val="244878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24487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156686128761E-2"/>
          <c:y val="3.5974106304480891E-2"/>
          <c:w val="0.90031493477141866"/>
          <c:h val="0.76739849205894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87</c:v>
                </c:pt>
                <c:pt idx="1">
                  <c:v>86</c:v>
                </c:pt>
                <c:pt idx="2">
                  <c:v>85</c:v>
                </c:pt>
                <c:pt idx="3">
                  <c:v>84</c:v>
                </c:pt>
                <c:pt idx="4">
                  <c:v>83</c:v>
                </c:pt>
                <c:pt idx="5">
                  <c:v>82</c:v>
                </c:pt>
                <c:pt idx="6">
                  <c:v>81</c:v>
                </c:pt>
                <c:pt idx="7">
                  <c:v>80</c:v>
                </c:pt>
                <c:pt idx="8">
                  <c:v>79</c:v>
                </c:pt>
                <c:pt idx="9">
                  <c:v>78</c:v>
                </c:pt>
                <c:pt idx="10">
                  <c:v>77</c:v>
                </c:pt>
                <c:pt idx="11">
                  <c:v>76</c:v>
                </c:pt>
                <c:pt idx="12">
                  <c:v>75</c:v>
                </c:pt>
                <c:pt idx="13">
                  <c:v>74</c:v>
                </c:pt>
                <c:pt idx="14">
                  <c:v>73</c:v>
                </c:pt>
                <c:pt idx="15">
                  <c:v>72</c:v>
                </c:pt>
                <c:pt idx="16">
                  <c:v>71</c:v>
                </c:pt>
                <c:pt idx="17">
                  <c:v>70</c:v>
                </c:pt>
                <c:pt idx="18">
                  <c:v>69</c:v>
                </c:pt>
                <c:pt idx="19">
                  <c:v>68</c:v>
                </c:pt>
                <c:pt idx="20">
                  <c:v>67</c:v>
                </c:pt>
                <c:pt idx="21">
                  <c:v>66</c:v>
                </c:pt>
                <c:pt idx="22">
                  <c:v>65</c:v>
                </c:pt>
                <c:pt idx="23">
                  <c:v>64-54</c:v>
                </c:pt>
                <c:pt idx="24">
                  <c:v>53-21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574</c:v>
                </c:pt>
                <c:pt idx="1">
                  <c:v>647</c:v>
                </c:pt>
                <c:pt idx="2">
                  <c:v>554</c:v>
                </c:pt>
                <c:pt idx="3">
                  <c:v>374</c:v>
                </c:pt>
                <c:pt idx="4">
                  <c:v>329</c:v>
                </c:pt>
                <c:pt idx="5">
                  <c:v>245</c:v>
                </c:pt>
                <c:pt idx="6">
                  <c:v>199</c:v>
                </c:pt>
                <c:pt idx="7">
                  <c:v>193</c:v>
                </c:pt>
                <c:pt idx="8">
                  <c:v>153</c:v>
                </c:pt>
                <c:pt idx="9">
                  <c:v>134</c:v>
                </c:pt>
                <c:pt idx="10">
                  <c:v>105</c:v>
                </c:pt>
                <c:pt idx="11">
                  <c:v>71</c:v>
                </c:pt>
                <c:pt idx="12">
                  <c:v>48</c:v>
                </c:pt>
                <c:pt idx="13">
                  <c:v>56</c:v>
                </c:pt>
                <c:pt idx="14">
                  <c:v>35</c:v>
                </c:pt>
                <c:pt idx="15">
                  <c:v>39</c:v>
                </c:pt>
                <c:pt idx="16">
                  <c:v>35</c:v>
                </c:pt>
                <c:pt idx="17">
                  <c:v>19</c:v>
                </c:pt>
                <c:pt idx="18">
                  <c:v>28</c:v>
                </c:pt>
                <c:pt idx="19">
                  <c:v>23</c:v>
                </c:pt>
                <c:pt idx="20">
                  <c:v>18</c:v>
                </c:pt>
                <c:pt idx="21">
                  <c:v>15</c:v>
                </c:pt>
                <c:pt idx="22">
                  <c:v>12</c:v>
                </c:pt>
                <c:pt idx="23">
                  <c:v>55</c:v>
                </c:pt>
                <c:pt idx="2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A-41E1-BDE4-E41935D4C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78984"/>
        <c:axId val="244879376"/>
      </c:barChart>
      <c:catAx>
        <c:axId val="244878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Alarm Violation Value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9376"/>
        <c:crosses val="autoZero"/>
        <c:auto val="1"/>
        <c:lblAlgn val="ctr"/>
        <c:lblOffset val="100"/>
        <c:noMultiLvlLbl val="0"/>
      </c:catAx>
      <c:valAx>
        <c:axId val="24487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7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7367125984252"/>
          <c:y val="4.7302147270539774E-2"/>
          <c:w val="0.7944852362204724"/>
          <c:h val="0.66676930606252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Alarm Count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1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Sheet1!$A$2:$A$37</c:f>
              <c:strCache>
                <c:ptCount val="36"/>
                <c:pt idx="0">
                  <c:v>ART CVICU</c:v>
                </c:pt>
                <c:pt idx="1">
                  <c:v>Main Neuro</c:v>
                </c:pt>
                <c:pt idx="2">
                  <c:v>PCICU</c:v>
                </c:pt>
                <c:pt idx="3">
                  <c:v>MUSC ED</c:v>
                </c:pt>
                <c:pt idx="4">
                  <c:v>ART Tele A5E</c:v>
                </c:pt>
                <c:pt idx="5">
                  <c:v>Main Tele 9-Neuro</c:v>
                </c:pt>
                <c:pt idx="6">
                  <c:v>STICU</c:v>
                </c:pt>
                <c:pt idx="7">
                  <c:v>ART MSICU</c:v>
                </c:pt>
                <c:pt idx="8">
                  <c:v>MICU</c:v>
                </c:pt>
                <c:pt idx="9">
                  <c:v>ART CPC</c:v>
                </c:pt>
                <c:pt idx="10">
                  <c:v>Main 6 West</c:v>
                </c:pt>
                <c:pt idx="11">
                  <c:v>ART HVC PP</c:v>
                </c:pt>
                <c:pt idx="12">
                  <c:v>ART PACU</c:v>
                </c:pt>
                <c:pt idx="13">
                  <c:v>Adult IR</c:v>
                </c:pt>
                <c:pt idx="14">
                  <c:v>Main 7 W</c:v>
                </c:pt>
                <c:pt idx="15">
                  <c:v>Main LD</c:v>
                </c:pt>
                <c:pt idx="16">
                  <c:v>ART Holding</c:v>
                </c:pt>
                <c:pt idx="17">
                  <c:v>Main Radhold</c:v>
                </c:pt>
                <c:pt idx="18">
                  <c:v>Main 6 East</c:v>
                </c:pt>
                <c:pt idx="19">
                  <c:v>Dialysis</c:v>
                </c:pt>
                <c:pt idx="20">
                  <c:v>ART Tele A5W</c:v>
                </c:pt>
                <c:pt idx="21">
                  <c:v>ART Tele 3-Cardio Inpatient</c:v>
                </c:pt>
                <c:pt idx="22">
                  <c:v>Main Tele 8-Medsurg</c:v>
                </c:pt>
                <c:pt idx="23">
                  <c:v>ART Tele 6-Digestive</c:v>
                </c:pt>
                <c:pt idx="24">
                  <c:v>ART Tele 4-CTSurgery</c:v>
                </c:pt>
                <c:pt idx="25">
                  <c:v>ART Tele 7-Oncology</c:v>
                </c:pt>
                <c:pt idx="26">
                  <c:v>Main Tele 10-Ortho</c:v>
                </c:pt>
                <c:pt idx="27">
                  <c:v>Main Tele 6-Renal</c:v>
                </c:pt>
                <c:pt idx="28">
                  <c:v>Main Tele 6-Trauma</c:v>
                </c:pt>
                <c:pt idx="29">
                  <c:v>Main Tele 5-Obs</c:v>
                </c:pt>
                <c:pt idx="30">
                  <c:v>ART Tele 3-CathPrep</c:v>
                </c:pt>
                <c:pt idx="31">
                  <c:v>Main Tele 7-West</c:v>
                </c:pt>
                <c:pt idx="32">
                  <c:v>Main Tele 2-EAU</c:v>
                </c:pt>
                <c:pt idx="33">
                  <c:v>ART Tele Telemetry</c:v>
                </c:pt>
                <c:pt idx="34">
                  <c:v>ART Tele 1-Holding</c:v>
                </c:pt>
                <c:pt idx="35">
                  <c:v>ART Tele 3-MSICU</c:v>
                </c:pt>
              </c:strCache>
            </c:str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44688</c:v>
                </c:pt>
                <c:pt idx="1">
                  <c:v>44099</c:v>
                </c:pt>
                <c:pt idx="2">
                  <c:v>43658</c:v>
                </c:pt>
                <c:pt idx="3">
                  <c:v>33690</c:v>
                </c:pt>
                <c:pt idx="4">
                  <c:v>25048</c:v>
                </c:pt>
                <c:pt idx="5">
                  <c:v>20937</c:v>
                </c:pt>
                <c:pt idx="6">
                  <c:v>20832</c:v>
                </c:pt>
                <c:pt idx="7">
                  <c:v>19668</c:v>
                </c:pt>
                <c:pt idx="8">
                  <c:v>18036</c:v>
                </c:pt>
                <c:pt idx="9">
                  <c:v>17070</c:v>
                </c:pt>
                <c:pt idx="10">
                  <c:v>15156</c:v>
                </c:pt>
                <c:pt idx="11">
                  <c:v>6626</c:v>
                </c:pt>
                <c:pt idx="12">
                  <c:v>3920</c:v>
                </c:pt>
                <c:pt idx="13">
                  <c:v>1679</c:v>
                </c:pt>
                <c:pt idx="14">
                  <c:v>1502</c:v>
                </c:pt>
                <c:pt idx="15">
                  <c:v>614</c:v>
                </c:pt>
                <c:pt idx="16">
                  <c:v>517</c:v>
                </c:pt>
                <c:pt idx="17">
                  <c:v>386</c:v>
                </c:pt>
                <c:pt idx="18">
                  <c:v>237</c:v>
                </c:pt>
                <c:pt idx="19">
                  <c:v>67</c:v>
                </c:pt>
                <c:pt idx="20">
                  <c:v>12</c:v>
                </c:pt>
                <c:pt idx="21" formatCode="#,##0">
                  <c:v>0</c:v>
                </c:pt>
                <c:pt idx="22" formatCode="#,##0">
                  <c:v>0</c:v>
                </c:pt>
                <c:pt idx="23" formatCode="#,##0">
                  <c:v>0</c:v>
                </c:pt>
                <c:pt idx="24" formatCode="#,##0">
                  <c:v>0</c:v>
                </c:pt>
                <c:pt idx="25" formatCode="#,##0">
                  <c:v>0</c:v>
                </c:pt>
                <c:pt idx="26" formatCode="#,##0">
                  <c:v>0</c:v>
                </c:pt>
                <c:pt idx="27" formatCode="#,##0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ED-432D-B543-D3D72A30A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axId val="244880160"/>
        <c:axId val="2448805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Unique Alarms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1E9D8B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Sheet1!$A$2:$A$37</c:f>
              <c:strCache>
                <c:ptCount val="36"/>
                <c:pt idx="0">
                  <c:v>ART CVICU</c:v>
                </c:pt>
                <c:pt idx="1">
                  <c:v>Main Neuro</c:v>
                </c:pt>
                <c:pt idx="2">
                  <c:v>PCICU</c:v>
                </c:pt>
                <c:pt idx="3">
                  <c:v>MUSC ED</c:v>
                </c:pt>
                <c:pt idx="4">
                  <c:v>ART Tele A5E</c:v>
                </c:pt>
                <c:pt idx="5">
                  <c:v>Main Tele 9-Neuro</c:v>
                </c:pt>
                <c:pt idx="6">
                  <c:v>STICU</c:v>
                </c:pt>
                <c:pt idx="7">
                  <c:v>ART MSICU</c:v>
                </c:pt>
                <c:pt idx="8">
                  <c:v>MICU</c:v>
                </c:pt>
                <c:pt idx="9">
                  <c:v>ART CPC</c:v>
                </c:pt>
                <c:pt idx="10">
                  <c:v>Main 6 West</c:v>
                </c:pt>
                <c:pt idx="11">
                  <c:v>ART HVC PP</c:v>
                </c:pt>
                <c:pt idx="12">
                  <c:v>ART PACU</c:v>
                </c:pt>
                <c:pt idx="13">
                  <c:v>Adult IR</c:v>
                </c:pt>
                <c:pt idx="14">
                  <c:v>Main 7 W</c:v>
                </c:pt>
                <c:pt idx="15">
                  <c:v>Main LD</c:v>
                </c:pt>
                <c:pt idx="16">
                  <c:v>ART Holding</c:v>
                </c:pt>
                <c:pt idx="17">
                  <c:v>Main Radhold</c:v>
                </c:pt>
                <c:pt idx="18">
                  <c:v>Main 6 East</c:v>
                </c:pt>
                <c:pt idx="19">
                  <c:v>Dialysis</c:v>
                </c:pt>
                <c:pt idx="20">
                  <c:v>ART Tele A5W</c:v>
                </c:pt>
                <c:pt idx="21">
                  <c:v>ART Tele 3-Cardio Inpatient</c:v>
                </c:pt>
                <c:pt idx="22">
                  <c:v>Main Tele 8-Medsurg</c:v>
                </c:pt>
                <c:pt idx="23">
                  <c:v>ART Tele 6-Digestive</c:v>
                </c:pt>
                <c:pt idx="24">
                  <c:v>ART Tele 4-CTSurgery</c:v>
                </c:pt>
                <c:pt idx="25">
                  <c:v>ART Tele 7-Oncology</c:v>
                </c:pt>
                <c:pt idx="26">
                  <c:v>Main Tele 10-Ortho</c:v>
                </c:pt>
                <c:pt idx="27">
                  <c:v>Main Tele 6-Renal</c:v>
                </c:pt>
                <c:pt idx="28">
                  <c:v>Main Tele 6-Trauma</c:v>
                </c:pt>
                <c:pt idx="29">
                  <c:v>Main Tele 5-Obs</c:v>
                </c:pt>
                <c:pt idx="30">
                  <c:v>ART Tele 3-CathPrep</c:v>
                </c:pt>
                <c:pt idx="31">
                  <c:v>Main Tele 7-West</c:v>
                </c:pt>
                <c:pt idx="32">
                  <c:v>Main Tele 2-EAU</c:v>
                </c:pt>
                <c:pt idx="33">
                  <c:v>ART Tele Telemetry</c:v>
                </c:pt>
                <c:pt idx="34">
                  <c:v>ART Tele 1-Holding</c:v>
                </c:pt>
                <c:pt idx="35">
                  <c:v>ART Tele 3-MSICU</c:v>
                </c:pt>
              </c:strCache>
            </c:strRef>
          </c:cat>
          <c:val>
            <c:numRef>
              <c:f>Sheet1!$C$2:$C$37</c:f>
              <c:numCache>
                <c:formatCode>General</c:formatCode>
                <c:ptCount val="36"/>
                <c:pt idx="0">
                  <c:v>56</c:v>
                </c:pt>
                <c:pt idx="1">
                  <c:v>43</c:v>
                </c:pt>
                <c:pt idx="2">
                  <c:v>44</c:v>
                </c:pt>
                <c:pt idx="3">
                  <c:v>32</c:v>
                </c:pt>
                <c:pt idx="4">
                  <c:v>12</c:v>
                </c:pt>
                <c:pt idx="5">
                  <c:v>17</c:v>
                </c:pt>
                <c:pt idx="6">
                  <c:v>46</c:v>
                </c:pt>
                <c:pt idx="7">
                  <c:v>57</c:v>
                </c:pt>
                <c:pt idx="8">
                  <c:v>50</c:v>
                </c:pt>
                <c:pt idx="9">
                  <c:v>22</c:v>
                </c:pt>
                <c:pt idx="10">
                  <c:v>9</c:v>
                </c:pt>
                <c:pt idx="11">
                  <c:v>13</c:v>
                </c:pt>
                <c:pt idx="12">
                  <c:v>10</c:v>
                </c:pt>
                <c:pt idx="13">
                  <c:v>14</c:v>
                </c:pt>
                <c:pt idx="14">
                  <c:v>4</c:v>
                </c:pt>
                <c:pt idx="15">
                  <c:v>8</c:v>
                </c:pt>
                <c:pt idx="16">
                  <c:v>7</c:v>
                </c:pt>
                <c:pt idx="17">
                  <c:v>15</c:v>
                </c:pt>
                <c:pt idx="18">
                  <c:v>5</c:v>
                </c:pt>
                <c:pt idx="19">
                  <c:v>3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B8-4CFA-81D1-E8B5635C3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838360"/>
        <c:axId val="473833112"/>
      </c:lineChart>
      <c:catAx>
        <c:axId val="24488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80552"/>
        <c:crosses val="autoZero"/>
        <c:auto val="1"/>
        <c:lblAlgn val="ctr"/>
        <c:lblOffset val="100"/>
        <c:noMultiLvlLbl val="0"/>
      </c:catAx>
      <c:valAx>
        <c:axId val="244880552"/>
        <c:scaling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Alarm Count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880160"/>
        <c:crosses val="autoZero"/>
        <c:crossBetween val="between"/>
      </c:valAx>
      <c:valAx>
        <c:axId val="473833112"/>
        <c:scaling>
          <c:orientation val="minMax"/>
          <c:max val="60"/>
          <c:min val="-3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4F4F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838360"/>
        <c:crosses val="max"/>
        <c:crossBetween val="between"/>
      </c:valAx>
      <c:catAx>
        <c:axId val="473838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3833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C90C9-1949-43F2-9C3A-B0A1BE7525D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4AE70-9987-4463-A473-D59E34953F5D}">
      <dgm:prSet phldrT="[Text]" custT="1"/>
      <dgm:spPr>
        <a:xfrm>
          <a:off x="4003" y="447429"/>
          <a:ext cx="1534503" cy="613801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gm:spPr>
      <dgm:t>
        <a:bodyPr/>
        <a:lstStyle/>
        <a:p>
          <a:r>
            <a:rPr lang="en-US" sz="1050" b="1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High Priority Arrhythmia (***)</a:t>
          </a:r>
          <a:endParaRPr lang="en-US" sz="1050" b="1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1423AD8B-62C7-4300-9845-5D4D8F99FB47}" type="parTrans" cxnId="{B0C81B9B-E47A-4FC1-A91F-F9CF12E7C6F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51ACD600-57C4-4499-A97A-48A351C8ECD6}" type="sibTrans" cxnId="{B0C81B9B-E47A-4FC1-A91F-F9CF12E7C6F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603971DA-FC11-487E-99D3-48C6B496186B}">
      <dgm:prSet phldrT="[Text]" custT="1"/>
      <dgm:spPr>
        <a:xfrm>
          <a:off x="4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Asystole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DB0CA8DF-C824-4DFA-9107-08B4331880B5}" type="parTrans" cxnId="{A022AD2F-7CDE-4F2F-B25A-385C7C0C739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3858B405-D1B8-466F-9257-65E3CBBC790B}" type="sibTrans" cxnId="{A022AD2F-7CDE-4F2F-B25A-385C7C0C739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BA7891E1-A87D-404B-AE2B-E9C1C4FE816C}">
      <dgm:prSet phldrT="[Text]" custT="1"/>
      <dgm:spPr>
        <a:xfrm>
          <a:off x="1753336" y="447429"/>
          <a:ext cx="1534503" cy="613801"/>
        </a:xfrm>
        <a:prstGeom prst="rect">
          <a:avLst/>
        </a:prstGeom>
        <a:solidFill>
          <a:srgbClr val="FCF60A"/>
        </a:solidFill>
        <a:ln w="25400" cap="flat" cmpd="sng" algn="ctr">
          <a:solidFill>
            <a:srgbClr val="FFFF00"/>
          </a:solidFill>
          <a:prstDash val="solid"/>
        </a:ln>
        <a:effectLst/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  <a:latin typeface="Centrale Sans Light" panose="02000000000000000000" pitchFamily="50" charset="0"/>
              <a:ea typeface="+mn-ea"/>
              <a:cs typeface="+mn-cs"/>
            </a:rPr>
            <a:t>Medium Priority Arrhythmia (**)</a:t>
          </a:r>
          <a:endParaRPr lang="en-US" sz="1050" b="1" dirty="0">
            <a:solidFill>
              <a:schemeClr val="tx1"/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4F077757-AF93-4BF1-A0F9-E5033D280ECD}" type="parTrans" cxnId="{1EC78783-8751-493A-88EE-206E3FB7B2A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F61D5CC8-DE2C-4554-B65C-6BBD3071C7CD}" type="sibTrans" cxnId="{1EC78783-8751-493A-88EE-206E3FB7B2A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5DF364C7-5E74-45F1-9E27-F265C00B7B73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Non-sustained </a:t>
          </a:r>
          <a:r>
            <a:rPr lang="en-US" sz="10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Vtach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F58861D6-FC96-4173-BB67-BE04EF7A531C}" type="parTrans" cxnId="{C19CA934-EA1D-40CF-BC4C-3069FF035BA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6DA4BB69-6285-47DB-AE37-2C9DF1A0EDE6}" type="sibTrans" cxnId="{C19CA934-EA1D-40CF-BC4C-3069FF035BA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689A8F1-5B62-4DC9-8AE0-B8A8666AECD2}">
      <dgm:prSet phldrT="[Text]" custT="1"/>
      <dgm:spPr>
        <a:xfrm>
          <a:off x="3502669" y="447429"/>
          <a:ext cx="1534503" cy="613801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gm:spPr>
      <dgm:t>
        <a:bodyPr/>
        <a:lstStyle/>
        <a:p>
          <a:r>
            <a:rPr lang="en-US" sz="1050" b="1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High Priority Parameter (!!!)</a:t>
          </a:r>
          <a:endParaRPr lang="en-US" sz="1050" b="1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DE5F0191-0189-4F56-919A-29EC412C2DED}" type="parTrans" cxnId="{5E3E8B6F-993A-4BE7-823B-1B3C15FD2FA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67BEA9F4-C25E-41AB-9DE4-32FC876744C0}" type="sibTrans" cxnId="{5E3E8B6F-993A-4BE7-823B-1B3C15FD2FA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83A7672-0489-4724-A8AE-70266E7D25BD}">
      <dgm:prSet phldrT="[Text]" custT="1"/>
      <dgm:spPr>
        <a:xfrm>
          <a:off x="3502669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Apnea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E3C1A7D5-6668-4361-9EE7-D579EFF100D1}" type="parTrans" cxnId="{E5CEA936-8B81-4D01-A5AD-7183FDA4671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150E81F7-95B2-4A6C-AC51-3CBAB21A29A0}" type="sibTrans" cxnId="{E5CEA936-8B81-4D01-A5AD-7183FDA4671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55048F07-D137-4D1F-A6DE-E40230A4BCFE}">
      <dgm:prSet phldrT="[Text]" custT="1"/>
      <dgm:spPr>
        <a:xfrm>
          <a:off x="7001336" y="447429"/>
          <a:ext cx="1534503" cy="613801"/>
        </a:xfrm>
        <a:prstGeom prst="rect">
          <a:avLst/>
        </a:prstGeom>
        <a:solidFill>
          <a:srgbClr val="0089C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89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r>
            <a:rPr lang="en-US" sz="1050" b="1" dirty="0" err="1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Inop</a:t>
          </a:r>
          <a:r>
            <a:rPr lang="en-US" sz="1050" b="1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</a:p>
        <a:p>
          <a:pPr algn="ctr"/>
          <a:r>
            <a:rPr lang="en-US" sz="1000" b="1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(some can be configured a higher priority)</a:t>
          </a:r>
          <a:endParaRPr lang="en-US" sz="1000" b="1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EB0CF396-9674-4D16-ABA9-38BF24B7B4B4}" type="parTrans" cxnId="{D68C0DB3-350A-44A4-8D00-71C94F4E4C3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3B78835-371D-4F02-9377-C65ECC4CB821}" type="sibTrans" cxnId="{D68C0DB3-350A-44A4-8D00-71C94F4E4C3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C995390F-7CCE-42E1-8D16-5FDE5ACC33AC}">
      <dgm:prSet phldrT="[Text]" custT="1"/>
      <dgm:spPr>
        <a:xfrm>
          <a:off x="5252003" y="447429"/>
          <a:ext cx="1534503" cy="613801"/>
        </a:xfrm>
        <a:prstGeom prst="rect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  <a:latin typeface="Centrale Sans Light" panose="02000000000000000000" pitchFamily="50" charset="0"/>
              <a:ea typeface="+mn-ea"/>
              <a:cs typeface="+mn-cs"/>
            </a:rPr>
            <a:t>Medium Priority Parameter (!!)</a:t>
          </a:r>
          <a:endParaRPr lang="en-US" sz="1050" b="1" dirty="0">
            <a:solidFill>
              <a:schemeClr val="tx1"/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8001582B-9E46-4327-8705-6425F28D8E84}" type="parTrans" cxnId="{54D104BC-F47B-4860-87A8-950E652C672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96F53BF-8EF0-4BDE-947E-F1F3F63E7F9A}" type="sibTrans" cxnId="{54D104BC-F47B-4860-87A8-950E652C672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68EE8CD-262A-415F-859F-AB5B6FCF875A}">
      <dgm:prSet custT="1"/>
      <dgm:spPr>
        <a:xfrm>
          <a:off x="4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Vfib</a:t>
          </a:r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/Tach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C916DF30-8B64-4E89-868D-7EBF2AB477FE}" type="parTrans" cxnId="{3D4F7DB4-B660-4A1F-AB07-6A838F99B9B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B600877-35C6-4C37-A8E0-B6F360F5651A}" type="sibTrans" cxnId="{3D4F7DB4-B660-4A1F-AB07-6A838F99B9B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49241C84-B260-480B-9456-A01999D4454A}">
      <dgm:prSet custT="1"/>
      <dgm:spPr>
        <a:xfrm>
          <a:off x="4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Extreme Tachycardia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672D966E-DC56-42A7-999E-AF4D6EB15B11}" type="parTrans" cxnId="{9D6A4E9A-BEB5-4995-8577-78D3BC3ACE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9C3511E-7587-4212-A92E-262223E2C0A5}" type="sibTrans" cxnId="{9D6A4E9A-BEB5-4995-8577-78D3BC3ACE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E363309-D9DD-479A-B40A-D602D2E8F567}">
      <dgm:prSet custT="1"/>
      <dgm:spPr>
        <a:xfrm>
          <a:off x="4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Extreme Bradycardia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498CA07D-890F-41D8-9E46-C0CE39DEEB6C}" type="parTrans" cxnId="{179D00A7-F00B-46F6-868C-8F0AB2D39AF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86AB575-3390-4DD1-BEB1-43E8C883C392}" type="sibTrans" cxnId="{179D00A7-F00B-46F6-868C-8F0AB2D39AF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D303BF21-4EB9-43F0-BBB5-9287690FA5B1}">
      <dgm:prSet custT="1"/>
      <dgm:spPr>
        <a:xfrm>
          <a:off x="4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V-Tach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E4D82020-CC87-4432-AA7C-F3DCCE389471}" type="parTrans" cxnId="{EC66FED6-00CF-4194-ADE0-00637A8D37E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638065E-55EF-4E53-9872-EA1F92C11C19}" type="sibTrans" cxnId="{EC66FED6-00CF-4194-ADE0-00637A8D37E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580DBA1-DC39-4C95-A4A5-A3151686B6B4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SVT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7D4FC297-3D41-4D1E-B525-74301E3B71E1}" type="parTrans" cxnId="{7C540CDD-7F7B-4198-8DFB-9882B07F5223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8ACCDFB4-3F36-40E9-90E8-7230313A23CC}" type="sibTrans" cxnId="{7C540CDD-7F7B-4198-8DFB-9882B07F5223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6C07D37-6000-4198-BCDD-79776D77D688}">
      <dgm:prSet custT="1"/>
      <dgm:spPr>
        <a:xfrm>
          <a:off x="3502669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SpO</a:t>
          </a:r>
          <a:r>
            <a:rPr lang="en-US" sz="1050" baseline="-25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  <a:r>
            <a:rPr lang="en-US" sz="105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Desat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07BBD985-A274-474E-ACBE-700DE43322A4}" type="parTrans" cxnId="{9676A6D1-FEDF-40E2-8FCA-96B743E6F09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170D220-FBF5-4550-AC37-D5BAC0E1BCA7}" type="sibTrans" cxnId="{9676A6D1-FEDF-40E2-8FCA-96B743E6F09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C94628B5-2D41-4B27-A5A2-FDD7EDC66409}">
      <dgm:prSet custT="1"/>
      <dgm:spPr>
        <a:xfrm>
          <a:off x="3502669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 Line Disconnect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079161BB-0A54-4D6F-AF65-1329F99EF279}" type="parTrans" cxnId="{35FEDDBB-A407-498E-93E6-4DCFE99553B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F0CF96BF-C55A-48FB-86B2-A14BCE6CE404}" type="sibTrans" cxnId="{35FEDDBB-A407-498E-93E6-4DCFE99553B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B871A75-E35F-4C78-B631-DA14CFB3588D}">
      <dgm:prSet custT="1"/>
      <dgm:spPr>
        <a:xfrm>
          <a:off x="3502669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 Extreme Limit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9D92FFF0-83BD-4EED-AAE3-05FBB38F0544}" type="parTrans" cxnId="{12931B48-1E2F-4DD3-917A-2EE08C0EBA5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A58C6B2-CC86-4908-B9B5-6EB00F67A6B7}" type="sibTrans" cxnId="{12931B48-1E2F-4DD3-917A-2EE08C0EBA5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4BC97303-1EB0-4050-AB7C-191816047227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High or Low Limit Violations: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7920F89C-8851-41BD-81B6-62CEEBEED918}" type="parTrans" cxnId="{9FA0A31D-0110-4F98-B755-1D2383917D2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FA44F542-94B3-4C39-B02C-A98CCBF9222E}" type="sibTrans" cxnId="{9FA0A31D-0110-4F98-B755-1D2383917D2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E3EB0FC-7A17-4AA8-8386-350BC8F5FECE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SpO</a:t>
          </a:r>
          <a:r>
            <a:rPr lang="en-US" sz="1050" baseline="-25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endParaRPr lang="en-US" sz="1050" baseline="-25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8AD90B4C-B94A-4237-B834-8936EA8FBFD8}" type="parTrans" cxnId="{BA8F93FA-7804-4705-A59C-BAF2D4CA6B0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A2E629F-351E-408B-BC87-B438A240155E}" type="sibTrans" cxnId="{BA8F93FA-7804-4705-A59C-BAF2D4CA6B0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5B3E971C-9DF7-4EE5-A391-4B0BA7B4B7DA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Respiratory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1E4E9926-4A2D-4FEF-A8DB-86DA76A947F2}" type="parTrans" cxnId="{C348CD2C-6236-43CC-BF38-0665FA8AA67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C943E9C7-A225-414B-B9DE-C275A9E57DE1}" type="sibTrans" cxnId="{C348CD2C-6236-43CC-BF38-0665FA8AA67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FBA26E24-1A08-4280-A6DC-CE8EFA25603E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NBP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83EC6B75-89DC-4D95-AF19-A999238795F9}" type="parTrans" cxnId="{F3D8F437-B6B1-4EAB-B6CA-72FD72FDA9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3D768769-02EB-46F9-9242-2D0E78450275}" type="sibTrans" cxnId="{F3D8F437-B6B1-4EAB-B6CA-72FD72FDA9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12890CC3-74FE-4984-8F8F-CF310AECC175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AC5966B4-3D69-4737-93D7-A7E67FEF8D19}" type="parTrans" cxnId="{6CB9A0DB-F999-4E70-8A29-61B09085690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BBCA30FD-9E2B-494E-B5A6-7FD67F1690F7}" type="sibTrans" cxnId="{6CB9A0DB-F999-4E70-8A29-61B090856907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92B246B1-8F40-472C-94D5-444750F0D654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Temp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F7819ECE-90EF-49FA-B8FA-73316299AA07}" type="parTrans" cxnId="{F9427CB6-13BB-4E30-9EA6-4FE94F8F6EB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57903BA-C979-4404-8205-68A8F8A28918}" type="sibTrans" cxnId="{F9427CB6-13BB-4E30-9EA6-4FE94F8F6EB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892C764-0EE4-44C4-9A9B-8409D7CE3EAA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CO</a:t>
          </a:r>
          <a:r>
            <a:rPr lang="en-US" sz="1050" baseline="-250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endParaRPr lang="en-US" sz="1050" baseline="-25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7A23AF79-632E-4DC6-A660-DB1EB1CC26FF}" type="parTrans" cxnId="{6735A1F3-C4B0-4437-8636-6F4BC232712C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60CAB17E-AB5F-4F32-AE1F-02F3C242783C}" type="sibTrans" cxnId="{6735A1F3-C4B0-4437-8636-6F4BC232712C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4FD89E37-9C3B-400E-99E6-D4FBD6FA56F6}">
      <dgm:prSet custT="1"/>
      <dgm:spPr>
        <a:xfrm>
          <a:off x="5252003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Other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D493B7CD-F52C-4B76-A338-BA2B8B61537E}" type="parTrans" cxnId="{C065FF0A-3A84-47E0-AFF5-F4550FD4B0C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5198A79-3C8E-4201-BB10-E2F058D62F75}" type="sibTrans" cxnId="{C065FF0A-3A84-47E0-AFF5-F4550FD4B0CA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1501E0CB-A74D-40D6-8CFE-89650B52651A}">
      <dgm:prSet custT="1"/>
      <dgm:spPr>
        <a:xfrm>
          <a:off x="7001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/>
              </a:solidFill>
              <a:latin typeface="Centrale Sans Light" panose="02000000000000000000" pitchFamily="50" charset="0"/>
              <a:ea typeface="+mn-ea"/>
              <a:cs typeface="+mn-cs"/>
            </a:rPr>
            <a:t>Leads Off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A441CA38-75A3-4D18-A39D-DAB1A941CF39}" type="parTrans" cxnId="{C999BA2E-ADD4-4272-BC40-740CB513248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B1FF7D20-DEDA-480B-ACA3-5B0150C5EC2A}" type="sibTrans" cxnId="{C999BA2E-ADD4-4272-BC40-740CB513248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BDE8F560-D3C9-4CC5-8C4D-EC2369A99EEA}">
      <dgm:prSet custT="1"/>
      <dgm:spPr>
        <a:xfrm>
          <a:off x="7001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Replace Battery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ABF0E22F-1EDC-475C-BA90-73723BAE0795}" type="parTrans" cxnId="{DD9C1346-213B-4B20-BBE6-15203ACE5E0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83075184-013A-451A-8BC8-202324C40C34}" type="sibTrans" cxnId="{DD9C1346-213B-4B20-BBE6-15203ACE5E0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49AD635A-EF04-4468-8DEB-CA5675B7E407}">
      <dgm:prSet custT="1"/>
      <dgm:spPr>
        <a:xfrm>
          <a:off x="7001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Cannot analyze ECG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000AB3F8-88D3-457B-B741-23DEEFE2ABA3}" type="parTrans" cxnId="{834B88E2-1CF5-46A7-AE20-61C666FCDD4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8961E3B7-86AA-4EAD-A001-5A7B93CADD82}" type="sibTrans" cxnId="{834B88E2-1CF5-46A7-AE20-61C666FCDD4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78600D8-BC25-4D80-AD69-3D5333CC50D3}">
      <dgm:prSet custT="1"/>
      <dgm:spPr>
        <a:xfrm>
          <a:off x="7001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Others outlined in IFU; not captured by PIIC iX </a:t>
          </a:r>
          <a:endParaRPr lang="en-US" sz="105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0B745B75-C867-4F28-8B3D-14C971A51714}" type="parTrans" cxnId="{231B91AF-F235-428B-A902-7E2AAA0789E9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9A0B2435-C223-464A-AA24-B1A7D56A752F}" type="sibTrans" cxnId="{231B91AF-F235-428B-A902-7E2AAA0789E9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402797F-ACD1-4B3B-A75D-4ACA52E067E4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Ventricular Rhythm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84BF8E28-A67B-45ED-9D50-E27E909966F4}" type="parTrans" cxnId="{F0F1B29E-DFCC-4CF2-8B2B-4E3BBC72492C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36FDDD6E-A486-496C-B14F-EEE681E5F0C2}" type="sibTrans" cxnId="{F0F1B29E-DFCC-4CF2-8B2B-4E3BBC72492C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6D2F1BC-B55D-4685-BB41-989346E07938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Bigeminy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A32BB5B3-F4CE-4565-8374-E31DFF62D773}" type="parTrans" cxnId="{4C66EE1C-BF28-42BF-9275-CEFB145481D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8D6AE99-147D-47E8-B362-427D3DC5880C}" type="sibTrans" cxnId="{4C66EE1C-BF28-42BF-9275-CEFB145481D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99A611B-B00E-40F1-B535-C93D7B36DEE9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Run PVCs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FE3493C6-2E79-4D7E-86AE-107141FAD7A9}" type="parTrans" cxnId="{926E6836-9EE0-4486-952A-C2938001599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D5097DCC-D645-4CA0-B370-B800D11E6F6D}" type="sibTrans" cxnId="{926E6836-9EE0-4486-952A-C2938001599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62D570F-ED1A-44BE-AC8C-F5B1865E1E61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Pair PVCs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E63F2D74-2670-4C19-983E-36C9AC3B6E6D}" type="parTrans" cxnId="{F9A5ABDF-862D-458B-B11B-8F9FA5BD4800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033EDD7-5CC3-4096-A9E7-CC87BFE745C0}" type="sibTrans" cxnId="{F9A5ABDF-862D-458B-B11B-8F9FA5BD4800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1FAF285-5EFA-418E-BFC3-E123E0728D83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Trigeminy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5BD24763-5A14-4AD9-A520-9DF78038045B}" type="parTrans" cxnId="{777254C9-1BA3-4129-A2D2-43A5B2C2D519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3A3AB22B-94D4-4783-B153-400072FD7731}" type="sibTrans" cxnId="{777254C9-1BA3-4129-A2D2-43A5B2C2D519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583A7629-176E-44D5-AB08-CB893B3D0992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PVCs per minute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3D841644-662B-4695-A71F-8560D6DAA841}" type="parTrans" cxnId="{E4D0FEE4-7B8E-47D6-9853-7B4ECB9E95C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C31C3955-24D1-47CB-ABE3-EC6117769770}" type="sibTrans" cxnId="{E4D0FEE4-7B8E-47D6-9853-7B4ECB9E95C4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DF891C1-746B-45A9-80E2-AD6D8A69E714}">
      <dgm:prSet phldrT="[Text]"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Multiform PVCs</a:t>
          </a:r>
          <a:r>
            <a:rPr lang="en-US" sz="105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DA97F64B-D6E2-4E1E-A03B-A883D21EA3A0}" type="parTrans" cxnId="{7A8BF899-89E6-44F5-AA20-ABF181B9495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5D28EB6-D70F-4F32-9B25-E7C4EA0CD672}" type="sibTrans" cxnId="{7A8BF899-89E6-44F5-AA20-ABF181B94958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CD5F6FF-964A-485B-A0FC-97D9252AD84D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Pause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20F689F6-90FB-4B6B-8B5C-7826F2CC6EA7}" type="parTrans" cxnId="{B045D05C-4257-4B3D-9CE7-B2732F679A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F806E8E-217E-4B2A-9329-1CBA3A11C419}" type="sibTrans" cxnId="{B045D05C-4257-4B3D-9CE7-B2732F679AE2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B7611AC4-A8E7-4516-A78E-B55481734964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Pacer not capture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60D19E62-E4EA-4A85-8391-83FF2E6ED1F4}" type="parTrans" cxnId="{3E75F60C-BC08-4DF6-AAA6-4D65AA0C7EB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206FE22D-1CEF-4054-99EE-660B131057D4}" type="sibTrans" cxnId="{3E75F60C-BC08-4DF6-AAA6-4D65AA0C7EB6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890FF7D2-DB6A-4E9C-8F79-642F81C35405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Pacer not pace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00096778-9371-4262-A8EC-E39F267A596D}" type="parTrans" cxnId="{0ADFB225-42A9-4E15-B4EF-92B5ECB05FE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DDAF6029-D71C-4024-9ADC-173A5A4867E3}" type="sibTrans" cxnId="{0ADFB225-42A9-4E15-B4EF-92B5ECB05FE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A2CDDF4E-6A97-4619-91A7-9C9C43E82D5B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Missed beat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7F20BAB7-2D23-4CC8-96BA-EF2FDDB29617}" type="parTrans" cxnId="{536725B0-6CC0-4444-8416-1CB9462E919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EA13F064-1E88-4C96-879C-5978D494C61B}" type="sibTrans" cxnId="{536725B0-6CC0-4444-8416-1CB9462E919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6C8CB200-D67F-48F0-83C4-7D954FB4D756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HR High/Low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79723222-B5E2-47EF-87F8-300EDA7987C6}" type="parTrans" cxnId="{C6396754-291C-4AFD-989A-DD1A4B1BC7F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0E4257E3-74B8-43F5-89CC-4AB790982570}" type="sibTrans" cxnId="{C6396754-291C-4AFD-989A-DD1A4B1BC7FB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8994523F-C4C8-4CB8-8847-5312F1D7667A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Atrial Fib/Atrial Fib End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DA459770-CFC0-47CD-9E52-C84930C37566}" type="parTrans" cxnId="{97FE1AAE-C074-4551-AB9E-725F6C7DA3A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41A7F205-5AAF-4732-B7B5-8B9D3A16CB90}" type="sibTrans" cxnId="{97FE1AAE-C074-4551-AB9E-725F6C7DA3A5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D58BC91D-C568-416D-B58D-D40CE3CCDD16}">
      <dgm:prSet custT="1"/>
      <dgm:spPr>
        <a:xfrm>
          <a:off x="1753336" y="1061231"/>
          <a:ext cx="1534503" cy="404064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gm:spPr>
      <dgm:t>
        <a:bodyPr/>
        <a:lstStyle/>
        <a:p>
          <a:r>
            <a:rPr lang="en-US" sz="1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Irregular Heart Rate/Irregular Heart Rate End</a:t>
          </a:r>
          <a:endParaRPr lang="en-US" sz="1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gm:t>
    </dgm:pt>
    <dgm:pt modelId="{351F9ABB-CEBD-4EE2-93A7-064110616D23}" type="parTrans" cxnId="{4C426A2C-9FED-4C54-834D-3E2C8D3AA1D0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03A62BC-2ADE-43BA-AF7B-0F7169E0833B}" type="sibTrans" cxnId="{4C426A2C-9FED-4C54-834D-3E2C8D3AA1D0}">
      <dgm:prSet/>
      <dgm:spPr/>
      <dgm:t>
        <a:bodyPr/>
        <a:lstStyle/>
        <a:p>
          <a:endParaRPr lang="en-US" sz="1200">
            <a:latin typeface="CentraleSans Light" panose="02000000000000000000" pitchFamily="50" charset="0"/>
          </a:endParaRPr>
        </a:p>
      </dgm:t>
    </dgm:pt>
    <dgm:pt modelId="{79924C2B-445F-4D06-A699-EB81FF2548CC}" type="pres">
      <dgm:prSet presAssocID="{5BFC90C9-1949-43F2-9C3A-B0A1BE7525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E117D0-E47F-4417-85C6-4D7B7DDBD6E6}" type="pres">
      <dgm:prSet presAssocID="{BEB4AE70-9987-4463-A473-D59E34953F5D}" presName="composite" presStyleCnt="0"/>
      <dgm:spPr/>
    </dgm:pt>
    <dgm:pt modelId="{33337C69-F4A3-4AEC-B84B-2F0BCAC9BE01}" type="pres">
      <dgm:prSet presAssocID="{BEB4AE70-9987-4463-A473-D59E34953F5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7D61D-8011-42B5-A733-E56C9FB76FEE}" type="pres">
      <dgm:prSet presAssocID="{BEB4AE70-9987-4463-A473-D59E34953F5D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E3AC7-B88C-4CE3-9C95-42D49E5CE4A2}" type="pres">
      <dgm:prSet presAssocID="{51ACD600-57C4-4499-A97A-48A351C8ECD6}" presName="space" presStyleCnt="0"/>
      <dgm:spPr/>
    </dgm:pt>
    <dgm:pt modelId="{B41B7F7B-4CEF-4420-8B6E-DD11CDFAB99D}" type="pres">
      <dgm:prSet presAssocID="{BA7891E1-A87D-404B-AE2B-E9C1C4FE816C}" presName="composite" presStyleCnt="0"/>
      <dgm:spPr/>
    </dgm:pt>
    <dgm:pt modelId="{BED62A42-DB6A-47F1-8C7B-766EA935B135}" type="pres">
      <dgm:prSet presAssocID="{BA7891E1-A87D-404B-AE2B-E9C1C4FE816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15537-AB0E-4197-BB81-289782A0901E}" type="pres">
      <dgm:prSet presAssocID="{BA7891E1-A87D-404B-AE2B-E9C1C4FE816C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A6957-AFB7-4B17-B629-9C3FE889B44A}" type="pres">
      <dgm:prSet presAssocID="{F61D5CC8-DE2C-4554-B65C-6BBD3071C7CD}" presName="space" presStyleCnt="0"/>
      <dgm:spPr/>
    </dgm:pt>
    <dgm:pt modelId="{3842B2EE-B4D4-44F6-A80D-8A573B8E3969}" type="pres">
      <dgm:prSet presAssocID="{A689A8F1-5B62-4DC9-8AE0-B8A8666AECD2}" presName="composite" presStyleCnt="0"/>
      <dgm:spPr/>
    </dgm:pt>
    <dgm:pt modelId="{706ACD37-8C8F-45D2-9FFF-28367F58D922}" type="pres">
      <dgm:prSet presAssocID="{A689A8F1-5B62-4DC9-8AE0-B8A8666AECD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FD5BE-D14A-4168-9E1A-327232C37CC4}" type="pres">
      <dgm:prSet presAssocID="{A689A8F1-5B62-4DC9-8AE0-B8A8666AECD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ACCD1-FC39-4F91-9A88-DBE3101AB29E}" type="pres">
      <dgm:prSet presAssocID="{67BEA9F4-C25E-41AB-9DE4-32FC876744C0}" presName="space" presStyleCnt="0"/>
      <dgm:spPr/>
    </dgm:pt>
    <dgm:pt modelId="{2C67DD68-BAB7-4869-93EF-D250C28262C8}" type="pres">
      <dgm:prSet presAssocID="{C995390F-7CCE-42E1-8D16-5FDE5ACC33AC}" presName="composite" presStyleCnt="0"/>
      <dgm:spPr/>
    </dgm:pt>
    <dgm:pt modelId="{A9FBFBE2-DB7C-420C-B36C-70CEA4511350}" type="pres">
      <dgm:prSet presAssocID="{C995390F-7CCE-42E1-8D16-5FDE5ACC33A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CDD1A-9D20-49B7-9560-1B8F52D92A66}" type="pres">
      <dgm:prSet presAssocID="{C995390F-7CCE-42E1-8D16-5FDE5ACC33AC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8FF0E-767D-428F-8C03-E8F1101D156B}" type="pres">
      <dgm:prSet presAssocID="{796F53BF-8EF0-4BDE-947E-F1F3F63E7F9A}" presName="space" presStyleCnt="0"/>
      <dgm:spPr/>
    </dgm:pt>
    <dgm:pt modelId="{18C55434-22EE-4243-A1AA-E7AE12F8B580}" type="pres">
      <dgm:prSet presAssocID="{55048F07-D137-4D1F-A6DE-E40230A4BCFE}" presName="composite" presStyleCnt="0"/>
      <dgm:spPr/>
    </dgm:pt>
    <dgm:pt modelId="{868870FA-9416-4CAC-9069-5A05769A0C33}" type="pres">
      <dgm:prSet presAssocID="{55048F07-D137-4D1F-A6DE-E40230A4BCF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B66AC-32B8-43AC-A2E1-29FE732642AD}" type="pres">
      <dgm:prSet presAssocID="{55048F07-D137-4D1F-A6DE-E40230A4BCFE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CA934-EA1D-40CF-BC4C-3069FF035BA7}" srcId="{BA7891E1-A87D-404B-AE2B-E9C1C4FE816C}" destId="{5DF364C7-5E74-45F1-9E27-F265C00B7B73}" srcOrd="0" destOrd="0" parTransId="{F58861D6-FC96-4173-BB67-BE04EF7A531C}" sibTransId="{6DA4BB69-6285-47DB-AE37-2C9DF1A0EDE6}"/>
    <dgm:cxn modelId="{BA8F93FA-7804-4705-A59C-BAF2D4CA6B07}" srcId="{4BC97303-1EB0-4050-AB7C-191816047227}" destId="{0E3EB0FC-7A17-4AA8-8386-350BC8F5FECE}" srcOrd="0" destOrd="0" parTransId="{8AD90B4C-B94A-4237-B834-8936EA8FBFD8}" sibTransId="{EA2E629F-351E-408B-BC87-B438A240155E}"/>
    <dgm:cxn modelId="{3E75F60C-BC08-4DF6-AAA6-4D65AA0C7EB6}" srcId="{BA7891E1-A87D-404B-AE2B-E9C1C4FE816C}" destId="{B7611AC4-A8E7-4516-A78E-B55481734964}" srcOrd="9" destOrd="0" parTransId="{60D19E62-E4EA-4A85-8391-83FF2E6ED1F4}" sibTransId="{206FE22D-1CEF-4054-99EE-660B131057D4}"/>
    <dgm:cxn modelId="{E4D6FFEC-7D9F-4E26-A54D-F461E6333D00}" type="presOf" srcId="{603971DA-FC11-487E-99D3-48C6B496186B}" destId="{BB77D61D-8011-42B5-A733-E56C9FB76FEE}" srcOrd="0" destOrd="0" presId="urn:microsoft.com/office/officeart/2005/8/layout/hList1"/>
    <dgm:cxn modelId="{C348CD2C-6236-43CC-BF38-0665FA8AA678}" srcId="{4BC97303-1EB0-4050-AB7C-191816047227}" destId="{5B3E971C-9DF7-4EE5-A391-4B0BA7B4B7DA}" srcOrd="1" destOrd="0" parTransId="{1E4E9926-4A2D-4FEF-A8DB-86DA76A947F2}" sibTransId="{C943E9C7-A225-414B-B9DE-C275A9E57DE1}"/>
    <dgm:cxn modelId="{231B91AF-F235-428B-A902-7E2AAA0789E9}" srcId="{55048F07-D137-4D1F-A6DE-E40230A4BCFE}" destId="{778600D8-BC25-4D80-AD69-3D5333CC50D3}" srcOrd="3" destOrd="0" parTransId="{0B745B75-C867-4F28-8B3D-14C971A51714}" sibTransId="{9A0B2435-C223-464A-AA24-B1A7D56A752F}"/>
    <dgm:cxn modelId="{CB93D1E2-867D-4975-AC5F-BC478DD0BBC5}" type="presOf" srcId="{5DF364C7-5E74-45F1-9E27-F265C00B7B73}" destId="{50C15537-AB0E-4197-BB81-289782A0901E}" srcOrd="0" destOrd="0" presId="urn:microsoft.com/office/officeart/2005/8/layout/hList1"/>
    <dgm:cxn modelId="{6B102B2E-275A-47B1-8370-0282656A526B}" type="presOf" srcId="{2DF891C1-746B-45A9-80E2-AD6D8A69E714}" destId="{50C15537-AB0E-4197-BB81-289782A0901E}" srcOrd="0" destOrd="7" presId="urn:microsoft.com/office/officeart/2005/8/layout/hList1"/>
    <dgm:cxn modelId="{5BB89E85-E33D-4171-8767-FF60B0A2D08C}" type="presOf" srcId="{49AD635A-EF04-4468-8DEB-CA5675B7E407}" destId="{7B8B66AC-32B8-43AC-A2E1-29FE732642AD}" srcOrd="0" destOrd="2" presId="urn:microsoft.com/office/officeart/2005/8/layout/hList1"/>
    <dgm:cxn modelId="{12931B48-1E2F-4DD3-917A-2EE08C0EBA5A}" srcId="{A689A8F1-5B62-4DC9-8AE0-B8A8666AECD2}" destId="{0B871A75-E35F-4C78-B631-DA14CFB3588D}" srcOrd="3" destOrd="0" parTransId="{9D92FFF0-83BD-4EED-AAE3-05FBB38F0544}" sibTransId="{EA58C6B2-CC86-4908-B9B5-6EB00F67A6B7}"/>
    <dgm:cxn modelId="{E5CEA936-8B81-4D01-A5AD-7183FDA46715}" srcId="{A689A8F1-5B62-4DC9-8AE0-B8A8666AECD2}" destId="{283A7672-0489-4724-A8AE-70266E7D25BD}" srcOrd="0" destOrd="0" parTransId="{E3C1A7D5-6668-4361-9EE7-D579EFF100D1}" sibTransId="{150E81F7-95B2-4A6C-AC51-3CBAB21A29A0}"/>
    <dgm:cxn modelId="{9D6A4E9A-BEB5-4995-8577-78D3BC3ACEE2}" srcId="{BEB4AE70-9987-4463-A473-D59E34953F5D}" destId="{49241C84-B260-480B-9456-A01999D4454A}" srcOrd="2" destOrd="0" parTransId="{672D966E-DC56-42A7-999E-AF4D6EB15B11}" sibTransId="{79C3511E-7587-4212-A92E-262223E2C0A5}"/>
    <dgm:cxn modelId="{0FED5744-ACAA-4142-9161-2E061B9CD105}" type="presOf" srcId="{BEB4AE70-9987-4463-A473-D59E34953F5D}" destId="{33337C69-F4A3-4AEC-B84B-2F0BCAC9BE01}" srcOrd="0" destOrd="0" presId="urn:microsoft.com/office/officeart/2005/8/layout/hList1"/>
    <dgm:cxn modelId="{9676A6D1-FEDF-40E2-8FCA-96B743E6F096}" srcId="{A689A8F1-5B62-4DC9-8AE0-B8A8666AECD2}" destId="{06C07D37-6000-4198-BCDD-79776D77D688}" srcOrd="1" destOrd="0" parTransId="{07BBD985-A274-474E-ACBE-700DE43322A4}" sibTransId="{E170D220-FBF5-4550-AC37-D5BAC0E1BCA7}"/>
    <dgm:cxn modelId="{21654456-4B5F-4FB2-8D42-00B0DB3C54D0}" type="presOf" srcId="{062D570F-ED1A-44BE-AC8C-F5B1865E1E61}" destId="{50C15537-AB0E-4197-BB81-289782A0901E}" srcOrd="0" destOrd="3" presId="urn:microsoft.com/office/officeart/2005/8/layout/hList1"/>
    <dgm:cxn modelId="{F0F1B29E-DFCC-4CF2-8B2B-4E3BBC72492C}" srcId="{BA7891E1-A87D-404B-AE2B-E9C1C4FE816C}" destId="{2402797F-ACD1-4B3B-A75D-4ACA52E067E4}" srcOrd="1" destOrd="0" parTransId="{84BF8E28-A67B-45ED-9D50-E27E909966F4}" sibTransId="{36FDDD6E-A486-496C-B14F-EEE681E5F0C2}"/>
    <dgm:cxn modelId="{6CB9A0DB-F999-4E70-8A29-61B090856907}" srcId="{4BC97303-1EB0-4050-AB7C-191816047227}" destId="{12890CC3-74FE-4984-8F8F-CF310AECC175}" srcOrd="3" destOrd="0" parTransId="{AC5966B4-3D69-4737-93D7-A7E67FEF8D19}" sibTransId="{BBCA30FD-9E2B-494E-B5A6-7FD67F1690F7}"/>
    <dgm:cxn modelId="{F3D8F437-B6B1-4EAB-B6CA-72FD72FDA9E2}" srcId="{4BC97303-1EB0-4050-AB7C-191816047227}" destId="{FBA26E24-1A08-4280-A6DC-CE8EFA25603E}" srcOrd="2" destOrd="0" parTransId="{83EC6B75-89DC-4D95-AF19-A999238795F9}" sibTransId="{3D768769-02EB-46F9-9242-2D0E78450275}"/>
    <dgm:cxn modelId="{23D9D8A6-F498-4298-BDDC-F11385BE336F}" type="presOf" srcId="{12890CC3-74FE-4984-8F8F-CF310AECC175}" destId="{840CDD1A-9D20-49B7-9560-1B8F52D92A66}" srcOrd="0" destOrd="4" presId="urn:microsoft.com/office/officeart/2005/8/layout/hList1"/>
    <dgm:cxn modelId="{777254C9-1BA3-4129-A2D2-43A5B2C2D519}" srcId="{BA7891E1-A87D-404B-AE2B-E9C1C4FE816C}" destId="{21FAF285-5EFA-418E-BFC3-E123E0728D83}" srcOrd="4" destOrd="0" parTransId="{5BD24763-5A14-4AD9-A520-9DF78038045B}" sibTransId="{3A3AB22B-94D4-4783-B153-400072FD7731}"/>
    <dgm:cxn modelId="{A2229468-91CC-4CCA-849C-55A703E32088}" type="presOf" srcId="{2402797F-ACD1-4B3B-A75D-4ACA52E067E4}" destId="{50C15537-AB0E-4197-BB81-289782A0901E}" srcOrd="0" destOrd="1" presId="urn:microsoft.com/office/officeart/2005/8/layout/hList1"/>
    <dgm:cxn modelId="{E466CB16-C469-448B-8346-B350FF35A941}" type="presOf" srcId="{283A7672-0489-4724-A8AE-70266E7D25BD}" destId="{D04FD5BE-D14A-4168-9E1A-327232C37CC4}" srcOrd="0" destOrd="0" presId="urn:microsoft.com/office/officeart/2005/8/layout/hList1"/>
    <dgm:cxn modelId="{3D4F7DB4-B660-4A1F-AB07-6A838F99B9BB}" srcId="{BEB4AE70-9987-4463-A473-D59E34953F5D}" destId="{768EE8CD-262A-415F-859F-AB5B6FCF875A}" srcOrd="1" destOrd="0" parTransId="{C916DF30-8B64-4E89-868D-7EBF2AB477FE}" sibTransId="{0B600877-35C6-4C37-A8E0-B6F360F5651A}"/>
    <dgm:cxn modelId="{C065FF0A-3A84-47E0-AFF5-F4550FD4B0CA}" srcId="{4BC97303-1EB0-4050-AB7C-191816047227}" destId="{4FD89E37-9C3B-400E-99E6-D4FBD6FA56F6}" srcOrd="6" destOrd="0" parTransId="{D493B7CD-F52C-4B76-A338-BA2B8B61537E}" sibTransId="{75198A79-3C8E-4201-BB10-E2F058D62F75}"/>
    <dgm:cxn modelId="{F7B7A1A6-671B-4417-A775-F9162BDDB76E}" type="presOf" srcId="{7CD5F6FF-964A-485B-A0FC-97D9252AD84D}" destId="{50C15537-AB0E-4197-BB81-289782A0901E}" srcOrd="0" destOrd="8" presId="urn:microsoft.com/office/officeart/2005/8/layout/hList1"/>
    <dgm:cxn modelId="{1EC78783-8751-493A-88EE-206E3FB7B2AA}" srcId="{5BFC90C9-1949-43F2-9C3A-B0A1BE7525DB}" destId="{BA7891E1-A87D-404B-AE2B-E9C1C4FE816C}" srcOrd="1" destOrd="0" parTransId="{4F077757-AF93-4BF1-A0F9-E5033D280ECD}" sibTransId="{F61D5CC8-DE2C-4554-B65C-6BBD3071C7CD}"/>
    <dgm:cxn modelId="{BF1D04DD-5BA9-4BC4-9208-9F61FE1F9333}" type="presOf" srcId="{BA7891E1-A87D-404B-AE2B-E9C1C4FE816C}" destId="{BED62A42-DB6A-47F1-8C7B-766EA935B135}" srcOrd="0" destOrd="0" presId="urn:microsoft.com/office/officeart/2005/8/layout/hList1"/>
    <dgm:cxn modelId="{BE699972-04F6-4A22-99E3-4B03887C00F7}" type="presOf" srcId="{5B3E971C-9DF7-4EE5-A391-4B0BA7B4B7DA}" destId="{840CDD1A-9D20-49B7-9560-1B8F52D92A66}" srcOrd="0" destOrd="2" presId="urn:microsoft.com/office/officeart/2005/8/layout/hList1"/>
    <dgm:cxn modelId="{BBA76252-D525-4EB3-9D60-3E4C9690622F}" type="presOf" srcId="{6C8CB200-D67F-48F0-83C4-7D954FB4D756}" destId="{50C15537-AB0E-4197-BB81-289782A0901E}" srcOrd="0" destOrd="13" presId="urn:microsoft.com/office/officeart/2005/8/layout/hList1"/>
    <dgm:cxn modelId="{AD278E32-6FE0-4D40-BBA8-953172F3A997}" type="presOf" srcId="{A99A611B-B00E-40F1-B535-C93D7B36DEE9}" destId="{50C15537-AB0E-4197-BB81-289782A0901E}" srcOrd="0" destOrd="2" presId="urn:microsoft.com/office/officeart/2005/8/layout/hList1"/>
    <dgm:cxn modelId="{8B5960ED-A2F4-4342-8365-3861B35AC589}" type="presOf" srcId="{55048F07-D137-4D1F-A6DE-E40230A4BCFE}" destId="{868870FA-9416-4CAC-9069-5A05769A0C33}" srcOrd="0" destOrd="0" presId="urn:microsoft.com/office/officeart/2005/8/layout/hList1"/>
    <dgm:cxn modelId="{179D00A7-F00B-46F6-868C-8F0AB2D39AFA}" srcId="{BEB4AE70-9987-4463-A473-D59E34953F5D}" destId="{EE363309-D9DD-479A-B40A-D602D2E8F567}" srcOrd="3" destOrd="0" parTransId="{498CA07D-890F-41D8-9E46-C0CE39DEEB6C}" sibTransId="{E86AB575-3390-4DD1-BEB1-43E8C883C392}"/>
    <dgm:cxn modelId="{EC66FED6-00CF-4194-ADE0-00637A8D37E4}" srcId="{BEB4AE70-9987-4463-A473-D59E34953F5D}" destId="{D303BF21-4EB9-43F0-BBB5-9287690FA5B1}" srcOrd="4" destOrd="0" parTransId="{E4D82020-CC87-4432-AA7C-F3DCCE389471}" sibTransId="{7638065E-55EF-4E53-9872-EA1F92C11C19}"/>
    <dgm:cxn modelId="{C6396754-291C-4AFD-989A-DD1A4B1BC7FB}" srcId="{BA7891E1-A87D-404B-AE2B-E9C1C4FE816C}" destId="{6C8CB200-D67F-48F0-83C4-7D954FB4D756}" srcOrd="13" destOrd="0" parTransId="{79723222-B5E2-47EF-87F8-300EDA7987C6}" sibTransId="{0E4257E3-74B8-43F5-89CC-4AB790982570}"/>
    <dgm:cxn modelId="{4C426A2C-9FED-4C54-834D-3E2C8D3AA1D0}" srcId="{BA7891E1-A87D-404B-AE2B-E9C1C4FE816C}" destId="{D58BC91D-C568-416D-B58D-D40CE3CCDD16}" srcOrd="15" destOrd="0" parTransId="{351F9ABB-CEBD-4EE2-93A7-064110616D23}" sibTransId="{703A62BC-2ADE-43BA-AF7B-0F7169E0833B}"/>
    <dgm:cxn modelId="{536725B0-6CC0-4444-8416-1CB9462E919B}" srcId="{BA7891E1-A87D-404B-AE2B-E9C1C4FE816C}" destId="{A2CDDF4E-6A97-4619-91A7-9C9C43E82D5B}" srcOrd="11" destOrd="0" parTransId="{7F20BAB7-2D23-4CC8-96BA-EF2FDDB29617}" sibTransId="{EA13F064-1E88-4C96-879C-5978D494C61B}"/>
    <dgm:cxn modelId="{97FE1AAE-C074-4551-AB9E-725F6C7DA3A5}" srcId="{BA7891E1-A87D-404B-AE2B-E9C1C4FE816C}" destId="{8994523F-C4C8-4CB8-8847-5312F1D7667A}" srcOrd="14" destOrd="0" parTransId="{DA459770-CFC0-47CD-9E52-C84930C37566}" sibTransId="{41A7F205-5AAF-4732-B7B5-8B9D3A16CB90}"/>
    <dgm:cxn modelId="{830A068B-719E-494E-8EA6-17666189A2F8}" type="presOf" srcId="{8994523F-C4C8-4CB8-8847-5312F1D7667A}" destId="{50C15537-AB0E-4197-BB81-289782A0901E}" srcOrd="0" destOrd="14" presId="urn:microsoft.com/office/officeart/2005/8/layout/hList1"/>
    <dgm:cxn modelId="{5E3E8B6F-993A-4BE7-823B-1B3C15FD2FA8}" srcId="{5BFC90C9-1949-43F2-9C3A-B0A1BE7525DB}" destId="{A689A8F1-5B62-4DC9-8AE0-B8A8666AECD2}" srcOrd="2" destOrd="0" parTransId="{DE5F0191-0189-4F56-919A-29EC412C2DED}" sibTransId="{67BEA9F4-C25E-41AB-9DE4-32FC876744C0}"/>
    <dgm:cxn modelId="{9FA0A31D-0110-4F98-B755-1D2383917D2A}" srcId="{C995390F-7CCE-42E1-8D16-5FDE5ACC33AC}" destId="{4BC97303-1EB0-4050-AB7C-191816047227}" srcOrd="0" destOrd="0" parTransId="{7920F89C-8851-41BD-81B6-62CEEBEED918}" sibTransId="{FA44F542-94B3-4C39-B02C-A98CCBF9222E}"/>
    <dgm:cxn modelId="{D14D2D93-E0A5-4D73-BF1F-51508D9473DE}" type="presOf" srcId="{EE363309-D9DD-479A-B40A-D602D2E8F567}" destId="{BB77D61D-8011-42B5-A733-E56C9FB76FEE}" srcOrd="0" destOrd="3" presId="urn:microsoft.com/office/officeart/2005/8/layout/hList1"/>
    <dgm:cxn modelId="{6C10512E-95E8-4E05-8CDF-C6248469D456}" type="presOf" srcId="{92B246B1-8F40-472C-94D5-444750F0D654}" destId="{840CDD1A-9D20-49B7-9560-1B8F52D92A66}" srcOrd="0" destOrd="5" presId="urn:microsoft.com/office/officeart/2005/8/layout/hList1"/>
    <dgm:cxn modelId="{B045D05C-4257-4B3D-9CE7-B2732F679AE2}" srcId="{BA7891E1-A87D-404B-AE2B-E9C1C4FE816C}" destId="{7CD5F6FF-964A-485B-A0FC-97D9252AD84D}" srcOrd="8" destOrd="0" parTransId="{20F689F6-90FB-4B6B-8B5C-7826F2CC6EA7}" sibTransId="{0F806E8E-217E-4B2A-9329-1CBA3A11C419}"/>
    <dgm:cxn modelId="{4D5E898B-58F7-45D9-805A-33A63D591AF3}" type="presOf" srcId="{A2CDDF4E-6A97-4619-91A7-9C9C43E82D5B}" destId="{50C15537-AB0E-4197-BB81-289782A0901E}" srcOrd="0" destOrd="11" presId="urn:microsoft.com/office/officeart/2005/8/layout/hList1"/>
    <dgm:cxn modelId="{53EDE731-E02F-4200-9330-592E5B6A8F57}" type="presOf" srcId="{D58BC91D-C568-416D-B58D-D40CE3CCDD16}" destId="{50C15537-AB0E-4197-BB81-289782A0901E}" srcOrd="0" destOrd="15" presId="urn:microsoft.com/office/officeart/2005/8/layout/hList1"/>
    <dgm:cxn modelId="{74EBFBD7-9F7B-438E-B5F7-4385B6EF265A}" type="presOf" srcId="{49241C84-B260-480B-9456-A01999D4454A}" destId="{BB77D61D-8011-42B5-A733-E56C9FB76FEE}" srcOrd="0" destOrd="2" presId="urn:microsoft.com/office/officeart/2005/8/layout/hList1"/>
    <dgm:cxn modelId="{54D104BC-F47B-4860-87A8-950E652C672B}" srcId="{5BFC90C9-1949-43F2-9C3A-B0A1BE7525DB}" destId="{C995390F-7CCE-42E1-8D16-5FDE5ACC33AC}" srcOrd="3" destOrd="0" parTransId="{8001582B-9E46-4327-8705-6425F28D8E84}" sibTransId="{796F53BF-8EF0-4BDE-947E-F1F3F63E7F9A}"/>
    <dgm:cxn modelId="{53300643-C992-4BA4-ABDF-29365C4D988B}" type="presOf" srcId="{21FAF285-5EFA-418E-BFC3-E123E0728D83}" destId="{50C15537-AB0E-4197-BB81-289782A0901E}" srcOrd="0" destOrd="4" presId="urn:microsoft.com/office/officeart/2005/8/layout/hList1"/>
    <dgm:cxn modelId="{C999BA2E-ADD4-4272-BC40-740CB5132484}" srcId="{55048F07-D137-4D1F-A6DE-E40230A4BCFE}" destId="{1501E0CB-A74D-40D6-8CFE-89650B52651A}" srcOrd="0" destOrd="0" parTransId="{A441CA38-75A3-4D18-A39D-DAB1A941CF39}" sibTransId="{B1FF7D20-DEDA-480B-ACA3-5B0150C5EC2A}"/>
    <dgm:cxn modelId="{975B88BE-73BA-4E6D-8EB9-A952A3826E87}" type="presOf" srcId="{A689A8F1-5B62-4DC9-8AE0-B8A8666AECD2}" destId="{706ACD37-8C8F-45D2-9FFF-28367F58D922}" srcOrd="0" destOrd="0" presId="urn:microsoft.com/office/officeart/2005/8/layout/hList1"/>
    <dgm:cxn modelId="{7A8BF899-89E6-44F5-AA20-ABF181B94958}" srcId="{BA7891E1-A87D-404B-AE2B-E9C1C4FE816C}" destId="{2DF891C1-746B-45A9-80E2-AD6D8A69E714}" srcOrd="7" destOrd="0" parTransId="{DA97F64B-D6E2-4E1E-A03B-A883D21EA3A0}" sibTransId="{75D28EB6-D70F-4F32-9B25-E7C4EA0CD672}"/>
    <dgm:cxn modelId="{4C66EE1C-BF28-42BF-9275-CEFB145481D8}" srcId="{BA7891E1-A87D-404B-AE2B-E9C1C4FE816C}" destId="{A6D2F1BC-B55D-4685-BB41-989346E07938}" srcOrd="5" destOrd="0" parTransId="{A32BB5B3-F4CE-4565-8374-E31DFF62D773}" sibTransId="{A8D6AE99-147D-47E8-B362-427D3DC5880C}"/>
    <dgm:cxn modelId="{E9718402-DE2B-4FE5-A538-726D4E0BE5CE}" type="presOf" srcId="{4BC97303-1EB0-4050-AB7C-191816047227}" destId="{840CDD1A-9D20-49B7-9560-1B8F52D92A66}" srcOrd="0" destOrd="0" presId="urn:microsoft.com/office/officeart/2005/8/layout/hList1"/>
    <dgm:cxn modelId="{15410F31-E114-497D-85F7-0888C82C6CCB}" type="presOf" srcId="{D303BF21-4EB9-43F0-BBB5-9287690FA5B1}" destId="{BB77D61D-8011-42B5-A733-E56C9FB76FEE}" srcOrd="0" destOrd="4" presId="urn:microsoft.com/office/officeart/2005/8/layout/hList1"/>
    <dgm:cxn modelId="{6735A1F3-C4B0-4437-8636-6F4BC232712C}" srcId="{4BC97303-1EB0-4050-AB7C-191816047227}" destId="{7892C764-0EE4-44C4-9A9B-8409D7CE3EAA}" srcOrd="5" destOrd="0" parTransId="{7A23AF79-632E-4DC6-A660-DB1EB1CC26FF}" sibTransId="{60CAB17E-AB5F-4F32-AE1F-02F3C242783C}"/>
    <dgm:cxn modelId="{7C540CDD-7F7B-4198-8DFB-9882B07F5223}" srcId="{BA7891E1-A87D-404B-AE2B-E9C1C4FE816C}" destId="{0580DBA1-DC39-4C95-A4A5-A3151686B6B4}" srcOrd="12" destOrd="0" parTransId="{7D4FC297-3D41-4D1E-B525-74301E3B71E1}" sibTransId="{8ACCDFB4-3F36-40E9-90E8-7230313A23CC}"/>
    <dgm:cxn modelId="{96A09DA4-39FE-4E95-A384-60D40606A6C6}" type="presOf" srcId="{A6D2F1BC-B55D-4685-BB41-989346E07938}" destId="{50C15537-AB0E-4197-BB81-289782A0901E}" srcOrd="0" destOrd="5" presId="urn:microsoft.com/office/officeart/2005/8/layout/hList1"/>
    <dgm:cxn modelId="{B0C81B9B-E47A-4FC1-A91F-F9CF12E7C6F6}" srcId="{5BFC90C9-1949-43F2-9C3A-B0A1BE7525DB}" destId="{BEB4AE70-9987-4463-A473-D59E34953F5D}" srcOrd="0" destOrd="0" parTransId="{1423AD8B-62C7-4300-9845-5D4D8F99FB47}" sibTransId="{51ACD600-57C4-4499-A97A-48A351C8ECD6}"/>
    <dgm:cxn modelId="{715E9F09-AAAE-4C9A-BBAB-89A832F3692F}" type="presOf" srcId="{1501E0CB-A74D-40D6-8CFE-89650B52651A}" destId="{7B8B66AC-32B8-43AC-A2E1-29FE732642AD}" srcOrd="0" destOrd="0" presId="urn:microsoft.com/office/officeart/2005/8/layout/hList1"/>
    <dgm:cxn modelId="{048C4FD2-9988-4149-B5E3-2AF3968E193E}" type="presOf" srcId="{778600D8-BC25-4D80-AD69-3D5333CC50D3}" destId="{7B8B66AC-32B8-43AC-A2E1-29FE732642AD}" srcOrd="0" destOrd="3" presId="urn:microsoft.com/office/officeart/2005/8/layout/hList1"/>
    <dgm:cxn modelId="{A022AD2F-7CDE-4F2F-B25A-385C7C0C7394}" srcId="{BEB4AE70-9987-4463-A473-D59E34953F5D}" destId="{603971DA-FC11-487E-99D3-48C6B496186B}" srcOrd="0" destOrd="0" parTransId="{DB0CA8DF-C824-4DFA-9107-08B4331880B5}" sibTransId="{3858B405-D1B8-466F-9257-65E3CBBC790B}"/>
    <dgm:cxn modelId="{E4D0FEE4-7B8E-47D6-9853-7B4ECB9E95C4}" srcId="{BA7891E1-A87D-404B-AE2B-E9C1C4FE816C}" destId="{583A7629-176E-44D5-AB08-CB893B3D0992}" srcOrd="6" destOrd="0" parTransId="{3D841644-662B-4695-A71F-8560D6DAA841}" sibTransId="{C31C3955-24D1-47CB-ABE3-EC6117769770}"/>
    <dgm:cxn modelId="{E1BFCC87-9531-436D-9CE8-3022CA9F4638}" type="presOf" srcId="{7892C764-0EE4-44C4-9A9B-8409D7CE3EAA}" destId="{840CDD1A-9D20-49B7-9560-1B8F52D92A66}" srcOrd="0" destOrd="6" presId="urn:microsoft.com/office/officeart/2005/8/layout/hList1"/>
    <dgm:cxn modelId="{E64D5A27-701B-4A0F-AEF1-74C1E6355103}" type="presOf" srcId="{4FD89E37-9C3B-400E-99E6-D4FBD6FA56F6}" destId="{840CDD1A-9D20-49B7-9560-1B8F52D92A66}" srcOrd="0" destOrd="7" presId="urn:microsoft.com/office/officeart/2005/8/layout/hList1"/>
    <dgm:cxn modelId="{0ADFB225-42A9-4E15-B4EF-92B5ECB05FEB}" srcId="{BA7891E1-A87D-404B-AE2B-E9C1C4FE816C}" destId="{890FF7D2-DB6A-4E9C-8F79-642F81C35405}" srcOrd="10" destOrd="0" parTransId="{00096778-9371-4262-A8EC-E39F267A596D}" sibTransId="{DDAF6029-D71C-4024-9ADC-173A5A4867E3}"/>
    <dgm:cxn modelId="{35FEDDBB-A407-498E-93E6-4DCFE99553BB}" srcId="{A689A8F1-5B62-4DC9-8AE0-B8A8666AECD2}" destId="{C94628B5-2D41-4B27-A5A2-FDD7EDC66409}" srcOrd="2" destOrd="0" parTransId="{079161BB-0A54-4D6F-AF65-1329F99EF279}" sibTransId="{F0CF96BF-C55A-48FB-86B2-A14BCE6CE404}"/>
    <dgm:cxn modelId="{EDED380C-1E37-4657-9360-FF3003D829D1}" type="presOf" srcId="{583A7629-176E-44D5-AB08-CB893B3D0992}" destId="{50C15537-AB0E-4197-BB81-289782A0901E}" srcOrd="0" destOrd="6" presId="urn:microsoft.com/office/officeart/2005/8/layout/hList1"/>
    <dgm:cxn modelId="{0666EF5F-12FF-4CCC-8C00-B969D7C6EA78}" type="presOf" srcId="{C995390F-7CCE-42E1-8D16-5FDE5ACC33AC}" destId="{A9FBFBE2-DB7C-420C-B36C-70CEA4511350}" srcOrd="0" destOrd="0" presId="urn:microsoft.com/office/officeart/2005/8/layout/hList1"/>
    <dgm:cxn modelId="{7523A8B4-F96B-4409-86B0-A0CBB1823855}" type="presOf" srcId="{768EE8CD-262A-415F-859F-AB5B6FCF875A}" destId="{BB77D61D-8011-42B5-A733-E56C9FB76FEE}" srcOrd="0" destOrd="1" presId="urn:microsoft.com/office/officeart/2005/8/layout/hList1"/>
    <dgm:cxn modelId="{D2D18FB7-15D2-4D97-AC14-8471522FB056}" type="presOf" srcId="{BDE8F560-D3C9-4CC5-8C4D-EC2369A99EEA}" destId="{7B8B66AC-32B8-43AC-A2E1-29FE732642AD}" srcOrd="0" destOrd="1" presId="urn:microsoft.com/office/officeart/2005/8/layout/hList1"/>
    <dgm:cxn modelId="{05013D1F-897D-49B6-A82E-117961110A89}" type="presOf" srcId="{5BFC90C9-1949-43F2-9C3A-B0A1BE7525DB}" destId="{79924C2B-445F-4D06-A699-EB81FF2548CC}" srcOrd="0" destOrd="0" presId="urn:microsoft.com/office/officeart/2005/8/layout/hList1"/>
    <dgm:cxn modelId="{F9A5ABDF-862D-458B-B11B-8F9FA5BD4800}" srcId="{BA7891E1-A87D-404B-AE2B-E9C1C4FE816C}" destId="{062D570F-ED1A-44BE-AC8C-F5B1865E1E61}" srcOrd="3" destOrd="0" parTransId="{E63F2D74-2670-4C19-983E-36C9AC3B6E6D}" sibTransId="{2033EDD7-5CC3-4096-A9E7-CC87BFE745C0}"/>
    <dgm:cxn modelId="{36B1FF9F-5A58-42D1-8485-FB1D32E376D9}" type="presOf" srcId="{FBA26E24-1A08-4280-A6DC-CE8EFA25603E}" destId="{840CDD1A-9D20-49B7-9560-1B8F52D92A66}" srcOrd="0" destOrd="3" presId="urn:microsoft.com/office/officeart/2005/8/layout/hList1"/>
    <dgm:cxn modelId="{CB19AB71-3FBF-4007-A9CD-F9C52BA93A4E}" type="presOf" srcId="{0E3EB0FC-7A17-4AA8-8386-350BC8F5FECE}" destId="{840CDD1A-9D20-49B7-9560-1B8F52D92A66}" srcOrd="0" destOrd="1" presId="urn:microsoft.com/office/officeart/2005/8/layout/hList1"/>
    <dgm:cxn modelId="{DD9C1346-213B-4B20-BBE6-15203ACE5E05}" srcId="{55048F07-D137-4D1F-A6DE-E40230A4BCFE}" destId="{BDE8F560-D3C9-4CC5-8C4D-EC2369A99EEA}" srcOrd="1" destOrd="0" parTransId="{ABF0E22F-1EDC-475C-BA90-73723BAE0795}" sibTransId="{83075184-013A-451A-8BC8-202324C40C34}"/>
    <dgm:cxn modelId="{834B88E2-1CF5-46A7-AE20-61C666FCDD4B}" srcId="{55048F07-D137-4D1F-A6DE-E40230A4BCFE}" destId="{49AD635A-EF04-4468-8DEB-CA5675B7E407}" srcOrd="2" destOrd="0" parTransId="{000AB3F8-88D3-457B-B741-23DEEFE2ABA3}" sibTransId="{8961E3B7-86AA-4EAD-A001-5A7B93CADD82}"/>
    <dgm:cxn modelId="{D68C0DB3-350A-44A4-8D00-71C94F4E4C32}" srcId="{5BFC90C9-1949-43F2-9C3A-B0A1BE7525DB}" destId="{55048F07-D137-4D1F-A6DE-E40230A4BCFE}" srcOrd="4" destOrd="0" parTransId="{EB0CF396-9674-4D16-ABA9-38BF24B7B4B4}" sibTransId="{73B78835-371D-4F02-9377-C65ECC4CB821}"/>
    <dgm:cxn modelId="{926E6836-9EE0-4486-952A-C2938001599B}" srcId="{BA7891E1-A87D-404B-AE2B-E9C1C4FE816C}" destId="{A99A611B-B00E-40F1-B535-C93D7B36DEE9}" srcOrd="2" destOrd="0" parTransId="{FE3493C6-2E79-4D7E-86AE-107141FAD7A9}" sibTransId="{D5097DCC-D645-4CA0-B370-B800D11E6F6D}"/>
    <dgm:cxn modelId="{3EA5DAA8-8129-43D5-89BC-9AA5B39A5D27}" type="presOf" srcId="{0580DBA1-DC39-4C95-A4A5-A3151686B6B4}" destId="{50C15537-AB0E-4197-BB81-289782A0901E}" srcOrd="0" destOrd="12" presId="urn:microsoft.com/office/officeart/2005/8/layout/hList1"/>
    <dgm:cxn modelId="{F9427CB6-13BB-4E30-9EA6-4FE94F8F6EB6}" srcId="{4BC97303-1EB0-4050-AB7C-191816047227}" destId="{92B246B1-8F40-472C-94D5-444750F0D654}" srcOrd="4" destOrd="0" parTransId="{F7819ECE-90EF-49FA-B8FA-73316299AA07}" sibTransId="{A57903BA-C979-4404-8205-68A8F8A28918}"/>
    <dgm:cxn modelId="{FEC755FE-0B27-4588-A51A-AB8650CF6588}" type="presOf" srcId="{06C07D37-6000-4198-BCDD-79776D77D688}" destId="{D04FD5BE-D14A-4168-9E1A-327232C37CC4}" srcOrd="0" destOrd="1" presId="urn:microsoft.com/office/officeart/2005/8/layout/hList1"/>
    <dgm:cxn modelId="{22160A21-1066-4CEF-B8EA-EE896E328B84}" type="presOf" srcId="{0B871A75-E35F-4C78-B631-DA14CFB3588D}" destId="{D04FD5BE-D14A-4168-9E1A-327232C37CC4}" srcOrd="0" destOrd="3" presId="urn:microsoft.com/office/officeart/2005/8/layout/hList1"/>
    <dgm:cxn modelId="{C36010C0-685A-46D2-AECD-AE70058CE569}" type="presOf" srcId="{B7611AC4-A8E7-4516-A78E-B55481734964}" destId="{50C15537-AB0E-4197-BB81-289782A0901E}" srcOrd="0" destOrd="9" presId="urn:microsoft.com/office/officeart/2005/8/layout/hList1"/>
    <dgm:cxn modelId="{50413836-A9EC-4A5B-884B-3D47B57C8AC2}" type="presOf" srcId="{C94628B5-2D41-4B27-A5A2-FDD7EDC66409}" destId="{D04FD5BE-D14A-4168-9E1A-327232C37CC4}" srcOrd="0" destOrd="2" presId="urn:microsoft.com/office/officeart/2005/8/layout/hList1"/>
    <dgm:cxn modelId="{55F4A6F6-0744-44AA-B2AE-34B4C11236E2}" type="presOf" srcId="{890FF7D2-DB6A-4E9C-8F79-642F81C35405}" destId="{50C15537-AB0E-4197-BB81-289782A0901E}" srcOrd="0" destOrd="10" presId="urn:microsoft.com/office/officeart/2005/8/layout/hList1"/>
    <dgm:cxn modelId="{958E4594-EF42-4D5D-BB66-3EDE80A77B68}" type="presParOf" srcId="{79924C2B-445F-4D06-A699-EB81FF2548CC}" destId="{D8E117D0-E47F-4417-85C6-4D7B7DDBD6E6}" srcOrd="0" destOrd="0" presId="urn:microsoft.com/office/officeart/2005/8/layout/hList1"/>
    <dgm:cxn modelId="{A327AE81-5B04-427D-B26E-2DDAE3D091BF}" type="presParOf" srcId="{D8E117D0-E47F-4417-85C6-4D7B7DDBD6E6}" destId="{33337C69-F4A3-4AEC-B84B-2F0BCAC9BE01}" srcOrd="0" destOrd="0" presId="urn:microsoft.com/office/officeart/2005/8/layout/hList1"/>
    <dgm:cxn modelId="{644BD93D-EA0B-4B76-AB4B-669DF57015C8}" type="presParOf" srcId="{D8E117D0-E47F-4417-85C6-4D7B7DDBD6E6}" destId="{BB77D61D-8011-42B5-A733-E56C9FB76FEE}" srcOrd="1" destOrd="0" presId="urn:microsoft.com/office/officeart/2005/8/layout/hList1"/>
    <dgm:cxn modelId="{CD96E537-1F3E-4B40-A5F3-894CFAE3EE8B}" type="presParOf" srcId="{79924C2B-445F-4D06-A699-EB81FF2548CC}" destId="{053E3AC7-B88C-4CE3-9C95-42D49E5CE4A2}" srcOrd="1" destOrd="0" presId="urn:microsoft.com/office/officeart/2005/8/layout/hList1"/>
    <dgm:cxn modelId="{438F3EE6-1DD4-4692-A065-E0B4567CA3DE}" type="presParOf" srcId="{79924C2B-445F-4D06-A699-EB81FF2548CC}" destId="{B41B7F7B-4CEF-4420-8B6E-DD11CDFAB99D}" srcOrd="2" destOrd="0" presId="urn:microsoft.com/office/officeart/2005/8/layout/hList1"/>
    <dgm:cxn modelId="{92749892-4797-43C0-BCF2-6B01B88D1224}" type="presParOf" srcId="{B41B7F7B-4CEF-4420-8B6E-DD11CDFAB99D}" destId="{BED62A42-DB6A-47F1-8C7B-766EA935B135}" srcOrd="0" destOrd="0" presId="urn:microsoft.com/office/officeart/2005/8/layout/hList1"/>
    <dgm:cxn modelId="{73ACE44D-7765-4D2C-902F-9CC80881FF7A}" type="presParOf" srcId="{B41B7F7B-4CEF-4420-8B6E-DD11CDFAB99D}" destId="{50C15537-AB0E-4197-BB81-289782A0901E}" srcOrd="1" destOrd="0" presId="urn:microsoft.com/office/officeart/2005/8/layout/hList1"/>
    <dgm:cxn modelId="{DD626989-C7F0-4BC4-9333-EB34CA6C383A}" type="presParOf" srcId="{79924C2B-445F-4D06-A699-EB81FF2548CC}" destId="{E7CA6957-AFB7-4B17-B629-9C3FE889B44A}" srcOrd="3" destOrd="0" presId="urn:microsoft.com/office/officeart/2005/8/layout/hList1"/>
    <dgm:cxn modelId="{9178FFD6-BD29-4C8B-938D-379035135933}" type="presParOf" srcId="{79924C2B-445F-4D06-A699-EB81FF2548CC}" destId="{3842B2EE-B4D4-44F6-A80D-8A573B8E3969}" srcOrd="4" destOrd="0" presId="urn:microsoft.com/office/officeart/2005/8/layout/hList1"/>
    <dgm:cxn modelId="{7B9EDB81-CAEF-4FCD-9FDA-4B7953864E5A}" type="presParOf" srcId="{3842B2EE-B4D4-44F6-A80D-8A573B8E3969}" destId="{706ACD37-8C8F-45D2-9FFF-28367F58D922}" srcOrd="0" destOrd="0" presId="urn:microsoft.com/office/officeart/2005/8/layout/hList1"/>
    <dgm:cxn modelId="{399B7D82-BCF0-484C-8EDE-BCB5EEF7708E}" type="presParOf" srcId="{3842B2EE-B4D4-44F6-A80D-8A573B8E3969}" destId="{D04FD5BE-D14A-4168-9E1A-327232C37CC4}" srcOrd="1" destOrd="0" presId="urn:microsoft.com/office/officeart/2005/8/layout/hList1"/>
    <dgm:cxn modelId="{79DB4E97-44DA-4ED4-96F7-E1029EBE351C}" type="presParOf" srcId="{79924C2B-445F-4D06-A699-EB81FF2548CC}" destId="{EDCACCD1-FC39-4F91-9A88-DBE3101AB29E}" srcOrd="5" destOrd="0" presId="urn:microsoft.com/office/officeart/2005/8/layout/hList1"/>
    <dgm:cxn modelId="{E278A3E6-5031-4179-A487-DA8C776CF487}" type="presParOf" srcId="{79924C2B-445F-4D06-A699-EB81FF2548CC}" destId="{2C67DD68-BAB7-4869-93EF-D250C28262C8}" srcOrd="6" destOrd="0" presId="urn:microsoft.com/office/officeart/2005/8/layout/hList1"/>
    <dgm:cxn modelId="{C60F6782-1790-41D4-8102-669A45ACC95A}" type="presParOf" srcId="{2C67DD68-BAB7-4869-93EF-D250C28262C8}" destId="{A9FBFBE2-DB7C-420C-B36C-70CEA4511350}" srcOrd="0" destOrd="0" presId="urn:microsoft.com/office/officeart/2005/8/layout/hList1"/>
    <dgm:cxn modelId="{ABD68279-D67D-4379-9D94-3D72FD8B568D}" type="presParOf" srcId="{2C67DD68-BAB7-4869-93EF-D250C28262C8}" destId="{840CDD1A-9D20-49B7-9560-1B8F52D92A66}" srcOrd="1" destOrd="0" presId="urn:microsoft.com/office/officeart/2005/8/layout/hList1"/>
    <dgm:cxn modelId="{73FA00AE-D8DC-47F6-83FA-1EDE510C3D5F}" type="presParOf" srcId="{79924C2B-445F-4D06-A699-EB81FF2548CC}" destId="{DFE8FF0E-767D-428F-8C03-E8F1101D156B}" srcOrd="7" destOrd="0" presId="urn:microsoft.com/office/officeart/2005/8/layout/hList1"/>
    <dgm:cxn modelId="{3E28D6E9-F65C-4F2C-810D-94640E89C7A7}" type="presParOf" srcId="{79924C2B-445F-4D06-A699-EB81FF2548CC}" destId="{18C55434-22EE-4243-A1AA-E7AE12F8B580}" srcOrd="8" destOrd="0" presId="urn:microsoft.com/office/officeart/2005/8/layout/hList1"/>
    <dgm:cxn modelId="{DE99DF87-4169-45E9-BBA0-6D623057A9D1}" type="presParOf" srcId="{18C55434-22EE-4243-A1AA-E7AE12F8B580}" destId="{868870FA-9416-4CAC-9069-5A05769A0C33}" srcOrd="0" destOrd="0" presId="urn:microsoft.com/office/officeart/2005/8/layout/hList1"/>
    <dgm:cxn modelId="{B9A5C7C4-8ECD-45CE-A0ED-E1A9845F372A}" type="presParOf" srcId="{18C55434-22EE-4243-A1AA-E7AE12F8B580}" destId="{7B8B66AC-32B8-43AC-A2E1-29FE732642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37C69-F4A3-4AEC-B84B-2F0BCAC9BE01}">
      <dsp:nvSpPr>
        <dsp:cNvPr id="0" name=""/>
        <dsp:cNvSpPr/>
      </dsp:nvSpPr>
      <dsp:spPr>
        <a:xfrm>
          <a:off x="3772" y="612149"/>
          <a:ext cx="1446052" cy="578420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High Priority Arrhythmia (***)</a:t>
          </a:r>
          <a:endParaRPr lang="en-US" sz="1050" b="1" kern="1200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3772" y="612149"/>
        <a:ext cx="1446052" cy="578420"/>
      </dsp:txXfrm>
    </dsp:sp>
    <dsp:sp modelId="{BB77D61D-8011-42B5-A733-E56C9FB76FEE}">
      <dsp:nvSpPr>
        <dsp:cNvPr id="0" name=""/>
        <dsp:cNvSpPr/>
      </dsp:nvSpPr>
      <dsp:spPr>
        <a:xfrm>
          <a:off x="3772" y="1190569"/>
          <a:ext cx="1446052" cy="298656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Asystole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Vfib</a:t>
          </a: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/Tach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Extreme Tachycardia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Extreme Bradycardia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V-Tach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3772" y="1190569"/>
        <a:ext cx="1446052" cy="2986560"/>
      </dsp:txXfrm>
    </dsp:sp>
    <dsp:sp modelId="{BED62A42-DB6A-47F1-8C7B-766EA935B135}">
      <dsp:nvSpPr>
        <dsp:cNvPr id="0" name=""/>
        <dsp:cNvSpPr/>
      </dsp:nvSpPr>
      <dsp:spPr>
        <a:xfrm>
          <a:off x="1652272" y="612149"/>
          <a:ext cx="1446052" cy="578420"/>
        </a:xfrm>
        <a:prstGeom prst="rect">
          <a:avLst/>
        </a:prstGeom>
        <a:solidFill>
          <a:srgbClr val="FCF60A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  <a:latin typeface="Centrale Sans Light" panose="02000000000000000000" pitchFamily="50" charset="0"/>
              <a:ea typeface="+mn-ea"/>
              <a:cs typeface="+mn-cs"/>
            </a:rPr>
            <a:t>Medium Priority Arrhythmia (**)</a:t>
          </a:r>
          <a:endParaRPr lang="en-US" sz="1050" b="1" kern="1200" dirty="0">
            <a:solidFill>
              <a:schemeClr val="tx1"/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1652272" y="612149"/>
        <a:ext cx="1446052" cy="578420"/>
      </dsp:txXfrm>
    </dsp:sp>
    <dsp:sp modelId="{50C15537-AB0E-4197-BB81-289782A0901E}">
      <dsp:nvSpPr>
        <dsp:cNvPr id="0" name=""/>
        <dsp:cNvSpPr/>
      </dsp:nvSpPr>
      <dsp:spPr>
        <a:xfrm>
          <a:off x="1652272" y="1190569"/>
          <a:ext cx="1446052" cy="298656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FF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Non-sustained </a:t>
          </a:r>
          <a:r>
            <a:rPr lang="en-US" sz="1000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Vtach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Ventricular Rhythm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Run PVCs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Pair PVCs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Trigeminy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Bigeminy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PVCs per minute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Multiform PVCs</a:t>
          </a: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Pause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Pacer not capture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Pacer not pace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Missed beat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SVT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HR High/Low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Atrial Fib/Atrial Fib End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Irregular Heart Rate/Irregular Heart Rate End</a:t>
          </a:r>
          <a:endParaRPr 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1652272" y="1190569"/>
        <a:ext cx="1446052" cy="2986560"/>
      </dsp:txXfrm>
    </dsp:sp>
    <dsp:sp modelId="{706ACD37-8C8F-45D2-9FFF-28367F58D922}">
      <dsp:nvSpPr>
        <dsp:cNvPr id="0" name=""/>
        <dsp:cNvSpPr/>
      </dsp:nvSpPr>
      <dsp:spPr>
        <a:xfrm>
          <a:off x="3300771" y="612149"/>
          <a:ext cx="1446052" cy="578420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High Priority Parameter (!!!)</a:t>
          </a:r>
          <a:endParaRPr lang="en-US" sz="1050" b="1" kern="1200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3300771" y="612149"/>
        <a:ext cx="1446052" cy="578420"/>
      </dsp:txXfrm>
    </dsp:sp>
    <dsp:sp modelId="{D04FD5BE-D14A-4168-9E1A-327232C37CC4}">
      <dsp:nvSpPr>
        <dsp:cNvPr id="0" name=""/>
        <dsp:cNvSpPr/>
      </dsp:nvSpPr>
      <dsp:spPr>
        <a:xfrm>
          <a:off x="3300771" y="1190569"/>
          <a:ext cx="1446052" cy="298656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Apnea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SpO</a:t>
          </a:r>
          <a:r>
            <a:rPr lang="en-US" sz="1050" kern="1200" baseline="-25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  <a:r>
            <a:rPr lang="en-US" sz="1050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Desat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 Line Disconnect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 Extreme Limit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3300771" y="1190569"/>
        <a:ext cx="1446052" cy="2986560"/>
      </dsp:txXfrm>
    </dsp:sp>
    <dsp:sp modelId="{A9FBFBE2-DB7C-420C-B36C-70CEA4511350}">
      <dsp:nvSpPr>
        <dsp:cNvPr id="0" name=""/>
        <dsp:cNvSpPr/>
      </dsp:nvSpPr>
      <dsp:spPr>
        <a:xfrm>
          <a:off x="4949271" y="612149"/>
          <a:ext cx="1446052" cy="578420"/>
        </a:xfrm>
        <a:prstGeom prst="rect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  <a:latin typeface="Centrale Sans Light" panose="02000000000000000000" pitchFamily="50" charset="0"/>
              <a:ea typeface="+mn-ea"/>
              <a:cs typeface="+mn-cs"/>
            </a:rPr>
            <a:t>Medium Priority Parameter (!!)</a:t>
          </a:r>
          <a:endParaRPr lang="en-US" sz="1050" b="1" kern="1200" dirty="0">
            <a:solidFill>
              <a:schemeClr val="tx1"/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4949271" y="612149"/>
        <a:ext cx="1446052" cy="578420"/>
      </dsp:txXfrm>
    </dsp:sp>
    <dsp:sp modelId="{840CDD1A-9D20-49B7-9560-1B8F52D92A66}">
      <dsp:nvSpPr>
        <dsp:cNvPr id="0" name=""/>
        <dsp:cNvSpPr/>
      </dsp:nvSpPr>
      <dsp:spPr>
        <a:xfrm>
          <a:off x="4949271" y="1190569"/>
          <a:ext cx="1446052" cy="298656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High or Low Limit Violations: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SpO</a:t>
          </a:r>
          <a:r>
            <a:rPr lang="en-US" sz="1050" kern="1200" baseline="-250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endParaRPr lang="en-US" sz="1050" kern="1200" baseline="-25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Respiratory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NBP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Invasive Pressure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Temp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CO</a:t>
          </a:r>
          <a:r>
            <a:rPr lang="en-US" sz="1050" kern="1200" baseline="-250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2</a:t>
          </a:r>
          <a:endParaRPr lang="en-US" sz="1050" kern="1200" baseline="-250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Other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4949271" y="1190569"/>
        <a:ext cx="1446052" cy="2986560"/>
      </dsp:txXfrm>
    </dsp:sp>
    <dsp:sp modelId="{868870FA-9416-4CAC-9069-5A05769A0C33}">
      <dsp:nvSpPr>
        <dsp:cNvPr id="0" name=""/>
        <dsp:cNvSpPr/>
      </dsp:nvSpPr>
      <dsp:spPr>
        <a:xfrm>
          <a:off x="6597771" y="612149"/>
          <a:ext cx="1446052" cy="578420"/>
        </a:xfrm>
        <a:prstGeom prst="rect">
          <a:avLst/>
        </a:prstGeom>
        <a:solidFill>
          <a:srgbClr val="0089C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89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err="1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Inop</a:t>
          </a:r>
          <a:r>
            <a:rPr lang="en-US" sz="1050" b="1" kern="1200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FFFFFF"/>
              </a:solidFill>
              <a:latin typeface="Centrale Sans Light" panose="02000000000000000000" pitchFamily="50" charset="0"/>
              <a:ea typeface="+mn-ea"/>
              <a:cs typeface="+mn-cs"/>
            </a:rPr>
            <a:t>(some can be configured a higher priority)</a:t>
          </a:r>
          <a:endParaRPr lang="en-US" sz="1000" b="1" kern="1200" dirty="0">
            <a:solidFill>
              <a:srgbClr val="FFFFFF"/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6597771" y="612149"/>
        <a:ext cx="1446052" cy="578420"/>
      </dsp:txXfrm>
    </dsp:sp>
    <dsp:sp modelId="{7B8B66AC-32B8-43AC-A2E1-29FE732642AD}">
      <dsp:nvSpPr>
        <dsp:cNvPr id="0" name=""/>
        <dsp:cNvSpPr/>
      </dsp:nvSpPr>
      <dsp:spPr>
        <a:xfrm>
          <a:off x="6597771" y="1190569"/>
          <a:ext cx="1446052" cy="2986560"/>
        </a:xfrm>
        <a:prstGeom prst="rect">
          <a:avLst/>
        </a:prstGeom>
        <a:solidFill>
          <a:srgbClr val="FFFFFF">
            <a:lumMod val="95000"/>
            <a:alpha val="90000"/>
          </a:srgbClr>
        </a:solidFill>
        <a:ln w="25400" cap="flat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/>
              </a:solidFill>
              <a:latin typeface="Centrale Sans Light" panose="02000000000000000000" pitchFamily="50" charset="0"/>
              <a:ea typeface="+mn-ea"/>
              <a:cs typeface="+mn-cs"/>
            </a:rPr>
            <a:t>Leads Off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Replace Battery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Cannot analyze ECG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rale Sans Light" panose="02000000000000000000" pitchFamily="50" charset="0"/>
              <a:ea typeface="+mn-ea"/>
              <a:cs typeface="+mn-cs"/>
            </a:rPr>
            <a:t>Others outlined in IFU; not captured by PIIC iX </a:t>
          </a:r>
          <a:endParaRPr lang="en-US" sz="105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rale Sans Light" panose="02000000000000000000" pitchFamily="50" charset="0"/>
            <a:ea typeface="+mn-ea"/>
            <a:cs typeface="+mn-cs"/>
          </a:endParaRPr>
        </a:p>
      </dsp:txBody>
      <dsp:txXfrm>
        <a:off x="6597771" y="1190569"/>
        <a:ext cx="1446052" cy="29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31FB-7B8E-4C51-A78E-2F7FAEB19DFB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343EB-2C5D-486F-973A-BE7F79FEB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2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20988-4E1C-4987-A386-5C8EB7451D9C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725FA-C6D4-4D2F-834B-236FE935B4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86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71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357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143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929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13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500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285" algn="l" defTabSz="68557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5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solidFill>
                <a:schemeClr val="accent1">
                  <a:lumMod val="40000"/>
                  <a:lumOff val="60000"/>
                </a:schemeClr>
              </a:solidFill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725FA-C6D4-4D2F-834B-236FE935B47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52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54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74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27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938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Leads off is the most common for</a:t>
            </a:r>
            <a:r>
              <a:rPr lang="en-US" baseline="0" dirty="0" smtClean="0"/>
              <a:t> the ED and Units 30 &amp; 40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57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332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4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31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820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PVC Rate 20 at Good Shep &amp; 30 at South Sub</a:t>
            </a:r>
          </a:p>
        </p:txBody>
      </p:sp>
    </p:spTree>
    <p:extLst>
      <p:ext uri="{BB962C8B-B14F-4D97-AF65-F5344CB8AC3E}">
        <p14:creationId xmlns:p14="http://schemas.microsoft.com/office/powerpoint/2010/main" val="276248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725FA-C6D4-4D2F-834B-236FE935B47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9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5519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5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solidFill>
                <a:schemeClr val="accent1">
                  <a:lumMod val="40000"/>
                  <a:lumOff val="60000"/>
                </a:schemeClr>
              </a:solidFill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619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due to the HR high and low limits</a:t>
            </a:r>
          </a:p>
        </p:txBody>
      </p:sp>
    </p:spTree>
    <p:extLst>
      <p:ext uri="{BB962C8B-B14F-4D97-AF65-F5344CB8AC3E}">
        <p14:creationId xmlns:p14="http://schemas.microsoft.com/office/powerpoint/2010/main" val="4234554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44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3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19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725FA-C6D4-4D2F-834B-236FE935B47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73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725FA-C6D4-4D2F-834B-236FE935B4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15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106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4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due to the HR high and low limits</a:t>
            </a:r>
          </a:p>
        </p:txBody>
      </p:sp>
    </p:spTree>
    <p:extLst>
      <p:ext uri="{BB962C8B-B14F-4D97-AF65-F5344CB8AC3E}">
        <p14:creationId xmlns:p14="http://schemas.microsoft.com/office/powerpoint/2010/main" val="766604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995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Leads off is the most common for</a:t>
            </a:r>
            <a:r>
              <a:rPr lang="en-US" baseline="0" dirty="0" smtClean="0"/>
              <a:t> the ED and Units 30 &amp; 40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410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076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Leads off is the most common for</a:t>
            </a:r>
            <a:r>
              <a:rPr lang="en-US" baseline="0" dirty="0" smtClean="0"/>
              <a:t> the ED and Units 30 &amp; 40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1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5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39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9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50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23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725FA-C6D4-4D2F-834B-236FE935B47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1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 bwMode="white">
          <a:xfrm>
            <a:off x="107504" y="4428101"/>
            <a:ext cx="9036496" cy="681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2" y="1535113"/>
            <a:ext cx="6162677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291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631D76"/>
              </a:gs>
              <a:gs pos="100000">
                <a:srgbClr val="7D0063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46602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2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2496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5" y="380999"/>
            <a:ext cx="8135938" cy="6985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title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04825" y="1217614"/>
            <a:ext cx="8135938" cy="3460750"/>
          </a:xfrm>
          <a:prstGeom prst="rect">
            <a:avLst/>
          </a:prstGeom>
        </p:spPr>
        <p:txBody>
          <a:bodyPr lIns="0" tIns="0" rIns="0" bIns="0" spcCol="385658"/>
          <a:lstStyle>
            <a:lvl1pPr marL="161946" indent="-161946">
              <a:lnSpc>
                <a:spcPts val="1620"/>
              </a:lnSpc>
              <a:spcBef>
                <a:spcPts val="0"/>
              </a:spcBef>
              <a:defRPr sz="1300"/>
            </a:lvl1pPr>
            <a:lvl2pPr marL="323893" indent="-134955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2pPr>
            <a:lvl3pPr marL="43185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3pPr>
            <a:lvl4pPr marL="593803" indent="-160691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4pPr>
            <a:lvl5pPr marL="70176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5pPr>
            <a:lvl6pPr marL="1156975" indent="-204078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134980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154263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1735462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6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1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217614"/>
            <a:ext cx="3816350" cy="3460750"/>
          </a:xfrm>
          <a:prstGeom prst="rect">
            <a:avLst/>
          </a:prstGeom>
        </p:spPr>
        <p:txBody>
          <a:bodyPr/>
          <a:lstStyle>
            <a:lvl1pPr marL="162000" indent="-162000">
              <a:lnSpc>
                <a:spcPts val="1620"/>
              </a:lnSpc>
              <a:spcBef>
                <a:spcPts val="0"/>
              </a:spcBef>
              <a:defRPr sz="1300"/>
            </a:lvl1pPr>
            <a:lvl2pPr marL="324000" indent="-136800">
              <a:lnSpc>
                <a:spcPts val="1620"/>
              </a:lnSpc>
              <a:spcBef>
                <a:spcPts val="0"/>
              </a:spcBef>
              <a:defRPr sz="1200"/>
            </a:lvl2pPr>
            <a:lvl3pPr marL="432000" indent="-108000">
              <a:lnSpc>
                <a:spcPts val="1620"/>
              </a:lnSpc>
              <a:spcBef>
                <a:spcPts val="0"/>
              </a:spcBef>
              <a:defRPr sz="1000"/>
            </a:lvl3pPr>
            <a:lvl4pPr marL="594000" indent="-162000">
              <a:lnSpc>
                <a:spcPts val="1620"/>
              </a:lnSpc>
              <a:spcBef>
                <a:spcPts val="0"/>
              </a:spcBef>
              <a:defRPr sz="1000"/>
            </a:lvl4pPr>
            <a:lvl5pPr marL="702000" indent="-108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824413" y="1217614"/>
            <a:ext cx="3816350" cy="3460750"/>
          </a:xfrm>
          <a:prstGeom prst="rect">
            <a:avLst/>
          </a:prstGeom>
        </p:spPr>
        <p:txBody>
          <a:bodyPr/>
          <a:lstStyle>
            <a:lvl1pPr marL="162000" indent="-162000">
              <a:lnSpc>
                <a:spcPts val="1620"/>
              </a:lnSpc>
              <a:spcBef>
                <a:spcPts val="0"/>
              </a:spcBef>
              <a:defRPr sz="1300"/>
            </a:lvl1pPr>
            <a:lvl2pPr marL="324000" indent="-136800">
              <a:lnSpc>
                <a:spcPts val="1620"/>
              </a:lnSpc>
              <a:spcBef>
                <a:spcPts val="0"/>
              </a:spcBef>
              <a:defRPr sz="1200"/>
            </a:lvl2pPr>
            <a:lvl3pPr marL="432000" indent="-108000">
              <a:lnSpc>
                <a:spcPts val="1620"/>
              </a:lnSpc>
              <a:spcBef>
                <a:spcPts val="0"/>
              </a:spcBef>
              <a:defRPr sz="1000"/>
            </a:lvl3pPr>
            <a:lvl4pPr marL="594000" indent="-162000">
              <a:lnSpc>
                <a:spcPts val="1620"/>
              </a:lnSpc>
              <a:spcBef>
                <a:spcPts val="0"/>
              </a:spcBef>
              <a:defRPr sz="1000"/>
            </a:lvl4pPr>
            <a:lvl5pPr marL="702000" indent="-108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6" y="381001"/>
            <a:ext cx="8135938" cy="698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27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96001" y="381001"/>
            <a:ext cx="4644762" cy="698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95935" y="1217612"/>
            <a:ext cx="4644828" cy="3460751"/>
          </a:xfrm>
          <a:prstGeom prst="rect">
            <a:avLst/>
          </a:prstGeom>
        </p:spPr>
        <p:txBody>
          <a:bodyPr lIns="0" tIns="0" rIns="0" bIns="0" spcCol="385658"/>
          <a:lstStyle>
            <a:lvl1pPr marL="161946" indent="-161946">
              <a:lnSpc>
                <a:spcPts val="1620"/>
              </a:lnSpc>
              <a:spcBef>
                <a:spcPts val="0"/>
              </a:spcBef>
              <a:defRPr sz="1300"/>
            </a:lvl1pPr>
            <a:lvl2pPr marL="323893" indent="-134955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2pPr>
            <a:lvl3pPr marL="43185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3pPr>
            <a:lvl4pPr marL="593803" indent="-134955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4pPr>
            <a:lvl5pPr marL="70176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5pPr>
            <a:lvl6pPr marL="1156975" indent="-204078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134980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154263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1735462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4925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5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4" y="381001"/>
            <a:ext cx="4535511" cy="6984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651501" y="0"/>
            <a:ext cx="34925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04825" y="1217614"/>
            <a:ext cx="4535576" cy="3460750"/>
          </a:xfrm>
          <a:prstGeom prst="rect">
            <a:avLst/>
          </a:prstGeom>
        </p:spPr>
        <p:txBody>
          <a:bodyPr lIns="0" tIns="0" rIns="0" bIns="0" spcCol="385658"/>
          <a:lstStyle>
            <a:lvl1pPr marL="161946" indent="-161946">
              <a:lnSpc>
                <a:spcPts val="1620"/>
              </a:lnSpc>
              <a:spcBef>
                <a:spcPts val="0"/>
              </a:spcBef>
              <a:defRPr sz="1300"/>
            </a:lvl1pPr>
            <a:lvl2pPr marL="323893" indent="-134955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200"/>
            </a:lvl2pPr>
            <a:lvl3pPr marL="43185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3pPr>
            <a:lvl4pPr marL="593803" indent="-134955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4pPr>
            <a:lvl5pPr marL="701766" indent="-107964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/>
            </a:lvl5pPr>
            <a:lvl6pPr marL="1156975" indent="-204078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134980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154263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1735462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03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4" y="381001"/>
            <a:ext cx="8135939" cy="698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872147" y="1217612"/>
            <a:ext cx="2768616" cy="3460751"/>
          </a:xfrm>
          <a:prstGeom prst="rect">
            <a:avLst/>
          </a:prstGeom>
        </p:spPr>
        <p:txBody>
          <a:bodyPr lIns="0" tIns="0" rIns="0" bIns="0" spcCol="385658"/>
          <a:lstStyle>
            <a:lvl1pPr marL="134964" indent="-134964">
              <a:lnSpc>
                <a:spcPts val="1440"/>
              </a:lnSpc>
              <a:spcBef>
                <a:spcPts val="0"/>
              </a:spcBef>
              <a:defRPr sz="1200"/>
            </a:lvl1pPr>
            <a:lvl2pPr marL="296921" indent="-134964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2pPr>
            <a:lvl3pPr marL="404892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3pPr>
            <a:lvl4pPr marL="566849" indent="-107971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00"/>
            </a:lvl4pPr>
            <a:lvl5pPr marL="674820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5pPr>
            <a:lvl6pPr marL="1156975" indent="-204078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134980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154263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1735462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" y="1217612"/>
            <a:ext cx="5656880" cy="3460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79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4825" y="381001"/>
            <a:ext cx="8135938" cy="6984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02617" y="1217614"/>
            <a:ext cx="5641383" cy="3460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04825" y="1217612"/>
            <a:ext cx="2757568" cy="3460751"/>
          </a:xfrm>
          <a:prstGeom prst="rect">
            <a:avLst/>
          </a:prstGeom>
        </p:spPr>
        <p:txBody>
          <a:bodyPr lIns="0" tIns="0" rIns="0" bIns="0" spcCol="385658"/>
          <a:lstStyle>
            <a:lvl1pPr marL="134964" indent="-134964">
              <a:lnSpc>
                <a:spcPts val="1440"/>
              </a:lnSpc>
              <a:spcBef>
                <a:spcPts val="0"/>
              </a:spcBef>
              <a:defRPr sz="1200"/>
            </a:lvl1pPr>
            <a:lvl2pPr marL="296921" indent="-134964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2pPr>
            <a:lvl3pPr marL="404892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3pPr>
            <a:lvl4pPr marL="566849" indent="-107971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00"/>
            </a:lvl4pPr>
            <a:lvl5pPr marL="674820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5pPr>
            <a:lvl6pPr marL="1156975" indent="-204078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134980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1542633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1735462" indent="-192829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197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3753002"/>
            <a:ext cx="3816350" cy="925362"/>
          </a:xfrm>
          <a:prstGeom prst="rect">
            <a:avLst/>
          </a:prstGeom>
        </p:spPr>
        <p:txBody>
          <a:bodyPr lIns="0" tIns="0" rIns="0" bIns="0"/>
          <a:lstStyle>
            <a:lvl1pPr marL="134964" indent="-134964">
              <a:lnSpc>
                <a:spcPts val="1440"/>
              </a:lnSpc>
              <a:spcBef>
                <a:spcPts val="0"/>
              </a:spcBef>
              <a:defRPr sz="1200" baseline="0"/>
            </a:lvl1pPr>
            <a:lvl2pPr marL="296921" indent="-134964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2pPr>
            <a:lvl3pPr marL="404892" indent="-134964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3pPr>
            <a:lvl4pPr marL="566849" indent="-107971" algn="l" defTabSz="816310" rtl="0" eaLnBrk="1" latinLnBrk="0" hangingPunct="1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4820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5pPr>
            <a:lvl6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6pPr>
            <a:lvl7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7pPr>
            <a:lvl8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8pPr>
            <a:lvl9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4"/>
            <a:endParaRPr lang="en-US" sz="1400" noProof="0" dirty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24413" y="3753002"/>
            <a:ext cx="3816350" cy="925362"/>
          </a:xfrm>
          <a:prstGeom prst="rect">
            <a:avLst/>
          </a:prstGeom>
        </p:spPr>
        <p:txBody>
          <a:bodyPr lIns="0" tIns="0" rIns="0" bIns="0"/>
          <a:lstStyle>
            <a:lvl1pPr marL="134964" indent="-134964">
              <a:lnSpc>
                <a:spcPts val="1440"/>
              </a:lnSpc>
              <a:spcBef>
                <a:spcPts val="0"/>
              </a:spcBef>
              <a:defRPr sz="1200" baseline="0"/>
            </a:lvl1pPr>
            <a:lvl2pPr marL="296921" indent="-134964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000"/>
            </a:lvl2pPr>
            <a:lvl3pPr marL="404892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3pPr>
            <a:lvl4pPr marL="566849" indent="-107971" algn="l" defTabSz="816310" rtl="0" eaLnBrk="1" latinLnBrk="0" hangingPunct="1">
              <a:lnSpc>
                <a:spcPts val="144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4820" indent="-107971">
              <a:lnSpc>
                <a:spcPts val="144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/>
            </a:lvl5pPr>
            <a:lvl6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6pPr>
            <a:lvl7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7pPr>
            <a:lvl8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8pPr>
            <a:lvl9pPr marL="321382" indent="-160691">
              <a:spcBef>
                <a:spcPts val="0"/>
              </a:spcBef>
              <a:buFont typeface="Calibri" panose="020F0502020204030204" pitchFamily="34" charset="0"/>
              <a:buChar char="─"/>
              <a:defRPr sz="14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sz="1400" noProof="0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5" y="381001"/>
            <a:ext cx="8135938" cy="698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04825" y="1217613"/>
            <a:ext cx="3816350" cy="2346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24413" y="1217613"/>
            <a:ext cx="3816350" cy="2346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5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189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04824" y="1217614"/>
            <a:ext cx="8135939" cy="3460750"/>
          </a:xfrm>
          <a:prstGeom prst="rect">
            <a:avLst/>
          </a:prstGeom>
        </p:spPr>
        <p:txBody>
          <a:bodyPr lIns="91428" tIns="45714" rIns="91428" bIns="45714"/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4" y="381000"/>
            <a:ext cx="8135939" cy="6985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</a:p>
          <a:p>
            <a:pPr lvl="0"/>
            <a:endParaRPr lang="en-US" noProof="0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4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109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4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003478"/>
              </a:gs>
              <a:gs pos="100000">
                <a:srgbClr val="0089C4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46" y="4716306"/>
            <a:ext cx="928024" cy="170673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0562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6120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4" y="381000"/>
            <a:ext cx="8135939" cy="6985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</a:p>
          <a:p>
            <a:pPr lvl="0"/>
            <a:endParaRPr lang="en-US" noProof="0" dirty="0" smtClean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494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517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video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 dirty="0" smtClean="0"/>
              <a:t>Click icon to insert photo or video (3:4)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48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7008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4870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132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14782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0089C4"/>
              </a:gs>
              <a:gs pos="0">
                <a:srgbClr val="0089C4"/>
              </a:gs>
              <a:gs pos="100000">
                <a:srgbClr val="629FD5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596566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156570"/>
              </a:gs>
              <a:gs pos="100000">
                <a:srgbClr val="1E9D8B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924718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6502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693C"/>
              </a:gs>
              <a:gs pos="100000">
                <a:srgbClr val="5B8F22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151362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4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0089C4"/>
              </a:gs>
              <a:gs pos="18000">
                <a:srgbClr val="0089C4"/>
              </a:gs>
              <a:gs pos="100000">
                <a:srgbClr val="629FD5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393883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959554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91004B"/>
              </a:gs>
              <a:gs pos="100000">
                <a:srgbClr val="EC437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14031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EC4371"/>
              </a:gs>
              <a:gs pos="0">
                <a:srgbClr val="EC4371"/>
              </a:gs>
              <a:gs pos="100000">
                <a:srgbClr val="E59AAA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085276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dar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-1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631D76"/>
              </a:gs>
              <a:gs pos="100000">
                <a:srgbClr val="7D0063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34639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 userDrawn="1">
            <p:custDataLst>
              <p:tags r:id="rId1"/>
            </p:custDataLst>
          </p:nvPr>
        </p:nvSpPr>
        <p:spPr bwMode="white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8000">
                <a:srgbClr val="7D0063"/>
              </a:gs>
              <a:gs pos="0">
                <a:srgbClr val="7D0063"/>
              </a:gs>
              <a:gs pos="100000">
                <a:srgbClr val="A873A9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2" y="1539000"/>
            <a:ext cx="6478313" cy="1215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89338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0"/>
            <a:ext cx="3492500" cy="51435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17500" y="1219198"/>
            <a:ext cx="2851150" cy="31879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372764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51501" y="0"/>
            <a:ext cx="3492500" cy="51435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964001" y="1219200"/>
            <a:ext cx="2865673" cy="31884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000235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overl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3933827"/>
            <a:ext cx="9144000" cy="1209675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</p:spPr>
        <p:txBody>
          <a:bodyPr vert="horz"/>
          <a:lstStyle>
            <a:lvl1pPr marL="0" indent="0">
              <a:buFontTx/>
              <a:buNone/>
              <a:defRPr>
                <a:ln>
                  <a:noFill/>
                </a:ln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4825" y="4218316"/>
            <a:ext cx="8135938" cy="6524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859444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small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4825" y="2429550"/>
            <a:ext cx="3510000" cy="1971000"/>
          </a:xfrm>
          <a:prstGeom prst="rect">
            <a:avLst/>
          </a:prstGeom>
          <a:solidFill>
            <a:srgbClr val="004D79">
              <a:alpha val="90000"/>
            </a:srgbClr>
          </a:solidFill>
        </p:spPr>
        <p:txBody>
          <a:bodyPr lIns="134955" tIns="134955" rIns="134955" bIns="134955"/>
          <a:lstStyle>
            <a:lvl1pPr marL="0" indent="0" algn="l"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499095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small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130763" y="466725"/>
            <a:ext cx="3510000" cy="1971000"/>
          </a:xfrm>
          <a:prstGeom prst="rect">
            <a:avLst/>
          </a:prstGeom>
          <a:solidFill>
            <a:srgbClr val="004D79">
              <a:alpha val="90000"/>
            </a:srgbClr>
          </a:solidFill>
        </p:spPr>
        <p:txBody>
          <a:bodyPr lIns="134955" tIns="134955" rIns="134955" bIns="134955"/>
          <a:lstStyle>
            <a:lvl1pPr marL="0" indent="0" algn="l"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726821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25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156570"/>
              </a:gs>
              <a:gs pos="100000">
                <a:srgbClr val="1E9D8B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31" name="Picture 3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7053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3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27300" y="0"/>
            <a:ext cx="6616700" cy="466725"/>
          </a:xfrm>
          <a:prstGeom prst="rect">
            <a:avLst/>
          </a:prstGeom>
        </p:spPr>
        <p:txBody>
          <a:bodyPr lIns="36000" tIns="36000" rIns="36000" bIns="36000" anchor="t" anchorCtr="0"/>
          <a:lstStyle>
            <a:lvl1pPr marL="0" indent="0" algn="l"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600" noProof="0" dirty="0" smtClean="0"/>
              <a:t>Click to add title</a:t>
            </a:r>
            <a:endParaRPr lang="en-US" noProof="0" dirty="0" smtClean="0"/>
          </a:p>
        </p:txBody>
      </p:sp>
      <p:cxnSp>
        <p:nvCxnSpPr>
          <p:cNvPr id="12" name="Straight Connector 11"/>
          <p:cNvCxnSpPr/>
          <p:nvPr userDrawn="1">
            <p:custDataLst>
              <p:tags r:id="rId1"/>
            </p:custDataLst>
          </p:nvPr>
        </p:nvCxnSpPr>
        <p:spPr>
          <a:xfrm>
            <a:off x="0" y="47218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2448000" cy="130421"/>
          </a:xfrm>
          <a:prstGeom prst="rect">
            <a:avLst/>
          </a:prstGeom>
        </p:spPr>
        <p:txBody>
          <a:bodyPr lIns="144000" tIns="0" rIns="36000" bIns="36000"/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Reporting entity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68973"/>
            <a:ext cx="2448000" cy="129600"/>
          </a:xfrm>
          <a:prstGeom prst="rect">
            <a:avLst/>
          </a:prstGeom>
        </p:spPr>
        <p:txBody>
          <a:bodyPr lIns="144000" tIns="0" rIns="36000" bIns="36000"/>
          <a:lstStyle>
            <a:lvl1pPr marL="0" indent="0">
              <a:buNone/>
              <a:defRPr sz="800" b="1" baseline="0"/>
            </a:lvl1pPr>
          </a:lstStyle>
          <a:p>
            <a:pPr lvl="0"/>
            <a:r>
              <a:rPr lang="en-US" dirty="0" smtClean="0"/>
              <a:t>Content, unit measurement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37125"/>
            <a:ext cx="2448000" cy="129600"/>
          </a:xfrm>
          <a:prstGeom prst="rect">
            <a:avLst/>
          </a:prstGeom>
        </p:spPr>
        <p:txBody>
          <a:bodyPr lIns="144000" tIns="0" rIns="36000" bIns="0"/>
          <a:lstStyle>
            <a:lvl1pPr marL="0" indent="0">
              <a:buNone/>
              <a:defRPr sz="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Time period, data scenario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9"/>
          </p:nvPr>
        </p:nvSpPr>
        <p:spPr>
          <a:xfrm>
            <a:off x="260350" y="685800"/>
            <a:ext cx="8529638" cy="4013597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300" smtClean="0"/>
            </a:lvl1pPr>
            <a:lvl2pPr marL="432000" indent="-180000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en-US" sz="1200" smtClean="0"/>
            </a:lvl2pPr>
            <a:lvl3pPr marL="576000" indent="-144000">
              <a:lnSpc>
                <a:spcPts val="1620"/>
              </a:lnSpc>
              <a:spcBef>
                <a:spcPts val="0"/>
              </a:spcBef>
              <a:defRPr lang="en-US" sz="1050" smtClean="0"/>
            </a:lvl3pPr>
            <a:lvl4pPr marL="792000" indent="-180000">
              <a:lnSpc>
                <a:spcPts val="1620"/>
              </a:lnSpc>
              <a:spcBef>
                <a:spcPts val="0"/>
              </a:spcBef>
              <a:defRPr lang="en-US" sz="1050" smtClean="0"/>
            </a:lvl4pPr>
            <a:lvl5pPr marL="936000" indent="-144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05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191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4 rows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5589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289044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Unit of measurement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41984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Period, data scenario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114300" y="639366"/>
            <a:ext cx="8955088" cy="3988594"/>
          </a:xfrm>
          <a:prstGeom prst="rect">
            <a:avLst/>
          </a:prstGeom>
        </p:spPr>
        <p:txBody>
          <a:bodyPr lIns="0" tIns="0" rIns="0" bIns="0" spcCol="432000"/>
          <a:lstStyle>
            <a:lvl1pPr marL="216000" indent="-216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300" smtClean="0"/>
            </a:lvl1pPr>
            <a:lvl2pPr marL="432000" indent="-180000">
              <a:lnSpc>
                <a:spcPts val="162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en-US" sz="1200" smtClean="0"/>
            </a:lvl2pPr>
            <a:lvl3pPr marL="576000" indent="-144000">
              <a:lnSpc>
                <a:spcPts val="1620"/>
              </a:lnSpc>
              <a:spcBef>
                <a:spcPts val="0"/>
              </a:spcBef>
              <a:defRPr lang="en-US" sz="1000" smtClean="0"/>
            </a:lvl3pPr>
            <a:lvl4pPr marL="792000" indent="-180000">
              <a:lnSpc>
                <a:spcPts val="1620"/>
              </a:lnSpc>
              <a:spcBef>
                <a:spcPts val="0"/>
              </a:spcBef>
              <a:defRPr lang="en-US" sz="1000" smtClean="0"/>
            </a:lvl4pPr>
            <a:lvl5pPr marL="936000" indent="-144000">
              <a:lnSpc>
                <a:spcPts val="162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9060" y="15632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Reporting entity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9060" y="146429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P&amp;L</a:t>
            </a:r>
            <a:r>
              <a:rPr lang="en-US" dirty="0" smtClean="0"/>
              <a:t> detail per business</a:t>
            </a:r>
            <a:endParaRPr lang="en-US" dirty="0"/>
          </a:p>
        </p:txBody>
      </p:sp>
      <p:sp>
        <p:nvSpPr>
          <p:cNvPr id="24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84875"/>
            <a:ext cx="6385628" cy="380531"/>
          </a:xfrm>
          <a:prstGeom prst="rect">
            <a:avLst/>
          </a:prstGeo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807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63" userDrawn="1">
          <p15:clr>
            <a:srgbClr val="FBAE40"/>
          </p15:clr>
        </p15:guide>
        <p15:guide id="2" orient="horz" pos="534" userDrawn="1">
          <p15:clr>
            <a:srgbClr val="FBAE40"/>
          </p15:clr>
        </p15:guide>
        <p15:guide id="3" pos="5697" userDrawn="1">
          <p15:clr>
            <a:srgbClr val="FBAE40"/>
          </p15:clr>
        </p15:guide>
        <p15:guide id="4" orient="horz" pos="393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5589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289044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Unit of measurement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41984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Period, data scenario</a:t>
            </a:r>
            <a:endParaRPr lang="en-US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84875"/>
            <a:ext cx="6385628" cy="380531"/>
          </a:xfrm>
          <a:prstGeom prst="rect">
            <a:avLst/>
          </a:prstGeo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9060" y="15632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Reporting entity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9060" y="146429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P&amp;L</a:t>
            </a:r>
            <a:r>
              <a:rPr lang="en-US" dirty="0" smtClean="0"/>
              <a:t> detail per business</a:t>
            </a:r>
            <a:endParaRPr lang="en-US" dirty="0"/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0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63" userDrawn="1">
          <p15:clr>
            <a:srgbClr val="FBAE40"/>
          </p15:clr>
        </p15:guide>
        <p15:guide id="2" pos="5696" userDrawn="1">
          <p15:clr>
            <a:srgbClr val="FBAE40"/>
          </p15:clr>
        </p15:guide>
        <p15:guide id="3" orient="horz" pos="3934" userDrawn="1">
          <p15:clr>
            <a:srgbClr val="FBAE40"/>
          </p15:clr>
        </p15:guide>
        <p15:guide id="4" orient="horz" pos="534" userDrawn="1">
          <p15:clr>
            <a:srgbClr val="FBAE40"/>
          </p15:clr>
        </p15:guide>
        <p15:guide id="5" orient="horz" pos="51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no top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5589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84875"/>
            <a:ext cx="6385628" cy="380531"/>
          </a:xfrm>
          <a:prstGeom prst="rect">
            <a:avLst/>
          </a:prstGeo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043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5589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289044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Unit of measurement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41984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Period, data scenario</a:t>
            </a:r>
            <a:endParaRPr lang="en-US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910263" y="1161000"/>
            <a:ext cx="2694185" cy="3462978"/>
          </a:xfrm>
          <a:prstGeom prst="rect">
            <a:avLst/>
          </a:prstGeom>
        </p:spPr>
        <p:txBody>
          <a:bodyPr lIns="0" tIns="0" rIns="0" bIns="0" spcCol="432000"/>
          <a:lstStyle>
            <a:lvl1pPr marL="0" indent="0">
              <a:lnSpc>
                <a:spcPts val="1260"/>
              </a:lnSpc>
              <a:spcBef>
                <a:spcPts val="0"/>
              </a:spcBef>
              <a:buFont typeface="Arial" pitchFamily="34" charset="0"/>
              <a:buNone/>
              <a:defRPr sz="1050"/>
            </a:lvl1pPr>
            <a:lvl2pPr marL="252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50"/>
            </a:lvl2pPr>
            <a:lvl3pPr marL="360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3pPr>
            <a:lvl4pPr marL="486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850"/>
            </a:lvl4pPr>
            <a:lvl5pPr marL="576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5pPr>
            <a:lvl6pPr marL="1296000" indent="-2286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6pPr>
            <a:lvl7pPr marL="1512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7pPr>
            <a:lvl8pPr marL="1728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8pPr>
            <a:lvl9pPr marL="1944000" indent="-216000">
              <a:spcBef>
                <a:spcPts val="0"/>
              </a:spcBef>
              <a:buFont typeface="Calibri" panose="020F0502020204030204" pitchFamily="34" charset="0"/>
              <a:buChar char="─"/>
              <a:defRPr sz="1800"/>
            </a:lvl9pPr>
          </a:lstStyle>
          <a:p>
            <a:pPr marL="0" lvl="0" indent="0">
              <a:lnSpc>
                <a:spcPts val="126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smtClean="0"/>
              <a:t>Click to edit Master text styles</a:t>
            </a:r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84875"/>
            <a:ext cx="6385628" cy="380531"/>
          </a:xfrm>
          <a:prstGeom prst="rect">
            <a:avLst/>
          </a:prstGeo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9060" y="15632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Reporting entity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9060" y="146429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P&amp;L</a:t>
            </a:r>
            <a:r>
              <a:rPr lang="en-US" dirty="0" smtClean="0"/>
              <a:t> detail per business</a:t>
            </a:r>
            <a:endParaRPr lang="en-US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872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review – tex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 userDrawn="1">
            <p:custDataLst>
              <p:tags r:id="rId1"/>
            </p:custDataLst>
          </p:nvPr>
        </p:nvCxnSpPr>
        <p:spPr>
          <a:xfrm>
            <a:off x="0" y="5589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9060" y="289044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Unit of measurement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" y="419841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Period, data scenario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0776" y="3757178"/>
            <a:ext cx="3817122" cy="8709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60"/>
              </a:lnSpc>
              <a:spcBef>
                <a:spcPts val="0"/>
              </a:spcBef>
              <a:buNone/>
              <a:defRPr sz="1050" baseline="0"/>
            </a:lvl1pPr>
            <a:lvl2pPr marL="252000" indent="-126000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950"/>
            </a:lvl2pPr>
            <a:lvl3pPr marL="360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3pPr>
            <a:lvl4pPr marL="486000" indent="-126000" algn="l" defTabSz="914400" rtl="0" eaLnBrk="1" latinLnBrk="0" hangingPunct="1">
              <a:lnSpc>
                <a:spcPts val="126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lang="de-DE" sz="8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90000">
              <a:lnSpc>
                <a:spcPts val="126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50"/>
            </a:lvl5pPr>
            <a:lvl6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6pPr>
            <a:lvl7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7pPr>
            <a:lvl8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8pPr>
            <a:lvl9pPr marL="360000" indent="-180000">
              <a:spcBef>
                <a:spcPts val="0"/>
              </a:spcBef>
              <a:buFont typeface="Calibri" panose="020F0502020204030204" pitchFamily="34" charset="0"/>
              <a:buChar char="─"/>
              <a:defRPr sz="1600"/>
            </a:lvl9pPr>
          </a:lstStyle>
          <a:p>
            <a:pPr marL="0" lvl="0" indent="0">
              <a:lnSpc>
                <a:spcPts val="1260"/>
              </a:lnSpc>
              <a:spcBef>
                <a:spcPts val="0"/>
              </a:spcBef>
              <a:buNone/>
            </a:pPr>
            <a:r>
              <a:rPr lang="en-US" sz="1050" smtClean="0">
                <a:solidFill>
                  <a:srgbClr val="000000"/>
                </a:solidFill>
              </a:rPr>
              <a:t>Click to edit Master text styles</a:t>
            </a:r>
          </a:p>
        </p:txBody>
      </p:sp>
      <p:sp>
        <p:nvSpPr>
          <p:cNvPr id="12" name="Titel 4"/>
          <p:cNvSpPr>
            <a:spLocks noGrp="1"/>
          </p:cNvSpPr>
          <p:nvPr>
            <p:ph type="title" hasCustomPrompt="1"/>
          </p:nvPr>
        </p:nvSpPr>
        <p:spPr>
          <a:xfrm>
            <a:off x="2658359" y="84875"/>
            <a:ext cx="6385628" cy="380531"/>
          </a:xfrm>
          <a:prstGeom prst="rect">
            <a:avLst/>
          </a:prstGeom>
        </p:spPr>
        <p:txBody>
          <a:bodyPr/>
          <a:lstStyle>
            <a:lvl1pPr algn="l">
              <a:lnSpc>
                <a:spcPts val="1600"/>
              </a:lnSpc>
              <a:defRPr sz="16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9060" y="15632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Reporting entity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9060" y="146429"/>
            <a:ext cx="2349942" cy="1296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P&amp;L</a:t>
            </a:r>
            <a:r>
              <a:rPr lang="en-US" dirty="0" smtClean="0"/>
              <a:t> detail per business</a:t>
            </a:r>
            <a:endParaRPr lang="en-US" dirty="0"/>
          </a:p>
        </p:txBody>
      </p:sp>
      <p:sp>
        <p:nvSpPr>
          <p:cNvPr id="20" name="Date Placeholder 1"/>
          <p:cNvSpPr>
            <a:spLocks noGrp="1"/>
          </p:cNvSpPr>
          <p:nvPr>
            <p:ph type="dt" sz="half" idx="2"/>
          </p:nvPr>
        </p:nvSpPr>
        <p:spPr>
          <a:xfrm>
            <a:off x="504825" y="4884454"/>
            <a:ext cx="718767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 smtClean="0">
                <a:solidFill>
                  <a:srgbClr val="000000"/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700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065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63">
          <p15:clr>
            <a:srgbClr val="FBAE40"/>
          </p15:clr>
        </p15:guide>
        <p15:guide id="2" pos="5696">
          <p15:clr>
            <a:srgbClr val="FBAE40"/>
          </p15:clr>
        </p15:guide>
        <p15:guide id="3" orient="horz" pos="3934">
          <p15:clr>
            <a:srgbClr val="FBAE40"/>
          </p15:clr>
        </p15:guide>
        <p15:guide id="4" orient="horz" pos="534">
          <p15:clr>
            <a:srgbClr val="FBAE40"/>
          </p15:clr>
        </p15:guide>
        <p15:guide id="5" orient="horz" pos="5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>
            <p:custDataLst>
              <p:tags r:id="rId1"/>
            </p:custDataLst>
          </p:nvPr>
        </p:nvSpPr>
        <p:spPr bwMode="gray">
          <a:xfrm>
            <a:off x="1" y="2"/>
            <a:ext cx="9144001" cy="51435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3478"/>
              </a:gs>
              <a:gs pos="100000">
                <a:srgbClr val="0089C4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28" tIns="45714" rIns="91428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103" y="1835838"/>
            <a:ext cx="1144502" cy="1457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82260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07504" y="4677984"/>
            <a:ext cx="89289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1" tIns="40815" rIns="81631" bIns="40815" rtlCol="0" anchor="ctr"/>
          <a:lstStyle/>
          <a:p>
            <a:pPr algn="ctr"/>
            <a:endParaRPr lang="en-US" dirty="0"/>
          </a:p>
        </p:txBody>
      </p:sp>
      <p:pic>
        <p:nvPicPr>
          <p:cNvPr id="4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27" y="1842324"/>
            <a:ext cx="1144502" cy="14576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9120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1000"/>
            <a:ext cx="8135939" cy="6985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49" y="1217612"/>
            <a:ext cx="8135914" cy="34607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825" y="4884454"/>
            <a:ext cx="718767" cy="107975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8068" y="4884454"/>
            <a:ext cx="3910151" cy="107975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91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907C14-0FB6-48F0-8D4E-4635FFAE92A4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5B5FD-FFA9-4BBB-B678-75316DB8B71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52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18000">
                <a:srgbClr val="1E9D8B"/>
              </a:gs>
              <a:gs pos="0">
                <a:srgbClr val="1E9D8B"/>
              </a:gs>
              <a:gs pos="100000">
                <a:srgbClr val="4FB5AE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234965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2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00693C"/>
              </a:gs>
              <a:gs pos="100000">
                <a:srgbClr val="5B8F22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8" name="Picture 27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82967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23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18000">
                <a:srgbClr val="5B8F22"/>
              </a:gs>
              <a:gs pos="0">
                <a:srgbClr val="5B8F22"/>
              </a:gs>
              <a:gs pos="100000">
                <a:srgbClr val="A4B507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424545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91004B"/>
              </a:gs>
              <a:gs pos="100000">
                <a:srgbClr val="EC4371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8154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107504" y="4677984"/>
            <a:ext cx="9001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 dirty="0"/>
          </a:p>
        </p:txBody>
      </p:sp>
      <p:sp>
        <p:nvSpPr>
          <p:cNvPr id="12" name="Rechteck 17"/>
          <p:cNvSpPr/>
          <p:nvPr userDrawn="1"/>
        </p:nvSpPr>
        <p:spPr bwMode="gray">
          <a:xfrm>
            <a:off x="208305" y="211884"/>
            <a:ext cx="8741092" cy="4050759"/>
          </a:xfrm>
          <a:custGeom>
            <a:avLst/>
            <a:gdLst>
              <a:gd name="connsiteX0" fmla="*/ 0 w 11684000"/>
              <a:gd name="connsiteY0" fmla="*/ 0 h 5422900"/>
              <a:gd name="connsiteX1" fmla="*/ 11684000 w 11684000"/>
              <a:gd name="connsiteY1" fmla="*/ 0 h 5422900"/>
              <a:gd name="connsiteX2" fmla="*/ 11684000 w 11684000"/>
              <a:gd name="connsiteY2" fmla="*/ 5422900 h 5422900"/>
              <a:gd name="connsiteX3" fmla="*/ 0 w 11684000"/>
              <a:gd name="connsiteY3" fmla="*/ 5422900 h 5422900"/>
              <a:gd name="connsiteX4" fmla="*/ 0 w 11684000"/>
              <a:gd name="connsiteY4" fmla="*/ 0 h 5422900"/>
              <a:gd name="connsiteX0" fmla="*/ 11684000 w 11684000"/>
              <a:gd name="connsiteY0" fmla="*/ 0 h 5422900"/>
              <a:gd name="connsiteX1" fmla="*/ 11684000 w 11684000"/>
              <a:gd name="connsiteY1" fmla="*/ 5422900 h 5422900"/>
              <a:gd name="connsiteX2" fmla="*/ 0 w 11684000"/>
              <a:gd name="connsiteY2" fmla="*/ 5422900 h 5422900"/>
              <a:gd name="connsiteX3" fmla="*/ 0 w 11684000"/>
              <a:gd name="connsiteY3" fmla="*/ 0 h 5422900"/>
              <a:gd name="connsiteX0" fmla="*/ 11684000 w 11684000"/>
              <a:gd name="connsiteY0" fmla="*/ 5422900 h 5422900"/>
              <a:gd name="connsiteX1" fmla="*/ 0 w 11684000"/>
              <a:gd name="connsiteY1" fmla="*/ 5422900 h 5422900"/>
              <a:gd name="connsiteX2" fmla="*/ 0 w 11684000"/>
              <a:gd name="connsiteY2" fmla="*/ 0 h 5422900"/>
              <a:gd name="connsiteX0" fmla="*/ 0 w 0"/>
              <a:gd name="connsiteY0" fmla="*/ 5422900 h 5422900"/>
              <a:gd name="connsiteX1" fmla="*/ 0 w 0"/>
              <a:gd name="connsiteY1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0" fmla="*/ 0 w 11693254"/>
              <a:gd name="connsiteY0" fmla="*/ 5422900 h 5426347"/>
              <a:gd name="connsiteX1" fmla="*/ 0 w 11693254"/>
              <a:gd name="connsiteY1" fmla="*/ 0 h 5426347"/>
              <a:gd name="connsiteX2" fmla="*/ 11684000 w 11693254"/>
              <a:gd name="connsiteY2" fmla="*/ 0 h 5426347"/>
              <a:gd name="connsiteX3" fmla="*/ 11684000 w 11693254"/>
              <a:gd name="connsiteY3" fmla="*/ 3992700 h 5426347"/>
              <a:gd name="connsiteX4" fmla="*/ 9202350 w 11693254"/>
              <a:gd name="connsiteY4" fmla="*/ 5422900 h 5426347"/>
              <a:gd name="connsiteX5" fmla="*/ 0 w 11693254"/>
              <a:gd name="connsiteY5" fmla="*/ 5422900 h 5426347"/>
              <a:gd name="connsiteX6" fmla="*/ 0 w 11693254"/>
              <a:gd name="connsiteY6" fmla="*/ 0 h 5426347"/>
              <a:gd name="connsiteX0" fmla="*/ 0 w 11684000"/>
              <a:gd name="connsiteY0" fmla="*/ 5422900 h 5422928"/>
              <a:gd name="connsiteX1" fmla="*/ 0 w 11684000"/>
              <a:gd name="connsiteY1" fmla="*/ 0 h 5422928"/>
              <a:gd name="connsiteX2" fmla="*/ 11684000 w 11684000"/>
              <a:gd name="connsiteY2" fmla="*/ 0 h 5422928"/>
              <a:gd name="connsiteX3" fmla="*/ 11684000 w 11684000"/>
              <a:gd name="connsiteY3" fmla="*/ 3992700 h 5422928"/>
              <a:gd name="connsiteX4" fmla="*/ 9202350 w 11684000"/>
              <a:gd name="connsiteY4" fmla="*/ 5422900 h 5422928"/>
              <a:gd name="connsiteX5" fmla="*/ 0 w 11684000"/>
              <a:gd name="connsiteY5" fmla="*/ 5422900 h 5422928"/>
              <a:gd name="connsiteX6" fmla="*/ 0 w 11684000"/>
              <a:gd name="connsiteY6" fmla="*/ 0 h 5422928"/>
              <a:gd name="connsiteX7" fmla="*/ 0 w 11684000"/>
              <a:gd name="connsiteY7" fmla="*/ 5422900 h 5422928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84000 w 11684000"/>
              <a:gd name="connsiteY3" fmla="*/ 3992700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1684000"/>
              <a:gd name="connsiteY0" fmla="*/ 5422900 h 5422900"/>
              <a:gd name="connsiteX1" fmla="*/ 0 w 11684000"/>
              <a:gd name="connsiteY1" fmla="*/ 0 h 5422900"/>
              <a:gd name="connsiteX2" fmla="*/ 11684000 w 11684000"/>
              <a:gd name="connsiteY2" fmla="*/ 0 h 5422900"/>
              <a:gd name="connsiteX3" fmla="*/ 11666747 w 11684000"/>
              <a:gd name="connsiteY3" fmla="*/ 3837424 h 5422900"/>
              <a:gd name="connsiteX4" fmla="*/ 9435263 w 11684000"/>
              <a:gd name="connsiteY4" fmla="*/ 5414273 h 5422900"/>
              <a:gd name="connsiteX5" fmla="*/ 0 w 11684000"/>
              <a:gd name="connsiteY5" fmla="*/ 5422900 h 5422900"/>
              <a:gd name="connsiteX6" fmla="*/ 0 w 11684000"/>
              <a:gd name="connsiteY6" fmla="*/ 0 h 5422900"/>
              <a:gd name="connsiteX7" fmla="*/ 0 w 11684000"/>
              <a:gd name="connsiteY7" fmla="*/ 5422900 h 5422900"/>
              <a:gd name="connsiteX0" fmla="*/ 0 w 12632441"/>
              <a:gd name="connsiteY0" fmla="*/ 5422900 h 5422900"/>
              <a:gd name="connsiteX1" fmla="*/ 0 w 12632441"/>
              <a:gd name="connsiteY1" fmla="*/ 0 h 5422900"/>
              <a:gd name="connsiteX2" fmla="*/ 11684000 w 12632441"/>
              <a:gd name="connsiteY2" fmla="*/ 0 h 5422900"/>
              <a:gd name="connsiteX3" fmla="*/ 11666747 w 12632441"/>
              <a:gd name="connsiteY3" fmla="*/ 3837424 h 5422900"/>
              <a:gd name="connsiteX4" fmla="*/ 9435263 w 12632441"/>
              <a:gd name="connsiteY4" fmla="*/ 5414273 h 5422900"/>
              <a:gd name="connsiteX5" fmla="*/ 0 w 12632441"/>
              <a:gd name="connsiteY5" fmla="*/ 5422900 h 5422900"/>
              <a:gd name="connsiteX6" fmla="*/ 0 w 12632441"/>
              <a:gd name="connsiteY6" fmla="*/ 0 h 5422900"/>
              <a:gd name="connsiteX7" fmla="*/ 0 w 12632441"/>
              <a:gd name="connsiteY7" fmla="*/ 5422900 h 5422900"/>
              <a:gd name="connsiteX0" fmla="*/ 0 w 11841232"/>
              <a:gd name="connsiteY0" fmla="*/ 5422900 h 5422900"/>
              <a:gd name="connsiteX1" fmla="*/ 0 w 11841232"/>
              <a:gd name="connsiteY1" fmla="*/ 0 h 5422900"/>
              <a:gd name="connsiteX2" fmla="*/ 11684000 w 11841232"/>
              <a:gd name="connsiteY2" fmla="*/ 0 h 5422900"/>
              <a:gd name="connsiteX3" fmla="*/ 11666747 w 11841232"/>
              <a:gd name="connsiteY3" fmla="*/ 3837424 h 5422900"/>
              <a:gd name="connsiteX4" fmla="*/ 9435263 w 11841232"/>
              <a:gd name="connsiteY4" fmla="*/ 5414273 h 5422900"/>
              <a:gd name="connsiteX5" fmla="*/ 0 w 11841232"/>
              <a:gd name="connsiteY5" fmla="*/ 5422900 h 5422900"/>
              <a:gd name="connsiteX6" fmla="*/ 0 w 11841232"/>
              <a:gd name="connsiteY6" fmla="*/ 0 h 5422900"/>
              <a:gd name="connsiteX7" fmla="*/ 0 w 11841232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93186"/>
              <a:gd name="connsiteY0" fmla="*/ 5422900 h 5426404"/>
              <a:gd name="connsiteX1" fmla="*/ 0 w 11693186"/>
              <a:gd name="connsiteY1" fmla="*/ 0 h 5426404"/>
              <a:gd name="connsiteX2" fmla="*/ 11684000 w 11693186"/>
              <a:gd name="connsiteY2" fmla="*/ 0 h 5426404"/>
              <a:gd name="connsiteX3" fmla="*/ 11666747 w 11693186"/>
              <a:gd name="connsiteY3" fmla="*/ 3837424 h 5426404"/>
              <a:gd name="connsiteX4" fmla="*/ 9435263 w 11693186"/>
              <a:gd name="connsiteY4" fmla="*/ 5414273 h 5426404"/>
              <a:gd name="connsiteX5" fmla="*/ 0 w 11693186"/>
              <a:gd name="connsiteY5" fmla="*/ 5422900 h 5426404"/>
              <a:gd name="connsiteX6" fmla="*/ 0 w 11693186"/>
              <a:gd name="connsiteY6" fmla="*/ 0 h 5426404"/>
              <a:gd name="connsiteX7" fmla="*/ 0 w 11693186"/>
              <a:gd name="connsiteY7" fmla="*/ 5422900 h 5426404"/>
              <a:gd name="connsiteX0" fmla="*/ 0 w 11693186"/>
              <a:gd name="connsiteY0" fmla="*/ 5422900 h 5422900"/>
              <a:gd name="connsiteX1" fmla="*/ 0 w 11693186"/>
              <a:gd name="connsiteY1" fmla="*/ 0 h 5422900"/>
              <a:gd name="connsiteX2" fmla="*/ 11684000 w 11693186"/>
              <a:gd name="connsiteY2" fmla="*/ 0 h 5422900"/>
              <a:gd name="connsiteX3" fmla="*/ 11666747 w 11693186"/>
              <a:gd name="connsiteY3" fmla="*/ 3837424 h 5422900"/>
              <a:gd name="connsiteX4" fmla="*/ 9435263 w 11693186"/>
              <a:gd name="connsiteY4" fmla="*/ 5414273 h 5422900"/>
              <a:gd name="connsiteX5" fmla="*/ 0 w 11693186"/>
              <a:gd name="connsiteY5" fmla="*/ 5422900 h 5422900"/>
              <a:gd name="connsiteX6" fmla="*/ 0 w 11693186"/>
              <a:gd name="connsiteY6" fmla="*/ 0 h 5422900"/>
              <a:gd name="connsiteX7" fmla="*/ 0 w 11693186"/>
              <a:gd name="connsiteY7" fmla="*/ 5422900 h 5422900"/>
              <a:gd name="connsiteX0" fmla="*/ 0 w 11688715"/>
              <a:gd name="connsiteY0" fmla="*/ 5422900 h 5422900"/>
              <a:gd name="connsiteX1" fmla="*/ 0 w 11688715"/>
              <a:gd name="connsiteY1" fmla="*/ 0 h 5422900"/>
              <a:gd name="connsiteX2" fmla="*/ 11684000 w 11688715"/>
              <a:gd name="connsiteY2" fmla="*/ 0 h 5422900"/>
              <a:gd name="connsiteX3" fmla="*/ 11666747 w 11688715"/>
              <a:gd name="connsiteY3" fmla="*/ 3837424 h 5422900"/>
              <a:gd name="connsiteX4" fmla="*/ 9435263 w 11688715"/>
              <a:gd name="connsiteY4" fmla="*/ 5414273 h 5422900"/>
              <a:gd name="connsiteX5" fmla="*/ 0 w 11688715"/>
              <a:gd name="connsiteY5" fmla="*/ 5422900 h 5422900"/>
              <a:gd name="connsiteX6" fmla="*/ 0 w 11688715"/>
              <a:gd name="connsiteY6" fmla="*/ 0 h 5422900"/>
              <a:gd name="connsiteX7" fmla="*/ 0 w 11688715"/>
              <a:gd name="connsiteY7" fmla="*/ 5422900 h 5422900"/>
              <a:gd name="connsiteX0" fmla="*/ 0 w 11696817"/>
              <a:gd name="connsiteY0" fmla="*/ 5422900 h 5533160"/>
              <a:gd name="connsiteX1" fmla="*/ 0 w 11696817"/>
              <a:gd name="connsiteY1" fmla="*/ 0 h 5533160"/>
              <a:gd name="connsiteX2" fmla="*/ 11684000 w 11696817"/>
              <a:gd name="connsiteY2" fmla="*/ 0 h 5533160"/>
              <a:gd name="connsiteX3" fmla="*/ 11690560 w 11696817"/>
              <a:gd name="connsiteY3" fmla="*/ 3839806 h 5533160"/>
              <a:gd name="connsiteX4" fmla="*/ 9435263 w 11696817"/>
              <a:gd name="connsiteY4" fmla="*/ 5414273 h 5533160"/>
              <a:gd name="connsiteX5" fmla="*/ 0 w 11696817"/>
              <a:gd name="connsiteY5" fmla="*/ 5422900 h 5533160"/>
              <a:gd name="connsiteX6" fmla="*/ 0 w 11696817"/>
              <a:gd name="connsiteY6" fmla="*/ 0 h 5533160"/>
              <a:gd name="connsiteX7" fmla="*/ 0 w 11696817"/>
              <a:gd name="connsiteY7" fmla="*/ 5422900 h 5533160"/>
              <a:gd name="connsiteX0" fmla="*/ 0 w 11696817"/>
              <a:gd name="connsiteY0" fmla="*/ 5422900 h 5534218"/>
              <a:gd name="connsiteX1" fmla="*/ 0 w 11696817"/>
              <a:gd name="connsiteY1" fmla="*/ 0 h 5534218"/>
              <a:gd name="connsiteX2" fmla="*/ 11684000 w 11696817"/>
              <a:gd name="connsiteY2" fmla="*/ 0 h 5534218"/>
              <a:gd name="connsiteX3" fmla="*/ 11690560 w 11696817"/>
              <a:gd name="connsiteY3" fmla="*/ 3825519 h 5534218"/>
              <a:gd name="connsiteX4" fmla="*/ 9435263 w 11696817"/>
              <a:gd name="connsiteY4" fmla="*/ 5414273 h 5534218"/>
              <a:gd name="connsiteX5" fmla="*/ 0 w 11696817"/>
              <a:gd name="connsiteY5" fmla="*/ 5422900 h 5534218"/>
              <a:gd name="connsiteX6" fmla="*/ 0 w 11696817"/>
              <a:gd name="connsiteY6" fmla="*/ 0 h 5534218"/>
              <a:gd name="connsiteX7" fmla="*/ 0 w 11696817"/>
              <a:gd name="connsiteY7" fmla="*/ 5422900 h 5534218"/>
              <a:gd name="connsiteX0" fmla="*/ 0 w 11692048"/>
              <a:gd name="connsiteY0" fmla="*/ 5422900 h 5534218"/>
              <a:gd name="connsiteX1" fmla="*/ 0 w 11692048"/>
              <a:gd name="connsiteY1" fmla="*/ 0 h 5534218"/>
              <a:gd name="connsiteX2" fmla="*/ 11684000 w 11692048"/>
              <a:gd name="connsiteY2" fmla="*/ 0 h 5534218"/>
              <a:gd name="connsiteX3" fmla="*/ 11690560 w 11692048"/>
              <a:gd name="connsiteY3" fmla="*/ 3825519 h 5534218"/>
              <a:gd name="connsiteX4" fmla="*/ 9435263 w 11692048"/>
              <a:gd name="connsiteY4" fmla="*/ 5414273 h 5534218"/>
              <a:gd name="connsiteX5" fmla="*/ 0 w 11692048"/>
              <a:gd name="connsiteY5" fmla="*/ 5422900 h 5534218"/>
              <a:gd name="connsiteX6" fmla="*/ 0 w 11692048"/>
              <a:gd name="connsiteY6" fmla="*/ 0 h 5534218"/>
              <a:gd name="connsiteX7" fmla="*/ 0 w 11692048"/>
              <a:gd name="connsiteY7" fmla="*/ 5422900 h 5534218"/>
              <a:gd name="connsiteX0" fmla="*/ 0 w 11692048"/>
              <a:gd name="connsiteY0" fmla="*/ 5422900 h 5422900"/>
              <a:gd name="connsiteX1" fmla="*/ 0 w 11692048"/>
              <a:gd name="connsiteY1" fmla="*/ 0 h 5422900"/>
              <a:gd name="connsiteX2" fmla="*/ 11684000 w 11692048"/>
              <a:gd name="connsiteY2" fmla="*/ 0 h 5422900"/>
              <a:gd name="connsiteX3" fmla="*/ 11690560 w 11692048"/>
              <a:gd name="connsiteY3" fmla="*/ 3825519 h 5422900"/>
              <a:gd name="connsiteX4" fmla="*/ 9435263 w 11692048"/>
              <a:gd name="connsiteY4" fmla="*/ 5414273 h 5422900"/>
              <a:gd name="connsiteX5" fmla="*/ 0 w 11692048"/>
              <a:gd name="connsiteY5" fmla="*/ 5422900 h 5422900"/>
              <a:gd name="connsiteX6" fmla="*/ 0 w 11692048"/>
              <a:gd name="connsiteY6" fmla="*/ 0 h 5422900"/>
              <a:gd name="connsiteX7" fmla="*/ 0 w 11692048"/>
              <a:gd name="connsiteY7" fmla="*/ 5422900 h 5422900"/>
              <a:gd name="connsiteX0" fmla="*/ 0 w 11858915"/>
              <a:gd name="connsiteY0" fmla="*/ 5422900 h 5422900"/>
              <a:gd name="connsiteX1" fmla="*/ 0 w 11858915"/>
              <a:gd name="connsiteY1" fmla="*/ 0 h 5422900"/>
              <a:gd name="connsiteX2" fmla="*/ 11684000 w 11858915"/>
              <a:gd name="connsiteY2" fmla="*/ 0 h 5422900"/>
              <a:gd name="connsiteX3" fmla="*/ 11690560 w 11858915"/>
              <a:gd name="connsiteY3" fmla="*/ 3825519 h 5422900"/>
              <a:gd name="connsiteX4" fmla="*/ 9430501 w 11858915"/>
              <a:gd name="connsiteY4" fmla="*/ 5421417 h 5422900"/>
              <a:gd name="connsiteX5" fmla="*/ 0 w 11858915"/>
              <a:gd name="connsiteY5" fmla="*/ 5422900 h 5422900"/>
              <a:gd name="connsiteX6" fmla="*/ 0 w 11858915"/>
              <a:gd name="connsiteY6" fmla="*/ 0 h 5422900"/>
              <a:gd name="connsiteX7" fmla="*/ 0 w 11858915"/>
              <a:gd name="connsiteY7" fmla="*/ 5422900 h 5422900"/>
              <a:gd name="connsiteX0" fmla="*/ 0 w 11857504"/>
              <a:gd name="connsiteY0" fmla="*/ 5422900 h 5423904"/>
              <a:gd name="connsiteX1" fmla="*/ 0 w 11857504"/>
              <a:gd name="connsiteY1" fmla="*/ 0 h 5423904"/>
              <a:gd name="connsiteX2" fmla="*/ 11684000 w 11857504"/>
              <a:gd name="connsiteY2" fmla="*/ 0 h 5423904"/>
              <a:gd name="connsiteX3" fmla="*/ 11690560 w 11857504"/>
              <a:gd name="connsiteY3" fmla="*/ 3825519 h 5423904"/>
              <a:gd name="connsiteX4" fmla="*/ 9449551 w 11857504"/>
              <a:gd name="connsiteY4" fmla="*/ 5423799 h 5423904"/>
              <a:gd name="connsiteX5" fmla="*/ 0 w 11857504"/>
              <a:gd name="connsiteY5" fmla="*/ 5422900 h 5423904"/>
              <a:gd name="connsiteX6" fmla="*/ 0 w 11857504"/>
              <a:gd name="connsiteY6" fmla="*/ 0 h 5423904"/>
              <a:gd name="connsiteX7" fmla="*/ 0 w 11857504"/>
              <a:gd name="connsiteY7" fmla="*/ 5422900 h 5423904"/>
              <a:gd name="connsiteX0" fmla="*/ 0 w 11857504"/>
              <a:gd name="connsiteY0" fmla="*/ 5422900 h 5423799"/>
              <a:gd name="connsiteX1" fmla="*/ 0 w 11857504"/>
              <a:gd name="connsiteY1" fmla="*/ 0 h 5423799"/>
              <a:gd name="connsiteX2" fmla="*/ 11684000 w 11857504"/>
              <a:gd name="connsiteY2" fmla="*/ 0 h 5423799"/>
              <a:gd name="connsiteX3" fmla="*/ 11690560 w 11857504"/>
              <a:gd name="connsiteY3" fmla="*/ 3825519 h 5423799"/>
              <a:gd name="connsiteX4" fmla="*/ 9449551 w 11857504"/>
              <a:gd name="connsiteY4" fmla="*/ 5423799 h 5423799"/>
              <a:gd name="connsiteX5" fmla="*/ 0 w 11857504"/>
              <a:gd name="connsiteY5" fmla="*/ 5422900 h 5423799"/>
              <a:gd name="connsiteX6" fmla="*/ 0 w 11857504"/>
              <a:gd name="connsiteY6" fmla="*/ 0 h 5423799"/>
              <a:gd name="connsiteX7" fmla="*/ 0 w 11857504"/>
              <a:gd name="connsiteY7" fmla="*/ 5422900 h 5423799"/>
              <a:gd name="connsiteX0" fmla="*/ 0 w 11696817"/>
              <a:gd name="connsiteY0" fmla="*/ 5422900 h 5423799"/>
              <a:gd name="connsiteX1" fmla="*/ 0 w 11696817"/>
              <a:gd name="connsiteY1" fmla="*/ 0 h 5423799"/>
              <a:gd name="connsiteX2" fmla="*/ 11684000 w 11696817"/>
              <a:gd name="connsiteY2" fmla="*/ 0 h 5423799"/>
              <a:gd name="connsiteX3" fmla="*/ 11690560 w 11696817"/>
              <a:gd name="connsiteY3" fmla="*/ 3825519 h 5423799"/>
              <a:gd name="connsiteX4" fmla="*/ 9449551 w 11696817"/>
              <a:gd name="connsiteY4" fmla="*/ 5423799 h 5423799"/>
              <a:gd name="connsiteX5" fmla="*/ 0 w 11696817"/>
              <a:gd name="connsiteY5" fmla="*/ 5422900 h 5423799"/>
              <a:gd name="connsiteX6" fmla="*/ 0 w 11696817"/>
              <a:gd name="connsiteY6" fmla="*/ 0 h 5423799"/>
              <a:gd name="connsiteX7" fmla="*/ 0 w 11696817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0772"/>
              <a:gd name="connsiteY0" fmla="*/ 5422900 h 5423799"/>
              <a:gd name="connsiteX1" fmla="*/ 0 w 11690772"/>
              <a:gd name="connsiteY1" fmla="*/ 0 h 5423799"/>
              <a:gd name="connsiteX2" fmla="*/ 11684000 w 11690772"/>
              <a:gd name="connsiteY2" fmla="*/ 0 h 5423799"/>
              <a:gd name="connsiteX3" fmla="*/ 11690560 w 11690772"/>
              <a:gd name="connsiteY3" fmla="*/ 3825519 h 5423799"/>
              <a:gd name="connsiteX4" fmla="*/ 9449551 w 11690772"/>
              <a:gd name="connsiteY4" fmla="*/ 5423799 h 5423799"/>
              <a:gd name="connsiteX5" fmla="*/ 0 w 11690772"/>
              <a:gd name="connsiteY5" fmla="*/ 5422900 h 5423799"/>
              <a:gd name="connsiteX6" fmla="*/ 0 w 11690772"/>
              <a:gd name="connsiteY6" fmla="*/ 0 h 5423799"/>
              <a:gd name="connsiteX7" fmla="*/ 0 w 11690772"/>
              <a:gd name="connsiteY7" fmla="*/ 5422900 h 5423799"/>
              <a:gd name="connsiteX0" fmla="*/ 0 w 11694145"/>
              <a:gd name="connsiteY0" fmla="*/ 5422900 h 5423799"/>
              <a:gd name="connsiteX1" fmla="*/ 0 w 11694145"/>
              <a:gd name="connsiteY1" fmla="*/ 0 h 5423799"/>
              <a:gd name="connsiteX2" fmla="*/ 11684000 w 11694145"/>
              <a:gd name="connsiteY2" fmla="*/ 0 h 5423799"/>
              <a:gd name="connsiteX3" fmla="*/ 11690560 w 11694145"/>
              <a:gd name="connsiteY3" fmla="*/ 3825519 h 5423799"/>
              <a:gd name="connsiteX4" fmla="*/ 9449551 w 11694145"/>
              <a:gd name="connsiteY4" fmla="*/ 5423799 h 5423799"/>
              <a:gd name="connsiteX5" fmla="*/ 0 w 11694145"/>
              <a:gd name="connsiteY5" fmla="*/ 5422900 h 5423799"/>
              <a:gd name="connsiteX6" fmla="*/ 0 w 11694145"/>
              <a:gd name="connsiteY6" fmla="*/ 0 h 5423799"/>
              <a:gd name="connsiteX7" fmla="*/ 0 w 11694145"/>
              <a:gd name="connsiteY7" fmla="*/ 5422900 h 5423799"/>
              <a:gd name="connsiteX0" fmla="*/ 0 w 11691776"/>
              <a:gd name="connsiteY0" fmla="*/ 5422900 h 5423799"/>
              <a:gd name="connsiteX1" fmla="*/ 0 w 11691776"/>
              <a:gd name="connsiteY1" fmla="*/ 0 h 5423799"/>
              <a:gd name="connsiteX2" fmla="*/ 11684000 w 11691776"/>
              <a:gd name="connsiteY2" fmla="*/ 0 h 5423799"/>
              <a:gd name="connsiteX3" fmla="*/ 11690560 w 11691776"/>
              <a:gd name="connsiteY3" fmla="*/ 3825519 h 5423799"/>
              <a:gd name="connsiteX4" fmla="*/ 9449551 w 11691776"/>
              <a:gd name="connsiteY4" fmla="*/ 5423799 h 5423799"/>
              <a:gd name="connsiteX5" fmla="*/ 0 w 11691776"/>
              <a:gd name="connsiteY5" fmla="*/ 5422900 h 5423799"/>
              <a:gd name="connsiteX6" fmla="*/ 0 w 11691776"/>
              <a:gd name="connsiteY6" fmla="*/ 0 h 5423799"/>
              <a:gd name="connsiteX7" fmla="*/ 0 w 11691776"/>
              <a:gd name="connsiteY7" fmla="*/ 5422900 h 542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776" h="5423799">
                <a:moveTo>
                  <a:pt x="0" y="5422900"/>
                </a:moveTo>
                <a:lnTo>
                  <a:pt x="0" y="0"/>
                </a:lnTo>
                <a:lnTo>
                  <a:pt x="11684000" y="0"/>
                </a:lnTo>
                <a:cubicBezTo>
                  <a:pt x="11698058" y="1771685"/>
                  <a:pt x="11688299" y="3238522"/>
                  <a:pt x="11690560" y="3825519"/>
                </a:cubicBezTo>
                <a:cubicBezTo>
                  <a:pt x="11692821" y="4412516"/>
                  <a:pt x="11455128" y="5424269"/>
                  <a:pt x="9449551" y="5423799"/>
                </a:cubicBezTo>
                <a:lnTo>
                  <a:pt x="0" y="5422900"/>
                </a:lnTo>
                <a:lnTo>
                  <a:pt x="0" y="0"/>
                </a:lnTo>
                <a:lnTo>
                  <a:pt x="0" y="5422900"/>
                </a:lnTo>
                <a:close/>
              </a:path>
            </a:pathLst>
          </a:custGeom>
          <a:gradFill>
            <a:gsLst>
              <a:gs pos="0">
                <a:srgbClr val="EC4371"/>
              </a:gs>
              <a:gs pos="18000">
                <a:srgbClr val="EC4371"/>
              </a:gs>
              <a:gs pos="100000">
                <a:srgbClr val="E59AAA"/>
              </a:gs>
            </a:gsLst>
            <a:lin ang="2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828000" y="33067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_Author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828000" y="3509208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_Business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28000" y="3718302"/>
            <a:ext cx="432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_Date</a:t>
            </a:r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31" y="4716307"/>
            <a:ext cx="1295807" cy="202278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51" y="4620178"/>
            <a:ext cx="1450719" cy="266802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28674" y="1535113"/>
            <a:ext cx="6162676" cy="12188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noProof="0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786437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4"/>
          </p:nvPr>
        </p:nvSpPr>
        <p:spPr>
          <a:xfrm>
            <a:off x="182119" y="4864360"/>
            <a:ext cx="199973" cy="150200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>
              <a:defRPr lang="en-GB" sz="900" smtClean="0">
                <a:solidFill>
                  <a:srgbClr val="000000"/>
                </a:solidFill>
                <a:latin typeface="Calibri"/>
              </a:defRPr>
            </a:lvl1pPr>
          </a:lstStyle>
          <a:p>
            <a:fld id="{793332C0-45F3-49F7-8962-3AD7701CBA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6_" descr="CONFIDENTIAL_TAG_0xFFEE"/>
          <p:cNvSpPr txBox="1"/>
          <p:nvPr userDrawn="1"/>
        </p:nvSpPr>
        <p:spPr>
          <a:xfrm>
            <a:off x="1227029" y="4884269"/>
            <a:ext cx="714374" cy="111034"/>
          </a:xfrm>
          <a:prstGeom prst="rect">
            <a:avLst/>
          </a:prstGeom>
          <a:noFill/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>
            <a:noAutofit/>
          </a:bodyPr>
          <a:lstStyle>
            <a:defPPr>
              <a:defRPr lang="de-DE"/>
            </a:defPPr>
            <a:lvl1pPr>
              <a:defRPr sz="900">
                <a:solidFill>
                  <a:srgbClr val="000000"/>
                </a:solidFill>
                <a:latin typeface="Calibri"/>
              </a:defRPr>
            </a:lvl1pPr>
          </a:lstStyle>
          <a:p>
            <a:pPr lvl="0" algn="ctr"/>
            <a:endParaRPr lang="en-GB" sz="700" dirty="0" smtClean="0"/>
          </a:p>
        </p:txBody>
      </p:sp>
    </p:spTree>
    <p:extLst>
      <p:ext uri="{BB962C8B-B14F-4D97-AF65-F5344CB8AC3E}">
        <p14:creationId xmlns:p14="http://schemas.microsoft.com/office/powerpoint/2010/main" val="9539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05" r:id="rId2"/>
    <p:sldLayoutId id="2147483691" r:id="rId3"/>
    <p:sldLayoutId id="2147483692" r:id="rId4"/>
    <p:sldLayoutId id="2147483693" r:id="rId5"/>
    <p:sldLayoutId id="2147483694" r:id="rId6"/>
    <p:sldLayoutId id="2147483699" r:id="rId7"/>
    <p:sldLayoutId id="2147483695" r:id="rId8"/>
    <p:sldLayoutId id="2147483696" r:id="rId9"/>
    <p:sldLayoutId id="2147483697" r:id="rId10"/>
    <p:sldLayoutId id="2147483698" r:id="rId11"/>
    <p:sldLayoutId id="2147483719" r:id="rId12"/>
    <p:sldLayoutId id="2147483725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04" r:id="rId19"/>
    <p:sldLayoutId id="2147483717" r:id="rId20"/>
    <p:sldLayoutId id="2147483732" r:id="rId21"/>
    <p:sldLayoutId id="2147483713" r:id="rId22"/>
    <p:sldLayoutId id="2147483714" r:id="rId23"/>
    <p:sldLayoutId id="2147483689" r:id="rId24"/>
    <p:sldLayoutId id="2147483703" r:id="rId25"/>
    <p:sldLayoutId id="2147483673" r:id="rId26"/>
    <p:sldLayoutId id="2147483670" r:id="rId27"/>
    <p:sldLayoutId id="2147483671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653" r:id="rId46"/>
    <p:sldLayoutId id="2147483718" r:id="rId47"/>
    <p:sldLayoutId id="2147483733" r:id="rId48"/>
    <p:sldLayoutId id="2147483734" r:id="rId4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278" rtl="0" eaLnBrk="1" latinLnBrk="0" hangingPunct="1">
        <a:spcBef>
          <a:spcPct val="0"/>
        </a:spcBef>
        <a:buNone/>
        <a:defRPr lang="en-GB" sz="2400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854" indent="-342854" algn="l" defTabSz="914278" rtl="0" eaLnBrk="1" latinLnBrk="0" hangingPunct="1">
        <a:spcBef>
          <a:spcPct val="20000"/>
        </a:spcBef>
        <a:buFont typeface="Arial" pitchFamily="34" charset="0"/>
        <a:buChar char="•"/>
        <a:defRPr lang="en-US" sz="13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850" indent="-285712" algn="l" defTabSz="914278" rtl="0" eaLnBrk="1" latinLnBrk="0" hangingPunct="1">
        <a:spcBef>
          <a:spcPct val="20000"/>
        </a:spcBef>
        <a:buFont typeface="Arial" pitchFamily="34" charset="0"/>
        <a:buChar char="–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847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599986" indent="-228570" algn="l" defTabSz="914278" rtl="0" eaLnBrk="1" latinLnBrk="0" hangingPunct="1">
        <a:spcBef>
          <a:spcPct val="20000"/>
        </a:spcBef>
        <a:buFont typeface="Arial" pitchFamily="34" charset="0"/>
        <a:buChar char="–"/>
        <a:defRPr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126" indent="-228570" algn="l" defTabSz="914278" rtl="0" eaLnBrk="1" latinLnBrk="0" hangingPunct="1">
        <a:spcBef>
          <a:spcPct val="20000"/>
        </a:spcBef>
        <a:buFont typeface="Arial" pitchFamily="34" charset="0"/>
        <a:buChar char="»"/>
        <a:defRPr lang="en-GB" sz="1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265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3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2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81" indent="-228570" algn="l" defTabSz="9142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7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6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6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4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2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2" algn="l" defTabSz="9142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226" userDrawn="1">
          <p15:clr>
            <a:srgbClr val="F26B43"/>
          </p15:clr>
        </p15:guide>
        <p15:guide id="5" orient="horz" pos="3012" userDrawn="1">
          <p15:clr>
            <a:srgbClr val="F26B43"/>
          </p15:clr>
        </p15:guide>
        <p15:guide id="6" pos="5532" userDrawn="1">
          <p15:clr>
            <a:srgbClr val="F26B43"/>
          </p15:clr>
        </p15:guide>
        <p15:guide id="7" pos="1920" userDrawn="1">
          <p15:clr>
            <a:srgbClr val="F26B43"/>
          </p15:clr>
        </p15:guide>
        <p15:guide id="8" pos="1692" userDrawn="1">
          <p15:clr>
            <a:srgbClr val="F26B43"/>
          </p15:clr>
        </p15:guide>
        <p15:guide id="10" orient="horz" pos="226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066" userDrawn="1">
          <p15:clr>
            <a:srgbClr val="F26B43"/>
          </p15:clr>
        </p15:guide>
        <p15:guide id="13" pos="2146" userDrawn="1">
          <p15:clr>
            <a:srgbClr val="F26B43"/>
          </p15:clr>
        </p15:guide>
        <p15:guide id="14" pos="3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1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3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4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Relationship Id="rId6" Type="http://schemas.openxmlformats.org/officeDocument/2006/relationships/chart" Target="../charts/chart15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6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7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8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19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9.png"/><Relationship Id="rId5" Type="http://schemas.openxmlformats.org/officeDocument/2006/relationships/chart" Target="../charts/chart20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22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chart" Target="../charts/char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6" Type="http://schemas.openxmlformats.org/officeDocument/2006/relationships/chart" Target="../charts/chart1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chart" Target="../charts/char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28.xml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29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30.xml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31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32.xml"/><Relationship Id="rId4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3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chart" Target="../charts/char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8775" y="4689492"/>
            <a:ext cx="469486" cy="149915"/>
          </a:xfrm>
        </p:spPr>
        <p:txBody>
          <a:bodyPr/>
          <a:lstStyle/>
          <a:p>
            <a:fld id="{2066355A-084C-D24E-9AD2-7E4FC41EA627}" type="slidenum">
              <a:rPr lang="en-US" sz="800">
                <a:latin typeface="Centrale Sans Light" panose="02000000000000000000" pitchFamily="50" charset="0"/>
                <a:ea typeface="Centrale Sans" charset="0"/>
                <a:cs typeface="Centrale Sans" charset="0"/>
              </a:rPr>
              <a:pPr/>
              <a:t>1</a:t>
            </a:fld>
            <a:endParaRPr lang="en-US" sz="800" dirty="0">
              <a:latin typeface="Centrale Sans Light" panose="02000000000000000000" pitchFamily="50" charset="0"/>
              <a:ea typeface="Centrale Sans" charset="0"/>
              <a:cs typeface="Centrale Sans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251954" y="2053659"/>
            <a:ext cx="6640195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4800" spc="-150" dirty="0" smtClean="0">
                <a:solidFill>
                  <a:schemeClr val="bg1"/>
                </a:solidFill>
                <a:latin typeface="Centrale Sans Light" panose="02000000000000000000" pitchFamily="50" charset="0"/>
                <a:cs typeface="Centrale Sans Light"/>
              </a:rPr>
              <a:t>Data</a:t>
            </a:r>
            <a:r>
              <a:rPr sz="4800" spc="-150" dirty="0" smtClean="0">
                <a:solidFill>
                  <a:schemeClr val="bg1"/>
                </a:solidFill>
                <a:latin typeface="Centrale Sans Light" panose="02000000000000000000" pitchFamily="50" charset="0"/>
                <a:cs typeface="Centrale Sans Light"/>
              </a:rPr>
              <a:t> </a:t>
            </a:r>
            <a:r>
              <a:rPr sz="4800" dirty="0">
                <a:solidFill>
                  <a:schemeClr val="bg1"/>
                </a:solidFill>
                <a:latin typeface="Centrale Sans Light" panose="02000000000000000000" pitchFamily="50" charset="0"/>
                <a:cs typeface="Centrale Sans Light"/>
              </a:rPr>
              <a:t>Ana</a:t>
            </a:r>
            <a:r>
              <a:rPr sz="4800" spc="-55" dirty="0">
                <a:solidFill>
                  <a:schemeClr val="bg1"/>
                </a:solidFill>
                <a:latin typeface="Centrale Sans Light" panose="02000000000000000000" pitchFamily="50" charset="0"/>
                <a:cs typeface="Centrale Sans Light"/>
              </a:rPr>
              <a:t>ly</a:t>
            </a:r>
            <a:r>
              <a:rPr sz="4800" dirty="0">
                <a:solidFill>
                  <a:schemeClr val="bg1"/>
                </a:solidFill>
                <a:latin typeface="Centrale Sans Light" panose="02000000000000000000" pitchFamily="50" charset="0"/>
                <a:cs typeface="Centrale Sans Light"/>
              </a:rPr>
              <a:t>sis</a:t>
            </a:r>
          </a:p>
          <a:p>
            <a:pPr algn="ctr">
              <a:spcBef>
                <a:spcPts val="390"/>
              </a:spcBef>
            </a:pP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Philips monitoring alarm data</a:t>
            </a:r>
          </a:p>
        </p:txBody>
      </p:sp>
    </p:spTree>
    <p:extLst>
      <p:ext uri="{BB962C8B-B14F-4D97-AF65-F5344CB8AC3E}">
        <p14:creationId xmlns:p14="http://schemas.microsoft.com/office/powerpoint/2010/main" val="313478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Datei:Philips-Logo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8"/>
          <p:cNvSpPr txBox="1">
            <a:spLocks/>
          </p:cNvSpPr>
          <p:nvPr/>
        </p:nvSpPr>
        <p:spPr>
          <a:xfrm>
            <a:off x="353849" y="1648422"/>
            <a:ext cx="231314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Parameter Alarms by &gt; 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1000 Frequency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These account for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95%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of the medium priority parameter alarms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5199" y="214484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Medium Priority Parameter Alarms that  Occurred Across All Units – Over 30 Days –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318,442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633024076"/>
              </p:ext>
            </p:extLst>
          </p:nvPr>
        </p:nvGraphicFramePr>
        <p:xfrm>
          <a:off x="3007090" y="73444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04909" y="1287483"/>
            <a:ext cx="35416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SpO2 Low accounts for </a:t>
            </a:r>
            <a:r>
              <a:rPr lang="en-US" sz="1200" b="1" dirty="0" smtClean="0">
                <a:solidFill>
                  <a:srgbClr val="E22022"/>
                </a:solidFill>
                <a:latin typeface="Centrale Sans Medium" panose="02000000000000000000" pitchFamily="50" charset="0"/>
              </a:rPr>
              <a:t>37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%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of the total of all the medium priority parameter alarms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69763117"/>
              </p:ext>
            </p:extLst>
          </p:nvPr>
        </p:nvGraphicFramePr>
        <p:xfrm>
          <a:off x="3114908" y="595391"/>
          <a:ext cx="5962187" cy="4344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bject 38"/>
          <p:cNvSpPr txBox="1">
            <a:spLocks/>
          </p:cNvSpPr>
          <p:nvPr/>
        </p:nvSpPr>
        <p:spPr>
          <a:xfrm>
            <a:off x="353849" y="1648422"/>
            <a:ext cx="2313147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SpO</a:t>
            </a:r>
            <a:r>
              <a:rPr kumimoji="0" lang="en-US" sz="1800" b="0" i="0" u="none" strike="noStrike" kern="0" cap="none" spc="-10" normalizeH="0" baseline="-250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2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 Parameter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Literature recommends a default value of 88 for low limit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5952" y="214484"/>
            <a:ext cx="4051610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SpO2 violations that occurred in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MICU with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 limit set to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88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- Over a 30 days period –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3,991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10745032"/>
              </p:ext>
            </p:extLst>
          </p:nvPr>
        </p:nvGraphicFramePr>
        <p:xfrm>
          <a:off x="3110082" y="692238"/>
          <a:ext cx="6096000" cy="4244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8"/>
          <p:cNvSpPr txBox="1">
            <a:spLocks/>
          </p:cNvSpPr>
          <p:nvPr/>
        </p:nvSpPr>
        <p:spPr>
          <a:xfrm>
            <a:off x="353849" y="1640744"/>
            <a:ext cx="231314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Parameter Alarm Totals By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Are all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parameter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alarms in the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MSICU and CVICU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actionable?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7763" y="214484"/>
            <a:ext cx="4839224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Unique Medium Priority Parameter Alarms By Unit </a:t>
            </a:r>
          </a:p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318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,442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0082" y="4538759"/>
            <a:ext cx="101893" cy="115993"/>
          </a:xfrm>
          <a:prstGeom prst="rect">
            <a:avLst/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10082" y="4791780"/>
            <a:ext cx="101893" cy="1159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522" y="4527505"/>
            <a:ext cx="3337907" cy="13849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smtClean="0">
                <a:latin typeface="Centrale Sans Light" charset="0"/>
                <a:ea typeface="Centrale Sans Light" charset="0"/>
                <a:cs typeface="Centrale Sans Light" charset="0"/>
              </a:rPr>
              <a:t>Total Unique Parameters Alarms Types by Unit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1522" y="4777299"/>
            <a:ext cx="3337907" cy="13849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smtClean="0">
                <a:latin typeface="Centrale Sans Light" charset="0"/>
                <a:ea typeface="Centrale Sans Light" charset="0"/>
                <a:cs typeface="Centrale Sans Light" charset="0"/>
              </a:rPr>
              <a:t>Total Parameter Alarms by Unit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81068905"/>
              </p:ext>
            </p:extLst>
          </p:nvPr>
        </p:nvGraphicFramePr>
        <p:xfrm>
          <a:off x="3048001" y="46924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8"/>
          <p:cNvSpPr txBox="1">
            <a:spLocks/>
          </p:cNvSpPr>
          <p:nvPr/>
        </p:nvSpPr>
        <p:spPr>
          <a:xfrm>
            <a:off x="353849" y="1648421"/>
            <a:ext cx="2313147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lvl="0"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Arrhythmia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 Alarms </a:t>
            </a:r>
            <a:r>
              <a:rPr lang="en-US" kern="0" spc="-10" dirty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b</a:t>
            </a:r>
            <a:r>
              <a:rPr lang="en-US" kern="0" spc="-1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y </a:t>
            </a:r>
            <a:r>
              <a:rPr lang="en-US" kern="0" spc="-10" dirty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&gt; 1000 Frequency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>
              <a:defRPr/>
            </a:pPr>
            <a:r>
              <a:rPr lang="en-US" sz="1600" kern="0" spc="-10" dirty="0">
                <a:solidFill>
                  <a:srgbClr val="FF0000"/>
                </a:solidFill>
                <a:latin typeface="Centrale Sans Regular" panose="02000000000000000000" pitchFamily="50" charset="0"/>
              </a:rPr>
              <a:t>These account for </a:t>
            </a:r>
            <a:r>
              <a:rPr lang="en-US" sz="1600" kern="0" spc="-10" dirty="0" smtClean="0">
                <a:solidFill>
                  <a:srgbClr val="FF0000"/>
                </a:solidFill>
                <a:latin typeface="Centrale Sans Regular" panose="02000000000000000000" pitchFamily="50" charset="0"/>
              </a:rPr>
              <a:t>99% </a:t>
            </a:r>
            <a:r>
              <a:rPr lang="en-US" sz="1600" kern="0" spc="-10" dirty="0">
                <a:solidFill>
                  <a:srgbClr val="FF0000"/>
                </a:solidFill>
                <a:latin typeface="Centrale Sans Regular" panose="02000000000000000000" pitchFamily="50" charset="0"/>
              </a:rPr>
              <a:t>of the medium priority </a:t>
            </a:r>
            <a:r>
              <a:rPr lang="en-US" sz="1600" kern="0" spc="-10" dirty="0" smtClean="0">
                <a:solidFill>
                  <a:srgbClr val="FF0000"/>
                </a:solidFill>
                <a:latin typeface="Centrale Sans Regular" panose="02000000000000000000" pitchFamily="50" charset="0"/>
              </a:rPr>
              <a:t>arrhythmia </a:t>
            </a:r>
            <a:r>
              <a:rPr lang="en-US" sz="1600" kern="0" spc="-10" dirty="0">
                <a:solidFill>
                  <a:srgbClr val="FF0000"/>
                </a:solidFill>
                <a:latin typeface="Centrale Sans Regular" panose="02000000000000000000" pitchFamily="50" charset="0"/>
              </a:rPr>
              <a:t>alarms</a:t>
            </a:r>
            <a:endParaRPr lang="en-US" sz="1600" kern="0" dirty="0">
              <a:solidFill>
                <a:srgbClr val="FF0000"/>
              </a:solidFill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HR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High and HR Low accounts for </a:t>
            </a:r>
            <a:r>
              <a:rPr lang="en-US" sz="1600" kern="0" spc="-10" dirty="0" smtClean="0">
                <a:solidFill>
                  <a:srgbClr val="FF0000"/>
                </a:solidFill>
                <a:latin typeface="Centrale Sans Regular" panose="02000000000000000000" pitchFamily="50" charset="0"/>
              </a:rPr>
              <a:t>30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%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of these alarms: can default limits be safely adjusted?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07763" y="214484"/>
            <a:ext cx="4839224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Medium Priority Arrhythmia Alarms that  </a:t>
            </a:r>
          </a:p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Occurred Across All Units – Over 30 Days –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304,009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7763" y="799145"/>
            <a:ext cx="27438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HR High/Low account for </a:t>
            </a:r>
            <a:r>
              <a:rPr lang="en-US" sz="1200" b="1" i="1" dirty="0" smtClean="0">
                <a:solidFill>
                  <a:srgbClr val="E22022"/>
                </a:solidFill>
                <a:latin typeface="Calibri"/>
                <a:cs typeface="Calibri" panose="020F0502020204030204" pitchFamily="34" charset="0"/>
              </a:rPr>
              <a:t>30</a:t>
            </a:r>
            <a:r>
              <a:rPr kumimoji="0" 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%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of the total of the medium priority arrhythmia alarms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475937" y="4795233"/>
            <a:ext cx="2394859" cy="215444"/>
            <a:chOff x="914400" y="6444343"/>
            <a:chExt cx="2394859" cy="215444"/>
          </a:xfrm>
        </p:grpSpPr>
        <p:sp>
          <p:nvSpPr>
            <p:cNvPr id="17" name="Rectangle 16"/>
            <p:cNvSpPr/>
            <p:nvPr/>
          </p:nvSpPr>
          <p:spPr>
            <a:xfrm>
              <a:off x="914400" y="6476013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9459" y="6444343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Arrhythmia Alarms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02467" y="4796127"/>
            <a:ext cx="2394859" cy="215444"/>
            <a:chOff x="3929743" y="6412672"/>
            <a:chExt cx="2394859" cy="215444"/>
          </a:xfrm>
        </p:grpSpPr>
        <p:sp>
          <p:nvSpPr>
            <p:cNvPr id="20" name="Rectangle 19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lgCheck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2" y="6412672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Parameter Alarms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15199" y="214485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High Priority Monitoring Alarms Across Units – Over 30 Days -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67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,722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3" name="object 38"/>
          <p:cNvSpPr txBox="1">
            <a:spLocks/>
          </p:cNvSpPr>
          <p:nvPr/>
        </p:nvSpPr>
        <p:spPr>
          <a:xfrm>
            <a:off x="337537" y="1330974"/>
            <a:ext cx="231314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High Priority Monitoring 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Alarms </a:t>
            </a:r>
            <a:r>
              <a:rPr lang="en-US" kern="0" spc="-10" dirty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by &gt; </a:t>
            </a:r>
            <a:r>
              <a:rPr lang="en-US" kern="0" spc="-1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100 </a:t>
            </a:r>
            <a:r>
              <a:rPr lang="en-US" kern="0" spc="-10" dirty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Frequency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>
              <a:defRPr/>
            </a:pPr>
            <a:r>
              <a:rPr lang="en-US" sz="1400" kern="0" spc="-10" dirty="0">
                <a:solidFill>
                  <a:srgbClr val="24A99B"/>
                </a:solidFill>
                <a:latin typeface="Centrale Sans Regular" panose="02000000000000000000" pitchFamily="50" charset="0"/>
              </a:rPr>
              <a:t>These account for 99% of the high priority monitoring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spc="-10" dirty="0">
              <a:solidFill>
                <a:srgbClr val="24A99B"/>
              </a:solidFill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XXX </a:t>
            </a: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and </a:t>
            </a:r>
            <a:r>
              <a:rPr kumimoji="0" lang="en-US" sz="14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XXX account </a:t>
            </a: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for 49% of the total high priority alarms.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Is an Extreme Brady limit of 50 actionable?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/>
            </a:r>
            <a:b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</a:b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868885572"/>
              </p:ext>
            </p:extLst>
          </p:nvPr>
        </p:nvGraphicFramePr>
        <p:xfrm>
          <a:off x="2953772" y="70533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9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0424" y="214485"/>
            <a:ext cx="4331788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Comparison of Leads Off to High Priority Alarms</a:t>
            </a:r>
          </a:p>
        </p:txBody>
      </p:sp>
      <p:sp>
        <p:nvSpPr>
          <p:cNvPr id="16" name="object 38"/>
          <p:cNvSpPr txBox="1">
            <a:spLocks/>
          </p:cNvSpPr>
          <p:nvPr/>
        </p:nvSpPr>
        <p:spPr>
          <a:xfrm>
            <a:off x="353849" y="1417588"/>
            <a:ext cx="2313147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High Priority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Variation in severity of alarm priority for Leads Off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ECRI recommends High Priority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Sans Medium" pitchFamily="50" charset="0"/>
              <a:ea typeface="+mj-e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117320" y="4505563"/>
            <a:ext cx="2394859" cy="215444"/>
            <a:chOff x="914400" y="6444343"/>
            <a:chExt cx="2394859" cy="215444"/>
          </a:xfrm>
        </p:grpSpPr>
        <p:sp>
          <p:nvSpPr>
            <p:cNvPr id="26" name="Rectangle 25"/>
            <p:cNvSpPr/>
            <p:nvPr/>
          </p:nvSpPr>
          <p:spPr>
            <a:xfrm>
              <a:off x="914400" y="6476013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9459" y="6444343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Arrhythmia Alarms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02133" y="4809816"/>
            <a:ext cx="2394859" cy="215444"/>
            <a:chOff x="3929743" y="6412672"/>
            <a:chExt cx="2394859" cy="215444"/>
          </a:xfrm>
        </p:grpSpPr>
        <p:sp>
          <p:nvSpPr>
            <p:cNvPr id="30" name="Rectangle 29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lgCheck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4802" y="6412672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Parameter Alarms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17320" y="4220100"/>
            <a:ext cx="2889449" cy="215444"/>
            <a:chOff x="3929743" y="6412672"/>
            <a:chExt cx="2889449" cy="215444"/>
          </a:xfrm>
        </p:grpSpPr>
        <p:sp>
          <p:nvSpPr>
            <p:cNvPr id="33" name="Rectangle 32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pct60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14801" y="6412672"/>
              <a:ext cx="2704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Inop Alarm for ECG Leads off – variation in priority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2462524566"/>
              </p:ext>
            </p:extLst>
          </p:nvPr>
        </p:nvGraphicFramePr>
        <p:xfrm>
          <a:off x="3048001" y="373563"/>
          <a:ext cx="6150131" cy="3954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648422"/>
            <a:ext cx="2313147" cy="2062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Select Inop Monitoring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Leads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Off is the most common and there is variation in Leads Off priority and priority for a single lead off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463645525"/>
              </p:ext>
            </p:extLst>
          </p:nvPr>
        </p:nvGraphicFramePr>
        <p:xfrm>
          <a:off x="3114671" y="708430"/>
          <a:ext cx="6096000" cy="4153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3516" y="192633"/>
            <a:ext cx="3248841" cy="323165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InOp Monitoring Alarms That </a:t>
            </a:r>
          </a:p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Occurred Across All Units – Over 30 Days – 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74,930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910032"/>
            <a:ext cx="2313147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Inop/Technical Alarms by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017362781"/>
              </p:ext>
            </p:extLst>
          </p:nvPr>
        </p:nvGraphicFramePr>
        <p:xfrm>
          <a:off x="3114671" y="781050"/>
          <a:ext cx="6248400" cy="423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386" y="334204"/>
            <a:ext cx="1257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74,930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2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5199" y="214484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AAMI task force evaluating if 20% of patients cause the majority of the alarms (65%-80%)</a:t>
            </a:r>
          </a:p>
        </p:txBody>
      </p:sp>
      <p:sp>
        <p:nvSpPr>
          <p:cNvPr id="16" name="object 38"/>
          <p:cNvSpPr txBox="1">
            <a:spLocks/>
          </p:cNvSpPr>
          <p:nvPr/>
        </p:nvSpPr>
        <p:spPr>
          <a:xfrm>
            <a:off x="353849" y="1679199"/>
            <a:ext cx="2481366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Patient Outliers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Can impact total alarms on a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Customization may have impact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62982424"/>
              </p:ext>
            </p:extLst>
          </p:nvPr>
        </p:nvGraphicFramePr>
        <p:xfrm>
          <a:off x="3191731" y="65693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80052" y="4720931"/>
            <a:ext cx="1402080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Room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732" y="628232"/>
            <a:ext cx="2289778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MICU, </a:t>
            </a:r>
            <a:r>
              <a:rPr lang="en-US" sz="1100" dirty="0" smtClean="0">
                <a:solidFill>
                  <a:prstClr val="black"/>
                </a:solidFill>
                <a:latin typeface="Centrale Sans Light" charset="0"/>
                <a:ea typeface="Centrale Sans Light" charset="0"/>
                <a:cs typeface="Centrale Sans Light" charset="0"/>
              </a:rPr>
              <a:t>7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-Mar-2018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Light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0" name="Oval 19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53849" y="1786920"/>
            <a:ext cx="2313147" cy="181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Summary of Focus Unit Comparisons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Tele Units top three alarms are the same; some variation in CCU and ED.</a:t>
            </a: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1732" y="1503217"/>
            <a:ext cx="464127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A5W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Bold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1732" y="2300863"/>
            <a:ext cx="519554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NNICU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Bold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4805" y="4062918"/>
            <a:ext cx="464127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MSICU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Bold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7272" y="3219831"/>
            <a:ext cx="594015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MICU 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Bold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1669" y="1601995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6CB"/>
                </a:solidFill>
                <a:effectLst/>
                <a:uLnTx/>
                <a:uFillTx/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40,991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41669" y="2399000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192,411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6865" y="3224212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27,089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6865" y="4045532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40,798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2289" y="1596047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84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8348" y="2392336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210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8348" y="3226228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55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61811" y="4047529"/>
            <a:ext cx="796636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0076CB"/>
                </a:solidFill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79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CB"/>
              </a:solidFill>
              <a:effectLst/>
              <a:uLnTx/>
              <a:uFillTx/>
              <a:latin typeface="Centrale Sans Light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110345" y="1189070"/>
            <a:ext cx="5853546" cy="24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17272" y="2020003"/>
            <a:ext cx="5853546" cy="24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17272" y="2865686"/>
            <a:ext cx="5853546" cy="24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17272" y="3704807"/>
            <a:ext cx="5853546" cy="24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16927" y="1072455"/>
            <a:ext cx="6928" cy="3451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51764" y="1072454"/>
            <a:ext cx="6928" cy="3451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86600" y="1072454"/>
            <a:ext cx="6928" cy="3451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29496" y="945814"/>
            <a:ext cx="1399308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Total Alarms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51765" y="776714"/>
            <a:ext cx="1627907" cy="369332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Total Alarms Per Patient Bed Per Day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79673" y="945814"/>
            <a:ext cx="1953491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Bold" panose="02000000000000000000" pitchFamily="50" charset="0"/>
                <a:ea typeface="Centrale Sans Light" charset="0"/>
                <a:cs typeface="Centrale Sans Light" charset="0"/>
              </a:rPr>
              <a:t>Top 3 Alarms Overall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48000" y="692238"/>
            <a:ext cx="6096000" cy="39559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18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" charset="0"/>
              <a:ea typeface="Centrale Sans" charset="0"/>
              <a:cs typeface="Centrale San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12976"/>
              </p:ext>
            </p:extLst>
          </p:nvPr>
        </p:nvGraphicFramePr>
        <p:xfrm>
          <a:off x="7185313" y="1247095"/>
          <a:ext cx="18911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37">
                  <a:extLst>
                    <a:ext uri="{9D8B030D-6E8A-4147-A177-3AD203B41FA5}">
                      <a16:colId xmlns:a16="http://schemas.microsoft.com/office/drawing/2014/main" val="1229473519"/>
                    </a:ext>
                  </a:extLst>
                </a:gridCol>
                <a:gridCol w="611908">
                  <a:extLst>
                    <a:ext uri="{9D8B030D-6E8A-4147-A177-3AD203B41FA5}">
                      <a16:colId xmlns:a16="http://schemas.microsoft.com/office/drawing/2014/main" val="1794986931"/>
                    </a:ext>
                  </a:extLst>
                </a:gridCol>
              </a:tblGrid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1. PVC Rate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7,511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2959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2. HR High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6,226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418298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3. Non-</a:t>
                      </a:r>
                      <a:r>
                        <a:rPr lang="en-US" sz="1000" b="1" kern="1200" dirty="0" err="1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Sust</a:t>
                      </a:r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. VT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4,562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74291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06929"/>
              </p:ext>
            </p:extLst>
          </p:nvPr>
        </p:nvGraphicFramePr>
        <p:xfrm>
          <a:off x="7185313" y="2090357"/>
          <a:ext cx="18911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687">
                  <a:extLst>
                    <a:ext uri="{9D8B030D-6E8A-4147-A177-3AD203B41FA5}">
                      <a16:colId xmlns:a16="http://schemas.microsoft.com/office/drawing/2014/main" val="1229473519"/>
                    </a:ext>
                  </a:extLst>
                </a:gridCol>
                <a:gridCol w="694458">
                  <a:extLst>
                    <a:ext uri="{9D8B030D-6E8A-4147-A177-3AD203B41FA5}">
                      <a16:colId xmlns:a16="http://schemas.microsoft.com/office/drawing/2014/main" val="1794986931"/>
                    </a:ext>
                  </a:extLst>
                </a:gridCol>
              </a:tblGrid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1. SpO2</a:t>
                      </a:r>
                      <a:r>
                        <a:rPr lang="en-US" sz="1000" b="1" kern="1200" baseline="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High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67,924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2959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2. SpO2 Low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64,480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418298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3. Desat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26,071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742918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89133"/>
              </p:ext>
            </p:extLst>
          </p:nvPr>
        </p:nvGraphicFramePr>
        <p:xfrm>
          <a:off x="7185313" y="2928426"/>
          <a:ext cx="18911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37">
                  <a:extLst>
                    <a:ext uri="{9D8B030D-6E8A-4147-A177-3AD203B41FA5}">
                      <a16:colId xmlns:a16="http://schemas.microsoft.com/office/drawing/2014/main" val="1229473519"/>
                    </a:ext>
                  </a:extLst>
                </a:gridCol>
                <a:gridCol w="611908">
                  <a:extLst>
                    <a:ext uri="{9D8B030D-6E8A-4147-A177-3AD203B41FA5}">
                      <a16:colId xmlns:a16="http://schemas.microsoft.com/office/drawing/2014/main" val="1794986931"/>
                    </a:ext>
                  </a:extLst>
                </a:gridCol>
              </a:tblGrid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1. SpO2</a:t>
                      </a:r>
                      <a:r>
                        <a:rPr lang="en-US" sz="1000" b="1" kern="1200" baseline="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Low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5,636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2959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2. RR High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2,445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418298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3. </a:t>
                      </a:r>
                      <a:r>
                        <a:rPr lang="en-US" sz="1000" b="1" kern="1200" dirty="0" err="1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ABPm</a:t>
                      </a:r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Low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2,269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742918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57443"/>
              </p:ext>
            </p:extLst>
          </p:nvPr>
        </p:nvGraphicFramePr>
        <p:xfrm>
          <a:off x="7185313" y="3775842"/>
          <a:ext cx="18911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37">
                  <a:extLst>
                    <a:ext uri="{9D8B030D-6E8A-4147-A177-3AD203B41FA5}">
                      <a16:colId xmlns:a16="http://schemas.microsoft.com/office/drawing/2014/main" val="1229473519"/>
                    </a:ext>
                  </a:extLst>
                </a:gridCol>
                <a:gridCol w="611908">
                  <a:extLst>
                    <a:ext uri="{9D8B030D-6E8A-4147-A177-3AD203B41FA5}">
                      <a16:colId xmlns:a16="http://schemas.microsoft.com/office/drawing/2014/main" val="1794986931"/>
                    </a:ext>
                  </a:extLst>
                </a:gridCol>
              </a:tblGrid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1. SpO2</a:t>
                      </a:r>
                      <a:r>
                        <a:rPr lang="en-US" sz="1000" b="1" kern="1200" baseline="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Low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9,690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2959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2. </a:t>
                      </a:r>
                      <a:r>
                        <a:rPr lang="en-US" sz="1000" b="1" kern="1200" dirty="0" err="1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ABPm</a:t>
                      </a:r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Low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3,408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418298"/>
                  </a:ext>
                </a:extLst>
              </a:tr>
              <a:tr h="2110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3. ECG Leads</a:t>
                      </a:r>
                      <a:r>
                        <a:rPr lang="en-US" sz="1000" b="1" kern="1200" baseline="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 Off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0076CB"/>
                          </a:solidFill>
                          <a:latin typeface="Centrale Sans Light" charset="0"/>
                          <a:ea typeface="Centrale Sans Light" charset="0"/>
                          <a:cs typeface="Centrale Sans Light" charset="0"/>
                        </a:rPr>
                        <a:t>2,209</a:t>
                      </a:r>
                      <a:endParaRPr lang="en-US" sz="1000" b="1" kern="1200" dirty="0">
                        <a:solidFill>
                          <a:srgbClr val="0076CB"/>
                        </a:solidFill>
                        <a:latin typeface="Centrale Sans Light" charset="0"/>
                        <a:ea typeface="Centrale Sans Light" charset="0"/>
                        <a:cs typeface="Centrale Sans Light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742918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53845577"/>
              </p:ext>
            </p:extLst>
          </p:nvPr>
        </p:nvGraphicFramePr>
        <p:xfrm>
          <a:off x="593518" y="281436"/>
          <a:ext cx="8047596" cy="4789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8775" y="4689492"/>
            <a:ext cx="469486" cy="149915"/>
          </a:xfrm>
        </p:spPr>
        <p:txBody>
          <a:bodyPr/>
          <a:lstStyle/>
          <a:p>
            <a:fld id="{2066355A-084C-D24E-9AD2-7E4FC41EA627}" type="slidenum">
              <a:rPr lang="en-US" sz="800">
                <a:latin typeface="Centrale Sans Light" panose="02000000000000000000" pitchFamily="50" charset="0"/>
                <a:ea typeface="Centrale Sans" charset="0"/>
                <a:cs typeface="Centrale Sans" charset="0"/>
              </a:rPr>
              <a:pPr/>
              <a:t>2</a:t>
            </a:fld>
            <a:endParaRPr lang="en-US" sz="800" dirty="0">
              <a:latin typeface="Centrale Sans Light" panose="02000000000000000000" pitchFamily="50" charset="0"/>
              <a:ea typeface="Centrale Sans" charset="0"/>
              <a:cs typeface="Centrale Sans" charset="0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353853" y="331703"/>
            <a:ext cx="843629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defTabSz="914400">
              <a:defRPr/>
            </a:pPr>
            <a:r>
              <a:rPr lang="en-US" kern="0" spc="-10" dirty="0" smtClean="0">
                <a:latin typeface="Centrale Sans Light" panose="02000000000000000000" pitchFamily="50" charset="0"/>
              </a:rPr>
              <a:t>Philips Monitoring Alarm Categories</a:t>
            </a:r>
            <a:endParaRPr lang="en-US" kern="0" dirty="0">
              <a:latin typeface="Centrale Sans Light" panose="02000000000000000000" pitchFamily="50" charset="0"/>
            </a:endParaRPr>
          </a:p>
        </p:txBody>
      </p:sp>
      <p:pic>
        <p:nvPicPr>
          <p:cNvPr id="12" name="Picture 2" descr="Datei:Philips-Logo.sv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6" y="4743449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6833" y="1661"/>
            <a:ext cx="1128516" cy="81646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8" y="4743451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3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8" y="4722452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897551"/>
            <a:ext cx="2313147" cy="3393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A5W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Leads Off can be caused by leads becoming unattached unintentionally; or when staff removes because  patient goes for a test or is discharged from the ED but the monitor is left on; or staff is monitoring only SpO2 &amp; NBP but leaves ECG on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065921549"/>
              </p:ext>
            </p:extLst>
          </p:nvPr>
        </p:nvGraphicFramePr>
        <p:xfrm>
          <a:off x="3114671" y="7976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5200" y="214484"/>
            <a:ext cx="4331788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A5W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Top 5 Alarms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24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,552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1866" y="4225338"/>
            <a:ext cx="5549734" cy="20774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These 5 alarms account for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60%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of the total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A5W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monitoring alarms.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8" y="4743451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3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8" y="4722452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394505"/>
            <a:ext cx="2313147" cy="1915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NNICU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  <a:cs typeface="+mn-cs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  <a:cs typeface="+mn-cs"/>
              </a:rPr>
              <a:t>Consider lowering SpO2 low limit to 88 and increasing delay to 15 or 20 seconds – at 90 now with delay of 10 seconds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913055943"/>
              </p:ext>
            </p:extLst>
          </p:nvPr>
        </p:nvGraphicFramePr>
        <p:xfrm>
          <a:off x="3114671" y="7976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5200" y="214484"/>
            <a:ext cx="4331788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NNICU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Top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5 Alarms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175,263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5462" y="4225338"/>
            <a:ext cx="5643438" cy="20774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These 5 alarms account for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91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% of the total </a:t>
            </a:r>
            <a:r>
              <a:rPr lang="en-US" sz="1350" dirty="0" smtClean="0">
                <a:solidFill>
                  <a:prstClr val="black"/>
                </a:solidFill>
                <a:latin typeface="Centrale Sans Light" charset="0"/>
                <a:ea typeface="Centrale Sans Light" charset="0"/>
                <a:cs typeface="Centrale Sans Light" charset="0"/>
              </a:rPr>
              <a:t>NNICU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monitoring alarms.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8" y="4743451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3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8" y="4722452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613796"/>
            <a:ext cx="2313147" cy="1915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MICU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  <a:cs typeface="+mn-cs"/>
              </a:rPr>
              <a:t>Consider whether the PVC Rate limit can be increased from 10 per minute to a higher rate as it is at the other hospitals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833760714"/>
              </p:ext>
            </p:extLst>
          </p:nvPr>
        </p:nvGraphicFramePr>
        <p:xfrm>
          <a:off x="3114671" y="7976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5200" y="214484"/>
            <a:ext cx="4331788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MICU Top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5 Alarms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14,149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5462" y="4225338"/>
            <a:ext cx="5487941" cy="20774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These 5 alarms account for </a:t>
            </a:r>
            <a:r>
              <a:rPr lang="en-US" sz="1350" dirty="0" smtClean="0">
                <a:solidFill>
                  <a:prstClr val="black"/>
                </a:solidFill>
                <a:latin typeface="Centrale Sans Light" charset="0"/>
                <a:ea typeface="Centrale Sans Light" charset="0"/>
                <a:cs typeface="Centrale Sans Light" charset="0"/>
              </a:rPr>
              <a:t>52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%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of the total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MICU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monitoring alarms.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8" y="4743451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3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8" y="4722452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860017"/>
            <a:ext cx="2313147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MSICU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Determine if their transport process is contributing to Leads Off alarms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210871672"/>
              </p:ext>
            </p:extLst>
          </p:nvPr>
        </p:nvGraphicFramePr>
        <p:xfrm>
          <a:off x="3114671" y="7976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5200" y="214484"/>
            <a:ext cx="4331788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MSICU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Top 5 Alarms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19,158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2950" y="4225338"/>
            <a:ext cx="5721350" cy="20774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These 5 alarms account for </a:t>
            </a:r>
            <a:r>
              <a:rPr lang="en-US" sz="1350" dirty="0" smtClean="0">
                <a:solidFill>
                  <a:prstClr val="black"/>
                </a:solidFill>
                <a:latin typeface="Centrale Sans Light" charset="0"/>
                <a:ea typeface="Centrale Sans Light" charset="0"/>
                <a:cs typeface="Centrale Sans Light" charset="0"/>
              </a:rPr>
              <a:t>47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%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of the total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MSICU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monitoring alarms.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8775" y="4689492"/>
            <a:ext cx="469486" cy="149915"/>
          </a:xfrm>
        </p:spPr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rale Sans Light" panose="02000000000000000000" pitchFamily="50" charset="0"/>
                <a:ea typeface="Centrale Sans" charset="0"/>
                <a:cs typeface="Centrale Sans" charset="0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rale Sans Light" panose="02000000000000000000" pitchFamily="50" charset="0"/>
              <a:ea typeface="Centrale Sans" charset="0"/>
              <a:cs typeface="Centrale Sans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251954" y="2053659"/>
            <a:ext cx="6640195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Centrale Sans Light"/>
              </a:rPr>
              <a:t>Children's Data</a:t>
            </a:r>
            <a:r>
              <a:rPr kumimoji="0" sz="4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Centrale Sans Light"/>
              </a:rPr>
              <a:t> 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Centrale Sans Light"/>
              </a:rPr>
              <a:t>Ana</a:t>
            </a:r>
            <a:r>
              <a:rPr kumimoji="0" sz="4800" b="0" i="0" u="none" strike="noStrike" kern="1200" cap="none" spc="-5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Centrale Sans Light"/>
              </a:rPr>
              <a:t>ly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Centrale Sans Light"/>
              </a:rPr>
              <a:t>sis</a:t>
            </a:r>
          </a:p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A1">
                    <a:lumMod val="40000"/>
                    <a:lumOff val="60000"/>
                  </a:srgbClr>
                </a:solidFill>
                <a:effectLst/>
                <a:uLnTx/>
                <a:uFillTx/>
                <a:latin typeface="Centrale Sans Light" panose="02000000000000000000" pitchFamily="50" charset="0"/>
                <a:ea typeface="Centrale Sans Light" charset="0"/>
                <a:cs typeface="Centrale Sans Light" charset="0"/>
              </a:rPr>
              <a:t>Philips monitoring alarm data</a:t>
            </a:r>
          </a:p>
        </p:txBody>
      </p:sp>
    </p:spTree>
    <p:extLst>
      <p:ext uri="{BB962C8B-B14F-4D97-AF65-F5344CB8AC3E}">
        <p14:creationId xmlns:p14="http://schemas.microsoft.com/office/powerpoint/2010/main" val="298809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53849" y="1525311"/>
            <a:ext cx="2313147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 Totals by Category Units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arrhythmia alarms contribute to more than half of all the alarms – despite many being defaulted off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771421158"/>
              </p:ext>
            </p:extLst>
          </p:nvPr>
        </p:nvGraphicFramePr>
        <p:xfrm>
          <a:off x="3150252" y="542383"/>
          <a:ext cx="6191249" cy="3897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t="88028"/>
          <a:stretch/>
        </p:blipFill>
        <p:spPr>
          <a:xfrm>
            <a:off x="3670627" y="4302805"/>
            <a:ext cx="4850749" cy="3646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7600" y="23460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417,432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1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8"/>
          <p:cNvSpPr txBox="1">
            <a:spLocks/>
          </p:cNvSpPr>
          <p:nvPr/>
        </p:nvSpPr>
        <p:spPr>
          <a:xfrm>
            <a:off x="382093" y="1802308"/>
            <a:ext cx="2382151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Total Monitoring Alarms Per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  <a:cs typeface="+mn-cs"/>
              </a:rPr>
              <a:t>Overall disruption and noise on the units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690" y="45731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+mn-cs"/>
              </a:rPr>
              <a:t>417,432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Light" panose="02000000000000000000" pitchFamily="50" charset="0"/>
              <a:ea typeface="+mn-ea"/>
              <a:cs typeface="+mn-cs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710026284"/>
              </p:ext>
            </p:extLst>
          </p:nvPr>
        </p:nvGraphicFramePr>
        <p:xfrm>
          <a:off x="3048001" y="809802"/>
          <a:ext cx="6096000" cy="391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82093" y="1146000"/>
            <a:ext cx="231314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Total Alarms 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Per 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Patient Bed Per Day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Benchmark to compare and evaluate change impact.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Unit 54 has the highest overall. 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It is one of the units that shifts/adds on to an MTs load for part of the day.</a:t>
            </a:r>
          </a:p>
        </p:txBody>
      </p:sp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09381984"/>
              </p:ext>
            </p:extLst>
          </p:nvPr>
        </p:nvGraphicFramePr>
        <p:xfrm>
          <a:off x="3048001" y="802957"/>
          <a:ext cx="6096000" cy="35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38"/>
          <p:cNvSpPr txBox="1">
            <a:spLocks/>
          </p:cNvSpPr>
          <p:nvPr/>
        </p:nvSpPr>
        <p:spPr>
          <a:xfrm>
            <a:off x="353849" y="1317489"/>
            <a:ext cx="2313147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Total Alarms Per Patient Bed Per Day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Comparison against published metrics.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Best practice of having many medium priority arrhythmia alarms defaulted off has had an impact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788" y="4854188"/>
            <a:ext cx="137160" cy="137160"/>
          </a:xfrm>
          <a:prstGeom prst="rect">
            <a:avLst/>
          </a:prstGeom>
          <a:pattFill prst="lgCheck">
            <a:fgClr>
              <a:srgbClr val="6E005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88428" y="4852653"/>
            <a:ext cx="13716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7303" y="4797331"/>
            <a:ext cx="1894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Published study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3487" y="4795796"/>
            <a:ext cx="1894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Advocate Units</a:t>
            </a: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920058253"/>
              </p:ext>
            </p:extLst>
          </p:nvPr>
        </p:nvGraphicFramePr>
        <p:xfrm>
          <a:off x="3048000" y="809802"/>
          <a:ext cx="6096000" cy="35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6641" y="0"/>
            <a:ext cx="2164687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38"/>
          <p:cNvSpPr txBox="1">
            <a:spLocks/>
          </p:cNvSpPr>
          <p:nvPr/>
        </p:nvSpPr>
        <p:spPr>
          <a:xfrm>
            <a:off x="7066235" y="583711"/>
            <a:ext cx="1958550" cy="483209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Findings	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ECG Leads Off is ranked  in the top 3 most frequent alarms in 12 of the units 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HR High, HR Low, and SpO2 Low are commonly found in the top 3 for many units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Considerations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Addressing  ECG Leads Off, HR High, HR Low and SpO2 Low should have an impact across multiple units.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Are the PVC trigger rates in CCU and CV Heart at actionable levels?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EC4371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83534"/>
              </p:ext>
            </p:extLst>
          </p:nvPr>
        </p:nvGraphicFramePr>
        <p:xfrm>
          <a:off x="41952" y="1163594"/>
          <a:ext cx="6897740" cy="12613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196136917"/>
                    </a:ext>
                  </a:extLst>
                </a:gridCol>
                <a:gridCol w="689774">
                  <a:extLst>
                    <a:ext uri="{9D8B030D-6E8A-4147-A177-3AD203B41FA5}">
                      <a16:colId xmlns:a16="http://schemas.microsoft.com/office/drawing/2014/main" val="207116178"/>
                    </a:ext>
                  </a:extLst>
                </a:gridCol>
              </a:tblGrid>
              <a:tr h="3153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7C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8D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NNICU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PEDS ED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PEDS SAME DAY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SpO2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8,888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13,997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SpO2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67,924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8,347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3,800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Desat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7,465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64,480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2,694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RR High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3,006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7,263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Desat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26,071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2,567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etCO2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8047084" y="4848700"/>
            <a:ext cx="1035836" cy="2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3265" y="316068"/>
            <a:ext cx="49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3 Alarms per Unit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664" y="0"/>
            <a:ext cx="842664" cy="60965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77176"/>
              </p:ext>
            </p:extLst>
          </p:nvPr>
        </p:nvGraphicFramePr>
        <p:xfrm>
          <a:off x="752394" y="2593068"/>
          <a:ext cx="5476856" cy="12613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6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3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PICU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PPR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SC5 EC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SC8</a:t>
                      </a:r>
                      <a:endParaRPr 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6,060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37,070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12,488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3,652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12,733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3,101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Low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2,895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10,211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1,674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53849" y="1525311"/>
            <a:ext cx="2313147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 Totals by Category Units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arrhythmia alarms contribute to more than half of all the alarms – despite many being defaulted off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440789689"/>
              </p:ext>
            </p:extLst>
          </p:nvPr>
        </p:nvGraphicFramePr>
        <p:xfrm>
          <a:off x="3150252" y="542383"/>
          <a:ext cx="6191249" cy="3897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t="88028"/>
          <a:stretch/>
        </p:blipFill>
        <p:spPr>
          <a:xfrm>
            <a:off x="3670627" y="4302805"/>
            <a:ext cx="4850749" cy="3646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7600" y="23460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765,103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Datei:Philips-Logo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8"/>
          <p:cNvSpPr txBox="1">
            <a:spLocks/>
          </p:cNvSpPr>
          <p:nvPr/>
        </p:nvSpPr>
        <p:spPr>
          <a:xfrm>
            <a:off x="353849" y="1648422"/>
            <a:ext cx="231314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Parameter Alarms by &gt; 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100 Frequency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These account for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99%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of the medium priority parameter alarms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5199" y="214484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Medium Priority Parameter Alarms that  Occurred Across All Units – Over 30 Days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–257,734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913072613"/>
              </p:ext>
            </p:extLst>
          </p:nvPr>
        </p:nvGraphicFramePr>
        <p:xfrm>
          <a:off x="3007090" y="73444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04909" y="1287483"/>
            <a:ext cx="35416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SpO2 Low accounts for </a:t>
            </a:r>
            <a:r>
              <a:rPr lang="en-US" sz="1200" b="1" noProof="0" dirty="0">
                <a:solidFill>
                  <a:srgbClr val="E22022"/>
                </a:solidFill>
                <a:latin typeface="Centrale Sans Medium" panose="02000000000000000000" pitchFamily="50" charset="0"/>
              </a:rPr>
              <a:t>5</a:t>
            </a:r>
            <a:r>
              <a:rPr lang="en-US" sz="1200" b="1" dirty="0" smtClean="0">
                <a:solidFill>
                  <a:srgbClr val="E22022"/>
                </a:solidFill>
                <a:latin typeface="Centrale Sans Medium" panose="02000000000000000000" pitchFamily="50" charset="0"/>
              </a:rPr>
              <a:t>7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%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entrale Sans Medium" panose="02000000000000000000" pitchFamily="50" charset="0"/>
                <a:ea typeface="+mn-ea"/>
                <a:cs typeface="+mn-cs"/>
              </a:rPr>
              <a:t>of the total of all the medium priority parameter alarms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62101050"/>
              </p:ext>
            </p:extLst>
          </p:nvPr>
        </p:nvGraphicFramePr>
        <p:xfrm>
          <a:off x="3114908" y="428263"/>
          <a:ext cx="5962187" cy="4511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bject 38"/>
          <p:cNvSpPr txBox="1">
            <a:spLocks/>
          </p:cNvSpPr>
          <p:nvPr/>
        </p:nvSpPr>
        <p:spPr>
          <a:xfrm>
            <a:off x="353849" y="1648422"/>
            <a:ext cx="2313147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SpO</a:t>
            </a:r>
            <a:r>
              <a:rPr kumimoji="0" lang="en-US" sz="1800" b="0" i="0" u="none" strike="noStrike" kern="0" cap="none" spc="-10" normalizeH="0" baseline="-2500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2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 Parameter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Literature recommends a default value of 88 for low limit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5952" y="214484"/>
            <a:ext cx="4051610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SpO2 violations that occurred in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NNICU with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 limit set to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87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- Over a 30 days period –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64,480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2835941"/>
              </p:ext>
            </p:extLst>
          </p:nvPr>
        </p:nvGraphicFramePr>
        <p:xfrm>
          <a:off x="3110082" y="692238"/>
          <a:ext cx="6096000" cy="4244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8"/>
          <p:cNvSpPr txBox="1">
            <a:spLocks/>
          </p:cNvSpPr>
          <p:nvPr/>
        </p:nvSpPr>
        <p:spPr>
          <a:xfrm>
            <a:off x="353849" y="1640744"/>
            <a:ext cx="231314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Parameter Alarm Totals By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Are all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parameter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alarms in the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PICU actionable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?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7763" y="214484"/>
            <a:ext cx="4839224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Unique Medium Priority Parameter Alarms By Unit </a:t>
            </a:r>
          </a:p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Over 30 Days –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257,734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10082" y="4538759"/>
            <a:ext cx="101893" cy="115993"/>
          </a:xfrm>
          <a:prstGeom prst="rect">
            <a:avLst/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10082" y="4791780"/>
            <a:ext cx="101893" cy="1159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522" y="4527505"/>
            <a:ext cx="3337907" cy="13849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smtClean="0">
                <a:latin typeface="Centrale Sans Light" charset="0"/>
                <a:ea typeface="Centrale Sans Light" charset="0"/>
                <a:cs typeface="Centrale Sans Light" charset="0"/>
              </a:rPr>
              <a:t>Total Unique Parameters Alarms Types by Unit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1522" y="4777299"/>
            <a:ext cx="3337907" cy="138499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smtClean="0">
                <a:latin typeface="Centrale Sans Light" charset="0"/>
                <a:ea typeface="Centrale Sans Light" charset="0"/>
                <a:cs typeface="Centrale Sans Light" charset="0"/>
              </a:rPr>
              <a:t>Total Parameter Alarms by Unit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01954526"/>
              </p:ext>
            </p:extLst>
          </p:nvPr>
        </p:nvGraphicFramePr>
        <p:xfrm>
          <a:off x="3048001" y="46924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8"/>
          <p:cNvSpPr txBox="1">
            <a:spLocks/>
          </p:cNvSpPr>
          <p:nvPr/>
        </p:nvSpPr>
        <p:spPr>
          <a:xfrm>
            <a:off x="353849" y="1648421"/>
            <a:ext cx="2313147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lvl="0"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Medium Priority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Arrhythmia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 Alarms </a:t>
            </a:r>
            <a:r>
              <a:rPr lang="en-US" kern="0" spc="-10" dirty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b</a:t>
            </a:r>
            <a:r>
              <a:rPr lang="en-US" kern="0" spc="-1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y Frequency</a:t>
            </a:r>
            <a:endParaRPr lang="en-US" kern="0" spc="-10" dirty="0">
              <a:solidFill>
                <a:prstClr val="black">
                  <a:lumMod val="85000"/>
                  <a:lumOff val="15000"/>
                </a:prstClr>
              </a:solidFill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spc="-10" dirty="0">
                <a:solidFill>
                  <a:srgbClr val="24A99B"/>
                </a:solidFill>
                <a:latin typeface="Centrale Sans Light" panose="02000000000000000000" pitchFamily="50" charset="0"/>
                <a:cs typeface="+mn-cs"/>
              </a:rPr>
              <a:t>HR High and HR Low accounts for 76% of these alarms: can default limits be safely adjusted?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07763" y="214484"/>
            <a:ext cx="4839224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Medium Priority Arrhythmia Alarms that  </a:t>
            </a:r>
          </a:p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Occurred Across All Units – Over 30 Days –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66,277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7763" y="718122"/>
            <a:ext cx="27438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HR High/Low accounts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for </a:t>
            </a:r>
            <a:r>
              <a:rPr lang="en-US" sz="1200" b="1" i="1" dirty="0" smtClean="0">
                <a:solidFill>
                  <a:srgbClr val="E22022"/>
                </a:solidFill>
                <a:latin typeface="Calibri"/>
                <a:cs typeface="Calibri" panose="020F0502020204030204" pitchFamily="34" charset="0"/>
              </a:rPr>
              <a:t>76</a:t>
            </a:r>
            <a:r>
              <a:rPr kumimoji="0" 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% </a:t>
            </a: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srgbClr val="E22022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of the total of the medium priority arrhythmia alarms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475937" y="4795233"/>
            <a:ext cx="2394859" cy="215444"/>
            <a:chOff x="914400" y="6444343"/>
            <a:chExt cx="2394859" cy="215444"/>
          </a:xfrm>
        </p:grpSpPr>
        <p:sp>
          <p:nvSpPr>
            <p:cNvPr id="17" name="Rectangle 16"/>
            <p:cNvSpPr/>
            <p:nvPr/>
          </p:nvSpPr>
          <p:spPr>
            <a:xfrm>
              <a:off x="914400" y="6476013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9459" y="6444343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Arrhythmia Alarms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02467" y="4796127"/>
            <a:ext cx="2394859" cy="215444"/>
            <a:chOff x="3929743" y="6412672"/>
            <a:chExt cx="2394859" cy="215444"/>
          </a:xfrm>
        </p:grpSpPr>
        <p:sp>
          <p:nvSpPr>
            <p:cNvPr id="20" name="Rectangle 19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lgCheck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2" y="6412672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Parameter Alarms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15199" y="214485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High Priority Monitoring Alarms Across Units – Over 30 Days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–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68,831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3" name="object 38"/>
          <p:cNvSpPr txBox="1">
            <a:spLocks/>
          </p:cNvSpPr>
          <p:nvPr/>
        </p:nvSpPr>
        <p:spPr>
          <a:xfrm>
            <a:off x="337537" y="1330974"/>
            <a:ext cx="2313147" cy="264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High Priority Monitoring 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Alarms </a:t>
            </a:r>
            <a:r>
              <a:rPr lang="en-US" kern="0" spc="-1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by Frequency</a:t>
            </a:r>
            <a:endParaRPr lang="en-US" kern="0" spc="-10" dirty="0">
              <a:solidFill>
                <a:prstClr val="black">
                  <a:lumMod val="85000"/>
                  <a:lumOff val="15000"/>
                </a:prstClr>
              </a:solidFill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1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Desat accounts </a:t>
            </a: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for </a:t>
            </a:r>
            <a:r>
              <a:rPr lang="en-US" sz="1400" kern="0" spc="-10" dirty="0" smtClean="0">
                <a:solidFill>
                  <a:schemeClr val="accent2"/>
                </a:solidFill>
                <a:latin typeface="Centrale Sans Regular" panose="02000000000000000000" pitchFamily="50" charset="0"/>
              </a:rPr>
              <a:t>73</a:t>
            </a:r>
            <a:r>
              <a:rPr kumimoji="0" lang="en-US" sz="1400" b="0" i="0" u="none" strike="noStrike" kern="0" cap="none" spc="-1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% </a:t>
            </a: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of the total high priority alarms.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</a:rPr>
              <a:t>Is an Extreme Brady limit of 50 actionable?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/>
            </a:r>
            <a:b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</a:b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2638007081"/>
              </p:ext>
            </p:extLst>
          </p:nvPr>
        </p:nvGraphicFramePr>
        <p:xfrm>
          <a:off x="2953772" y="70533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0424" y="214485"/>
            <a:ext cx="4331788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Comparison of Leads Off to High Priority Alarms</a:t>
            </a:r>
          </a:p>
        </p:txBody>
      </p:sp>
      <p:sp>
        <p:nvSpPr>
          <p:cNvPr id="16" name="object 38"/>
          <p:cNvSpPr txBox="1">
            <a:spLocks/>
          </p:cNvSpPr>
          <p:nvPr/>
        </p:nvSpPr>
        <p:spPr>
          <a:xfrm>
            <a:off x="353849" y="1417588"/>
            <a:ext cx="2313147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High Priority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Variation in severity of alarm priority for Leads Off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ECRI recommends High Priority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Sans Medium" pitchFamily="50" charset="0"/>
              <a:ea typeface="+mj-e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117320" y="4505563"/>
            <a:ext cx="2394859" cy="215444"/>
            <a:chOff x="914400" y="6444343"/>
            <a:chExt cx="2394859" cy="215444"/>
          </a:xfrm>
        </p:grpSpPr>
        <p:sp>
          <p:nvSpPr>
            <p:cNvPr id="26" name="Rectangle 25"/>
            <p:cNvSpPr/>
            <p:nvPr/>
          </p:nvSpPr>
          <p:spPr>
            <a:xfrm>
              <a:off x="914400" y="6476013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9459" y="6444343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Arrhythmia Alarms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02133" y="4809816"/>
            <a:ext cx="2394859" cy="215444"/>
            <a:chOff x="3929743" y="6412672"/>
            <a:chExt cx="2394859" cy="215444"/>
          </a:xfrm>
        </p:grpSpPr>
        <p:sp>
          <p:nvSpPr>
            <p:cNvPr id="30" name="Rectangle 29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lgCheck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14802" y="6412672"/>
              <a:ext cx="2209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High Priority/Red Parameter Alarms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17320" y="4220100"/>
            <a:ext cx="2889449" cy="215444"/>
            <a:chOff x="3929743" y="6412672"/>
            <a:chExt cx="2889449" cy="215444"/>
          </a:xfrm>
        </p:grpSpPr>
        <p:sp>
          <p:nvSpPr>
            <p:cNvPr id="33" name="Rectangle 32"/>
            <p:cNvSpPr/>
            <p:nvPr/>
          </p:nvSpPr>
          <p:spPr>
            <a:xfrm>
              <a:off x="3929743" y="6444342"/>
              <a:ext cx="182880" cy="182880"/>
            </a:xfrm>
            <a:prstGeom prst="rect">
              <a:avLst/>
            </a:prstGeom>
            <a:pattFill prst="pct60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14801" y="6412672"/>
              <a:ext cx="2704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rale Sans Regular" panose="02000000000000000000" pitchFamily="50" charset="0"/>
                  <a:ea typeface="+mn-ea"/>
                  <a:cs typeface="+mn-cs"/>
                </a:rPr>
                <a:t>Inop Alarm for ECG Leads off – variation in priority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1653824384"/>
              </p:ext>
            </p:extLst>
          </p:nvPr>
        </p:nvGraphicFramePr>
        <p:xfrm>
          <a:off x="3048001" y="373563"/>
          <a:ext cx="6150131" cy="3954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648422"/>
            <a:ext cx="2313147" cy="2062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Select Inop Monitoring Alarms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Leads </a:t>
            </a:r>
            <a:r>
              <a:rPr kumimoji="0" lang="en-US" sz="1600" b="0" i="0" u="none" strike="noStrike" kern="0" cap="none" spc="-10" normalizeH="0" baseline="0" noProof="0" dirty="0" smtClean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/>
                <a:ea typeface="+mj-ea"/>
              </a:rPr>
              <a:t>Off is the most common and there is variation in Leads Off priority and priority for a single lead off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/>
              <a:ea typeface="+mj-ea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42502861"/>
              </p:ext>
            </p:extLst>
          </p:nvPr>
        </p:nvGraphicFramePr>
        <p:xfrm>
          <a:off x="3114671" y="708430"/>
          <a:ext cx="6096000" cy="4153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3516" y="192633"/>
            <a:ext cx="3248841" cy="323165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Total Number of InOp Monitoring Alarms That </a:t>
            </a:r>
          </a:p>
          <a:p>
            <a:pPr marL="0" marR="0" lvl="0" indent="0" algn="ct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Occurred Across All Units – Over 30 Days – </a:t>
            </a:r>
            <a:r>
              <a:rPr lang="en-US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2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4,590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Centrale Sans Light" charset="0"/>
              <a:cs typeface="Centrale Sans Light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910032"/>
            <a:ext cx="2313147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Inop/Technical Alarms by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720909117"/>
              </p:ext>
            </p:extLst>
          </p:nvPr>
        </p:nvGraphicFramePr>
        <p:xfrm>
          <a:off x="3114671" y="781050"/>
          <a:ext cx="6248400" cy="423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386" y="334204"/>
            <a:ext cx="1257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Total: </a:t>
            </a:r>
            <a:r>
              <a:rPr lang="en-US" sz="1350" b="1" dirty="0" smtClean="0">
                <a:solidFill>
                  <a:prstClr val="black"/>
                </a:solidFill>
                <a:latin typeface="Centrale Sans Regular" panose="02000000000000000000" pitchFamily="50" charset="0"/>
              </a:rPr>
              <a:t>2</a:t>
            </a:r>
            <a:r>
              <a:rPr kumimoji="0" 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4,590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6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5199" y="214484"/>
            <a:ext cx="4331788" cy="338554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Centrale Sans Light" charset="0"/>
                <a:cs typeface="Centrale Sans Light" charset="0"/>
              </a:rPr>
              <a:t>AAMI task force evaluating if 20% of patients cause the majority of the alarms (65%-80%)</a:t>
            </a:r>
          </a:p>
        </p:txBody>
      </p:sp>
      <p:sp>
        <p:nvSpPr>
          <p:cNvPr id="16" name="object 38"/>
          <p:cNvSpPr txBox="1">
            <a:spLocks/>
          </p:cNvSpPr>
          <p:nvPr/>
        </p:nvSpPr>
        <p:spPr>
          <a:xfrm>
            <a:off x="353849" y="1679199"/>
            <a:ext cx="2481366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Patient Outliers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Can impact total alarms on a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Customization may have impact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84308073"/>
              </p:ext>
            </p:extLst>
          </p:nvPr>
        </p:nvGraphicFramePr>
        <p:xfrm>
          <a:off x="3191731" y="65693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80052" y="4720931"/>
            <a:ext cx="1402080" cy="184666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Room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732" y="628232"/>
            <a:ext cx="2289778" cy="169277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NNICU, </a:t>
            </a:r>
            <a:r>
              <a:rPr lang="en-US" sz="1100" dirty="0" smtClean="0">
                <a:solidFill>
                  <a:prstClr val="black"/>
                </a:solidFill>
                <a:latin typeface="Centrale Sans Light" charset="0"/>
                <a:ea typeface="Centrale Sans Light" charset="0"/>
                <a:cs typeface="Centrale Sans Light" charset="0"/>
              </a:rPr>
              <a:t>7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charset="0"/>
                <a:ea typeface="Centrale Sans Light" charset="0"/>
                <a:cs typeface="Centrale Sans Light" charset="0"/>
              </a:rPr>
              <a:t>-Mar-2018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Light" charset="0"/>
              <a:ea typeface="Centrale Sans Light" charset="0"/>
              <a:cs typeface="Centrale Sans Light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sp>
        <p:nvSpPr>
          <p:cNvPr id="16" name="object 38"/>
          <p:cNvSpPr txBox="1">
            <a:spLocks/>
          </p:cNvSpPr>
          <p:nvPr/>
        </p:nvSpPr>
        <p:spPr>
          <a:xfrm>
            <a:off x="353849" y="1910032"/>
            <a:ext cx="2313147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spc="-1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rale Sans Regular" panose="02000000000000000000" pitchFamily="50" charset="0"/>
              </a:rPr>
              <a:t>Vent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 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Alarms by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11929809"/>
              </p:ext>
            </p:extLst>
          </p:nvPr>
        </p:nvGraphicFramePr>
        <p:xfrm>
          <a:off x="3114671" y="781050"/>
          <a:ext cx="6248400" cy="423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66569" y="4521020"/>
            <a:ext cx="173621" cy="17940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sz="1000" spc="186" dirty="0">
              <a:solidFill>
                <a:prstClr val="black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3791" y="4834642"/>
            <a:ext cx="173621" cy="17940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sz="1000" spc="186" dirty="0">
              <a:solidFill>
                <a:prstClr val="black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7475" y="4531151"/>
            <a:ext cx="2882096" cy="153888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>
                <a:latin typeface="Centrale Sans Light" charset="0"/>
                <a:ea typeface="Centrale Sans Light" charset="0"/>
                <a:cs typeface="Centrale Sans Light" charset="0"/>
              </a:rPr>
              <a:t>Yellow Vent Alarms</a:t>
            </a:r>
            <a:endParaRPr lang="en-US" sz="1000" dirty="0" smtClean="0">
              <a:latin typeface="Centrale Sans Light" charset="0"/>
              <a:ea typeface="Centrale Sans Light" charset="0"/>
              <a:cs typeface="Centrale Sans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7584" y="4839707"/>
            <a:ext cx="2882096" cy="153888"/>
          </a:xfrm>
          <a:prstGeom prst="rect">
            <a:avLst/>
          </a:prstGeom>
        </p:spPr>
        <p:txBody>
          <a:bodyPr vert="horz" wrap="square" lIns="0" tIns="0" rIns="0" bIns="0" spcCol="385658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>
                <a:latin typeface="Centrale Sans Light" charset="0"/>
                <a:ea typeface="Centrale Sans Light" charset="0"/>
                <a:cs typeface="Centrale Sans Light" charset="0"/>
              </a:rPr>
              <a:t>Red Vent Alarms</a:t>
            </a:r>
            <a:endParaRPr lang="en-US" sz="1000" dirty="0" smtClean="0">
              <a:latin typeface="Centrale Sans Light" charset="0"/>
              <a:ea typeface="Centrale Sans Light" charset="0"/>
              <a:cs typeface="Centrale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8"/>
          <p:cNvSpPr txBox="1">
            <a:spLocks/>
          </p:cNvSpPr>
          <p:nvPr/>
        </p:nvSpPr>
        <p:spPr>
          <a:xfrm>
            <a:off x="382093" y="1802308"/>
            <a:ext cx="2382151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Total Monitoring Alarms Per Unit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  <a:cs typeface="+mn-cs"/>
              </a:rPr>
              <a:t>Overall disruption and noise on the units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6690" y="45731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Light" panose="02000000000000000000" pitchFamily="50" charset="0"/>
                <a:ea typeface="+mn-ea"/>
                <a:cs typeface="+mn-cs"/>
              </a:rPr>
              <a:t>765,103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Light" panose="02000000000000000000" pitchFamily="50" charset="0"/>
              <a:ea typeface="+mn-ea"/>
              <a:cs typeface="+mn-cs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087639913"/>
              </p:ext>
            </p:extLst>
          </p:nvPr>
        </p:nvGraphicFramePr>
        <p:xfrm>
          <a:off x="3048001" y="809802"/>
          <a:ext cx="6096000" cy="391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DONE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82093" y="1146000"/>
            <a:ext cx="231314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Total Alarms Per Patient Bed Per Day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Benchmark to compare and evaluate change impact.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Unit 54 has the highest overall. 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It is one of the units that shifts/adds on to an MTs load for part of the day.</a:t>
            </a:r>
          </a:p>
        </p:txBody>
      </p:sp>
      <p:sp>
        <p:nvSpPr>
          <p:cNvPr id="13" name="object 2"/>
          <p:cNvSpPr txBox="1"/>
          <p:nvPr/>
        </p:nvSpPr>
        <p:spPr>
          <a:xfrm>
            <a:off x="1998532" y="4861649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1550857" y="4722451"/>
            <a:ext cx="447675" cy="409575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682188711"/>
              </p:ext>
            </p:extLst>
          </p:nvPr>
        </p:nvGraphicFramePr>
        <p:xfrm>
          <a:off x="3048001" y="802957"/>
          <a:ext cx="6096000" cy="35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9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38"/>
          <p:cNvSpPr txBox="1">
            <a:spLocks/>
          </p:cNvSpPr>
          <p:nvPr/>
        </p:nvSpPr>
        <p:spPr>
          <a:xfrm>
            <a:off x="353849" y="1317489"/>
            <a:ext cx="2313147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Total Alarms Per Patient Bed Per Day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24A99B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Comparison against published metrics.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Best practice of having many medium priority arrhythmia alarms defaulted off has had an impact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788" y="4854188"/>
            <a:ext cx="137160" cy="137160"/>
          </a:xfrm>
          <a:prstGeom prst="rect">
            <a:avLst/>
          </a:prstGeom>
          <a:pattFill prst="lgCheck">
            <a:fgClr>
              <a:srgbClr val="6E005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88428" y="4852653"/>
            <a:ext cx="13716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7303" y="4797331"/>
            <a:ext cx="1894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Published study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3487" y="4795796"/>
            <a:ext cx="1894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Advocate Units</a:t>
            </a: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803537927"/>
              </p:ext>
            </p:extLst>
          </p:nvPr>
        </p:nvGraphicFramePr>
        <p:xfrm>
          <a:off x="3048000" y="809802"/>
          <a:ext cx="6096000" cy="35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3090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486175158"/>
              </p:ext>
            </p:extLst>
          </p:nvPr>
        </p:nvGraphicFramePr>
        <p:xfrm>
          <a:off x="3048000" y="808835"/>
          <a:ext cx="6096000" cy="367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53849" y="1648421"/>
            <a:ext cx="2313147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Total Monitoring Alarms Per Unit With 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CTC</a:t>
            </a: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MT alarm load based on current unit assignments – one MT compared to multiple RNs addressing alarms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67602" y="50105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Total: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+mn-cs"/>
              </a:rPr>
              <a:t>765,103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7872" y="4795815"/>
            <a:ext cx="232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Alarm totals per CTC stations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99474" y="4865733"/>
            <a:ext cx="137160" cy="137160"/>
          </a:xfrm>
          <a:prstGeom prst="rect">
            <a:avLst/>
          </a:prstGeom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1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3090" y="0"/>
            <a:ext cx="6096000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92102853"/>
              </p:ext>
            </p:extLst>
          </p:nvPr>
        </p:nvGraphicFramePr>
        <p:xfrm>
          <a:off x="3048000" y="808835"/>
          <a:ext cx="6096000" cy="367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9" name="Picture 2" descr="Datei:Philips-Logo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7722837" y="4743450"/>
            <a:ext cx="1380254" cy="3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8"/>
          <p:cNvSpPr txBox="1">
            <a:spLocks/>
          </p:cNvSpPr>
          <p:nvPr/>
        </p:nvSpPr>
        <p:spPr>
          <a:xfrm>
            <a:off x="353849" y="1648421"/>
            <a:ext cx="2313147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CTC</a:t>
            </a:r>
            <a:r>
              <a:rPr kumimoji="0" lang="en-US" sz="18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 Unit</a:t>
            </a:r>
            <a:r>
              <a:rPr kumimoji="0" lang="en-US" sz="1800" b="0" i="0" u="none" strike="noStrike" kern="0" cap="none" spc="-1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 Breakout</a:t>
            </a: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  <a:p>
            <a:pPr marL="1270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Light" panose="02000000000000000000" pitchFamily="50" charset="0"/>
                <a:ea typeface="+mj-ea"/>
              </a:rPr>
              <a:t>MT alarm load based on current unit assignments – one MT compared to multiple RNs addressing alarms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Light" panose="02000000000000000000" pitchFamily="50" charset="0"/>
              <a:ea typeface="+mj-ea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807292" y="4860800"/>
            <a:ext cx="1336929" cy="15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5" marR="0" lvl="0" indent="0" algn="l" defTabSz="913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Centrale Sans Regular" panose="02000000000000000000" pitchFamily="50" charset="0"/>
                <a:ea typeface="+mn-ea"/>
                <a:cs typeface="Centrale Sans Regular"/>
              </a:rPr>
              <a:t>Data Analytics</a:t>
            </a:r>
            <a:endParaRPr kumimoji="0" sz="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rale Sans Regular" panose="02000000000000000000" pitchFamily="50" charset="0"/>
              <a:ea typeface="+mn-ea"/>
              <a:cs typeface="Centrale Sans Regular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88098" r="92718" b="3936"/>
          <a:stretch/>
        </p:blipFill>
        <p:spPr>
          <a:xfrm>
            <a:off x="359617" y="4721602"/>
            <a:ext cx="447675" cy="4095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37872" y="4795815"/>
            <a:ext cx="232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Alarm totals per CTC stations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99474" y="4865733"/>
            <a:ext cx="137160" cy="137160"/>
          </a:xfrm>
          <a:prstGeom prst="rect">
            <a:avLst/>
          </a:prstGeom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2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2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54" y="40766"/>
            <a:ext cx="1576917" cy="11408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6641" y="0"/>
            <a:ext cx="2164687" cy="51435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38"/>
          <p:cNvSpPr txBox="1">
            <a:spLocks/>
          </p:cNvSpPr>
          <p:nvPr/>
        </p:nvSpPr>
        <p:spPr>
          <a:xfrm>
            <a:off x="7066235" y="583711"/>
            <a:ext cx="1958550" cy="483209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Centrale Sans Light"/>
                <a:ea typeface="+mj-ea"/>
                <a:cs typeface="Centrale Sans Light"/>
              </a:defRPr>
            </a:lvl1pPr>
          </a:lstStyle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Findings	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ECG Leads Off is ranked  in the top 3 most frequent alarms in 12 of the units 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HR High, HR Low, and SpO2 Low are commonly found in the top 3 for many units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Considerations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Addressing  ECG Leads Off, HR High, HR Low and SpO2 Low should have an impact across multiple units.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rale Sans Regular" panose="02000000000000000000" pitchFamily="50" charset="0"/>
                <a:ea typeface="+mj-ea"/>
              </a:rPr>
              <a:t>Are the PVC trigger rates in CCU and CV Heart at actionable levels?</a:t>
            </a: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24A99B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  <a:p>
            <a:pPr marL="1270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-10" normalizeH="0" baseline="0" noProof="0" dirty="0">
              <a:ln>
                <a:noFill/>
              </a:ln>
              <a:solidFill>
                <a:srgbClr val="EC4371"/>
              </a:solidFill>
              <a:effectLst/>
              <a:uLnTx/>
              <a:uFillTx/>
              <a:latin typeface="Centrale Sans Regular" panose="02000000000000000000" pitchFamily="50" charset="0"/>
              <a:ea typeface="+mj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29609"/>
              </p:ext>
            </p:extLst>
          </p:nvPr>
        </p:nvGraphicFramePr>
        <p:xfrm>
          <a:off x="315989" y="764272"/>
          <a:ext cx="6443543" cy="4289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196136917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207116178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3096074078"/>
                    </a:ext>
                  </a:extLst>
                </a:gridCol>
                <a:gridCol w="535121">
                  <a:extLst>
                    <a:ext uri="{9D8B030D-6E8A-4147-A177-3AD203B41FA5}">
                      <a16:colId xmlns:a16="http://schemas.microsoft.com/office/drawing/2014/main" val="1375009163"/>
                    </a:ext>
                  </a:extLst>
                </a:gridCol>
              </a:tblGrid>
              <a:tr h="178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CPC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CVICU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HVC PP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MSICU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HOLDING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PACU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7,285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18,983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2,750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9,690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1,200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2,537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5,774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err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ABPm</a:t>
                      </a:r>
                      <a:r>
                        <a:rPr lang="en-US" sz="700" b="0" i="0" u="none" strike="noStrike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6,438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2,668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err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ABPm</a:t>
                      </a:r>
                      <a:r>
                        <a:rPr lang="en-US" sz="700" b="0" i="0" u="none" strike="noStrike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3,408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Pair PVCs</a:t>
                      </a:r>
                      <a:endParaRPr lang="en-US" sz="700" b="0" i="0" u="none" strike="noStrike" kern="12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224</a:t>
                      </a:r>
                      <a:endParaRPr lang="en-US" sz="700" b="0" i="0" u="none" strike="noStrike" kern="12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1,523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3,881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Pair PVCs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5,847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1,455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2,209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175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Low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1,469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1-HOLDING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3-CARD-INPT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4-CTSURG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A5E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A5W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2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6-DIGESTIVE</a:t>
                      </a: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Run PVCs High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8,148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5,086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13,222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7,511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2,746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VTach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Sust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5,948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Sust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4,201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6,751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6,226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2,516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Vent Fib/Tach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5,194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3,060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4,366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Sust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4,562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Missed Beat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1,099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 7-ONCOLOGY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ART TELEMETRY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ADULT IR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6 EAST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6 WEST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7 WEST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4,678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687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109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11,182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791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2,204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655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Low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81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Pulse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2,950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Pulse Low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489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1,890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Low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Low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428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Desat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1,167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Pulse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218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748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MICU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STICU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LD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NEURO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RADHOLD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2-EAU</a:t>
                      </a: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5636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Low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4,873</a:t>
                      </a:r>
                      <a:endParaRPr lang="en-US" sz="7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ABPs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8,947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699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Leads Unplug.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2445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4,499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Pulse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167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  <a:endParaRPr lang="en-US" sz="700" b="0" i="0" u="none" strike="noStrike" kern="12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7,868</a:t>
                      </a:r>
                      <a:endParaRPr lang="en-US" sz="700" b="0" i="0" u="none" strike="noStrike" kern="12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158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kern="12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ABPm Low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2269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ABPs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3,169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ABPs High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154</a:t>
                      </a:r>
                      <a:endParaRPr lang="en-US" sz="700" b="0" i="0" u="none" strike="noStrike" kern="1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6,349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NBPs Low</a:t>
                      </a:r>
                      <a:endParaRPr lang="en-US" sz="700" b="0" i="0" u="none" strike="noStrike" kern="1200" dirty="0">
                        <a:solidFill>
                          <a:srgbClr val="00A3D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00A3D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  <a:endParaRPr lang="en-US" sz="700" b="0" i="0" u="none" strike="noStrike" kern="1200" dirty="0">
                        <a:solidFill>
                          <a:srgbClr val="00A3D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78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748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3-CATHPREP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5-OBS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6-RENAL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6-TRAUMA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7-WEST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8-MEDSURG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93664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Sust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1,427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947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3,311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71112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Extreme </a:t>
                      </a:r>
                      <a:r>
                        <a:rPr lang="en-US" sz="700" b="0" i="0" u="none" strike="noStrike" kern="12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Tachy</a:t>
                      </a:r>
                      <a:endParaRPr lang="en-US" sz="700" b="0" i="0" u="none" strike="noStrike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1,142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65506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Missed Beat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PVC Rate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1,037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360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607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Missed Beat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1,735</a:t>
                      </a: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77797"/>
                  </a:ext>
                </a:extLst>
              </a:tr>
              <a:tr h="178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9-NEURO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10-ORTHO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DIALYSIS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MAIN TELE 3-MSICU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ED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PCICU</a:t>
                      </a:r>
                      <a:endParaRPr lang="en-US" sz="7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594946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8,466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High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2,223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12,870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SpO2 Low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18,959</a:t>
                      </a:r>
                      <a:endParaRPr lang="en-US" sz="700" b="0" i="0" u="none" strike="noStrike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65300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7,031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700" b="0" i="0" u="none" strike="noStrike" kern="1200" dirty="0" err="1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Sust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700" b="0" i="0" u="none" strike="noStrike" kern="1200" baseline="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VT</a:t>
                      </a:r>
                      <a:endParaRPr lang="en-US" sz="700" b="0" i="0" u="none" strike="noStrike" kern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1,238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</a:t>
                      </a:r>
                      <a:r>
                        <a:rPr lang="en-US" sz="700" b="0" i="0" u="none" strike="noStrike" kern="1200" baseline="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1E9D8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Replace Batt</a:t>
                      </a:r>
                      <a:endParaRPr lang="en-US" sz="700" b="0" i="0" u="none" strike="noStrike" kern="1200" dirty="0">
                        <a:solidFill>
                          <a:srgbClr val="1E9D8B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1E9D8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700" b="0" i="0" u="none" strike="noStrike" kern="1200" dirty="0">
                        <a:solidFill>
                          <a:srgbClr val="1E9D8B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RR High</a:t>
                      </a:r>
                      <a:endParaRPr lang="en-US" sz="700" b="0" i="0" u="none" strike="noStrike" kern="12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F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9,188</a:t>
                      </a:r>
                      <a:endParaRPr lang="en-US" sz="700" b="0" i="0" u="none" strike="noStrike" kern="12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Desat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5,464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53547"/>
                  </a:ext>
                </a:extLst>
              </a:tr>
              <a:tr h="17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 Low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6,755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 Off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1,223</a:t>
                      </a: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Desat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1E9D8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Tele Batt</a:t>
                      </a:r>
                      <a:r>
                        <a:rPr lang="en-US" sz="700" b="0" i="0" u="none" strike="noStrike" kern="1200" baseline="0" dirty="0" smtClean="0">
                          <a:solidFill>
                            <a:srgbClr val="1E9D8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</a:t>
                      </a:r>
                      <a:endParaRPr lang="en-US" sz="700" b="0" i="0" u="none" strike="noStrike" kern="1200" dirty="0">
                        <a:solidFill>
                          <a:srgbClr val="1E9D8B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1E9D8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700" b="0" i="0" u="none" strike="noStrike" kern="1200" dirty="0">
                        <a:solidFill>
                          <a:srgbClr val="1E9D8B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ECG Leads</a:t>
                      </a:r>
                      <a:r>
                        <a:rPr lang="en-US" sz="700" b="0" i="0" u="none" strike="noStrike" kern="1200" baseline="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Off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8,965</a:t>
                      </a:r>
                      <a:endParaRPr lang="en-US" sz="700" b="0" i="0" u="none" strike="noStrike" kern="12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sz="700" b="0" i="0" u="none" strike="noStrike" kern="1200" baseline="0" dirty="0" smtClean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High</a:t>
                      </a:r>
                      <a:endParaRPr lang="en-US" sz="700" b="0" i="0" u="none" strike="noStrike" kern="1200" dirty="0">
                        <a:solidFill>
                          <a:srgbClr val="F9B00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 smtClean="0">
                          <a:solidFill>
                            <a:srgbClr val="F9B00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5,264</a:t>
                      </a:r>
                      <a:endParaRPr lang="en-US" sz="700" b="0" i="0" u="none" strike="noStrike" kern="1200" dirty="0">
                        <a:solidFill>
                          <a:srgbClr val="F9B00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" marR="5715" marT="571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73560"/>
                  </a:ext>
                </a:extLst>
              </a:tr>
            </a:tbl>
          </a:graphicData>
        </a:graphic>
      </p:graphicFrame>
      <p:pic>
        <p:nvPicPr>
          <p:cNvPr id="7" name="Picture 2" descr="Datei:Philips-Logo.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/>
          <a:stretch/>
        </p:blipFill>
        <p:spPr bwMode="auto">
          <a:xfrm>
            <a:off x="8047084" y="4848700"/>
            <a:ext cx="1035836" cy="2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3265" y="316068"/>
            <a:ext cx="498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3 Alarms per Unit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664" y="0"/>
            <a:ext cx="842664" cy="60965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19800000">
            <a:off x="-1456102" y="498846"/>
            <a:ext cx="5067656" cy="7191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400" spc="186" dirty="0" smtClean="0">
                <a:solidFill>
                  <a:schemeClr val="bg1"/>
                </a:solidFill>
                <a:latin typeface="Centrale Sans" charset="0"/>
                <a:ea typeface="Centrale Sans" charset="0"/>
                <a:cs typeface="Centrale Sans" charset="0"/>
              </a:rPr>
              <a:t>Red Text</a:t>
            </a:r>
            <a:endParaRPr lang="en-US" sz="1400" spc="186" dirty="0">
              <a:solidFill>
                <a:schemeClr val="bg1"/>
              </a:solidFill>
              <a:latin typeface="Centrale Sans" charset="0"/>
              <a:ea typeface="Centrale Sans" charset="0"/>
              <a:cs typeface="Centra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ectangle"/>
  <p:tag name="COLORSETCLASSNAME" val="ColorSet1"/>
  <p:tag name="COLORS" val="-1;-1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Scheme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FORMCOLORTEXT01"/>
  <p:tag name="COLORSETGROUPCLASSNAME" val="ColorSetGroupLight"/>
  <p:tag name="FONTSETGROUPCLASSNAME" val="FontSetGroup1"/>
  <p:tag name="SHAPECLASSNAME" val="PhilipsLogoSlide"/>
  <p:tag name="SHAPECLASSFILE" val="PHGMCWORDMARK2008$C.emf"/>
  <p:tag name="SHAPECLASSPROTECTIONTYPE" val="31"/>
</p:tagLst>
</file>

<file path=ppt/theme/theme1.xml><?xml version="1.0" encoding="utf-8"?>
<a:theme xmlns:a="http://schemas.openxmlformats.org/drawingml/2006/main" name="presentation_template_16x9_mar15">
  <a:themeElements>
    <a:clrScheme name="PhilipsTheme_2.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6A1"/>
      </a:accent1>
      <a:accent2>
        <a:srgbClr val="1E9D8B"/>
      </a:accent2>
      <a:accent3>
        <a:srgbClr val="5B8F22"/>
      </a:accent3>
      <a:accent4>
        <a:srgbClr val="E98300"/>
      </a:accent4>
      <a:accent5>
        <a:srgbClr val="EC4371"/>
      </a:accent5>
      <a:accent6>
        <a:srgbClr val="9E2DB1"/>
      </a:accent6>
      <a:hlink>
        <a:srgbClr val="0089C4"/>
      </a:hlink>
      <a:folHlink>
        <a:srgbClr val="631D76"/>
      </a:folHlink>
    </a:clrScheme>
    <a:fontScheme name="PhilipsTheme_fonts_2.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8C9CA"/>
        </a:solidFill>
        <a:ln>
          <a:noFill/>
        </a:ln>
      </a:spPr>
      <a:bodyPr rot="0" spcFirstLastPara="0" vertOverflow="overflow" horzOverflow="overflow" vert="horz" wrap="square" lIns="274320" tIns="45720" rIns="2743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1200"/>
          </a:spcAft>
          <a:defRPr sz="1400" spc="186" dirty="0">
            <a:solidFill>
              <a:prstClr val="black"/>
            </a:solidFill>
            <a:latin typeface="Centrale Sans" charset="0"/>
            <a:ea typeface="Centrale Sans" charset="0"/>
            <a:cs typeface="Centrale Sans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spcCol="385658" rtlCol="0">
        <a:spAutoFit/>
      </a:bodyPr>
      <a:lstStyle>
        <a:defPPr>
          <a:spcAft>
            <a:spcPts val="1200"/>
          </a:spcAft>
          <a:defRPr sz="2000" dirty="0" smtClean="0">
            <a:latin typeface="Centrale Sans Light" charset="0"/>
            <a:ea typeface="Centrale Sans Light" charset="0"/>
            <a:cs typeface="Centrale Sans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hilips_presentation_template_16x9_nov15" id="{29444ED8-B4FC-D648-93D2-2019A70B56B5}" vid="{F4F3E2E6-E077-8941-9AED-BE5FBBC20C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Philips_16x9_nov15</Template>
  <TotalTime>0</TotalTime>
  <Words>2338</Words>
  <Application>Microsoft Office PowerPoint</Application>
  <PresentationFormat>On-screen Show (16:9)</PresentationFormat>
  <Paragraphs>779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Centrale Sans</vt:lpstr>
      <vt:lpstr>Centrale Sans Bold</vt:lpstr>
      <vt:lpstr>Centrale Sans Light</vt:lpstr>
      <vt:lpstr>Centrale Sans Medium</vt:lpstr>
      <vt:lpstr>Centrale Sans Regular</vt:lpstr>
      <vt:lpstr>CentraleSans Medium</vt:lpstr>
      <vt:lpstr>presentation_template_16x9_mar15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Printz</dc:creator>
  <dc:description>Version 6.4 - 1.1</dc:description>
  <cp:lastModifiedBy>Maciejczyk, Thomas</cp:lastModifiedBy>
  <cp:revision>2210</cp:revision>
  <cp:lastPrinted>2017-06-27T13:31:58Z</cp:lastPrinted>
  <dcterms:created xsi:type="dcterms:W3CDTF">2017-05-16T12:53:11Z</dcterms:created>
  <dcterms:modified xsi:type="dcterms:W3CDTF">2018-06-22T15:17:45Z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Design">
    <vt:lpwstr>Presentation</vt:lpwstr>
  </property>
  <property fmtid="{D5CDD505-2E9C-101B-9397-08002B2CF9AE}" pid="3" name="WizKit Template Version">
    <vt:i4>4</vt:i4>
  </property>
  <property fmtid="{D5CDD505-2E9C-101B-9397-08002B2CF9AE}" pid="4" name="WizKit Template Type">
    <vt:lpwstr>Widescreen</vt:lpwstr>
  </property>
</Properties>
</file>