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Merriweather" pitchFamily="2" charset="77"/>
      <p:regular r:id="rId34"/>
      <p:bold r:id="rId35"/>
      <p:italic r:id="rId36"/>
      <p:boldItalic r:id="rId37"/>
    </p:embeddedFont>
    <p:embeddedFont>
      <p:font typeface="Public Sans" pitchFamily="2" charset="77"/>
      <p:regular r:id="rId38"/>
      <p:bold r:id="rId39"/>
      <p:italic r:id="rId40"/>
      <p:boldItalic r:id="rId41"/>
    </p:embeddedFont>
    <p:embeddedFont>
      <p:font typeface="Source Sans Pro" panose="020B0503030403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gZQ+JsBYRfAncrss26CPxT9uXa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B5C9F6-B7E0-422D-A88C-32DE37029D59}">
  <a:tblStyle styleId="{74B5C9F6-B7E0-422D-A88C-32DE37029D5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Poll the room: How have you been involved in OSS?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fd73a3f56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fd73a3f56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067f9131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067f913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a:t>The United States Digital Service is a startup in the </a:t>
            </a:r>
            <a:r>
              <a:rPr lang="en-US"/>
              <a:t>F</a:t>
            </a:r>
            <a:r>
              <a:rPr lang="en-US" sz="1100"/>
              <a:t>ederal government, using design and technology to deliver better services to the American people.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41"/>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47" name="Google Shape;47;p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
        <p:nvSpPr>
          <p:cNvPr id="14" name="Google Shape;14;p33"/>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003399"/>
                </a:solidFill>
                <a:latin typeface="Source Sans Pro"/>
                <a:ea typeface="Source Sans Pro"/>
                <a:cs typeface="Source Sans Pro"/>
                <a:sym typeface="Source Sans Pr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3"/>
          <p:cNvSpPr txBox="1">
            <a:spLocks noGrp="1"/>
          </p:cNvSpPr>
          <p:nvPr>
            <p:ph type="body" idx="1"/>
          </p:nvPr>
        </p:nvSpPr>
        <p:spPr>
          <a:xfrm>
            <a:off x="350044" y="1640417"/>
            <a:ext cx="8396764"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atin typeface="Source Sans Pro"/>
                <a:ea typeface="Source Sans Pro"/>
                <a:cs typeface="Source Sans Pro"/>
                <a:sym typeface="Source Sans Pro"/>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3"/>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lvl1pPr marL="457200" lvl="0" indent="-228600" algn="l">
              <a:lnSpc>
                <a:spcPct val="115000"/>
              </a:lnSpc>
              <a:spcBef>
                <a:spcPts val="0"/>
              </a:spcBef>
              <a:spcAft>
                <a:spcPts val="0"/>
              </a:spcAft>
              <a:buSzPts val="1800"/>
              <a:buNone/>
              <a:defRPr sz="1400" b="1">
                <a:latin typeface="Source Sans Pro"/>
                <a:ea typeface="Source Sans Pro"/>
                <a:cs typeface="Source Sans Pro"/>
                <a:sym typeface="Source Sans Pro"/>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pic>
        <p:nvPicPr>
          <p:cNvPr id="17" name="Google Shape;17;p33"/>
          <p:cNvPicPr preferRelativeResize="0"/>
          <p:nvPr/>
        </p:nvPicPr>
        <p:blipFill>
          <a:blip r:embed="rId2">
            <a:alphaModFix/>
          </a:blip>
          <a:stretch>
            <a:fillRect/>
          </a:stretch>
        </p:blipFill>
        <p:spPr>
          <a:xfrm>
            <a:off x="8061438" y="4469175"/>
            <a:ext cx="966787" cy="58765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4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4" name="Google Shape;44;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281412916_Ground-Truthing_Validation_to_Assess_the_Effect_of_Facility_Locational_Error_on_Cumulative_Impacts_Screening_Tool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media.rff.org/archive/files/sharepoint/WorkImages/Download/RFF-Resources-162_GroundTruthing.pd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mailto:justice40open@usds.gov"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usds/justice40-tool/blob/main/CONTRIBUTING.md" TargetMode="External"/><Relationship Id="rId3" Type="http://schemas.openxmlformats.org/officeDocument/2006/relationships/hyperlink" Target="https://groups.google.com/g/justice40-open-source" TargetMode="External"/><Relationship Id="rId7" Type="http://schemas.openxmlformats.org/officeDocument/2006/relationships/hyperlink" Target="https://docs.google.com/spreadsheets/d/14Zwja62gbrZErhf70lo-I2ode85O-XZC1NKA7bEV6Bk/edit#gid=74230213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usds/justice40-tool/issues?q=is%3Aopen+is%3Aissue+label%3A%22help+wanted%22" TargetMode="External"/><Relationship Id="rId5" Type="http://schemas.openxmlformats.org/officeDocument/2006/relationships/hyperlink" Target="https://pitc.zoomgov.com/j/1610695095?pwd=NHkrU1R2bk1DbnNYNUZ1S3VpNVcrUT09" TargetMode="External"/><Relationship Id="rId4" Type="http://schemas.openxmlformats.org/officeDocument/2006/relationships/hyperlink" Target="https://pitc.zoomgov.com/j/1612477826?pwd=ZlNjVVdpVWFxelBVT014TFNjakR5UT09"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github.com/usds/justice40-tool/issues?page=4&amp;q=is%3Aissue+is%3Aopen" TargetMode="Externa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usds/justice40-tool/blob/main/CONTRIBUTING.md" TargetMode="External"/><Relationship Id="rId7" Type="http://schemas.openxmlformats.org/officeDocument/2006/relationships/hyperlink" Target="https://github.com/usds/justice40-tool/issues/new/choos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github.com/usds/justice40-tool/issues" TargetMode="External"/><Relationship Id="rId5" Type="http://schemas.openxmlformats.org/officeDocument/2006/relationships/hyperlink" Target="https://github.com/usds/justice40-tool/blob/main/CODE_OF_CONDUCT.md" TargetMode="External"/><Relationship Id="rId4" Type="http://schemas.openxmlformats.org/officeDocument/2006/relationships/hyperlink" Target="https://github.com/usds/justice40-tool/blob/main/COMMUNITY_GUIDELINES.m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usds/justice40-too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www.researchgate.net/publication/281412916_Ground-Truthing_Validation_to_Assess_the_Effect_of_Facility_Locational_Error_on_Cumulative_Impacts_Screening_Tools" TargetMode="External"/><Relationship Id="rId3" Type="http://schemas.openxmlformats.org/officeDocument/2006/relationships/hyperlink" Target="https://github.com/usds/justice40-tool" TargetMode="External"/><Relationship Id="rId7" Type="http://schemas.openxmlformats.org/officeDocument/2006/relationships/hyperlink" Target="https://www.whitehouse.gov/wp-content/uploads/2021/07/M-21-28.pd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ww.whitehouse.gov/briefing-room/presidential-actions/2021/01/27/executive-order-on-tackling-the-climate-crisis-at-home-and-abroad/" TargetMode="External"/><Relationship Id="rId5" Type="http://schemas.openxmlformats.org/officeDocument/2006/relationships/hyperlink" Target="https://docs.google.com/spreadsheets/d/14Zwja62gbrZErhf70lo-I2ode85O-XZC1NKA7bEV6Bk/edit#gid=742302133" TargetMode="External"/><Relationship Id="rId4" Type="http://schemas.openxmlformats.org/officeDocument/2006/relationships/hyperlink" Target="https://groups.google.com/g/justice40-open-source" TargetMode="External"/><Relationship Id="rId9" Type="http://schemas.openxmlformats.org/officeDocument/2006/relationships/hyperlink" Target="https://media.rff.org/archive/files/sharepoint/WorkImages/Download/RFF-Resources-162_GroundTruthing.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usds/justice40-tool/blob/main/docs/glossary.md"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whitehouse.gov/briefing-room/presidential-actions/2021/01/27/executive-order-on-tackling-the-climate-crisis-at-home-and-abr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4CE"/>
        </a:solidFill>
        <a:effectLst/>
      </p:bgPr>
    </p:bg>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567836" y="2197430"/>
            <a:ext cx="7973400" cy="16920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00000"/>
              <a:buFont typeface="Arial"/>
              <a:buNone/>
            </a:pPr>
            <a:endParaRPr sz="600">
              <a:solidFill>
                <a:schemeClr val="lt1"/>
              </a:solidFill>
              <a:latin typeface="Source Sans Pro"/>
              <a:ea typeface="Source Sans Pro"/>
              <a:cs typeface="Source Sans Pro"/>
              <a:sym typeface="Source Sans Pro"/>
            </a:endParaRPr>
          </a:p>
          <a:p>
            <a:pPr marL="0" lvl="0" indent="0" algn="ctr" rtl="0">
              <a:lnSpc>
                <a:spcPct val="100000"/>
              </a:lnSpc>
              <a:spcBef>
                <a:spcPts val="0"/>
              </a:spcBef>
              <a:spcAft>
                <a:spcPts val="0"/>
              </a:spcAft>
              <a:buSzPct val="100000"/>
              <a:buFont typeface="Merriweather"/>
              <a:buNone/>
            </a:pPr>
            <a:r>
              <a:rPr lang="en-US">
                <a:solidFill>
                  <a:schemeClr val="lt1"/>
                </a:solidFill>
                <a:latin typeface="Merriweather"/>
                <a:ea typeface="Merriweather"/>
                <a:cs typeface="Merriweather"/>
                <a:sym typeface="Merriweather"/>
              </a:rPr>
              <a:t>Justice40 Open Source Community Orientation</a:t>
            </a:r>
            <a:endParaRPr>
              <a:solidFill>
                <a:schemeClr val="lt1"/>
              </a:solidFill>
              <a:latin typeface="Merriweather"/>
              <a:ea typeface="Merriweather"/>
              <a:cs typeface="Merriweather"/>
              <a:sym typeface="Merriweather"/>
            </a:endParaRPr>
          </a:p>
        </p:txBody>
      </p:sp>
      <p:sp>
        <p:nvSpPr>
          <p:cNvPr id="56" name="Google Shape;56;p1"/>
          <p:cNvSpPr txBox="1"/>
          <p:nvPr/>
        </p:nvSpPr>
        <p:spPr>
          <a:xfrm>
            <a:off x="415125" y="3392480"/>
            <a:ext cx="8278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FFFFFF"/>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chemeClr val="dk1"/>
              </a:buClr>
              <a:buSzPts val="1100"/>
              <a:buFont typeface="Arial"/>
              <a:buNone/>
            </a:pPr>
            <a:r>
              <a:rPr lang="en-US" sz="1000" b="0" i="0" u="none" strike="noStrike" cap="none">
                <a:solidFill>
                  <a:srgbClr val="FFFFFF"/>
                </a:solidFill>
                <a:latin typeface="Source Sans Pro"/>
                <a:ea typeface="Source Sans Pro"/>
                <a:cs typeface="Source Sans Pro"/>
                <a:sym typeface="Source Sans Pro"/>
              </a:rPr>
              <a:t>U.S. DIGITAL SERVICE // LAST UPDATED OCT 2021</a:t>
            </a:r>
            <a:endParaRPr sz="1800" b="1" i="0" u="none" strike="noStrike" cap="none">
              <a:solidFill>
                <a:srgbClr val="FFFFFF"/>
              </a:solidFill>
              <a:latin typeface="Source Sans Pro"/>
              <a:ea typeface="Source Sans Pro"/>
              <a:cs typeface="Source Sans Pro"/>
              <a:sym typeface="Source Sans Pro"/>
            </a:endParaRPr>
          </a:p>
        </p:txBody>
      </p:sp>
      <p:sp>
        <p:nvSpPr>
          <p:cNvPr id="57" name="Google Shape;57;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a:t>
            </a:fld>
            <a:endParaRPr/>
          </a:p>
        </p:txBody>
      </p:sp>
      <p:pic>
        <p:nvPicPr>
          <p:cNvPr id="58" name="Google Shape;58;p1"/>
          <p:cNvPicPr preferRelativeResize="0"/>
          <p:nvPr/>
        </p:nvPicPr>
        <p:blipFill>
          <a:blip r:embed="rId3">
            <a:alphaModFix/>
          </a:blip>
          <a:stretch>
            <a:fillRect/>
          </a:stretch>
        </p:blipFill>
        <p:spPr>
          <a:xfrm>
            <a:off x="3589800" y="578175"/>
            <a:ext cx="1644750" cy="1145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64E96"/>
                </a:solidFill>
                <a:latin typeface="Source Sans Pro"/>
                <a:ea typeface="Source Sans Pro"/>
                <a:cs typeface="Source Sans Pro"/>
                <a:sym typeface="Source Sans Pro"/>
              </a:rPr>
              <a:t>The role of USDS (usds.gov)</a:t>
            </a:r>
            <a:endParaRPr>
              <a:solidFill>
                <a:srgbClr val="064E96"/>
              </a:solidFill>
            </a:endParaRPr>
          </a:p>
        </p:txBody>
      </p:sp>
      <p:sp>
        <p:nvSpPr>
          <p:cNvPr id="159" name="Google Shape;159;p10"/>
          <p:cNvSpPr txBox="1">
            <a:spLocks noGrp="1"/>
          </p:cNvSpPr>
          <p:nvPr>
            <p:ph type="body" idx="1"/>
          </p:nvPr>
        </p:nvSpPr>
        <p:spPr>
          <a:xfrm>
            <a:off x="350050" y="1640425"/>
            <a:ext cx="8496300" cy="3416400"/>
          </a:xfrm>
          <a:prstGeom prst="rect">
            <a:avLst/>
          </a:prstGeom>
          <a:noFill/>
          <a:ln>
            <a:noFill/>
          </a:ln>
        </p:spPr>
        <p:txBody>
          <a:bodyPr spcFirstLastPara="1" wrap="square" lIns="91425" tIns="91425" rIns="91425" bIns="91425" anchor="t" anchorCtr="0">
            <a:normAutofit fontScale="85000"/>
          </a:bodyPr>
          <a:lstStyle/>
          <a:p>
            <a:pPr marL="0" lvl="0" indent="0" algn="l" rtl="0">
              <a:lnSpc>
                <a:spcPct val="120000"/>
              </a:lnSpc>
              <a:spcBef>
                <a:spcPts val="1200"/>
              </a:spcBef>
              <a:spcAft>
                <a:spcPts val="0"/>
              </a:spcAft>
              <a:buClr>
                <a:schemeClr val="dk1"/>
              </a:buClr>
              <a:buSzPct val="61111"/>
              <a:buNone/>
            </a:pPr>
            <a:r>
              <a:rPr lang="en-US">
                <a:latin typeface="Source Sans Pro"/>
                <a:ea typeface="Source Sans Pro"/>
                <a:cs typeface="Source Sans Pro"/>
                <a:sym typeface="Source Sans Pro"/>
              </a:rPr>
              <a:t>USDS is assisting CEQ in developing the definition of disadvantaged communities and assisting agencies in their Justice40 work. </a:t>
            </a:r>
            <a:endParaRPr>
              <a:latin typeface="Source Sans Pro"/>
              <a:ea typeface="Source Sans Pro"/>
              <a:cs typeface="Source Sans Pro"/>
              <a:sym typeface="Source Sans Pro"/>
            </a:endParaRPr>
          </a:p>
          <a:p>
            <a:pPr marL="0" lvl="0" indent="0" algn="l" rtl="0">
              <a:lnSpc>
                <a:spcPct val="120000"/>
              </a:lnSpc>
              <a:spcBef>
                <a:spcPts val="1200"/>
              </a:spcBef>
              <a:spcAft>
                <a:spcPts val="0"/>
              </a:spcAft>
              <a:buClr>
                <a:schemeClr val="dk1"/>
              </a:buClr>
              <a:buSzPct val="61111"/>
              <a:buNone/>
            </a:pPr>
            <a:r>
              <a:rPr lang="en-US">
                <a:latin typeface="Source Sans Pro"/>
                <a:ea typeface="Source Sans Pro"/>
                <a:cs typeface="Source Sans Pro"/>
                <a:sym typeface="Source Sans Pro"/>
              </a:rPr>
              <a:t>We are:</a:t>
            </a:r>
            <a:endParaRPr/>
          </a:p>
          <a:p>
            <a:pPr marL="457200" lvl="0" indent="-293370" algn="l" rtl="0">
              <a:lnSpc>
                <a:spcPct val="130000"/>
              </a:lnSpc>
              <a:spcBef>
                <a:spcPts val="0"/>
              </a:spcBef>
              <a:spcAft>
                <a:spcPts val="0"/>
              </a:spcAft>
              <a:buSzPct val="66666"/>
              <a:buFont typeface="Source Sans Pro"/>
              <a:buChar char="●"/>
            </a:pPr>
            <a:r>
              <a:rPr lang="en-US">
                <a:solidFill>
                  <a:schemeClr val="dk2"/>
                </a:solidFill>
                <a:latin typeface="Source Sans Pro"/>
                <a:ea typeface="Source Sans Pro"/>
                <a:cs typeface="Source Sans Pro"/>
                <a:sym typeface="Source Sans Pro"/>
              </a:rPr>
              <a:t>Building</a:t>
            </a:r>
            <a:r>
              <a:rPr lang="en-US">
                <a:latin typeface="Source Sans Pro"/>
                <a:ea typeface="Source Sans Pro"/>
                <a:cs typeface="Source Sans Pro"/>
                <a:sym typeface="Source Sans Pro"/>
              </a:rPr>
              <a:t> an open-source geospatial </a:t>
            </a:r>
            <a:r>
              <a:rPr lang="en-US" b="1">
                <a:latin typeface="Source Sans Pro"/>
                <a:ea typeface="Source Sans Pro"/>
                <a:cs typeface="Source Sans Pro"/>
                <a:sym typeface="Source Sans Pro"/>
              </a:rPr>
              <a:t>Climate and Economic Justice Screening Tool</a:t>
            </a:r>
            <a:r>
              <a:rPr lang="en-US">
                <a:latin typeface="Source Sans Pro"/>
                <a:ea typeface="Source Sans Pro"/>
                <a:cs typeface="Source Sans Pro"/>
                <a:sym typeface="Source Sans Pro"/>
              </a:rPr>
              <a:t> (</a:t>
            </a:r>
            <a:r>
              <a:rPr lang="en-US" b="1">
                <a:latin typeface="Source Sans Pro"/>
                <a:ea typeface="Source Sans Pro"/>
                <a:cs typeface="Source Sans Pro"/>
                <a:sym typeface="Source Sans Pro"/>
              </a:rPr>
              <a:t>CEJST</a:t>
            </a:r>
            <a:r>
              <a:rPr lang="en-US">
                <a:latin typeface="Source Sans Pro"/>
                <a:ea typeface="Source Sans Pro"/>
                <a:cs typeface="Source Sans Pro"/>
                <a:sym typeface="Source Sans Pro"/>
              </a:rPr>
              <a:t>) </a:t>
            </a:r>
            <a:endParaRPr/>
          </a:p>
          <a:p>
            <a:pPr marL="457200" lvl="0" indent="-293370" algn="l" rtl="0">
              <a:lnSpc>
                <a:spcPct val="130000"/>
              </a:lnSpc>
              <a:spcBef>
                <a:spcPts val="0"/>
              </a:spcBef>
              <a:spcAft>
                <a:spcPts val="0"/>
              </a:spcAft>
              <a:buSzPct val="66666"/>
              <a:buFont typeface="Source Sans Pro"/>
              <a:buChar char="●"/>
            </a:pPr>
            <a:r>
              <a:rPr lang="en-US">
                <a:latin typeface="Source Sans Pro"/>
                <a:ea typeface="Source Sans Pro"/>
                <a:cs typeface="Source Sans Pro"/>
                <a:sym typeface="Source Sans Pro"/>
              </a:rPr>
              <a:t>Launching an open data platform to make the source datasets, tooling, and related discussion publicly available</a:t>
            </a:r>
            <a:endParaRPr/>
          </a:p>
          <a:p>
            <a:pPr marL="457200" lvl="0" indent="-293370" algn="l" rtl="0">
              <a:lnSpc>
                <a:spcPct val="130000"/>
              </a:lnSpc>
              <a:spcBef>
                <a:spcPts val="0"/>
              </a:spcBef>
              <a:spcAft>
                <a:spcPts val="0"/>
              </a:spcAft>
              <a:buSzPct val="66666"/>
              <a:buFont typeface="Source Sans Pro"/>
              <a:buChar char="●"/>
            </a:pPr>
            <a:r>
              <a:rPr lang="en-US">
                <a:latin typeface="Source Sans Pro"/>
                <a:ea typeface="Source Sans Pro"/>
                <a:cs typeface="Source Sans Pro"/>
                <a:sym typeface="Source Sans Pro"/>
              </a:rPr>
              <a:t>Bringing together working groups to help</a:t>
            </a:r>
            <a:endParaRPr/>
          </a:p>
          <a:p>
            <a:pPr marL="457200" lvl="0" indent="-293370" algn="l" rtl="0">
              <a:lnSpc>
                <a:spcPct val="130000"/>
              </a:lnSpc>
              <a:spcBef>
                <a:spcPts val="0"/>
              </a:spcBef>
              <a:spcAft>
                <a:spcPts val="0"/>
              </a:spcAft>
              <a:buSzPct val="66666"/>
              <a:buFont typeface="Source Sans Pro"/>
              <a:buChar char="●"/>
            </a:pPr>
            <a:r>
              <a:rPr lang="en-US">
                <a:latin typeface="Source Sans Pro"/>
                <a:ea typeface="Source Sans Pro"/>
                <a:cs typeface="Source Sans Pro"/>
                <a:sym typeface="Source Sans Pro"/>
              </a:rPr>
              <a:t>Enriching and “ground truthing” the data with the participation of the communities most affected </a:t>
            </a:r>
            <a:endParaRPr>
              <a:latin typeface="Source Sans Pro"/>
              <a:ea typeface="Source Sans Pro"/>
              <a:cs typeface="Source Sans Pro"/>
              <a:sym typeface="Source Sans Pro"/>
            </a:endParaRPr>
          </a:p>
          <a:p>
            <a:pPr marL="0" lvl="0" indent="0" algn="l" rtl="0">
              <a:lnSpc>
                <a:spcPct val="120000"/>
              </a:lnSpc>
              <a:spcBef>
                <a:spcPts val="1200"/>
              </a:spcBef>
              <a:spcAft>
                <a:spcPts val="0"/>
              </a:spcAft>
              <a:buClr>
                <a:srgbClr val="000000"/>
              </a:buClr>
              <a:buSzPct val="61111"/>
              <a:buNone/>
            </a:pPr>
            <a:endParaRPr>
              <a:latin typeface="Source Sans Pro"/>
              <a:ea typeface="Source Sans Pro"/>
              <a:cs typeface="Source Sans Pro"/>
              <a:sym typeface="Source Sans Pro"/>
            </a:endParaRPr>
          </a:p>
        </p:txBody>
      </p:sp>
      <p:sp>
        <p:nvSpPr>
          <p:cNvPr id="160" name="Google Shape;160;p10"/>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64E96"/>
                </a:solidFill>
              </a:rPr>
              <a:t>Goals of USDS Environmental Justice Team</a:t>
            </a:r>
            <a:endParaRPr>
              <a:solidFill>
                <a:srgbClr val="064E96"/>
              </a:solidFill>
            </a:endParaRPr>
          </a:p>
        </p:txBody>
      </p:sp>
      <p:sp>
        <p:nvSpPr>
          <p:cNvPr id="166" name="Google Shape;166;p11"/>
          <p:cNvSpPr txBox="1">
            <a:spLocks noGrp="1"/>
          </p:cNvSpPr>
          <p:nvPr>
            <p:ph type="body" idx="1"/>
          </p:nvPr>
        </p:nvSpPr>
        <p:spPr>
          <a:xfrm>
            <a:off x="350044" y="1640417"/>
            <a:ext cx="8396764" cy="3416400"/>
          </a:xfrm>
          <a:prstGeom prst="rect">
            <a:avLst/>
          </a:prstGeom>
          <a:noFill/>
          <a:ln>
            <a:noFill/>
          </a:ln>
        </p:spPr>
        <p:txBody>
          <a:bodyPr spcFirstLastPara="1" wrap="square" lIns="91425" tIns="91425" rIns="91425" bIns="91425" anchor="t" anchorCtr="0">
            <a:normAutofit/>
          </a:bodyPr>
          <a:lstStyle/>
          <a:p>
            <a:pPr marL="457200" marR="0" lvl="0" indent="-355600" algn="l" rtl="0">
              <a:lnSpc>
                <a:spcPct val="130000"/>
              </a:lnSpc>
              <a:spcBef>
                <a:spcPts val="0"/>
              </a:spcBef>
              <a:spcAft>
                <a:spcPts val="0"/>
              </a:spcAft>
              <a:buClr>
                <a:srgbClr val="7F8EA4"/>
              </a:buClr>
              <a:buSzPts val="2000"/>
              <a:buFont typeface="Source Sans Pro"/>
              <a:buAutoNum type="arabicPeriod"/>
            </a:pPr>
            <a:r>
              <a:rPr lang="en-US"/>
              <a:t>Ensure</a:t>
            </a:r>
            <a:r>
              <a:rPr lang="en-US" sz="180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government benefits and investments </a:t>
            </a: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go </a:t>
            </a:r>
            <a:r>
              <a:rPr lang="en-US" sz="180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to the most historically overburdened and underserved communities</a:t>
            </a:r>
            <a:endParaRPr/>
          </a:p>
          <a:p>
            <a:pPr marL="457200" marR="0" lvl="0" indent="-355600" algn="l" rtl="0">
              <a:lnSpc>
                <a:spcPct val="130000"/>
              </a:lnSpc>
              <a:spcBef>
                <a:spcPts val="0"/>
              </a:spcBef>
              <a:spcAft>
                <a:spcPts val="0"/>
              </a:spcAft>
              <a:buClr>
                <a:srgbClr val="7F8EA4"/>
              </a:buClr>
              <a:buSzPts val="2000"/>
              <a:buFont typeface="Source Sans Pro"/>
              <a:buAutoNum type="arabicPeriod"/>
            </a:pPr>
            <a:r>
              <a:rPr lang="en-US" sz="1800">
                <a:solidFill>
                  <a:schemeClr val="dk2"/>
                </a:solidFill>
                <a:latin typeface="Source Sans Pro"/>
                <a:ea typeface="Source Sans Pro"/>
                <a:cs typeface="Source Sans Pro"/>
                <a:sym typeface="Source Sans Pro"/>
              </a:rPr>
              <a:t>Empower communities to participate in decisions that may affect them</a:t>
            </a:r>
            <a:endParaRPr/>
          </a:p>
          <a:p>
            <a:pPr marL="457200" lvl="0" indent="-355600" algn="l" rtl="0">
              <a:lnSpc>
                <a:spcPct val="130000"/>
              </a:lnSpc>
              <a:spcBef>
                <a:spcPts val="0"/>
              </a:spcBef>
              <a:spcAft>
                <a:spcPts val="0"/>
              </a:spcAft>
              <a:buClr>
                <a:srgbClr val="7F8EA4"/>
              </a:buClr>
              <a:buSzPts val="2000"/>
              <a:buFont typeface="Source Sans Pro"/>
              <a:buAutoNum type="arabicPeriod"/>
            </a:pPr>
            <a:r>
              <a:rPr lang="en-US" sz="1800">
                <a:solidFill>
                  <a:schemeClr val="dk2"/>
                </a:solidFill>
                <a:latin typeface="Source Sans Pro"/>
                <a:ea typeface="Source Sans Pro"/>
                <a:cs typeface="Source Sans Pro"/>
                <a:sym typeface="Source Sans Pro"/>
              </a:rPr>
              <a:t>Improve</a:t>
            </a:r>
            <a:r>
              <a:rPr lang="en-US">
                <a:solidFill>
                  <a:schemeClr val="dk2"/>
                </a:solidFill>
                <a:latin typeface="Source Sans Pro"/>
                <a:ea typeface="Source Sans Pro"/>
                <a:cs typeface="Source Sans Pro"/>
                <a:sym typeface="Source Sans Pro"/>
              </a:rPr>
              <a:t> the government's ability to</a:t>
            </a:r>
            <a:r>
              <a:rPr lang="en-US" sz="1800">
                <a:solidFill>
                  <a:schemeClr val="dk2"/>
                </a:solidFill>
                <a:latin typeface="Source Sans Pro"/>
                <a:ea typeface="Source Sans Pro"/>
                <a:cs typeface="Source Sans Pro"/>
                <a:sym typeface="Source Sans Pro"/>
              </a:rPr>
              <a:t> measure environmental, economic, and climate justice metrics</a:t>
            </a:r>
            <a:endParaRPr sz="1800">
              <a:solidFill>
                <a:schemeClr val="dk2"/>
              </a:solidFill>
              <a:latin typeface="Source Sans Pro"/>
              <a:ea typeface="Source Sans Pro"/>
              <a:cs typeface="Source Sans Pro"/>
              <a:sym typeface="Source Sans Pro"/>
            </a:endParaRPr>
          </a:p>
          <a:p>
            <a:pPr marL="457200" marR="0" lvl="0" indent="-355600" algn="l" rtl="0">
              <a:lnSpc>
                <a:spcPct val="130000"/>
              </a:lnSpc>
              <a:spcBef>
                <a:spcPts val="0"/>
              </a:spcBef>
              <a:spcAft>
                <a:spcPts val="0"/>
              </a:spcAft>
              <a:buClr>
                <a:srgbClr val="7F8EA4"/>
              </a:buClr>
              <a:buSzPts val="2000"/>
              <a:buFont typeface="Source Sans Pro"/>
              <a:buAutoNum type="arabicPeriod"/>
            </a:pPr>
            <a:r>
              <a:rPr lang="en-US" sz="1800">
                <a:solidFill>
                  <a:schemeClr val="dk2"/>
                </a:solidFill>
                <a:latin typeface="Source Sans Pro"/>
                <a:ea typeface="Source Sans Pro"/>
                <a:cs typeface="Source Sans Pro"/>
                <a:sym typeface="Source Sans Pro"/>
              </a:rPr>
              <a:t>Build community trust</a:t>
            </a:r>
            <a:endParaRPr>
              <a:solidFill>
                <a:schemeClr val="dk2"/>
              </a:solidFill>
            </a:endParaRPr>
          </a:p>
        </p:txBody>
      </p:sp>
      <p:sp>
        <p:nvSpPr>
          <p:cNvPr id="167" name="Google Shape;167;p11"/>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INITIATIVE</a:t>
            </a:r>
            <a:endParaRPr>
              <a:solidFill>
                <a:srgbClr val="3B7FF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700">
                <a:solidFill>
                  <a:srgbClr val="064E96"/>
                </a:solidFill>
              </a:rPr>
              <a:t>Climate and Economic Justice Screening Tool (CEJST)</a:t>
            </a:r>
            <a:endParaRPr sz="2700">
              <a:solidFill>
                <a:srgbClr val="064E96"/>
              </a:solidFill>
            </a:endParaRPr>
          </a:p>
        </p:txBody>
      </p:sp>
      <p:sp>
        <p:nvSpPr>
          <p:cNvPr id="173" name="Google Shape;173;p12"/>
          <p:cNvSpPr txBox="1">
            <a:spLocks noGrp="1"/>
          </p:cNvSpPr>
          <p:nvPr>
            <p:ph type="body" idx="1"/>
          </p:nvPr>
        </p:nvSpPr>
        <p:spPr>
          <a:xfrm>
            <a:off x="350044" y="1640417"/>
            <a:ext cx="8396700" cy="34164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200"/>
              </a:spcBef>
              <a:spcAft>
                <a:spcPts val="0"/>
              </a:spcAft>
              <a:buClr>
                <a:srgbClr val="595959"/>
              </a:buClr>
              <a:buSzPts val="1100"/>
              <a:buNone/>
            </a:pPr>
            <a:r>
              <a:rPr lang="en-US">
                <a:latin typeface="Source Sans Pro"/>
                <a:ea typeface="Source Sans Pro"/>
                <a:cs typeface="Source Sans Pro"/>
                <a:sym typeface="Source Sans Pro"/>
              </a:rPr>
              <a:t>The CEJST web application and open data platform, along with the open-source community, will help policymakers and federal program offices make more informed decisions about where to direct the benefits of their programs.</a:t>
            </a:r>
            <a:endParaRPr/>
          </a:p>
          <a:p>
            <a:pPr marL="0" lvl="0" indent="0" algn="l" rtl="0">
              <a:lnSpc>
                <a:spcPct val="120000"/>
              </a:lnSpc>
              <a:spcBef>
                <a:spcPts val="1200"/>
              </a:spcBef>
              <a:spcAft>
                <a:spcPts val="0"/>
              </a:spcAft>
              <a:buSzPts val="1800"/>
              <a:buNone/>
            </a:pPr>
            <a:r>
              <a:rPr lang="en-US">
                <a:latin typeface="Source Sans Pro"/>
                <a:ea typeface="Source Sans Pro"/>
                <a:cs typeface="Source Sans Pro"/>
                <a:sym typeface="Source Sans Pro"/>
              </a:rPr>
              <a:t>This new tool will:</a:t>
            </a:r>
            <a:endParaRPr/>
          </a:p>
          <a:p>
            <a:pPr marL="914400" lvl="0" indent="-317500" algn="l" rtl="0">
              <a:lnSpc>
                <a:spcPct val="130000"/>
              </a:lnSpc>
              <a:spcBef>
                <a:spcPts val="0"/>
              </a:spcBef>
              <a:spcAft>
                <a:spcPts val="0"/>
              </a:spcAft>
              <a:buSzPts val="1200"/>
              <a:buFont typeface="Source Sans Pro"/>
              <a:buChar char="●"/>
            </a:pPr>
            <a:r>
              <a:rPr lang="en-US">
                <a:solidFill>
                  <a:schemeClr val="dk2"/>
                </a:solidFill>
                <a:latin typeface="Source Sans Pro"/>
                <a:ea typeface="Source Sans Pro"/>
                <a:cs typeface="Source Sans Pro"/>
                <a:sym typeface="Source Sans Pro"/>
              </a:rPr>
              <a:t>Include interactive map with indicators</a:t>
            </a:r>
            <a:endParaRPr>
              <a:latin typeface="Source Sans Pro"/>
              <a:ea typeface="Source Sans Pro"/>
              <a:cs typeface="Source Sans Pro"/>
              <a:sym typeface="Source Sans Pro"/>
            </a:endParaRPr>
          </a:p>
          <a:p>
            <a:pPr marL="914400" lvl="0" indent="-317500" algn="l" rtl="0">
              <a:lnSpc>
                <a:spcPct val="130000"/>
              </a:lnSpc>
              <a:spcBef>
                <a:spcPts val="0"/>
              </a:spcBef>
              <a:spcAft>
                <a:spcPts val="0"/>
              </a:spcAft>
              <a:buSzPts val="1200"/>
              <a:buFont typeface="Source Sans Pro"/>
              <a:buChar char="●"/>
            </a:pPr>
            <a:r>
              <a:rPr lang="en-US">
                <a:solidFill>
                  <a:schemeClr val="dk2"/>
                </a:solidFill>
                <a:latin typeface="Source Sans Pro"/>
                <a:ea typeface="Source Sans Pro"/>
                <a:cs typeface="Source Sans Pro"/>
                <a:sym typeface="Source Sans Pro"/>
              </a:rPr>
              <a:t>Display the communities identified by CEQ’s definition on the map</a:t>
            </a:r>
            <a:endParaRPr>
              <a:latin typeface="Source Sans Pro"/>
              <a:ea typeface="Source Sans Pro"/>
              <a:cs typeface="Source Sans Pro"/>
              <a:sym typeface="Source Sans Pro"/>
            </a:endParaRPr>
          </a:p>
          <a:p>
            <a:pPr marL="914400" lvl="0" indent="-317500" algn="l" rtl="0">
              <a:lnSpc>
                <a:spcPct val="130000"/>
              </a:lnSpc>
              <a:spcBef>
                <a:spcPts val="0"/>
              </a:spcBef>
              <a:spcAft>
                <a:spcPts val="0"/>
              </a:spcAft>
              <a:buSzPts val="1200"/>
              <a:buFont typeface="Source Sans Pro"/>
              <a:buChar char="●"/>
            </a:pPr>
            <a:r>
              <a:rPr lang="en-US">
                <a:solidFill>
                  <a:schemeClr val="dk2"/>
                </a:solidFill>
                <a:latin typeface="Source Sans Pro"/>
                <a:ea typeface="Source Sans Pro"/>
                <a:cs typeface="Source Sans Pro"/>
                <a:sym typeface="Source Sans Pro"/>
              </a:rPr>
              <a:t>Make the list of communities and other data sets available for download or use </a:t>
            </a:r>
            <a:r>
              <a:rPr lang="en-US"/>
              <a:t>by federal employees and the public</a:t>
            </a:r>
            <a:endParaRPr/>
          </a:p>
        </p:txBody>
      </p:sp>
      <p:sp>
        <p:nvSpPr>
          <p:cNvPr id="174" name="Google Shape;174;p12"/>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pic>
        <p:nvPicPr>
          <p:cNvPr id="175" name="Google Shape;175;p12"/>
          <p:cNvPicPr preferRelativeResize="0"/>
          <p:nvPr/>
        </p:nvPicPr>
        <p:blipFill>
          <a:blip r:embed="rId3">
            <a:alphaModFix/>
          </a:blip>
          <a:stretch>
            <a:fillRect/>
          </a:stretch>
        </p:blipFill>
        <p:spPr>
          <a:xfrm>
            <a:off x="8172650" y="214412"/>
            <a:ext cx="668300" cy="4162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64E96"/>
                </a:solidFill>
              </a:rPr>
              <a:t>The USDS team’s s</a:t>
            </a:r>
            <a:r>
              <a:rPr lang="en-US">
                <a:solidFill>
                  <a:srgbClr val="064E96"/>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hort term roadmap</a:t>
            </a:r>
            <a:endParaRPr>
              <a:solidFill>
                <a:srgbClr val="064E96"/>
              </a:solidFill>
            </a:endParaRPr>
          </a:p>
        </p:txBody>
      </p:sp>
      <p:sp>
        <p:nvSpPr>
          <p:cNvPr id="181" name="Google Shape;181;p16"/>
          <p:cNvSpPr txBox="1">
            <a:spLocks noGrp="1"/>
          </p:cNvSpPr>
          <p:nvPr>
            <p:ph type="body" idx="1"/>
          </p:nvPr>
        </p:nvSpPr>
        <p:spPr>
          <a:xfrm>
            <a:off x="350044" y="1640417"/>
            <a:ext cx="8396764" cy="3416400"/>
          </a:xfrm>
          <a:prstGeom prst="rect">
            <a:avLst/>
          </a:prstGeom>
          <a:noFill/>
          <a:ln>
            <a:noFill/>
          </a:ln>
        </p:spPr>
        <p:txBody>
          <a:bodyPr spcFirstLastPara="1" wrap="square" lIns="91425" tIns="91425" rIns="91425" bIns="91425" anchor="t" anchorCtr="0">
            <a:normAutofit/>
          </a:bodyPr>
          <a:lstStyle/>
          <a:p>
            <a:pPr marL="457200" lvl="0" indent="-304800" algn="l" rtl="0">
              <a:lnSpc>
                <a:spcPct val="130000"/>
              </a:lnSpc>
              <a:spcBef>
                <a:spcPts val="0"/>
              </a:spcBef>
              <a:spcAft>
                <a:spcPts val="0"/>
              </a:spcAft>
              <a:buClr>
                <a:schemeClr val="dk2"/>
              </a:buClr>
              <a:buSzPts val="1200"/>
              <a:buFont typeface="Source Sans Pro"/>
              <a:buChar char="●"/>
            </a:pPr>
            <a:r>
              <a:rPr lang="en-US" sz="200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Inventory landscape of available data</a:t>
            </a:r>
            <a:r>
              <a:rPr lang="en-US" sz="2000">
                <a:solidFill>
                  <a:schemeClr val="dk2"/>
                </a:solidFill>
                <a:latin typeface="Source Sans Pro"/>
                <a:ea typeface="Source Sans Pro"/>
                <a:cs typeface="Source Sans Pro"/>
                <a:sym typeface="Source Sans Pro"/>
              </a:rPr>
              <a:t> related to envir</a:t>
            </a:r>
            <a:r>
              <a:rPr lang="en-US" sz="2000"/>
              <a:t>onmental justice</a:t>
            </a:r>
            <a:r>
              <a:rPr lang="en-US" sz="2000">
                <a:solidFill>
                  <a:schemeClr val="dk2"/>
                </a:solidFill>
                <a:latin typeface="Source Sans Pro"/>
                <a:ea typeface="Source Sans Pro"/>
                <a:cs typeface="Source Sans Pro"/>
                <a:sym typeface="Source Sans Pro"/>
              </a:rPr>
              <a:t> </a:t>
            </a:r>
            <a:endParaRPr/>
          </a:p>
          <a:p>
            <a:pPr marL="457200" lvl="0" indent="-304800" algn="l" rtl="0">
              <a:lnSpc>
                <a:spcPct val="130000"/>
              </a:lnSpc>
              <a:spcBef>
                <a:spcPts val="0"/>
              </a:spcBef>
              <a:spcAft>
                <a:spcPts val="0"/>
              </a:spcAft>
              <a:buClr>
                <a:srgbClr val="777777"/>
              </a:buClr>
              <a:buSzPts val="1200"/>
              <a:buFont typeface="Source Sans Pro"/>
              <a:buChar char="●"/>
            </a:pPr>
            <a:r>
              <a:rPr lang="en-US" sz="2000">
                <a:solidFill>
                  <a:schemeClr val="dk2"/>
                </a:solidFill>
                <a:latin typeface="Source Sans Pro"/>
                <a:ea typeface="Source Sans Pro"/>
                <a:cs typeface="Source Sans Pro"/>
                <a:sym typeface="Source Sans Pro"/>
              </a:rPr>
              <a:t>Identify data gaps and issues</a:t>
            </a:r>
            <a:endParaRPr/>
          </a:p>
          <a:p>
            <a:pPr marL="457200" lvl="0" indent="-304800" algn="l" rtl="0">
              <a:lnSpc>
                <a:spcPct val="130000"/>
              </a:lnSpc>
              <a:spcBef>
                <a:spcPts val="0"/>
              </a:spcBef>
              <a:spcAft>
                <a:spcPts val="0"/>
              </a:spcAft>
              <a:buClr>
                <a:srgbClr val="777777"/>
              </a:buClr>
              <a:buSzPts val="1200"/>
              <a:buFont typeface="Source Sans Pro"/>
              <a:buChar char="●"/>
            </a:pPr>
            <a:r>
              <a:rPr lang="en-US" sz="2000"/>
              <a:t>Select initial data for the tool based on CEQ policy guidance and make data open and available for use at every step of our open data pipeline</a:t>
            </a:r>
            <a:endParaRPr/>
          </a:p>
          <a:p>
            <a:pPr marL="457200" lvl="0" indent="-304800" algn="l" rtl="0">
              <a:lnSpc>
                <a:spcPct val="130000"/>
              </a:lnSpc>
              <a:spcBef>
                <a:spcPts val="0"/>
              </a:spcBef>
              <a:spcAft>
                <a:spcPts val="0"/>
              </a:spcAft>
              <a:buClr>
                <a:srgbClr val="777777"/>
              </a:buClr>
              <a:buSzPts val="1200"/>
              <a:buFont typeface="Source Sans Pro"/>
              <a:buChar char="●"/>
            </a:pPr>
            <a:r>
              <a:rPr lang="en-US" sz="2000">
                <a:solidFill>
                  <a:schemeClr val="dk2"/>
                </a:solidFill>
                <a:latin typeface="Source Sans Pro"/>
                <a:ea typeface="Source Sans Pro"/>
                <a:cs typeface="Source Sans Pro"/>
                <a:sym typeface="Source Sans Pro"/>
              </a:rPr>
              <a:t>Implement CEQ’s definition of disadvantaged community in the CEJST</a:t>
            </a:r>
            <a:endParaRPr>
              <a:solidFill>
                <a:schemeClr val="dk2"/>
              </a:solidFill>
            </a:endParaRPr>
          </a:p>
          <a:p>
            <a:pPr marL="457200" lvl="0" indent="-304800" algn="l" rtl="0">
              <a:lnSpc>
                <a:spcPct val="130000"/>
              </a:lnSpc>
              <a:spcBef>
                <a:spcPts val="0"/>
              </a:spcBef>
              <a:spcAft>
                <a:spcPts val="0"/>
              </a:spcAft>
              <a:buClr>
                <a:srgbClr val="777777"/>
              </a:buClr>
              <a:buSzPts val="1200"/>
              <a:buFont typeface="Source Sans Pro"/>
              <a:buChar char="●"/>
            </a:pPr>
            <a:r>
              <a:rPr lang="en-US" sz="2000">
                <a:solidFill>
                  <a:schemeClr val="dk2"/>
                </a:solidFill>
                <a:latin typeface="Source Sans Pro"/>
                <a:ea typeface="Source Sans Pro"/>
                <a:cs typeface="Source Sans Pro"/>
                <a:sym typeface="Source Sans Pro"/>
              </a:rPr>
              <a:t>User research with federal program officers w</a:t>
            </a:r>
            <a:r>
              <a:rPr lang="en-US" sz="2000"/>
              <a:t>ho will use this tool</a:t>
            </a:r>
            <a:endParaRPr sz="2000"/>
          </a:p>
          <a:p>
            <a:pPr marL="457200" lvl="0" indent="-304800" algn="l" rtl="0">
              <a:lnSpc>
                <a:spcPct val="130000"/>
              </a:lnSpc>
              <a:spcBef>
                <a:spcPts val="0"/>
              </a:spcBef>
              <a:spcAft>
                <a:spcPts val="0"/>
              </a:spcAft>
              <a:buSzPts val="1200"/>
              <a:buChar char="●"/>
            </a:pPr>
            <a:r>
              <a:rPr lang="en-US" sz="2000"/>
              <a:t>Foster community collaboration and network building between environmental justice, civic tech, and data communities</a:t>
            </a:r>
            <a:endParaRPr sz="2000" b="1"/>
          </a:p>
        </p:txBody>
      </p:sp>
      <p:sp>
        <p:nvSpPr>
          <p:cNvPr id="182" name="Google Shape;182;p16"/>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64E96"/>
                </a:solidFill>
              </a:rPr>
              <a:t>The USDS team’s l</a:t>
            </a:r>
            <a:r>
              <a:rPr lang="en-US">
                <a:solidFill>
                  <a:srgbClr val="064E96"/>
                </a:solidFill>
                <a:latin typeface="Source Sans Pro"/>
                <a:ea typeface="Source Sans Pro"/>
                <a:cs typeface="Source Sans Pro"/>
                <a:sym typeface="Source Sans Pro"/>
              </a:rPr>
              <a:t>ong term roadmap</a:t>
            </a:r>
            <a:endParaRPr>
              <a:solidFill>
                <a:srgbClr val="064E96"/>
              </a:solidFill>
            </a:endParaRPr>
          </a:p>
        </p:txBody>
      </p:sp>
      <p:sp>
        <p:nvSpPr>
          <p:cNvPr id="188" name="Google Shape;188;p17"/>
          <p:cNvSpPr txBox="1">
            <a:spLocks noGrp="1"/>
          </p:cNvSpPr>
          <p:nvPr>
            <p:ph type="body" idx="1"/>
          </p:nvPr>
        </p:nvSpPr>
        <p:spPr>
          <a:xfrm>
            <a:off x="350044" y="1640417"/>
            <a:ext cx="8396764" cy="3416400"/>
          </a:xfrm>
          <a:prstGeom prst="rect">
            <a:avLst/>
          </a:prstGeom>
          <a:noFill/>
          <a:ln>
            <a:noFill/>
          </a:ln>
        </p:spPr>
        <p:txBody>
          <a:bodyPr spcFirstLastPara="1" wrap="square" lIns="91425" tIns="91425" rIns="91425" bIns="91425" anchor="t" anchorCtr="0">
            <a:normAutofit lnSpcReduction="10000"/>
          </a:bodyPr>
          <a:lstStyle/>
          <a:p>
            <a:pPr marL="342900" lvl="0" indent="-293771" algn="l" rtl="0">
              <a:lnSpc>
                <a:spcPct val="95000"/>
              </a:lnSpc>
              <a:spcBef>
                <a:spcPts val="0"/>
              </a:spcBef>
              <a:spcAft>
                <a:spcPts val="0"/>
              </a:spcAft>
              <a:buSzPts val="1026"/>
              <a:buFont typeface="Source Sans Pro"/>
              <a:buChar char="●"/>
            </a:pPr>
            <a:r>
              <a:rPr lang="en-US" sz="1750"/>
              <a:t>Develop a robust and scalable process to maintain this participatory data roadmap in a sustainable way, to support the Justice40 data community and the needs of the Climate and Economic Justice Screening Tool (CEJST)</a:t>
            </a:r>
            <a:endParaRPr sz="1750"/>
          </a:p>
          <a:p>
            <a:pPr marL="342900" lvl="0" indent="-293771" algn="l" rtl="0">
              <a:lnSpc>
                <a:spcPct val="95000"/>
              </a:lnSpc>
              <a:spcBef>
                <a:spcPts val="1000"/>
              </a:spcBef>
              <a:spcAft>
                <a:spcPts val="0"/>
              </a:spcAft>
              <a:buSzPts val="1026"/>
              <a:buFont typeface="Source Sans Pro"/>
              <a:buChar char="●"/>
            </a:pPr>
            <a:r>
              <a:rPr lang="en-US" sz="1750">
                <a:latin typeface="Source Sans Pro"/>
                <a:ea typeface="Source Sans Pro"/>
                <a:cs typeface="Source Sans Pro"/>
                <a:sym typeface="Source Sans Pro"/>
              </a:rPr>
              <a:t>Identify host agency partner for long ter</a:t>
            </a:r>
            <a:r>
              <a:rPr lang="en-US" sz="1750"/>
              <a:t>m development and maintenance of CEJST</a:t>
            </a:r>
            <a:endParaRPr sz="1565"/>
          </a:p>
          <a:p>
            <a:pPr marL="342900" lvl="0" indent="-293771" algn="l" rtl="0">
              <a:lnSpc>
                <a:spcPct val="95000"/>
              </a:lnSpc>
              <a:spcBef>
                <a:spcPts val="1000"/>
              </a:spcBef>
              <a:spcAft>
                <a:spcPts val="0"/>
              </a:spcAft>
              <a:buSzPts val="1026"/>
              <a:buFont typeface="Source Sans Pro"/>
              <a:buChar char="●"/>
            </a:pPr>
            <a:r>
              <a:rPr lang="en-US" sz="1657"/>
              <a:t>Support federal programs and their stakeholder engagement and implementation plans (this is the actual sending of money/benefits)</a:t>
            </a:r>
            <a:endParaRPr sz="1657"/>
          </a:p>
          <a:p>
            <a:pPr marL="342900" lvl="0" indent="-293771" algn="l" rtl="0">
              <a:lnSpc>
                <a:spcPct val="95000"/>
              </a:lnSpc>
              <a:spcBef>
                <a:spcPts val="1000"/>
              </a:spcBef>
              <a:spcAft>
                <a:spcPts val="0"/>
              </a:spcAft>
              <a:buSzPts val="1026"/>
              <a:buFont typeface="Source Sans Pro"/>
              <a:buChar char="●"/>
            </a:pPr>
            <a:r>
              <a:rPr lang="en-US" sz="1657"/>
              <a:t>Develop a scorecard with OMB and CEQ to track progress and ensure accountability</a:t>
            </a:r>
            <a:endParaRPr sz="1657"/>
          </a:p>
          <a:p>
            <a:pPr marL="342900" lvl="0" indent="-293771" algn="l" rtl="0">
              <a:lnSpc>
                <a:spcPct val="95000"/>
              </a:lnSpc>
              <a:spcBef>
                <a:spcPts val="1000"/>
              </a:spcBef>
              <a:spcAft>
                <a:spcPts val="0"/>
              </a:spcAft>
              <a:buSzPts val="1026"/>
              <a:buFont typeface="Source Sans Pro"/>
              <a:buChar char="●"/>
            </a:pPr>
            <a:r>
              <a:rPr lang="en-US" sz="1657"/>
              <a:t>Continue fostering community collaboration and network building</a:t>
            </a:r>
            <a:endParaRPr sz="1657"/>
          </a:p>
          <a:p>
            <a:pPr marL="342900" lvl="0" indent="-293771" algn="l" rtl="0">
              <a:lnSpc>
                <a:spcPct val="95000"/>
              </a:lnSpc>
              <a:spcBef>
                <a:spcPts val="1000"/>
              </a:spcBef>
              <a:spcAft>
                <a:spcPts val="1000"/>
              </a:spcAft>
              <a:buSzPts val="1026"/>
              <a:buFont typeface="Source Sans Pro"/>
              <a:buChar char="●"/>
            </a:pPr>
            <a:r>
              <a:rPr lang="en-US" sz="1657"/>
              <a:t>Develop ground-truthing and data improvement programs to improve the identification of and support for environmental justice communities </a:t>
            </a:r>
            <a:br>
              <a:rPr lang="en-US" sz="1657"/>
            </a:br>
            <a:endParaRPr sz="1657"/>
          </a:p>
        </p:txBody>
      </p:sp>
      <p:sp>
        <p:nvSpPr>
          <p:cNvPr id="189" name="Google Shape;189;p17"/>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64E96"/>
                </a:solidFill>
                <a:latin typeface="Source Sans Pro"/>
                <a:ea typeface="Source Sans Pro"/>
                <a:cs typeface="Source Sans Pro"/>
                <a:sym typeface="Source Sans Pro"/>
              </a:rPr>
              <a:t>Limitations we live with as a federal entity</a:t>
            </a:r>
            <a:endParaRPr>
              <a:solidFill>
                <a:srgbClr val="064E96"/>
              </a:solidFill>
            </a:endParaRPr>
          </a:p>
        </p:txBody>
      </p:sp>
      <p:sp>
        <p:nvSpPr>
          <p:cNvPr id="195" name="Google Shape;195;p13"/>
          <p:cNvSpPr txBox="1">
            <a:spLocks noGrp="1"/>
          </p:cNvSpPr>
          <p:nvPr>
            <p:ph type="body" idx="1"/>
          </p:nvPr>
        </p:nvSpPr>
        <p:spPr>
          <a:xfrm>
            <a:off x="350044" y="1640417"/>
            <a:ext cx="8396700" cy="34164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200"/>
              </a:spcBef>
              <a:spcAft>
                <a:spcPts val="0"/>
              </a:spcAft>
              <a:buClr>
                <a:srgbClr val="595959"/>
              </a:buClr>
              <a:buSzPts val="1100"/>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We cannot:</a:t>
            </a:r>
            <a:endParaRPr/>
          </a:p>
          <a:p>
            <a:pPr marL="285750" lvl="0" indent="-304800" algn="l" rtl="0">
              <a:lnSpc>
                <a:spcPct val="120000"/>
              </a:lnSpc>
              <a:spcBef>
                <a:spcPts val="1200"/>
              </a:spcBef>
              <a:spcAft>
                <a:spcPts val="0"/>
              </a:spcAft>
              <a:buClr>
                <a:srgbClr val="595959"/>
              </a:buClr>
              <a:buSzPts val="1400"/>
              <a:buFont typeface="Source Sans Pro"/>
              <a:buChar char="●"/>
            </a:pPr>
            <a:r>
              <a:rPr lang="en-US"/>
              <a:t>Survey the public without authorization (Paperwork Reduction Act requirements)</a:t>
            </a:r>
            <a:endParaRPr/>
          </a:p>
          <a:p>
            <a:pPr marL="285750" lvl="0" indent="-304800" algn="l" rtl="0">
              <a:lnSpc>
                <a:spcPct val="120000"/>
              </a:lnSpc>
              <a:spcBef>
                <a:spcPts val="1200"/>
              </a:spcBef>
              <a:spcAft>
                <a:spcPts val="0"/>
              </a:spcAft>
              <a:buClr>
                <a:srgbClr val="595959"/>
              </a:buClr>
              <a:buSzPts val="1400"/>
              <a:buFont typeface="Source Sans Pro"/>
              <a:buChar char="●"/>
            </a:pPr>
            <a:r>
              <a:rPr lang="en-US"/>
              <a:t>Call on the White House Environmental Justice Advisory Committee (WHEJAC) or its members in their official capacity</a:t>
            </a:r>
            <a:endParaRPr/>
          </a:p>
          <a:p>
            <a:pPr marL="285750" lvl="0" indent="-304800" algn="l" rtl="0">
              <a:lnSpc>
                <a:spcPct val="120000"/>
              </a:lnSpc>
              <a:spcBef>
                <a:spcPts val="1200"/>
              </a:spcBef>
              <a:spcAft>
                <a:spcPts val="0"/>
              </a:spcAft>
              <a:buSzPts val="1400"/>
              <a:buChar char="●"/>
            </a:pPr>
            <a:r>
              <a:rPr lang="en-US"/>
              <a:t>Make decisions about Justice40 federal policy</a:t>
            </a:r>
            <a:endParaRPr/>
          </a:p>
          <a:p>
            <a:pPr marL="285750" lvl="0" indent="-215900" algn="l" rtl="0">
              <a:lnSpc>
                <a:spcPct val="120000"/>
              </a:lnSpc>
              <a:spcBef>
                <a:spcPts val="1200"/>
              </a:spcBef>
              <a:spcAft>
                <a:spcPts val="0"/>
              </a:spcAft>
              <a:buClr>
                <a:srgbClr val="595959"/>
              </a:buClr>
              <a:buSzPts val="1100"/>
              <a:buFont typeface="Source Sans Pro"/>
              <a:buNone/>
            </a:pPr>
            <a:endParaRPr/>
          </a:p>
        </p:txBody>
      </p:sp>
      <p:sp>
        <p:nvSpPr>
          <p:cNvPr id="196" name="Google Shape;196;p13"/>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350044" y="915317"/>
            <a:ext cx="8396700" cy="572700"/>
          </a:xfrm>
          <a:prstGeom prst="rect">
            <a:avLst/>
          </a:prstGeom>
          <a:noFill/>
          <a:ln>
            <a:noFill/>
          </a:ln>
        </p:spPr>
        <p:txBody>
          <a:bodyPr spcFirstLastPara="1" wrap="square" lIns="91425" tIns="91425" rIns="91425" bIns="91425" anchor="t" anchorCtr="0">
            <a:normAutofit fontScale="90000"/>
          </a:bodyPr>
          <a:lstStyle/>
          <a:p>
            <a:pPr marL="0" marR="0" lvl="0" indent="0" algn="l" rtl="0">
              <a:lnSpc>
                <a:spcPct val="115000"/>
              </a:lnSpc>
              <a:spcBef>
                <a:spcPts val="0"/>
              </a:spcBef>
              <a:spcAft>
                <a:spcPts val="0"/>
              </a:spcAft>
              <a:buClr>
                <a:srgbClr val="000000"/>
              </a:buClr>
              <a:buSzPct val="44444"/>
              <a:buFont typeface="Source Sans Pro"/>
              <a:buNone/>
            </a:pPr>
            <a:r>
              <a:rPr lang="en-US">
                <a:solidFill>
                  <a:srgbClr val="064E96"/>
                </a:solidFill>
                <a:latin typeface="Source Sans Pro"/>
                <a:ea typeface="Source Sans Pro"/>
                <a:cs typeface="Source Sans Pro"/>
                <a:sym typeface="Source Sans Pro"/>
              </a:rPr>
              <a:t>Why open source?</a:t>
            </a:r>
            <a:endParaRPr>
              <a:solidFill>
                <a:srgbClr val="064E96"/>
              </a:solidFill>
              <a:latin typeface="Source Sans Pro"/>
              <a:ea typeface="Source Sans Pro"/>
              <a:cs typeface="Source Sans Pro"/>
              <a:sym typeface="Source Sans Pro"/>
            </a:endParaRPr>
          </a:p>
        </p:txBody>
      </p:sp>
      <p:sp>
        <p:nvSpPr>
          <p:cNvPr id="202" name="Google Shape;202;p14"/>
          <p:cNvSpPr txBox="1">
            <a:spLocks noGrp="1"/>
          </p:cNvSpPr>
          <p:nvPr>
            <p:ph type="body" idx="1"/>
          </p:nvPr>
        </p:nvSpPr>
        <p:spPr>
          <a:xfrm>
            <a:off x="350044" y="1640417"/>
            <a:ext cx="83967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sz="1900"/>
              <a:t>The USDS Environmental Justice team uses open source in the spirit of our </a:t>
            </a:r>
            <a:r>
              <a:rPr lang="en-US" sz="1900">
                <a:solidFill>
                  <a:srgbClr val="003399"/>
                </a:solidFill>
              </a:rPr>
              <a:t>transparency and participatory principles</a:t>
            </a:r>
            <a:r>
              <a:rPr lang="en-US" sz="1900"/>
              <a:t>, to ensure that all software tools published are available for public observation, input, and reuse. </a:t>
            </a:r>
            <a:endParaRPr sz="1900"/>
          </a:p>
          <a:p>
            <a:pPr marL="0" lvl="0" indent="0" algn="l" rtl="0">
              <a:lnSpc>
                <a:spcPct val="115000"/>
              </a:lnSpc>
              <a:spcBef>
                <a:spcPts val="1200"/>
              </a:spcBef>
              <a:spcAft>
                <a:spcPts val="0"/>
              </a:spcAft>
              <a:buClr>
                <a:schemeClr val="dk1"/>
              </a:buClr>
              <a:buSzPts val="1100"/>
              <a:buFont typeface="Arial"/>
              <a:buNone/>
            </a:pPr>
            <a:r>
              <a:rPr lang="en-US" sz="1900"/>
              <a:t>We believe that the best software is built in the open and through collaboration, and we look forward to incorporating feedback and contributions from the wide and diverse community of environmental justice and civic tech practitioners.</a:t>
            </a:r>
            <a:endParaRPr sz="1900"/>
          </a:p>
          <a:p>
            <a:pPr marL="0" lvl="0" indent="0" algn="l" rtl="0">
              <a:lnSpc>
                <a:spcPct val="115000"/>
              </a:lnSpc>
              <a:spcBef>
                <a:spcPts val="1200"/>
              </a:spcBef>
              <a:spcAft>
                <a:spcPts val="1200"/>
              </a:spcAft>
              <a:buSzPts val="1800"/>
              <a:buNone/>
            </a:pPr>
            <a:endParaRPr sz="1900"/>
          </a:p>
        </p:txBody>
      </p:sp>
      <p:sp>
        <p:nvSpPr>
          <p:cNvPr id="203" name="Google Shape;203;p14"/>
          <p:cNvSpPr txBox="1">
            <a:spLocks noGrp="1"/>
          </p:cNvSpPr>
          <p:nvPr>
            <p:ph type="body" idx="2"/>
          </p:nvPr>
        </p:nvSpPr>
        <p:spPr>
          <a:xfrm>
            <a:off x="350044" y="432617"/>
            <a:ext cx="7522500"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64E96"/>
                </a:solidFill>
                <a:latin typeface="Source Sans Pro"/>
                <a:ea typeface="Source Sans Pro"/>
                <a:cs typeface="Source Sans Pro"/>
                <a:sym typeface="Source Sans Pro"/>
              </a:rPr>
              <a:t>We need technologists </a:t>
            </a:r>
            <a:r>
              <a:rPr lang="en-US" i="1">
                <a:solidFill>
                  <a:srgbClr val="064E96"/>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and</a:t>
            </a:r>
            <a:r>
              <a:rPr lang="en-US" i="1">
                <a:solidFill>
                  <a:srgbClr val="064E96"/>
                </a:solidFill>
                <a:latin typeface="Source Sans Pro"/>
                <a:ea typeface="Source Sans Pro"/>
                <a:cs typeface="Source Sans Pro"/>
                <a:sym typeface="Source Sans Pro"/>
              </a:rPr>
              <a:t> </a:t>
            </a:r>
            <a:r>
              <a:rPr lang="en-US">
                <a:solidFill>
                  <a:srgbClr val="064E96"/>
                </a:solidFill>
                <a:latin typeface="Source Sans Pro"/>
                <a:ea typeface="Source Sans Pro"/>
                <a:cs typeface="Source Sans Pro"/>
                <a:sym typeface="Source Sans Pro"/>
              </a:rPr>
              <a:t>communities</a:t>
            </a:r>
            <a:endParaRPr b="0">
              <a:solidFill>
                <a:srgbClr val="064E96"/>
              </a:solidFill>
              <a:latin typeface="Source Sans Pro"/>
              <a:ea typeface="Source Sans Pro"/>
              <a:cs typeface="Source Sans Pro"/>
              <a:sym typeface="Source Sans Pro"/>
            </a:endParaRPr>
          </a:p>
          <a:p>
            <a:pPr marL="0" lvl="0" indent="0" algn="l" rtl="0">
              <a:lnSpc>
                <a:spcPct val="100000"/>
              </a:lnSpc>
              <a:spcBef>
                <a:spcPts val="0"/>
              </a:spcBef>
              <a:spcAft>
                <a:spcPts val="0"/>
              </a:spcAft>
              <a:buSzPts val="2800"/>
              <a:buNone/>
            </a:pPr>
            <a:endParaRPr>
              <a:solidFill>
                <a:srgbClr val="064E96"/>
              </a:solidFill>
            </a:endParaRPr>
          </a:p>
        </p:txBody>
      </p:sp>
      <p:sp>
        <p:nvSpPr>
          <p:cNvPr id="209" name="Google Shape;209;p15"/>
          <p:cNvSpPr txBox="1">
            <a:spLocks noGrp="1"/>
          </p:cNvSpPr>
          <p:nvPr>
            <p:ph type="body" idx="1"/>
          </p:nvPr>
        </p:nvSpPr>
        <p:spPr>
          <a:xfrm>
            <a:off x="350050" y="1436150"/>
            <a:ext cx="8396700" cy="36210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2118"/>
              <a:buNone/>
            </a:pPr>
            <a:r>
              <a:rPr lang="en-US"/>
              <a:t>We seek to build bridges between government, academic, nonprofit, private sector, and environmental justice communities to better develop the CEJST and improve the development of tech and data tools to advance environmental justice causes. We encourage and support participation from all communities and individuals, no matter your technology experience.</a:t>
            </a:r>
            <a:endParaRPr/>
          </a:p>
        </p:txBody>
      </p:sp>
      <p:sp>
        <p:nvSpPr>
          <p:cNvPr id="210" name="Google Shape;210;p15"/>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Autofit/>
          </a:bodyPr>
          <a:lstStyle/>
          <a:p>
            <a:pPr marL="0" lvl="0" indent="0" algn="l" rtl="0">
              <a:lnSpc>
                <a:spcPct val="94999"/>
              </a:lnSpc>
              <a:spcBef>
                <a:spcPts val="0"/>
              </a:spcBef>
              <a:spcAft>
                <a:spcPts val="0"/>
              </a:spcAft>
              <a:buSzPts val="1260"/>
              <a:buNone/>
            </a:pPr>
            <a:r>
              <a:rPr lang="en-US">
                <a:solidFill>
                  <a:srgbClr val="3B7FF2"/>
                </a:solidFill>
              </a:rPr>
              <a:t>JUSTICE40 OPEN-SOURCE COMMUNITY</a:t>
            </a:r>
            <a:endParaRPr b="0">
              <a:solidFill>
                <a:srgbClr val="3B7FF2"/>
              </a:solidFill>
            </a:endParaRPr>
          </a:p>
          <a:p>
            <a:pPr marL="0" lvl="0" indent="0" algn="l" rtl="0">
              <a:lnSpc>
                <a:spcPct val="94999"/>
              </a:lnSpc>
              <a:spcBef>
                <a:spcPts val="0"/>
              </a:spcBef>
              <a:spcAft>
                <a:spcPts val="0"/>
              </a:spcAft>
              <a:buSzPts val="1260"/>
              <a:buNone/>
            </a:pPr>
            <a:endParaRPr>
              <a:solidFill>
                <a:srgbClr val="3B7FF2"/>
              </a:solidFill>
            </a:endParaRPr>
          </a:p>
        </p:txBody>
      </p:sp>
      <p:grpSp>
        <p:nvGrpSpPr>
          <p:cNvPr id="211" name="Google Shape;211;p15"/>
          <p:cNvGrpSpPr/>
          <p:nvPr/>
        </p:nvGrpSpPr>
        <p:grpSpPr>
          <a:xfrm>
            <a:off x="796276" y="2634176"/>
            <a:ext cx="7076137" cy="2277693"/>
            <a:chOff x="796276" y="2253176"/>
            <a:chExt cx="7076137" cy="2277693"/>
          </a:xfrm>
        </p:grpSpPr>
        <p:pic>
          <p:nvPicPr>
            <p:cNvPr id="212" name="Google Shape;212;p15" descr="Text&#10;&#10;Description automatically generated with medium confidence"/>
            <p:cNvPicPr preferRelativeResize="0"/>
            <p:nvPr/>
          </p:nvPicPr>
          <p:blipFill rotWithShape="1">
            <a:blip r:embed="rId3">
              <a:alphaModFix/>
            </a:blip>
            <a:srcRect/>
            <a:stretch/>
          </p:blipFill>
          <p:spPr>
            <a:xfrm>
              <a:off x="1749932" y="2707455"/>
              <a:ext cx="3087009" cy="1693006"/>
            </a:xfrm>
            <a:prstGeom prst="rect">
              <a:avLst/>
            </a:prstGeom>
            <a:noFill/>
            <a:ln>
              <a:noFill/>
            </a:ln>
          </p:spPr>
        </p:pic>
        <p:cxnSp>
          <p:nvCxnSpPr>
            <p:cNvPr id="213" name="Google Shape;213;p15"/>
            <p:cNvCxnSpPr/>
            <p:nvPr/>
          </p:nvCxnSpPr>
          <p:spPr>
            <a:xfrm rot="10800000" flipH="1">
              <a:off x="5184594" y="3278650"/>
              <a:ext cx="217271" cy="859590"/>
            </a:xfrm>
            <a:prstGeom prst="straightConnector1">
              <a:avLst/>
            </a:prstGeom>
            <a:noFill/>
            <a:ln w="12700" cap="flat" cmpd="sng">
              <a:solidFill>
                <a:srgbClr val="7F7F7F"/>
              </a:solidFill>
              <a:prstDash val="dot"/>
              <a:round/>
              <a:headEnd type="none" w="sm" len="sm"/>
              <a:tailEnd type="none" w="sm" len="sm"/>
            </a:ln>
          </p:spPr>
        </p:cxnSp>
        <p:cxnSp>
          <p:nvCxnSpPr>
            <p:cNvPr id="214" name="Google Shape;214;p15"/>
            <p:cNvCxnSpPr/>
            <p:nvPr/>
          </p:nvCxnSpPr>
          <p:spPr>
            <a:xfrm>
              <a:off x="4326344" y="3064920"/>
              <a:ext cx="1075520" cy="195757"/>
            </a:xfrm>
            <a:prstGeom prst="straightConnector1">
              <a:avLst/>
            </a:prstGeom>
            <a:noFill/>
            <a:ln w="12700" cap="flat" cmpd="sng">
              <a:solidFill>
                <a:srgbClr val="7F7F7F"/>
              </a:solidFill>
              <a:prstDash val="dot"/>
              <a:round/>
              <a:headEnd type="none" w="sm" len="sm"/>
              <a:tailEnd type="none" w="sm" len="sm"/>
            </a:ln>
          </p:spPr>
        </p:cxnSp>
        <p:cxnSp>
          <p:nvCxnSpPr>
            <p:cNvPr id="215" name="Google Shape;215;p15"/>
            <p:cNvCxnSpPr/>
            <p:nvPr/>
          </p:nvCxnSpPr>
          <p:spPr>
            <a:xfrm>
              <a:off x="6650565" y="3088073"/>
              <a:ext cx="608856" cy="576575"/>
            </a:xfrm>
            <a:prstGeom prst="straightConnector1">
              <a:avLst/>
            </a:prstGeom>
            <a:noFill/>
            <a:ln w="12700" cap="flat" cmpd="sng">
              <a:solidFill>
                <a:srgbClr val="7F7F7F"/>
              </a:solidFill>
              <a:prstDash val="dot"/>
              <a:round/>
              <a:headEnd type="none" w="sm" len="sm"/>
              <a:tailEnd type="none" w="sm" len="sm"/>
            </a:ln>
          </p:spPr>
        </p:cxnSp>
        <p:cxnSp>
          <p:nvCxnSpPr>
            <p:cNvPr id="216" name="Google Shape;216;p15"/>
            <p:cNvCxnSpPr>
              <a:stCxn id="217" idx="2"/>
            </p:cNvCxnSpPr>
            <p:nvPr/>
          </p:nvCxnSpPr>
          <p:spPr>
            <a:xfrm rot="10800000">
              <a:off x="6671101" y="3100936"/>
              <a:ext cx="871500" cy="231900"/>
            </a:xfrm>
            <a:prstGeom prst="straightConnector1">
              <a:avLst/>
            </a:prstGeom>
            <a:noFill/>
            <a:ln w="12700" cap="flat" cmpd="sng">
              <a:solidFill>
                <a:srgbClr val="7F7F7F"/>
              </a:solidFill>
              <a:prstDash val="dot"/>
              <a:round/>
              <a:headEnd type="none" w="sm" len="sm"/>
              <a:tailEnd type="none" w="sm" len="sm"/>
            </a:ln>
          </p:spPr>
        </p:cxnSp>
        <p:cxnSp>
          <p:nvCxnSpPr>
            <p:cNvPr id="218" name="Google Shape;218;p15"/>
            <p:cNvCxnSpPr/>
            <p:nvPr/>
          </p:nvCxnSpPr>
          <p:spPr>
            <a:xfrm flipH="1">
              <a:off x="5940522" y="3085834"/>
              <a:ext cx="680965" cy="763623"/>
            </a:xfrm>
            <a:prstGeom prst="straightConnector1">
              <a:avLst/>
            </a:prstGeom>
            <a:noFill/>
            <a:ln w="12700" cap="flat" cmpd="sng">
              <a:solidFill>
                <a:srgbClr val="7F7F7F"/>
              </a:solidFill>
              <a:prstDash val="dot"/>
              <a:round/>
              <a:headEnd type="none" w="sm" len="sm"/>
              <a:tailEnd type="none" w="sm" len="sm"/>
            </a:ln>
          </p:spPr>
        </p:cxnSp>
        <p:cxnSp>
          <p:nvCxnSpPr>
            <p:cNvPr id="219" name="Google Shape;219;p15"/>
            <p:cNvCxnSpPr/>
            <p:nvPr/>
          </p:nvCxnSpPr>
          <p:spPr>
            <a:xfrm>
              <a:off x="5410445" y="3303214"/>
              <a:ext cx="511060" cy="502720"/>
            </a:xfrm>
            <a:prstGeom prst="straightConnector1">
              <a:avLst/>
            </a:prstGeom>
            <a:noFill/>
            <a:ln w="12700" cap="flat" cmpd="sng">
              <a:solidFill>
                <a:srgbClr val="7F7F7F"/>
              </a:solidFill>
              <a:prstDash val="dot"/>
              <a:round/>
              <a:headEnd type="none" w="sm" len="sm"/>
              <a:tailEnd type="none" w="sm" len="sm"/>
            </a:ln>
          </p:spPr>
        </p:cxnSp>
        <p:cxnSp>
          <p:nvCxnSpPr>
            <p:cNvPr id="220" name="Google Shape;220;p15"/>
            <p:cNvCxnSpPr/>
            <p:nvPr/>
          </p:nvCxnSpPr>
          <p:spPr>
            <a:xfrm flipH="1">
              <a:off x="4351988" y="3252050"/>
              <a:ext cx="1097015" cy="745687"/>
            </a:xfrm>
            <a:prstGeom prst="straightConnector1">
              <a:avLst/>
            </a:prstGeom>
            <a:noFill/>
            <a:ln w="12700" cap="flat" cmpd="sng">
              <a:solidFill>
                <a:srgbClr val="7F7F7F"/>
              </a:solidFill>
              <a:prstDash val="dot"/>
              <a:round/>
              <a:headEnd type="none" w="sm" len="sm"/>
              <a:tailEnd type="none" w="sm" len="sm"/>
            </a:ln>
          </p:spPr>
        </p:cxnSp>
        <p:sp>
          <p:nvSpPr>
            <p:cNvPr id="221" name="Google Shape;221;p15"/>
            <p:cNvSpPr txBox="1"/>
            <p:nvPr/>
          </p:nvSpPr>
          <p:spPr>
            <a:xfrm>
              <a:off x="2815106" y="2846050"/>
              <a:ext cx="917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rgbClr val="003399"/>
                  </a:solidFill>
                  <a:latin typeface="Source Sans Pro"/>
                  <a:ea typeface="Source Sans Pro"/>
                  <a:cs typeface="Source Sans Pro"/>
                  <a:sym typeface="Source Sans Pro"/>
                </a:rPr>
                <a:t>CEJST</a:t>
              </a:r>
              <a:endParaRPr sz="1200" b="1" i="0" u="none" strike="noStrike" cap="none">
                <a:solidFill>
                  <a:srgbClr val="003399"/>
                </a:solidFill>
                <a:latin typeface="Source Sans Pro"/>
                <a:ea typeface="Source Sans Pro"/>
                <a:cs typeface="Source Sans Pro"/>
                <a:sym typeface="Source Sans Pro"/>
              </a:endParaRPr>
            </a:p>
          </p:txBody>
        </p:sp>
        <p:pic>
          <p:nvPicPr>
            <p:cNvPr id="222" name="Google Shape;222;p15" descr="Icon&#10;&#10;Description automatically generated"/>
            <p:cNvPicPr preferRelativeResize="0"/>
            <p:nvPr/>
          </p:nvPicPr>
          <p:blipFill rotWithShape="1">
            <a:blip r:embed="rId4">
              <a:alphaModFix/>
            </a:blip>
            <a:srcRect/>
            <a:stretch/>
          </p:blipFill>
          <p:spPr>
            <a:xfrm>
              <a:off x="796276" y="2556101"/>
              <a:ext cx="1845663" cy="1974768"/>
            </a:xfrm>
            <a:prstGeom prst="rect">
              <a:avLst/>
            </a:prstGeom>
            <a:noFill/>
            <a:ln>
              <a:noFill/>
            </a:ln>
          </p:spPr>
        </p:pic>
        <p:sp>
          <p:nvSpPr>
            <p:cNvPr id="223" name="Google Shape;223;p15"/>
            <p:cNvSpPr txBox="1"/>
            <p:nvPr/>
          </p:nvSpPr>
          <p:spPr>
            <a:xfrm>
              <a:off x="1101053" y="3465566"/>
              <a:ext cx="1066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2"/>
                  </a:solidFill>
                  <a:latin typeface="Source Sans Pro"/>
                  <a:ea typeface="Source Sans Pro"/>
                  <a:cs typeface="Source Sans Pro"/>
                  <a:sym typeface="Source Sans Pro"/>
                </a:rPr>
                <a:t>Open-Source Code</a:t>
              </a:r>
              <a:endParaRPr/>
            </a:p>
          </p:txBody>
        </p:sp>
        <p:pic>
          <p:nvPicPr>
            <p:cNvPr id="224" name="Google Shape;224;p15" descr="Icon&#10;&#10;Description automatically generated"/>
            <p:cNvPicPr preferRelativeResize="0"/>
            <p:nvPr/>
          </p:nvPicPr>
          <p:blipFill rotWithShape="1">
            <a:blip r:embed="rId5">
              <a:alphaModFix/>
            </a:blip>
            <a:srcRect/>
            <a:stretch/>
          </p:blipFill>
          <p:spPr>
            <a:xfrm>
              <a:off x="4657783" y="2253176"/>
              <a:ext cx="1963704" cy="1172857"/>
            </a:xfrm>
            <a:prstGeom prst="rect">
              <a:avLst/>
            </a:prstGeom>
            <a:noFill/>
            <a:ln>
              <a:noFill/>
            </a:ln>
          </p:spPr>
        </p:pic>
        <p:sp>
          <p:nvSpPr>
            <p:cNvPr id="225" name="Google Shape;225;p15"/>
            <p:cNvSpPr txBox="1"/>
            <p:nvPr/>
          </p:nvSpPr>
          <p:spPr>
            <a:xfrm>
              <a:off x="5117894" y="2537555"/>
              <a:ext cx="1168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2"/>
                  </a:solidFill>
                  <a:latin typeface="Source Sans Pro"/>
                  <a:ea typeface="Source Sans Pro"/>
                  <a:cs typeface="Source Sans Pro"/>
                  <a:sym typeface="Source Sans Pro"/>
                </a:rPr>
                <a:t>Open</a:t>
              </a:r>
              <a:r>
                <a:rPr lang="en-US" sz="1200" b="1">
                  <a:solidFill>
                    <a:schemeClr val="dk2"/>
                  </a:solidFill>
                  <a:latin typeface="Source Sans Pro"/>
                  <a:ea typeface="Source Sans Pro"/>
                  <a:cs typeface="Source Sans Pro"/>
                  <a:sym typeface="Source Sans Pro"/>
                </a:rPr>
                <a:t> </a:t>
              </a:r>
              <a:r>
                <a:rPr lang="en-US" sz="1200" b="1" i="0" u="none" strike="noStrike" cap="none">
                  <a:solidFill>
                    <a:schemeClr val="dk2"/>
                  </a:solidFill>
                  <a:latin typeface="Source Sans Pro"/>
                  <a:ea typeface="Source Sans Pro"/>
                  <a:cs typeface="Source Sans Pro"/>
                  <a:sym typeface="Source Sans Pro"/>
                </a:rPr>
                <a:t>participation</a:t>
              </a:r>
              <a:endParaRPr/>
            </a:p>
          </p:txBody>
        </p:sp>
        <p:pic>
          <p:nvPicPr>
            <p:cNvPr id="226" name="Google Shape;226;p15" descr="Logo&#10;&#10;Description automatically generated with medium confidence"/>
            <p:cNvPicPr preferRelativeResize="0"/>
            <p:nvPr/>
          </p:nvPicPr>
          <p:blipFill rotWithShape="1">
            <a:blip r:embed="rId6">
              <a:alphaModFix/>
            </a:blip>
            <a:srcRect/>
            <a:stretch/>
          </p:blipFill>
          <p:spPr>
            <a:xfrm flipH="1">
              <a:off x="5290106" y="2808672"/>
              <a:ext cx="1289200" cy="1177438"/>
            </a:xfrm>
            <a:prstGeom prst="rect">
              <a:avLst/>
            </a:prstGeom>
            <a:noFill/>
            <a:ln>
              <a:noFill/>
            </a:ln>
          </p:spPr>
        </p:pic>
        <p:pic>
          <p:nvPicPr>
            <p:cNvPr id="227" name="Google Shape;227;p15" descr="Arrow&#10;&#10;Description automatically generated"/>
            <p:cNvPicPr preferRelativeResize="0"/>
            <p:nvPr/>
          </p:nvPicPr>
          <p:blipFill rotWithShape="1">
            <a:blip r:embed="rId7">
              <a:alphaModFix/>
            </a:blip>
            <a:srcRect/>
            <a:stretch/>
          </p:blipFill>
          <p:spPr>
            <a:xfrm>
              <a:off x="4215784" y="3110157"/>
              <a:ext cx="744672" cy="710817"/>
            </a:xfrm>
            <a:prstGeom prst="rect">
              <a:avLst/>
            </a:prstGeom>
            <a:noFill/>
            <a:ln>
              <a:noFill/>
            </a:ln>
          </p:spPr>
        </p:pic>
        <p:sp>
          <p:nvSpPr>
            <p:cNvPr id="228" name="Google Shape;228;p15"/>
            <p:cNvSpPr/>
            <p:nvPr/>
          </p:nvSpPr>
          <p:spPr>
            <a:xfrm>
              <a:off x="4263988" y="3976146"/>
              <a:ext cx="101995" cy="87048"/>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15"/>
            <p:cNvSpPr/>
            <p:nvPr/>
          </p:nvSpPr>
          <p:spPr>
            <a:xfrm>
              <a:off x="4263506" y="2999246"/>
              <a:ext cx="101995" cy="87048"/>
            </a:xfrm>
            <a:prstGeom prst="ellipse">
              <a:avLst/>
            </a:prstGeom>
            <a:solidFill>
              <a:srgbClr val="AA9E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15"/>
            <p:cNvSpPr/>
            <p:nvPr/>
          </p:nvSpPr>
          <p:spPr>
            <a:xfrm>
              <a:off x="5361945" y="3239302"/>
              <a:ext cx="101995" cy="87048"/>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1" name="Google Shape;231;p15"/>
            <p:cNvSpPr/>
            <p:nvPr/>
          </p:nvSpPr>
          <p:spPr>
            <a:xfrm>
              <a:off x="5889525" y="3762409"/>
              <a:ext cx="101995" cy="87048"/>
            </a:xfrm>
            <a:prstGeom prst="ellipse">
              <a:avLst/>
            </a:prstGeom>
            <a:solidFill>
              <a:srgbClr val="AA9E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7" name="Google Shape;217;p15"/>
            <p:cNvSpPr/>
            <p:nvPr/>
          </p:nvSpPr>
          <p:spPr>
            <a:xfrm>
              <a:off x="7542601" y="3289312"/>
              <a:ext cx="101995" cy="87048"/>
            </a:xfrm>
            <a:prstGeom prst="ellipse">
              <a:avLst/>
            </a:prstGeom>
            <a:solidFill>
              <a:srgbClr val="AA9E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2" name="Google Shape;232;p15"/>
            <p:cNvSpPr/>
            <p:nvPr/>
          </p:nvSpPr>
          <p:spPr>
            <a:xfrm>
              <a:off x="6585824" y="3057298"/>
              <a:ext cx="101995" cy="87048"/>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3" name="Google Shape;233;p15"/>
            <p:cNvSpPr/>
            <p:nvPr/>
          </p:nvSpPr>
          <p:spPr>
            <a:xfrm>
              <a:off x="7214497" y="3628839"/>
              <a:ext cx="101995" cy="87048"/>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34" name="Google Shape;234;p15" descr="Icon&#10;&#10;Description automatically generated"/>
            <p:cNvPicPr preferRelativeResize="0"/>
            <p:nvPr/>
          </p:nvPicPr>
          <p:blipFill rotWithShape="1">
            <a:blip r:embed="rId8">
              <a:alphaModFix/>
            </a:blip>
            <a:srcRect/>
            <a:stretch/>
          </p:blipFill>
          <p:spPr>
            <a:xfrm>
              <a:off x="4734696" y="3411431"/>
              <a:ext cx="663422" cy="633261"/>
            </a:xfrm>
            <a:prstGeom prst="rect">
              <a:avLst/>
            </a:prstGeom>
            <a:noFill/>
            <a:ln>
              <a:noFill/>
            </a:ln>
          </p:spPr>
        </p:pic>
        <p:pic>
          <p:nvPicPr>
            <p:cNvPr id="235" name="Google Shape;235;p15" descr="Icon&#10;&#10;Description automatically generated"/>
            <p:cNvPicPr preferRelativeResize="0"/>
            <p:nvPr/>
          </p:nvPicPr>
          <p:blipFill rotWithShape="1">
            <a:blip r:embed="rId9">
              <a:alphaModFix/>
            </a:blip>
            <a:srcRect/>
            <a:stretch/>
          </p:blipFill>
          <p:spPr>
            <a:xfrm>
              <a:off x="6172448" y="3158552"/>
              <a:ext cx="906744" cy="865522"/>
            </a:xfrm>
            <a:prstGeom prst="rect">
              <a:avLst/>
            </a:prstGeom>
            <a:noFill/>
            <a:ln>
              <a:noFill/>
            </a:ln>
          </p:spPr>
        </p:pic>
        <p:pic>
          <p:nvPicPr>
            <p:cNvPr id="236" name="Google Shape;236;p15" descr="Icon&#10;&#10;Description automatically generated"/>
            <p:cNvPicPr preferRelativeResize="0"/>
            <p:nvPr/>
          </p:nvPicPr>
          <p:blipFill rotWithShape="1">
            <a:blip r:embed="rId10">
              <a:alphaModFix/>
            </a:blip>
            <a:srcRect/>
            <a:stretch/>
          </p:blipFill>
          <p:spPr>
            <a:xfrm>
              <a:off x="7323010" y="3303214"/>
              <a:ext cx="549403" cy="601948"/>
            </a:xfrm>
            <a:prstGeom prst="rect">
              <a:avLst/>
            </a:prstGeom>
            <a:noFill/>
            <a:ln>
              <a:noFill/>
            </a:ln>
          </p:spPr>
        </p:pic>
        <p:sp>
          <p:nvSpPr>
            <p:cNvPr id="237" name="Google Shape;237;p15"/>
            <p:cNvSpPr/>
            <p:nvPr/>
          </p:nvSpPr>
          <p:spPr>
            <a:xfrm>
              <a:off x="5133596" y="4084527"/>
              <a:ext cx="101995" cy="87048"/>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38" name="Google Shape;238;p15" descr="Icon&#10;&#10;Description automatically generated"/>
            <p:cNvPicPr preferRelativeResize="0"/>
            <p:nvPr/>
          </p:nvPicPr>
          <p:blipFill rotWithShape="1">
            <a:blip r:embed="rId11">
              <a:alphaModFix/>
            </a:blip>
            <a:srcRect/>
            <a:stretch/>
          </p:blipFill>
          <p:spPr>
            <a:xfrm>
              <a:off x="5266303" y="3626734"/>
              <a:ext cx="799343" cy="79934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What is ground truthing?</a:t>
            </a:r>
            <a:endParaRPr/>
          </a:p>
        </p:txBody>
      </p:sp>
      <p:sp>
        <p:nvSpPr>
          <p:cNvPr id="244" name="Google Shape;244;p26"/>
          <p:cNvSpPr txBox="1">
            <a:spLocks noGrp="1"/>
          </p:cNvSpPr>
          <p:nvPr>
            <p:ph type="body" idx="1"/>
          </p:nvPr>
        </p:nvSpPr>
        <p:spPr>
          <a:xfrm>
            <a:off x="350044" y="1640417"/>
            <a:ext cx="83967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35000"/>
              </a:lnSpc>
              <a:spcBef>
                <a:spcPts val="1200"/>
              </a:spcBef>
              <a:spcAft>
                <a:spcPts val="0"/>
              </a:spcAft>
              <a:buClr>
                <a:schemeClr val="dk1"/>
              </a:buClr>
              <a:buSzPct val="61111"/>
              <a:buNone/>
            </a:pPr>
            <a:r>
              <a:rPr lang="en-US">
                <a:latin typeface="Source Sans Pro"/>
                <a:ea typeface="Source Sans Pro"/>
                <a:cs typeface="Source Sans Pro"/>
                <a:sym typeface="Source Sans Pro"/>
              </a:rPr>
              <a:t>Ground truthing is a process through which community members close gaps between datasets and their lived experiences by working with researchers and advocates.</a:t>
            </a:r>
            <a:endParaRPr/>
          </a:p>
          <a:p>
            <a:pPr marL="0" lvl="0" indent="0" algn="l" rtl="0">
              <a:lnSpc>
                <a:spcPct val="135000"/>
              </a:lnSpc>
              <a:spcBef>
                <a:spcPts val="1200"/>
              </a:spcBef>
              <a:spcAft>
                <a:spcPts val="0"/>
              </a:spcAft>
              <a:buClr>
                <a:schemeClr val="dk1"/>
              </a:buClr>
              <a:buSzPct val="61111"/>
              <a:buNone/>
            </a:pPr>
            <a:r>
              <a:rPr lang="en-US">
                <a:latin typeface="Source Sans Pro"/>
                <a:ea typeface="Source Sans Pro"/>
                <a:cs typeface="Source Sans Pro"/>
                <a:sym typeface="Source Sans Pro"/>
              </a:rPr>
              <a:t>For example, a California community added previously unknown burdens, such as auto body shops and areas where trucks frequently idled, to environmental maps. </a:t>
            </a:r>
            <a:endParaRPr>
              <a:latin typeface="Source Sans Pro"/>
              <a:ea typeface="Source Sans Pro"/>
              <a:cs typeface="Source Sans Pro"/>
              <a:sym typeface="Source Sans Pro"/>
            </a:endParaRPr>
          </a:p>
          <a:p>
            <a:pPr marL="0" lvl="0" indent="0" algn="l" rtl="0">
              <a:lnSpc>
                <a:spcPct val="135000"/>
              </a:lnSpc>
              <a:spcBef>
                <a:spcPts val="1200"/>
              </a:spcBef>
              <a:spcAft>
                <a:spcPts val="0"/>
              </a:spcAft>
              <a:buClr>
                <a:schemeClr val="dk1"/>
              </a:buClr>
              <a:buSzPct val="61111"/>
              <a:buNone/>
            </a:pPr>
            <a:r>
              <a:rPr lang="en-US"/>
              <a:t>We hope to use ground truthing to improve our understanding of environmental justice communities and to improve the data currently or potentially used to describe those communities. </a:t>
            </a:r>
            <a:endParaRPr/>
          </a:p>
          <a:p>
            <a:pPr marL="0" lvl="0" indent="0" algn="l" rtl="0">
              <a:lnSpc>
                <a:spcPct val="135000"/>
              </a:lnSpc>
              <a:spcBef>
                <a:spcPts val="1200"/>
              </a:spcBef>
              <a:spcAft>
                <a:spcPts val="0"/>
              </a:spcAft>
              <a:buClr>
                <a:srgbClr val="000000"/>
              </a:buClr>
              <a:buSzPct val="78571"/>
              <a:buNone/>
            </a:pPr>
            <a:r>
              <a:rPr lang="en-US" sz="1400" b="1">
                <a:latin typeface="Source Sans Pro"/>
                <a:ea typeface="Source Sans Pro"/>
                <a:cs typeface="Source Sans Pro"/>
                <a:sym typeface="Source Sans Pro"/>
              </a:rPr>
              <a:t>READ MORE</a:t>
            </a:r>
            <a:endParaRPr/>
          </a:p>
          <a:p>
            <a:pPr marL="182880" lvl="0" indent="-177165" algn="l" rtl="0">
              <a:lnSpc>
                <a:spcPct val="130000"/>
              </a:lnSpc>
              <a:spcBef>
                <a:spcPts val="0"/>
              </a:spcBef>
              <a:spcAft>
                <a:spcPts val="0"/>
              </a:spcAft>
              <a:buClr>
                <a:srgbClr val="3061B2"/>
              </a:buClr>
              <a:buSzPct val="100000"/>
              <a:buFont typeface="Source Sans Pro"/>
              <a:buChar char="➔"/>
            </a:pPr>
            <a:r>
              <a:rPr lang="en-US" sz="1200" u="sng">
                <a:solidFill>
                  <a:srgbClr val="3061B2"/>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Ground-Truthing Validation to Assess the Effect of Facility Locational Error on Cumulative Impacts Screening Tools</a:t>
            </a:r>
            <a:endParaRPr sz="1200">
              <a:solidFill>
                <a:srgbClr val="3061B2"/>
              </a:solidFill>
              <a:latin typeface="Source Sans Pro"/>
              <a:ea typeface="Source Sans Pro"/>
              <a:cs typeface="Source Sans Pro"/>
              <a:sym typeface="Source Sans Pro"/>
            </a:endParaRPr>
          </a:p>
          <a:p>
            <a:pPr marL="182880" lvl="0" indent="-177165" algn="l" rtl="0">
              <a:lnSpc>
                <a:spcPct val="130000"/>
              </a:lnSpc>
              <a:spcBef>
                <a:spcPts val="0"/>
              </a:spcBef>
              <a:spcAft>
                <a:spcPts val="0"/>
              </a:spcAft>
              <a:buClr>
                <a:srgbClr val="3061B2"/>
              </a:buClr>
              <a:buSzPct val="100000"/>
              <a:buFont typeface="Source Sans Pro"/>
              <a:buChar char="➔"/>
            </a:pPr>
            <a:r>
              <a:rPr lang="en-US" sz="1200" u="sng">
                <a:solidFill>
                  <a:srgbClr val="3061B2"/>
                </a:solid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“Ground Truthing” Policy Using Participatory Map-Making to Connect Citizens and Decision Makers</a:t>
            </a:r>
            <a:endParaRPr sz="1200">
              <a:solidFill>
                <a:srgbClr val="3061B2"/>
              </a:solidFill>
              <a:latin typeface="Source Sans Pro"/>
              <a:ea typeface="Source Sans Pro"/>
              <a:cs typeface="Source Sans Pro"/>
              <a:sym typeface="Source Sans Pro"/>
            </a:endParaRPr>
          </a:p>
        </p:txBody>
      </p:sp>
      <p:sp>
        <p:nvSpPr>
          <p:cNvPr id="245" name="Google Shape;245;p26"/>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8"/>
          <p:cNvSpPr txBox="1">
            <a:spLocks noGrp="1"/>
          </p:cNvSpPr>
          <p:nvPr>
            <p:ph type="title"/>
          </p:nvPr>
        </p:nvSpPr>
        <p:spPr>
          <a:xfrm>
            <a:off x="350044" y="915317"/>
            <a:ext cx="83967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200"/>
              <a:buFont typeface="Source Sans Pro"/>
              <a:buNone/>
            </a:pPr>
            <a:r>
              <a:rPr lang="en-US" sz="2000">
                <a:solidFill>
                  <a:srgbClr val="064E96"/>
                </a:solidFill>
              </a:rPr>
              <a:t>Working principles</a:t>
            </a:r>
            <a:endParaRPr sz="2000">
              <a:solidFill>
                <a:srgbClr val="064E96"/>
              </a:solidFill>
            </a:endParaRPr>
          </a:p>
        </p:txBody>
      </p:sp>
      <p:sp>
        <p:nvSpPr>
          <p:cNvPr id="251" name="Google Shape;251;p18"/>
          <p:cNvSpPr txBox="1">
            <a:spLocks noGrp="1"/>
          </p:cNvSpPr>
          <p:nvPr>
            <p:ph type="body" idx="1"/>
          </p:nvPr>
        </p:nvSpPr>
        <p:spPr>
          <a:xfrm>
            <a:off x="350044" y="1488017"/>
            <a:ext cx="8396700" cy="3416400"/>
          </a:xfrm>
          <a:prstGeom prst="rect">
            <a:avLst/>
          </a:prstGeom>
          <a:noFill/>
          <a:ln>
            <a:noFill/>
          </a:ln>
        </p:spPr>
        <p:txBody>
          <a:bodyPr spcFirstLastPara="1" wrap="square" lIns="91425" tIns="91425" rIns="91425" bIns="91425" anchor="t" anchorCtr="0">
            <a:noAutofit/>
          </a:bodyPr>
          <a:lstStyle/>
          <a:p>
            <a:pPr marL="301625" lvl="0" indent="-290513" algn="l" rtl="0">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“Open” means transparent and participatory.</a:t>
            </a:r>
            <a:endParaRPr sz="1629">
              <a:solidFill>
                <a:schemeClr val="dk2"/>
              </a:solidFill>
              <a:latin typeface="Source Sans Pro"/>
              <a:ea typeface="Source Sans Pro"/>
              <a:cs typeface="Source Sans Pro"/>
              <a:sym typeface="Source Sans Pro"/>
            </a:endParaRPr>
          </a:p>
          <a:p>
            <a:pPr marL="301625" lvl="0" indent="-290513" algn="l" rtl="0">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We take a modular and modern approach to software development.</a:t>
            </a:r>
            <a:endParaRPr sz="1629">
              <a:solidFill>
                <a:schemeClr val="dk2"/>
              </a:solidFill>
              <a:latin typeface="Source Sans Pro"/>
              <a:ea typeface="Source Sans Pro"/>
              <a:cs typeface="Source Sans Pro"/>
              <a:sym typeface="Source Sans Pro"/>
            </a:endParaRPr>
          </a:p>
          <a:p>
            <a:pPr marL="301625" lvl="0" indent="-290513" algn="l" rtl="0">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We build open</a:t>
            </a:r>
            <a:r>
              <a:rPr lang="en-US" sz="1629"/>
              <a:t> </a:t>
            </a:r>
            <a:r>
              <a:rPr lang="en-US" sz="1629">
                <a:solidFill>
                  <a:schemeClr val="dk2"/>
                </a:solidFill>
                <a:latin typeface="Source Sans Pro"/>
                <a:ea typeface="Source Sans Pro"/>
                <a:cs typeface="Source Sans Pro"/>
                <a:sym typeface="Source Sans Pro"/>
              </a:rPr>
              <a:t>source software </a:t>
            </a:r>
            <a:r>
              <a:rPr lang="en-US" sz="1629" u="sng">
                <a:solidFill>
                  <a:schemeClr val="dk2"/>
                </a:solidFill>
                <a:latin typeface="Source Sans Pro"/>
                <a:ea typeface="Source Sans Pro"/>
                <a:cs typeface="Source Sans Pro"/>
                <a:sym typeface="Source Sans Pro"/>
              </a:rPr>
              <a:t>and</a:t>
            </a:r>
            <a:r>
              <a:rPr lang="en-US" sz="1629">
                <a:solidFill>
                  <a:schemeClr val="dk2"/>
                </a:solidFill>
                <a:latin typeface="Source Sans Pro"/>
                <a:ea typeface="Source Sans Pro"/>
                <a:cs typeface="Source Sans Pro"/>
                <a:sym typeface="Source Sans Pro"/>
              </a:rPr>
              <a:t> open source process.</a:t>
            </a:r>
            <a:endParaRPr sz="1629">
              <a:solidFill>
                <a:schemeClr val="dk2"/>
              </a:solidFill>
              <a:latin typeface="Source Sans Pro"/>
              <a:ea typeface="Source Sans Pro"/>
              <a:cs typeface="Source Sans Pro"/>
              <a:sym typeface="Source Sans Pro"/>
            </a:endParaRPr>
          </a:p>
          <a:p>
            <a:pPr marL="301625" lvl="0" indent="-290513" algn="l" rtl="0">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We value ease of implementation.</a:t>
            </a:r>
            <a:endParaRPr sz="1629">
              <a:solidFill>
                <a:schemeClr val="dk2"/>
              </a:solidFill>
              <a:latin typeface="Source Sans Pro"/>
              <a:ea typeface="Source Sans Pro"/>
              <a:cs typeface="Source Sans Pro"/>
              <a:sym typeface="Source Sans Pro"/>
            </a:endParaRPr>
          </a:p>
          <a:p>
            <a:pPr marL="301625" lvl="0" indent="-290513" algn="l" rtl="0">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Fostering community includes building capacity and making our software and processes accessible to participants with diverse backgrounds and skill sets. </a:t>
            </a:r>
            <a:endParaRPr sz="1629">
              <a:solidFill>
                <a:schemeClr val="dk2"/>
              </a:solidFill>
              <a:latin typeface="Source Sans Pro"/>
              <a:ea typeface="Source Sans Pro"/>
              <a:cs typeface="Source Sans Pro"/>
              <a:sym typeface="Source Sans Pro"/>
            </a:endParaRPr>
          </a:p>
          <a:p>
            <a:pPr marL="301625" lvl="0" indent="-290513" algn="l" rtl="0">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Data (and data science) is as important as software and process. We build open data sets where possible.</a:t>
            </a:r>
            <a:endParaRPr sz="1629">
              <a:solidFill>
                <a:schemeClr val="dk2"/>
              </a:solidFill>
              <a:latin typeface="Source Sans Pro"/>
              <a:ea typeface="Source Sans Pro"/>
              <a:cs typeface="Source Sans Pro"/>
              <a:sym typeface="Source Sans Pro"/>
            </a:endParaRPr>
          </a:p>
          <a:p>
            <a:pPr marL="301625" lvl="0" indent="-290513" algn="l" rtl="0">
              <a:lnSpc>
                <a:spcPct val="110000"/>
              </a:lnSpc>
              <a:spcBef>
                <a:spcPts val="0"/>
              </a:spcBef>
              <a:spcAft>
                <a:spcPts val="0"/>
              </a:spcAft>
              <a:buClr>
                <a:srgbClr val="7F8EA4"/>
              </a:buClr>
              <a:buSzPts val="1120"/>
              <a:buFont typeface="Source Sans Pro"/>
              <a:buChar char="●"/>
            </a:pPr>
            <a:r>
              <a:rPr lang="en-US" sz="1629"/>
              <a:t>We seek to advance t</a:t>
            </a:r>
            <a:r>
              <a:rPr lang="en-US" sz="1629">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ransparency </a:t>
            </a:r>
            <a:r>
              <a:rPr lang="en-US" sz="1629">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in</a:t>
            </a:r>
            <a:r>
              <a:rPr lang="en-US" sz="1629">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 algorithms and to identify places where we might introduc</a:t>
            </a:r>
            <a:r>
              <a:rPr lang="en-US" sz="1629">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e</a:t>
            </a:r>
            <a:r>
              <a:rPr lang="en-US" sz="1629">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 biases.</a:t>
            </a:r>
            <a:endParaRPr sz="1629">
              <a:solidFill>
                <a:schemeClr val="dk2"/>
              </a:solidFill>
              <a:latin typeface="Source Sans Pro"/>
              <a:ea typeface="Source Sans Pro"/>
              <a:cs typeface="Source Sans Pro"/>
              <a:sym typeface="Source Sans Pro"/>
            </a:endParaRPr>
          </a:p>
          <a:p>
            <a:pPr marL="301625" lvl="0" indent="-290513" algn="l" rtl="0">
              <a:lnSpc>
                <a:spcPct val="110000"/>
              </a:lnSpc>
              <a:spcBef>
                <a:spcPts val="0"/>
              </a:spcBef>
              <a:spcAft>
                <a:spcPts val="0"/>
              </a:spcAft>
              <a:buClr>
                <a:srgbClr val="7F8EA4"/>
              </a:buClr>
              <a:buSzPts val="1120"/>
              <a:buFont typeface="Source Sans Pro"/>
              <a:buChar char="●"/>
            </a:pPr>
            <a:r>
              <a:rPr lang="en-US" sz="1629"/>
              <a:t>We p</a:t>
            </a:r>
            <a:r>
              <a:rPr lang="en-US" sz="1629">
                <a:solidFill>
                  <a:schemeClr val="dk2"/>
                </a:solidFill>
                <a:latin typeface="Source Sans Pro"/>
                <a:ea typeface="Source Sans Pro"/>
                <a:cs typeface="Source Sans Pro"/>
                <a:sym typeface="Source Sans Pro"/>
              </a:rPr>
              <a:t>rioritize data sets that address community vulnerabilities for programs in Justice40.</a:t>
            </a:r>
            <a:endParaRPr sz="1715"/>
          </a:p>
        </p:txBody>
      </p:sp>
      <p:sp>
        <p:nvSpPr>
          <p:cNvPr id="252" name="Google Shape;252;p18"/>
          <p:cNvSpPr txBox="1">
            <a:spLocks noGrp="1"/>
          </p:cNvSpPr>
          <p:nvPr>
            <p:ph type="body" idx="2"/>
          </p:nvPr>
        </p:nvSpPr>
        <p:spPr>
          <a:xfrm>
            <a:off x="350044" y="432617"/>
            <a:ext cx="7522500"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OPEN SOURCE COMMUNITY</a:t>
            </a:r>
            <a:endParaRPr>
              <a:solidFill>
                <a:srgbClr val="3B7FF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3C68"/>
        </a:solidFill>
        <a:effectLst/>
      </p:bgPr>
    </p:bg>
    <p:spTree>
      <p:nvGrpSpPr>
        <p:cNvPr id="1" name="Shape 62"/>
        <p:cNvGrpSpPr/>
        <p:nvPr/>
      </p:nvGrpSpPr>
      <p:grpSpPr>
        <a:xfrm>
          <a:off x="0" y="0"/>
          <a:ext cx="0" cy="0"/>
          <a:chOff x="0" y="0"/>
          <a:chExt cx="0" cy="0"/>
        </a:xfrm>
      </p:grpSpPr>
      <p:sp>
        <p:nvSpPr>
          <p:cNvPr id="63" name="Google Shape;63;p2"/>
          <p:cNvSpPr txBox="1">
            <a:spLocks noGrp="1"/>
          </p:cNvSpPr>
          <p:nvPr>
            <p:ph type="ctrTitle"/>
          </p:nvPr>
        </p:nvSpPr>
        <p:spPr>
          <a:xfrm>
            <a:off x="387900" y="1220550"/>
            <a:ext cx="7973400" cy="16920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Front matter</a:t>
            </a:r>
            <a:endParaRPr sz="4400">
              <a:solidFill>
                <a:schemeClr val="lt1"/>
              </a:solidFill>
              <a:latin typeface="Merriweather"/>
              <a:ea typeface="Merriweather"/>
              <a:cs typeface="Merriweather"/>
              <a:sym typeface="Merriweather"/>
            </a:endParaRPr>
          </a:p>
        </p:txBody>
      </p:sp>
      <p:sp>
        <p:nvSpPr>
          <p:cNvPr id="64" name="Google Shape;64;p2"/>
          <p:cNvSpPr txBox="1"/>
          <p:nvPr/>
        </p:nvSpPr>
        <p:spPr>
          <a:xfrm>
            <a:off x="442350" y="3029600"/>
            <a:ext cx="7042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Source Sans Pro"/>
              <a:buNone/>
            </a:pPr>
            <a:r>
              <a:rPr lang="en-US" sz="1800" b="1" i="0" u="none" strike="noStrike" cap="none">
                <a:solidFill>
                  <a:srgbClr val="FFFFFF"/>
                </a:solidFill>
                <a:latin typeface="Source Sans Pro"/>
                <a:ea typeface="Source Sans Pro"/>
                <a:cs typeface="Source Sans Pro"/>
                <a:sym typeface="Source Sans Pro"/>
              </a:rPr>
              <a:t>Agenda, working agreements, etc</a:t>
            </a:r>
            <a:endParaRPr sz="1800" b="1"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E31C3D"/>
              </a:solidFill>
              <a:latin typeface="Source Sans Pro"/>
              <a:ea typeface="Source Sans Pro"/>
              <a:cs typeface="Source Sans Pro"/>
              <a:sym typeface="Source Sans Pro"/>
            </a:endParaRPr>
          </a:p>
        </p:txBody>
      </p:sp>
      <p:cxnSp>
        <p:nvCxnSpPr>
          <p:cNvPr id="65" name="Google Shape;65;p2"/>
          <p:cNvCxnSpPr/>
          <p:nvPr/>
        </p:nvCxnSpPr>
        <p:spPr>
          <a:xfrm>
            <a:off x="518550" y="2953412"/>
            <a:ext cx="6706500" cy="0"/>
          </a:xfrm>
          <a:prstGeom prst="straightConnector1">
            <a:avLst/>
          </a:prstGeom>
          <a:noFill/>
          <a:ln w="28575" cap="flat" cmpd="sng">
            <a:solidFill>
              <a:schemeClr val="lt1"/>
            </a:solidFill>
            <a:prstDash val="solid"/>
            <a:round/>
            <a:headEnd type="none" w="sm" len="sm"/>
            <a:tailEnd type="none" w="sm" len="sm"/>
          </a:ln>
        </p:spPr>
      </p:cxnSp>
      <p:sp>
        <p:nvSpPr>
          <p:cNvPr id="66" name="Google Shape;66;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03C68"/>
        </a:solidFill>
        <a:effectLst/>
      </p:bgPr>
    </p:bg>
    <p:spTree>
      <p:nvGrpSpPr>
        <p:cNvPr id="1" name="Shape 256"/>
        <p:cNvGrpSpPr/>
        <p:nvPr/>
      </p:nvGrpSpPr>
      <p:grpSpPr>
        <a:xfrm>
          <a:off x="0" y="0"/>
          <a:ext cx="0" cy="0"/>
          <a:chOff x="0" y="0"/>
          <a:chExt cx="0" cy="0"/>
        </a:xfrm>
      </p:grpSpPr>
      <p:sp>
        <p:nvSpPr>
          <p:cNvPr id="257" name="Google Shape;257;p19"/>
          <p:cNvSpPr txBox="1">
            <a:spLocks noGrp="1"/>
          </p:cNvSpPr>
          <p:nvPr>
            <p:ph type="ctrTitle"/>
          </p:nvPr>
        </p:nvSpPr>
        <p:spPr>
          <a:xfrm>
            <a:off x="380575" y="1725750"/>
            <a:ext cx="7973400" cy="1692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Ways to Participate</a:t>
            </a:r>
            <a:endParaRPr sz="4400">
              <a:solidFill>
                <a:schemeClr val="lt1"/>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0"/>
          <p:cNvSpPr txBox="1">
            <a:spLocks noGrp="1"/>
          </p:cNvSpPr>
          <p:nvPr>
            <p:ph type="title"/>
          </p:nvPr>
        </p:nvSpPr>
        <p:spPr>
          <a:xfrm>
            <a:off x="350044" y="915317"/>
            <a:ext cx="83967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3703"/>
              <a:buNone/>
            </a:pPr>
            <a:r>
              <a:rPr lang="en-US">
                <a:solidFill>
                  <a:srgbClr val="064E96"/>
                </a:solidFill>
              </a:rPr>
              <a:t>We’d love to know….</a:t>
            </a:r>
            <a:endParaRPr>
              <a:solidFill>
                <a:srgbClr val="064E96"/>
              </a:solidFill>
            </a:endParaRPr>
          </a:p>
        </p:txBody>
      </p:sp>
      <p:sp>
        <p:nvSpPr>
          <p:cNvPr id="263" name="Google Shape;263;p20"/>
          <p:cNvSpPr txBox="1">
            <a:spLocks noGrp="1"/>
          </p:cNvSpPr>
          <p:nvPr>
            <p:ph type="body" idx="1"/>
          </p:nvPr>
        </p:nvSpPr>
        <p:spPr>
          <a:xfrm>
            <a:off x="350044" y="1640417"/>
            <a:ext cx="8396700" cy="3416400"/>
          </a:xfrm>
          <a:prstGeom prst="rect">
            <a:avLst/>
          </a:prstGeom>
          <a:noFill/>
          <a:ln>
            <a:noFill/>
          </a:ln>
        </p:spPr>
        <p:txBody>
          <a:bodyPr spcFirstLastPara="1" wrap="square" lIns="91425" tIns="91425" rIns="91425" bIns="91425" anchor="t" anchorCtr="0">
            <a:normAutofit/>
          </a:bodyPr>
          <a:lstStyle/>
          <a:p>
            <a:pPr marL="457200" lvl="0" indent="-304800" algn="l" rtl="0">
              <a:lnSpc>
                <a:spcPct val="130000"/>
              </a:lnSpc>
              <a:spcBef>
                <a:spcPts val="0"/>
              </a:spcBef>
              <a:spcAft>
                <a:spcPts val="0"/>
              </a:spcAft>
              <a:buClr>
                <a:srgbClr val="777777"/>
              </a:buClr>
              <a:buSzPts val="1200"/>
              <a:buFont typeface="Source Sans Pro"/>
              <a:buChar char="●"/>
            </a:pPr>
            <a:r>
              <a:rPr lang="en-US">
                <a:solidFill>
                  <a:schemeClr val="dk2"/>
                </a:solidFill>
                <a:latin typeface="Source Sans Pro"/>
                <a:ea typeface="Source Sans Pro"/>
                <a:cs typeface="Source Sans Pro"/>
                <a:sym typeface="Source Sans Pro"/>
              </a:rPr>
              <a:t>What brings you here today?</a:t>
            </a:r>
            <a:endParaRPr/>
          </a:p>
          <a:p>
            <a:pPr marL="457200" lvl="0" indent="-304800" algn="l" rtl="0">
              <a:lnSpc>
                <a:spcPct val="130000"/>
              </a:lnSpc>
              <a:spcBef>
                <a:spcPts val="0"/>
              </a:spcBef>
              <a:spcAft>
                <a:spcPts val="0"/>
              </a:spcAft>
              <a:buClr>
                <a:srgbClr val="777777"/>
              </a:buClr>
              <a:buSzPts val="1200"/>
              <a:buFont typeface="Source Sans Pro"/>
              <a:buChar char="●"/>
            </a:pPr>
            <a:r>
              <a:rPr lang="en-US">
                <a:solidFill>
                  <a:schemeClr val="dk2"/>
                </a:solidFill>
                <a:latin typeface="Source Sans Pro"/>
                <a:ea typeface="Source Sans Pro"/>
                <a:cs typeface="Source Sans Pro"/>
                <a:sym typeface="Source Sans Pro"/>
              </a:rPr>
              <a:t>What do you want to learn?</a:t>
            </a:r>
            <a:endParaRPr/>
          </a:p>
          <a:p>
            <a:pPr marL="457200" lvl="0" indent="-304800" algn="l" rtl="0">
              <a:lnSpc>
                <a:spcPct val="130000"/>
              </a:lnSpc>
              <a:spcBef>
                <a:spcPts val="0"/>
              </a:spcBef>
              <a:spcAft>
                <a:spcPts val="0"/>
              </a:spcAft>
              <a:buClr>
                <a:srgbClr val="777777"/>
              </a:buClr>
              <a:buSzPts val="1200"/>
              <a:buFont typeface="Source Sans Pro"/>
              <a:buChar char="●"/>
            </a:pPr>
            <a:r>
              <a:rPr lang="en-US">
                <a:solidFill>
                  <a:schemeClr val="dk2"/>
                </a:solidFill>
                <a:latin typeface="Source Sans Pro"/>
                <a:ea typeface="Source Sans Pro"/>
                <a:cs typeface="Source Sans Pro"/>
                <a:sym typeface="Source Sans Pro"/>
              </a:rPr>
              <a:t>How do you want to contribute?</a:t>
            </a:r>
            <a:endParaRPr>
              <a:solidFill>
                <a:schemeClr val="dk2"/>
              </a:solidFill>
              <a:latin typeface="Source Sans Pro"/>
              <a:ea typeface="Source Sans Pro"/>
              <a:cs typeface="Source Sans Pro"/>
              <a:sym typeface="Source Sans Pro"/>
            </a:endParaRPr>
          </a:p>
          <a:p>
            <a:pPr marL="0" lvl="0" indent="0" algn="l" rtl="0">
              <a:lnSpc>
                <a:spcPct val="130000"/>
              </a:lnSpc>
              <a:spcBef>
                <a:spcPts val="0"/>
              </a:spcBef>
              <a:spcAft>
                <a:spcPts val="0"/>
              </a:spcAft>
              <a:buNone/>
            </a:pPr>
            <a:endParaRPr/>
          </a:p>
          <a:p>
            <a:pPr marL="0" lvl="0" indent="0" algn="l" rtl="0">
              <a:lnSpc>
                <a:spcPct val="130000"/>
              </a:lnSpc>
              <a:spcBef>
                <a:spcPts val="0"/>
              </a:spcBef>
              <a:spcAft>
                <a:spcPts val="0"/>
              </a:spcAft>
              <a:buNone/>
            </a:pPr>
            <a:endParaRPr/>
          </a:p>
          <a:p>
            <a:pPr marL="0" lvl="0" indent="0" algn="l" rtl="0">
              <a:lnSpc>
                <a:spcPct val="130000"/>
              </a:lnSpc>
              <a:spcBef>
                <a:spcPts val="0"/>
              </a:spcBef>
              <a:spcAft>
                <a:spcPts val="0"/>
              </a:spcAft>
              <a:buNone/>
            </a:pPr>
            <a:r>
              <a:rPr lang="en-US"/>
              <a:t>Send us a note at  </a:t>
            </a:r>
            <a:r>
              <a:rPr lang="en-US" u="sng">
                <a:solidFill>
                  <a:schemeClr val="hlink"/>
                </a:solidFill>
                <a:hlinkClick r:id="rId3"/>
              </a:rPr>
              <a:t>justice40open@usds.gov</a:t>
            </a:r>
            <a:r>
              <a:rPr lang="en-US"/>
              <a:t>, or introduce yourself to the Google Group!</a:t>
            </a:r>
            <a:endParaRPr/>
          </a:p>
          <a:p>
            <a:pPr marL="0" marR="0" lvl="0" indent="0" algn="l" rtl="0">
              <a:lnSpc>
                <a:spcPct val="115000"/>
              </a:lnSpc>
              <a:spcBef>
                <a:spcPts val="0"/>
              </a:spcBef>
              <a:spcAft>
                <a:spcPts val="0"/>
              </a:spcAft>
              <a:buSzPts val="1800"/>
              <a:buNone/>
            </a:pPr>
            <a:endParaRPr>
              <a:latin typeface="Calibri"/>
              <a:ea typeface="Calibri"/>
              <a:cs typeface="Calibri"/>
              <a:sym typeface="Calibri"/>
            </a:endParaRPr>
          </a:p>
          <a:p>
            <a:pPr marL="0" marR="0" lvl="0" indent="0" algn="l" rtl="0">
              <a:lnSpc>
                <a:spcPct val="115000"/>
              </a:lnSpc>
              <a:spcBef>
                <a:spcPts val="0"/>
              </a:spcBef>
              <a:spcAft>
                <a:spcPts val="0"/>
              </a:spcAft>
              <a:buSzPts val="1800"/>
              <a:buNone/>
            </a:pPr>
            <a:endParaRPr sz="1800">
              <a:latin typeface="Calibri"/>
              <a:ea typeface="Calibri"/>
              <a:cs typeface="Calibri"/>
              <a:sym typeface="Calibri"/>
            </a:endParaRPr>
          </a:p>
        </p:txBody>
      </p:sp>
      <p:sp>
        <p:nvSpPr>
          <p:cNvPr id="264" name="Google Shape;264;p20"/>
          <p:cNvSpPr txBox="1">
            <a:spLocks noGrp="1"/>
          </p:cNvSpPr>
          <p:nvPr>
            <p:ph type="body" idx="2"/>
          </p:nvPr>
        </p:nvSpPr>
        <p:spPr>
          <a:xfrm>
            <a:off x="350044" y="432617"/>
            <a:ext cx="7522500"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WAYS TO PARTICIPATE</a:t>
            </a:r>
            <a:endParaRPr>
              <a:solidFill>
                <a:srgbClr val="3B7FF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1"/>
          <p:cNvSpPr txBox="1">
            <a:spLocks noGrp="1"/>
          </p:cNvSpPr>
          <p:nvPr>
            <p:ph type="title"/>
          </p:nvPr>
        </p:nvSpPr>
        <p:spPr>
          <a:xfrm>
            <a:off x="350044" y="915317"/>
            <a:ext cx="83967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3703"/>
              <a:buNone/>
            </a:pPr>
            <a:r>
              <a:rPr lang="en-US">
                <a:solidFill>
                  <a:srgbClr val="064E96"/>
                </a:solidFill>
                <a:latin typeface="Source Sans Pro"/>
                <a:ea typeface="Source Sans Pro"/>
                <a:cs typeface="Source Sans Pro"/>
                <a:sym typeface="Source Sans Pro"/>
              </a:rPr>
              <a:t>How to participate</a:t>
            </a:r>
            <a:endParaRPr>
              <a:solidFill>
                <a:srgbClr val="064E96"/>
              </a:solidFill>
            </a:endParaRPr>
          </a:p>
        </p:txBody>
      </p:sp>
      <p:sp>
        <p:nvSpPr>
          <p:cNvPr id="270" name="Google Shape;270;p21"/>
          <p:cNvSpPr txBox="1">
            <a:spLocks noGrp="1"/>
          </p:cNvSpPr>
          <p:nvPr>
            <p:ph type="body" idx="1"/>
          </p:nvPr>
        </p:nvSpPr>
        <p:spPr>
          <a:xfrm>
            <a:off x="350044" y="1640417"/>
            <a:ext cx="83967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rgbClr val="595959"/>
              </a:buClr>
              <a:buSzPts val="1800"/>
              <a:buNone/>
            </a:pPr>
            <a:r>
              <a:rPr lang="en-US">
                <a:latin typeface="Calibri"/>
                <a:ea typeface="Calibri"/>
                <a:cs typeface="Calibri"/>
                <a:sym typeface="Calibri"/>
              </a:rPr>
              <a:t>There are three main ways to participate:</a:t>
            </a:r>
            <a:endParaRPr>
              <a:latin typeface="Calibri"/>
              <a:ea typeface="Calibri"/>
              <a:cs typeface="Calibri"/>
              <a:sym typeface="Calibri"/>
            </a:endParaRPr>
          </a:p>
          <a:p>
            <a:pPr marL="0" lvl="0" indent="0" algn="l" rtl="0">
              <a:lnSpc>
                <a:spcPct val="115000"/>
              </a:lnSpc>
              <a:spcBef>
                <a:spcPts val="0"/>
              </a:spcBef>
              <a:spcAft>
                <a:spcPts val="0"/>
              </a:spcAft>
              <a:buClr>
                <a:srgbClr val="595959"/>
              </a:buClr>
              <a:buSzPts val="1800"/>
              <a:buNone/>
            </a:pPr>
            <a:endParaRPr>
              <a:latin typeface="Calibri"/>
              <a:ea typeface="Calibri"/>
              <a:cs typeface="Calibri"/>
              <a:sym typeface="Calibri"/>
            </a:endParaRPr>
          </a:p>
          <a:p>
            <a:pPr marL="342900" marR="0" lvl="0" indent="-342900" algn="l" rtl="0">
              <a:lnSpc>
                <a:spcPct val="115000"/>
              </a:lnSpc>
              <a:spcBef>
                <a:spcPts val="0"/>
              </a:spcBef>
              <a:spcAft>
                <a:spcPts val="0"/>
              </a:spcAft>
              <a:buSzPts val="1800"/>
              <a:buAutoNum type="arabicPeriod"/>
            </a:pPr>
            <a:r>
              <a:rPr lang="en-US" sz="1800">
                <a:latin typeface="Calibri"/>
                <a:ea typeface="Calibri"/>
                <a:cs typeface="Calibri"/>
                <a:sym typeface="Calibri"/>
              </a:rPr>
              <a:t>Contribute to coding/development</a:t>
            </a:r>
            <a:endParaRPr/>
          </a:p>
          <a:p>
            <a:pPr marL="342900" marR="0" lvl="0" indent="-342900" algn="l" rtl="0">
              <a:lnSpc>
                <a:spcPct val="115000"/>
              </a:lnSpc>
              <a:spcBef>
                <a:spcPts val="0"/>
              </a:spcBef>
              <a:spcAft>
                <a:spcPts val="0"/>
              </a:spcAft>
              <a:buSzPts val="1800"/>
              <a:buAutoNum type="arabicPeriod"/>
            </a:pPr>
            <a:r>
              <a:rPr lang="en-US">
                <a:latin typeface="Calibri"/>
                <a:ea typeface="Calibri"/>
                <a:cs typeface="Calibri"/>
                <a:sym typeface="Calibri"/>
              </a:rPr>
              <a:t>Contribute to research needs</a:t>
            </a:r>
            <a:endParaRPr/>
          </a:p>
          <a:p>
            <a:pPr marL="342900" lvl="0" indent="-342900" algn="l" rtl="0">
              <a:lnSpc>
                <a:spcPct val="115000"/>
              </a:lnSpc>
              <a:spcBef>
                <a:spcPts val="0"/>
              </a:spcBef>
              <a:spcAft>
                <a:spcPts val="0"/>
              </a:spcAft>
              <a:buSzPts val="1800"/>
              <a:buAutoNum type="arabicPeriod"/>
            </a:pPr>
            <a:r>
              <a:rPr lang="en-US">
                <a:latin typeface="Calibri"/>
                <a:ea typeface="Calibri"/>
                <a:cs typeface="Calibri"/>
                <a:sym typeface="Calibri"/>
              </a:rPr>
              <a:t>Contribute direct or indirect lived experiences of environmental justice issues</a:t>
            </a:r>
            <a:endParaRPr sz="1800">
              <a:latin typeface="Calibri"/>
              <a:ea typeface="Calibri"/>
              <a:cs typeface="Calibri"/>
              <a:sym typeface="Calibri"/>
            </a:endParaRPr>
          </a:p>
          <a:p>
            <a:pPr marL="457200" lvl="0" indent="-228600" algn="l" rtl="0">
              <a:lnSpc>
                <a:spcPct val="115000"/>
              </a:lnSpc>
              <a:spcBef>
                <a:spcPts val="0"/>
              </a:spcBef>
              <a:spcAft>
                <a:spcPts val="0"/>
              </a:spcAft>
              <a:buSzPts val="1800"/>
              <a:buNone/>
            </a:pPr>
            <a:endParaRPr/>
          </a:p>
        </p:txBody>
      </p:sp>
      <p:sp>
        <p:nvSpPr>
          <p:cNvPr id="271" name="Google Shape;271;p21"/>
          <p:cNvSpPr txBox="1">
            <a:spLocks noGrp="1"/>
          </p:cNvSpPr>
          <p:nvPr>
            <p:ph type="body" idx="2"/>
          </p:nvPr>
        </p:nvSpPr>
        <p:spPr>
          <a:xfrm>
            <a:off x="350044" y="432617"/>
            <a:ext cx="7522500"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WAYS TO PARTICIPATE</a:t>
            </a:r>
            <a:endParaRPr>
              <a:solidFill>
                <a:srgbClr val="3B7FF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2"/>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t>Do you have any of these skills? </a:t>
            </a:r>
            <a:endParaRPr/>
          </a:p>
        </p:txBody>
      </p:sp>
      <p:sp>
        <p:nvSpPr>
          <p:cNvPr id="277" name="Google Shape;277;p22"/>
          <p:cNvSpPr txBox="1">
            <a:spLocks noGrp="1"/>
          </p:cNvSpPr>
          <p:nvPr>
            <p:ph type="body" idx="1"/>
          </p:nvPr>
        </p:nvSpPr>
        <p:spPr>
          <a:xfrm>
            <a:off x="350044" y="1640417"/>
            <a:ext cx="8396700" cy="3416400"/>
          </a:xfrm>
          <a:prstGeom prst="rect">
            <a:avLst/>
          </a:prstGeom>
          <a:noFill/>
          <a:ln>
            <a:noFill/>
          </a:ln>
        </p:spPr>
        <p:txBody>
          <a:bodyPr spcFirstLastPara="1" wrap="square" lIns="91425" tIns="91425" rIns="91425" bIns="91425" anchor="t" anchorCtr="0">
            <a:normAutofit/>
          </a:bodyPr>
          <a:lstStyle/>
          <a:p>
            <a:pPr marL="457200" lvl="0" indent="0" algn="l" rtl="0">
              <a:lnSpc>
                <a:spcPct val="130000"/>
              </a:lnSpc>
              <a:spcBef>
                <a:spcPts val="0"/>
              </a:spcBef>
              <a:spcAft>
                <a:spcPts val="0"/>
              </a:spcAft>
              <a:buNone/>
            </a:pPr>
            <a:endParaRPr sz="1200"/>
          </a:p>
          <a:p>
            <a:pPr marL="457200" lvl="0" indent="-330200" algn="l" rtl="0">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Research planning</a:t>
            </a:r>
            <a:endParaRPr/>
          </a:p>
          <a:p>
            <a:pPr marL="457200" lvl="0" indent="-330200" algn="l" rtl="0">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Creating research protocols</a:t>
            </a:r>
            <a:endParaRPr/>
          </a:p>
          <a:p>
            <a:pPr marL="457200" lvl="0" indent="-330200" algn="l" rtl="0">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Recruiting for research</a:t>
            </a:r>
            <a:endParaRPr/>
          </a:p>
          <a:p>
            <a:pPr marL="457200" lvl="0" indent="-330200" algn="l" rtl="0">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Facilitating research sessions</a:t>
            </a:r>
            <a:endParaRPr/>
          </a:p>
          <a:p>
            <a:pPr marL="457200" lvl="0" indent="-330200" algn="l" rtl="0">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Research synthesis</a:t>
            </a:r>
            <a:endParaRPr/>
          </a:p>
          <a:p>
            <a:pPr marL="457200" lvl="0" indent="-330200" algn="l" rtl="0">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Creating research artifacts</a:t>
            </a:r>
            <a:endParaRPr/>
          </a:p>
          <a:p>
            <a:pPr marL="457200" lvl="0" indent="-330200" algn="l" rtl="0">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Research reports</a:t>
            </a:r>
            <a:endParaRPr/>
          </a:p>
          <a:p>
            <a:pPr marL="457200" lvl="0" indent="-330200" algn="l" rtl="0">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Sharing research findings</a:t>
            </a:r>
            <a:endParaRPr/>
          </a:p>
          <a:p>
            <a:pPr marL="457200" lvl="0" indent="-228600" algn="l" rtl="0">
              <a:lnSpc>
                <a:spcPct val="115000"/>
              </a:lnSpc>
              <a:spcBef>
                <a:spcPts val="0"/>
              </a:spcBef>
              <a:spcAft>
                <a:spcPts val="0"/>
              </a:spcAft>
              <a:buSzPts val="1800"/>
              <a:buNone/>
            </a:pPr>
            <a:endParaRPr/>
          </a:p>
        </p:txBody>
      </p:sp>
      <p:sp>
        <p:nvSpPr>
          <p:cNvPr id="278" name="Google Shape;278;p22"/>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WAYS TO PARTICIPATE</a:t>
            </a:r>
            <a:endParaRPr>
              <a:solidFill>
                <a:srgbClr val="3B7FF2"/>
              </a:solidFill>
            </a:endParaRPr>
          </a:p>
        </p:txBody>
      </p:sp>
      <p:sp>
        <p:nvSpPr>
          <p:cNvPr id="279" name="Google Shape;279;p22"/>
          <p:cNvSpPr txBox="1"/>
          <p:nvPr/>
        </p:nvSpPr>
        <p:spPr>
          <a:xfrm>
            <a:off x="2604304" y="1979142"/>
            <a:ext cx="2361235" cy="3416400"/>
          </a:xfrm>
          <a:prstGeom prst="rect">
            <a:avLst/>
          </a:prstGeom>
          <a:noFill/>
          <a:ln>
            <a:noFill/>
          </a:ln>
        </p:spPr>
        <p:txBody>
          <a:bodyPr spcFirstLastPara="1" wrap="square" lIns="91425" tIns="91425" rIns="91425" bIns="91425" anchor="t" anchorCtr="0">
            <a:normAutofit/>
          </a:bodyPr>
          <a:lstStyle/>
          <a:p>
            <a:pPr marL="457200" marR="0" lvl="0" indent="-330200" algn="l" rtl="0">
              <a:lnSpc>
                <a:spcPct val="130000"/>
              </a:lnSpc>
              <a:spcBef>
                <a:spcPts val="0"/>
              </a:spcBef>
              <a:spcAft>
                <a:spcPts val="0"/>
              </a:spcAft>
              <a:buClr>
                <a:srgbClr val="777777"/>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Data Visualization</a:t>
            </a:r>
            <a:endParaRPr/>
          </a:p>
          <a:p>
            <a:pPr marL="457200" marR="0" lvl="0" indent="-330200" algn="l" rtl="0">
              <a:lnSpc>
                <a:spcPct val="130000"/>
              </a:lnSpc>
              <a:spcBef>
                <a:spcPts val="0"/>
              </a:spcBef>
              <a:spcAft>
                <a:spcPts val="0"/>
              </a:spcAft>
              <a:buClr>
                <a:srgbClr val="777777"/>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Information Architecture</a:t>
            </a:r>
            <a:endParaRPr/>
          </a:p>
          <a:p>
            <a:pPr marL="457200" marR="0" lvl="0" indent="-330200" algn="l" rtl="0">
              <a:lnSpc>
                <a:spcPct val="130000"/>
              </a:lnSpc>
              <a:spcBef>
                <a:spcPts val="0"/>
              </a:spcBef>
              <a:spcAft>
                <a:spcPts val="0"/>
              </a:spcAft>
              <a:buClr>
                <a:srgbClr val="777777"/>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Making prototypes</a:t>
            </a:r>
            <a:endParaRPr/>
          </a:p>
          <a:p>
            <a:pPr marL="457200" marR="0" lvl="0" indent="-330200" algn="l" rtl="0">
              <a:lnSpc>
                <a:spcPct val="130000"/>
              </a:lnSpc>
              <a:spcBef>
                <a:spcPts val="0"/>
              </a:spcBef>
              <a:spcAft>
                <a:spcPts val="0"/>
              </a:spcAft>
              <a:buClr>
                <a:srgbClr val="777777"/>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Storytelling</a:t>
            </a:r>
            <a:endParaRPr/>
          </a:p>
          <a:p>
            <a:pPr marL="457200" marR="0" lvl="0" indent="-330200" algn="l" rtl="0">
              <a:lnSpc>
                <a:spcPct val="130000"/>
              </a:lnSpc>
              <a:spcBef>
                <a:spcPts val="0"/>
              </a:spcBef>
              <a:spcAft>
                <a:spcPts val="0"/>
              </a:spcAft>
              <a:buClr>
                <a:srgbClr val="777777"/>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Visual design </a:t>
            </a:r>
            <a:endParaRPr/>
          </a:p>
          <a:p>
            <a:pPr marL="457200" marR="0" lvl="0" indent="-330200" algn="l" rtl="0">
              <a:lnSpc>
                <a:spcPct val="130000"/>
              </a:lnSpc>
              <a:spcBef>
                <a:spcPts val="0"/>
              </a:spcBef>
              <a:spcAft>
                <a:spcPts val="0"/>
              </a:spcAft>
              <a:buClr>
                <a:srgbClr val="777777"/>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Teaching people about design and research</a:t>
            </a:r>
            <a:endParaRPr/>
          </a:p>
          <a:p>
            <a:pPr marL="457200" marR="0" lvl="0" indent="-330200" algn="l" rtl="0">
              <a:lnSpc>
                <a:spcPct val="130000"/>
              </a:lnSpc>
              <a:spcBef>
                <a:spcPts val="0"/>
              </a:spcBef>
              <a:spcAft>
                <a:spcPts val="0"/>
              </a:spcAft>
              <a:buClr>
                <a:srgbClr val="777777"/>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Writing</a:t>
            </a:r>
            <a:endParaRPr/>
          </a:p>
          <a:p>
            <a:pPr marL="457200" marR="0" lvl="0" indent="-228600" algn="l" rtl="0">
              <a:lnSpc>
                <a:spcPct val="115000"/>
              </a:lnSpc>
              <a:spcBef>
                <a:spcPts val="0"/>
              </a:spcBef>
              <a:spcAft>
                <a:spcPts val="0"/>
              </a:spcAft>
              <a:buClr>
                <a:schemeClr val="dk2"/>
              </a:buClr>
              <a:buSzPts val="1800"/>
              <a:buFont typeface="Arial"/>
              <a:buNone/>
            </a:pPr>
            <a:endParaRPr sz="1800" b="0" i="0" u="none" strike="noStrike" cap="none">
              <a:solidFill>
                <a:schemeClr val="dk2"/>
              </a:solidFill>
              <a:latin typeface="Source Sans Pro"/>
              <a:ea typeface="Source Sans Pro"/>
              <a:cs typeface="Source Sans Pro"/>
              <a:sym typeface="Source Sans Pro"/>
            </a:endParaRPr>
          </a:p>
        </p:txBody>
      </p:sp>
      <p:sp>
        <p:nvSpPr>
          <p:cNvPr id="280" name="Google Shape;280;p22"/>
          <p:cNvSpPr txBox="1"/>
          <p:nvPr/>
        </p:nvSpPr>
        <p:spPr>
          <a:xfrm>
            <a:off x="4721620" y="2001138"/>
            <a:ext cx="2168740" cy="3416400"/>
          </a:xfrm>
          <a:prstGeom prst="rect">
            <a:avLst/>
          </a:prstGeom>
          <a:noFill/>
          <a:ln>
            <a:noFill/>
          </a:ln>
        </p:spPr>
        <p:txBody>
          <a:bodyPr spcFirstLastPara="1" wrap="square" lIns="91425" tIns="91425" rIns="91425" bIns="91425" anchor="t" anchorCtr="0">
            <a:normAutofit/>
          </a:bodyPr>
          <a:lstStyle/>
          <a:p>
            <a:pPr marL="457200" marR="0" lvl="0" indent="-330200" algn="l" rtl="0">
              <a:lnSpc>
                <a:spcPct val="130000"/>
              </a:lnSpc>
              <a:spcBef>
                <a:spcPts val="0"/>
              </a:spcBef>
              <a:spcAft>
                <a:spcPts val="0"/>
              </a:spcAft>
              <a:buClr>
                <a:schemeClr val="dk2"/>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Workshop facilitation </a:t>
            </a:r>
            <a:endParaRPr/>
          </a:p>
          <a:p>
            <a:pPr marL="457200" marR="0" lvl="0" indent="-330200" algn="l" rtl="0">
              <a:lnSpc>
                <a:spcPct val="130000"/>
              </a:lnSpc>
              <a:spcBef>
                <a:spcPts val="0"/>
              </a:spcBef>
              <a:spcAft>
                <a:spcPts val="0"/>
              </a:spcAft>
              <a:buClr>
                <a:schemeClr val="dk2"/>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Creating Roadmaps</a:t>
            </a:r>
            <a:endParaRPr/>
          </a:p>
          <a:p>
            <a:pPr marL="457200" marR="0" lvl="0" indent="-330200" algn="l" rtl="0">
              <a:lnSpc>
                <a:spcPct val="130000"/>
              </a:lnSpc>
              <a:spcBef>
                <a:spcPts val="0"/>
              </a:spcBef>
              <a:spcAft>
                <a:spcPts val="0"/>
              </a:spcAft>
              <a:buClr>
                <a:schemeClr val="dk2"/>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Presenting</a:t>
            </a:r>
            <a:endParaRPr/>
          </a:p>
          <a:p>
            <a:pPr marL="457200" marR="0" lvl="0" indent="-330200" algn="l" rtl="0">
              <a:lnSpc>
                <a:spcPct val="130000"/>
              </a:lnSpc>
              <a:spcBef>
                <a:spcPts val="0"/>
              </a:spcBef>
              <a:spcAft>
                <a:spcPts val="0"/>
              </a:spcAft>
              <a:buClr>
                <a:schemeClr val="dk2"/>
              </a:buClr>
              <a:buSzPts val="800"/>
              <a:buFont typeface="Source Sans Pro"/>
              <a:buChar char="●"/>
            </a:pPr>
            <a:r>
              <a:rPr lang="en-US" sz="1200" b="0" i="0" u="none" strike="noStrike" cap="none">
                <a:solidFill>
                  <a:schemeClr val="dk2"/>
                </a:solidFill>
                <a:latin typeface="Source Sans Pro"/>
                <a:ea typeface="Source Sans Pro"/>
                <a:cs typeface="Source Sans Pro"/>
                <a:sym typeface="Source Sans Pro"/>
              </a:rPr>
              <a:t>Relationship building</a:t>
            </a:r>
            <a:endParaRPr/>
          </a:p>
          <a:p>
            <a:pPr marL="457200" marR="0" lvl="0" indent="-330200" algn="l" rtl="0">
              <a:lnSpc>
                <a:spcPct val="130000"/>
              </a:lnSpc>
              <a:spcBef>
                <a:spcPts val="0"/>
              </a:spcBef>
              <a:spcAft>
                <a:spcPts val="0"/>
              </a:spcAft>
              <a:buClr>
                <a:schemeClr val="dk2"/>
              </a:buClr>
              <a:buSzPts val="800"/>
              <a:buFont typeface="Source Sans Pro"/>
              <a:buChar char="●"/>
            </a:pPr>
            <a:r>
              <a:rPr lang="en-US" sz="1200" b="0" i="0" u="none" strike="noStrike" cap="none">
                <a:solidFill>
                  <a:srgbClr val="3061B2"/>
                </a:solidFill>
                <a:latin typeface="Source Sans Pro"/>
                <a:ea typeface="Source Sans Pro"/>
                <a:cs typeface="Source Sans Pro"/>
                <a:sym typeface="Source Sans Pro"/>
              </a:rPr>
              <a:t>Create your own products that use our data or tools!</a:t>
            </a:r>
            <a:endParaRPr>
              <a:solidFill>
                <a:srgbClr val="3061B2"/>
              </a:solidFill>
            </a:endParaRPr>
          </a:p>
          <a:p>
            <a:pPr marL="457200" marR="0" lvl="0" indent="-228600" algn="l" rtl="0">
              <a:lnSpc>
                <a:spcPct val="115000"/>
              </a:lnSpc>
              <a:spcBef>
                <a:spcPts val="0"/>
              </a:spcBef>
              <a:spcAft>
                <a:spcPts val="0"/>
              </a:spcAft>
              <a:buClr>
                <a:schemeClr val="dk2"/>
              </a:buClr>
              <a:buSzPts val="1800"/>
              <a:buFont typeface="Arial"/>
              <a:buNone/>
            </a:pPr>
            <a:endParaRPr sz="1800" b="0" i="0" u="none" strike="noStrike" cap="none">
              <a:solidFill>
                <a:schemeClr val="dk2"/>
              </a:solidFill>
              <a:latin typeface="Source Sans Pro"/>
              <a:ea typeface="Source Sans Pro"/>
              <a:cs typeface="Source Sans Pro"/>
              <a:sym typeface="Source Sans Pro"/>
            </a:endParaRPr>
          </a:p>
        </p:txBody>
      </p:sp>
      <p:sp>
        <p:nvSpPr>
          <p:cNvPr id="281" name="Google Shape;281;p22"/>
          <p:cNvSpPr txBox="1"/>
          <p:nvPr/>
        </p:nvSpPr>
        <p:spPr>
          <a:xfrm>
            <a:off x="660406" y="1434986"/>
            <a:ext cx="1575000" cy="482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2"/>
              </a:buClr>
              <a:buSzPts val="1800"/>
              <a:buFont typeface="Arial"/>
              <a:buNone/>
            </a:pPr>
            <a:r>
              <a:rPr lang="en-US" sz="1400" b="1" i="0" u="none" strike="noStrike" cap="none">
                <a:solidFill>
                  <a:schemeClr val="dk2"/>
                </a:solidFill>
                <a:latin typeface="Source Sans Pro"/>
                <a:ea typeface="Source Sans Pro"/>
                <a:cs typeface="Source Sans Pro"/>
                <a:sym typeface="Source Sans Pro"/>
              </a:rPr>
              <a:t>RESEARCH</a:t>
            </a:r>
            <a:endParaRPr/>
          </a:p>
        </p:txBody>
      </p:sp>
      <p:sp>
        <p:nvSpPr>
          <p:cNvPr id="282" name="Google Shape;282;p22"/>
          <p:cNvSpPr txBox="1"/>
          <p:nvPr/>
        </p:nvSpPr>
        <p:spPr>
          <a:xfrm>
            <a:off x="2926899" y="1441789"/>
            <a:ext cx="1935600" cy="754800"/>
          </a:xfrm>
          <a:prstGeom prst="rect">
            <a:avLst/>
          </a:prstGeom>
          <a:noFill/>
          <a:ln>
            <a:noFill/>
          </a:ln>
        </p:spPr>
        <p:txBody>
          <a:bodyPr spcFirstLastPara="1" wrap="square" lIns="91425" tIns="91425" rIns="91425" bIns="91425" anchor="t" anchorCtr="0">
            <a:normAutofit fontScale="92500"/>
          </a:bodyPr>
          <a:lstStyle/>
          <a:p>
            <a:pPr marL="0" marR="0" lvl="0" indent="0" algn="l" rtl="0">
              <a:lnSpc>
                <a:spcPct val="115000"/>
              </a:lnSpc>
              <a:spcBef>
                <a:spcPts val="0"/>
              </a:spcBef>
              <a:spcAft>
                <a:spcPts val="0"/>
              </a:spcAft>
              <a:buClr>
                <a:schemeClr val="dk2"/>
              </a:buClr>
              <a:buSzPct val="138996"/>
              <a:buFont typeface="Arial"/>
              <a:buNone/>
            </a:pPr>
            <a:r>
              <a:rPr lang="en-US" sz="1400" b="1" i="0" u="none" strike="noStrike" cap="none">
                <a:solidFill>
                  <a:schemeClr val="dk2"/>
                </a:solidFill>
                <a:latin typeface="Source Sans Pro"/>
                <a:ea typeface="Source Sans Pro"/>
                <a:cs typeface="Source Sans Pro"/>
                <a:sym typeface="Source Sans Pro"/>
              </a:rPr>
              <a:t>USER EXPERIENCE  and DESIGN</a:t>
            </a:r>
            <a:endParaRPr/>
          </a:p>
        </p:txBody>
      </p:sp>
      <p:sp>
        <p:nvSpPr>
          <p:cNvPr id="283" name="Google Shape;283;p22"/>
          <p:cNvSpPr txBox="1"/>
          <p:nvPr/>
        </p:nvSpPr>
        <p:spPr>
          <a:xfrm>
            <a:off x="5193392" y="1456396"/>
            <a:ext cx="1575000" cy="482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2"/>
              </a:buClr>
              <a:buSzPts val="1800"/>
              <a:buFont typeface="Arial"/>
              <a:buNone/>
            </a:pPr>
            <a:r>
              <a:rPr lang="en-US" sz="1400" b="1" i="0" u="none" strike="noStrike" cap="none">
                <a:solidFill>
                  <a:schemeClr val="dk2"/>
                </a:solidFill>
                <a:latin typeface="Source Sans Pro"/>
                <a:ea typeface="Source Sans Pro"/>
                <a:cs typeface="Source Sans Pro"/>
                <a:sym typeface="Source Sans Pro"/>
              </a:rPr>
              <a:t>PRODUCT</a:t>
            </a:r>
            <a:endParaRPr/>
          </a:p>
        </p:txBody>
      </p:sp>
      <p:sp>
        <p:nvSpPr>
          <p:cNvPr id="284" name="Google Shape;284;p22"/>
          <p:cNvSpPr txBox="1"/>
          <p:nvPr/>
        </p:nvSpPr>
        <p:spPr>
          <a:xfrm>
            <a:off x="6762725" y="2029449"/>
            <a:ext cx="2236500" cy="2471100"/>
          </a:xfrm>
          <a:prstGeom prst="rect">
            <a:avLst/>
          </a:prstGeom>
          <a:noFill/>
          <a:ln>
            <a:noFill/>
          </a:ln>
        </p:spPr>
        <p:txBody>
          <a:bodyPr spcFirstLastPara="1" wrap="square" lIns="91425" tIns="91425" rIns="91425" bIns="91425" anchor="t" anchorCtr="0">
            <a:normAutofit fontScale="85000" lnSpcReduction="20000"/>
          </a:bodyPr>
          <a:lstStyle/>
          <a:p>
            <a:pPr marL="457200" marR="0" lvl="0" indent="-331470" algn="l" rtl="0">
              <a:lnSpc>
                <a:spcPct val="130000"/>
              </a:lnSpc>
              <a:spcBef>
                <a:spcPts val="0"/>
              </a:spcBef>
              <a:spcAft>
                <a:spcPts val="0"/>
              </a:spcAft>
              <a:buClr>
                <a:srgbClr val="777777"/>
              </a:buClr>
              <a:buSzPct val="80392"/>
              <a:buFont typeface="Source Sans Pro"/>
              <a:buChar char="●"/>
            </a:pPr>
            <a:r>
              <a:rPr lang="en-US" sz="1200">
                <a:solidFill>
                  <a:schemeClr val="dk2"/>
                </a:solidFill>
                <a:latin typeface="Source Sans Pro"/>
                <a:ea typeface="Source Sans Pro"/>
                <a:cs typeface="Source Sans Pro"/>
                <a:sym typeface="Source Sans Pro"/>
              </a:rPr>
              <a:t>Adding data sources to our open data pipeline (Python)</a:t>
            </a:r>
            <a:endParaRPr/>
          </a:p>
          <a:p>
            <a:pPr marL="457200" marR="0" lvl="0" indent="-331470" algn="l" rtl="0">
              <a:lnSpc>
                <a:spcPct val="130000"/>
              </a:lnSpc>
              <a:spcBef>
                <a:spcPts val="0"/>
              </a:spcBef>
              <a:spcAft>
                <a:spcPts val="0"/>
              </a:spcAft>
              <a:buClr>
                <a:srgbClr val="777777"/>
              </a:buClr>
              <a:buSzPct val="80392"/>
              <a:buFont typeface="Source Sans Pro"/>
              <a:buChar char="●"/>
            </a:pPr>
            <a:r>
              <a:rPr lang="en-US" sz="1200">
                <a:solidFill>
                  <a:schemeClr val="dk2"/>
                </a:solidFill>
                <a:latin typeface="Source Sans Pro"/>
                <a:ea typeface="Source Sans Pro"/>
                <a:cs typeface="Source Sans Pro"/>
                <a:sym typeface="Source Sans Pro"/>
              </a:rPr>
              <a:t>Fixing bugs in front end (JavaScript) or backend (Python) code</a:t>
            </a:r>
            <a:endParaRPr sz="1200">
              <a:solidFill>
                <a:schemeClr val="dk2"/>
              </a:solidFill>
              <a:latin typeface="Source Sans Pro"/>
              <a:ea typeface="Source Sans Pro"/>
              <a:cs typeface="Source Sans Pro"/>
              <a:sym typeface="Source Sans Pro"/>
            </a:endParaRPr>
          </a:p>
          <a:p>
            <a:pPr marL="457200" marR="0" lvl="0" indent="-331470" algn="l" rtl="0">
              <a:lnSpc>
                <a:spcPct val="130000"/>
              </a:lnSpc>
              <a:spcBef>
                <a:spcPts val="0"/>
              </a:spcBef>
              <a:spcAft>
                <a:spcPts val="0"/>
              </a:spcAft>
              <a:buClr>
                <a:srgbClr val="777777"/>
              </a:buClr>
              <a:buSzPct val="80392"/>
              <a:buFont typeface="Source Sans Pro"/>
              <a:buChar char="●"/>
            </a:pPr>
            <a:r>
              <a:rPr lang="en-US" sz="1200">
                <a:solidFill>
                  <a:schemeClr val="dk2"/>
                </a:solidFill>
                <a:latin typeface="Source Sans Pro"/>
                <a:ea typeface="Source Sans Pro"/>
                <a:cs typeface="Source Sans Pro"/>
                <a:sym typeface="Source Sans Pro"/>
              </a:rPr>
              <a:t>Front end feature development, including improving our map (JavaScript, MapLibre)</a:t>
            </a:r>
            <a:endParaRPr sz="1200">
              <a:solidFill>
                <a:schemeClr val="dk2"/>
              </a:solidFill>
              <a:latin typeface="Source Sans Pro"/>
              <a:ea typeface="Source Sans Pro"/>
              <a:cs typeface="Source Sans Pro"/>
              <a:sym typeface="Source Sans Pro"/>
            </a:endParaRPr>
          </a:p>
          <a:p>
            <a:pPr marL="457200" marR="0" lvl="0" indent="-331470" algn="l" rtl="0">
              <a:lnSpc>
                <a:spcPct val="130000"/>
              </a:lnSpc>
              <a:spcBef>
                <a:spcPts val="0"/>
              </a:spcBef>
              <a:spcAft>
                <a:spcPts val="0"/>
              </a:spcAft>
              <a:buClr>
                <a:srgbClr val="777777"/>
              </a:buClr>
              <a:buSzPct val="80392"/>
              <a:buFont typeface="Source Sans Pro"/>
              <a:buChar char="●"/>
            </a:pPr>
            <a:r>
              <a:rPr lang="en-US" sz="1200">
                <a:solidFill>
                  <a:schemeClr val="dk2"/>
                </a:solidFill>
                <a:latin typeface="Source Sans Pro"/>
                <a:ea typeface="Source Sans Pro"/>
                <a:cs typeface="Source Sans Pro"/>
                <a:sym typeface="Source Sans Pro"/>
              </a:rPr>
              <a:t>Data analysis</a:t>
            </a:r>
            <a:endParaRPr sz="1200">
              <a:solidFill>
                <a:schemeClr val="dk2"/>
              </a:solidFill>
              <a:latin typeface="Source Sans Pro"/>
              <a:ea typeface="Source Sans Pro"/>
              <a:cs typeface="Source Sans Pro"/>
              <a:sym typeface="Source Sans Pro"/>
            </a:endParaRPr>
          </a:p>
          <a:p>
            <a:pPr marL="457200" marR="0" lvl="0" indent="-279400" algn="l" rtl="0">
              <a:lnSpc>
                <a:spcPct val="130000"/>
              </a:lnSpc>
              <a:spcBef>
                <a:spcPts val="0"/>
              </a:spcBef>
              <a:spcAft>
                <a:spcPts val="0"/>
              </a:spcAft>
              <a:buClr>
                <a:srgbClr val="777777"/>
              </a:buClr>
              <a:buSzPct val="100000"/>
              <a:buFont typeface="Source Sans Pro"/>
              <a:buNone/>
            </a:pPr>
            <a:endParaRPr sz="1200" b="0" i="0" u="none" strike="noStrike" cap="none">
              <a:solidFill>
                <a:schemeClr val="dk2"/>
              </a:solidFill>
              <a:latin typeface="Source Sans Pro"/>
              <a:ea typeface="Source Sans Pro"/>
              <a:cs typeface="Source Sans Pro"/>
              <a:sym typeface="Source Sans Pro"/>
            </a:endParaRPr>
          </a:p>
          <a:p>
            <a:pPr marL="457200" marR="0" lvl="0" indent="-228600" algn="l" rtl="0">
              <a:lnSpc>
                <a:spcPct val="115000"/>
              </a:lnSpc>
              <a:spcBef>
                <a:spcPts val="0"/>
              </a:spcBef>
              <a:spcAft>
                <a:spcPts val="0"/>
              </a:spcAft>
              <a:buClr>
                <a:schemeClr val="dk2"/>
              </a:buClr>
              <a:buSzPct val="100000"/>
              <a:buFont typeface="Arial"/>
              <a:buNone/>
            </a:pPr>
            <a:endParaRPr sz="1800" b="0" i="0" u="none" strike="noStrike" cap="none">
              <a:solidFill>
                <a:schemeClr val="dk2"/>
              </a:solidFill>
              <a:latin typeface="Source Sans Pro"/>
              <a:ea typeface="Source Sans Pro"/>
              <a:cs typeface="Source Sans Pro"/>
              <a:sym typeface="Source Sans Pro"/>
            </a:endParaRPr>
          </a:p>
        </p:txBody>
      </p:sp>
      <p:sp>
        <p:nvSpPr>
          <p:cNvPr id="285" name="Google Shape;285;p22"/>
          <p:cNvSpPr txBox="1"/>
          <p:nvPr/>
        </p:nvSpPr>
        <p:spPr>
          <a:xfrm>
            <a:off x="6890359" y="1448557"/>
            <a:ext cx="1575000" cy="482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2"/>
              </a:buClr>
              <a:buSzPts val="1800"/>
              <a:buFont typeface="Arial"/>
              <a:buNone/>
            </a:pPr>
            <a:r>
              <a:rPr lang="en-US" sz="1400" b="1" i="0" u="none" strike="noStrike" cap="none">
                <a:solidFill>
                  <a:schemeClr val="dk2"/>
                </a:solidFill>
                <a:latin typeface="Source Sans Pro"/>
                <a:ea typeface="Source Sans Pro"/>
                <a:cs typeface="Source Sans Pro"/>
                <a:sym typeface="Source Sans Pro"/>
              </a:rPr>
              <a:t>ENGINEERING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3"/>
          <p:cNvSpPr txBox="1">
            <a:spLocks noGrp="1"/>
          </p:cNvSpPr>
          <p:nvPr>
            <p:ph type="title"/>
          </p:nvPr>
        </p:nvSpPr>
        <p:spPr>
          <a:xfrm>
            <a:off x="350044" y="229517"/>
            <a:ext cx="83967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SzPts val="2800"/>
              <a:buNone/>
            </a:pPr>
            <a:r>
              <a:rPr lang="en-US" sz="1400" b="1">
                <a:solidFill>
                  <a:srgbClr val="3B7FF2"/>
                </a:solidFill>
                <a:latin typeface="Source Sans Pro"/>
                <a:ea typeface="Source Sans Pro"/>
                <a:cs typeface="Source Sans Pro"/>
                <a:sym typeface="Source Sans Pro"/>
              </a:rPr>
              <a:t>WAYS TO PARTICIPATE</a:t>
            </a:r>
            <a:endParaRPr sz="1400" b="1">
              <a:solidFill>
                <a:srgbClr val="3B7FF2"/>
              </a:solidFill>
              <a:latin typeface="Source Sans Pro"/>
              <a:ea typeface="Source Sans Pro"/>
              <a:cs typeface="Source Sans Pro"/>
              <a:sym typeface="Source Sans Pro"/>
            </a:endParaRPr>
          </a:p>
        </p:txBody>
      </p:sp>
      <p:graphicFrame>
        <p:nvGraphicFramePr>
          <p:cNvPr id="291" name="Google Shape;291;p23"/>
          <p:cNvGraphicFramePr/>
          <p:nvPr>
            <p:extLst>
              <p:ext uri="{D42A27DB-BD31-4B8C-83A1-F6EECF244321}">
                <p14:modId xmlns:p14="http://schemas.microsoft.com/office/powerpoint/2010/main" val="299594080"/>
              </p:ext>
            </p:extLst>
          </p:nvPr>
        </p:nvGraphicFramePr>
        <p:xfrm>
          <a:off x="347343" y="587376"/>
          <a:ext cx="8449325" cy="4479930"/>
        </p:xfrm>
        <a:graphic>
          <a:graphicData uri="http://schemas.openxmlformats.org/drawingml/2006/table">
            <a:tbl>
              <a:tblPr firstRow="1" bandRow="1">
                <a:noFill/>
                <a:tableStyleId>{74B5C9F6-B7E0-422D-A88C-32DE37029D59}</a:tableStyleId>
              </a:tblPr>
              <a:tblGrid>
                <a:gridCol w="1382225">
                  <a:extLst>
                    <a:ext uri="{9D8B030D-6E8A-4147-A177-3AD203B41FA5}">
                      <a16:colId xmlns:a16="http://schemas.microsoft.com/office/drawing/2014/main" val="20000"/>
                    </a:ext>
                  </a:extLst>
                </a:gridCol>
                <a:gridCol w="7067100">
                  <a:extLst>
                    <a:ext uri="{9D8B030D-6E8A-4147-A177-3AD203B41FA5}">
                      <a16:colId xmlns:a16="http://schemas.microsoft.com/office/drawing/2014/main" val="20001"/>
                    </a:ext>
                  </a:extLst>
                </a:gridCol>
              </a:tblGrid>
              <a:tr h="176075">
                <a:tc>
                  <a:txBody>
                    <a:bodyPr/>
                    <a:lstStyle/>
                    <a:p>
                      <a:pPr marL="0" marR="0" lvl="0" indent="0" algn="l" rtl="0">
                        <a:lnSpc>
                          <a:spcPct val="100000"/>
                        </a:lnSpc>
                        <a:spcBef>
                          <a:spcPts val="0"/>
                        </a:spcBef>
                        <a:spcAft>
                          <a:spcPts val="0"/>
                        </a:spcAft>
                        <a:buNone/>
                      </a:pPr>
                      <a:r>
                        <a:rPr lang="en-US" sz="1200" b="1">
                          <a:solidFill>
                            <a:schemeClr val="dk2"/>
                          </a:solidFill>
                          <a:latin typeface="Source Sans Pro"/>
                          <a:ea typeface="Source Sans Pro"/>
                          <a:cs typeface="Source Sans Pro"/>
                          <a:sym typeface="Source Sans Pro"/>
                        </a:rPr>
                        <a:t>I</a:t>
                      </a:r>
                      <a:r>
                        <a:rPr lang="en-US" sz="1200" b="1" u="none" strike="noStrike" cap="none">
                          <a:solidFill>
                            <a:schemeClr val="dk2"/>
                          </a:solidFill>
                          <a:latin typeface="Source Sans Pro"/>
                          <a:ea typeface="Source Sans Pro"/>
                          <a:cs typeface="Source Sans Pro"/>
                          <a:sym typeface="Source Sans Pro"/>
                        </a:rPr>
                        <a:t>nterested in….</a:t>
                      </a:r>
                      <a:endParaRPr/>
                    </a:p>
                  </a:txBody>
                  <a:tcPr marL="91450" marR="91450" marT="45725" marB="45725"/>
                </a:tc>
                <a:tc>
                  <a:txBody>
                    <a:bodyPr/>
                    <a:lstStyle/>
                    <a:p>
                      <a:pPr marL="0" marR="0" lvl="1" indent="0" algn="l" rtl="0">
                        <a:lnSpc>
                          <a:spcPct val="100000"/>
                        </a:lnSpc>
                        <a:spcBef>
                          <a:spcPts val="0"/>
                        </a:spcBef>
                        <a:spcAft>
                          <a:spcPts val="0"/>
                        </a:spcAft>
                        <a:buClr>
                          <a:srgbClr val="777777"/>
                        </a:buClr>
                        <a:buSzPts val="1200"/>
                        <a:buFont typeface="Source Sans Pro"/>
                        <a:buNone/>
                      </a:pPr>
                      <a:r>
                        <a:rPr lang="en-US" sz="1200" b="1" i="0" u="none" strike="noStrike" cap="none">
                          <a:solidFill>
                            <a:schemeClr val="dk2"/>
                          </a:solidFill>
                          <a:latin typeface="Source Sans Pro"/>
                          <a:ea typeface="Source Sans Pro"/>
                          <a:cs typeface="Source Sans Pro"/>
                          <a:sym typeface="Source Sans Pro"/>
                        </a:rPr>
                        <a:t>Here’s how you can get involved:</a:t>
                      </a:r>
                      <a:endParaRPr/>
                    </a:p>
                  </a:txBody>
                  <a:tcPr marL="91450" marR="91450" marT="45725" marB="45725"/>
                </a:tc>
                <a:extLst>
                  <a:ext uri="{0D108BD9-81ED-4DB2-BD59-A6C34878D82A}">
                    <a16:rowId xmlns:a16="http://schemas.microsoft.com/office/drawing/2014/main" val="10000"/>
                  </a:ext>
                </a:extLst>
              </a:tr>
              <a:tr h="1225075">
                <a:tc>
                  <a:txBody>
                    <a:bodyPr/>
                    <a:lstStyle/>
                    <a:p>
                      <a:pPr marL="0" marR="0" lvl="0" indent="0" algn="l" rtl="0">
                        <a:lnSpc>
                          <a:spcPct val="100000"/>
                        </a:lnSpc>
                        <a:spcBef>
                          <a:spcPts val="0"/>
                        </a:spcBef>
                        <a:spcAft>
                          <a:spcPts val="0"/>
                        </a:spcAft>
                        <a:buNone/>
                      </a:pPr>
                      <a:r>
                        <a:rPr lang="en-US" sz="1000" b="1" u="none" strike="noStrike" cap="none">
                          <a:solidFill>
                            <a:schemeClr val="dk2"/>
                          </a:solidFill>
                          <a:latin typeface="Source Sans Pro"/>
                          <a:ea typeface="Source Sans Pro"/>
                          <a:cs typeface="Source Sans Pro"/>
                          <a:sym typeface="Source Sans Pro"/>
                        </a:rPr>
                        <a:t>Introduction to the Open-Source Group</a:t>
                      </a:r>
                      <a:endParaRPr/>
                    </a:p>
                  </a:txBody>
                  <a:tcPr marL="91450" marR="91450" marT="45725" marB="45725"/>
                </a:tc>
                <a:tc>
                  <a:txBody>
                    <a:bodyPr/>
                    <a:lstStyle/>
                    <a:p>
                      <a:pPr marL="0" lvl="0" indent="0" algn="l" rtl="0">
                        <a:spcBef>
                          <a:spcPts val="0"/>
                        </a:spcBef>
                        <a:spcAft>
                          <a:spcPts val="0"/>
                        </a:spcAft>
                        <a:buClr>
                          <a:schemeClr val="dk1"/>
                        </a:buClr>
                        <a:buSzPts val="1000"/>
                        <a:buFont typeface="Arial"/>
                        <a:buNone/>
                      </a:pPr>
                      <a:r>
                        <a:rPr lang="en-US" sz="1000" b="1" dirty="0">
                          <a:solidFill>
                            <a:schemeClr val="dk2"/>
                          </a:solidFill>
                          <a:latin typeface="Source Sans Pro"/>
                          <a:ea typeface="Source Sans Pro"/>
                          <a:cs typeface="Source Sans Pro"/>
                          <a:sym typeface="Source Sans Pro"/>
                        </a:rPr>
                        <a:t>Join our G</a:t>
                      </a:r>
                      <a:r>
                        <a:rPr lang="en-US" sz="1000" b="1"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rPr>
                        <a:t>oogle group</a:t>
                      </a:r>
                      <a:r>
                        <a:rPr lang="en-US" sz="1000"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4"/>
                            </a:ext>
                          </a:extLst>
                        </a:rPr>
                        <a:t>: </a:t>
                      </a:r>
                      <a:r>
                        <a:rPr lang="en-US" sz="1000" u="sng" dirty="0">
                          <a:solidFill>
                            <a:srgbClr val="3061B2"/>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5"/>
                            </a:ext>
                          </a:extLst>
                        </a:rPr>
                        <a:t>https://groups.google.com/g/justice40-open-source</a:t>
                      </a:r>
                      <a:r>
                        <a:rPr lang="en-US" sz="1000"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6"/>
                            </a:ext>
                          </a:extLst>
                        </a:rPr>
                        <a:t>.</a:t>
                      </a:r>
                      <a:endParaRPr sz="1000" b="1"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rgbClr val="777777"/>
                        </a:buClr>
                        <a:buSzPts val="1000"/>
                        <a:buFont typeface="Source Sans Pro"/>
                        <a:buNone/>
                      </a:pPr>
                      <a:endParaRPr sz="1000" b="1"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rgbClr val="777777"/>
                        </a:buClr>
                        <a:buSzPts val="1000"/>
                        <a:buFont typeface="Source Sans Pro"/>
                        <a:buNone/>
                      </a:pPr>
                      <a:r>
                        <a:rPr lang="en-US" sz="1000" b="1" dirty="0">
                          <a:solidFill>
                            <a:schemeClr val="dk2"/>
                          </a:solidFill>
                          <a:latin typeface="Source Sans Pro"/>
                          <a:ea typeface="Source Sans Pro"/>
                          <a:cs typeface="Source Sans Pro"/>
                          <a:sym typeface="Source Sans Pro"/>
                        </a:rPr>
                        <a:t>Open Source Community Chat </a:t>
                      </a:r>
                      <a:r>
                        <a:rPr lang="en-US" sz="1000" dirty="0">
                          <a:solidFill>
                            <a:schemeClr val="dk2"/>
                          </a:solidFill>
                          <a:latin typeface="Source Sans Pro"/>
                          <a:ea typeface="Source Sans Pro"/>
                          <a:cs typeface="Source Sans Pro"/>
                          <a:sym typeface="Source Sans Pro"/>
                        </a:rPr>
                        <a:t>every third Monday of the month at 5-6pm ET</a:t>
                      </a:r>
                      <a:endParaRPr dirty="0">
                        <a:solidFill>
                          <a:schemeClr val="dk1"/>
                        </a:solidFill>
                      </a:endParaRPr>
                    </a:p>
                    <a:p>
                      <a:pPr marL="0" lvl="0" indent="0" algn="l" rtl="0">
                        <a:spcBef>
                          <a:spcPts val="0"/>
                        </a:spcBef>
                        <a:spcAft>
                          <a:spcPts val="0"/>
                        </a:spcAft>
                        <a:buClr>
                          <a:srgbClr val="777777"/>
                        </a:buClr>
                        <a:buSzPts val="1000"/>
                        <a:buFont typeface="Source Sans Pro"/>
                        <a:buNone/>
                      </a:pPr>
                      <a:r>
                        <a:rPr lang="en-US" sz="1000" dirty="0">
                          <a:solidFill>
                            <a:schemeClr val="dk2"/>
                          </a:solidFill>
                          <a:latin typeface="Source Sans Pro"/>
                          <a:ea typeface="Source Sans Pro"/>
                          <a:cs typeface="Source Sans Pro"/>
                          <a:sym typeface="Source Sans Pro"/>
                        </a:rPr>
                        <a:t>Zoom: </a:t>
                      </a:r>
                      <a:r>
                        <a:rPr lang="en-US" sz="1000" u="sng" dirty="0">
                          <a:solidFill>
                            <a:schemeClr val="hlink"/>
                          </a:solidFill>
                          <a:latin typeface="Source Sans Pro"/>
                          <a:ea typeface="Source Sans Pro"/>
                          <a:cs typeface="Source Sans Pro"/>
                          <a:sym typeface="Source Sans Pro"/>
                          <a:hlinkClick r:id="rId4"/>
                        </a:rPr>
                        <a:t>https://pitc.zoomgov.com/j/1612477826?pwd=ZlNjVVdpVWFxelBVT014TFNjakR5UT09</a:t>
                      </a:r>
                      <a:r>
                        <a:rPr lang="en-US" sz="1000" dirty="0">
                          <a:solidFill>
                            <a:schemeClr val="dk2"/>
                          </a:solidFill>
                          <a:latin typeface="Source Sans Pro"/>
                          <a:ea typeface="Source Sans Pro"/>
                          <a:cs typeface="Source Sans Pro"/>
                          <a:sym typeface="Source Sans Pro"/>
                        </a:rPr>
                        <a:t> </a:t>
                      </a:r>
                      <a:endParaRPr sz="1000" b="1"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rgbClr val="777777"/>
                        </a:buClr>
                        <a:buSzPts val="1000"/>
                        <a:buFont typeface="Source Sans Pro"/>
                        <a:buNone/>
                      </a:pPr>
                      <a:r>
                        <a:rPr lang="en-US" sz="1000" dirty="0">
                          <a:solidFill>
                            <a:schemeClr val="dk2"/>
                          </a:solidFill>
                          <a:latin typeface="Source Sans Pro"/>
                          <a:ea typeface="Source Sans Pro"/>
                          <a:cs typeface="Source Sans Pro"/>
                          <a:sym typeface="Source Sans Pro"/>
                        </a:rPr>
                        <a:t>During our monthly chat we cover community updates, do deep-dives into topics relevant to the community, and review </a:t>
                      </a:r>
                      <a:endParaRPr sz="1000"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rgbClr val="777777"/>
                        </a:buClr>
                        <a:buSzPts val="1000"/>
                        <a:buFont typeface="Source Sans Pro"/>
                        <a:buNone/>
                      </a:pPr>
                      <a:r>
                        <a:rPr lang="en-US" sz="1000" dirty="0">
                          <a:solidFill>
                            <a:schemeClr val="dk2"/>
                          </a:solidFill>
                          <a:latin typeface="Source Sans Pro"/>
                          <a:ea typeface="Source Sans Pro"/>
                          <a:cs typeface="Source Sans Pro"/>
                          <a:sym typeface="Source Sans Pro"/>
                        </a:rPr>
                        <a:t>anything of note that’s come out of the office hours. </a:t>
                      </a:r>
                      <a:endParaRPr sz="1000" b="1" dirty="0">
                        <a:solidFill>
                          <a:schemeClr val="dk2"/>
                        </a:solidFill>
                        <a:latin typeface="Source Sans Pro"/>
                        <a:ea typeface="Source Sans Pro"/>
                        <a:cs typeface="Source Sans Pro"/>
                        <a:sym typeface="Source Sans Pro"/>
                      </a:endParaRPr>
                    </a:p>
                    <a:p>
                      <a:pPr marL="0" lvl="0" indent="0" algn="l" rtl="0">
                        <a:spcBef>
                          <a:spcPts val="0"/>
                        </a:spcBef>
                        <a:spcAft>
                          <a:spcPts val="0"/>
                        </a:spcAft>
                        <a:buClr>
                          <a:srgbClr val="777777"/>
                        </a:buClr>
                        <a:buSzPts val="1000"/>
                        <a:buFont typeface="Source Sans Pro"/>
                        <a:buNone/>
                      </a:pPr>
                      <a:endParaRPr sz="1000" b="1" dirty="0">
                        <a:solidFill>
                          <a:schemeClr val="dk2"/>
                        </a:solidFill>
                        <a:latin typeface="Source Sans Pro"/>
                        <a:ea typeface="Source Sans Pro"/>
                        <a:cs typeface="Source Sans Pro"/>
                        <a:sym typeface="Source Sans Pro"/>
                      </a:endParaRPr>
                    </a:p>
                    <a:p>
                      <a:pPr marL="0" marR="0" lvl="1" indent="0" algn="l" rtl="0">
                        <a:lnSpc>
                          <a:spcPct val="100000"/>
                        </a:lnSpc>
                        <a:spcBef>
                          <a:spcPts val="0"/>
                        </a:spcBef>
                        <a:spcAft>
                          <a:spcPts val="0"/>
                        </a:spcAft>
                        <a:buClr>
                          <a:srgbClr val="777777"/>
                        </a:buClr>
                        <a:buSzPts val="1000"/>
                        <a:buFont typeface="Source Sans Pro"/>
                        <a:buNone/>
                      </a:pPr>
                      <a:r>
                        <a:rPr lang="en-US" sz="1000" b="1" i="0" u="none" strike="noStrike" cap="none" dirty="0">
                          <a:solidFill>
                            <a:schemeClr val="dk2"/>
                          </a:solidFill>
                          <a:latin typeface="Source Sans Pro"/>
                          <a:ea typeface="Source Sans Pro"/>
                          <a:cs typeface="Source Sans Pro"/>
                          <a:sym typeface="Source Sans Pro"/>
                        </a:rPr>
                        <a:t>Office hours:</a:t>
                      </a:r>
                      <a:endParaRPr dirty="0"/>
                    </a:p>
                    <a:p>
                      <a:pPr marL="0" marR="0" lvl="1" indent="0" algn="l" rtl="0">
                        <a:lnSpc>
                          <a:spcPct val="100000"/>
                        </a:lnSpc>
                        <a:spcBef>
                          <a:spcPts val="0"/>
                        </a:spcBef>
                        <a:spcAft>
                          <a:spcPts val="0"/>
                        </a:spcAft>
                        <a:buClr>
                          <a:srgbClr val="777777"/>
                        </a:buClr>
                        <a:buSzPts val="1000"/>
                        <a:buFont typeface="Source Sans Pro"/>
                        <a:buNone/>
                      </a:pPr>
                      <a:r>
                        <a:rPr lang="en-US" sz="1000" b="0" i="0" u="none" strike="noStrike" cap="none" dirty="0">
                          <a:solidFill>
                            <a:schemeClr val="dk2"/>
                          </a:solidFill>
                          <a:latin typeface="Source Sans Pro"/>
                          <a:ea typeface="Source Sans Pro"/>
                          <a:cs typeface="Source Sans Pro"/>
                          <a:sym typeface="Source Sans Pro"/>
                        </a:rPr>
                        <a:t>Join us </a:t>
                      </a:r>
                      <a:r>
                        <a:rPr lang="en-US" sz="1000" b="0" i="0" u="none" strike="noStrike" cap="none">
                          <a:solidFill>
                            <a:schemeClr val="dk2"/>
                          </a:solidFill>
                          <a:latin typeface="Source Sans Pro"/>
                          <a:ea typeface="Source Sans Pro"/>
                          <a:cs typeface="Source Sans Pro"/>
                          <a:sym typeface="Source Sans Pro"/>
                        </a:rPr>
                        <a:t>every Wednesday 4-5pm </a:t>
                      </a:r>
                      <a:r>
                        <a:rPr lang="en-US" sz="1000" b="0" i="0" u="none" strike="noStrike" cap="none" dirty="0">
                          <a:solidFill>
                            <a:schemeClr val="dk2"/>
                          </a:solidFill>
                          <a:latin typeface="Source Sans Pro"/>
                          <a:ea typeface="Source Sans Pro"/>
                          <a:cs typeface="Source Sans Pro"/>
                          <a:sym typeface="Source Sans Pro"/>
                        </a:rPr>
                        <a:t>ET for office hours.</a:t>
                      </a:r>
                      <a:br>
                        <a:rPr lang="en-US" sz="1000" b="0" i="0" u="none" strike="noStrike" cap="none" dirty="0">
                          <a:solidFill>
                            <a:srgbClr val="595959"/>
                          </a:solidFill>
                          <a:latin typeface="Source Sans Pro"/>
                          <a:ea typeface="Source Sans Pro"/>
                          <a:cs typeface="Source Sans Pro"/>
                          <a:sym typeface="Source Sans Pro"/>
                        </a:rPr>
                      </a:br>
                      <a:r>
                        <a:rPr lang="en-US" sz="1000" b="0" i="0" u="none" strike="noStrike" cap="none" dirty="0">
                          <a:solidFill>
                            <a:schemeClr val="dk2"/>
                          </a:solidFill>
                          <a:latin typeface="Source Sans Pro"/>
                          <a:ea typeface="Source Sans Pro"/>
                          <a:cs typeface="Source Sans Pro"/>
                          <a:sym typeface="Source Sans Pro"/>
                        </a:rPr>
                        <a:t>Zoom: </a:t>
                      </a:r>
                      <a:r>
                        <a:rPr lang="en-US" sz="1000" b="0" i="0" u="sng" strike="noStrike" cap="none" dirty="0">
                          <a:solidFill>
                            <a:srgbClr val="3061B2"/>
                          </a:solidFill>
                          <a:latin typeface="Source Sans Pro"/>
                          <a:ea typeface="Source Sans Pro"/>
                          <a:cs typeface="Source Sans Pro"/>
                          <a:sym typeface="Source Sans Pro"/>
                          <a:hlinkClick r:id="rId5">
                            <a:extLst>
                              <a:ext uri="{A12FA001-AC4F-418D-AE19-62706E023703}">
                                <ahyp:hlinkClr xmlns:ahyp="http://schemas.microsoft.com/office/drawing/2018/hyperlinkcolor" val="tx"/>
                              </a:ext>
                            </a:extLst>
                          </a:hlinkClick>
                        </a:rPr>
                        <a:t>https://pitc.zoomgov.com/j/1610695095?pwd=NHkrU1R2bk1DbnNYNUZ1S3VpNVcrUT09</a:t>
                      </a:r>
                      <a:endParaRPr sz="1000" b="0" i="0" u="none" strike="noStrike" cap="none" dirty="0">
                        <a:solidFill>
                          <a:srgbClr val="595959"/>
                        </a:solidFill>
                        <a:latin typeface="Source Sans Pro"/>
                        <a:ea typeface="Source Sans Pro"/>
                        <a:cs typeface="Source Sans Pro"/>
                        <a:sym typeface="Source Sans Pro"/>
                      </a:endParaRPr>
                    </a:p>
                    <a:p>
                      <a:pPr marL="0" marR="0" lvl="1" indent="0" algn="l" rtl="0">
                        <a:lnSpc>
                          <a:spcPct val="100000"/>
                        </a:lnSpc>
                        <a:spcBef>
                          <a:spcPts val="0"/>
                        </a:spcBef>
                        <a:spcAft>
                          <a:spcPts val="0"/>
                        </a:spcAft>
                        <a:buClr>
                          <a:srgbClr val="777777"/>
                        </a:buClr>
                        <a:buSzPts val="1000"/>
                        <a:buFont typeface="Source Sans Pro"/>
                        <a:buNone/>
                      </a:pPr>
                      <a:r>
                        <a:rPr lang="en-US" sz="1000" b="0" i="0" u="none" strike="noStrike" cap="none" dirty="0">
                          <a:solidFill>
                            <a:schemeClr val="dk2"/>
                          </a:solidFill>
                          <a:latin typeface="Source Sans Pro"/>
                          <a:ea typeface="Source Sans Pro"/>
                          <a:cs typeface="Source Sans Pro"/>
                          <a:sym typeface="Source Sans Pro"/>
                        </a:rPr>
                        <a:t>Come to an office hours session if you want to learn more about how to contribute to the project, talk through any </a:t>
                      </a:r>
                      <a:r>
                        <a:rPr lang="en-US" sz="1000" b="0" i="0" u="sng" strike="noStrike" cap="none" dirty="0">
                          <a:solidFill>
                            <a:schemeClr val="dk2"/>
                          </a:solidFill>
                          <a:latin typeface="Source Sans Pro"/>
                          <a:ea typeface="Source Sans Pro"/>
                          <a:cs typeface="Source Sans Pro"/>
                          <a:sym typeface="Source Sans Pro"/>
                          <a:hlinkClick r:id="rId6">
                            <a:extLst>
                              <a:ext uri="{A12FA001-AC4F-418D-AE19-62706E023703}">
                                <ahyp:hlinkClr xmlns:ahyp="http://schemas.microsoft.com/office/drawing/2018/hyperlinkcolor" val="tx"/>
                              </a:ext>
                            </a:extLst>
                          </a:hlinkClick>
                        </a:rPr>
                        <a:t>“Help wanted” issues</a:t>
                      </a:r>
                      <a:r>
                        <a:rPr lang="en-US" sz="1000" b="0" i="0" u="none" strike="noStrike" cap="none" dirty="0">
                          <a:solidFill>
                            <a:schemeClr val="dk2"/>
                          </a:solidFill>
                          <a:latin typeface="Source Sans Pro"/>
                          <a:ea typeface="Source Sans Pro"/>
                          <a:cs typeface="Source Sans Pro"/>
                          <a:sym typeface="Source Sans Pro"/>
                        </a:rPr>
                        <a:t> in </a:t>
                      </a:r>
                      <a:r>
                        <a:rPr lang="en-US" sz="1000" b="0" i="0" u="none" strike="noStrike" cap="none" dirty="0" err="1">
                          <a:solidFill>
                            <a:schemeClr val="dk2"/>
                          </a:solidFill>
                          <a:latin typeface="Source Sans Pro"/>
                          <a:ea typeface="Source Sans Pro"/>
                          <a:cs typeface="Source Sans Pro"/>
                          <a:sym typeface="Source Sans Pro"/>
                        </a:rPr>
                        <a:t>Github</a:t>
                      </a:r>
                      <a:r>
                        <a:rPr lang="en-US" sz="1000" b="0" i="0" u="none" strike="noStrike" cap="none" dirty="0">
                          <a:solidFill>
                            <a:schemeClr val="dk2"/>
                          </a:solidFill>
                          <a:latin typeface="Source Sans Pro"/>
                          <a:ea typeface="Source Sans Pro"/>
                          <a:cs typeface="Source Sans Pro"/>
                          <a:sym typeface="Source Sans Pro"/>
                        </a:rPr>
                        <a:t>, pair through an approach to a </a:t>
                      </a:r>
                      <a:r>
                        <a:rPr lang="en-US" sz="1000" b="0" i="0" u="none" strike="noStrike" cap="none" dirty="0" err="1">
                          <a:solidFill>
                            <a:schemeClr val="dk2"/>
                          </a:solidFill>
                          <a:latin typeface="Source Sans Pro"/>
                          <a:ea typeface="Source Sans Pro"/>
                          <a:cs typeface="Source Sans Pro"/>
                          <a:sym typeface="Source Sans Pro"/>
                        </a:rPr>
                        <a:t>Github</a:t>
                      </a:r>
                      <a:r>
                        <a:rPr lang="en-US" sz="1000" b="0" i="0" u="none" strike="noStrike" cap="none" dirty="0">
                          <a:solidFill>
                            <a:schemeClr val="dk2"/>
                          </a:solidFill>
                          <a:latin typeface="Source Sans Pro"/>
                          <a:ea typeface="Source Sans Pro"/>
                          <a:cs typeface="Source Sans Pro"/>
                          <a:sym typeface="Source Sans Pro"/>
                        </a:rPr>
                        <a:t> issue you're working on, or get help setting your environment up -- or if you don't know how to use this </a:t>
                      </a:r>
                      <a:r>
                        <a:rPr lang="en-US" sz="1000" b="0" i="0" u="none" strike="noStrike" cap="none" dirty="0" err="1">
                          <a:solidFill>
                            <a:schemeClr val="dk2"/>
                          </a:solidFill>
                          <a:latin typeface="Source Sans Pro"/>
                          <a:ea typeface="Source Sans Pro"/>
                          <a:cs typeface="Source Sans Pro"/>
                          <a:sym typeface="Source Sans Pro"/>
                        </a:rPr>
                        <a:t>Github</a:t>
                      </a:r>
                      <a:r>
                        <a:rPr lang="en-US" sz="1000" b="0" i="0" u="none" strike="noStrike" cap="none" dirty="0">
                          <a:solidFill>
                            <a:schemeClr val="dk2"/>
                          </a:solidFill>
                          <a:latin typeface="Source Sans Pro"/>
                          <a:ea typeface="Source Sans Pro"/>
                          <a:cs typeface="Source Sans Pro"/>
                          <a:sym typeface="Source Sans Pro"/>
                        </a:rPr>
                        <a:t> thing and want an intro</a:t>
                      </a:r>
                      <a:r>
                        <a:rPr lang="en-US" sz="1000" dirty="0">
                          <a:solidFill>
                            <a:schemeClr val="dk2"/>
                          </a:solidFill>
                          <a:latin typeface="Source Sans Pro"/>
                          <a:ea typeface="Source Sans Pro"/>
                          <a:cs typeface="Source Sans Pro"/>
                          <a:sym typeface="Source Sans Pro"/>
                        </a:rPr>
                        <a:t>.</a:t>
                      </a:r>
                      <a:endParaRPr sz="1000" b="0" i="0" u="none" strike="noStrike" cap="none" dirty="0">
                        <a:solidFill>
                          <a:srgbClr val="000000"/>
                        </a:solidFill>
                        <a:latin typeface="Source Sans Pro"/>
                        <a:ea typeface="Source Sans Pro"/>
                        <a:cs typeface="Source Sans Pro"/>
                        <a:sym typeface="Source Sans Pro"/>
                      </a:endParaRPr>
                    </a:p>
                  </a:txBody>
                  <a:tcPr marL="91450" marR="91450" marT="45725" marB="45725"/>
                </a:tc>
                <a:extLst>
                  <a:ext uri="{0D108BD9-81ED-4DB2-BD59-A6C34878D82A}">
                    <a16:rowId xmlns:a16="http://schemas.microsoft.com/office/drawing/2014/main" val="10001"/>
                  </a:ext>
                </a:extLst>
              </a:tr>
              <a:tr h="240200">
                <a:tc>
                  <a:txBody>
                    <a:bodyPr/>
                    <a:lstStyle/>
                    <a:p>
                      <a:pPr marL="0" marR="0" lvl="0" indent="0" algn="l" rtl="0">
                        <a:lnSpc>
                          <a:spcPct val="100000"/>
                        </a:lnSpc>
                        <a:spcBef>
                          <a:spcPts val="0"/>
                        </a:spcBef>
                        <a:spcAft>
                          <a:spcPts val="0"/>
                        </a:spcAft>
                        <a:buNone/>
                      </a:pPr>
                      <a:r>
                        <a:rPr lang="en-US" sz="1000" b="1" u="none" strike="noStrike" cap="none">
                          <a:solidFill>
                            <a:schemeClr val="dk2"/>
                          </a:solidFill>
                          <a:latin typeface="Source Sans Pro"/>
                          <a:ea typeface="Source Sans Pro"/>
                          <a:cs typeface="Source Sans Pro"/>
                          <a:sym typeface="Source Sans Pro"/>
                        </a:rPr>
                        <a:t>Providing Product Strategy</a:t>
                      </a:r>
                      <a:endParaRPr/>
                    </a:p>
                  </a:txBody>
                  <a:tcPr marL="91450" marR="91450" marT="45725" marB="45725"/>
                </a:tc>
                <a:tc>
                  <a:txBody>
                    <a:bodyPr/>
                    <a:lstStyle/>
                    <a:p>
                      <a:pPr marL="0" marR="0" lvl="1" indent="0" algn="l" rtl="0">
                        <a:lnSpc>
                          <a:spcPct val="100000"/>
                        </a:lnSpc>
                        <a:spcBef>
                          <a:spcPts val="0"/>
                        </a:spcBef>
                        <a:spcAft>
                          <a:spcPts val="0"/>
                        </a:spcAft>
                        <a:buClr>
                          <a:srgbClr val="777777"/>
                        </a:buClr>
                        <a:buSzPts val="1000"/>
                        <a:buFont typeface="Source Sans Pro"/>
                        <a:buNone/>
                      </a:pPr>
                      <a:r>
                        <a:rPr lang="en-US" sz="1000" u="none" strike="noStrike" cap="none">
                          <a:solidFill>
                            <a:schemeClr val="dk2"/>
                          </a:solidFill>
                          <a:latin typeface="Source Sans Pro"/>
                          <a:ea typeface="Source Sans Pro"/>
                          <a:cs typeface="Source Sans Pro"/>
                          <a:sym typeface="Source Sans Pro"/>
                        </a:rPr>
                        <a:t>Participate in the data roadmap with suggestions, feedback, and research on proposed data sets: </a:t>
                      </a:r>
                      <a:r>
                        <a:rPr lang="en-US" sz="1000" u="sng" strike="noStrike" cap="none">
                          <a:solidFill>
                            <a:srgbClr val="3061B2"/>
                          </a:solidFill>
                          <a:latin typeface="Source Sans Pro"/>
                          <a:ea typeface="Source Sans Pro"/>
                          <a:cs typeface="Source Sans Pro"/>
                          <a:sym typeface="Source Sans Pro"/>
                          <a:hlinkClick r:id="rId7">
                            <a:extLst>
                              <a:ext uri="{A12FA001-AC4F-418D-AE19-62706E023703}">
                                <ahyp:hlinkClr xmlns:ahyp="http://schemas.microsoft.com/office/drawing/2018/hyperlinkcolor" val="tx"/>
                              </a:ext>
                            </a:extLst>
                          </a:hlinkClick>
                        </a:rPr>
                        <a:t>https://docs.google.com/spreadsheets/d/14Zwja62gbrZErhf70lo-I2ode85O-XZC1NKA7bEV6Bk/edit#gid=742302133</a:t>
                      </a:r>
                      <a:r>
                        <a:rPr lang="en-US" sz="1000" u="none" strike="noStrike" cap="none">
                          <a:solidFill>
                            <a:srgbClr val="3061B2"/>
                          </a:solidFill>
                          <a:latin typeface="Source Sans Pro"/>
                          <a:ea typeface="Source Sans Pro"/>
                          <a:cs typeface="Source Sans Pro"/>
                          <a:sym typeface="Source Sans Pro"/>
                        </a:rPr>
                        <a:t> </a:t>
                      </a:r>
                      <a:endParaRPr>
                        <a:solidFill>
                          <a:srgbClr val="3061B2"/>
                        </a:solidFill>
                      </a:endParaRPr>
                    </a:p>
                  </a:txBody>
                  <a:tcPr marL="91450" marR="91450" marT="45725" marB="45725"/>
                </a:tc>
                <a:extLst>
                  <a:ext uri="{0D108BD9-81ED-4DB2-BD59-A6C34878D82A}">
                    <a16:rowId xmlns:a16="http://schemas.microsoft.com/office/drawing/2014/main" val="10002"/>
                  </a:ext>
                </a:extLst>
              </a:tr>
              <a:tr h="424975">
                <a:tc>
                  <a:txBody>
                    <a:bodyPr/>
                    <a:lstStyle/>
                    <a:p>
                      <a:pPr marL="0" marR="0" lvl="0" indent="0" algn="l" rtl="0">
                        <a:lnSpc>
                          <a:spcPct val="100000"/>
                        </a:lnSpc>
                        <a:spcBef>
                          <a:spcPts val="0"/>
                        </a:spcBef>
                        <a:spcAft>
                          <a:spcPts val="0"/>
                        </a:spcAft>
                        <a:buNone/>
                      </a:pPr>
                      <a:r>
                        <a:rPr lang="en-US" sz="1000" b="1" u="none" strike="noStrike" cap="none">
                          <a:solidFill>
                            <a:schemeClr val="dk2"/>
                          </a:solidFill>
                          <a:latin typeface="Source Sans Pro"/>
                          <a:ea typeface="Source Sans Pro"/>
                          <a:cs typeface="Source Sans Pro"/>
                          <a:sym typeface="Source Sans Pro"/>
                        </a:rPr>
                        <a:t>Providing Coding/ Development Support</a:t>
                      </a:r>
                      <a:endParaRPr sz="1000" b="1" u="none" strike="noStrike" cap="none">
                        <a:solidFill>
                          <a:schemeClr val="dk2"/>
                        </a:solidFill>
                        <a:latin typeface="Source Sans Pro"/>
                        <a:ea typeface="Source Sans Pro"/>
                        <a:cs typeface="Source Sans Pro"/>
                        <a:sym typeface="Source Sans Pro"/>
                      </a:endParaRPr>
                    </a:p>
                  </a:txBody>
                  <a:tcPr marL="91450" marR="91450" marT="45725" marB="45725"/>
                </a:tc>
                <a:tc>
                  <a:txBody>
                    <a:bodyPr/>
                    <a:lstStyle/>
                    <a:p>
                      <a:pPr marL="0" marR="0" lvl="0" indent="0" algn="l" rtl="0">
                        <a:lnSpc>
                          <a:spcPct val="100000"/>
                        </a:lnSpc>
                        <a:spcBef>
                          <a:spcPts val="0"/>
                        </a:spcBef>
                        <a:spcAft>
                          <a:spcPts val="0"/>
                        </a:spcAft>
                        <a:buClr>
                          <a:srgbClr val="777777"/>
                        </a:buClr>
                        <a:buSzPts val="1000"/>
                        <a:buFont typeface="Source Sans Pro"/>
                        <a:buNone/>
                      </a:pPr>
                      <a:r>
                        <a:rPr lang="en-US" sz="1000" u="none" strike="noStrike" cap="none">
                          <a:solidFill>
                            <a:schemeClr val="dk2"/>
                          </a:solidFill>
                          <a:latin typeface="Source Sans Pro"/>
                          <a:ea typeface="Source Sans Pro"/>
                          <a:cs typeface="Source Sans Pro"/>
                          <a:sym typeface="Source Sans Pro"/>
                        </a:rPr>
                        <a:t>Contribute code to </a:t>
                      </a:r>
                      <a:r>
                        <a:rPr lang="en-US" sz="1000" b="1" u="none" strike="noStrike" cap="none">
                          <a:solidFill>
                            <a:schemeClr val="dk2"/>
                          </a:solidFill>
                          <a:latin typeface="Source Sans Pro"/>
                          <a:ea typeface="Source Sans Pro"/>
                          <a:cs typeface="Source Sans Pro"/>
                          <a:sym typeface="Source Sans Pro"/>
                        </a:rPr>
                        <a:t>GitHub </a:t>
                      </a:r>
                      <a:endParaRPr sz="1000" b="1" u="none" strike="noStrike" cap="none">
                        <a:solidFill>
                          <a:schemeClr val="dk2"/>
                        </a:solidFill>
                        <a:latin typeface="Source Sans Pro"/>
                        <a:ea typeface="Source Sans Pro"/>
                        <a:cs typeface="Source Sans Pro"/>
                        <a:sym typeface="Source Sans Pro"/>
                      </a:endParaRPr>
                    </a:p>
                    <a:p>
                      <a:pPr marL="457200" marR="0" lvl="0" indent="-355600" algn="l" rtl="0">
                        <a:lnSpc>
                          <a:spcPct val="100000"/>
                        </a:lnSpc>
                        <a:spcBef>
                          <a:spcPts val="0"/>
                        </a:spcBef>
                        <a:spcAft>
                          <a:spcPts val="0"/>
                        </a:spcAft>
                        <a:buClr>
                          <a:srgbClr val="777777"/>
                        </a:buClr>
                        <a:buSzPts val="1000"/>
                        <a:buFont typeface="Source Sans Pro"/>
                        <a:buChar char="➔"/>
                      </a:pPr>
                      <a:r>
                        <a:rPr lang="en-US" sz="1000" u="none" strike="noStrike" cap="none">
                          <a:solidFill>
                            <a:schemeClr val="dk2"/>
                          </a:solidFill>
                          <a:latin typeface="Source Sans Pro"/>
                          <a:ea typeface="Source Sans Pro"/>
                          <a:cs typeface="Source Sans Pro"/>
                          <a:sym typeface="Source Sans Pro"/>
                        </a:rPr>
                        <a:t>Contributing guidelines here: </a:t>
                      </a:r>
                      <a:r>
                        <a:rPr lang="en-US" sz="1000" u="sng" strike="noStrike" cap="none">
                          <a:solidFill>
                            <a:srgbClr val="3061B2"/>
                          </a:solidFill>
                          <a:latin typeface="Source Sans Pro"/>
                          <a:ea typeface="Source Sans Pro"/>
                          <a:cs typeface="Source Sans Pro"/>
                          <a:sym typeface="Source Sans Pro"/>
                          <a:hlinkClick r:id="rId8">
                            <a:extLst>
                              <a:ext uri="{A12FA001-AC4F-418D-AE19-62706E023703}">
                                <ahyp:hlinkClr xmlns:ahyp="http://schemas.microsoft.com/office/drawing/2018/hyperlinkcolor" val="tx"/>
                              </a:ext>
                            </a:extLst>
                          </a:hlinkClick>
                        </a:rPr>
                        <a:t>https://github.com/usds/justice40-tool/blob/main/CONTRIBUTING.md</a:t>
                      </a:r>
                      <a:r>
                        <a:rPr lang="en-US" sz="1000" u="none" strike="noStrike" cap="none">
                          <a:solidFill>
                            <a:srgbClr val="3061B2"/>
                          </a:solidFill>
                          <a:latin typeface="Source Sans Pro"/>
                          <a:ea typeface="Source Sans Pro"/>
                          <a:cs typeface="Source Sans Pro"/>
                          <a:sym typeface="Source Sans Pro"/>
                        </a:rPr>
                        <a:t> </a:t>
                      </a:r>
                      <a:endParaRPr sz="1000" u="none" strike="noStrike" cap="none">
                        <a:solidFill>
                          <a:srgbClr val="3061B2"/>
                        </a:solidFill>
                        <a:latin typeface="Source Sans Pro"/>
                        <a:ea typeface="Source Sans Pro"/>
                        <a:cs typeface="Source Sans Pro"/>
                        <a:sym typeface="Source Sans Pro"/>
                      </a:endParaRPr>
                    </a:p>
                    <a:p>
                      <a:pPr marL="457200" marR="0" lvl="0" indent="-355600" algn="l" rtl="0">
                        <a:lnSpc>
                          <a:spcPct val="100000"/>
                        </a:lnSpc>
                        <a:spcBef>
                          <a:spcPts val="0"/>
                        </a:spcBef>
                        <a:spcAft>
                          <a:spcPts val="0"/>
                        </a:spcAft>
                        <a:buClr>
                          <a:srgbClr val="777777"/>
                        </a:buClr>
                        <a:buSzPts val="1000"/>
                        <a:buFont typeface="Source Sans Pro"/>
                        <a:buChar char="➔"/>
                      </a:pPr>
                      <a:r>
                        <a:rPr lang="en-US" sz="1000" u="none" strike="noStrike" cap="none">
                          <a:solidFill>
                            <a:schemeClr val="dk2"/>
                          </a:solidFill>
                          <a:latin typeface="Source Sans Pro"/>
                          <a:ea typeface="Source Sans Pro"/>
                          <a:cs typeface="Source Sans Pro"/>
                          <a:sym typeface="Source Sans Pro"/>
                        </a:rPr>
                        <a:t>Open </a:t>
                      </a:r>
                      <a:r>
                        <a:rPr lang="en-US" sz="1000">
                          <a:solidFill>
                            <a:schemeClr val="dk2"/>
                          </a:solidFill>
                          <a:latin typeface="Source Sans Pro"/>
                          <a:ea typeface="Source Sans Pro"/>
                          <a:cs typeface="Source Sans Pro"/>
                          <a:sym typeface="Source Sans Pro"/>
                        </a:rPr>
                        <a:t>“Help Wanted” Issues here: </a:t>
                      </a:r>
                      <a:r>
                        <a:rPr lang="en-US" sz="1000" u="sng">
                          <a:solidFill>
                            <a:srgbClr val="3061B2"/>
                          </a:solidFill>
                          <a:latin typeface="Source Sans Pro"/>
                          <a:ea typeface="Source Sans Pro"/>
                          <a:cs typeface="Source Sans Pro"/>
                          <a:sym typeface="Source Sans Pro"/>
                          <a:hlinkClick r:id="rId6">
                            <a:extLst>
                              <a:ext uri="{A12FA001-AC4F-418D-AE19-62706E023703}">
                                <ahyp:hlinkClr xmlns:ahyp="http://schemas.microsoft.com/office/drawing/2018/hyperlinkcolor" val="tx"/>
                              </a:ext>
                            </a:extLst>
                          </a:hlinkClick>
                        </a:rPr>
                        <a:t>https://github.com/usds/justice40-tool/issues?q=is%3Aopen+is%3Aissue+label%3A%22help+wanted%22</a:t>
                      </a:r>
                      <a:r>
                        <a:rPr lang="en-US" sz="1000">
                          <a:solidFill>
                            <a:srgbClr val="3061B2"/>
                          </a:solidFill>
                          <a:latin typeface="Source Sans Pro"/>
                          <a:ea typeface="Source Sans Pro"/>
                          <a:cs typeface="Source Sans Pro"/>
                          <a:sym typeface="Source Sans Pro"/>
                        </a:rPr>
                        <a:t> </a:t>
                      </a:r>
                      <a:endParaRPr>
                        <a:solidFill>
                          <a:srgbClr val="3061B2"/>
                        </a:solidFill>
                      </a:endParaRPr>
                    </a:p>
                  </a:txBody>
                  <a:tcPr marL="91450" marR="91450" marT="45725" marB="45725"/>
                </a:tc>
                <a:extLst>
                  <a:ext uri="{0D108BD9-81ED-4DB2-BD59-A6C34878D82A}">
                    <a16:rowId xmlns:a16="http://schemas.microsoft.com/office/drawing/2014/main" val="10003"/>
                  </a:ext>
                </a:extLst>
              </a:tr>
              <a:tr h="240200">
                <a:tc>
                  <a:txBody>
                    <a:bodyPr/>
                    <a:lstStyle/>
                    <a:p>
                      <a:pPr marL="0" marR="0" lvl="0" indent="0" algn="l" rtl="0">
                        <a:lnSpc>
                          <a:spcPct val="100000"/>
                        </a:lnSpc>
                        <a:spcBef>
                          <a:spcPts val="0"/>
                        </a:spcBef>
                        <a:spcAft>
                          <a:spcPts val="0"/>
                        </a:spcAft>
                        <a:buNone/>
                      </a:pPr>
                      <a:r>
                        <a:rPr lang="en-US" sz="1000" b="1" u="none" strike="noStrike" cap="none">
                          <a:solidFill>
                            <a:schemeClr val="dk2"/>
                          </a:solidFill>
                          <a:latin typeface="Source Sans Pro"/>
                          <a:ea typeface="Source Sans Pro"/>
                          <a:cs typeface="Source Sans Pro"/>
                          <a:sym typeface="Source Sans Pro"/>
                        </a:rPr>
                        <a:t>Providing Research Support</a:t>
                      </a:r>
                      <a:endParaRPr sz="1000" b="1" u="none" strike="noStrike" cap="none">
                        <a:solidFill>
                          <a:schemeClr val="dk2"/>
                        </a:solidFill>
                        <a:latin typeface="Source Sans Pro"/>
                        <a:ea typeface="Source Sans Pro"/>
                        <a:cs typeface="Source Sans Pro"/>
                        <a:sym typeface="Source Sans Pro"/>
                      </a:endParaRPr>
                    </a:p>
                  </a:txBody>
                  <a:tcPr marL="91450" marR="91450" marT="45725" marB="45725"/>
                </a:tc>
                <a:tc>
                  <a:txBody>
                    <a:bodyPr/>
                    <a:lstStyle/>
                    <a:p>
                      <a:pPr marL="0" marR="0" lvl="0" indent="0" algn="l" rtl="0">
                        <a:lnSpc>
                          <a:spcPct val="100000"/>
                        </a:lnSpc>
                        <a:spcBef>
                          <a:spcPts val="0"/>
                        </a:spcBef>
                        <a:spcAft>
                          <a:spcPts val="0"/>
                        </a:spcAft>
                        <a:buClr>
                          <a:srgbClr val="777777"/>
                        </a:buClr>
                        <a:buSzPts val="1000"/>
                        <a:buFont typeface="Source Sans Pro"/>
                        <a:buNone/>
                      </a:pPr>
                      <a:r>
                        <a:rPr lang="en-US" sz="1000" u="none" strike="noStrike" cap="none">
                          <a:solidFill>
                            <a:schemeClr val="dk2"/>
                          </a:solidFill>
                          <a:latin typeface="Source Sans Pro"/>
                          <a:ea typeface="Source Sans Pro"/>
                          <a:cs typeface="Source Sans Pro"/>
                          <a:sym typeface="Source Sans Pro"/>
                        </a:rPr>
                        <a:t>Conduct research and gather info for research items in </a:t>
                      </a:r>
                      <a:r>
                        <a:rPr lang="en-US" sz="1000" b="1" u="none" strike="noStrike" cap="none">
                          <a:solidFill>
                            <a:schemeClr val="dk2"/>
                          </a:solidFill>
                          <a:latin typeface="Source Sans Pro"/>
                          <a:ea typeface="Source Sans Pro"/>
                          <a:cs typeface="Source Sans Pro"/>
                          <a:sym typeface="Source Sans Pro"/>
                        </a:rPr>
                        <a:t>GitHub</a:t>
                      </a:r>
                      <a:endParaRPr sz="1000" b="1" u="none" strike="noStrike" cap="none">
                        <a:solidFill>
                          <a:schemeClr val="dk2"/>
                        </a:solidFill>
                        <a:latin typeface="Source Sans Pro"/>
                        <a:ea typeface="Source Sans Pro"/>
                        <a:cs typeface="Source Sans Pro"/>
                        <a:sym typeface="Source Sans Pro"/>
                      </a:endParaRPr>
                    </a:p>
                    <a:p>
                      <a:pPr marL="457200" marR="0" lvl="0" indent="-355600" algn="l" rtl="0">
                        <a:lnSpc>
                          <a:spcPct val="100000"/>
                        </a:lnSpc>
                        <a:spcBef>
                          <a:spcPts val="0"/>
                        </a:spcBef>
                        <a:spcAft>
                          <a:spcPts val="0"/>
                        </a:spcAft>
                        <a:buClr>
                          <a:srgbClr val="777777"/>
                        </a:buClr>
                        <a:buSzPts val="1000"/>
                        <a:buFont typeface="Source Sans Pro"/>
                        <a:buChar char="➔"/>
                      </a:pPr>
                      <a:r>
                        <a:rPr lang="en-US" sz="1000" u="none" strike="noStrike" cap="none">
                          <a:solidFill>
                            <a:schemeClr val="dk2"/>
                          </a:solidFill>
                          <a:latin typeface="Source Sans Pro"/>
                          <a:ea typeface="Source Sans Pro"/>
                          <a:cs typeface="Source Sans Pro"/>
                          <a:sym typeface="Source Sans Pro"/>
                        </a:rPr>
                        <a:t>Look for </a:t>
                      </a:r>
                      <a:r>
                        <a:rPr lang="en-US" sz="1000">
                          <a:solidFill>
                            <a:schemeClr val="dk2"/>
                          </a:solidFill>
                          <a:latin typeface="Source Sans Pro"/>
                          <a:ea typeface="Source Sans Pro"/>
                          <a:cs typeface="Source Sans Pro"/>
                          <a:sym typeface="Source Sans Pro"/>
                        </a:rPr>
                        <a:t>issues</a:t>
                      </a:r>
                      <a:r>
                        <a:rPr lang="en-US" sz="1000" u="none" strike="noStrike" cap="none">
                          <a:solidFill>
                            <a:schemeClr val="dk2"/>
                          </a:solidFill>
                          <a:latin typeface="Source Sans Pro"/>
                          <a:ea typeface="Source Sans Pro"/>
                          <a:cs typeface="Source Sans Pro"/>
                          <a:sym typeface="Source Sans Pro"/>
                        </a:rPr>
                        <a:t> that start with “Research” and are marked “help wanted”</a:t>
                      </a:r>
                      <a:endParaRPr/>
                    </a:p>
                  </a:txBody>
                  <a:tcPr marL="91450" marR="91450" marT="45725" marB="45725"/>
                </a:tc>
                <a:extLst>
                  <a:ext uri="{0D108BD9-81ED-4DB2-BD59-A6C34878D82A}">
                    <a16:rowId xmlns:a16="http://schemas.microsoft.com/office/drawing/2014/main" val="10004"/>
                  </a:ext>
                </a:extLst>
              </a:tr>
              <a:tr h="639400">
                <a:tc>
                  <a:txBody>
                    <a:bodyPr/>
                    <a:lstStyle/>
                    <a:p>
                      <a:pPr marL="0" marR="0" lvl="0" indent="0" algn="l" rtl="0">
                        <a:lnSpc>
                          <a:spcPct val="100000"/>
                        </a:lnSpc>
                        <a:spcBef>
                          <a:spcPts val="0"/>
                        </a:spcBef>
                        <a:spcAft>
                          <a:spcPts val="0"/>
                        </a:spcAft>
                        <a:buClr>
                          <a:srgbClr val="000000"/>
                        </a:buClr>
                        <a:buSzPts val="1000"/>
                        <a:buFont typeface="Arial"/>
                        <a:buNone/>
                      </a:pPr>
                      <a:r>
                        <a:rPr lang="en-US" sz="1000" b="1" u="none" strike="noStrike" cap="none">
                          <a:solidFill>
                            <a:schemeClr val="dk2"/>
                          </a:solidFill>
                          <a:latin typeface="Source Sans Pro"/>
                          <a:ea typeface="Source Sans Pro"/>
                          <a:cs typeface="Source Sans Pro"/>
                          <a:sym typeface="Source Sans Pro"/>
                        </a:rPr>
                        <a:t>Sharing direct or indirect lived experiences</a:t>
                      </a:r>
                      <a:endParaRPr sz="1000" b="1" u="none" strike="noStrike" cap="none">
                        <a:solidFill>
                          <a:schemeClr val="dk2"/>
                        </a:solidFill>
                        <a:latin typeface="Source Sans Pro"/>
                        <a:ea typeface="Source Sans Pro"/>
                        <a:cs typeface="Source Sans Pro"/>
                        <a:sym typeface="Source Sans Pr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7"/>
                            </a:ext>
                          </a:extLst>
                        </a:rPr>
                        <a:t>Sign up for updates</a:t>
                      </a:r>
                      <a:r>
                        <a:rPr lang="en-US" sz="1000"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8"/>
                            </a:ext>
                          </a:extLst>
                        </a:rPr>
                        <a:t> </a:t>
                      </a:r>
                      <a:r>
                        <a:rPr lang="en-US" sz="1000" u="none" strike="noStrike" cap="none"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and discussion topics in our </a:t>
                      </a:r>
                      <a:r>
                        <a:rPr lang="en-US" sz="1000" b="1" u="sng" strike="noStrike" cap="none" dirty="0">
                          <a:solidFill>
                            <a:schemeClr val="hlink"/>
                          </a:solidFill>
                          <a:latin typeface="Source Sans Pro"/>
                          <a:ea typeface="Source Sans Pro"/>
                          <a:cs typeface="Source Sans Pro"/>
                          <a:sym typeface="Source Sans Pro"/>
                          <a:hlinkClick r:id="rId3"/>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0"/>
                            </a:ext>
                          </a:extLst>
                        </a:rPr>
                        <a:t>Google group</a:t>
                      </a:r>
                      <a:r>
                        <a:rPr lang="en-US" sz="1000"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1"/>
                            </a:ext>
                          </a:extLst>
                        </a:rPr>
                        <a:t>. We aim to have regular opportunities for collaboration and knowledge sharing in the form of group workshops, topic deep-dives, and ground-truthing programs.</a:t>
                      </a:r>
                      <a:r>
                        <a:rPr lang="en-US" sz="1000" dirty="0">
                          <a:solidFill>
                            <a:schemeClr val="dk2"/>
                          </a:solidFill>
                          <a:latin typeface="Source Sans Pro"/>
                          <a:ea typeface="Source Sans Pro"/>
                          <a:cs typeface="Source Sans Pro"/>
                          <a:sym typeface="Source Sans Pro"/>
                        </a:rPr>
                        <a:t> Join our </a:t>
                      </a:r>
                      <a:r>
                        <a:rPr lang="en-US" sz="1000" b="1" dirty="0">
                          <a:solidFill>
                            <a:schemeClr val="dk2"/>
                          </a:solidFill>
                          <a:latin typeface="Source Sans Pro"/>
                          <a:ea typeface="Source Sans Pro"/>
                          <a:cs typeface="Source Sans Pro"/>
                          <a:sym typeface="Source Sans Pro"/>
                        </a:rPr>
                        <a:t>Monthly Community Chat</a:t>
                      </a:r>
                      <a:r>
                        <a:rPr lang="en-US" sz="1000" dirty="0">
                          <a:solidFill>
                            <a:schemeClr val="dk2"/>
                          </a:solidFill>
                          <a:latin typeface="Source Sans Pro"/>
                          <a:ea typeface="Source Sans Pro"/>
                          <a:cs typeface="Source Sans Pro"/>
                          <a:sym typeface="Source Sans Pro"/>
                        </a:rPr>
                        <a:t> to meet others and join in the conversation.</a:t>
                      </a:r>
                      <a:endParaRPr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Navigating GitHub</a:t>
            </a:r>
            <a:endParaRPr/>
          </a:p>
        </p:txBody>
      </p:sp>
      <p:sp>
        <p:nvSpPr>
          <p:cNvPr id="297" name="Google Shape;297;p24"/>
          <p:cNvSpPr txBox="1">
            <a:spLocks noGrp="1"/>
          </p:cNvSpPr>
          <p:nvPr>
            <p:ph type="body" idx="1"/>
          </p:nvPr>
        </p:nvSpPr>
        <p:spPr>
          <a:xfrm>
            <a:off x="350044" y="1640417"/>
            <a:ext cx="83967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a:t>In </a:t>
            </a:r>
            <a:r>
              <a:rPr lang="en-US" b="1"/>
              <a:t>GitHub</a:t>
            </a:r>
            <a:r>
              <a:rPr lang="en-US"/>
              <a:t>, look under Issues</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b="1"/>
              <a:t>Open</a:t>
            </a:r>
            <a:r>
              <a:rPr lang="en-US"/>
              <a:t> Issues</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Items tagged with “</a:t>
            </a:r>
            <a:r>
              <a:rPr lang="en-US" b="1"/>
              <a:t>help wanted</a:t>
            </a:r>
            <a:r>
              <a:rPr lang="en-US"/>
              <a:t>”</a:t>
            </a:r>
            <a:endParaRPr/>
          </a:p>
        </p:txBody>
      </p:sp>
      <p:sp>
        <p:nvSpPr>
          <p:cNvPr id="298" name="Google Shape;298;p24"/>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WAYS TO PARTICIPATE</a:t>
            </a:r>
            <a:endParaRPr>
              <a:solidFill>
                <a:srgbClr val="3B7FF2"/>
              </a:solidFill>
            </a:endParaRPr>
          </a:p>
        </p:txBody>
      </p:sp>
      <p:pic>
        <p:nvPicPr>
          <p:cNvPr id="299" name="Google Shape;299;p24"/>
          <p:cNvPicPr preferRelativeResize="0"/>
          <p:nvPr/>
        </p:nvPicPr>
        <p:blipFill rotWithShape="1">
          <a:blip r:embed="rId3">
            <a:alphaModFix/>
          </a:blip>
          <a:srcRect/>
          <a:stretch/>
        </p:blipFill>
        <p:spPr>
          <a:xfrm>
            <a:off x="1989841" y="3660082"/>
            <a:ext cx="7017981" cy="887104"/>
          </a:xfrm>
          <a:prstGeom prst="rect">
            <a:avLst/>
          </a:prstGeom>
          <a:noFill/>
          <a:ln>
            <a:noFill/>
          </a:ln>
        </p:spPr>
      </p:pic>
      <p:pic>
        <p:nvPicPr>
          <p:cNvPr id="300" name="Google Shape;300;p24"/>
          <p:cNvPicPr preferRelativeResize="0"/>
          <p:nvPr/>
        </p:nvPicPr>
        <p:blipFill rotWithShape="1">
          <a:blip r:embed="rId4">
            <a:alphaModFix/>
          </a:blip>
          <a:srcRect/>
          <a:stretch/>
        </p:blipFill>
        <p:spPr>
          <a:xfrm>
            <a:off x="4333742" y="1463890"/>
            <a:ext cx="4218851" cy="1634411"/>
          </a:xfrm>
          <a:prstGeom prst="rect">
            <a:avLst/>
          </a:prstGeom>
          <a:noFill/>
          <a:ln>
            <a:noFill/>
          </a:ln>
        </p:spPr>
      </p:pic>
      <p:sp>
        <p:nvSpPr>
          <p:cNvPr id="301" name="Google Shape;301;p24"/>
          <p:cNvSpPr/>
          <p:nvPr/>
        </p:nvSpPr>
        <p:spPr>
          <a:xfrm>
            <a:off x="3724083" y="3832168"/>
            <a:ext cx="964817" cy="622090"/>
          </a:xfrm>
          <a:prstGeom prst="ellipse">
            <a:avLst/>
          </a:prstGeom>
          <a:no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2" name="Google Shape;302;p24"/>
          <p:cNvSpPr/>
          <p:nvPr/>
        </p:nvSpPr>
        <p:spPr>
          <a:xfrm>
            <a:off x="5119754" y="2199206"/>
            <a:ext cx="752165" cy="551380"/>
          </a:xfrm>
          <a:prstGeom prst="ellipse">
            <a:avLst/>
          </a:prstGeom>
          <a:no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3" name="Google Shape;303;p24"/>
          <p:cNvSpPr txBox="1"/>
          <p:nvPr/>
        </p:nvSpPr>
        <p:spPr>
          <a:xfrm>
            <a:off x="4922078" y="1069944"/>
            <a:ext cx="3430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sng" strike="noStrike" cap="none">
                <a:solidFill>
                  <a:srgbClr val="3061B2"/>
                </a:solidFill>
                <a:latin typeface="Arial"/>
                <a:ea typeface="Arial"/>
                <a:cs typeface="Arial"/>
                <a:sym typeface="Arial"/>
                <a:hlinkClick r:id="rId5">
                  <a:extLst>
                    <a:ext uri="{A12FA001-AC4F-418D-AE19-62706E023703}">
                      <ahyp:hlinkClr xmlns:ahyp="http://schemas.microsoft.com/office/drawing/2018/hyperlinkcolor" val="tx"/>
                    </a:ext>
                  </a:extLst>
                </a:hlinkClick>
              </a:rPr>
              <a:t>https://github.com/usds/justice40-tool/issues?page=4&amp;q=is%3Aissue+is%3Aopen</a:t>
            </a:r>
            <a:endParaRPr sz="1000" b="0" i="0" u="none" strike="noStrike" cap="none">
              <a:solidFill>
                <a:srgbClr val="3061B2"/>
              </a:solidFill>
              <a:latin typeface="Arial"/>
              <a:ea typeface="Arial"/>
              <a:cs typeface="Arial"/>
              <a:sym typeface="Arial"/>
            </a:endParaRPr>
          </a:p>
        </p:txBody>
      </p:sp>
      <p:cxnSp>
        <p:nvCxnSpPr>
          <p:cNvPr id="304" name="Google Shape;304;p24"/>
          <p:cNvCxnSpPr/>
          <p:nvPr/>
        </p:nvCxnSpPr>
        <p:spPr>
          <a:xfrm>
            <a:off x="3345712" y="1932899"/>
            <a:ext cx="1722474" cy="402023"/>
          </a:xfrm>
          <a:prstGeom prst="straightConnector1">
            <a:avLst/>
          </a:prstGeom>
          <a:noFill/>
          <a:ln w="12700" cap="flat" cmpd="sng">
            <a:solidFill>
              <a:srgbClr val="3B7FF2"/>
            </a:solidFill>
            <a:prstDash val="solid"/>
            <a:round/>
            <a:headEnd type="none" w="sm" len="sm"/>
            <a:tailEnd type="triangle" w="med" len="med"/>
          </a:ln>
        </p:spPr>
      </p:cxnSp>
      <p:cxnSp>
        <p:nvCxnSpPr>
          <p:cNvPr id="305" name="Google Shape;305;p24"/>
          <p:cNvCxnSpPr/>
          <p:nvPr/>
        </p:nvCxnSpPr>
        <p:spPr>
          <a:xfrm>
            <a:off x="1506278" y="3448371"/>
            <a:ext cx="2435908" cy="318078"/>
          </a:xfrm>
          <a:prstGeom prst="straightConnector1">
            <a:avLst/>
          </a:prstGeom>
          <a:noFill/>
          <a:ln w="12700" cap="flat" cmpd="sng">
            <a:solidFill>
              <a:srgbClr val="3B7FF2"/>
            </a:solidFill>
            <a:prstDash val="solid"/>
            <a:round/>
            <a:headEnd type="none" w="sm" len="sm"/>
            <a:tailEnd type="triangle" w="med" len="med"/>
          </a:ln>
        </p:spPr>
      </p:cxnSp>
      <p:cxnSp>
        <p:nvCxnSpPr>
          <p:cNvPr id="306" name="Google Shape;306;p24"/>
          <p:cNvCxnSpPr/>
          <p:nvPr/>
        </p:nvCxnSpPr>
        <p:spPr>
          <a:xfrm>
            <a:off x="1807535" y="2545228"/>
            <a:ext cx="2764465" cy="376378"/>
          </a:xfrm>
          <a:prstGeom prst="straightConnector1">
            <a:avLst/>
          </a:prstGeom>
          <a:noFill/>
          <a:ln w="12700" cap="flat" cmpd="sng">
            <a:solidFill>
              <a:srgbClr val="3B7FF2"/>
            </a:solidFill>
            <a:prstDash val="solid"/>
            <a:round/>
            <a:headEnd type="none" w="sm" len="sm"/>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fd73a3f566_0_3"/>
          <p:cNvSpPr txBox="1">
            <a:spLocks noGrp="1"/>
          </p:cNvSpPr>
          <p:nvPr>
            <p:ph type="title"/>
          </p:nvPr>
        </p:nvSpPr>
        <p:spPr>
          <a:xfrm>
            <a:off x="350044" y="791492"/>
            <a:ext cx="8396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2"/>
                  </a:ext>
                </a:extLst>
              </a:rPr>
              <a:t>Steps to </a:t>
            </a: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rPr>
              <a:t>contribute </a:t>
            </a: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4"/>
                  </a:ext>
                </a:extLst>
              </a:rPr>
              <a:t>on Github</a:t>
            </a:r>
            <a:endParaRPr/>
          </a:p>
        </p:txBody>
      </p:sp>
      <p:sp>
        <p:nvSpPr>
          <p:cNvPr id="312" name="Google Shape;312;gfd73a3f566_0_3"/>
          <p:cNvSpPr txBox="1">
            <a:spLocks noGrp="1"/>
          </p:cNvSpPr>
          <p:nvPr>
            <p:ph type="body" idx="1"/>
          </p:nvPr>
        </p:nvSpPr>
        <p:spPr>
          <a:xfrm>
            <a:off x="350050" y="1495425"/>
            <a:ext cx="8396700" cy="3561300"/>
          </a:xfrm>
          <a:prstGeom prst="rect">
            <a:avLst/>
          </a:prstGeom>
        </p:spPr>
        <p:txBody>
          <a:bodyPr spcFirstLastPara="1" wrap="square" lIns="91425" tIns="91425" rIns="91425" bIns="91425" anchor="t" anchorCtr="0">
            <a:noAutofit/>
          </a:bodyPr>
          <a:lstStyle/>
          <a:p>
            <a:pPr marL="457200" lvl="0" indent="-340677" algn="l" rtl="0">
              <a:lnSpc>
                <a:spcPct val="95000"/>
              </a:lnSpc>
              <a:spcBef>
                <a:spcPts val="0"/>
              </a:spcBef>
              <a:spcAft>
                <a:spcPts val="0"/>
              </a:spcAft>
              <a:buSzPts val="1765"/>
              <a:buAutoNum type="arabicPeriod"/>
            </a:pPr>
            <a:r>
              <a:rPr lang="en-US" sz="1765"/>
              <a:t>Check out the following docs: </a:t>
            </a:r>
            <a:endParaRPr sz="1765"/>
          </a:p>
          <a:p>
            <a:pPr marL="914400" lvl="1" indent="-317182" algn="l" rtl="0">
              <a:lnSpc>
                <a:spcPct val="95000"/>
              </a:lnSpc>
              <a:spcBef>
                <a:spcPts val="0"/>
              </a:spcBef>
              <a:spcAft>
                <a:spcPts val="0"/>
              </a:spcAft>
              <a:buSzPts val="1395"/>
              <a:buAutoNum type="alphaLcPeriod"/>
            </a:pPr>
            <a:r>
              <a:rPr lang="en-US" sz="1395"/>
              <a:t>Contributing guidelines: </a:t>
            </a:r>
            <a:r>
              <a:rPr lang="en-US" sz="1395" u="sng">
                <a:solidFill>
                  <a:schemeClr val="hlink"/>
                </a:solidFill>
                <a:hlinkClick r:id="rId3"/>
              </a:rPr>
              <a:t>https://github.com/usds/justice40-tool/blob/main/CONTRIBUTING.md</a:t>
            </a:r>
            <a:r>
              <a:rPr lang="en-US" sz="1395"/>
              <a:t> </a:t>
            </a:r>
            <a:endParaRPr sz="1395"/>
          </a:p>
          <a:p>
            <a:pPr marL="914400" lvl="1" indent="-317182" algn="l" rtl="0">
              <a:lnSpc>
                <a:spcPct val="95000"/>
              </a:lnSpc>
              <a:spcBef>
                <a:spcPts val="0"/>
              </a:spcBef>
              <a:spcAft>
                <a:spcPts val="0"/>
              </a:spcAft>
              <a:buSzPts val="1395"/>
              <a:buAutoNum type="alphaLcPeriod"/>
            </a:pPr>
            <a:r>
              <a:rPr lang="en-US" sz="1395"/>
              <a:t>Community participation guidelines: </a:t>
            </a:r>
            <a:r>
              <a:rPr lang="en-US" sz="1395" u="sng">
                <a:solidFill>
                  <a:schemeClr val="hlink"/>
                </a:solidFill>
                <a:hlinkClick r:id="rId4"/>
              </a:rPr>
              <a:t>https://github.com/usds/justice40-tool/blob/main/COMMUNITY_GUIDELINES.md</a:t>
            </a:r>
            <a:r>
              <a:rPr lang="en-US" sz="1395"/>
              <a:t> </a:t>
            </a:r>
            <a:endParaRPr sz="1395"/>
          </a:p>
          <a:p>
            <a:pPr marL="914400" lvl="1" indent="-317182" algn="l" rtl="0">
              <a:lnSpc>
                <a:spcPct val="95000"/>
              </a:lnSpc>
              <a:spcBef>
                <a:spcPts val="0"/>
              </a:spcBef>
              <a:spcAft>
                <a:spcPts val="0"/>
              </a:spcAft>
              <a:buSzPts val="1395"/>
              <a:buAutoNum type="alphaLcPeriod"/>
            </a:pPr>
            <a:r>
              <a:rPr lang="en-US" sz="1395"/>
              <a:t>Code of Conduct: </a:t>
            </a:r>
            <a:r>
              <a:rPr lang="en-US" sz="1395" u="sng">
                <a:solidFill>
                  <a:schemeClr val="hlink"/>
                </a:solidFill>
                <a:hlinkClick r:id="rId5"/>
              </a:rPr>
              <a:t>https://github.com/usds/justice40-tool/blob/main/CODE_OF_CONDUCT.md</a:t>
            </a:r>
            <a:r>
              <a:rPr lang="en-US" sz="1395"/>
              <a:t> </a:t>
            </a:r>
            <a:endParaRPr sz="1395"/>
          </a:p>
          <a:p>
            <a:pPr marL="457200" lvl="0" indent="-340677" algn="l" rtl="0">
              <a:lnSpc>
                <a:spcPct val="95000"/>
              </a:lnSpc>
              <a:spcBef>
                <a:spcPts val="0"/>
              </a:spcBef>
              <a:spcAft>
                <a:spcPts val="0"/>
              </a:spcAft>
              <a:buSzPts val="1765"/>
              <a:buAutoNum type="arabicPeriod"/>
            </a:pPr>
            <a:r>
              <a:rPr lang="en-US" sz="1765"/>
              <a:t>Create a Github account if you don’t already have one.</a:t>
            </a:r>
            <a:endParaRPr sz="1765"/>
          </a:p>
          <a:p>
            <a:pPr marL="457200" lvl="0" indent="-340677" algn="l" rtl="0">
              <a:lnSpc>
                <a:spcPct val="95000"/>
              </a:lnSpc>
              <a:spcBef>
                <a:spcPts val="0"/>
              </a:spcBef>
              <a:spcAft>
                <a:spcPts val="0"/>
              </a:spcAft>
              <a:buSzPts val="1765"/>
              <a:buAutoNum type="arabicPeriod"/>
            </a:pPr>
            <a:r>
              <a:rPr lang="en-US" sz="1765"/>
              <a:t>Now you can contribute your input or research to </a:t>
            </a:r>
            <a:r>
              <a:rPr lang="en-US" sz="1765" u="sng">
                <a:solidFill>
                  <a:schemeClr val="hlink"/>
                </a:solidFill>
                <a:hlinkClick r:id="rId6"/>
              </a:rPr>
              <a:t>issues</a:t>
            </a:r>
            <a:r>
              <a:rPr lang="en-US" sz="1765"/>
              <a:t> in the form of comments, or contribute code to the code base (see next slide). </a:t>
            </a:r>
            <a:endParaRPr sz="1765"/>
          </a:p>
          <a:p>
            <a:pPr marL="457200" lvl="0" indent="-340677" algn="l" rtl="0">
              <a:lnSpc>
                <a:spcPct val="95000"/>
              </a:lnSpc>
              <a:spcBef>
                <a:spcPts val="0"/>
              </a:spcBef>
              <a:spcAft>
                <a:spcPts val="0"/>
              </a:spcAft>
              <a:buSzPts val="1765"/>
              <a:buAutoNum type="arabicPeriod"/>
            </a:pPr>
            <a:r>
              <a:rPr lang="en-US" sz="1765"/>
              <a:t>You can also </a:t>
            </a:r>
            <a:r>
              <a:rPr lang="en-US" sz="1765" u="sng">
                <a:solidFill>
                  <a:schemeClr val="hlink"/>
                </a:solidFill>
                <a:hlinkClick r:id="rId7"/>
              </a:rPr>
              <a:t>create</a:t>
            </a:r>
            <a:r>
              <a:rPr lang="en-US" sz="1765"/>
              <a:t> new issues if you have a feature request, bug report, or other code or data related conversation topic.</a:t>
            </a:r>
            <a:endParaRPr sz="1765"/>
          </a:p>
          <a:p>
            <a:pPr marL="0" lvl="0" indent="0" algn="l" rtl="0">
              <a:lnSpc>
                <a:spcPct val="95000"/>
              </a:lnSpc>
              <a:spcBef>
                <a:spcPts val="0"/>
              </a:spcBef>
              <a:spcAft>
                <a:spcPts val="0"/>
              </a:spcAft>
              <a:buClr>
                <a:schemeClr val="dk1"/>
              </a:buClr>
              <a:buSzPts val="1018"/>
              <a:buFont typeface="Arial"/>
              <a:buNone/>
            </a:pPr>
            <a:endParaRPr sz="1765"/>
          </a:p>
          <a:p>
            <a:pPr marL="0" lvl="0" indent="0" algn="l" rtl="0">
              <a:lnSpc>
                <a:spcPct val="95000"/>
              </a:lnSpc>
              <a:spcBef>
                <a:spcPts val="0"/>
              </a:spcBef>
              <a:spcAft>
                <a:spcPts val="0"/>
              </a:spcAft>
              <a:buSzPts val="1018"/>
              <a:buNone/>
            </a:pPr>
            <a:endParaRPr sz="1765"/>
          </a:p>
        </p:txBody>
      </p:sp>
      <p:sp>
        <p:nvSpPr>
          <p:cNvPr id="313" name="Google Shape;313;gfd73a3f566_0_3"/>
          <p:cNvSpPr txBox="1">
            <a:spLocks noGrp="1"/>
          </p:cNvSpPr>
          <p:nvPr>
            <p:ph type="body" idx="2"/>
          </p:nvPr>
        </p:nvSpPr>
        <p:spPr>
          <a:xfrm>
            <a:off x="350044" y="432617"/>
            <a:ext cx="7522500" cy="48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solidFill>
                  <a:srgbClr val="3B7FF2"/>
                </a:solidFill>
              </a:rPr>
              <a:t>WAYS TO PARTICIPATE</a:t>
            </a:r>
            <a:endParaRPr>
              <a:solidFill>
                <a:srgbClr val="3B7FF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0067f91319_0_7"/>
          <p:cNvSpPr txBox="1">
            <a:spLocks noGrp="1"/>
          </p:cNvSpPr>
          <p:nvPr>
            <p:ph type="title"/>
          </p:nvPr>
        </p:nvSpPr>
        <p:spPr>
          <a:xfrm>
            <a:off x="350044" y="791492"/>
            <a:ext cx="8396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t>
            </a: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rPr>
              <a:t>ontributing code on Github</a:t>
            </a:r>
            <a:endParaRPr/>
          </a:p>
        </p:txBody>
      </p:sp>
      <p:sp>
        <p:nvSpPr>
          <p:cNvPr id="319" name="Google Shape;319;g10067f91319_0_7"/>
          <p:cNvSpPr txBox="1">
            <a:spLocks noGrp="1"/>
          </p:cNvSpPr>
          <p:nvPr>
            <p:ph type="body" idx="1"/>
          </p:nvPr>
        </p:nvSpPr>
        <p:spPr>
          <a:xfrm>
            <a:off x="350050" y="1495425"/>
            <a:ext cx="8396700" cy="3561300"/>
          </a:xfrm>
          <a:prstGeom prst="rect">
            <a:avLst/>
          </a:prstGeom>
        </p:spPr>
        <p:txBody>
          <a:bodyPr spcFirstLastPara="1" wrap="square" lIns="91425" tIns="91425" rIns="91425" bIns="91425" anchor="t" anchorCtr="0">
            <a:noAutofit/>
          </a:bodyPr>
          <a:lstStyle/>
          <a:p>
            <a:pPr marL="457200" lvl="0" indent="-366077" algn="l" rtl="0">
              <a:lnSpc>
                <a:spcPct val="95000"/>
              </a:lnSpc>
              <a:spcBef>
                <a:spcPts val="0"/>
              </a:spcBef>
              <a:spcAft>
                <a:spcPts val="0"/>
              </a:spcAft>
              <a:buSzPts val="2165"/>
              <a:buAutoNum type="arabicPeriod"/>
            </a:pPr>
            <a:r>
              <a:rPr lang="en-US" sz="2165"/>
              <a:t>Fork the </a:t>
            </a:r>
            <a:r>
              <a:rPr lang="en-US" sz="2165" u="sng">
                <a:solidFill>
                  <a:srgbClr val="3061B2"/>
                </a:solidFill>
                <a:hlinkClick r:id="rId3">
                  <a:extLst>
                    <a:ext uri="{A12FA001-AC4F-418D-AE19-62706E023703}">
                      <ahyp:hlinkClr xmlns:ahyp="http://schemas.microsoft.com/office/drawing/2018/hyperlinkcolor" val="tx"/>
                    </a:ext>
                  </a:extLst>
                </a:hlinkClick>
              </a:rPr>
              <a:t>Justice40 Tool repository</a:t>
            </a:r>
            <a:r>
              <a:rPr lang="en-US" sz="2165"/>
              <a:t> on your own Github account: </a:t>
            </a:r>
            <a:r>
              <a:rPr lang="en-US" sz="2165" u="sng">
                <a:solidFill>
                  <a:schemeClr val="hlink"/>
                </a:solidFill>
                <a:hlinkClick r:id="rId3"/>
              </a:rPr>
              <a:t>https://github.com/usds/justice40-tool</a:t>
            </a:r>
            <a:r>
              <a:rPr lang="en-US" sz="2165"/>
              <a:t> </a:t>
            </a:r>
            <a:endParaRPr sz="2165"/>
          </a:p>
          <a:p>
            <a:pPr marL="457200" lvl="0" indent="-366077" algn="l" rtl="0">
              <a:lnSpc>
                <a:spcPct val="95000"/>
              </a:lnSpc>
              <a:spcBef>
                <a:spcPts val="0"/>
              </a:spcBef>
              <a:spcAft>
                <a:spcPts val="0"/>
              </a:spcAft>
              <a:buSzPts val="2165"/>
              <a:buAutoNum type="arabicPeriod"/>
            </a:pPr>
            <a:r>
              <a:rPr lang="en-US" sz="2165"/>
              <a:t>Create a new branch related to the issue you’re working on</a:t>
            </a:r>
            <a:endParaRPr sz="2165"/>
          </a:p>
          <a:p>
            <a:pPr marL="457200" lvl="0" indent="-366077" algn="l" rtl="0">
              <a:lnSpc>
                <a:spcPct val="95000"/>
              </a:lnSpc>
              <a:spcBef>
                <a:spcPts val="0"/>
              </a:spcBef>
              <a:spcAft>
                <a:spcPts val="0"/>
              </a:spcAft>
              <a:buSzPts val="2165"/>
              <a:buAutoNum type="arabicPeriod"/>
            </a:pPr>
            <a:r>
              <a:rPr lang="en-US" sz="2165"/>
              <a:t>Commit changes and push to Github</a:t>
            </a:r>
            <a:endParaRPr sz="2165"/>
          </a:p>
          <a:p>
            <a:pPr marL="457200" lvl="0" indent="-366077" algn="l" rtl="0">
              <a:lnSpc>
                <a:spcPct val="95000"/>
              </a:lnSpc>
              <a:spcBef>
                <a:spcPts val="0"/>
              </a:spcBef>
              <a:spcAft>
                <a:spcPts val="0"/>
              </a:spcAft>
              <a:buSzPts val="2165"/>
              <a:buAutoNum type="arabicPeriod"/>
            </a:pPr>
            <a:r>
              <a:rPr lang="en-US" sz="2165"/>
              <a:t>On Github, click on Pull Requests on the navigation bar</a:t>
            </a:r>
            <a:endParaRPr sz="2165"/>
          </a:p>
          <a:p>
            <a:pPr marL="457200" lvl="0" indent="-366077" algn="l" rtl="0">
              <a:lnSpc>
                <a:spcPct val="95000"/>
              </a:lnSpc>
              <a:spcBef>
                <a:spcPts val="0"/>
              </a:spcBef>
              <a:spcAft>
                <a:spcPts val="0"/>
              </a:spcAft>
              <a:buSzPts val="2165"/>
              <a:buAutoNum type="arabicPeriod"/>
            </a:pPr>
            <a:r>
              <a:rPr lang="en-US" sz="2165"/>
              <a:t>You should see a “Compare and Pull Request” green button</a:t>
            </a:r>
            <a:endParaRPr sz="2165"/>
          </a:p>
          <a:p>
            <a:pPr marL="457200" lvl="0" indent="-366077" algn="l" rtl="0">
              <a:lnSpc>
                <a:spcPct val="95000"/>
              </a:lnSpc>
              <a:spcBef>
                <a:spcPts val="0"/>
              </a:spcBef>
              <a:spcAft>
                <a:spcPts val="0"/>
              </a:spcAft>
              <a:buSzPts val="2165"/>
              <a:buAutoNum type="arabicPeriod"/>
            </a:pPr>
            <a:r>
              <a:rPr lang="en-US" sz="2165"/>
              <a:t>Open the PR against the upstream repository, i.e. usds/justice40-tool</a:t>
            </a:r>
            <a:endParaRPr sz="2165"/>
          </a:p>
        </p:txBody>
      </p:sp>
      <p:sp>
        <p:nvSpPr>
          <p:cNvPr id="320" name="Google Shape;320;g10067f91319_0_7"/>
          <p:cNvSpPr txBox="1">
            <a:spLocks noGrp="1"/>
          </p:cNvSpPr>
          <p:nvPr>
            <p:ph type="body" idx="2"/>
          </p:nvPr>
        </p:nvSpPr>
        <p:spPr>
          <a:xfrm>
            <a:off x="350044" y="432617"/>
            <a:ext cx="7522500" cy="48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solidFill>
                  <a:srgbClr val="3B7FF2"/>
                </a:solidFill>
              </a:rPr>
              <a:t>WAYS TO PARTICIPATE</a:t>
            </a:r>
            <a:endParaRPr>
              <a:solidFill>
                <a:srgbClr val="3B7FF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03C68"/>
        </a:solidFill>
        <a:effectLst/>
      </p:bgPr>
    </p:bg>
    <p:spTree>
      <p:nvGrpSpPr>
        <p:cNvPr id="1" name="Shape 324"/>
        <p:cNvGrpSpPr/>
        <p:nvPr/>
      </p:nvGrpSpPr>
      <p:grpSpPr>
        <a:xfrm>
          <a:off x="0" y="0"/>
          <a:ext cx="0" cy="0"/>
          <a:chOff x="0" y="0"/>
          <a:chExt cx="0" cy="0"/>
        </a:xfrm>
      </p:grpSpPr>
      <p:sp>
        <p:nvSpPr>
          <p:cNvPr id="325" name="Google Shape;325;p27"/>
          <p:cNvSpPr txBox="1">
            <a:spLocks noGrp="1"/>
          </p:cNvSpPr>
          <p:nvPr>
            <p:ph type="ctrTitle"/>
          </p:nvPr>
        </p:nvSpPr>
        <p:spPr>
          <a:xfrm>
            <a:off x="387900" y="1220550"/>
            <a:ext cx="7973400" cy="16920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Reference Materials</a:t>
            </a:r>
            <a:endParaRPr sz="4400">
              <a:solidFill>
                <a:schemeClr val="lt1"/>
              </a:solidFill>
              <a:latin typeface="Merriweather"/>
              <a:ea typeface="Merriweather"/>
              <a:cs typeface="Merriweather"/>
              <a:sym typeface="Merriweather"/>
            </a:endParaRPr>
          </a:p>
        </p:txBody>
      </p:sp>
      <p:sp>
        <p:nvSpPr>
          <p:cNvPr id="326" name="Google Shape;326;p27"/>
          <p:cNvSpPr txBox="1"/>
          <p:nvPr/>
        </p:nvSpPr>
        <p:spPr>
          <a:xfrm>
            <a:off x="442350" y="3029600"/>
            <a:ext cx="7042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E31C3D"/>
              </a:solidFill>
              <a:latin typeface="Source Sans Pro"/>
              <a:ea typeface="Source Sans Pro"/>
              <a:cs typeface="Source Sans Pro"/>
              <a:sym typeface="Source Sans Pro"/>
            </a:endParaRPr>
          </a:p>
        </p:txBody>
      </p:sp>
      <p:cxnSp>
        <p:nvCxnSpPr>
          <p:cNvPr id="327" name="Google Shape;327;p27"/>
          <p:cNvCxnSpPr/>
          <p:nvPr/>
        </p:nvCxnSpPr>
        <p:spPr>
          <a:xfrm>
            <a:off x="518550" y="2953412"/>
            <a:ext cx="6706500" cy="0"/>
          </a:xfrm>
          <a:prstGeom prst="straightConnector1">
            <a:avLst/>
          </a:prstGeom>
          <a:noFill/>
          <a:ln w="28575" cap="flat" cmpd="sng">
            <a:solidFill>
              <a:schemeClr val="lt1"/>
            </a:solidFill>
            <a:prstDash val="solid"/>
            <a:round/>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1"/>
        <p:cNvGrpSpPr/>
        <p:nvPr/>
      </p:nvGrpSpPr>
      <p:grpSpPr>
        <a:xfrm>
          <a:off x="0" y="0"/>
          <a:ext cx="0" cy="0"/>
          <a:chOff x="0" y="0"/>
          <a:chExt cx="0" cy="0"/>
        </a:xfrm>
      </p:grpSpPr>
      <p:sp>
        <p:nvSpPr>
          <p:cNvPr id="332" name="Google Shape;332;p28"/>
          <p:cNvSpPr txBox="1">
            <a:spLocks noGrp="1"/>
          </p:cNvSpPr>
          <p:nvPr>
            <p:ph type="body" idx="1"/>
          </p:nvPr>
        </p:nvSpPr>
        <p:spPr>
          <a:xfrm>
            <a:off x="350044" y="1640417"/>
            <a:ext cx="8396700" cy="34164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Clr>
                <a:srgbClr val="3061B2"/>
              </a:buClr>
              <a:buSzPts val="1200"/>
              <a:buFont typeface="Source Sans Pro"/>
              <a:buChar char="●"/>
            </a:pPr>
            <a:r>
              <a:rPr lang="en-US" sz="1200">
                <a:solidFill>
                  <a:srgbClr val="3061B2"/>
                </a:solidFill>
              </a:rPr>
              <a:t>Open source code: </a:t>
            </a:r>
            <a:r>
              <a:rPr lang="en-US" sz="1200" u="sng">
                <a:solidFill>
                  <a:schemeClr val="hlink"/>
                </a:solidFill>
                <a:hlinkClick r:id="rId3"/>
              </a:rPr>
              <a:t>https://github.com/usds/justice40-tool</a:t>
            </a:r>
            <a:endParaRPr sz="1200">
              <a:solidFill>
                <a:srgbClr val="3061B2"/>
              </a:solidFill>
            </a:endParaRPr>
          </a:p>
          <a:p>
            <a:pPr marL="457200" lvl="0" indent="-304800" algn="l" rtl="0">
              <a:spcBef>
                <a:spcPts val="0"/>
              </a:spcBef>
              <a:spcAft>
                <a:spcPts val="0"/>
              </a:spcAft>
              <a:buClr>
                <a:srgbClr val="3061B2"/>
              </a:buClr>
              <a:buSzPts val="1200"/>
              <a:buChar char="●"/>
            </a:pPr>
            <a:r>
              <a:rPr lang="en-US" sz="1200">
                <a:solidFill>
                  <a:srgbClr val="3061B2"/>
                </a:solidFill>
              </a:rPr>
              <a:t>Open Source Community Google Group: </a:t>
            </a:r>
            <a:r>
              <a:rPr lang="en-US" sz="1200" u="sng">
                <a:solidFill>
                  <a:schemeClr val="accent5"/>
                </a:solidFill>
                <a:hlinkClick r:id="rId4">
                  <a:extLst>
                    <a:ext uri="{A12FA001-AC4F-418D-AE19-62706E023703}">
                      <ahyp:hlinkClr xmlns:ahyp="http://schemas.microsoft.com/office/drawing/2018/hyperlinkcolor" val="tx"/>
                    </a:ext>
                  </a:extLst>
                </a:hlinkClick>
              </a:rPr>
              <a:t>https://groups.google.com/g/justice40-open-source</a:t>
            </a:r>
            <a:r>
              <a:rPr lang="en-US" sz="1200">
                <a:solidFill>
                  <a:srgbClr val="3061B2"/>
                </a:solidFill>
              </a:rPr>
              <a:t> </a:t>
            </a:r>
            <a:endParaRPr sz="1200">
              <a:solidFill>
                <a:srgbClr val="3061B2"/>
              </a:solidFill>
            </a:endParaRPr>
          </a:p>
          <a:p>
            <a:pPr marL="457200" lvl="0" indent="-304800" algn="l" rtl="0">
              <a:lnSpc>
                <a:spcPct val="115000"/>
              </a:lnSpc>
              <a:spcBef>
                <a:spcPts val="0"/>
              </a:spcBef>
              <a:spcAft>
                <a:spcPts val="0"/>
              </a:spcAft>
              <a:buClr>
                <a:srgbClr val="3061B2"/>
              </a:buClr>
              <a:buSzPts val="1200"/>
              <a:buChar char="●"/>
            </a:pPr>
            <a:r>
              <a:rPr lang="en-US" sz="1200">
                <a:solidFill>
                  <a:srgbClr val="3061B2"/>
                </a:solidFill>
              </a:rPr>
              <a:t>Ongoing survey of the environmental justice data landscape: </a:t>
            </a:r>
            <a:r>
              <a:rPr lang="en-US" sz="1200" u="sng">
                <a:solidFill>
                  <a:schemeClr val="hlink"/>
                </a:solidFill>
                <a:hlinkClick r:id="rId5"/>
              </a:rPr>
              <a:t>https://docs.google.com/spreadsheets/d/14Zwja62gbrZErhf70lo-I2ode85O-XZC1NKA7bEV6Bk/edit#gid=742302133</a:t>
            </a:r>
            <a:r>
              <a:rPr lang="en-US" sz="1200">
                <a:solidFill>
                  <a:srgbClr val="3061B2"/>
                </a:solidFill>
              </a:rPr>
              <a:t> </a:t>
            </a:r>
            <a:endParaRPr sz="1200">
              <a:solidFill>
                <a:srgbClr val="3061B2"/>
              </a:solidFill>
            </a:endParaRPr>
          </a:p>
          <a:p>
            <a:pPr marL="457200" lvl="0" indent="-304800" algn="l" rtl="0">
              <a:lnSpc>
                <a:spcPct val="115000"/>
              </a:lnSpc>
              <a:spcBef>
                <a:spcPts val="0"/>
              </a:spcBef>
              <a:spcAft>
                <a:spcPts val="0"/>
              </a:spcAft>
              <a:buClr>
                <a:srgbClr val="3061B2"/>
              </a:buClr>
              <a:buSzPts val="1200"/>
              <a:buChar char="●"/>
            </a:pPr>
            <a:r>
              <a:rPr lang="en-US" sz="1200">
                <a:solidFill>
                  <a:srgbClr val="3061B2"/>
                </a:solidFill>
              </a:rPr>
              <a:t>Executive order on Justice40: </a:t>
            </a:r>
            <a:r>
              <a:rPr lang="en-US" sz="1200" u="sng">
                <a:solidFill>
                  <a:schemeClr val="hlink"/>
                </a:solidFill>
                <a:hlinkClick r:id="rId6"/>
              </a:rPr>
              <a:t>https://www.whitehouse.gov/briefing-room/presidential-actions/2021/01/27/executive-order-on-tackling-the-climate-crisis-at-home-and-abroad/</a:t>
            </a:r>
            <a:r>
              <a:rPr lang="en-US" sz="1200">
                <a:solidFill>
                  <a:srgbClr val="3061B2"/>
                </a:solidFill>
              </a:rPr>
              <a:t> </a:t>
            </a:r>
            <a:endParaRPr sz="1200">
              <a:solidFill>
                <a:srgbClr val="3061B2"/>
              </a:solidFill>
            </a:endParaRPr>
          </a:p>
          <a:p>
            <a:pPr marL="457200" lvl="0" indent="-304800" algn="l" rtl="0">
              <a:lnSpc>
                <a:spcPct val="115000"/>
              </a:lnSpc>
              <a:spcBef>
                <a:spcPts val="0"/>
              </a:spcBef>
              <a:spcAft>
                <a:spcPts val="0"/>
              </a:spcAft>
              <a:buClr>
                <a:srgbClr val="3061B2"/>
              </a:buClr>
              <a:buSzPts val="1200"/>
              <a:buChar char="●"/>
            </a:pPr>
            <a:r>
              <a:rPr lang="en-US" sz="1200">
                <a:solidFill>
                  <a:srgbClr val="3061B2"/>
                </a:solidFill>
              </a:rPr>
              <a:t>Justice40 Interim Guidance: </a:t>
            </a:r>
            <a:r>
              <a:rPr lang="en-US" sz="1200" u="sng">
                <a:solidFill>
                  <a:schemeClr val="hlink"/>
                </a:solidFill>
                <a:hlinkClick r:id="rId7"/>
              </a:rPr>
              <a:t>https://www.whitehouse.gov/wp-content/uploads/2021/07/M-21-28.pdf</a:t>
            </a:r>
            <a:r>
              <a:rPr lang="en-US" sz="1200">
                <a:solidFill>
                  <a:srgbClr val="3061B2"/>
                </a:solidFill>
              </a:rPr>
              <a:t> </a:t>
            </a:r>
            <a:endParaRPr sz="1200">
              <a:solidFill>
                <a:srgbClr val="3061B2"/>
              </a:solidFill>
            </a:endParaRPr>
          </a:p>
          <a:p>
            <a:pPr marL="457200" lvl="0" indent="-304800" algn="l" rtl="0">
              <a:lnSpc>
                <a:spcPct val="115000"/>
              </a:lnSpc>
              <a:spcBef>
                <a:spcPts val="0"/>
              </a:spcBef>
              <a:spcAft>
                <a:spcPts val="0"/>
              </a:spcAft>
              <a:buClr>
                <a:srgbClr val="3061B2"/>
              </a:buClr>
              <a:buSzPts val="1200"/>
              <a:buChar char="●"/>
            </a:pPr>
            <a:r>
              <a:rPr lang="en-US" sz="1200">
                <a:solidFill>
                  <a:srgbClr val="3061B2"/>
                </a:solidFill>
              </a:rPr>
              <a:t>Ground-Truthing Validation to Assess the Effect of Facility Locational Error on Cumulative Impacts Screening Tools: </a:t>
            </a:r>
            <a:r>
              <a:rPr lang="en-US" sz="1200" u="sng">
                <a:solidFill>
                  <a:schemeClr val="hlink"/>
                </a:solidFill>
                <a:hlinkClick r:id="rId8"/>
              </a:rPr>
              <a:t>https://www.researchgate.net/publication/281412916_Ground-Truthing_Validation_to_Assess_the_Effect_of_Facility_Locational_Error_on_Cumulative_Impacts_Screening_Tools</a:t>
            </a:r>
            <a:r>
              <a:rPr lang="en-US" sz="1200">
                <a:solidFill>
                  <a:srgbClr val="3061B2"/>
                </a:solidFill>
              </a:rPr>
              <a:t> </a:t>
            </a:r>
            <a:endParaRPr sz="1200">
              <a:solidFill>
                <a:srgbClr val="3061B2"/>
              </a:solidFill>
            </a:endParaRPr>
          </a:p>
          <a:p>
            <a:pPr marL="457200" lvl="0" indent="-304800" algn="l" rtl="0">
              <a:lnSpc>
                <a:spcPct val="115000"/>
              </a:lnSpc>
              <a:spcBef>
                <a:spcPts val="0"/>
              </a:spcBef>
              <a:spcAft>
                <a:spcPts val="0"/>
              </a:spcAft>
              <a:buClr>
                <a:srgbClr val="3061B2"/>
              </a:buClr>
              <a:buSzPts val="1200"/>
              <a:buChar char="●"/>
            </a:pPr>
            <a:r>
              <a:rPr lang="en-US" sz="1200">
                <a:solidFill>
                  <a:srgbClr val="3061B2"/>
                </a:solidFill>
              </a:rPr>
              <a:t>“Ground Truthing” Policy Using Participatory Map-Making to Connect Citizens and Decision Makers: </a:t>
            </a:r>
            <a:r>
              <a:rPr lang="en-US" sz="1200" u="sng">
                <a:solidFill>
                  <a:schemeClr val="hlink"/>
                </a:solidFill>
                <a:hlinkClick r:id="rId9"/>
              </a:rPr>
              <a:t>https://media.rff.org/archive/files/sharepoint/WorkImages/Download/RFF-Resources-162_GroundTruthing.pdf</a:t>
            </a:r>
            <a:r>
              <a:rPr lang="en-US" sz="1200">
                <a:solidFill>
                  <a:srgbClr val="3061B2"/>
                </a:solidFill>
              </a:rPr>
              <a:t> </a:t>
            </a:r>
            <a:endParaRPr sz="1200">
              <a:solidFill>
                <a:srgbClr val="3061B2"/>
              </a:solidFill>
            </a:endParaRPr>
          </a:p>
        </p:txBody>
      </p:sp>
      <p:sp>
        <p:nvSpPr>
          <p:cNvPr id="333" name="Google Shape;333;p28"/>
          <p:cNvSpPr txBox="1">
            <a:spLocks noGrp="1"/>
          </p:cNvSpPr>
          <p:nvPr>
            <p:ph type="title"/>
          </p:nvPr>
        </p:nvSpPr>
        <p:spPr>
          <a:xfrm>
            <a:off x="350044" y="915317"/>
            <a:ext cx="8396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Resources</a:t>
            </a:r>
            <a:endParaRPr/>
          </a:p>
        </p:txBody>
      </p:sp>
      <p:sp>
        <p:nvSpPr>
          <p:cNvPr id="334" name="Google Shape;334;p28"/>
          <p:cNvSpPr txBox="1">
            <a:spLocks noGrp="1"/>
          </p:cNvSpPr>
          <p:nvPr>
            <p:ph type="body" idx="2"/>
          </p:nvPr>
        </p:nvSpPr>
        <p:spPr>
          <a:xfrm>
            <a:off x="350044" y="432617"/>
            <a:ext cx="7522500" cy="48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REFERENCE MATERIALS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B4778"/>
                </a:solidFill>
              </a:rPr>
              <a:t>What’s in here?</a:t>
            </a:r>
            <a:endParaRPr>
              <a:solidFill>
                <a:srgbClr val="0B4778"/>
              </a:solidFill>
            </a:endParaRPr>
          </a:p>
        </p:txBody>
      </p:sp>
      <p:sp>
        <p:nvSpPr>
          <p:cNvPr id="72" name="Google Shape;72;p3"/>
          <p:cNvSpPr txBox="1">
            <a:spLocks noGrp="1"/>
          </p:cNvSpPr>
          <p:nvPr>
            <p:ph type="body" idx="1"/>
          </p:nvPr>
        </p:nvSpPr>
        <p:spPr>
          <a:xfrm>
            <a:off x="350044" y="1640417"/>
            <a:ext cx="8396764" cy="3416400"/>
          </a:xfrm>
          <a:prstGeom prst="rect">
            <a:avLst/>
          </a:prstGeom>
          <a:noFill/>
          <a:ln>
            <a:noFill/>
          </a:ln>
        </p:spPr>
        <p:txBody>
          <a:bodyPr spcFirstLastPara="1" wrap="square" lIns="91425" tIns="91425" rIns="91425" bIns="91425" anchor="t" anchorCtr="0">
            <a:normAutofit/>
          </a:bodyPr>
          <a:lstStyle/>
          <a:p>
            <a:pPr marL="457200" marR="0" lvl="0" indent="-317500" algn="l" rtl="0">
              <a:lnSpc>
                <a:spcPct val="130000"/>
              </a:lnSpc>
              <a:spcBef>
                <a:spcPts val="0"/>
              </a:spcBef>
              <a:spcAft>
                <a:spcPts val="0"/>
              </a:spcAft>
              <a:buClr>
                <a:srgbClr val="064E96"/>
              </a:buClr>
              <a:buSzPts val="1400"/>
              <a:buFont typeface="Source Sans Pro"/>
              <a:buChar char="●"/>
            </a:pPr>
            <a:r>
              <a:rPr lang="en-US" sz="1800">
                <a:solidFill>
                  <a:schemeClr val="dk2"/>
                </a:solidFill>
                <a:latin typeface="Source Sans Pro"/>
                <a:ea typeface="Source Sans Pro"/>
                <a:cs typeface="Source Sans Pro"/>
                <a:sym typeface="Source Sans Pro"/>
              </a:rPr>
              <a:t>Justice40 Initiative Overview</a:t>
            </a:r>
            <a:endParaRPr/>
          </a:p>
          <a:p>
            <a:pPr marL="457200" marR="0" lvl="0" indent="-317500" algn="l" rtl="0">
              <a:lnSpc>
                <a:spcPct val="130000"/>
              </a:lnSpc>
              <a:spcBef>
                <a:spcPts val="0"/>
              </a:spcBef>
              <a:spcAft>
                <a:spcPts val="0"/>
              </a:spcAft>
              <a:buClr>
                <a:srgbClr val="064E96"/>
              </a:buClr>
              <a:buSzPts val="1400"/>
              <a:buFont typeface="Source Sans Pro"/>
              <a:buChar char="●"/>
            </a:pPr>
            <a:r>
              <a:rPr lang="en-US" sz="1800">
                <a:solidFill>
                  <a:schemeClr val="dk2"/>
                </a:solidFill>
                <a:latin typeface="Source Sans Pro"/>
                <a:ea typeface="Source Sans Pro"/>
                <a:cs typeface="Source Sans Pro"/>
                <a:sym typeface="Source Sans Pro"/>
              </a:rPr>
              <a:t>Justice40 Open Source Community</a:t>
            </a:r>
            <a:endParaRPr/>
          </a:p>
          <a:p>
            <a:pPr marL="914400" lvl="1" indent="-342900" algn="l" rtl="0">
              <a:lnSpc>
                <a:spcPct val="130000"/>
              </a:lnSpc>
              <a:spcBef>
                <a:spcPts val="0"/>
              </a:spcBef>
              <a:spcAft>
                <a:spcPts val="0"/>
              </a:spcAft>
              <a:buClr>
                <a:srgbClr val="0084CE"/>
              </a:buClr>
              <a:buSzPts val="900"/>
              <a:buFont typeface="Source Sans Pro"/>
              <a:buChar char="○"/>
            </a:pPr>
            <a:r>
              <a:rPr lang="en-US" sz="1800">
                <a:solidFill>
                  <a:schemeClr val="dk2"/>
                </a:solidFill>
                <a:latin typeface="Source Sans Pro"/>
                <a:ea typeface="Source Sans Pro"/>
                <a:cs typeface="Source Sans Pro"/>
                <a:sym typeface="Source Sans Pro"/>
              </a:rPr>
              <a:t>What we’re building and why?</a:t>
            </a:r>
            <a:endParaRPr/>
          </a:p>
          <a:p>
            <a:pPr marL="914400" lvl="1" indent="-342900" algn="l" rtl="0">
              <a:lnSpc>
                <a:spcPct val="130000"/>
              </a:lnSpc>
              <a:spcBef>
                <a:spcPts val="0"/>
              </a:spcBef>
              <a:spcAft>
                <a:spcPts val="0"/>
              </a:spcAft>
              <a:buClr>
                <a:srgbClr val="0084CE"/>
              </a:buClr>
              <a:buSzPts val="900"/>
              <a:buFont typeface="Source Sans Pro"/>
              <a:buChar char="○"/>
            </a:pPr>
            <a:r>
              <a:rPr lang="en-US" sz="1800">
                <a:solidFill>
                  <a:schemeClr val="dk2"/>
                </a:solidFill>
                <a:latin typeface="Source Sans Pro"/>
                <a:ea typeface="Source Sans Pro"/>
                <a:cs typeface="Source Sans Pro"/>
                <a:sym typeface="Source Sans Pro"/>
              </a:rPr>
              <a:t>What do we mean by open source?</a:t>
            </a:r>
            <a:endParaRPr/>
          </a:p>
          <a:p>
            <a:pPr marL="914400" lvl="1" indent="-342900" algn="l" rtl="0">
              <a:lnSpc>
                <a:spcPct val="130000"/>
              </a:lnSpc>
              <a:spcBef>
                <a:spcPts val="0"/>
              </a:spcBef>
              <a:spcAft>
                <a:spcPts val="0"/>
              </a:spcAft>
              <a:buClr>
                <a:srgbClr val="0084CE"/>
              </a:buClr>
              <a:buSzPts val="900"/>
              <a:buFont typeface="Source Sans Pro"/>
              <a:buChar char="○"/>
            </a:pPr>
            <a:r>
              <a:rPr lang="en-US" sz="1800">
                <a:solidFill>
                  <a:schemeClr val="dk2"/>
                </a:solidFill>
                <a:latin typeface="Source Sans Pro"/>
                <a:ea typeface="Source Sans Pro"/>
                <a:cs typeface="Source Sans Pro"/>
                <a:sym typeface="Source Sans Pro"/>
              </a:rPr>
              <a:t>Ways to participate</a:t>
            </a:r>
            <a:endParaRPr>
              <a:solidFill>
                <a:schemeClr val="dk2"/>
              </a:solidFill>
            </a:endParaRPr>
          </a:p>
        </p:txBody>
      </p:sp>
      <p:sp>
        <p:nvSpPr>
          <p:cNvPr id="73" name="Google Shape;73;p3"/>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latin typeface="Source Sans Pro"/>
                <a:ea typeface="Source Sans Pro"/>
                <a:cs typeface="Source Sans Pro"/>
                <a:sym typeface="Source Sans Pro"/>
              </a:rPr>
              <a:t>FRONT MATTER</a:t>
            </a:r>
            <a:endParaRPr>
              <a:solidFill>
                <a:srgbClr val="3B7FF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graphicFrame>
        <p:nvGraphicFramePr>
          <p:cNvPr id="339" name="Google Shape;339;p29"/>
          <p:cNvGraphicFramePr/>
          <p:nvPr/>
        </p:nvGraphicFramePr>
        <p:xfrm>
          <a:off x="98400" y="400194"/>
          <a:ext cx="8762800" cy="4564942"/>
        </p:xfrm>
        <a:graphic>
          <a:graphicData uri="http://schemas.openxmlformats.org/drawingml/2006/table">
            <a:tbl>
              <a:tblPr>
                <a:noFill/>
                <a:tableStyleId>{74B5C9F6-B7E0-422D-A88C-32DE37029D59}</a:tableStyleId>
              </a:tblPr>
              <a:tblGrid>
                <a:gridCol w="1033875">
                  <a:extLst>
                    <a:ext uri="{9D8B030D-6E8A-4147-A177-3AD203B41FA5}">
                      <a16:colId xmlns:a16="http://schemas.microsoft.com/office/drawing/2014/main" val="20000"/>
                    </a:ext>
                  </a:extLst>
                </a:gridCol>
                <a:gridCol w="7728925">
                  <a:extLst>
                    <a:ext uri="{9D8B030D-6E8A-4147-A177-3AD203B41FA5}">
                      <a16:colId xmlns:a16="http://schemas.microsoft.com/office/drawing/2014/main" val="20001"/>
                    </a:ext>
                  </a:extLst>
                </a:gridCol>
              </a:tblGrid>
              <a:tr h="436975">
                <a:tc>
                  <a:txBody>
                    <a:bodyPr/>
                    <a:lstStyle/>
                    <a:p>
                      <a:pPr marL="0" marR="0" lvl="0" indent="0" algn="l" rtl="0">
                        <a:lnSpc>
                          <a:spcPct val="130000"/>
                        </a:lnSpc>
                        <a:spcBef>
                          <a:spcPts val="0"/>
                        </a:spcBef>
                        <a:spcAft>
                          <a:spcPts val="0"/>
                        </a:spcAft>
                        <a:buClr>
                          <a:schemeClr val="dk1"/>
                        </a:buClr>
                        <a:buSzPts val="1100"/>
                        <a:buFont typeface="Arial"/>
                        <a:buNone/>
                      </a:pPr>
                      <a:r>
                        <a:rPr lang="en-US" sz="950" u="none" strike="noStrike" cap="none">
                          <a:solidFill>
                            <a:srgbClr val="1D1C1D"/>
                          </a:solidFill>
                          <a:highlight>
                            <a:schemeClr val="lt1"/>
                          </a:highlight>
                        </a:rPr>
                        <a:t>CEJST </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Climate and Environmental Justice Screening Tool. This is the tool we are building to support the Justice40 initiative and help identify historically overburdened and underserved communities for benefits.</a:t>
                      </a:r>
                      <a:endParaRPr sz="950" u="none" strike="noStrike" cap="none">
                        <a:solidFill>
                          <a:srgbClr val="1D1C1D"/>
                        </a:solidFill>
                        <a:highlight>
                          <a:srgbClr val="FFFFFF"/>
                        </a:highlight>
                      </a:endParaRPr>
                    </a:p>
                  </a:txBody>
                  <a:tcPr marL="91425" marR="91425" marT="91425" marB="91425"/>
                </a:tc>
                <a:extLst>
                  <a:ext uri="{0D108BD9-81ED-4DB2-BD59-A6C34878D82A}">
                    <a16:rowId xmlns:a16="http://schemas.microsoft.com/office/drawing/2014/main" val="10000"/>
                  </a:ext>
                </a:extLst>
              </a:tr>
              <a:tr h="352975">
                <a:tc>
                  <a:txBody>
                    <a:bodyPr/>
                    <a:lstStyle/>
                    <a:p>
                      <a:pPr marL="0" marR="0" lvl="0" indent="0" algn="l" rtl="0">
                        <a:lnSpc>
                          <a:spcPct val="130000"/>
                        </a:lnSpc>
                        <a:spcBef>
                          <a:spcPts val="0"/>
                        </a:spcBef>
                        <a:spcAft>
                          <a:spcPts val="0"/>
                        </a:spcAft>
                        <a:buClr>
                          <a:schemeClr val="dk1"/>
                        </a:buClr>
                        <a:buSzPts val="1100"/>
                        <a:buFont typeface="Arial"/>
                        <a:buNone/>
                      </a:pPr>
                      <a:r>
                        <a:rPr lang="en-US" sz="950" u="none" strike="noStrike" cap="none">
                          <a:solidFill>
                            <a:srgbClr val="1D1C1D"/>
                          </a:solidFill>
                          <a:highlight>
                            <a:schemeClr val="lt1"/>
                          </a:highlight>
                        </a:rPr>
                        <a:t>Contributor</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Someone who participates in the open source community by contributing code, documentation, information, discussion, etc.</a:t>
                      </a:r>
                      <a:r>
                        <a:rPr lang="en-US" sz="1200" u="none" strike="noStrike" cap="none"/>
                        <a:t> </a:t>
                      </a:r>
                      <a:endParaRPr sz="1200" u="none" strike="noStrike" cap="none"/>
                    </a:p>
                  </a:txBody>
                  <a:tcPr marL="91425" marR="91425" marT="91425" marB="91425"/>
                </a:tc>
                <a:extLst>
                  <a:ext uri="{0D108BD9-81ED-4DB2-BD59-A6C34878D82A}">
                    <a16:rowId xmlns:a16="http://schemas.microsoft.com/office/drawing/2014/main" val="10001"/>
                  </a:ext>
                </a:extLst>
              </a:tr>
              <a:tr h="312850">
                <a:tc>
                  <a:txBody>
                    <a:bodyPr/>
                    <a:lstStyle/>
                    <a:p>
                      <a:pPr marL="0" marR="0" lvl="0" indent="0" algn="l" rtl="0">
                        <a:lnSpc>
                          <a:spcPct val="13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Data Roadmap</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Our way to keep track of what data has been suggested for inclusion in the CEJST and manage prioritization and eventual integration into the tool.</a:t>
                      </a:r>
                      <a:endParaRPr sz="950" u="none" strike="noStrike" cap="none">
                        <a:solidFill>
                          <a:srgbClr val="1D1C1D"/>
                        </a:solidFill>
                        <a:highlight>
                          <a:schemeClr val="lt1"/>
                        </a:highlight>
                      </a:endParaRPr>
                    </a:p>
                  </a:txBody>
                  <a:tcPr marL="91425" marR="91425" marT="91425" marB="91425"/>
                </a:tc>
                <a:extLst>
                  <a:ext uri="{0D108BD9-81ED-4DB2-BD59-A6C34878D82A}">
                    <a16:rowId xmlns:a16="http://schemas.microsoft.com/office/drawing/2014/main" val="10002"/>
                  </a:ext>
                </a:extLst>
              </a:tr>
              <a:tr h="312850">
                <a:tc>
                  <a:txBody>
                    <a:bodyPr/>
                    <a:lstStyle/>
                    <a:p>
                      <a:pPr marL="0" marR="0" lvl="0" indent="0" algn="l" rtl="0">
                        <a:lnSpc>
                          <a:spcPct val="130000"/>
                        </a:lnSpc>
                        <a:spcBef>
                          <a:spcPts val="0"/>
                        </a:spcBef>
                        <a:spcAft>
                          <a:spcPts val="0"/>
                        </a:spcAft>
                        <a:buClr>
                          <a:schemeClr val="dk1"/>
                        </a:buClr>
                        <a:buSzPts val="1100"/>
                        <a:buFont typeface="Arial"/>
                        <a:buNone/>
                      </a:pPr>
                      <a:r>
                        <a:rPr lang="en-US" sz="950" u="none" strike="noStrike" cap="none">
                          <a:solidFill>
                            <a:srgbClr val="1D1C1D"/>
                          </a:solidFill>
                          <a:highlight>
                            <a:schemeClr val="lt1"/>
                          </a:highlight>
                        </a:rPr>
                        <a:t>Github</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An online tool for publishing, sharing, and discussing code.</a:t>
                      </a:r>
                      <a:endParaRPr sz="950" u="none" strike="noStrike" cap="none">
                        <a:solidFill>
                          <a:srgbClr val="1D1C1D"/>
                        </a:solidFill>
                        <a:highlight>
                          <a:schemeClr val="lt1"/>
                        </a:highlight>
                      </a:endParaRPr>
                    </a:p>
                  </a:txBody>
                  <a:tcPr marL="91425" marR="91425" marT="91425" marB="91425"/>
                </a:tc>
                <a:extLst>
                  <a:ext uri="{0D108BD9-81ED-4DB2-BD59-A6C34878D82A}">
                    <a16:rowId xmlns:a16="http://schemas.microsoft.com/office/drawing/2014/main" val="10003"/>
                  </a:ext>
                </a:extLst>
              </a:tr>
              <a:tr h="312850">
                <a:tc>
                  <a:txBody>
                    <a:bodyPr/>
                    <a:lstStyle/>
                    <a:p>
                      <a:pPr marL="0" marR="0" lvl="0" indent="0" algn="l" rtl="0">
                        <a:lnSpc>
                          <a:spcPct val="130000"/>
                        </a:lnSpc>
                        <a:spcBef>
                          <a:spcPts val="0"/>
                        </a:spcBef>
                        <a:spcAft>
                          <a:spcPts val="0"/>
                        </a:spcAft>
                        <a:buClr>
                          <a:schemeClr val="dk1"/>
                        </a:buClr>
                        <a:buSzPts val="1100"/>
                        <a:buFont typeface="Arial"/>
                        <a:buNone/>
                      </a:pPr>
                      <a:r>
                        <a:rPr lang="en-US" sz="950" u="none" strike="noStrike" cap="none">
                          <a:solidFill>
                            <a:srgbClr val="1D1C1D"/>
                          </a:solidFill>
                          <a:highlight>
                            <a:schemeClr val="lt1"/>
                          </a:highlight>
                        </a:rPr>
                        <a:t>Google Group</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A listserv / mailing list product from Google that lets you subscribe to updates and participate in discussions.</a:t>
                      </a:r>
                      <a:endParaRPr sz="950" u="none" strike="noStrike" cap="none">
                        <a:solidFill>
                          <a:srgbClr val="1D1C1D"/>
                        </a:solidFill>
                        <a:highlight>
                          <a:schemeClr val="lt1"/>
                        </a:highlight>
                      </a:endParaRPr>
                    </a:p>
                  </a:txBody>
                  <a:tcPr marL="91425" marR="91425" marT="91425" marB="91425"/>
                </a:tc>
                <a:extLst>
                  <a:ext uri="{0D108BD9-81ED-4DB2-BD59-A6C34878D82A}">
                    <a16:rowId xmlns:a16="http://schemas.microsoft.com/office/drawing/2014/main" val="10004"/>
                  </a:ext>
                </a:extLst>
              </a:tr>
              <a:tr h="354950">
                <a:tc>
                  <a:txBody>
                    <a:bodyPr/>
                    <a:lstStyle/>
                    <a:p>
                      <a:pPr marL="0" marR="0" lvl="0" indent="0" algn="l" rtl="0">
                        <a:lnSpc>
                          <a:spcPct val="130000"/>
                        </a:lnSpc>
                        <a:spcBef>
                          <a:spcPts val="0"/>
                        </a:spcBef>
                        <a:spcAft>
                          <a:spcPts val="0"/>
                        </a:spcAft>
                        <a:buNone/>
                      </a:pPr>
                      <a:r>
                        <a:rPr lang="en-US" sz="950">
                          <a:solidFill>
                            <a:srgbClr val="1D1C1D"/>
                          </a:solidFill>
                          <a:highlight>
                            <a:schemeClr val="lt1"/>
                          </a:highlight>
                        </a:rPr>
                        <a:t>Ground Truthing</a:t>
                      </a:r>
                      <a:endParaRPr sz="950" u="none" strike="noStrike" cap="none">
                        <a:solidFill>
                          <a:srgbClr val="1D1C1D"/>
                        </a:solidFill>
                        <a:highlight>
                          <a:schemeClr val="lt1"/>
                        </a:highlight>
                      </a:endParaRPr>
                    </a:p>
                  </a:txBody>
                  <a:tcPr marL="91425" marR="91425" marT="91425" marB="91425"/>
                </a:tc>
                <a:tc>
                  <a:txBody>
                    <a:bodyPr/>
                    <a:lstStyle/>
                    <a:p>
                      <a:pPr marL="0" lvl="0" indent="0" algn="l" rtl="0">
                        <a:lnSpc>
                          <a:spcPct val="135000"/>
                        </a:lnSpc>
                        <a:spcBef>
                          <a:spcPts val="1200"/>
                        </a:spcBef>
                        <a:spcAft>
                          <a:spcPts val="0"/>
                        </a:spcAft>
                        <a:buNone/>
                      </a:pPr>
                      <a:r>
                        <a:rPr lang="en-US" sz="950">
                          <a:solidFill>
                            <a:srgbClr val="434343"/>
                          </a:solidFill>
                        </a:rPr>
                        <a:t>A process through which community members close gaps between datasets and their lived experiences by working with researchers and advocates.</a:t>
                      </a:r>
                      <a:endParaRPr sz="950" u="none" strike="noStrike" cap="none">
                        <a:solidFill>
                          <a:srgbClr val="434343"/>
                        </a:solidFill>
                        <a:highlight>
                          <a:schemeClr val="lt1"/>
                        </a:highlight>
                      </a:endParaRPr>
                    </a:p>
                  </a:txBody>
                  <a:tcPr marL="91425" marR="91425" marT="91425" marB="91425"/>
                </a:tc>
                <a:extLst>
                  <a:ext uri="{0D108BD9-81ED-4DB2-BD59-A6C34878D82A}">
                    <a16:rowId xmlns:a16="http://schemas.microsoft.com/office/drawing/2014/main" val="10005"/>
                  </a:ext>
                </a:extLst>
              </a:tr>
              <a:tr h="433200">
                <a:tc>
                  <a:txBody>
                    <a:bodyPr/>
                    <a:lstStyle/>
                    <a:p>
                      <a:pPr marL="0" marR="0" lvl="0" indent="0" algn="l" rtl="0">
                        <a:lnSpc>
                          <a:spcPct val="130000"/>
                        </a:lnSpc>
                        <a:spcBef>
                          <a:spcPts val="0"/>
                        </a:spcBef>
                        <a:spcAft>
                          <a:spcPts val="0"/>
                        </a:spcAft>
                        <a:buClr>
                          <a:schemeClr val="dk1"/>
                        </a:buClr>
                        <a:buSzPts val="1100"/>
                        <a:buFont typeface="Arial"/>
                        <a:buNone/>
                      </a:pPr>
                      <a:r>
                        <a:rPr lang="en-US" sz="950" u="none" strike="noStrike" cap="none">
                          <a:solidFill>
                            <a:srgbClr val="1D1C1D"/>
                          </a:solidFill>
                          <a:highlight>
                            <a:schemeClr val="lt1"/>
                          </a:highlight>
                        </a:rPr>
                        <a:t>Indicator</a:t>
                      </a:r>
                      <a:endParaRPr sz="950" u="none" strike="noStrike" cap="none">
                        <a:solidFill>
                          <a:srgbClr val="1D1C1D"/>
                        </a:solidFill>
                        <a:highlight>
                          <a:schemeClr val="lt1"/>
                        </a:high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An environmental indicator is a numerical value that helps provide insight into the state of the environment or human health. Indicators are developed based on quantitative measurements or statistics of environmental condition that are tracked over time.</a:t>
                      </a:r>
                      <a:endParaRPr sz="950" u="none" strike="noStrike" cap="none">
                        <a:solidFill>
                          <a:srgbClr val="1D1C1D"/>
                        </a:solidFill>
                        <a:highlight>
                          <a:schemeClr val="lt1"/>
                        </a:highlight>
                      </a:endParaRPr>
                    </a:p>
                  </a:txBody>
                  <a:tcPr marL="91425" marR="91425" marT="91425" marB="91425"/>
                </a:tc>
                <a:extLst>
                  <a:ext uri="{0D108BD9-81ED-4DB2-BD59-A6C34878D82A}">
                    <a16:rowId xmlns:a16="http://schemas.microsoft.com/office/drawing/2014/main" val="10006"/>
                  </a:ext>
                </a:extLst>
              </a:tr>
              <a:tr h="312850">
                <a:tc>
                  <a:txBody>
                    <a:bodyPr/>
                    <a:lstStyle/>
                    <a:p>
                      <a:pPr marL="0" marR="0" lvl="0" indent="0" algn="l" rtl="0">
                        <a:lnSpc>
                          <a:spcPct val="130000"/>
                        </a:lnSpc>
                        <a:spcBef>
                          <a:spcPts val="0"/>
                        </a:spcBef>
                        <a:spcAft>
                          <a:spcPts val="0"/>
                        </a:spcAft>
                        <a:buClr>
                          <a:schemeClr val="dk1"/>
                        </a:buClr>
                        <a:buSzPts val="1100"/>
                        <a:buFont typeface="Arial"/>
                        <a:buNone/>
                      </a:pPr>
                      <a:r>
                        <a:rPr lang="en-US" sz="950" u="none" strike="noStrike" cap="none">
                          <a:solidFill>
                            <a:srgbClr val="1D1C1D"/>
                          </a:solidFill>
                          <a:highlight>
                            <a:schemeClr val="lt1"/>
                          </a:highlight>
                        </a:rPr>
                        <a:t>Issue</a:t>
                      </a:r>
                      <a:endParaRPr sz="950" u="none" strike="noStrike" cap="none">
                        <a:solidFill>
                          <a:srgbClr val="1D1C1D"/>
                        </a:solidFill>
                        <a:highlight>
                          <a:schemeClr val="lt1"/>
                        </a:high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A Github issue is a way to report a bug, request a feature, or start a discussion on a topic in a Github code repository.</a:t>
                      </a:r>
                      <a:endParaRPr sz="1200" u="none" strike="noStrike" cap="none"/>
                    </a:p>
                  </a:txBody>
                  <a:tcPr marL="91425" marR="91425" marT="91425" marB="91425"/>
                </a:tc>
                <a:extLst>
                  <a:ext uri="{0D108BD9-81ED-4DB2-BD59-A6C34878D82A}">
                    <a16:rowId xmlns:a16="http://schemas.microsoft.com/office/drawing/2014/main" val="10007"/>
                  </a:ext>
                </a:extLst>
              </a:tr>
              <a:tr h="312850">
                <a:tc>
                  <a:txBody>
                    <a:bodyPr/>
                    <a:lstStyle/>
                    <a:p>
                      <a:pPr marL="0" marR="0" lvl="0" indent="0" algn="l" rtl="0">
                        <a:lnSpc>
                          <a:spcPct val="130000"/>
                        </a:lnSpc>
                        <a:spcBef>
                          <a:spcPts val="0"/>
                        </a:spcBef>
                        <a:spcAft>
                          <a:spcPts val="0"/>
                        </a:spcAft>
                        <a:buClr>
                          <a:schemeClr val="dk1"/>
                        </a:buClr>
                        <a:buSzPts val="1100"/>
                        <a:buFont typeface="Arial"/>
                        <a:buNone/>
                      </a:pPr>
                      <a:r>
                        <a:rPr lang="en-US" sz="950" u="none" strike="noStrike" cap="none">
                          <a:solidFill>
                            <a:srgbClr val="1D1C1D"/>
                          </a:solidFill>
                          <a:highlight>
                            <a:schemeClr val="lt1"/>
                          </a:highlight>
                        </a:rPr>
                        <a:t>Maintainer</a:t>
                      </a:r>
                      <a:endParaRPr sz="950" u="none" strike="noStrike" cap="none">
                        <a:solidFill>
                          <a:srgbClr val="1D1C1D"/>
                        </a:solidFill>
                        <a:highlight>
                          <a:schemeClr val="lt1"/>
                        </a:high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A project maintainer is someone who has special responsibilities and privileges in an open source project, such as an admin or owner.</a:t>
                      </a:r>
                      <a:endParaRPr sz="1200" u="none" strike="noStrike" cap="none"/>
                    </a:p>
                  </a:txBody>
                  <a:tcPr marL="91425" marR="91425" marT="91425" marB="91425"/>
                </a:tc>
                <a:extLst>
                  <a:ext uri="{0D108BD9-81ED-4DB2-BD59-A6C34878D82A}">
                    <a16:rowId xmlns:a16="http://schemas.microsoft.com/office/drawing/2014/main" val="10008"/>
                  </a:ext>
                </a:extLst>
              </a:tr>
              <a:tr h="312850">
                <a:tc>
                  <a:txBody>
                    <a:bodyPr/>
                    <a:lstStyle/>
                    <a:p>
                      <a:pPr marL="0" marR="0" lvl="0" indent="0" algn="l" rtl="0">
                        <a:lnSpc>
                          <a:spcPct val="13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Pull Request</a:t>
                      </a:r>
                      <a:endParaRPr sz="950" u="none" strike="noStrike" cap="none">
                        <a:solidFill>
                          <a:srgbClr val="1D1C1D"/>
                        </a:solidFill>
                        <a:highlight>
                          <a:schemeClr val="lt1"/>
                        </a:high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Way to submit code or documentation for review on Github before it is integrated into the source code.</a:t>
                      </a:r>
                      <a:endParaRPr sz="950" u="none" strike="noStrike" cap="none">
                        <a:solidFill>
                          <a:srgbClr val="1D1C1D"/>
                        </a:solidFill>
                        <a:highlight>
                          <a:schemeClr val="lt1"/>
                        </a:highlight>
                      </a:endParaRPr>
                    </a:p>
                  </a:txBody>
                  <a:tcPr marL="91425" marR="91425" marT="91425" marB="91425"/>
                </a:tc>
                <a:extLst>
                  <a:ext uri="{0D108BD9-81ED-4DB2-BD59-A6C34878D82A}">
                    <a16:rowId xmlns:a16="http://schemas.microsoft.com/office/drawing/2014/main" val="10009"/>
                  </a:ext>
                </a:extLst>
              </a:tr>
              <a:tr h="432825">
                <a:tc>
                  <a:txBody>
                    <a:bodyPr/>
                    <a:lstStyle/>
                    <a:p>
                      <a:pPr marL="0" marR="0" lvl="0" indent="0" algn="l" rtl="0">
                        <a:lnSpc>
                          <a:spcPct val="13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Repository</a:t>
                      </a:r>
                      <a:endParaRPr sz="950" u="none" strike="noStrike" cap="none">
                        <a:solidFill>
                          <a:srgbClr val="1D1C1D"/>
                        </a:solidFill>
                        <a:highlight>
                          <a:schemeClr val="lt1"/>
                        </a:highlight>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850"/>
                        <a:buFont typeface="Arial"/>
                        <a:buNone/>
                      </a:pPr>
                      <a:r>
                        <a:rPr lang="en-US" sz="950" u="none" strike="noStrike" cap="none">
                          <a:solidFill>
                            <a:srgbClr val="1D1C1D"/>
                          </a:solidFill>
                          <a:highlight>
                            <a:schemeClr val="lt1"/>
                          </a:highlight>
                        </a:rPr>
                        <a:t>A repository on Github is the place where source code for a system or app is published, and it has collaborative features such as issues, project boards, and pull requests.</a:t>
                      </a:r>
                      <a:endParaRPr sz="950" u="none" strike="noStrike" cap="none">
                        <a:solidFill>
                          <a:srgbClr val="1D1C1D"/>
                        </a:solidFill>
                        <a:highlight>
                          <a:schemeClr val="lt1"/>
                        </a:highlight>
                      </a:endParaRPr>
                    </a:p>
                  </a:txBody>
                  <a:tcPr marL="91425" marR="91425" marT="91425" marB="91425"/>
                </a:tc>
                <a:extLst>
                  <a:ext uri="{0D108BD9-81ED-4DB2-BD59-A6C34878D82A}">
                    <a16:rowId xmlns:a16="http://schemas.microsoft.com/office/drawing/2014/main" val="10010"/>
                  </a:ext>
                </a:extLst>
              </a:tr>
            </a:tbl>
          </a:graphicData>
        </a:graphic>
      </p:graphicFrame>
      <p:sp>
        <p:nvSpPr>
          <p:cNvPr id="340" name="Google Shape;340;p29"/>
          <p:cNvSpPr txBox="1"/>
          <p:nvPr/>
        </p:nvSpPr>
        <p:spPr>
          <a:xfrm>
            <a:off x="65000" y="0"/>
            <a:ext cx="88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3061B2"/>
                </a:solidFill>
              </a:rPr>
              <a:t>Glossary </a:t>
            </a:r>
            <a:r>
              <a:rPr lang="en-US">
                <a:solidFill>
                  <a:srgbClr val="3061B2"/>
                </a:solidFill>
              </a:rPr>
              <a:t>(see full here: </a:t>
            </a:r>
            <a:r>
              <a:rPr lang="en-US" u="sng">
                <a:solidFill>
                  <a:schemeClr val="hlink"/>
                </a:solidFill>
                <a:hlinkClick r:id="rId3"/>
              </a:rPr>
              <a:t>https://github.com/usds/justice40-tool/blob/main/docs/glossary.md</a:t>
            </a:r>
            <a:r>
              <a:rPr lang="en-US">
                <a:solidFill>
                  <a:srgbClr val="3061B2"/>
                </a:solidFill>
              </a:rPr>
              <a:t>)</a:t>
            </a:r>
            <a:endParaRPr>
              <a:solidFill>
                <a:srgbClr val="3061B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30"/>
          <p:cNvPicPr preferRelativeResize="0"/>
          <p:nvPr/>
        </p:nvPicPr>
        <p:blipFill rotWithShape="1">
          <a:blip r:embed="rId3">
            <a:alphaModFix/>
          </a:blip>
          <a:srcRect/>
          <a:stretch/>
        </p:blipFill>
        <p:spPr>
          <a:xfrm>
            <a:off x="0" y="0"/>
            <a:ext cx="9144001" cy="5143872"/>
          </a:xfrm>
          <a:prstGeom prst="rect">
            <a:avLst/>
          </a:prstGeom>
          <a:noFill/>
          <a:ln>
            <a:noFill/>
          </a:ln>
        </p:spPr>
      </p:pic>
      <p:sp>
        <p:nvSpPr>
          <p:cNvPr id="346" name="Google Shape;34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31</a:t>
            </a:fld>
            <a:endParaRPr/>
          </a:p>
        </p:txBody>
      </p:sp>
      <p:pic>
        <p:nvPicPr>
          <p:cNvPr id="347" name="Google Shape;347;p30"/>
          <p:cNvPicPr preferRelativeResize="0"/>
          <p:nvPr/>
        </p:nvPicPr>
        <p:blipFill>
          <a:blip r:embed="rId4">
            <a:alphaModFix/>
          </a:blip>
          <a:stretch>
            <a:fillRect/>
          </a:stretch>
        </p:blipFill>
        <p:spPr>
          <a:xfrm>
            <a:off x="3676650" y="406225"/>
            <a:ext cx="1835225" cy="1849800"/>
          </a:xfrm>
          <a:prstGeom prst="rect">
            <a:avLst/>
          </a:prstGeom>
          <a:noFill/>
          <a:ln>
            <a:noFill/>
          </a:ln>
        </p:spPr>
      </p:pic>
      <p:pic>
        <p:nvPicPr>
          <p:cNvPr id="348" name="Google Shape;348;p30"/>
          <p:cNvPicPr preferRelativeResize="0"/>
          <p:nvPr/>
        </p:nvPicPr>
        <p:blipFill>
          <a:blip r:embed="rId5">
            <a:alphaModFix/>
          </a:blip>
          <a:stretch>
            <a:fillRect/>
          </a:stretch>
        </p:blipFill>
        <p:spPr>
          <a:xfrm>
            <a:off x="0" y="2571744"/>
            <a:ext cx="9144001" cy="1341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B4778"/>
                </a:solidFill>
              </a:rPr>
              <a:t>Working agreements</a:t>
            </a:r>
            <a:endParaRPr>
              <a:solidFill>
                <a:srgbClr val="0B4778"/>
              </a:solidFill>
            </a:endParaRPr>
          </a:p>
        </p:txBody>
      </p:sp>
      <p:sp>
        <p:nvSpPr>
          <p:cNvPr id="79" name="Google Shape;79;p4"/>
          <p:cNvSpPr txBox="1">
            <a:spLocks noGrp="1"/>
          </p:cNvSpPr>
          <p:nvPr>
            <p:ph type="body" idx="1"/>
          </p:nvPr>
        </p:nvSpPr>
        <p:spPr>
          <a:xfrm>
            <a:off x="350044" y="1640417"/>
            <a:ext cx="8396764" cy="3416400"/>
          </a:xfrm>
          <a:prstGeom prst="rect">
            <a:avLst/>
          </a:prstGeom>
          <a:noFill/>
          <a:ln>
            <a:noFill/>
          </a:ln>
        </p:spPr>
        <p:txBody>
          <a:bodyPr spcFirstLastPara="1" wrap="square" lIns="91425" tIns="91425" rIns="91425" bIns="91425" anchor="t" anchorCtr="0">
            <a:normAutofit/>
          </a:bodyPr>
          <a:lstStyle/>
          <a:p>
            <a:pPr marL="914400" marR="0" lvl="0" indent="-330200" algn="l" rtl="0">
              <a:lnSpc>
                <a:spcPct val="130000"/>
              </a:lnSpc>
              <a:spcBef>
                <a:spcPts val="0"/>
              </a:spcBef>
              <a:spcAft>
                <a:spcPts val="0"/>
              </a:spcAft>
              <a:buClr>
                <a:srgbClr val="003399"/>
              </a:buClr>
              <a:buSzPts val="1400"/>
              <a:buFont typeface="Source Sans Pro"/>
              <a:buChar char="●"/>
            </a:pPr>
            <a:r>
              <a:rPr lang="en-US" sz="1800">
                <a:solidFill>
                  <a:schemeClr val="dk2"/>
                </a:solidFill>
                <a:latin typeface="Source Sans Pro"/>
                <a:ea typeface="Source Sans Pro"/>
                <a:cs typeface="Source Sans Pro"/>
                <a:sym typeface="Source Sans Pro"/>
              </a:rPr>
              <a:t>Embrace a culture of learning, and educate each other.</a:t>
            </a:r>
            <a:endParaRPr sz="900">
              <a:solidFill>
                <a:schemeClr val="dk2"/>
              </a:solidFill>
            </a:endParaRPr>
          </a:p>
          <a:p>
            <a:pPr marL="914400" marR="0" lvl="0" indent="-330200" algn="l" rtl="0">
              <a:lnSpc>
                <a:spcPct val="130000"/>
              </a:lnSpc>
              <a:spcBef>
                <a:spcPts val="0"/>
              </a:spcBef>
              <a:spcAft>
                <a:spcPts val="0"/>
              </a:spcAft>
              <a:buClr>
                <a:srgbClr val="003399"/>
              </a:buClr>
              <a:buSzPts val="1400"/>
              <a:buFont typeface="Source Sans Pro"/>
              <a:buChar char="●"/>
            </a:pPr>
            <a:r>
              <a:rPr lang="en-US" sz="1800">
                <a:solidFill>
                  <a:schemeClr val="dk2"/>
                </a:solidFill>
                <a:latin typeface="Source Sans Pro"/>
                <a:ea typeface="Source Sans Pro"/>
                <a:cs typeface="Source Sans Pro"/>
                <a:sym typeface="Source Sans Pro"/>
              </a:rPr>
              <a:t>Take space and give space.</a:t>
            </a:r>
            <a:endParaRPr sz="2400" b="1" i="0" u="none" strike="noStrike" cap="none">
              <a:solidFill>
                <a:schemeClr val="dk2"/>
              </a:solidFill>
              <a:latin typeface="Source Sans Pro"/>
              <a:ea typeface="Source Sans Pro"/>
              <a:cs typeface="Source Sans Pro"/>
              <a:sym typeface="Source Sans Pro"/>
            </a:endParaRPr>
          </a:p>
          <a:p>
            <a:pPr marL="914400" marR="0" lvl="0" indent="-330200" algn="l" rtl="0">
              <a:lnSpc>
                <a:spcPct val="130000"/>
              </a:lnSpc>
              <a:spcBef>
                <a:spcPts val="0"/>
              </a:spcBef>
              <a:spcAft>
                <a:spcPts val="0"/>
              </a:spcAft>
              <a:buClr>
                <a:srgbClr val="003399"/>
              </a:buClr>
              <a:buSzPts val="1400"/>
              <a:buFont typeface="Source Sans Pro"/>
              <a:buChar char="●"/>
            </a:pPr>
            <a:r>
              <a:rPr lang="en-US" sz="1800">
                <a:solidFill>
                  <a:schemeClr val="dk2"/>
                </a:solidFill>
                <a:latin typeface="Source Sans Pro"/>
                <a:ea typeface="Source Sans Pro"/>
                <a:cs typeface="Source Sans Pro"/>
                <a:sym typeface="Source Sans Pro"/>
              </a:rPr>
              <a:t>Be present.</a:t>
            </a:r>
            <a:endParaRPr/>
          </a:p>
          <a:p>
            <a:pPr marL="914400" marR="0" lvl="0" indent="-330200" algn="l" rtl="0">
              <a:lnSpc>
                <a:spcPct val="130000"/>
              </a:lnSpc>
              <a:spcBef>
                <a:spcPts val="0"/>
              </a:spcBef>
              <a:spcAft>
                <a:spcPts val="0"/>
              </a:spcAft>
              <a:buClr>
                <a:srgbClr val="003399"/>
              </a:buClr>
              <a:buSzPts val="1400"/>
              <a:buFont typeface="Source Sans Pro"/>
              <a:buChar char="●"/>
            </a:pPr>
            <a:r>
              <a:rPr lang="en-US"/>
              <a:t>When joining a conversation for the first time, please introduce yourself by providing a brief intro that includes:</a:t>
            </a:r>
            <a:endParaRPr/>
          </a:p>
          <a:p>
            <a:pPr marL="1371600" marR="0" lvl="2" indent="-292100" algn="l" rtl="0">
              <a:lnSpc>
                <a:spcPct val="130000"/>
              </a:lnSpc>
              <a:spcBef>
                <a:spcPts val="0"/>
              </a:spcBef>
              <a:spcAft>
                <a:spcPts val="0"/>
              </a:spcAft>
              <a:buClr>
                <a:srgbClr val="3B7FF2"/>
              </a:buClr>
              <a:buSzPts val="1000"/>
              <a:buFont typeface="Source Sans Pro"/>
              <a:buChar char="■"/>
            </a:pPr>
            <a:r>
              <a:rPr lang="en-US" sz="1200">
                <a:latin typeface="Source Sans Pro"/>
                <a:ea typeface="Source Sans Pro"/>
                <a:cs typeface="Source Sans Pro"/>
                <a:sym typeface="Source Sans Pro"/>
              </a:rPr>
              <a:t>your related organization (if applicable)</a:t>
            </a:r>
            <a:endParaRPr/>
          </a:p>
          <a:p>
            <a:pPr marL="1371600" marR="0" lvl="2" indent="-292100" algn="l" rtl="0">
              <a:lnSpc>
                <a:spcPct val="130000"/>
              </a:lnSpc>
              <a:spcBef>
                <a:spcPts val="0"/>
              </a:spcBef>
              <a:spcAft>
                <a:spcPts val="0"/>
              </a:spcAft>
              <a:buClr>
                <a:srgbClr val="3B7FF2"/>
              </a:buClr>
              <a:buSzPts val="1000"/>
              <a:buFont typeface="Source Sans Pro"/>
              <a:buChar char="■"/>
            </a:pPr>
            <a:r>
              <a:rPr lang="en-US" sz="1200">
                <a:latin typeface="Source Sans Pro"/>
                <a:ea typeface="Source Sans Pro"/>
                <a:cs typeface="Source Sans Pro"/>
                <a:sym typeface="Source Sans Pro"/>
              </a:rPr>
              <a:t>your pronouns</a:t>
            </a:r>
            <a:endParaRPr/>
          </a:p>
          <a:p>
            <a:pPr marL="1371600" lvl="2" indent="-292100" algn="l" rtl="0">
              <a:spcBef>
                <a:spcPts val="0"/>
              </a:spcBef>
              <a:spcAft>
                <a:spcPts val="0"/>
              </a:spcAft>
              <a:buClr>
                <a:srgbClr val="3B7FF2"/>
              </a:buClr>
              <a:buSzPts val="1000"/>
              <a:buFont typeface="Source Sans Pro"/>
              <a:buChar char="■"/>
            </a:pPr>
            <a:r>
              <a:rPr lang="en-US" sz="1200">
                <a:latin typeface="Source Sans Pro"/>
                <a:ea typeface="Source Sans Pro"/>
                <a:cs typeface="Source Sans Pro"/>
                <a:sym typeface="Source Sans Pro"/>
              </a:rPr>
              <a:t>disclosure of any current or potential financial interest in this work</a:t>
            </a:r>
            <a:endParaRPr/>
          </a:p>
          <a:p>
            <a:pPr marL="0" marR="0" lvl="0" indent="0" algn="l" rtl="0">
              <a:lnSpc>
                <a:spcPct val="130000"/>
              </a:lnSpc>
              <a:spcBef>
                <a:spcPts val="0"/>
              </a:spcBef>
              <a:spcAft>
                <a:spcPts val="0"/>
              </a:spcAft>
              <a:buNone/>
            </a:pPr>
            <a:endParaRPr/>
          </a:p>
        </p:txBody>
      </p:sp>
      <p:sp>
        <p:nvSpPr>
          <p:cNvPr id="80" name="Google Shape;80;p4"/>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FRONT MATTER</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3C68"/>
        </a:solidFill>
        <a:effectLst/>
      </p:bgPr>
    </p:bg>
    <p:spTree>
      <p:nvGrpSpPr>
        <p:cNvPr id="1" name="Shape 84"/>
        <p:cNvGrpSpPr/>
        <p:nvPr/>
      </p:nvGrpSpPr>
      <p:grpSpPr>
        <a:xfrm>
          <a:off x="0" y="0"/>
          <a:ext cx="0" cy="0"/>
          <a:chOff x="0" y="0"/>
          <a:chExt cx="0" cy="0"/>
        </a:xfrm>
      </p:grpSpPr>
      <p:sp>
        <p:nvSpPr>
          <p:cNvPr id="85" name="Google Shape;85;p5"/>
          <p:cNvSpPr txBox="1">
            <a:spLocks noGrp="1"/>
          </p:cNvSpPr>
          <p:nvPr>
            <p:ph type="ctrTitle"/>
          </p:nvPr>
        </p:nvSpPr>
        <p:spPr>
          <a:xfrm>
            <a:off x="387900" y="1220550"/>
            <a:ext cx="7973400" cy="16920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Justice40 Initiative </a:t>
            </a:r>
            <a:endParaRPr sz="4400">
              <a:solidFill>
                <a:schemeClr val="lt1"/>
              </a:solidFill>
              <a:latin typeface="Merriweather"/>
              <a:ea typeface="Merriweather"/>
              <a:cs typeface="Merriweather"/>
              <a:sym typeface="Merriweather"/>
            </a:endParaRPr>
          </a:p>
        </p:txBody>
      </p:sp>
      <p:sp>
        <p:nvSpPr>
          <p:cNvPr id="86" name="Google Shape;86;p5"/>
          <p:cNvSpPr txBox="1"/>
          <p:nvPr/>
        </p:nvSpPr>
        <p:spPr>
          <a:xfrm>
            <a:off x="442350" y="3029600"/>
            <a:ext cx="7042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E31C3D"/>
              </a:solidFill>
              <a:latin typeface="Source Sans Pro"/>
              <a:ea typeface="Source Sans Pro"/>
              <a:cs typeface="Source Sans Pro"/>
              <a:sym typeface="Source Sans Pro"/>
            </a:endParaRPr>
          </a:p>
        </p:txBody>
      </p:sp>
      <p:cxnSp>
        <p:nvCxnSpPr>
          <p:cNvPr id="87" name="Google Shape;87;p5"/>
          <p:cNvCxnSpPr/>
          <p:nvPr/>
        </p:nvCxnSpPr>
        <p:spPr>
          <a:xfrm>
            <a:off x="518550" y="2953412"/>
            <a:ext cx="6706500" cy="0"/>
          </a:xfrm>
          <a:prstGeom prst="straightConnector1">
            <a:avLst/>
          </a:prstGeom>
          <a:noFill/>
          <a:ln w="28575" cap="flat" cmpd="sng">
            <a:solidFill>
              <a:schemeClr val="lt1"/>
            </a:solidFill>
            <a:prstDash val="solid"/>
            <a:round/>
            <a:headEnd type="none" w="sm" len="sm"/>
            <a:tailEnd type="none" w="sm" len="sm"/>
          </a:ln>
        </p:spPr>
      </p:cxnSp>
      <p:sp>
        <p:nvSpPr>
          <p:cNvPr id="88" name="Google Shape;88;p5"/>
          <p:cNvSpPr txBox="1"/>
          <p:nvPr/>
        </p:nvSpPr>
        <p:spPr>
          <a:xfrm>
            <a:off x="442350" y="3029600"/>
            <a:ext cx="7042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E31C3D"/>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B4778"/>
                </a:solidFill>
              </a:rPr>
              <a:t>What is Justice40?</a:t>
            </a:r>
            <a:endParaRPr>
              <a:solidFill>
                <a:srgbClr val="0B4778"/>
              </a:solidFill>
            </a:endParaRPr>
          </a:p>
        </p:txBody>
      </p:sp>
      <p:sp>
        <p:nvSpPr>
          <p:cNvPr id="94" name="Google Shape;94;p6"/>
          <p:cNvSpPr txBox="1">
            <a:spLocks noGrp="1"/>
          </p:cNvSpPr>
          <p:nvPr>
            <p:ph type="body" idx="1"/>
          </p:nvPr>
        </p:nvSpPr>
        <p:spPr>
          <a:xfrm>
            <a:off x="350050" y="1640425"/>
            <a:ext cx="8290800" cy="3416400"/>
          </a:xfrm>
          <a:prstGeom prst="rect">
            <a:avLst/>
          </a:prstGeom>
          <a:noFill/>
          <a:ln>
            <a:noFill/>
          </a:ln>
        </p:spPr>
        <p:txBody>
          <a:bodyPr spcFirstLastPara="1" wrap="square" lIns="91425" tIns="91425" rIns="91425" bIns="91425" anchor="t" anchorCtr="0">
            <a:normAutofit/>
          </a:bodyPr>
          <a:lstStyle/>
          <a:p>
            <a:pPr marL="0" marR="0" lvl="0" indent="0" algn="l" rtl="0">
              <a:lnSpc>
                <a:spcPct val="130000"/>
              </a:lnSpc>
              <a:spcBef>
                <a:spcPts val="0"/>
              </a:spcBef>
              <a:spcAft>
                <a:spcPts val="0"/>
              </a:spcAft>
              <a:buSzPts val="1800"/>
              <a:buNone/>
            </a:pPr>
            <a:r>
              <a:rPr lang="en-US">
                <a:solidFill>
                  <a:schemeClr val="dk2"/>
                </a:solidFill>
                <a:latin typeface="Source Sans Pro"/>
                <a:ea typeface="Source Sans Pro"/>
                <a:cs typeface="Source Sans Pro"/>
                <a:sym typeface="Source Sans Pro"/>
              </a:rPr>
              <a:t>Justice40 is a government wide effort to ensure that </a:t>
            </a: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a:t>
            </a:r>
            <a:r>
              <a:rPr lang="en-US">
                <a:solidFill>
                  <a:schemeClr val="dk2"/>
                </a:solidFill>
                <a:latin typeface="Source Sans Pro"/>
                <a:ea typeface="Source Sans Pro"/>
                <a:cs typeface="Source Sans Pro"/>
                <a:sym typeface="Source Sans Pro"/>
              </a:rPr>
              <a:t>ederal agencies work with states and local communities to make good on President Biden’s promise to deliver at least </a:t>
            </a:r>
            <a:r>
              <a:rPr lang="en-US" b="1">
                <a:solidFill>
                  <a:srgbClr val="003399"/>
                </a:solidFill>
              </a:rPr>
              <a:t>40 percent</a:t>
            </a:r>
            <a:r>
              <a:rPr lang="en-US" i="1">
                <a:solidFill>
                  <a:srgbClr val="003399"/>
                </a:solidFill>
                <a:latin typeface="Source Sans Pro"/>
                <a:ea typeface="Source Sans Pro"/>
                <a:cs typeface="Source Sans Pro"/>
                <a:sym typeface="Source Sans Pro"/>
              </a:rPr>
              <a:t> </a:t>
            </a:r>
            <a:r>
              <a:rPr lang="en-US">
                <a:solidFill>
                  <a:schemeClr val="dk2"/>
                </a:solidFill>
                <a:latin typeface="Source Sans Pro"/>
                <a:ea typeface="Source Sans Pro"/>
                <a:cs typeface="Source Sans Pro"/>
                <a:sym typeface="Source Sans Pro"/>
              </a:rPr>
              <a:t>of the overall benefits from </a:t>
            </a:r>
            <a:r>
              <a:rPr lang="en-US"/>
              <a:t>f</a:t>
            </a:r>
            <a:r>
              <a:rPr lang="en-US">
                <a:solidFill>
                  <a:schemeClr val="dk2"/>
                </a:solidFill>
                <a:latin typeface="Source Sans Pro"/>
                <a:ea typeface="Source Sans Pro"/>
                <a:cs typeface="Source Sans Pro"/>
                <a:sym typeface="Source Sans Pro"/>
              </a:rPr>
              <a:t>ederal investments in climate and clean energy to disadvantaged communities directed </a:t>
            </a:r>
            <a:r>
              <a:rPr lang="en-US" sz="1800">
                <a:solidFill>
                  <a:schemeClr val="dk2"/>
                </a:solidFill>
                <a:latin typeface="Source Sans Pro"/>
                <a:ea typeface="Source Sans Pro"/>
                <a:cs typeface="Source Sans Pro"/>
                <a:sym typeface="Source Sans Pro"/>
              </a:rPr>
              <a:t>by the Biden Administration’s January 27th Executive Order 14008.</a:t>
            </a:r>
            <a:endParaRPr/>
          </a:p>
          <a:p>
            <a:pPr marL="0" marR="0" lvl="0" indent="0" algn="l" rtl="0">
              <a:lnSpc>
                <a:spcPct val="130000"/>
              </a:lnSpc>
              <a:spcBef>
                <a:spcPts val="0"/>
              </a:spcBef>
              <a:spcAft>
                <a:spcPts val="0"/>
              </a:spcAft>
              <a:buSzPts val="1800"/>
              <a:buNone/>
            </a:pPr>
            <a:endParaRPr sz="1800">
              <a:solidFill>
                <a:srgbClr val="3B7FF2"/>
              </a:solidFill>
              <a:latin typeface="Source Sans Pro"/>
              <a:ea typeface="Source Sans Pro"/>
              <a:cs typeface="Source Sans Pro"/>
              <a:sym typeface="Source Sans Pro"/>
            </a:endParaRPr>
          </a:p>
          <a:p>
            <a:pPr marL="0" marR="0" lvl="0" indent="0" algn="l" rtl="0">
              <a:lnSpc>
                <a:spcPct val="130000"/>
              </a:lnSpc>
              <a:spcBef>
                <a:spcPts val="0"/>
              </a:spcBef>
              <a:spcAft>
                <a:spcPts val="0"/>
              </a:spcAft>
              <a:buClr>
                <a:schemeClr val="dk1"/>
              </a:buClr>
              <a:buSzPts val="1100"/>
              <a:buFont typeface="Arial"/>
              <a:buNone/>
            </a:pPr>
            <a:r>
              <a:rPr lang="en-US" sz="1400" u="sng">
                <a:solidFill>
                  <a:srgbClr val="3B7FF2"/>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https://www.whitehouse.gov/briefing-room/presidential-actions/2021/01/27/executive-order-on-tackling-the-climate-crisis-at-home-and-abroad/</a:t>
            </a:r>
            <a:r>
              <a:rPr lang="en-US" sz="1400">
                <a:solidFill>
                  <a:srgbClr val="3B7FF2"/>
                </a:solidFill>
                <a:latin typeface="Source Sans Pro"/>
                <a:ea typeface="Source Sans Pro"/>
                <a:cs typeface="Source Sans Pro"/>
                <a:sym typeface="Source Sans Pro"/>
              </a:rPr>
              <a:t> </a:t>
            </a:r>
            <a:endParaRPr>
              <a:solidFill>
                <a:srgbClr val="3B7FF2"/>
              </a:solidFill>
            </a:endParaRPr>
          </a:p>
          <a:p>
            <a:pPr marL="457200" lvl="0" indent="-228600" algn="l" rtl="0">
              <a:lnSpc>
                <a:spcPct val="115000"/>
              </a:lnSpc>
              <a:spcBef>
                <a:spcPts val="0"/>
              </a:spcBef>
              <a:spcAft>
                <a:spcPts val="0"/>
              </a:spcAft>
              <a:buSzPts val="1800"/>
              <a:buNone/>
            </a:pPr>
            <a:endParaRPr/>
          </a:p>
        </p:txBody>
      </p:sp>
      <p:sp>
        <p:nvSpPr>
          <p:cNvPr id="95" name="Google Shape;95;p6"/>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INITIATIVE</a:t>
            </a:r>
            <a:endParaRPr>
              <a:solidFill>
                <a:srgbClr val="3B7FF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350044" y="915317"/>
            <a:ext cx="839676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B4778"/>
                </a:solidFill>
                <a:latin typeface="Source Sans Pro"/>
                <a:ea typeface="Source Sans Pro"/>
                <a:cs typeface="Source Sans Pro"/>
                <a:sym typeface="Source Sans Pro"/>
              </a:rPr>
              <a:t>Focus program areas</a:t>
            </a:r>
            <a:endParaRPr>
              <a:solidFill>
                <a:srgbClr val="0B4778"/>
              </a:solidFill>
            </a:endParaRPr>
          </a:p>
        </p:txBody>
      </p:sp>
      <p:sp>
        <p:nvSpPr>
          <p:cNvPr id="101" name="Google Shape;101;p7"/>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INITIATIVE</a:t>
            </a:r>
            <a:endParaRPr>
              <a:solidFill>
                <a:srgbClr val="3B7FF2"/>
              </a:solidFill>
            </a:endParaRPr>
          </a:p>
        </p:txBody>
      </p:sp>
      <p:sp>
        <p:nvSpPr>
          <p:cNvPr id="102" name="Google Shape;102;p7"/>
          <p:cNvSpPr txBox="1"/>
          <p:nvPr/>
        </p:nvSpPr>
        <p:spPr>
          <a:xfrm>
            <a:off x="887600" y="1785000"/>
            <a:ext cx="4109400" cy="233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a:solidFill>
                  <a:srgbClr val="0B4778"/>
                </a:solidFill>
                <a:latin typeface="Public Sans"/>
                <a:ea typeface="Public Sans"/>
                <a:cs typeface="Public Sans"/>
                <a:sym typeface="Public Sans"/>
              </a:rPr>
              <a:t>Climate change</a:t>
            </a: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r>
              <a:rPr lang="en-US">
                <a:solidFill>
                  <a:srgbClr val="0B4778"/>
                </a:solidFill>
                <a:latin typeface="Public Sans"/>
                <a:ea typeface="Public Sans"/>
                <a:cs typeface="Public Sans"/>
                <a:sym typeface="Public Sans"/>
              </a:rPr>
              <a:t>Clean energy and energy efficiency    </a:t>
            </a: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r>
              <a:rPr lang="en-US">
                <a:solidFill>
                  <a:srgbClr val="0B4778"/>
                </a:solidFill>
                <a:latin typeface="Public Sans"/>
                <a:ea typeface="Public Sans"/>
                <a:cs typeface="Public Sans"/>
                <a:sym typeface="Public Sans"/>
              </a:rPr>
              <a:t>Clean transit       </a:t>
            </a: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r>
              <a:rPr lang="en-US">
                <a:solidFill>
                  <a:srgbClr val="0B4778"/>
                </a:solidFill>
                <a:latin typeface="Public Sans"/>
                <a:ea typeface="Public Sans"/>
                <a:cs typeface="Public Sans"/>
                <a:sym typeface="Public Sans"/>
              </a:rPr>
              <a:t>Affordable and sustainable housing</a:t>
            </a:r>
            <a:endParaRPr>
              <a:solidFill>
                <a:srgbClr val="0B4778"/>
              </a:solidFill>
              <a:latin typeface="Public Sans"/>
              <a:ea typeface="Public Sans"/>
              <a:cs typeface="Public Sans"/>
              <a:sym typeface="Public Sans"/>
            </a:endParaRPr>
          </a:p>
        </p:txBody>
      </p:sp>
      <p:pic>
        <p:nvPicPr>
          <p:cNvPr id="103" name="Google Shape;103;p7"/>
          <p:cNvPicPr preferRelativeResize="0"/>
          <p:nvPr/>
        </p:nvPicPr>
        <p:blipFill>
          <a:blip r:embed="rId3">
            <a:alphaModFix/>
          </a:blip>
          <a:stretch>
            <a:fillRect/>
          </a:stretch>
        </p:blipFill>
        <p:spPr>
          <a:xfrm>
            <a:off x="4462917" y="1717240"/>
            <a:ext cx="569532" cy="496306"/>
          </a:xfrm>
          <a:prstGeom prst="rect">
            <a:avLst/>
          </a:prstGeom>
          <a:noFill/>
          <a:ln>
            <a:noFill/>
          </a:ln>
        </p:spPr>
      </p:pic>
      <p:pic>
        <p:nvPicPr>
          <p:cNvPr id="104" name="Google Shape;104;p7"/>
          <p:cNvPicPr preferRelativeResize="0"/>
          <p:nvPr/>
        </p:nvPicPr>
        <p:blipFill>
          <a:blip r:embed="rId4">
            <a:alphaModFix/>
          </a:blip>
          <a:stretch>
            <a:fillRect/>
          </a:stretch>
        </p:blipFill>
        <p:spPr>
          <a:xfrm>
            <a:off x="4499519" y="3118900"/>
            <a:ext cx="496306" cy="447489"/>
          </a:xfrm>
          <a:prstGeom prst="rect">
            <a:avLst/>
          </a:prstGeom>
          <a:noFill/>
          <a:ln>
            <a:noFill/>
          </a:ln>
        </p:spPr>
      </p:pic>
      <p:pic>
        <p:nvPicPr>
          <p:cNvPr id="105" name="Google Shape;105;p7"/>
          <p:cNvPicPr preferRelativeResize="0"/>
          <p:nvPr/>
        </p:nvPicPr>
        <p:blipFill>
          <a:blip r:embed="rId5">
            <a:alphaModFix/>
          </a:blip>
          <a:stretch>
            <a:fillRect/>
          </a:stretch>
        </p:blipFill>
        <p:spPr>
          <a:xfrm>
            <a:off x="485524" y="2957371"/>
            <a:ext cx="431217" cy="480034"/>
          </a:xfrm>
          <a:prstGeom prst="rect">
            <a:avLst/>
          </a:prstGeom>
          <a:noFill/>
          <a:ln>
            <a:noFill/>
          </a:ln>
        </p:spPr>
      </p:pic>
      <p:pic>
        <p:nvPicPr>
          <p:cNvPr id="106" name="Google Shape;106;p7"/>
          <p:cNvPicPr preferRelativeResize="0"/>
          <p:nvPr/>
        </p:nvPicPr>
        <p:blipFill>
          <a:blip r:embed="rId6">
            <a:alphaModFix/>
          </a:blip>
          <a:stretch>
            <a:fillRect/>
          </a:stretch>
        </p:blipFill>
        <p:spPr>
          <a:xfrm>
            <a:off x="4491385" y="2370055"/>
            <a:ext cx="512578" cy="528851"/>
          </a:xfrm>
          <a:prstGeom prst="rect">
            <a:avLst/>
          </a:prstGeom>
          <a:noFill/>
          <a:ln>
            <a:noFill/>
          </a:ln>
        </p:spPr>
      </p:pic>
      <p:pic>
        <p:nvPicPr>
          <p:cNvPr id="107" name="Google Shape;107;p7"/>
          <p:cNvPicPr preferRelativeResize="0"/>
          <p:nvPr/>
        </p:nvPicPr>
        <p:blipFill>
          <a:blip r:embed="rId7">
            <a:alphaModFix/>
          </a:blip>
          <a:stretch>
            <a:fillRect/>
          </a:stretch>
        </p:blipFill>
        <p:spPr>
          <a:xfrm>
            <a:off x="452975" y="1717248"/>
            <a:ext cx="496306" cy="496306"/>
          </a:xfrm>
          <a:prstGeom prst="rect">
            <a:avLst/>
          </a:prstGeom>
          <a:noFill/>
          <a:ln>
            <a:noFill/>
          </a:ln>
        </p:spPr>
      </p:pic>
      <p:pic>
        <p:nvPicPr>
          <p:cNvPr id="108" name="Google Shape;108;p7"/>
          <p:cNvPicPr preferRelativeResize="0"/>
          <p:nvPr/>
        </p:nvPicPr>
        <p:blipFill>
          <a:blip r:embed="rId8">
            <a:alphaModFix/>
          </a:blip>
          <a:stretch>
            <a:fillRect/>
          </a:stretch>
        </p:blipFill>
        <p:spPr>
          <a:xfrm>
            <a:off x="489593" y="2373928"/>
            <a:ext cx="429768" cy="423081"/>
          </a:xfrm>
          <a:prstGeom prst="rect">
            <a:avLst/>
          </a:prstGeom>
          <a:noFill/>
          <a:ln>
            <a:noFill/>
          </a:ln>
        </p:spPr>
      </p:pic>
      <p:pic>
        <p:nvPicPr>
          <p:cNvPr id="109" name="Google Shape;109;p7"/>
          <p:cNvPicPr preferRelativeResize="0"/>
          <p:nvPr/>
        </p:nvPicPr>
        <p:blipFill>
          <a:blip r:embed="rId9">
            <a:alphaModFix/>
          </a:blip>
          <a:stretch>
            <a:fillRect/>
          </a:stretch>
        </p:blipFill>
        <p:spPr>
          <a:xfrm>
            <a:off x="452988" y="3630525"/>
            <a:ext cx="496300" cy="447471"/>
          </a:xfrm>
          <a:prstGeom prst="rect">
            <a:avLst/>
          </a:prstGeom>
          <a:noFill/>
          <a:ln>
            <a:noFill/>
          </a:ln>
        </p:spPr>
      </p:pic>
      <p:sp>
        <p:nvSpPr>
          <p:cNvPr id="110" name="Google Shape;110;p7"/>
          <p:cNvSpPr txBox="1"/>
          <p:nvPr/>
        </p:nvSpPr>
        <p:spPr>
          <a:xfrm>
            <a:off x="5034600" y="1785000"/>
            <a:ext cx="3788700" cy="2847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a:solidFill>
                  <a:srgbClr val="0B4778"/>
                </a:solidFill>
                <a:latin typeface="Public Sans"/>
                <a:ea typeface="Public Sans"/>
                <a:cs typeface="Public Sans"/>
                <a:sym typeface="Public Sans"/>
              </a:rPr>
              <a:t>Remediation of legacy pollution    </a:t>
            </a: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r>
              <a:rPr lang="en-US">
                <a:solidFill>
                  <a:srgbClr val="0B4778"/>
                </a:solidFill>
                <a:latin typeface="Public Sans"/>
                <a:ea typeface="Public Sans"/>
                <a:cs typeface="Public Sans"/>
                <a:sym typeface="Public Sans"/>
              </a:rPr>
              <a:t>Clean water infrastructure       </a:t>
            </a: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endParaRPr>
              <a:solidFill>
                <a:srgbClr val="0B4778"/>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US">
                <a:solidFill>
                  <a:srgbClr val="0B4778"/>
                </a:solidFill>
                <a:latin typeface="Public Sans"/>
                <a:ea typeface="Public Sans"/>
                <a:cs typeface="Public Sans"/>
                <a:sym typeface="Public Sans"/>
              </a:rPr>
              <a:t>Training and workforce development </a:t>
            </a:r>
            <a:endParaRPr>
              <a:solidFill>
                <a:srgbClr val="0B4778"/>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US" sz="1000">
                <a:solidFill>
                  <a:srgbClr val="0B4778"/>
                </a:solidFill>
                <a:latin typeface="Public Sans"/>
                <a:ea typeface="Public Sans"/>
                <a:cs typeface="Public Sans"/>
                <a:sym typeface="Public Sans"/>
              </a:rPr>
              <a:t>(related to climate, natural disasters, environment, clean energy, clean transportation, housing, water and wastewater infrastructure, and legacy pollution reduction, including in energy communities)</a:t>
            </a:r>
            <a:endParaRPr sz="1000">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Clr>
                <a:srgbClr val="000000"/>
              </a:buClr>
              <a:buSzPts val="1100"/>
              <a:buFont typeface="Arial"/>
              <a:buNone/>
            </a:pPr>
            <a:endParaRPr>
              <a:solidFill>
                <a:srgbClr val="0B4778"/>
              </a:solidFill>
              <a:latin typeface="Public Sans"/>
              <a:ea typeface="Public Sans"/>
              <a:cs typeface="Public Sans"/>
              <a:sym typeface="Public Sans"/>
            </a:endParaRPr>
          </a:p>
          <a:p>
            <a:pPr marL="0" lvl="0" indent="0" algn="l" rtl="0">
              <a:lnSpc>
                <a:spcPct val="150000"/>
              </a:lnSpc>
              <a:spcBef>
                <a:spcPts val="0"/>
              </a:spcBef>
              <a:spcAft>
                <a:spcPts val="0"/>
              </a:spcAft>
              <a:buNone/>
            </a:pPr>
            <a:endParaRPr>
              <a:solidFill>
                <a:srgbClr val="0B4778"/>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p:nvPr/>
        </p:nvSpPr>
        <p:spPr>
          <a:xfrm>
            <a:off x="4906475" y="3347350"/>
            <a:ext cx="3385023" cy="1205638"/>
          </a:xfrm>
          <a:custGeom>
            <a:avLst/>
            <a:gdLst/>
            <a:ahLst/>
            <a:cxnLst/>
            <a:rect l="l" t="t" r="r" b="b"/>
            <a:pathLst>
              <a:path w="2975844" h="1422582" extrusionOk="0">
                <a:moveTo>
                  <a:pt x="0" y="237102"/>
                </a:moveTo>
                <a:cubicBezTo>
                  <a:pt x="-4297" y="103503"/>
                  <a:pt x="80257" y="9719"/>
                  <a:pt x="237102" y="0"/>
                </a:cubicBezTo>
                <a:cubicBezTo>
                  <a:pt x="465714" y="-58047"/>
                  <a:pt x="653652" y="10386"/>
                  <a:pt x="787463" y="0"/>
                </a:cubicBezTo>
                <a:cubicBezTo>
                  <a:pt x="921274" y="-10386"/>
                  <a:pt x="1100445" y="6724"/>
                  <a:pt x="1262774" y="0"/>
                </a:cubicBezTo>
                <a:cubicBezTo>
                  <a:pt x="1425103" y="-6724"/>
                  <a:pt x="1505641" y="7070"/>
                  <a:pt x="1713070" y="0"/>
                </a:cubicBezTo>
                <a:cubicBezTo>
                  <a:pt x="1920499" y="-7070"/>
                  <a:pt x="2078112" y="17401"/>
                  <a:pt x="2238414" y="0"/>
                </a:cubicBezTo>
                <a:cubicBezTo>
                  <a:pt x="2398716" y="-17401"/>
                  <a:pt x="2505071" y="37075"/>
                  <a:pt x="2738742" y="0"/>
                </a:cubicBezTo>
                <a:cubicBezTo>
                  <a:pt x="2883996" y="-23281"/>
                  <a:pt x="2968609" y="112512"/>
                  <a:pt x="2975844" y="237102"/>
                </a:cubicBezTo>
                <a:cubicBezTo>
                  <a:pt x="3020261" y="453445"/>
                  <a:pt x="2970679" y="547100"/>
                  <a:pt x="2975844" y="711291"/>
                </a:cubicBezTo>
                <a:cubicBezTo>
                  <a:pt x="2981009" y="875482"/>
                  <a:pt x="2952075" y="1070427"/>
                  <a:pt x="2975844" y="1185480"/>
                </a:cubicBezTo>
                <a:cubicBezTo>
                  <a:pt x="2972392" y="1316231"/>
                  <a:pt x="2872141" y="1415861"/>
                  <a:pt x="2738742" y="1422582"/>
                </a:cubicBezTo>
                <a:cubicBezTo>
                  <a:pt x="2625944" y="1449958"/>
                  <a:pt x="2362844" y="1422378"/>
                  <a:pt x="2213398" y="1422582"/>
                </a:cubicBezTo>
                <a:cubicBezTo>
                  <a:pt x="2063952" y="1422786"/>
                  <a:pt x="1869615" y="1408029"/>
                  <a:pt x="1663037" y="1422582"/>
                </a:cubicBezTo>
                <a:cubicBezTo>
                  <a:pt x="1456459" y="1437135"/>
                  <a:pt x="1294191" y="1366724"/>
                  <a:pt x="1112676" y="1422582"/>
                </a:cubicBezTo>
                <a:cubicBezTo>
                  <a:pt x="931161" y="1478440"/>
                  <a:pt x="631659" y="1386099"/>
                  <a:pt x="237102" y="1422582"/>
                </a:cubicBezTo>
                <a:cubicBezTo>
                  <a:pt x="93037" y="1410224"/>
                  <a:pt x="-9015" y="1302952"/>
                  <a:pt x="0" y="1185480"/>
                </a:cubicBezTo>
                <a:cubicBezTo>
                  <a:pt x="-16930" y="1022982"/>
                  <a:pt x="26915" y="822223"/>
                  <a:pt x="0" y="701807"/>
                </a:cubicBezTo>
                <a:cubicBezTo>
                  <a:pt x="-26915" y="581391"/>
                  <a:pt x="13800" y="398474"/>
                  <a:pt x="0" y="237102"/>
                </a:cubicBezTo>
                <a:close/>
              </a:path>
            </a:pathLst>
          </a:custGeom>
          <a:noFill/>
          <a:ln w="25400" cap="flat" cmpd="sng">
            <a:solidFill>
              <a:srgbClr val="00339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6" name="Google Shape;116;p8"/>
          <p:cNvSpPr txBox="1">
            <a:spLocks noGrp="1"/>
          </p:cNvSpPr>
          <p:nvPr>
            <p:ph type="title"/>
          </p:nvPr>
        </p:nvSpPr>
        <p:spPr>
          <a:xfrm>
            <a:off x="350044" y="915317"/>
            <a:ext cx="839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B4778"/>
                </a:solidFill>
              </a:rPr>
              <a:t>Who is working on the Justice40 initiative?</a:t>
            </a:r>
            <a:endParaRPr>
              <a:solidFill>
                <a:srgbClr val="0B4778"/>
              </a:solidFill>
            </a:endParaRPr>
          </a:p>
        </p:txBody>
      </p:sp>
      <p:sp>
        <p:nvSpPr>
          <p:cNvPr id="117" name="Google Shape;117;p8"/>
          <p:cNvSpPr txBox="1">
            <a:spLocks noGrp="1"/>
          </p:cNvSpPr>
          <p:nvPr>
            <p:ph type="body" idx="2"/>
          </p:nvPr>
        </p:nvSpPr>
        <p:spPr>
          <a:xfrm>
            <a:off x="350044" y="432617"/>
            <a:ext cx="7522369" cy="48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solidFill>
                  <a:srgbClr val="3B7FF2"/>
                </a:solidFill>
              </a:rPr>
              <a:t>JUSTICE40 INITIATIVE</a:t>
            </a:r>
            <a:endParaRPr>
              <a:solidFill>
                <a:srgbClr val="3B7FF2"/>
              </a:solidFill>
            </a:endParaRPr>
          </a:p>
        </p:txBody>
      </p:sp>
      <p:sp>
        <p:nvSpPr>
          <p:cNvPr id="118" name="Google Shape;118;p8"/>
          <p:cNvSpPr txBox="1"/>
          <p:nvPr/>
        </p:nvSpPr>
        <p:spPr>
          <a:xfrm>
            <a:off x="6545938" y="3843700"/>
            <a:ext cx="12669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chemeClr val="dk2"/>
                </a:solidFill>
                <a:latin typeface="Source Sans Pro"/>
                <a:ea typeface="Source Sans Pro"/>
                <a:cs typeface="Source Sans Pro"/>
                <a:sym typeface="Source Sans Pro"/>
              </a:rPr>
              <a:t>Justice40 Open-Source Group</a:t>
            </a:r>
            <a:endParaRPr/>
          </a:p>
        </p:txBody>
      </p:sp>
      <p:sp>
        <p:nvSpPr>
          <p:cNvPr id="119" name="Google Shape;119;p8"/>
          <p:cNvSpPr txBox="1"/>
          <p:nvPr/>
        </p:nvSpPr>
        <p:spPr>
          <a:xfrm>
            <a:off x="1366454" y="2579097"/>
            <a:ext cx="2485500" cy="2586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dk2"/>
                </a:solidFill>
                <a:latin typeface="Source Sans Pro"/>
                <a:ea typeface="Source Sans Pro"/>
                <a:cs typeface="Source Sans Pro"/>
                <a:sym typeface="Source Sans Pro"/>
              </a:rPr>
              <a:t>Executive Office of the President</a:t>
            </a:r>
            <a:endParaRPr/>
          </a:p>
        </p:txBody>
      </p:sp>
      <p:pic>
        <p:nvPicPr>
          <p:cNvPr id="120" name="Google Shape;120;p8" descr="A picture containing silhouette, arch&#10;&#10;Description automatically generated"/>
          <p:cNvPicPr preferRelativeResize="0"/>
          <p:nvPr/>
        </p:nvPicPr>
        <p:blipFill rotWithShape="1">
          <a:blip r:embed="rId3">
            <a:alphaModFix/>
          </a:blip>
          <a:srcRect/>
          <a:stretch/>
        </p:blipFill>
        <p:spPr>
          <a:xfrm>
            <a:off x="4743787" y="1469871"/>
            <a:ext cx="1694220" cy="1364091"/>
          </a:xfrm>
          <a:prstGeom prst="rect">
            <a:avLst/>
          </a:prstGeom>
          <a:noFill/>
          <a:ln>
            <a:noFill/>
          </a:ln>
        </p:spPr>
      </p:pic>
      <p:sp>
        <p:nvSpPr>
          <p:cNvPr id="121" name="Google Shape;121;p8"/>
          <p:cNvSpPr txBox="1"/>
          <p:nvPr/>
        </p:nvSpPr>
        <p:spPr>
          <a:xfrm>
            <a:off x="4678135" y="2464075"/>
            <a:ext cx="1825500" cy="7572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dk2"/>
                </a:solidFill>
                <a:latin typeface="Source Sans Pro"/>
                <a:ea typeface="Source Sans Pro"/>
                <a:cs typeface="Source Sans Pro"/>
                <a:sym typeface="Source Sans Pro"/>
              </a:rPr>
              <a:t>White House Environmental Justice Advisory Council (WHEJAC)</a:t>
            </a:r>
            <a:endParaRPr/>
          </a:p>
        </p:txBody>
      </p:sp>
      <p:pic>
        <p:nvPicPr>
          <p:cNvPr id="122" name="Google Shape;122;p8" descr="A picture containing icon&#10;&#10;Description automatically generated"/>
          <p:cNvPicPr preferRelativeResize="0"/>
          <p:nvPr/>
        </p:nvPicPr>
        <p:blipFill rotWithShape="1">
          <a:blip r:embed="rId4">
            <a:alphaModFix/>
          </a:blip>
          <a:srcRect/>
          <a:stretch/>
        </p:blipFill>
        <p:spPr>
          <a:xfrm>
            <a:off x="3555816" y="3108297"/>
            <a:ext cx="875751" cy="875751"/>
          </a:xfrm>
          <a:prstGeom prst="rect">
            <a:avLst/>
          </a:prstGeom>
          <a:noFill/>
          <a:ln>
            <a:noFill/>
          </a:ln>
        </p:spPr>
      </p:pic>
      <p:sp>
        <p:nvSpPr>
          <p:cNvPr id="123" name="Google Shape;123;p8"/>
          <p:cNvSpPr txBox="1"/>
          <p:nvPr/>
        </p:nvSpPr>
        <p:spPr>
          <a:xfrm>
            <a:off x="3309237" y="3870750"/>
            <a:ext cx="1368900" cy="5910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dk2"/>
                </a:solidFill>
                <a:latin typeface="Source Sans Pro"/>
                <a:ea typeface="Source Sans Pro"/>
                <a:cs typeface="Source Sans Pro"/>
                <a:sym typeface="Source Sans Pro"/>
              </a:rPr>
              <a:t>Office of Management and Budget (OMB)</a:t>
            </a:r>
            <a:endParaRPr/>
          </a:p>
        </p:txBody>
      </p:sp>
      <p:sp>
        <p:nvSpPr>
          <p:cNvPr id="124" name="Google Shape;124;p8"/>
          <p:cNvSpPr txBox="1"/>
          <p:nvPr/>
        </p:nvSpPr>
        <p:spPr>
          <a:xfrm>
            <a:off x="744421" y="3948150"/>
            <a:ext cx="1266900" cy="424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dk2"/>
                </a:solidFill>
                <a:latin typeface="Source Sans Pro"/>
                <a:ea typeface="Source Sans Pro"/>
                <a:cs typeface="Source Sans Pro"/>
                <a:sym typeface="Source Sans Pro"/>
              </a:rPr>
              <a:t>National Climate Advisor</a:t>
            </a:r>
            <a:endParaRPr/>
          </a:p>
        </p:txBody>
      </p:sp>
      <p:grpSp>
        <p:nvGrpSpPr>
          <p:cNvPr id="125" name="Google Shape;125;p8"/>
          <p:cNvGrpSpPr/>
          <p:nvPr/>
        </p:nvGrpSpPr>
        <p:grpSpPr>
          <a:xfrm>
            <a:off x="947578" y="3108329"/>
            <a:ext cx="875776" cy="948861"/>
            <a:chOff x="1430684" y="2387521"/>
            <a:chExt cx="1323124" cy="1531903"/>
          </a:xfrm>
        </p:grpSpPr>
        <p:grpSp>
          <p:nvGrpSpPr>
            <p:cNvPr id="126" name="Google Shape;126;p8"/>
            <p:cNvGrpSpPr/>
            <p:nvPr/>
          </p:nvGrpSpPr>
          <p:grpSpPr>
            <a:xfrm>
              <a:off x="1430684" y="2387521"/>
              <a:ext cx="1323124" cy="1531903"/>
              <a:chOff x="2595076" y="3154205"/>
              <a:chExt cx="1949450" cy="1949450"/>
            </a:xfrm>
          </p:grpSpPr>
          <p:pic>
            <p:nvPicPr>
              <p:cNvPr id="127" name="Google Shape;127;p8" descr="A picture containing icon&#10;&#10;Description automatically generated"/>
              <p:cNvPicPr preferRelativeResize="0"/>
              <p:nvPr/>
            </p:nvPicPr>
            <p:blipFill rotWithShape="1">
              <a:blip r:embed="rId5">
                <a:alphaModFix/>
              </a:blip>
              <a:srcRect/>
              <a:stretch/>
            </p:blipFill>
            <p:spPr>
              <a:xfrm>
                <a:off x="2595076" y="3154205"/>
                <a:ext cx="1949450" cy="1949450"/>
              </a:xfrm>
              <a:prstGeom prst="rect">
                <a:avLst/>
              </a:prstGeom>
              <a:noFill/>
              <a:ln>
                <a:noFill/>
              </a:ln>
            </p:spPr>
          </p:pic>
          <p:sp>
            <p:nvSpPr>
              <p:cNvPr id="128" name="Google Shape;128;p8"/>
              <p:cNvSpPr/>
              <p:nvPr/>
            </p:nvSpPr>
            <p:spPr>
              <a:xfrm>
                <a:off x="3420991" y="3660124"/>
                <a:ext cx="300067" cy="293533"/>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129" name="Google Shape;129;p8" descr="Icon&#10;&#10;Description automatically generated"/>
            <p:cNvPicPr preferRelativeResize="0"/>
            <p:nvPr/>
          </p:nvPicPr>
          <p:blipFill rotWithShape="1">
            <a:blip r:embed="rId6">
              <a:alphaModFix/>
            </a:blip>
            <a:srcRect/>
            <a:stretch/>
          </p:blipFill>
          <p:spPr>
            <a:xfrm>
              <a:off x="1844023" y="2628922"/>
              <a:ext cx="496445" cy="496445"/>
            </a:xfrm>
            <a:prstGeom prst="rect">
              <a:avLst/>
            </a:prstGeom>
            <a:noFill/>
            <a:ln>
              <a:noFill/>
            </a:ln>
          </p:spPr>
        </p:pic>
      </p:grpSp>
      <p:sp>
        <p:nvSpPr>
          <p:cNvPr id="130" name="Google Shape;130;p8"/>
          <p:cNvSpPr txBox="1"/>
          <p:nvPr/>
        </p:nvSpPr>
        <p:spPr>
          <a:xfrm>
            <a:off x="1846566" y="3884507"/>
            <a:ext cx="1607100" cy="5910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dk2"/>
                </a:solidFill>
                <a:latin typeface="Source Sans Pro"/>
                <a:ea typeface="Source Sans Pro"/>
                <a:cs typeface="Source Sans Pro"/>
                <a:sym typeface="Source Sans Pro"/>
              </a:rPr>
              <a:t>Council on Environmental Quality (CEQ)</a:t>
            </a:r>
            <a:endParaRPr/>
          </a:p>
        </p:txBody>
      </p:sp>
      <p:grpSp>
        <p:nvGrpSpPr>
          <p:cNvPr id="131" name="Google Shape;131;p8"/>
          <p:cNvGrpSpPr/>
          <p:nvPr/>
        </p:nvGrpSpPr>
        <p:grpSpPr>
          <a:xfrm>
            <a:off x="2175378" y="3108301"/>
            <a:ext cx="930665" cy="930665"/>
            <a:chOff x="5929888" y="3497653"/>
            <a:chExt cx="930665" cy="930665"/>
          </a:xfrm>
        </p:grpSpPr>
        <p:grpSp>
          <p:nvGrpSpPr>
            <p:cNvPr id="132" name="Google Shape;132;p8"/>
            <p:cNvGrpSpPr/>
            <p:nvPr/>
          </p:nvGrpSpPr>
          <p:grpSpPr>
            <a:xfrm>
              <a:off x="5929888" y="3497653"/>
              <a:ext cx="930665" cy="930665"/>
              <a:chOff x="5920345" y="3491303"/>
              <a:chExt cx="930665" cy="930665"/>
            </a:xfrm>
          </p:grpSpPr>
          <p:pic>
            <p:nvPicPr>
              <p:cNvPr id="133" name="Google Shape;133;p8" descr="A picture containing logo&#10;&#10;Description automatically generated"/>
              <p:cNvPicPr preferRelativeResize="0"/>
              <p:nvPr/>
            </p:nvPicPr>
            <p:blipFill rotWithShape="1">
              <a:blip r:embed="rId7">
                <a:alphaModFix/>
              </a:blip>
              <a:srcRect/>
              <a:stretch/>
            </p:blipFill>
            <p:spPr>
              <a:xfrm>
                <a:off x="5920345" y="3491303"/>
                <a:ext cx="930665" cy="930665"/>
              </a:xfrm>
              <a:prstGeom prst="rect">
                <a:avLst/>
              </a:prstGeom>
              <a:noFill/>
              <a:ln>
                <a:noFill/>
              </a:ln>
            </p:spPr>
          </p:pic>
          <p:sp>
            <p:nvSpPr>
              <p:cNvPr id="134" name="Google Shape;134;p8"/>
              <p:cNvSpPr/>
              <p:nvPr/>
            </p:nvSpPr>
            <p:spPr>
              <a:xfrm>
                <a:off x="6318810" y="3709896"/>
                <a:ext cx="138556" cy="17882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135" name="Google Shape;135;p8" descr="Logo, icon&#10;&#10;Description automatically generated"/>
            <p:cNvPicPr preferRelativeResize="0"/>
            <p:nvPr/>
          </p:nvPicPr>
          <p:blipFill rotWithShape="1">
            <a:blip r:embed="rId8">
              <a:alphaModFix/>
            </a:blip>
            <a:srcRect/>
            <a:stretch/>
          </p:blipFill>
          <p:spPr>
            <a:xfrm>
              <a:off x="6270356" y="3678679"/>
              <a:ext cx="249728" cy="249728"/>
            </a:xfrm>
            <a:prstGeom prst="rect">
              <a:avLst/>
            </a:prstGeom>
            <a:noFill/>
            <a:ln>
              <a:noFill/>
            </a:ln>
          </p:spPr>
        </p:pic>
      </p:grpSp>
      <p:sp>
        <p:nvSpPr>
          <p:cNvPr id="136" name="Google Shape;136;p8"/>
          <p:cNvSpPr txBox="1"/>
          <p:nvPr/>
        </p:nvSpPr>
        <p:spPr>
          <a:xfrm>
            <a:off x="5009624" y="3865082"/>
            <a:ext cx="1162500" cy="5910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dk2"/>
                </a:solidFill>
                <a:latin typeface="Source Sans Pro"/>
                <a:ea typeface="Source Sans Pro"/>
                <a:cs typeface="Source Sans Pro"/>
                <a:sym typeface="Source Sans Pro"/>
              </a:rPr>
              <a:t>United States Digital Service (USDS)</a:t>
            </a:r>
            <a:endParaRPr/>
          </a:p>
        </p:txBody>
      </p:sp>
      <p:pic>
        <p:nvPicPr>
          <p:cNvPr id="137" name="Google Shape;137;p8" descr="Icon&#10;&#10;Description automatically generated"/>
          <p:cNvPicPr preferRelativeResize="0"/>
          <p:nvPr/>
        </p:nvPicPr>
        <p:blipFill rotWithShape="1">
          <a:blip r:embed="rId9">
            <a:alphaModFix/>
          </a:blip>
          <a:srcRect/>
          <a:stretch/>
        </p:blipFill>
        <p:spPr>
          <a:xfrm>
            <a:off x="6666348" y="2957925"/>
            <a:ext cx="1026126" cy="1026126"/>
          </a:xfrm>
          <a:prstGeom prst="rect">
            <a:avLst/>
          </a:prstGeom>
          <a:noFill/>
          <a:ln>
            <a:noFill/>
          </a:ln>
        </p:spPr>
      </p:pic>
      <p:sp>
        <p:nvSpPr>
          <p:cNvPr id="138" name="Google Shape;138;p8"/>
          <p:cNvSpPr txBox="1"/>
          <p:nvPr/>
        </p:nvSpPr>
        <p:spPr>
          <a:xfrm rot="-266580">
            <a:off x="6978416" y="3500626"/>
            <a:ext cx="1607130" cy="25846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rgbClr val="003399"/>
                </a:solidFill>
                <a:latin typeface="Source Sans Pro"/>
                <a:ea typeface="Source Sans Pro"/>
                <a:cs typeface="Source Sans Pro"/>
                <a:sym typeface="Source Sans Pro"/>
              </a:rPr>
              <a:t>You are here!</a:t>
            </a:r>
            <a:endParaRPr/>
          </a:p>
        </p:txBody>
      </p:sp>
      <p:pic>
        <p:nvPicPr>
          <p:cNvPr id="139" name="Google Shape;139;p8"/>
          <p:cNvPicPr preferRelativeResize="0"/>
          <p:nvPr/>
        </p:nvPicPr>
        <p:blipFill>
          <a:blip r:embed="rId10">
            <a:alphaModFix/>
          </a:blip>
          <a:stretch>
            <a:fillRect/>
          </a:stretch>
        </p:blipFill>
        <p:spPr>
          <a:xfrm>
            <a:off x="1764762" y="1711960"/>
            <a:ext cx="1688924" cy="900343"/>
          </a:xfrm>
          <a:prstGeom prst="rect">
            <a:avLst/>
          </a:prstGeom>
          <a:noFill/>
          <a:ln>
            <a:noFill/>
          </a:ln>
        </p:spPr>
      </p:pic>
      <p:pic>
        <p:nvPicPr>
          <p:cNvPr id="140" name="Google Shape;140;p8" descr="A picture containing silhouette, arch&#10;&#10;Description automatically generated"/>
          <p:cNvPicPr preferRelativeResize="0"/>
          <p:nvPr/>
        </p:nvPicPr>
        <p:blipFill rotWithShape="1">
          <a:blip r:embed="rId3">
            <a:alphaModFix/>
          </a:blip>
          <a:srcRect/>
          <a:stretch/>
        </p:blipFill>
        <p:spPr>
          <a:xfrm>
            <a:off x="6732087" y="1452621"/>
            <a:ext cx="1694220" cy="1364091"/>
          </a:xfrm>
          <a:prstGeom prst="rect">
            <a:avLst/>
          </a:prstGeom>
          <a:noFill/>
          <a:ln>
            <a:noFill/>
          </a:ln>
        </p:spPr>
      </p:pic>
      <p:sp>
        <p:nvSpPr>
          <p:cNvPr id="141" name="Google Shape;141;p8"/>
          <p:cNvSpPr txBox="1"/>
          <p:nvPr/>
        </p:nvSpPr>
        <p:spPr>
          <a:xfrm>
            <a:off x="6894737" y="2442450"/>
            <a:ext cx="1368900" cy="424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200"/>
              <a:buFont typeface="Arial"/>
              <a:buNone/>
            </a:pPr>
            <a:r>
              <a:rPr lang="en-US" sz="1200">
                <a:solidFill>
                  <a:schemeClr val="dk2"/>
                </a:solidFill>
                <a:latin typeface="Source Sans Pro"/>
                <a:ea typeface="Source Sans Pro"/>
                <a:cs typeface="Source Sans Pro"/>
                <a:sym typeface="Source Sans Pro"/>
              </a:rPr>
              <a:t>Inter Agency</a:t>
            </a:r>
            <a:r>
              <a:rPr lang="en-US" sz="1200" b="0" i="0" u="none" strike="noStrike" cap="none">
                <a:solidFill>
                  <a:schemeClr val="dk2"/>
                </a:solidFill>
                <a:latin typeface="Source Sans Pro"/>
                <a:ea typeface="Source Sans Pro"/>
                <a:cs typeface="Source Sans Pro"/>
                <a:sym typeface="Source Sans Pro"/>
              </a:rPr>
              <a:t> Council (</a:t>
            </a:r>
            <a:r>
              <a:rPr lang="en-US" sz="1200">
                <a:solidFill>
                  <a:schemeClr val="dk2"/>
                </a:solidFill>
                <a:latin typeface="Source Sans Pro"/>
                <a:ea typeface="Source Sans Pro"/>
                <a:cs typeface="Source Sans Pro"/>
                <a:sym typeface="Source Sans Pro"/>
              </a:rPr>
              <a:t>I</a:t>
            </a:r>
            <a:r>
              <a:rPr lang="en-US" sz="1200" b="0" i="0" u="none" strike="noStrike" cap="none">
                <a:solidFill>
                  <a:schemeClr val="dk2"/>
                </a:solidFill>
                <a:latin typeface="Source Sans Pro"/>
                <a:ea typeface="Source Sans Pro"/>
                <a:cs typeface="Source Sans Pro"/>
                <a:sym typeface="Source Sans Pro"/>
              </a:rPr>
              <a:t>AC)</a:t>
            </a:r>
            <a:endParaRPr/>
          </a:p>
        </p:txBody>
      </p:sp>
      <p:pic>
        <p:nvPicPr>
          <p:cNvPr id="142" name="Google Shape;142;p8"/>
          <p:cNvPicPr preferRelativeResize="0"/>
          <p:nvPr/>
        </p:nvPicPr>
        <p:blipFill>
          <a:blip r:embed="rId11">
            <a:alphaModFix/>
          </a:blip>
          <a:stretch>
            <a:fillRect/>
          </a:stretch>
        </p:blipFill>
        <p:spPr>
          <a:xfrm>
            <a:off x="5193860" y="3388500"/>
            <a:ext cx="794116" cy="482700"/>
          </a:xfrm>
          <a:prstGeom prst="rect">
            <a:avLst/>
          </a:prstGeom>
          <a:noFill/>
          <a:ln>
            <a:noFill/>
          </a:ln>
        </p:spPr>
      </p:pic>
      <p:sp>
        <p:nvSpPr>
          <p:cNvPr id="143" name="Google Shape;143;p8"/>
          <p:cNvSpPr/>
          <p:nvPr/>
        </p:nvSpPr>
        <p:spPr>
          <a:xfrm>
            <a:off x="70408800" y="3306575"/>
            <a:ext cx="91500" cy="9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7114975" y="3294675"/>
            <a:ext cx="111600" cy="109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3C68"/>
        </a:solidFill>
        <a:effectLst/>
      </p:bgPr>
    </p:bg>
    <p:spTree>
      <p:nvGrpSpPr>
        <p:cNvPr id="1" name="Shape 148"/>
        <p:cNvGrpSpPr/>
        <p:nvPr/>
      </p:nvGrpSpPr>
      <p:grpSpPr>
        <a:xfrm>
          <a:off x="0" y="0"/>
          <a:ext cx="0" cy="0"/>
          <a:chOff x="0" y="0"/>
          <a:chExt cx="0" cy="0"/>
        </a:xfrm>
      </p:grpSpPr>
      <p:sp>
        <p:nvSpPr>
          <p:cNvPr id="149" name="Google Shape;149;p9"/>
          <p:cNvSpPr txBox="1">
            <a:spLocks noGrp="1"/>
          </p:cNvSpPr>
          <p:nvPr>
            <p:ph type="ctrTitle"/>
          </p:nvPr>
        </p:nvSpPr>
        <p:spPr>
          <a:xfrm>
            <a:off x="387900" y="1220550"/>
            <a:ext cx="7973400" cy="16920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Justice40 </a:t>
            </a:r>
            <a:br>
              <a:rPr lang="en-US" sz="4400">
                <a:latin typeface="Merriweather"/>
                <a:ea typeface="Merriweather"/>
                <a:cs typeface="Merriweather"/>
                <a:sym typeface="Merriweather"/>
              </a:rPr>
            </a:br>
            <a:r>
              <a:rPr lang="en-US" sz="4400">
                <a:solidFill>
                  <a:schemeClr val="lt1"/>
                </a:solidFill>
                <a:latin typeface="Merriweather"/>
                <a:ea typeface="Merriweather"/>
                <a:cs typeface="Merriweather"/>
                <a:sym typeface="Merriweather"/>
              </a:rPr>
              <a:t>Open Source Development </a:t>
            </a:r>
            <a:endParaRPr sz="4400">
              <a:solidFill>
                <a:schemeClr val="lt1"/>
              </a:solidFill>
              <a:latin typeface="Merriweather"/>
              <a:ea typeface="Merriweather"/>
              <a:cs typeface="Merriweather"/>
              <a:sym typeface="Merriweather"/>
            </a:endParaRPr>
          </a:p>
        </p:txBody>
      </p:sp>
      <p:sp>
        <p:nvSpPr>
          <p:cNvPr id="150" name="Google Shape;150;p9"/>
          <p:cNvSpPr txBox="1"/>
          <p:nvPr/>
        </p:nvSpPr>
        <p:spPr>
          <a:xfrm>
            <a:off x="442350" y="3029600"/>
            <a:ext cx="7042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E31C3D"/>
              </a:solidFill>
              <a:latin typeface="Source Sans Pro"/>
              <a:ea typeface="Source Sans Pro"/>
              <a:cs typeface="Source Sans Pro"/>
              <a:sym typeface="Source Sans Pro"/>
            </a:endParaRPr>
          </a:p>
        </p:txBody>
      </p:sp>
      <p:cxnSp>
        <p:nvCxnSpPr>
          <p:cNvPr id="151" name="Google Shape;151;p9"/>
          <p:cNvCxnSpPr/>
          <p:nvPr/>
        </p:nvCxnSpPr>
        <p:spPr>
          <a:xfrm>
            <a:off x="518550" y="2953412"/>
            <a:ext cx="6706500" cy="0"/>
          </a:xfrm>
          <a:prstGeom prst="straightConnector1">
            <a:avLst/>
          </a:prstGeom>
          <a:noFill/>
          <a:ln w="28575" cap="flat" cmpd="sng">
            <a:solidFill>
              <a:schemeClr val="lt1"/>
            </a:solidFill>
            <a:prstDash val="solid"/>
            <a:round/>
            <a:headEnd type="none" w="sm" len="sm"/>
            <a:tailEnd type="none" w="sm" len="sm"/>
          </a:ln>
        </p:spPr>
      </p:cxnSp>
      <p:sp>
        <p:nvSpPr>
          <p:cNvPr id="152" name="Google Shape;152;p9"/>
          <p:cNvSpPr txBox="1"/>
          <p:nvPr/>
        </p:nvSpPr>
        <p:spPr>
          <a:xfrm>
            <a:off x="442350" y="3029600"/>
            <a:ext cx="7042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rgbClr val="E31C3D"/>
              </a:solidFill>
              <a:latin typeface="Source Sans Pro"/>
              <a:ea typeface="Source Sans Pro"/>
              <a:cs typeface="Source Sans Pro"/>
              <a:sym typeface="Source Sans Pro"/>
            </a:endParaRPr>
          </a:p>
        </p:txBody>
      </p:sp>
      <p:sp>
        <p:nvSpPr>
          <p:cNvPr id="153" name="Google Shape;1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2627</Words>
  <Application>Microsoft Macintosh PowerPoint</Application>
  <PresentationFormat>On-screen Show (16:9)</PresentationFormat>
  <Paragraphs>264</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Source Sans Pro</vt:lpstr>
      <vt:lpstr>Arial</vt:lpstr>
      <vt:lpstr>Merriweather</vt:lpstr>
      <vt:lpstr>Public Sans</vt:lpstr>
      <vt:lpstr>Simple Light</vt:lpstr>
      <vt:lpstr> Justice40 Open Source Community Orientation</vt:lpstr>
      <vt:lpstr>Front matter</vt:lpstr>
      <vt:lpstr>What’s in here?</vt:lpstr>
      <vt:lpstr>Working agreements</vt:lpstr>
      <vt:lpstr>Justice40 Initiative </vt:lpstr>
      <vt:lpstr>What is Justice40?</vt:lpstr>
      <vt:lpstr>Focus program areas</vt:lpstr>
      <vt:lpstr>Who is working on the Justice40 initiative?</vt:lpstr>
      <vt:lpstr>Justice40  Open Source Development </vt:lpstr>
      <vt:lpstr>The role of USDS (usds.gov)</vt:lpstr>
      <vt:lpstr>Goals of USDS Environmental Justice Team</vt:lpstr>
      <vt:lpstr>Climate and Economic Justice Screening Tool (CEJST)</vt:lpstr>
      <vt:lpstr>The USDS team’s short term roadmap</vt:lpstr>
      <vt:lpstr>The USDS team’s long term roadmap</vt:lpstr>
      <vt:lpstr>Limitations we live with as a federal entity</vt:lpstr>
      <vt:lpstr>Why open source?</vt:lpstr>
      <vt:lpstr>We need technologists and communities </vt:lpstr>
      <vt:lpstr>What is ground truthing?</vt:lpstr>
      <vt:lpstr>Working principles</vt:lpstr>
      <vt:lpstr>Ways to Participate</vt:lpstr>
      <vt:lpstr>We’d love to know….</vt:lpstr>
      <vt:lpstr>How to participate</vt:lpstr>
      <vt:lpstr>Do you have any of these skills? </vt:lpstr>
      <vt:lpstr>WAYS TO PARTICIPATE</vt:lpstr>
      <vt:lpstr>Navigating GitHub</vt:lpstr>
      <vt:lpstr>Steps to contribute on Github</vt:lpstr>
      <vt:lpstr>Contributing code on Github</vt:lpstr>
      <vt:lpstr>Reference Materials</vt:lpstr>
      <vt:lpstr>Resources</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Justice40 Open Source Community Orientation</dc:title>
  <dc:creator>Kristine Nixon</dc:creator>
  <cp:lastModifiedBy>Switzer, Shelby (CMS/OA)</cp:lastModifiedBy>
  <cp:revision>2</cp:revision>
  <dcterms:modified xsi:type="dcterms:W3CDTF">2021-11-05T16:42:03Z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0x010100B03BDC369C96A54A84ED400316C8F94C</vt:lpwstr>
  </property>
</Properties>
</file>