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4.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98" r:id="rId2"/>
    <p:sldId id="801" r:id="rId3"/>
    <p:sldId id="802" r:id="rId4"/>
    <p:sldId id="969" r:id="rId5"/>
    <p:sldId id="1152" r:id="rId6"/>
    <p:sldId id="1313" r:id="rId7"/>
    <p:sldId id="1222" r:id="rId8"/>
    <p:sldId id="1206" r:id="rId9"/>
    <p:sldId id="1326" r:id="rId10"/>
    <p:sldId id="1314" r:id="rId11"/>
    <p:sldId id="1315" r:id="rId12"/>
    <p:sldId id="1316" r:id="rId13"/>
    <p:sldId id="1320" r:id="rId14"/>
    <p:sldId id="1329" r:id="rId15"/>
    <p:sldId id="1317" r:id="rId16"/>
    <p:sldId id="1318" r:id="rId17"/>
    <p:sldId id="1321" r:id="rId18"/>
    <p:sldId id="1327" r:id="rId19"/>
    <p:sldId id="1328" r:id="rId20"/>
    <p:sldId id="1330" r:id="rId21"/>
    <p:sldId id="1319" r:id="rId22"/>
    <p:sldId id="1323" r:id="rId23"/>
    <p:sldId id="1322" r:id="rId24"/>
    <p:sldId id="1331" r:id="rId25"/>
    <p:sldId id="1285" r:id="rId26"/>
    <p:sldId id="1332" r:id="rId27"/>
    <p:sldId id="1333" r:id="rId28"/>
    <p:sldId id="1334" r:id="rId29"/>
    <p:sldId id="1335" r:id="rId30"/>
    <p:sldId id="1337" r:id="rId31"/>
    <p:sldId id="1336" r:id="rId32"/>
    <p:sldId id="1338" r:id="rId33"/>
    <p:sldId id="1325" r:id="rId34"/>
    <p:sldId id="1294" r:id="rId35"/>
    <p:sldId id="1339" r:id="rId36"/>
    <p:sldId id="968" r:id="rId37"/>
  </p:sldIdLst>
  <p:sldSz cx="12192000" cy="6858000"/>
  <p:notesSz cx="68119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69A131"/>
    <a:srgbClr val="58B931"/>
    <a:srgbClr val="CC9900"/>
    <a:srgbClr val="97ACC5"/>
    <a:srgbClr val="FBF3B7"/>
    <a:srgbClr val="125862"/>
    <a:srgbClr val="966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5407" autoAdjust="0"/>
  </p:normalViewPr>
  <p:slideViewPr>
    <p:cSldViewPr>
      <p:cViewPr varScale="1">
        <p:scale>
          <a:sx n="114" d="100"/>
          <a:sy n="114" d="100"/>
        </p:scale>
        <p:origin x="33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D032EE-0FC6-4BCE-8B74-C316D0C476AF}"/>
              </a:ext>
            </a:extLst>
          </p:cNvPr>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CH"/>
          </a:p>
        </p:txBody>
      </p:sp>
      <p:sp>
        <p:nvSpPr>
          <p:cNvPr id="3" name="Date Placeholder 2">
            <a:extLst>
              <a:ext uri="{FF2B5EF4-FFF2-40B4-BE49-F238E27FC236}">
                <a16:creationId xmlns:a16="http://schemas.microsoft.com/office/drawing/2014/main" id="{E8D53F15-A713-4188-8829-664B293265D9}"/>
              </a:ext>
            </a:extLst>
          </p:cNvPr>
          <p:cNvSpPr>
            <a:spLocks noGrp="1"/>
          </p:cNvSpPr>
          <p:nvPr>
            <p:ph type="dt" sz="quarter" idx="1"/>
          </p:nvPr>
        </p:nvSpPr>
        <p:spPr>
          <a:xfrm>
            <a:off x="3859213" y="0"/>
            <a:ext cx="2951162" cy="498475"/>
          </a:xfrm>
          <a:prstGeom prst="rect">
            <a:avLst/>
          </a:prstGeom>
        </p:spPr>
        <p:txBody>
          <a:bodyPr vert="horz" lIns="91440" tIns="45720" rIns="91440" bIns="45720" rtlCol="0"/>
          <a:lstStyle>
            <a:lvl1pPr algn="r">
              <a:defRPr sz="1200"/>
            </a:lvl1pPr>
          </a:lstStyle>
          <a:p>
            <a:fld id="{C5EA1C2A-8C86-48BC-BAA0-C33BFAAC43E0}" type="datetimeFigureOut">
              <a:rPr lang="en-CH" smtClean="0"/>
              <a:t>03/10/2023</a:t>
            </a:fld>
            <a:endParaRPr lang="en-CH"/>
          </a:p>
        </p:txBody>
      </p:sp>
      <p:sp>
        <p:nvSpPr>
          <p:cNvPr id="4" name="Footer Placeholder 3">
            <a:extLst>
              <a:ext uri="{FF2B5EF4-FFF2-40B4-BE49-F238E27FC236}">
                <a16:creationId xmlns:a16="http://schemas.microsoft.com/office/drawing/2014/main" id="{299EDF6A-5551-47BD-80F9-9846581D9EC3}"/>
              </a:ext>
            </a:extLst>
          </p:cNvPr>
          <p:cNvSpPr>
            <a:spLocks noGrp="1"/>
          </p:cNvSpPr>
          <p:nvPr>
            <p:ph type="ftr" sz="quarter" idx="2"/>
          </p:nvPr>
        </p:nvSpPr>
        <p:spPr>
          <a:xfrm>
            <a:off x="0" y="9444038"/>
            <a:ext cx="2951163" cy="498475"/>
          </a:xfrm>
          <a:prstGeom prst="rect">
            <a:avLst/>
          </a:prstGeom>
        </p:spPr>
        <p:txBody>
          <a:bodyPr vert="horz" lIns="91440" tIns="45720" rIns="91440" bIns="45720" rtlCol="0" anchor="b"/>
          <a:lstStyle>
            <a:lvl1pPr algn="l">
              <a:defRPr sz="1200"/>
            </a:lvl1pPr>
          </a:lstStyle>
          <a:p>
            <a:endParaRPr lang="en-CH"/>
          </a:p>
        </p:txBody>
      </p:sp>
      <p:sp>
        <p:nvSpPr>
          <p:cNvPr id="5" name="Slide Number Placeholder 4">
            <a:extLst>
              <a:ext uri="{FF2B5EF4-FFF2-40B4-BE49-F238E27FC236}">
                <a16:creationId xmlns:a16="http://schemas.microsoft.com/office/drawing/2014/main" id="{4B831C90-A430-413D-AFC3-5A9F68C2F9FC}"/>
              </a:ext>
            </a:extLst>
          </p:cNvPr>
          <p:cNvSpPr>
            <a:spLocks noGrp="1"/>
          </p:cNvSpPr>
          <p:nvPr>
            <p:ph type="sldNum" sz="quarter" idx="3"/>
          </p:nvPr>
        </p:nvSpPr>
        <p:spPr>
          <a:xfrm>
            <a:off x="3859213" y="9444038"/>
            <a:ext cx="2951162" cy="498475"/>
          </a:xfrm>
          <a:prstGeom prst="rect">
            <a:avLst/>
          </a:prstGeom>
        </p:spPr>
        <p:txBody>
          <a:bodyPr vert="horz" lIns="91440" tIns="45720" rIns="91440" bIns="45720" rtlCol="0" anchor="b"/>
          <a:lstStyle>
            <a:lvl1pPr algn="r">
              <a:defRPr sz="1200"/>
            </a:lvl1pPr>
          </a:lstStyle>
          <a:p>
            <a:fld id="{A03E4B80-EE47-4A2B-A23A-4E69158DAFC1}" type="slidenum">
              <a:rPr lang="en-CH" smtClean="0"/>
              <a:t>‹#›</a:t>
            </a:fld>
            <a:endParaRPr lang="en-CH"/>
          </a:p>
        </p:txBody>
      </p:sp>
    </p:spTree>
    <p:extLst>
      <p:ext uri="{BB962C8B-B14F-4D97-AF65-F5344CB8AC3E}">
        <p14:creationId xmlns:p14="http://schemas.microsoft.com/office/powerpoint/2010/main" val="29140843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1851" cy="49885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8536" y="1"/>
            <a:ext cx="2951851" cy="498852"/>
          </a:xfrm>
          <a:prstGeom prst="rect">
            <a:avLst/>
          </a:prstGeom>
        </p:spPr>
        <p:txBody>
          <a:bodyPr vert="horz" lIns="91440" tIns="45720" rIns="91440" bIns="45720" rtlCol="0"/>
          <a:lstStyle>
            <a:lvl1pPr algn="r">
              <a:defRPr sz="1200"/>
            </a:lvl1pPr>
          </a:lstStyle>
          <a:p>
            <a:fld id="{98824CB4-0329-44D2-8D35-5AA3CADFEC42}" type="datetimeFigureOut">
              <a:rPr lang="en-GB" smtClean="0"/>
              <a:t>03/10/2023</a:t>
            </a:fld>
            <a:endParaRPr lang="en-GB"/>
          </a:p>
        </p:txBody>
      </p:sp>
      <p:sp>
        <p:nvSpPr>
          <p:cNvPr id="4" name="Slide Image Placeholder 3"/>
          <p:cNvSpPr>
            <a:spLocks noGrp="1" noRot="1" noChangeAspect="1"/>
          </p:cNvSpPr>
          <p:nvPr>
            <p:ph type="sldImg" idx="2"/>
          </p:nvPr>
        </p:nvSpPr>
        <p:spPr>
          <a:xfrm>
            <a:off x="423863"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197" y="4784834"/>
            <a:ext cx="5449570" cy="391486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3662"/>
            <a:ext cx="2951851" cy="49885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8536" y="9443662"/>
            <a:ext cx="2951851" cy="498851"/>
          </a:xfrm>
          <a:prstGeom prst="rect">
            <a:avLst/>
          </a:prstGeom>
        </p:spPr>
        <p:txBody>
          <a:bodyPr vert="horz" lIns="91440" tIns="45720" rIns="91440" bIns="45720" rtlCol="0" anchor="b"/>
          <a:lstStyle>
            <a:lvl1pPr algn="r">
              <a:defRPr sz="1200"/>
            </a:lvl1pPr>
          </a:lstStyle>
          <a:p>
            <a:fld id="{B5939602-0E2D-47BB-A83D-FEA357011C12}" type="slidenum">
              <a:rPr lang="en-GB" smtClean="0"/>
              <a:t>‹#›</a:t>
            </a:fld>
            <a:endParaRPr lang="en-GB"/>
          </a:p>
        </p:txBody>
      </p:sp>
    </p:spTree>
    <p:extLst>
      <p:ext uri="{BB962C8B-B14F-4D97-AF65-F5344CB8AC3E}">
        <p14:creationId xmlns:p14="http://schemas.microsoft.com/office/powerpoint/2010/main" val="38176326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1B04362-D5BD-49F0-8637-F04C1F3F5DDC}" type="datetime1">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28646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68F3B79-AB64-4716-A2B1-898528CF22EB}" type="datetime1">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320420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5632A7-1093-4725-A219-C3E79854E8FA}" type="datetime1">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50919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7AFD01-B4D8-4FBE-BCE9-0FBFEEA040B7}" type="datetime1">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79874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8C176-0648-4256-BAF8-404E576B675B}" type="datetime1">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305642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79FEE28-A7E0-4DFE-A010-75920CE3DC5F}" type="datetime1">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71154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36F17A1-6285-4F41-8411-9A019F77BEA4}" type="datetime1">
              <a:rPr lang="en-GB" smtClean="0"/>
              <a:t>03/10/2023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16598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5024190-CDAC-4984-9248-0ACA79998B9A}" type="datetime1">
              <a:rPr lang="en-GB" smtClean="0"/>
              <a:t>03/10/2023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187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A4817-6DE5-4766-9B92-8D7BE5808CD8}" type="datetime1">
              <a:rPr lang="en-GB" smtClean="0"/>
              <a:t>03/10/2023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7452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D3507-FE32-4239-83D9-1FC25303EEA0}" type="datetime1">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32334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D80E4-E0D4-48A8-B319-39830FEFA612}" type="datetime1">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07391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C1AF9-FBA9-4148-B970-1DE4513D7A31}" type="datetime1">
              <a:rPr lang="en-GB" smtClean="0"/>
              <a:t>03/10/2023</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DBBE5-22A6-4526-9CE2-8F57881DBE87}" type="slidenum">
              <a:rPr lang="en-GB" smtClean="0"/>
              <a:t>‹#›</a:t>
            </a:fld>
            <a:endParaRPr lang="en-GB"/>
          </a:p>
        </p:txBody>
      </p:sp>
    </p:spTree>
    <p:extLst>
      <p:ext uri="{BB962C8B-B14F-4D97-AF65-F5344CB8AC3E}">
        <p14:creationId xmlns:p14="http://schemas.microsoft.com/office/powerpoint/2010/main" val="1789517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dropbox.com/scl/fi/iqnmnl1dee189yzwugq1u/square_tests.r?rlkey=vbnv3zjjwi3cjif97f3xmeblp&amp;dl=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use-r-carlvogt.github.io/prochains-lunchs/"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www.unige.ch/cisa/index.php?cID=354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onlineconfusionmatrix.com/" TargetMode="External"/><Relationship Id="rId2" Type="http://schemas.openxmlformats.org/officeDocument/2006/relationships/hyperlink" Target="https://en.wikipedia.org/wiki/Confusion_matri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ropbox.com/scl/fi/iqnmnl1dee189yzwugq1u/square_tests.r?rlkey=vbnv3zjjwi3cjif97f3xmeblp&amp;dl=0" TargetMode="External"/><Relationship Id="rId2" Type="http://schemas.openxmlformats.org/officeDocument/2006/relationships/hyperlink" Target="https://www.unige.ch/cisa/index.php?cID=3542"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unige.ch/cisa/files/9316/6480/2285/CISA_BM_statsupport_20221003_squaretest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1646" y="1484784"/>
            <a:ext cx="9548708" cy="998928"/>
          </a:xfrm>
          <a:prstGeom prst="rect">
            <a:avLst/>
          </a:prstGeom>
          <a:noFill/>
        </p:spPr>
        <p:txBody>
          <a:bodyPr wrap="square" rtlCol="0">
            <a:spAutoFit/>
          </a:bodyPr>
          <a:lstStyle/>
          <a:p>
            <a:pPr algn="ctr">
              <a:lnSpc>
                <a:spcPct val="150000"/>
              </a:lnSpc>
            </a:pPr>
            <a:r>
              <a:rPr lang="en-US" sz="4400" b="1">
                <a:solidFill>
                  <a:schemeClr val="tx2">
                    <a:lumMod val="75000"/>
                  </a:schemeClr>
                </a:solidFill>
                <a:latin typeface="Tw Cen MT" panose="020B0602020104020603" pitchFamily="34" charset="0"/>
              </a:rPr>
              <a:t>Analysis of paired categorical data</a:t>
            </a:r>
            <a:endParaRPr lang="fr-CH" sz="4400" b="1" dirty="0">
              <a:solidFill>
                <a:schemeClr val="tx2">
                  <a:lumMod val="75000"/>
                </a:schemeClr>
              </a:solidFill>
              <a:latin typeface="Tw Cen MT" panose="020B0602020104020603" pitchFamily="34" charset="0"/>
            </a:endParaRPr>
          </a:p>
        </p:txBody>
      </p:sp>
      <p:cxnSp>
        <p:nvCxnSpPr>
          <p:cNvPr id="6" name="Straight Connector 5"/>
          <p:cNvCxnSpPr>
            <a:cxnSpLocks/>
          </p:cNvCxnSpPr>
          <p:nvPr/>
        </p:nvCxnSpPr>
        <p:spPr>
          <a:xfrm>
            <a:off x="911424" y="1412776"/>
            <a:ext cx="10225136"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02733" y="3721095"/>
            <a:ext cx="3014928" cy="1477328"/>
          </a:xfrm>
          <a:prstGeom prst="rect">
            <a:avLst/>
          </a:prstGeom>
          <a:noFill/>
        </p:spPr>
        <p:txBody>
          <a:bodyPr wrap="none" rtlCol="0">
            <a:spAutoFit/>
          </a:bodyPr>
          <a:lstStyle/>
          <a:p>
            <a:pPr algn="ctr"/>
            <a:r>
              <a:rPr lang="fr-CH" sz="1600" dirty="0">
                <a:latin typeface="Calibri Light" panose="020F0302020204030204" pitchFamily="34" charset="0"/>
                <a:cs typeface="Calibri Light" panose="020F0302020204030204" pitchFamily="34" charset="0"/>
              </a:rPr>
              <a:t>Ben Meuleman, </a:t>
            </a:r>
            <a:r>
              <a:rPr lang="fr-CH" sz="1600" dirty="0" err="1">
                <a:latin typeface="Calibri Light" panose="020F0302020204030204" pitchFamily="34" charset="0"/>
                <a:cs typeface="Calibri Light" panose="020F0302020204030204" pitchFamily="34" charset="0"/>
              </a:rPr>
              <a:t>Ph.D</a:t>
            </a:r>
            <a:r>
              <a:rPr lang="fr-CH" sz="1600" dirty="0">
                <a:latin typeface="Calibri Light" panose="020F0302020204030204" pitchFamily="34" charset="0"/>
                <a:cs typeface="Calibri Light" panose="020F0302020204030204" pitchFamily="34" charset="0"/>
              </a:rPr>
              <a:t>.</a:t>
            </a:r>
          </a:p>
          <a:p>
            <a:pPr algn="ctr"/>
            <a:r>
              <a:rPr lang="fr-CH" sz="1600" dirty="0" err="1">
                <a:latin typeface="Calibri Light" panose="020F0302020204030204" pitchFamily="34" charset="0"/>
                <a:cs typeface="Calibri Light" panose="020F0302020204030204" pitchFamily="34" charset="0"/>
              </a:rPr>
              <a:t>Swiss</a:t>
            </a:r>
            <a:r>
              <a:rPr lang="fr-CH" sz="1600" dirty="0">
                <a:latin typeface="Calibri Light" panose="020F0302020204030204" pitchFamily="34" charset="0"/>
                <a:cs typeface="Calibri Light" panose="020F0302020204030204" pitchFamily="34" charset="0"/>
              </a:rPr>
              <a:t> Center for Affective Sciences</a:t>
            </a:r>
          </a:p>
          <a:p>
            <a:pPr algn="ctr"/>
            <a:r>
              <a:rPr lang="fr-CH" sz="1600" dirty="0">
                <a:latin typeface="Calibri Light" panose="020F0302020204030204" pitchFamily="34" charset="0"/>
                <a:cs typeface="Calibri Light" panose="020F0302020204030204" pitchFamily="34" charset="0"/>
              </a:rPr>
              <a:t>Université de Genève</a:t>
            </a:r>
          </a:p>
          <a:p>
            <a:pPr algn="ctr"/>
            <a:endParaRPr lang="fr-CH" sz="1000" dirty="0">
              <a:latin typeface="Calibri Light" panose="020F0302020204030204" pitchFamily="34" charset="0"/>
              <a:cs typeface="Calibri Light" panose="020F0302020204030204" pitchFamily="34" charset="0"/>
            </a:endParaRPr>
          </a:p>
          <a:p>
            <a:pPr algn="ctr"/>
            <a:r>
              <a:rPr lang="fr-CH" sz="1600">
                <a:latin typeface="Calibri Light" panose="020F0302020204030204" pitchFamily="34" charset="0"/>
                <a:cs typeface="Calibri Light" panose="020F0302020204030204" pitchFamily="34" charset="0"/>
              </a:rPr>
              <a:t>R Lunch</a:t>
            </a:r>
          </a:p>
          <a:p>
            <a:pPr algn="ctr"/>
            <a:r>
              <a:rPr lang="fr-CH" sz="1600">
                <a:latin typeface="Calibri Light" panose="020F0302020204030204" pitchFamily="34" charset="0"/>
                <a:cs typeface="Calibri Light" panose="020F0302020204030204" pitchFamily="34" charset="0"/>
              </a:rPr>
              <a:t>October 3, 2023</a:t>
            </a:r>
            <a:endParaRPr lang="en-GB" sz="1600" dirty="0">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15681" y="5373216"/>
            <a:ext cx="2010373" cy="773221"/>
          </a:xfrm>
          <a:prstGeom prst="rect">
            <a:avLst/>
          </a:prstGeom>
        </p:spPr>
      </p:pic>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91944" y="5574809"/>
            <a:ext cx="1584176" cy="45743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680176" y="5443180"/>
            <a:ext cx="1368152" cy="703256"/>
          </a:xfrm>
          <a:prstGeom prst="rect">
            <a:avLst/>
          </a:prstGeom>
        </p:spPr>
      </p:pic>
      <p:cxnSp>
        <p:nvCxnSpPr>
          <p:cNvPr id="12" name="Straight Connector 11">
            <a:extLst>
              <a:ext uri="{FF2B5EF4-FFF2-40B4-BE49-F238E27FC236}">
                <a16:creationId xmlns:a16="http://schemas.microsoft.com/office/drawing/2014/main" id="{AC47809B-B105-4D08-9F20-E7368AB7D889}"/>
              </a:ext>
            </a:extLst>
          </p:cNvPr>
          <p:cNvCxnSpPr>
            <a:cxnSpLocks/>
          </p:cNvCxnSpPr>
          <p:nvPr/>
        </p:nvCxnSpPr>
        <p:spPr>
          <a:xfrm>
            <a:off x="911424" y="3356992"/>
            <a:ext cx="10225136"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707A8360-4051-44A8-9A38-6268126CCC2C}"/>
              </a:ext>
            </a:extLst>
          </p:cNvPr>
          <p:cNvSpPr>
            <a:spLocks noGrp="1"/>
          </p:cNvSpPr>
          <p:nvPr>
            <p:ph type="sldNum" sz="quarter" idx="12"/>
          </p:nvPr>
        </p:nvSpPr>
        <p:spPr/>
        <p:txBody>
          <a:bodyPr/>
          <a:lstStyle/>
          <a:p>
            <a:fld id="{C1FDBBE5-22A6-4526-9CE2-8F57881DBE87}" type="slidenum">
              <a:rPr lang="en-GB" smtClean="0"/>
              <a:t>1</a:t>
            </a:fld>
            <a:endParaRPr lang="en-GB"/>
          </a:p>
        </p:txBody>
      </p:sp>
      <p:sp>
        <p:nvSpPr>
          <p:cNvPr id="5" name="TextBox 4">
            <a:extLst>
              <a:ext uri="{FF2B5EF4-FFF2-40B4-BE49-F238E27FC236}">
                <a16:creationId xmlns:a16="http://schemas.microsoft.com/office/drawing/2014/main" id="{23343A28-A8A6-7989-2AB4-955962D3A1B0}"/>
              </a:ext>
            </a:extLst>
          </p:cNvPr>
          <p:cNvSpPr txBox="1"/>
          <p:nvPr/>
        </p:nvSpPr>
        <p:spPr>
          <a:xfrm>
            <a:off x="1357264" y="2615002"/>
            <a:ext cx="10225136" cy="461665"/>
          </a:xfrm>
          <a:prstGeom prst="rect">
            <a:avLst/>
          </a:prstGeom>
          <a:noFill/>
        </p:spPr>
        <p:txBody>
          <a:bodyPr wrap="square">
            <a:spAutoFit/>
          </a:bodyPr>
          <a:lstStyle/>
          <a:p>
            <a:r>
              <a:rPr lang="en-GB" sz="2400" i="1">
                <a:solidFill>
                  <a:schemeClr val="tx2">
                    <a:lumMod val="60000"/>
                    <a:lumOff val="40000"/>
                  </a:schemeClr>
                </a:solidFill>
                <a:latin typeface="Tw Cen MT" panose="020B0602020104020603" pitchFamily="34" charset="0"/>
              </a:rPr>
              <a:t>Chi-square analysis for interventions, rater agreement and confusion matrices</a:t>
            </a:r>
          </a:p>
        </p:txBody>
      </p:sp>
    </p:spTree>
    <p:extLst>
      <p:ext uri="{BB962C8B-B14F-4D97-AF65-F5344CB8AC3E}">
        <p14:creationId xmlns:p14="http://schemas.microsoft.com/office/powerpoint/2010/main" val="203694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10</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Marginal homogeneity</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a:latin typeface="Calibri Light" panose="020F0302020204030204" pitchFamily="34" charset="0"/>
                <a:cs typeface="Calibri Light" panose="020F0302020204030204" pitchFamily="34" charset="0"/>
              </a:rPr>
              <a:t>A chi-square analysis is usually trivial for paired categorical data, in that the largest frequencies are expected to occur on the diagonal, and hence the null hypothesis of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 ×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 independence will be rejected.</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All it confirms here is that people tend to stick with their choice, e.g., those who chose blue before the truth stick with blue after.</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The more interesting question for these data is whether the marginal distribution of pill choices changes between T1 and T2 (green cells)? This question addresses the null hypothesis of </a:t>
            </a:r>
            <a:r>
              <a:rPr lang="en-US" sz="1600" b="1">
                <a:solidFill>
                  <a:srgbClr val="0070C0"/>
                </a:solidFill>
                <a:latin typeface="Calibri Light" panose="020F0302020204030204" pitchFamily="34" charset="0"/>
                <a:cs typeface="Calibri Light" panose="020F0302020204030204" pitchFamily="34" charset="0"/>
              </a:rPr>
              <a:t>marginal homogeneity</a:t>
            </a:r>
            <a:r>
              <a:rPr lang="en-US" sz="1600">
                <a:latin typeface="Calibri Light" panose="020F0302020204030204" pitchFamily="34" charset="0"/>
                <a:cs typeface="Calibri Light" panose="020F0302020204030204" pitchFamily="34" charset="0"/>
              </a:rPr>
              <a:t>. Descriptively, it seems people preferred the red pill at T1…</a:t>
            </a:r>
            <a:endParaRPr lang="en-US" sz="12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68C185F8-A2A3-D9AD-D5CB-84920F07A5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329033" y="292297"/>
            <a:ext cx="2535439" cy="1056432"/>
          </a:xfrm>
          <a:prstGeom prst="rect">
            <a:avLst/>
          </a:prstGeom>
        </p:spPr>
      </p:pic>
      <p:graphicFrame>
        <p:nvGraphicFramePr>
          <p:cNvPr id="5" name="Table 4">
            <a:extLst>
              <a:ext uri="{FF2B5EF4-FFF2-40B4-BE49-F238E27FC236}">
                <a16:creationId xmlns:a16="http://schemas.microsoft.com/office/drawing/2014/main" id="{687F6D58-6FF4-7959-CB16-4B18DA81FF9A}"/>
              </a:ext>
            </a:extLst>
          </p:cNvPr>
          <p:cNvGraphicFramePr>
            <a:graphicFrameLocks noGrp="1"/>
          </p:cNvGraphicFramePr>
          <p:nvPr>
            <p:extLst>
              <p:ext uri="{D42A27DB-BD31-4B8C-83A1-F6EECF244321}">
                <p14:modId xmlns:p14="http://schemas.microsoft.com/office/powerpoint/2010/main" val="1315271610"/>
              </p:ext>
            </p:extLst>
          </p:nvPr>
        </p:nvGraphicFramePr>
        <p:xfrm>
          <a:off x="4151785" y="2708920"/>
          <a:ext cx="3096343" cy="1710190"/>
        </p:xfrm>
        <a:graphic>
          <a:graphicData uri="http://schemas.openxmlformats.org/drawingml/2006/table">
            <a:tbl>
              <a:tblPr firstRow="1" bandRow="1">
                <a:tableStyleId>{2D5ABB26-0587-4C30-8999-92F81FD0307C}</a:tableStyleId>
              </a:tblPr>
              <a:tblGrid>
                <a:gridCol w="939034">
                  <a:extLst>
                    <a:ext uri="{9D8B030D-6E8A-4147-A177-3AD203B41FA5}">
                      <a16:colId xmlns:a16="http://schemas.microsoft.com/office/drawing/2014/main" val="3167067750"/>
                    </a:ext>
                  </a:extLst>
                </a:gridCol>
                <a:gridCol w="719103">
                  <a:extLst>
                    <a:ext uri="{9D8B030D-6E8A-4147-A177-3AD203B41FA5}">
                      <a16:colId xmlns:a16="http://schemas.microsoft.com/office/drawing/2014/main" val="2072686544"/>
                    </a:ext>
                  </a:extLst>
                </a:gridCol>
                <a:gridCol w="719103">
                  <a:extLst>
                    <a:ext uri="{9D8B030D-6E8A-4147-A177-3AD203B41FA5}">
                      <a16:colId xmlns:a16="http://schemas.microsoft.com/office/drawing/2014/main" val="3095662987"/>
                    </a:ext>
                  </a:extLst>
                </a:gridCol>
                <a:gridCol w="719103">
                  <a:extLst>
                    <a:ext uri="{9D8B030D-6E8A-4147-A177-3AD203B41FA5}">
                      <a16:colId xmlns:a16="http://schemas.microsoft.com/office/drawing/2014/main" val="3510117461"/>
                    </a:ext>
                  </a:extLst>
                </a:gridCol>
              </a:tblGrid>
              <a:tr h="34203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Pill T2</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413469"/>
                  </a:ext>
                </a:extLst>
              </a:tr>
              <a:tr h="342038">
                <a:tc>
                  <a:txBody>
                    <a:bodyPr/>
                    <a:lstStyle/>
                    <a:p>
                      <a:pPr algn="r"/>
                      <a:r>
                        <a:rPr lang="en-GB" sz="1400" b="1">
                          <a:latin typeface="Calibri Light" panose="020F0302020204030204" pitchFamily="34" charset="0"/>
                          <a:cs typeface="Calibri Light" panose="020F0302020204030204" pitchFamily="34" charset="0"/>
                        </a:rPr>
                        <a:t>Pill T1</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7621905"/>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alibri Light" panose="020F0302020204030204" pitchFamily="34" charset="0"/>
                          <a:cs typeface="Calibri Light" panose="020F0302020204030204" pitchFamily="34" charset="0"/>
                        </a:rPr>
                        <a:t>51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400">
                          <a:latin typeface="Calibri Light" panose="020F0302020204030204" pitchFamily="34" charset="0"/>
                          <a:cs typeface="Calibri Light" panose="020F0302020204030204" pitchFamily="34" charset="0"/>
                        </a:rPr>
                        <a:t>12</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a:latin typeface="Calibri Light" panose="020F0302020204030204" pitchFamily="34" charset="0"/>
                          <a:cs typeface="Calibri Light" panose="020F0302020204030204" pitchFamily="34" charset="0"/>
                        </a:rPr>
                        <a:t>63</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792315208"/>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48</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alibri Light" panose="020F0302020204030204" pitchFamily="34" charset="0"/>
                          <a:cs typeface="Calibri Light" panose="020F0302020204030204" pitchFamily="34" charset="0"/>
                        </a:rPr>
                        <a:t>89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400" b="1">
                          <a:latin typeface="Calibri Light" panose="020F0302020204030204" pitchFamily="34" charset="0"/>
                          <a:cs typeface="Calibri Light" panose="020F0302020204030204" pitchFamily="34" charset="0"/>
                        </a:rPr>
                        <a:t>137</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40049235"/>
                  </a:ext>
                </a:extLst>
              </a:tr>
              <a:tr h="342038">
                <a:tc>
                  <a:txBody>
                    <a:bodyPr/>
                    <a:lstStyle/>
                    <a:p>
                      <a:pPr algn="r"/>
                      <a:endParaRPr lang="en-CH" sz="1400" b="1"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a:latin typeface="Calibri Light" panose="020F0302020204030204" pitchFamily="34" charset="0"/>
                          <a:cs typeface="Calibri Light" panose="020F0302020204030204" pitchFamily="34" charset="0"/>
                        </a:rPr>
                        <a:t>99</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400" b="1">
                          <a:latin typeface="Calibri Light" panose="020F0302020204030204" pitchFamily="34" charset="0"/>
                          <a:cs typeface="Calibri Light" panose="020F0302020204030204" pitchFamily="34" charset="0"/>
                        </a:rPr>
                        <a:t>101</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3356188"/>
                  </a:ext>
                </a:extLst>
              </a:tr>
            </a:tbl>
          </a:graphicData>
        </a:graphic>
      </p:graphicFrame>
    </p:spTree>
    <p:extLst>
      <p:ext uri="{BB962C8B-B14F-4D97-AF65-F5344CB8AC3E}">
        <p14:creationId xmlns:p14="http://schemas.microsoft.com/office/powerpoint/2010/main" val="63697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11</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Marginal homogeneity</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It may be tempting to run our chi-square analysis on the left </a:t>
            </a:r>
            <a:r>
              <a:rPr lang="en-US" sz="1600">
                <a:latin typeface="Calibri Light" panose="020F0302020204030204" pitchFamily="34" charset="0"/>
                <a:cs typeface="Calibri Light" panose="020F0302020204030204" pitchFamily="34" charset="0"/>
              </a:rPr>
              <a:t>table below </a:t>
            </a:r>
            <a:r>
              <a:rPr lang="en-US" sz="1600" dirty="0">
                <a:latin typeface="Calibri Light" panose="020F0302020204030204" pitchFamily="34" charset="0"/>
                <a:cs typeface="Calibri Light" panose="020F0302020204030204" pitchFamily="34" charset="0"/>
              </a:rPr>
              <a:t>but this is wrong! The same person is now observed in two cells of the table, which means the </a:t>
            </a:r>
            <a:r>
              <a:rPr lang="en-US" sz="1600" dirty="0">
                <a:solidFill>
                  <a:srgbClr val="FF0000"/>
                </a:solidFill>
                <a:latin typeface="Calibri Light" panose="020F0302020204030204" pitchFamily="34" charset="0"/>
                <a:cs typeface="Calibri Light" panose="020F0302020204030204" pitchFamily="34" charset="0"/>
              </a:rPr>
              <a:t>counts are no longer independent</a:t>
            </a:r>
            <a:r>
              <a:rPr lang="en-US" sz="1600" dirty="0">
                <a:latin typeface="Calibri Light" panose="020F0302020204030204" pitchFamily="34" charset="0"/>
                <a:cs typeface="Calibri Light" panose="020F0302020204030204" pitchFamily="34" charset="0"/>
              </a:rPr>
              <a:t>, as is required for a chi-square test.</a:t>
            </a: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In the original table, every person is only in one cell, thus preserving independence. We can run </a:t>
            </a:r>
            <a:r>
              <a:rPr lang="en-US" sz="1600" dirty="0" err="1">
                <a:solidFill>
                  <a:srgbClr val="0070C0"/>
                </a:solidFill>
                <a:latin typeface="Calibri Light" panose="020F0302020204030204" pitchFamily="34" charset="0"/>
                <a:cs typeface="Calibri Light" panose="020F0302020204030204" pitchFamily="34" charset="0"/>
              </a:rPr>
              <a:t>McNemar's</a:t>
            </a:r>
            <a:r>
              <a:rPr lang="en-US" sz="1600" dirty="0">
                <a:solidFill>
                  <a:srgbClr val="0070C0"/>
                </a:solidFill>
                <a:latin typeface="Calibri Light" panose="020F0302020204030204" pitchFamily="34" charset="0"/>
                <a:cs typeface="Calibri Light" panose="020F0302020204030204" pitchFamily="34" charset="0"/>
              </a:rPr>
              <a:t> test</a:t>
            </a:r>
            <a:r>
              <a:rPr lang="en-US" sz="1600" dirty="0">
                <a:latin typeface="Calibri Light" panose="020F0302020204030204" pitchFamily="34" charset="0"/>
                <a:cs typeface="Calibri Light" panose="020F0302020204030204" pitchFamily="34" charset="0"/>
              </a:rPr>
              <a:t> of marginal homogeneity on this table:</a:t>
            </a:r>
          </a:p>
          <a:p>
            <a:pPr marL="0" indent="0">
              <a:buNone/>
            </a:pPr>
            <a:endParaRPr lang="en-US" sz="1600" dirty="0">
              <a:latin typeface="Calibri Light" panose="020F0302020204030204" pitchFamily="34" charset="0"/>
              <a:cs typeface="Calibri Light" panose="020F0302020204030204" pitchFamily="34"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mcnemar.test</a:t>
            </a:r>
            <a:r>
              <a:rPr lang="en-US" sz="1200" dirty="0">
                <a:latin typeface="Courier New" panose="02070309020205020404" pitchFamily="49" charset="0"/>
                <a:cs typeface="Courier New" panose="02070309020205020404" pitchFamily="49" charset="0"/>
              </a:rPr>
              <a:t>(pills)</a:t>
            </a:r>
            <a:endParaRPr lang="en-US" sz="105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68C185F8-A2A3-D9AD-D5CB-84920F07A5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329033" y="292297"/>
            <a:ext cx="2535439" cy="1056432"/>
          </a:xfrm>
          <a:prstGeom prst="rect">
            <a:avLst/>
          </a:prstGeom>
        </p:spPr>
      </p:pic>
      <p:graphicFrame>
        <p:nvGraphicFramePr>
          <p:cNvPr id="5" name="Table 4">
            <a:extLst>
              <a:ext uri="{FF2B5EF4-FFF2-40B4-BE49-F238E27FC236}">
                <a16:creationId xmlns:a16="http://schemas.microsoft.com/office/drawing/2014/main" id="{687F6D58-6FF4-7959-CB16-4B18DA81FF9A}"/>
              </a:ext>
            </a:extLst>
          </p:cNvPr>
          <p:cNvGraphicFramePr>
            <a:graphicFrameLocks noGrp="1"/>
          </p:cNvGraphicFramePr>
          <p:nvPr>
            <p:extLst>
              <p:ext uri="{D42A27DB-BD31-4B8C-83A1-F6EECF244321}">
                <p14:modId xmlns:p14="http://schemas.microsoft.com/office/powerpoint/2010/main" val="4083102245"/>
              </p:ext>
            </p:extLst>
          </p:nvPr>
        </p:nvGraphicFramePr>
        <p:xfrm>
          <a:off x="3712799" y="2708920"/>
          <a:ext cx="2825241" cy="1368152"/>
        </p:xfrm>
        <a:graphic>
          <a:graphicData uri="http://schemas.openxmlformats.org/drawingml/2006/table">
            <a:tbl>
              <a:tblPr firstRow="1" bandRow="1">
                <a:tableStyleId>{2D5ABB26-0587-4C30-8999-92F81FD0307C}</a:tableStyleId>
              </a:tblPr>
              <a:tblGrid>
                <a:gridCol w="1115999">
                  <a:extLst>
                    <a:ext uri="{9D8B030D-6E8A-4147-A177-3AD203B41FA5}">
                      <a16:colId xmlns:a16="http://schemas.microsoft.com/office/drawing/2014/main" val="3167067750"/>
                    </a:ext>
                  </a:extLst>
                </a:gridCol>
                <a:gridCol w="854621">
                  <a:extLst>
                    <a:ext uri="{9D8B030D-6E8A-4147-A177-3AD203B41FA5}">
                      <a16:colId xmlns:a16="http://schemas.microsoft.com/office/drawing/2014/main" val="2072686544"/>
                    </a:ext>
                  </a:extLst>
                </a:gridCol>
                <a:gridCol w="854621">
                  <a:extLst>
                    <a:ext uri="{9D8B030D-6E8A-4147-A177-3AD203B41FA5}">
                      <a16:colId xmlns:a16="http://schemas.microsoft.com/office/drawing/2014/main" val="3095662987"/>
                    </a:ext>
                  </a:extLst>
                </a:gridCol>
              </a:tblGrid>
              <a:tr h="34203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Time</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342038">
                <a:tc>
                  <a:txBody>
                    <a:bodyPr/>
                    <a:lstStyle/>
                    <a:p>
                      <a:pPr algn="r"/>
                      <a:r>
                        <a:rPr lang="en-GB" sz="1400" b="1">
                          <a:latin typeface="Calibri Light" panose="020F0302020204030204" pitchFamily="34" charset="0"/>
                          <a:cs typeface="Calibri Light" panose="020F0302020204030204" pitchFamily="34" charset="0"/>
                        </a:rPr>
                        <a:t>Pill</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T1</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T2</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63</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99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2315208"/>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137</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101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0049235"/>
                  </a:ext>
                </a:extLst>
              </a:tr>
            </a:tbl>
          </a:graphicData>
        </a:graphic>
      </p:graphicFrame>
      <p:graphicFrame>
        <p:nvGraphicFramePr>
          <p:cNvPr id="6" name="Table 5">
            <a:extLst>
              <a:ext uri="{FF2B5EF4-FFF2-40B4-BE49-F238E27FC236}">
                <a16:creationId xmlns:a16="http://schemas.microsoft.com/office/drawing/2014/main" id="{3CF04326-A724-267E-FF1A-79EDD496DE74}"/>
              </a:ext>
            </a:extLst>
          </p:cNvPr>
          <p:cNvGraphicFramePr>
            <a:graphicFrameLocks noGrp="1"/>
          </p:cNvGraphicFramePr>
          <p:nvPr>
            <p:extLst>
              <p:ext uri="{D42A27DB-BD31-4B8C-83A1-F6EECF244321}">
                <p14:modId xmlns:p14="http://schemas.microsoft.com/office/powerpoint/2010/main" val="1146090516"/>
              </p:ext>
            </p:extLst>
          </p:nvPr>
        </p:nvGraphicFramePr>
        <p:xfrm>
          <a:off x="7104112" y="2708920"/>
          <a:ext cx="2825242" cy="1368152"/>
        </p:xfrm>
        <a:graphic>
          <a:graphicData uri="http://schemas.openxmlformats.org/drawingml/2006/table">
            <a:tbl>
              <a:tblPr firstRow="1" bandRow="1">
                <a:tableStyleId>{2D5ABB26-0587-4C30-8999-92F81FD0307C}</a:tableStyleId>
              </a:tblPr>
              <a:tblGrid>
                <a:gridCol w="1116000">
                  <a:extLst>
                    <a:ext uri="{9D8B030D-6E8A-4147-A177-3AD203B41FA5}">
                      <a16:colId xmlns:a16="http://schemas.microsoft.com/office/drawing/2014/main" val="3167067750"/>
                    </a:ext>
                  </a:extLst>
                </a:gridCol>
                <a:gridCol w="854621">
                  <a:extLst>
                    <a:ext uri="{9D8B030D-6E8A-4147-A177-3AD203B41FA5}">
                      <a16:colId xmlns:a16="http://schemas.microsoft.com/office/drawing/2014/main" val="2072686544"/>
                    </a:ext>
                  </a:extLst>
                </a:gridCol>
                <a:gridCol w="854621">
                  <a:extLst>
                    <a:ext uri="{9D8B030D-6E8A-4147-A177-3AD203B41FA5}">
                      <a16:colId xmlns:a16="http://schemas.microsoft.com/office/drawing/2014/main" val="3095662987"/>
                    </a:ext>
                  </a:extLst>
                </a:gridCol>
              </a:tblGrid>
              <a:tr h="34203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Pill T2</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342038">
                <a:tc>
                  <a:txBody>
                    <a:bodyPr/>
                    <a:lstStyle/>
                    <a:p>
                      <a:pPr algn="r"/>
                      <a:r>
                        <a:rPr lang="en-GB" sz="1400" b="1">
                          <a:latin typeface="Calibri Light" panose="020F0302020204030204" pitchFamily="34" charset="0"/>
                          <a:cs typeface="Calibri Light" panose="020F0302020204030204" pitchFamily="34" charset="0"/>
                        </a:rPr>
                        <a:t>Pill T1</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51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12</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2315208"/>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48</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89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0049235"/>
                  </a:ext>
                </a:extLst>
              </a:tr>
            </a:tbl>
          </a:graphicData>
        </a:graphic>
      </p:graphicFrame>
      <p:pic>
        <p:nvPicPr>
          <p:cNvPr id="9" name="Picture 8">
            <a:extLst>
              <a:ext uri="{FF2B5EF4-FFF2-40B4-BE49-F238E27FC236}">
                <a16:creationId xmlns:a16="http://schemas.microsoft.com/office/drawing/2014/main" id="{D231F057-2A87-ED73-404F-98C1B9501F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26" t="20469" r="63535" b="17188"/>
          <a:stretch/>
        </p:blipFill>
        <p:spPr>
          <a:xfrm>
            <a:off x="7536160" y="2747064"/>
            <a:ext cx="305800" cy="276676"/>
          </a:xfrm>
          <a:prstGeom prst="rect">
            <a:avLst/>
          </a:prstGeom>
        </p:spPr>
      </p:pic>
      <p:pic>
        <p:nvPicPr>
          <p:cNvPr id="10" name="Picture 9">
            <a:extLst>
              <a:ext uri="{FF2B5EF4-FFF2-40B4-BE49-F238E27FC236}">
                <a16:creationId xmlns:a16="http://schemas.microsoft.com/office/drawing/2014/main" id="{FD803846-3D86-C652-8E21-81432465A9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669" t="20469" r="37722" b="17188"/>
          <a:stretch/>
        </p:blipFill>
        <p:spPr>
          <a:xfrm>
            <a:off x="4151784" y="2747064"/>
            <a:ext cx="291238" cy="276676"/>
          </a:xfrm>
          <a:prstGeom prst="rect">
            <a:avLst/>
          </a:prstGeom>
        </p:spPr>
      </p:pic>
      <p:sp>
        <p:nvSpPr>
          <p:cNvPr id="14" name="TextBox 13">
            <a:extLst>
              <a:ext uri="{FF2B5EF4-FFF2-40B4-BE49-F238E27FC236}">
                <a16:creationId xmlns:a16="http://schemas.microsoft.com/office/drawing/2014/main" id="{28F4AC28-F3C3-AF69-7552-B210B58A0DCF}"/>
              </a:ext>
            </a:extLst>
          </p:cNvPr>
          <p:cNvSpPr txBox="1"/>
          <p:nvPr/>
        </p:nvSpPr>
        <p:spPr>
          <a:xfrm>
            <a:off x="4443022" y="5301208"/>
            <a:ext cx="5254025" cy="1015663"/>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McNemar's Chi-squared test with </a:t>
            </a:r>
            <a:r>
              <a:rPr lang="en-GB" b="1">
                <a:solidFill>
                  <a:srgbClr val="FF0000"/>
                </a:solidFill>
              </a:rPr>
              <a:t>continuity correction</a:t>
            </a:r>
          </a:p>
          <a:p>
            <a:endParaRPr lang="en-GB"/>
          </a:p>
          <a:p>
            <a:r>
              <a:rPr lang="en-GB"/>
              <a:t>data:  pills</a:t>
            </a:r>
          </a:p>
          <a:p>
            <a:r>
              <a:rPr lang="en-GB"/>
              <a:t>McNemar's chi-squared = 20.417, df = 1,</a:t>
            </a:r>
          </a:p>
          <a:p>
            <a:r>
              <a:rPr lang="en-GB"/>
              <a:t>p-value = </a:t>
            </a:r>
            <a:r>
              <a:rPr lang="en-GB" b="1">
                <a:solidFill>
                  <a:srgbClr val="FF0000"/>
                </a:solidFill>
              </a:rPr>
              <a:t>6.228e-06</a:t>
            </a:r>
          </a:p>
        </p:txBody>
      </p:sp>
    </p:spTree>
    <p:extLst>
      <p:ext uri="{BB962C8B-B14F-4D97-AF65-F5344CB8AC3E}">
        <p14:creationId xmlns:p14="http://schemas.microsoft.com/office/powerpoint/2010/main" val="112635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12</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Marginal homogeneity</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a:latin typeface="Calibri Light" panose="020F0302020204030204" pitchFamily="34" charset="0"/>
                <a:cs typeface="Calibri Light" panose="020F0302020204030204" pitchFamily="34" charset="0"/>
              </a:rPr>
              <a:t>The test is highly significant so we reject marginal homogeneity. In other words, there was a significant change in pill choice distribution between T1 and T2. Follow-up tests can be done with regular </a:t>
            </a:r>
            <a:r>
              <a:rPr lang="en-US" sz="1600" b="1">
                <a:solidFill>
                  <a:srgbClr val="0070C0"/>
                </a:solidFill>
                <a:latin typeface="Calibri Light" panose="020F0302020204030204" pitchFamily="34" charset="0"/>
                <a:cs typeface="Calibri Light" panose="020F0302020204030204" pitchFamily="34" charset="0"/>
              </a:rPr>
              <a:t>proportion tests</a:t>
            </a:r>
            <a:r>
              <a:rPr lang="en-US" sz="1600">
                <a:latin typeface="Calibri Light" panose="020F0302020204030204" pitchFamily="34" charset="0"/>
                <a:cs typeface="Calibri Light" panose="020F0302020204030204" pitchFamily="34" charset="0"/>
              </a:rPr>
              <a:t>, e.g., on the margin tables:</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So strong preference for red pills before Morpheus tells the truth, and equal preference for red and blue after the truth. This result does not quite capture the effect of the intervention, however. From the table it is clear that people primarily switched from red to blue, rather than vice-versa. It is this </a:t>
            </a:r>
            <a:r>
              <a:rPr lang="en-US" sz="1600">
                <a:solidFill>
                  <a:srgbClr val="0070C0"/>
                </a:solidFill>
                <a:latin typeface="Calibri Light" panose="020F0302020204030204" pitchFamily="34" charset="0"/>
                <a:cs typeface="Calibri Light" panose="020F0302020204030204" pitchFamily="34" charset="0"/>
              </a:rPr>
              <a:t>asymmetry </a:t>
            </a:r>
            <a:r>
              <a:rPr lang="en-US" sz="1600">
                <a:latin typeface="Calibri Light" panose="020F0302020204030204" pitchFamily="34" charset="0"/>
                <a:cs typeface="Calibri Light" panose="020F0302020204030204" pitchFamily="34" charset="0"/>
              </a:rPr>
              <a:t>that rejected marginal homogeneity. We should explicitly compare the </a:t>
            </a:r>
            <a:r>
              <a:rPr lang="en-US" sz="1600">
                <a:solidFill>
                  <a:srgbClr val="0070C0"/>
                </a:solidFill>
                <a:latin typeface="Calibri Light" panose="020F0302020204030204" pitchFamily="34" charset="0"/>
                <a:cs typeface="Calibri Light" panose="020F0302020204030204" pitchFamily="34" charset="0"/>
              </a:rPr>
              <a:t>two off-diagonal cells</a:t>
            </a:r>
            <a:r>
              <a:rPr lang="en-US" sz="1600">
                <a:latin typeface="Calibri Light" panose="020F0302020204030204" pitchFamily="34" charset="0"/>
                <a:cs typeface="Calibri Light" panose="020F0302020204030204" pitchFamily="34" charset="0"/>
              </a:rPr>
              <a:t> of our table:</a:t>
            </a:r>
          </a:p>
          <a:p>
            <a:endParaRPr lang="en-US" sz="1600">
              <a:latin typeface="Calibri Light" panose="020F0302020204030204" pitchFamily="34" charset="0"/>
              <a:cs typeface="Calibri Light" panose="020F0302020204030204" pitchFamily="34" charset="0"/>
            </a:endParaRPr>
          </a:p>
          <a:p>
            <a:pPr marL="0" indent="0">
              <a:buNone/>
            </a:pPr>
            <a:r>
              <a:rPr lang="en-US" sz="1200">
                <a:latin typeface="Courier New" panose="02070309020205020404" pitchFamily="49" charset="0"/>
                <a:cs typeface="Courier New" panose="02070309020205020404" pitchFamily="49" charset="0"/>
              </a:rPr>
              <a:t>	prop.test(48,48+12)</a:t>
            </a:r>
          </a:p>
          <a:p>
            <a:pPr marL="0" indent="0">
              <a:buNone/>
            </a:pPr>
            <a:endParaRPr lang="en-US" sz="1200">
              <a:latin typeface="Courier New" panose="02070309020205020404" pitchFamily="49" charset="0"/>
              <a:cs typeface="Courier New" panose="02070309020205020404" pitchFamily="49"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It turns out that this is </a:t>
            </a:r>
            <a:r>
              <a:rPr lang="en-US" sz="1600">
                <a:solidFill>
                  <a:srgbClr val="0070C0"/>
                </a:solidFill>
                <a:latin typeface="Calibri Light" panose="020F0302020204030204" pitchFamily="34" charset="0"/>
                <a:cs typeface="Calibri Light" panose="020F0302020204030204" pitchFamily="34" charset="0"/>
              </a:rPr>
              <a:t>identical to McNemar's test! </a:t>
            </a:r>
            <a:r>
              <a:rPr lang="en-US" sz="1600">
                <a:latin typeface="Calibri Light" panose="020F0302020204030204" pitchFamily="34" charset="0"/>
                <a:cs typeface="Calibri Light" panose="020F0302020204030204" pitchFamily="34" charset="0"/>
              </a:rPr>
              <a:t>This also illustrates that, in a 2×2 table, symmetry implies marginal homogeneity, and vice-versa.</a:t>
            </a:r>
            <a:endParaRPr lang="en-US"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5B7E8AF-9B2D-0213-0BCD-5F0619BE0525}"/>
              </a:ext>
            </a:extLst>
          </p:cNvPr>
          <p:cNvSpPr txBox="1"/>
          <p:nvPr/>
        </p:nvSpPr>
        <p:spPr>
          <a:xfrm>
            <a:off x="2279576" y="2609145"/>
            <a:ext cx="7848872" cy="461665"/>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margin.table(pills,1)	prop.test(63,200) 	X2 = 26.645, df=1, p=2.445e-07</a:t>
            </a:r>
          </a:p>
          <a:p>
            <a:r>
              <a:rPr lang="en-GB"/>
              <a:t>margin.table(pills,2) 	prop.test(99,200) 	X2 =  0.005, df=1, p=0.9436</a:t>
            </a:r>
          </a:p>
        </p:txBody>
      </p:sp>
      <p:sp>
        <p:nvSpPr>
          <p:cNvPr id="15" name="TextBox 14">
            <a:extLst>
              <a:ext uri="{FF2B5EF4-FFF2-40B4-BE49-F238E27FC236}">
                <a16:creationId xmlns:a16="http://schemas.microsoft.com/office/drawing/2014/main" id="{678837FA-A215-CAFB-8BC2-8B9727C1883C}"/>
              </a:ext>
            </a:extLst>
          </p:cNvPr>
          <p:cNvSpPr txBox="1"/>
          <p:nvPr/>
        </p:nvSpPr>
        <p:spPr>
          <a:xfrm>
            <a:off x="4439816" y="4797152"/>
            <a:ext cx="5688632" cy="830997"/>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1-sample proportions test with continuity correction</a:t>
            </a:r>
          </a:p>
          <a:p>
            <a:endParaRPr lang="en-GB"/>
          </a:p>
          <a:p>
            <a:r>
              <a:rPr lang="en-GB"/>
              <a:t>data:  48 out of 60, null probability 0.5</a:t>
            </a:r>
          </a:p>
          <a:p>
            <a:r>
              <a:rPr lang="en-GB"/>
              <a:t>X-squared = 20.417, df = 1, p-value = </a:t>
            </a:r>
            <a:r>
              <a:rPr lang="en-GB" b="1">
                <a:solidFill>
                  <a:srgbClr val="FF0000"/>
                </a:solidFill>
              </a:rPr>
              <a:t>6.228e-06</a:t>
            </a:r>
          </a:p>
        </p:txBody>
      </p:sp>
      <p:pic>
        <p:nvPicPr>
          <p:cNvPr id="5" name="Picture 4">
            <a:extLst>
              <a:ext uri="{FF2B5EF4-FFF2-40B4-BE49-F238E27FC236}">
                <a16:creationId xmlns:a16="http://schemas.microsoft.com/office/drawing/2014/main" id="{A5F68D41-8F67-DC10-F41E-49B48F02B1A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5470" t="13279" r="4746"/>
          <a:stretch/>
        </p:blipFill>
        <p:spPr>
          <a:xfrm>
            <a:off x="9329033" y="296556"/>
            <a:ext cx="2535439" cy="1047914"/>
          </a:xfrm>
          <a:prstGeom prst="rect">
            <a:avLst/>
          </a:prstGeom>
        </p:spPr>
      </p:pic>
    </p:spTree>
    <p:extLst>
      <p:ext uri="{BB962C8B-B14F-4D97-AF65-F5344CB8AC3E}">
        <p14:creationId xmlns:p14="http://schemas.microsoft.com/office/powerpoint/2010/main" val="39965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13</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i="1">
                <a:solidFill>
                  <a:schemeClr val="tx2">
                    <a:lumMod val="75000"/>
                  </a:schemeClr>
                </a:solidFill>
                <a:latin typeface="Tw Cen MT" panose="020B0602020104020603" pitchFamily="34" charset="0"/>
              </a:rPr>
              <a:t>K</a:t>
            </a:r>
            <a:r>
              <a:rPr lang="fr-CH" sz="3200">
                <a:solidFill>
                  <a:schemeClr val="tx2">
                    <a:lumMod val="75000"/>
                  </a:schemeClr>
                </a:solidFill>
                <a:latin typeface="Tw Cen MT" panose="020B0602020104020603" pitchFamily="34" charset="0"/>
              </a:rPr>
              <a:t> × 2 × 2 analysis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6912768" cy="4925144"/>
          </a:xfrm>
        </p:spPr>
        <p:txBody>
          <a:bodyPr>
            <a:normAutofit lnSpcReduction="10000"/>
          </a:bodyPr>
          <a:lstStyle/>
          <a:p>
            <a:r>
              <a:rPr lang="en-US" sz="1600">
                <a:latin typeface="Calibri Light" panose="020F0302020204030204" pitchFamily="34" charset="0"/>
                <a:cs typeface="Calibri Light" panose="020F0302020204030204" pitchFamily="34" charset="0"/>
              </a:rPr>
              <a:t>Morpheus extends his experiment to find out why people switch pills. He </a:t>
            </a:r>
            <a:r>
              <a:rPr lang="en-US" sz="1600">
                <a:solidFill>
                  <a:srgbClr val="0070C0"/>
                </a:solidFill>
                <a:latin typeface="Calibri Light" panose="020F0302020204030204" pitchFamily="34" charset="0"/>
                <a:cs typeface="Calibri Light" panose="020F0302020204030204" pitchFamily="34" charset="0"/>
              </a:rPr>
              <a:t>stratifies the sample by age </a:t>
            </a:r>
            <a:r>
              <a:rPr lang="en-US" sz="1600">
                <a:latin typeface="Calibri Light" panose="020F0302020204030204" pitchFamily="34" charset="0"/>
                <a:cs typeface="Calibri Light" panose="020F0302020204030204" pitchFamily="34" charset="0"/>
              </a:rPr>
              <a:t>(young, old), to obtain a 2×2×2 table. Inspecting the frequencies, it seems that the information intervention mainly prompted older people to switch choice.</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With our knowledge that McNemar's test is simply a proportion test on the diagonal frequencies, we can extend the analysis easily to include </a:t>
            </a:r>
            <a:r>
              <a:rPr lang="en-US" sz="1600" i="1">
                <a:latin typeface="Calibri Light" panose="020F0302020204030204" pitchFamily="34" charset="0"/>
                <a:cs typeface="Calibri Light" panose="020F0302020204030204" pitchFamily="34" charset="0"/>
              </a:rPr>
              <a:t>K</a:t>
            </a:r>
            <a:r>
              <a:rPr lang="en-US" sz="1600">
                <a:latin typeface="Calibri Light" panose="020F0302020204030204" pitchFamily="34" charset="0"/>
                <a:cs typeface="Calibri Light" panose="020F0302020204030204" pitchFamily="34" charset="0"/>
              </a:rPr>
              <a:t> independent groups.</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We rearrange our table to include only the diagonal frequencies, and then run a chi-square test on that table. A significant result implies that groups differed in marginal time homogeneity. Follow-up proportion tests can confirm the direction of the pattern.</a:t>
            </a:r>
          </a:p>
          <a:p>
            <a:endParaRPr lang="en-US" sz="1600">
              <a:latin typeface="Calibri Light" panose="020F0302020204030204" pitchFamily="34" charset="0"/>
              <a:cs typeface="Calibri Light" panose="020F0302020204030204" pitchFamily="34" charset="0"/>
            </a:endParaRPr>
          </a:p>
          <a:p>
            <a:pPr marL="0" indent="0">
              <a:buNone/>
            </a:pPr>
            <a:r>
              <a:rPr lang="en-US" sz="1200">
                <a:latin typeface="Courier New" panose="02070309020205020404" pitchFamily="49" charset="0"/>
                <a:cs typeface="Courier New" panose="02070309020205020404" pitchFamily="49" charset="0"/>
              </a:rPr>
              <a:t>	age &lt;- array(c(9,3,14,34),dim=c(2,2), 					dimnames=list(Age=c("Young","Old"),</a:t>
            </a:r>
          </a:p>
          <a:p>
            <a:pPr marL="0" indent="0">
              <a:buNone/>
            </a:pPr>
            <a:r>
              <a:rPr lang="en-US" sz="1200">
                <a:latin typeface="Courier New" panose="02070309020205020404" pitchFamily="49" charset="0"/>
                <a:cs typeface="Courier New" panose="02070309020205020404" pitchFamily="49" charset="0"/>
              </a:rPr>
              <a:t>		T1_T2=c("Blue-Red","Red-Blue")))</a:t>
            </a:r>
          </a:p>
          <a:p>
            <a:pPr marL="0" indent="0">
              <a:buNone/>
            </a:pPr>
            <a:r>
              <a:rPr lang="en-US" sz="1200">
                <a:latin typeface="Courier New" panose="02070309020205020404" pitchFamily="49" charset="0"/>
                <a:cs typeface="Courier New" panose="02070309020205020404" pitchFamily="49" charset="0"/>
              </a:rPr>
              <a:t>	chisq.test(age)</a:t>
            </a:r>
          </a:p>
          <a:p>
            <a:pPr marL="0" indent="0">
              <a:buNone/>
            </a:pPr>
            <a:r>
              <a:rPr lang="en-US" sz="1200">
                <a:latin typeface="Courier New" panose="02070309020205020404" pitchFamily="49" charset="0"/>
                <a:cs typeface="Courier New" panose="02070309020205020404" pitchFamily="49" charset="0"/>
              </a:rPr>
              <a:t>	prop.test(9,9+14)</a:t>
            </a:r>
          </a:p>
          <a:p>
            <a:pPr marL="0" indent="0">
              <a:buNone/>
            </a:pPr>
            <a:r>
              <a:rPr lang="en-US" sz="1200">
                <a:latin typeface="Courier New" panose="02070309020205020404" pitchFamily="49" charset="0"/>
                <a:cs typeface="Courier New" panose="02070309020205020404" pitchFamily="49" charset="0"/>
              </a:rPr>
              <a:t>	prop.test(3,3+34)</a:t>
            </a:r>
            <a:endParaRPr lang="en-US" sz="1200" dirty="0">
              <a:latin typeface="Courier New" panose="02070309020205020404" pitchFamily="49" charset="0"/>
              <a:cs typeface="Courier New" panose="02070309020205020404" pitchFamily="49" charset="0"/>
            </a:endParaRPr>
          </a:p>
        </p:txBody>
      </p:sp>
      <p:graphicFrame>
        <p:nvGraphicFramePr>
          <p:cNvPr id="3" name="Table 2">
            <a:extLst>
              <a:ext uri="{FF2B5EF4-FFF2-40B4-BE49-F238E27FC236}">
                <a16:creationId xmlns:a16="http://schemas.microsoft.com/office/drawing/2014/main" id="{19697085-2A38-DD20-2D29-A335DE9E037F}"/>
              </a:ext>
            </a:extLst>
          </p:cNvPr>
          <p:cNvGraphicFramePr>
            <a:graphicFrameLocks noGrp="1"/>
          </p:cNvGraphicFramePr>
          <p:nvPr>
            <p:extLst>
              <p:ext uri="{D42A27DB-BD31-4B8C-83A1-F6EECF244321}">
                <p14:modId xmlns:p14="http://schemas.microsoft.com/office/powerpoint/2010/main" val="3676364348"/>
              </p:ext>
            </p:extLst>
          </p:nvPr>
        </p:nvGraphicFramePr>
        <p:xfrm>
          <a:off x="8383326" y="1700808"/>
          <a:ext cx="2825242" cy="1920048"/>
        </p:xfrm>
        <a:graphic>
          <a:graphicData uri="http://schemas.openxmlformats.org/drawingml/2006/table">
            <a:tbl>
              <a:tblPr firstRow="1" bandRow="1">
                <a:tableStyleId>{2D5ABB26-0587-4C30-8999-92F81FD0307C}</a:tableStyleId>
              </a:tblPr>
              <a:tblGrid>
                <a:gridCol w="799994">
                  <a:extLst>
                    <a:ext uri="{9D8B030D-6E8A-4147-A177-3AD203B41FA5}">
                      <a16:colId xmlns:a16="http://schemas.microsoft.com/office/drawing/2014/main" val="1665787662"/>
                    </a:ext>
                  </a:extLst>
                </a:gridCol>
                <a:gridCol w="799994">
                  <a:extLst>
                    <a:ext uri="{9D8B030D-6E8A-4147-A177-3AD203B41FA5}">
                      <a16:colId xmlns:a16="http://schemas.microsoft.com/office/drawing/2014/main" val="3167067750"/>
                    </a:ext>
                  </a:extLst>
                </a:gridCol>
                <a:gridCol w="612627">
                  <a:extLst>
                    <a:ext uri="{9D8B030D-6E8A-4147-A177-3AD203B41FA5}">
                      <a16:colId xmlns:a16="http://schemas.microsoft.com/office/drawing/2014/main" val="2072686544"/>
                    </a:ext>
                  </a:extLst>
                </a:gridCol>
                <a:gridCol w="612627">
                  <a:extLst>
                    <a:ext uri="{9D8B030D-6E8A-4147-A177-3AD203B41FA5}">
                      <a16:colId xmlns:a16="http://schemas.microsoft.com/office/drawing/2014/main" val="3095662987"/>
                    </a:ext>
                  </a:extLst>
                </a:gridCol>
              </a:tblGrid>
              <a:tr h="32000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Pill T2</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320008">
                <a:tc>
                  <a:txBody>
                    <a:bodyPr/>
                    <a:lstStyle/>
                    <a:p>
                      <a:pPr algn="r"/>
                      <a:r>
                        <a:rPr lang="en-US" sz="1400" b="1">
                          <a:latin typeface="Calibri Light" panose="020F0302020204030204" pitchFamily="34" charset="0"/>
                          <a:cs typeface="Calibri Light" panose="020F0302020204030204" pitchFamily="34" charset="0"/>
                        </a:rPr>
                        <a:t>Age</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GB" sz="1400" b="1">
                          <a:latin typeface="Calibri Light" panose="020F0302020204030204" pitchFamily="34" charset="0"/>
                          <a:cs typeface="Calibri Light" panose="020F0302020204030204" pitchFamily="34" charset="0"/>
                        </a:rPr>
                        <a:t>Pill T1</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320008">
                <a:tc>
                  <a:txBody>
                    <a:bodyPr/>
                    <a:lstStyle/>
                    <a:p>
                      <a:pPr algn="r"/>
                      <a:r>
                        <a:rPr lang="en-US" sz="1400" b="0" i="1">
                          <a:latin typeface="Calibri Light" panose="020F0302020204030204" pitchFamily="34" charset="0"/>
                          <a:cs typeface="Calibri Light" panose="020F0302020204030204" pitchFamily="34" charset="0"/>
                        </a:rPr>
                        <a:t>Young</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20</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92315208"/>
                  </a:ext>
                </a:extLst>
              </a:tr>
              <a:tr h="320008">
                <a:tc>
                  <a:txBody>
                    <a:bodyPr/>
                    <a:lstStyle/>
                    <a:p>
                      <a:pPr algn="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14</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a:latin typeface="Calibri Light" panose="020F0302020204030204" pitchFamily="34" charset="0"/>
                          <a:cs typeface="Calibri Light" panose="020F0302020204030204" pitchFamily="34" charset="0"/>
                        </a:rPr>
                        <a:t>57</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0049235"/>
                  </a:ext>
                </a:extLst>
              </a:tr>
              <a:tr h="320008">
                <a:tc>
                  <a:txBody>
                    <a:bodyPr/>
                    <a:lstStyle/>
                    <a:p>
                      <a:pPr algn="r"/>
                      <a:r>
                        <a:rPr lang="en-US" sz="1400" b="0" i="1">
                          <a:latin typeface="Calibri Light" panose="020F0302020204030204" pitchFamily="34" charset="0"/>
                          <a:cs typeface="Calibri Light" panose="020F0302020204030204" pitchFamily="34" charset="0"/>
                        </a:rPr>
                        <a:t>Old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31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3</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869901483"/>
                  </a:ext>
                </a:extLst>
              </a:tr>
              <a:tr h="320008">
                <a:tc>
                  <a:txBody>
                    <a:bodyPr/>
                    <a:lstStyle/>
                    <a:p>
                      <a:pPr algn="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34</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a:latin typeface="Calibri Light" panose="020F0302020204030204" pitchFamily="34" charset="0"/>
                          <a:cs typeface="Calibri Light" panose="020F0302020204030204" pitchFamily="34" charset="0"/>
                        </a:rPr>
                        <a:t>32</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3907990"/>
                  </a:ext>
                </a:extLst>
              </a:tr>
            </a:tbl>
          </a:graphicData>
        </a:graphic>
      </p:graphicFrame>
      <p:graphicFrame>
        <p:nvGraphicFramePr>
          <p:cNvPr id="6" name="Table 5">
            <a:extLst>
              <a:ext uri="{FF2B5EF4-FFF2-40B4-BE49-F238E27FC236}">
                <a16:creationId xmlns:a16="http://schemas.microsoft.com/office/drawing/2014/main" id="{73FB6E83-7410-3DD5-3A9F-CD972973CEC3}"/>
              </a:ext>
            </a:extLst>
          </p:cNvPr>
          <p:cNvGraphicFramePr>
            <a:graphicFrameLocks noGrp="1"/>
          </p:cNvGraphicFramePr>
          <p:nvPr>
            <p:extLst>
              <p:ext uri="{D42A27DB-BD31-4B8C-83A1-F6EECF244321}">
                <p14:modId xmlns:p14="http://schemas.microsoft.com/office/powerpoint/2010/main" val="704242710"/>
              </p:ext>
            </p:extLst>
          </p:nvPr>
        </p:nvGraphicFramePr>
        <p:xfrm>
          <a:off x="8383326" y="4304527"/>
          <a:ext cx="2825242" cy="1368152"/>
        </p:xfrm>
        <a:graphic>
          <a:graphicData uri="http://schemas.openxmlformats.org/drawingml/2006/table">
            <a:tbl>
              <a:tblPr firstRow="1" bandRow="1">
                <a:tableStyleId>{2D5ABB26-0587-4C30-8999-92F81FD0307C}</a:tableStyleId>
              </a:tblPr>
              <a:tblGrid>
                <a:gridCol w="1116000">
                  <a:extLst>
                    <a:ext uri="{9D8B030D-6E8A-4147-A177-3AD203B41FA5}">
                      <a16:colId xmlns:a16="http://schemas.microsoft.com/office/drawing/2014/main" val="3167067750"/>
                    </a:ext>
                  </a:extLst>
                </a:gridCol>
                <a:gridCol w="854621">
                  <a:extLst>
                    <a:ext uri="{9D8B030D-6E8A-4147-A177-3AD203B41FA5}">
                      <a16:colId xmlns:a16="http://schemas.microsoft.com/office/drawing/2014/main" val="2072686544"/>
                    </a:ext>
                  </a:extLst>
                </a:gridCol>
                <a:gridCol w="854621">
                  <a:extLst>
                    <a:ext uri="{9D8B030D-6E8A-4147-A177-3AD203B41FA5}">
                      <a16:colId xmlns:a16="http://schemas.microsoft.com/office/drawing/2014/main" val="3095662987"/>
                    </a:ext>
                  </a:extLst>
                </a:gridCol>
              </a:tblGrid>
              <a:tr h="34203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T1-T2</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342038">
                <a:tc>
                  <a:txBody>
                    <a:bodyPr/>
                    <a:lstStyle/>
                    <a:p>
                      <a:pPr algn="r"/>
                      <a:r>
                        <a:rPr lang="en-GB" sz="1400" b="1">
                          <a:latin typeface="Calibri Light" panose="020F0302020204030204" pitchFamily="34" charset="0"/>
                          <a:cs typeface="Calibri Light" panose="020F0302020204030204" pitchFamily="34" charset="0"/>
                        </a:rPr>
                        <a:t>Age</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Blue-Red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Red-Blue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342038">
                <a:tc>
                  <a:txBody>
                    <a:bodyPr/>
                    <a:lstStyle/>
                    <a:p>
                      <a:pPr algn="r"/>
                      <a:r>
                        <a:rPr lang="en-US" sz="1400" b="0" i="1">
                          <a:latin typeface="Calibri Light" panose="020F0302020204030204" pitchFamily="34" charset="0"/>
                          <a:cs typeface="Calibri Light" panose="020F0302020204030204" pitchFamily="34" charset="0"/>
                        </a:rPr>
                        <a:t>Young</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a:latin typeface="Calibri Light" panose="020F0302020204030204" pitchFamily="34" charset="0"/>
                          <a:cs typeface="Calibri Light" panose="020F0302020204030204" pitchFamily="34" charset="0"/>
                        </a:rPr>
                        <a:t>14</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92315208"/>
                  </a:ext>
                </a:extLst>
              </a:tr>
              <a:tr h="342038">
                <a:tc>
                  <a:txBody>
                    <a:bodyPr/>
                    <a:lstStyle/>
                    <a:p>
                      <a:pPr algn="r"/>
                      <a:r>
                        <a:rPr lang="en-US" sz="1400" b="0" i="1">
                          <a:latin typeface="Calibri Light" panose="020F0302020204030204" pitchFamily="34" charset="0"/>
                          <a:cs typeface="Calibri Light" panose="020F0302020204030204" pitchFamily="34" charset="0"/>
                        </a:rPr>
                        <a:t>Old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3</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a:latin typeface="Calibri Light" panose="020F0302020204030204" pitchFamily="34" charset="0"/>
                          <a:cs typeface="Calibri Light" panose="020F0302020204030204" pitchFamily="34" charset="0"/>
                        </a:rPr>
                        <a:t>34</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40049235"/>
                  </a:ext>
                </a:extLst>
              </a:tr>
            </a:tbl>
          </a:graphicData>
        </a:graphic>
      </p:graphicFrame>
      <p:sp>
        <p:nvSpPr>
          <p:cNvPr id="7" name="Arrow: Down 6">
            <a:extLst>
              <a:ext uri="{FF2B5EF4-FFF2-40B4-BE49-F238E27FC236}">
                <a16:creationId xmlns:a16="http://schemas.microsoft.com/office/drawing/2014/main" id="{55B397CF-2D8A-FDD6-CE18-C9814BE0ABFB}"/>
              </a:ext>
            </a:extLst>
          </p:cNvPr>
          <p:cNvSpPr/>
          <p:nvPr/>
        </p:nvSpPr>
        <p:spPr>
          <a:xfrm>
            <a:off x="9761512" y="3789040"/>
            <a:ext cx="216024" cy="36004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710BCB7-1FF5-9074-DC25-DF6505701740}"/>
              </a:ext>
            </a:extLst>
          </p:cNvPr>
          <p:cNvSpPr txBox="1"/>
          <p:nvPr/>
        </p:nvSpPr>
        <p:spPr>
          <a:xfrm>
            <a:off x="8927555" y="5785610"/>
            <a:ext cx="1848583" cy="307777"/>
          </a:xfrm>
          <a:prstGeom prst="rect">
            <a:avLst/>
          </a:prstGeom>
          <a:noFill/>
        </p:spPr>
        <p:txBody>
          <a:bodyPr wrap="none" rtlCol="0">
            <a:spAutoFit/>
          </a:bodyPr>
          <a:lstStyle/>
          <a:p>
            <a:r>
              <a:rPr lang="el-GR" sz="1400" i="1">
                <a:latin typeface="Calibri Light" panose="020F0302020204030204" pitchFamily="34" charset="0"/>
                <a:cs typeface="Calibri Light" panose="020F0302020204030204" pitchFamily="34" charset="0"/>
              </a:rPr>
              <a:t>χ</a:t>
            </a:r>
            <a:r>
              <a:rPr lang="en-US" sz="1400" i="1" baseline="30000">
                <a:latin typeface="Calibri Light" panose="020F0302020204030204" pitchFamily="34" charset="0"/>
                <a:cs typeface="Calibri Light" panose="020F0302020204030204" pitchFamily="34" charset="0"/>
              </a:rPr>
              <a:t>2</a:t>
            </a:r>
            <a:r>
              <a:rPr lang="en-US" sz="1400">
                <a:latin typeface="Calibri Light" panose="020F0302020204030204" pitchFamily="34" charset="0"/>
                <a:cs typeface="Calibri Light" panose="020F0302020204030204" pitchFamily="34" charset="0"/>
              </a:rPr>
              <a:t>(1) = 6.70, </a:t>
            </a:r>
            <a:r>
              <a:rPr lang="en-US" sz="1400" i="1">
                <a:latin typeface="Calibri Light" panose="020F0302020204030204" pitchFamily="34" charset="0"/>
                <a:cs typeface="Calibri Light" panose="020F0302020204030204" pitchFamily="34" charset="0"/>
              </a:rPr>
              <a:t>p</a:t>
            </a:r>
            <a:r>
              <a:rPr lang="en-US" sz="1400">
                <a:latin typeface="Calibri Light" panose="020F0302020204030204" pitchFamily="34" charset="0"/>
                <a:cs typeface="Calibri Light" panose="020F0302020204030204" pitchFamily="34" charset="0"/>
              </a:rPr>
              <a:t> = 0.0096</a:t>
            </a:r>
            <a:endParaRPr lang="en-GB" sz="14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7004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492" y="3121804"/>
            <a:ext cx="9145017" cy="523220"/>
          </a:xfrm>
          <a:prstGeom prst="rect">
            <a:avLst/>
          </a:prstGeom>
          <a:noFill/>
        </p:spPr>
        <p:txBody>
          <a:bodyPr wrap="square" rtlCol="0">
            <a:spAutoFit/>
          </a:bodyPr>
          <a:lstStyle/>
          <a:p>
            <a:pPr algn="ctr"/>
            <a:r>
              <a:rPr lang="fr-CH" sz="2800" b="1">
                <a:solidFill>
                  <a:schemeClr val="tx2">
                    <a:lumMod val="75000"/>
                  </a:schemeClr>
                </a:solidFill>
                <a:latin typeface="Tw Cen MT" panose="020B0602020104020603" pitchFamily="34" charset="0"/>
              </a:rPr>
              <a:t>Rater agreement and log-linear analysis</a:t>
            </a:r>
            <a:endParaRPr lang="en-GB" sz="2800" b="1" dirty="0">
              <a:solidFill>
                <a:schemeClr val="tx2">
                  <a:lumMod val="75000"/>
                </a:schemeClr>
              </a:solidFill>
              <a:latin typeface="Tw Cen MT" panose="020B0602020104020603" pitchFamily="34" charset="0"/>
            </a:endParaRPr>
          </a:p>
        </p:txBody>
      </p:sp>
      <p:cxnSp>
        <p:nvCxnSpPr>
          <p:cNvPr id="6" name="Straight Connector 5"/>
          <p:cNvCxnSpPr/>
          <p:nvPr/>
        </p:nvCxnSpPr>
        <p:spPr>
          <a:xfrm>
            <a:off x="1416000" y="2924944"/>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836F5AD-2CF7-43D1-9AC1-2EA2FE52F9F9}"/>
              </a:ext>
            </a:extLst>
          </p:cNvPr>
          <p:cNvCxnSpPr/>
          <p:nvPr/>
        </p:nvCxnSpPr>
        <p:spPr>
          <a:xfrm>
            <a:off x="1416000" y="3861048"/>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6980DDD-BE53-4F46-BA9E-90C60CBE9D5F}"/>
              </a:ext>
            </a:extLst>
          </p:cNvPr>
          <p:cNvSpPr>
            <a:spLocks noGrp="1"/>
          </p:cNvSpPr>
          <p:nvPr>
            <p:ph type="sldNum" sz="quarter" idx="12"/>
          </p:nvPr>
        </p:nvSpPr>
        <p:spPr/>
        <p:txBody>
          <a:bodyPr/>
          <a:lstStyle/>
          <a:p>
            <a:fld id="{C1FDBBE5-22A6-4526-9CE2-8F57881DBE87}" type="slidenum">
              <a:rPr lang="en-GB" smtClean="0"/>
              <a:t>14</a:t>
            </a:fld>
            <a:endParaRPr lang="en-GB"/>
          </a:p>
        </p:txBody>
      </p:sp>
    </p:spTree>
    <p:extLst>
      <p:ext uri="{BB962C8B-B14F-4D97-AF65-F5344CB8AC3E}">
        <p14:creationId xmlns:p14="http://schemas.microsoft.com/office/powerpoint/2010/main" val="185000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15</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Rater agreement</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4896544" cy="4925144"/>
          </a:xfrm>
        </p:spPr>
        <p:txBody>
          <a:bodyPr>
            <a:normAutofit/>
          </a:bodyPr>
          <a:lstStyle/>
          <a:p>
            <a:r>
              <a:rPr lang="en-US" sz="1600">
                <a:latin typeface="Calibri Light" panose="020F0302020204030204" pitchFamily="34" charset="0"/>
                <a:cs typeface="Calibri Light" panose="020F0302020204030204" pitchFamily="34" charset="0"/>
              </a:rPr>
              <a:t>319 people responded to a survey on stressful life events. An event is recalled and the respondent describes how they coped with it.</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The written responses are then coded by </a:t>
            </a:r>
            <a:r>
              <a:rPr lang="en-US" sz="1600">
                <a:solidFill>
                  <a:srgbClr val="0070C0"/>
                </a:solidFill>
                <a:latin typeface="Calibri Light" panose="020F0302020204030204" pitchFamily="34" charset="0"/>
                <a:cs typeface="Calibri Light" panose="020F0302020204030204" pitchFamily="34" charset="0"/>
              </a:rPr>
              <a:t>two experts </a:t>
            </a:r>
            <a:r>
              <a:rPr lang="en-US" sz="1600">
                <a:latin typeface="Calibri Light" panose="020F0302020204030204" pitchFamily="34" charset="0"/>
                <a:cs typeface="Calibri Light" panose="020F0302020204030204" pitchFamily="34" charset="0"/>
              </a:rPr>
              <a:t>on emotion regulation, who classify the coping behavior into 1 of 8 regulation strategies. The classifications of the two raters are cross-tabulated.</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Once again, the largest counts are on the diagonal, suggesting that the two raters agree substantially.</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As well, there seem to be notable </a:t>
            </a:r>
            <a:r>
              <a:rPr lang="en-GB" sz="1600">
                <a:solidFill>
                  <a:srgbClr val="0070C0"/>
                </a:solidFill>
                <a:latin typeface="Calibri Light" panose="020F0302020204030204" pitchFamily="34" charset="0"/>
                <a:cs typeface="Calibri Light" panose="020F0302020204030204" pitchFamily="34" charset="0"/>
              </a:rPr>
              <a:t>“confusions” </a:t>
            </a:r>
            <a:r>
              <a:rPr lang="en-GB" sz="1600">
                <a:latin typeface="Calibri Light" panose="020F0302020204030204" pitchFamily="34" charset="0"/>
                <a:cs typeface="Calibri Light" panose="020F0302020204030204" pitchFamily="34" charset="0"/>
              </a:rPr>
              <a:t>(light blue cells)</a:t>
            </a:r>
            <a:r>
              <a:rPr lang="en-US" sz="1600">
                <a:latin typeface="Calibri Light" panose="020F0302020204030204" pitchFamily="34" charset="0"/>
                <a:cs typeface="Calibri Light" panose="020F0302020204030204" pitchFamily="34" charset="0"/>
              </a:rPr>
              <a:t>, in that disagreements are between similar regulation strategies (e.g., reappraisal and humor).</a:t>
            </a:r>
          </a:p>
        </p:txBody>
      </p:sp>
      <p:graphicFrame>
        <p:nvGraphicFramePr>
          <p:cNvPr id="5" name="Table 4">
            <a:extLst>
              <a:ext uri="{FF2B5EF4-FFF2-40B4-BE49-F238E27FC236}">
                <a16:creationId xmlns:a16="http://schemas.microsoft.com/office/drawing/2014/main" id="{B970C0EA-B9AB-9257-0CE0-CF04908E8C10}"/>
              </a:ext>
            </a:extLst>
          </p:cNvPr>
          <p:cNvGraphicFramePr>
            <a:graphicFrameLocks noGrp="1"/>
          </p:cNvGraphicFramePr>
          <p:nvPr>
            <p:extLst>
              <p:ext uri="{D42A27DB-BD31-4B8C-83A1-F6EECF244321}">
                <p14:modId xmlns:p14="http://schemas.microsoft.com/office/powerpoint/2010/main" val="90722003"/>
              </p:ext>
            </p:extLst>
          </p:nvPr>
        </p:nvGraphicFramePr>
        <p:xfrm>
          <a:off x="6528048" y="1700808"/>
          <a:ext cx="4976352" cy="3765293"/>
        </p:xfrm>
        <a:graphic>
          <a:graphicData uri="http://schemas.openxmlformats.org/drawingml/2006/table">
            <a:tbl>
              <a:tblPr firstRow="1" bandRow="1">
                <a:tableStyleId>{2D5ABB26-0587-4C30-8999-92F81FD0307C}</a:tableStyleId>
              </a:tblPr>
              <a:tblGrid>
                <a:gridCol w="1116000">
                  <a:extLst>
                    <a:ext uri="{9D8B030D-6E8A-4147-A177-3AD203B41FA5}">
                      <a16:colId xmlns:a16="http://schemas.microsoft.com/office/drawing/2014/main" val="3167067750"/>
                    </a:ext>
                  </a:extLst>
                </a:gridCol>
                <a:gridCol w="428928">
                  <a:extLst>
                    <a:ext uri="{9D8B030D-6E8A-4147-A177-3AD203B41FA5}">
                      <a16:colId xmlns:a16="http://schemas.microsoft.com/office/drawing/2014/main" val="2072686544"/>
                    </a:ext>
                  </a:extLst>
                </a:gridCol>
                <a:gridCol w="428928">
                  <a:extLst>
                    <a:ext uri="{9D8B030D-6E8A-4147-A177-3AD203B41FA5}">
                      <a16:colId xmlns:a16="http://schemas.microsoft.com/office/drawing/2014/main" val="3095662987"/>
                    </a:ext>
                  </a:extLst>
                </a:gridCol>
                <a:gridCol w="428928">
                  <a:extLst>
                    <a:ext uri="{9D8B030D-6E8A-4147-A177-3AD203B41FA5}">
                      <a16:colId xmlns:a16="http://schemas.microsoft.com/office/drawing/2014/main" val="1534780888"/>
                    </a:ext>
                  </a:extLst>
                </a:gridCol>
                <a:gridCol w="428928">
                  <a:extLst>
                    <a:ext uri="{9D8B030D-6E8A-4147-A177-3AD203B41FA5}">
                      <a16:colId xmlns:a16="http://schemas.microsoft.com/office/drawing/2014/main" val="83237582"/>
                    </a:ext>
                  </a:extLst>
                </a:gridCol>
                <a:gridCol w="428928">
                  <a:extLst>
                    <a:ext uri="{9D8B030D-6E8A-4147-A177-3AD203B41FA5}">
                      <a16:colId xmlns:a16="http://schemas.microsoft.com/office/drawing/2014/main" val="717604641"/>
                    </a:ext>
                  </a:extLst>
                </a:gridCol>
                <a:gridCol w="428928">
                  <a:extLst>
                    <a:ext uri="{9D8B030D-6E8A-4147-A177-3AD203B41FA5}">
                      <a16:colId xmlns:a16="http://schemas.microsoft.com/office/drawing/2014/main" val="533350912"/>
                    </a:ext>
                  </a:extLst>
                </a:gridCol>
                <a:gridCol w="428928">
                  <a:extLst>
                    <a:ext uri="{9D8B030D-6E8A-4147-A177-3AD203B41FA5}">
                      <a16:colId xmlns:a16="http://schemas.microsoft.com/office/drawing/2014/main" val="3938385421"/>
                    </a:ext>
                  </a:extLst>
                </a:gridCol>
                <a:gridCol w="428928">
                  <a:extLst>
                    <a:ext uri="{9D8B030D-6E8A-4147-A177-3AD203B41FA5}">
                      <a16:colId xmlns:a16="http://schemas.microsoft.com/office/drawing/2014/main" val="1434136545"/>
                    </a:ext>
                  </a:extLst>
                </a:gridCol>
                <a:gridCol w="428928">
                  <a:extLst>
                    <a:ext uri="{9D8B030D-6E8A-4147-A177-3AD203B41FA5}">
                      <a16:colId xmlns:a16="http://schemas.microsoft.com/office/drawing/2014/main" val="3670978662"/>
                    </a:ext>
                  </a:extLst>
                </a:gridCol>
              </a:tblGrid>
              <a:tr h="281573">
                <a:tc>
                  <a:txBody>
                    <a:bodyPr/>
                    <a:lstStyle/>
                    <a:p>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8">
                  <a:txBody>
                    <a:bodyPr/>
                    <a:lstStyle/>
                    <a:p>
                      <a:pPr algn="l"/>
                      <a:r>
                        <a:rPr lang="en-GB" sz="1000" b="1">
                          <a:latin typeface="Calibri Light" panose="020F0302020204030204" pitchFamily="34" charset="0"/>
                          <a:cs typeface="Calibri Light" panose="020F0302020204030204" pitchFamily="34" charset="0"/>
                        </a:rPr>
                        <a:t>Rater B</a:t>
                      </a: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endParaRPr lang="en-CH" sz="10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1152000">
                <a:tc>
                  <a:txBody>
                    <a:bodyPr/>
                    <a:lstStyle/>
                    <a:p>
                      <a:pPr algn="r"/>
                      <a:r>
                        <a:rPr lang="en-GB" sz="1000" b="1">
                          <a:latin typeface="Calibri Light" panose="020F0302020204030204" pitchFamily="34" charset="0"/>
                          <a:cs typeface="Calibri Light" panose="020F0302020204030204" pitchFamily="34" charset="0"/>
                        </a:rPr>
                        <a:t>Rater A</a:t>
                      </a:r>
                      <a:endParaRPr lang="en-CH" sz="1000" b="1" dirty="0">
                        <a:latin typeface="Calibri Light" panose="020F0302020204030204" pitchFamily="34" charset="0"/>
                        <a:cs typeface="Calibri Light" panose="020F0302020204030204" pitchFamily="34" charset="0"/>
                      </a:endParaRPr>
                    </a:p>
                  </a:txBody>
                  <a:tcPr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Avoidance</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Problem solving</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Reappraisal</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Humor</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Relaxation</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Acceptance</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Suppression</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000" b="0" i="1">
                          <a:latin typeface="Calibri Light" panose="020F0302020204030204" pitchFamily="34" charset="0"/>
                          <a:cs typeface="Calibri Light" panose="020F0302020204030204" pitchFamily="34" charset="0"/>
                        </a:rPr>
                        <a:t>Social support</a:t>
                      </a:r>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endParaRPr lang="en-CH" sz="1000" b="0" i="1" dirty="0">
                        <a:latin typeface="Calibri Light" panose="020F0302020204030204" pitchFamily="34" charset="0"/>
                        <a:cs typeface="Calibri Light" panose="020F0302020204030204" pitchFamily="34" charset="0"/>
                      </a:endParaRPr>
                    </a:p>
                  </a:txBody>
                  <a:tcPr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234184">
                <a:tc>
                  <a:txBody>
                    <a:bodyPr/>
                    <a:lstStyle/>
                    <a:p>
                      <a:pPr algn="r"/>
                      <a:r>
                        <a:rPr lang="en-US" sz="1000" b="0" i="1">
                          <a:latin typeface="Calibri Light" panose="020F0302020204030204" pitchFamily="34" charset="0"/>
                          <a:cs typeface="Calibri Light" panose="020F0302020204030204" pitchFamily="34" charset="0"/>
                        </a:rPr>
                        <a:t>Avoidance</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26</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792315208"/>
                  </a:ext>
                </a:extLst>
              </a:tr>
              <a:tr h="234184">
                <a:tc>
                  <a:txBody>
                    <a:bodyPr/>
                    <a:lstStyle/>
                    <a:p>
                      <a:pPr algn="r"/>
                      <a:r>
                        <a:rPr lang="en-US" sz="1000" b="0" i="1">
                          <a:latin typeface="Calibri Light" panose="020F0302020204030204" pitchFamily="34" charset="0"/>
                          <a:cs typeface="Calibri Light" panose="020F0302020204030204" pitchFamily="34" charset="0"/>
                        </a:rPr>
                        <a:t>Problem solving</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32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8</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42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40049235"/>
                  </a:ext>
                </a:extLst>
              </a:tr>
              <a:tr h="234184">
                <a:tc>
                  <a:txBody>
                    <a:bodyPr/>
                    <a:lstStyle/>
                    <a:p>
                      <a:pPr algn="r"/>
                      <a:r>
                        <a:rPr lang="en-US" sz="1000" b="0" i="1">
                          <a:latin typeface="Calibri Light" panose="020F0302020204030204" pitchFamily="34" charset="0"/>
                          <a:cs typeface="Calibri Light" panose="020F0302020204030204" pitchFamily="34" charset="0"/>
                        </a:rPr>
                        <a:t>Reappraisal</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6</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50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9</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67</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83020465"/>
                  </a:ext>
                </a:extLst>
              </a:tr>
              <a:tr h="234184">
                <a:tc>
                  <a:txBody>
                    <a:bodyPr/>
                    <a:lstStyle/>
                    <a:p>
                      <a:pPr algn="r"/>
                      <a:r>
                        <a:rPr lang="en-US" sz="1000" b="0" i="1">
                          <a:latin typeface="Calibri Light" panose="020F0302020204030204" pitchFamily="34" charset="0"/>
                          <a:cs typeface="Calibri Light" panose="020F0302020204030204" pitchFamily="34" charset="0"/>
                        </a:rPr>
                        <a:t>Humor</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28</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4</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45</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52650328"/>
                  </a:ext>
                </a:extLst>
              </a:tr>
              <a:tr h="234184">
                <a:tc>
                  <a:txBody>
                    <a:bodyPr/>
                    <a:lstStyle/>
                    <a:p>
                      <a:pPr algn="r"/>
                      <a:r>
                        <a:rPr lang="en-US" sz="1000" b="0" i="1">
                          <a:latin typeface="Calibri Light" panose="020F0302020204030204" pitchFamily="34" charset="0"/>
                          <a:cs typeface="Calibri Light" panose="020F0302020204030204" pitchFamily="34" charset="0"/>
                        </a:rPr>
                        <a:t>Relaxation</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47</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15</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62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201131631"/>
                  </a:ext>
                </a:extLst>
              </a:tr>
              <a:tr h="234184">
                <a:tc>
                  <a:txBody>
                    <a:bodyPr/>
                    <a:lstStyle/>
                    <a:p>
                      <a:pPr algn="r"/>
                      <a:r>
                        <a:rPr lang="en-US" sz="1000" b="0" i="1">
                          <a:latin typeface="Calibri Light" panose="020F0302020204030204" pitchFamily="34" charset="0"/>
                          <a:cs typeface="Calibri Light" panose="020F0302020204030204" pitchFamily="34" charset="0"/>
                        </a:rPr>
                        <a:t>Acceptance</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7</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23</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43</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899076389"/>
                  </a:ext>
                </a:extLst>
              </a:tr>
              <a:tr h="234184">
                <a:tc>
                  <a:txBody>
                    <a:bodyPr/>
                    <a:lstStyle/>
                    <a:p>
                      <a:pPr algn="r"/>
                      <a:r>
                        <a:rPr lang="en-US" sz="1000" b="0" i="1">
                          <a:latin typeface="Calibri Light" panose="020F0302020204030204" pitchFamily="34" charset="0"/>
                          <a:cs typeface="Calibri Light" panose="020F0302020204030204" pitchFamily="34" charset="0"/>
                        </a:rPr>
                        <a:t>Suppression</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5</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5</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666034"/>
                  </a:ext>
                </a:extLst>
              </a:tr>
              <a:tr h="234184">
                <a:tc>
                  <a:txBody>
                    <a:bodyPr/>
                    <a:lstStyle/>
                    <a:p>
                      <a:pPr algn="r"/>
                      <a:r>
                        <a:rPr lang="en-US" sz="1000" b="0" i="1">
                          <a:latin typeface="Calibri Light" panose="020F0302020204030204" pitchFamily="34" charset="0"/>
                          <a:cs typeface="Calibri Light" panose="020F0302020204030204" pitchFamily="34" charset="0"/>
                        </a:rPr>
                        <a:t>Social support</a:t>
                      </a: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4</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3</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0</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19</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100">
                          <a:latin typeface="Calibri Light" panose="020F0302020204030204" pitchFamily="34" charset="0"/>
                          <a:cs typeface="Calibri Light" panose="020F0302020204030204" pitchFamily="34" charset="0"/>
                        </a:rPr>
                        <a:t>29</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285248058"/>
                  </a:ext>
                </a:extLst>
              </a:tr>
              <a:tr h="234184">
                <a:tc>
                  <a:txBody>
                    <a:bodyPr/>
                    <a:lstStyle/>
                    <a:p>
                      <a:pPr algn="r"/>
                      <a:endParaRPr lang="en-CH" sz="10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100">
                          <a:latin typeface="Calibri Light" panose="020F0302020204030204" pitchFamily="34" charset="0"/>
                          <a:cs typeface="Calibri Light" panose="020F0302020204030204" pitchFamily="34" charset="0"/>
                        </a:rPr>
                        <a:t>25</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42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77</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42</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58</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43</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6</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a:latin typeface="Calibri Light" panose="020F0302020204030204" pitchFamily="34" charset="0"/>
                          <a:cs typeface="Calibri Light" panose="020F0302020204030204" pitchFamily="34" charset="0"/>
                        </a:rPr>
                        <a:t>26</a:t>
                      </a: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CH" sz="11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23187440"/>
                  </a:ext>
                </a:extLst>
              </a:tr>
            </a:tbl>
          </a:graphicData>
        </a:graphic>
      </p:graphicFrame>
    </p:spTree>
    <p:extLst>
      <p:ext uri="{BB962C8B-B14F-4D97-AF65-F5344CB8AC3E}">
        <p14:creationId xmlns:p14="http://schemas.microsoft.com/office/powerpoint/2010/main" val="168522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16</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Rater agreement</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7632848" cy="4925144"/>
          </a:xfrm>
        </p:spPr>
        <p:txBody>
          <a:bodyPr>
            <a:normAutofit/>
          </a:bodyPr>
          <a:lstStyle/>
          <a:p>
            <a:r>
              <a:rPr lang="en-US" sz="1600">
                <a:latin typeface="Calibri Light" panose="020F0302020204030204" pitchFamily="34" charset="0"/>
                <a:cs typeface="Calibri Light" panose="020F0302020204030204" pitchFamily="34" charset="0"/>
              </a:rPr>
              <a:t>Inspecting the table margins, the distribution of classifications is nearly identical. There seems to be no evidence for significant disagreement.</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Cohen proposed a measure of rater agreement for </a:t>
            </a:r>
            <a:r>
              <a:rPr lang="en-US" sz="1600" i="1">
                <a:latin typeface="Calibri Light" panose="020F0302020204030204" pitchFamily="34" charset="0"/>
                <a:cs typeface="Calibri Light" panose="020F0302020204030204" pitchFamily="34" charset="0"/>
              </a:rPr>
              <a:t>A </a:t>
            </a:r>
            <a:r>
              <a:rPr lang="en-US" sz="1600">
                <a:latin typeface="Calibri Light" panose="020F0302020204030204" pitchFamily="34" charset="0"/>
                <a:cs typeface="Calibri Light" panose="020F0302020204030204" pitchFamily="34" charset="0"/>
              </a:rPr>
              <a:t>×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 tables known as </a:t>
            </a:r>
            <a:r>
              <a:rPr lang="en-US" sz="1600">
                <a:solidFill>
                  <a:srgbClr val="0070C0"/>
                </a:solidFill>
                <a:latin typeface="Calibri Light" panose="020F0302020204030204" pitchFamily="34" charset="0"/>
                <a:cs typeface="Calibri Light" panose="020F0302020204030204" pitchFamily="34" charset="0"/>
              </a:rPr>
              <a:t>Cohen's Kappa</a:t>
            </a:r>
            <a:r>
              <a:rPr lang="en-US" sz="1600">
                <a:latin typeface="Calibri Light" panose="020F0302020204030204" pitchFamily="34" charset="0"/>
                <a:cs typeface="Calibri Light" panose="020F0302020204030204" pitchFamily="34" charset="0"/>
              </a:rPr>
              <a:t>. Kappa will be equal to 0 when the raters are completely independent, and equal to 1 when agreement is perfect. Negative values may occur if there is strong (to perfect) disagreement but this is rare in practice. For the regulation data, we use </a:t>
            </a:r>
            <a:r>
              <a:rPr lang="en-US" sz="1600">
                <a:latin typeface="Courier New" panose="02070309020205020404" pitchFamily="49" charset="0"/>
                <a:cs typeface="Courier New" panose="02070309020205020404" pitchFamily="49" charset="0"/>
              </a:rPr>
              <a:t>CohenKappa</a:t>
            </a:r>
            <a:r>
              <a:rPr lang="en-US" sz="1600">
                <a:latin typeface="Calibri Light" panose="020F0302020204030204" pitchFamily="34" charset="0"/>
                <a:cs typeface="Calibri Light" panose="020F0302020204030204" pitchFamily="34" charset="0"/>
              </a:rPr>
              <a:t> from </a:t>
            </a:r>
            <a:r>
              <a:rPr lang="en-US" sz="1600">
                <a:latin typeface="Courier New" panose="02070309020205020404" pitchFamily="49" charset="0"/>
                <a:cs typeface="Courier New" panose="02070309020205020404" pitchFamily="49" charset="0"/>
              </a:rPr>
              <a:t>DescTools</a:t>
            </a:r>
            <a:r>
              <a:rPr lang="en-US" sz="1600">
                <a:latin typeface="Calibri Light" panose="020F0302020204030204" pitchFamily="34" charset="0"/>
                <a:cs typeface="Calibri Light" panose="020F0302020204030204" pitchFamily="34" charset="0"/>
              </a:rPr>
              <a:t>:</a:t>
            </a:r>
          </a:p>
          <a:p>
            <a:endParaRPr lang="en-US" sz="1600">
              <a:latin typeface="Calibri Light" panose="020F0302020204030204" pitchFamily="34" charset="0"/>
              <a:cs typeface="Calibri Light" panose="020F0302020204030204" pitchFamily="34" charset="0"/>
            </a:endParaRPr>
          </a:p>
          <a:p>
            <a:pPr marL="0" indent="0">
              <a:buNone/>
            </a:pPr>
            <a:r>
              <a:rPr lang="en-US" sz="1200">
                <a:latin typeface="Courier New" panose="02070309020205020404" pitchFamily="49" charset="0"/>
                <a:cs typeface="Courier New" panose="02070309020205020404" pitchFamily="49" charset="0"/>
              </a:rPr>
              <a:t>	CohenKappa(regul,conf.level=0.95)</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A value of 0.655 indicates </a:t>
            </a:r>
            <a:r>
              <a:rPr lang="en-US" sz="1600">
                <a:solidFill>
                  <a:srgbClr val="0070C0"/>
                </a:solidFill>
                <a:latin typeface="Calibri Light" panose="020F0302020204030204" pitchFamily="34" charset="0"/>
                <a:cs typeface="Calibri Light" panose="020F0302020204030204" pitchFamily="34" charset="0"/>
              </a:rPr>
              <a:t>strong agreement</a:t>
            </a:r>
            <a:r>
              <a:rPr lang="en-US" sz="1600">
                <a:latin typeface="Calibri Light" panose="020F0302020204030204" pitchFamily="34" charset="0"/>
                <a:cs typeface="Calibri Light" panose="020F0302020204030204" pitchFamily="34" charset="0"/>
              </a:rPr>
              <a:t>. The version above is the so-called </a:t>
            </a:r>
            <a:r>
              <a:rPr lang="en-GB" sz="1600">
                <a:latin typeface="Calibri Light" panose="020F0302020204030204" pitchFamily="34" charset="0"/>
                <a:cs typeface="Calibri Light" panose="020F0302020204030204" pitchFamily="34" charset="0"/>
              </a:rPr>
              <a:t>“unweighted”</a:t>
            </a:r>
            <a:r>
              <a:rPr lang="en-US" sz="1600">
                <a:latin typeface="Calibri Light" panose="020F0302020204030204" pitchFamily="34" charset="0"/>
                <a:cs typeface="Calibri Light" panose="020F0302020204030204" pitchFamily="34" charset="0"/>
              </a:rPr>
              <a:t> Kappa. Weighted versions have been proposed that take advantage of ordinal categories by downweighting adjacent confusions. Other generalizations allow Kappa to be calculated for more than 2 raters, such as available in </a:t>
            </a:r>
            <a:r>
              <a:rPr lang="en-US" sz="1600">
                <a:latin typeface="Courier New" panose="02070309020205020404" pitchFamily="49" charset="0"/>
                <a:cs typeface="Courier New" panose="02070309020205020404" pitchFamily="49" charset="0"/>
              </a:rPr>
              <a:t>DescTools</a:t>
            </a:r>
            <a:r>
              <a:rPr lang="en-US" sz="1600">
                <a:latin typeface="Calibri Light" panose="020F0302020204030204" pitchFamily="34" charset="0"/>
                <a:cs typeface="Calibri Light" panose="020F0302020204030204" pitchFamily="34" charset="0"/>
              </a:rPr>
              <a:t> with the function </a:t>
            </a:r>
            <a:r>
              <a:rPr lang="en-US" sz="1600">
                <a:latin typeface="Courier New" panose="02070309020205020404" pitchFamily="49" charset="0"/>
                <a:cs typeface="Courier New" panose="02070309020205020404" pitchFamily="49" charset="0"/>
              </a:rPr>
              <a:t>KappaM</a:t>
            </a:r>
            <a:r>
              <a:rPr lang="en-US" sz="1600">
                <a:latin typeface="Calibri Light" panose="020F0302020204030204" pitchFamily="34" charset="0"/>
                <a:cs typeface="Calibri Light" panose="020F0302020204030204" pitchFamily="34" charset="0"/>
              </a:rPr>
              <a:t>.</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139EB3E1-F39B-4F72-9ECC-62542DEAF723}"/>
              </a:ext>
            </a:extLst>
          </p:cNvPr>
          <p:cNvSpPr txBox="1"/>
          <p:nvPr/>
        </p:nvSpPr>
        <p:spPr>
          <a:xfrm>
            <a:off x="5663952" y="4005064"/>
            <a:ext cx="2376264" cy="461665"/>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kappa lwr.ci upr.ci </a:t>
            </a:r>
          </a:p>
          <a:p>
            <a:r>
              <a:rPr lang="en-GB"/>
              <a:t>0.655  0.596  0.714</a:t>
            </a:r>
          </a:p>
        </p:txBody>
      </p:sp>
      <p:sp>
        <p:nvSpPr>
          <p:cNvPr id="3" name="TextBox 2">
            <a:extLst>
              <a:ext uri="{FF2B5EF4-FFF2-40B4-BE49-F238E27FC236}">
                <a16:creationId xmlns:a16="http://schemas.microsoft.com/office/drawing/2014/main" id="{4CB7BBF8-FA31-AF1C-838F-0FA9E27A6140}"/>
              </a:ext>
            </a:extLst>
          </p:cNvPr>
          <p:cNvSpPr txBox="1"/>
          <p:nvPr/>
        </p:nvSpPr>
        <p:spPr>
          <a:xfrm>
            <a:off x="9206136" y="1700808"/>
            <a:ext cx="2376264" cy="1938992"/>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Kappa interpretation (Cohen, 1988)</a:t>
            </a:r>
          </a:p>
          <a:p>
            <a:endParaRPr lang="en-GB"/>
          </a:p>
          <a:p>
            <a:r>
              <a:rPr lang="en-GB"/>
              <a:t>Limits      Agreement</a:t>
            </a:r>
          </a:p>
          <a:p>
            <a:r>
              <a:rPr lang="en-GB"/>
              <a:t>[....,0.00] none</a:t>
            </a:r>
          </a:p>
          <a:p>
            <a:r>
              <a:rPr lang="en-GB"/>
              <a:t>]0.00,0.20] weak</a:t>
            </a:r>
          </a:p>
          <a:p>
            <a:r>
              <a:rPr lang="en-GB"/>
              <a:t>]0.20,0.40] fair</a:t>
            </a:r>
          </a:p>
          <a:p>
            <a:r>
              <a:rPr lang="en-GB"/>
              <a:t>]0.40,0.60] moderate</a:t>
            </a:r>
          </a:p>
          <a:p>
            <a:r>
              <a:rPr lang="en-GB"/>
              <a:t>]0.60,0.80] substantial</a:t>
            </a:r>
          </a:p>
          <a:p>
            <a:r>
              <a:rPr lang="en-GB"/>
              <a:t>]0.80,1.00] perfect</a:t>
            </a:r>
          </a:p>
        </p:txBody>
      </p:sp>
    </p:spTree>
    <p:extLst>
      <p:ext uri="{BB962C8B-B14F-4D97-AF65-F5344CB8AC3E}">
        <p14:creationId xmlns:p14="http://schemas.microsoft.com/office/powerpoint/2010/main" val="213327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17</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Rater agreement</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Can we also test for marginal homogeneity? </a:t>
            </a:r>
            <a:r>
              <a:rPr lang="en-US" sz="1600" dirty="0" err="1">
                <a:latin typeface="Calibri Light" panose="020F0302020204030204" pitchFamily="34" charset="0"/>
                <a:cs typeface="Calibri Light" panose="020F0302020204030204" pitchFamily="34" charset="0"/>
              </a:rPr>
              <a:t>McNemar's</a:t>
            </a:r>
            <a:r>
              <a:rPr lang="en-US" sz="1600" dirty="0">
                <a:latin typeface="Calibri Light" panose="020F0302020204030204" pitchFamily="34" charset="0"/>
                <a:cs typeface="Calibri Light" panose="020F0302020204030204" pitchFamily="34" charset="0"/>
              </a:rPr>
              <a:t> test does not generalize to </a:t>
            </a:r>
            <a:r>
              <a:rPr lang="en-US" sz="1600" i="1" dirty="0">
                <a:latin typeface="Calibri Light" panose="020F0302020204030204" pitchFamily="34" charset="0"/>
                <a:cs typeface="Calibri Light" panose="020F0302020204030204" pitchFamily="34" charset="0"/>
              </a:rPr>
              <a:t>A </a:t>
            </a:r>
            <a:r>
              <a:rPr lang="en-US" sz="1600" dirty="0">
                <a:latin typeface="Calibri Light" panose="020F0302020204030204" pitchFamily="34" charset="0"/>
                <a:cs typeface="Calibri Light" panose="020F0302020204030204" pitchFamily="34" charset="0"/>
              </a:rPr>
              <a:t>× </a:t>
            </a:r>
            <a:r>
              <a:rPr lang="en-US" sz="1600" i="1" dirty="0">
                <a:latin typeface="Calibri Light" panose="020F0302020204030204" pitchFamily="34" charset="0"/>
                <a:cs typeface="Calibri Light" panose="020F0302020204030204" pitchFamily="34" charset="0"/>
              </a:rPr>
              <a:t>A</a:t>
            </a:r>
            <a:r>
              <a:rPr lang="en-US" sz="1600" dirty="0">
                <a:latin typeface="Calibri Light" panose="020F0302020204030204" pitchFamily="34" charset="0"/>
                <a:cs typeface="Calibri Light" panose="020F0302020204030204" pitchFamily="34" charset="0"/>
              </a:rPr>
              <a:t> tables, but a </a:t>
            </a:r>
            <a:r>
              <a:rPr lang="en-US" sz="1600" dirty="0">
                <a:solidFill>
                  <a:srgbClr val="0070C0"/>
                </a:solidFill>
                <a:latin typeface="Calibri Light" panose="020F0302020204030204" pitchFamily="34" charset="0"/>
                <a:cs typeface="Calibri Light" panose="020F0302020204030204" pitchFamily="34" charset="0"/>
              </a:rPr>
              <a:t>log-linear alternative </a:t>
            </a:r>
            <a:r>
              <a:rPr lang="en-US" sz="1600" dirty="0">
                <a:latin typeface="Calibri Light" panose="020F0302020204030204" pitchFamily="34" charset="0"/>
                <a:cs typeface="Calibri Light" panose="020F0302020204030204" pitchFamily="34" charset="0"/>
              </a:rPr>
              <a:t>is available that is little known. The test is available in the </a:t>
            </a:r>
            <a:r>
              <a:rPr lang="en-US" sz="1600" dirty="0">
                <a:latin typeface="Calibri Light" panose="020F0302020204030204" pitchFamily="34" charset="0"/>
                <a:cs typeface="Calibri Light" panose="020F0302020204030204" pitchFamily="34" charset="0"/>
                <a:hlinkClick r:id="rId2"/>
              </a:rPr>
              <a:t>custom script</a:t>
            </a:r>
            <a:r>
              <a:rPr lang="en-US" sz="1600" dirty="0">
                <a:latin typeface="Calibri Light" panose="020F0302020204030204" pitchFamily="34" charset="0"/>
                <a:cs typeface="Calibri Light" panose="020F0302020204030204" pitchFamily="34" charset="0"/>
              </a:rPr>
              <a:t> </a:t>
            </a:r>
            <a:r>
              <a:rPr lang="en-US" sz="1600" dirty="0" err="1">
                <a:latin typeface="Courier New" panose="02070309020205020404" pitchFamily="49" charset="0"/>
                <a:cs typeface="Courier New" panose="02070309020205020404" pitchFamily="49" charset="0"/>
              </a:rPr>
              <a:t>square_tests.r</a:t>
            </a:r>
            <a:r>
              <a:rPr lang="en-US" sz="1600" dirty="0">
                <a:latin typeface="Courier New" panose="02070309020205020404" pitchFamily="49" charset="0"/>
                <a:cs typeface="Courier New" panose="02070309020205020404" pitchFamily="49" charset="0"/>
              </a:rPr>
              <a:t> </a:t>
            </a:r>
            <a:r>
              <a:rPr lang="en-US" sz="1600" dirty="0">
                <a:latin typeface="Calibri Light" panose="020F0302020204030204" pitchFamily="34" charset="0"/>
                <a:cs typeface="Calibri Light" panose="020F0302020204030204" pitchFamily="34" charset="0"/>
              </a:rPr>
              <a:t>with the function </a:t>
            </a:r>
            <a:r>
              <a:rPr lang="en-US" sz="1600" dirty="0" err="1">
                <a:latin typeface="Courier New" panose="02070309020205020404" pitchFamily="49" charset="0"/>
                <a:cs typeface="Courier New" panose="02070309020205020404" pitchFamily="49" charset="0"/>
              </a:rPr>
              <a:t>square.tests</a:t>
            </a:r>
            <a:r>
              <a:rPr lang="en-US" sz="1600" dirty="0">
                <a:latin typeface="Calibri Light" panose="020F0302020204030204" pitchFamily="34" charset="0"/>
                <a:cs typeface="Calibri Light" panose="020F0302020204030204" pitchFamily="34" charset="0"/>
              </a:rPr>
              <a:t>. Let us run this on the regulation data:</a:t>
            </a:r>
          </a:p>
          <a:p>
            <a:endParaRPr lang="en-US" sz="1600" dirty="0">
              <a:latin typeface="Calibri Light" panose="020F0302020204030204" pitchFamily="34" charset="0"/>
              <a:cs typeface="Calibri Light" panose="020F0302020204030204" pitchFamily="34" charset="0"/>
            </a:endParaRPr>
          </a:p>
          <a:p>
            <a:pPr marL="0" indent="0">
              <a:buNone/>
            </a:pPr>
            <a:r>
              <a:rPr lang="en-US" sz="1200" dirty="0">
                <a:latin typeface="Courier New" panose="02070309020205020404" pitchFamily="49" charset="0"/>
                <a:cs typeface="Courier New" panose="02070309020205020404" pitchFamily="49" charset="0"/>
              </a:rPr>
              <a:t>	source("C:/myfilepath/square_tests.r")</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square.tests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regul</a:t>
            </a:r>
            <a:r>
              <a:rPr lang="en-US" sz="1200" dirty="0">
                <a:latin typeface="Courier New" panose="02070309020205020404" pitchFamily="49" charset="0"/>
                <a:cs typeface="Courier New" panose="02070309020205020404" pitchFamily="49" charset="0"/>
              </a:rPr>
              <a:t>)</a:t>
            </a: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The test is non-significant, </a:t>
            </a:r>
            <a:r>
              <a:rPr lang="el-GR" sz="1600" i="1" dirty="0">
                <a:latin typeface="Calibri Light" panose="020F0302020204030204" pitchFamily="34" charset="0"/>
                <a:cs typeface="Calibri Light" panose="020F0302020204030204" pitchFamily="34" charset="0"/>
              </a:rPr>
              <a:t>χ</a:t>
            </a:r>
            <a:r>
              <a:rPr lang="en-US" sz="1600" i="1" baseline="30000" dirty="0">
                <a:latin typeface="Calibri Light" panose="020F0302020204030204" pitchFamily="34" charset="0"/>
                <a:cs typeface="Calibri Light" panose="020F0302020204030204" pitchFamily="34" charset="0"/>
              </a:rPr>
              <a:t>2</a:t>
            </a:r>
            <a:r>
              <a:rPr lang="en-US" sz="1600" dirty="0">
                <a:latin typeface="Calibri Light" panose="020F0302020204030204" pitchFamily="34" charset="0"/>
                <a:cs typeface="Calibri Light" panose="020F0302020204030204" pitchFamily="34" charset="0"/>
              </a:rPr>
              <a:t>(7) = 5.592, </a:t>
            </a:r>
            <a:r>
              <a:rPr lang="en-US" sz="1600" i="1" dirty="0">
                <a:latin typeface="Calibri Light" panose="020F0302020204030204" pitchFamily="34" charset="0"/>
                <a:cs typeface="Calibri Light" panose="020F0302020204030204" pitchFamily="34" charset="0"/>
              </a:rPr>
              <a:t>p</a:t>
            </a:r>
            <a:r>
              <a:rPr lang="en-US" sz="1600" dirty="0">
                <a:latin typeface="Calibri Light" panose="020F0302020204030204" pitchFamily="34" charset="0"/>
                <a:cs typeface="Calibri Light" panose="020F0302020204030204" pitchFamily="34" charset="0"/>
              </a:rPr>
              <a:t> = 0.5881, so we </a:t>
            </a:r>
            <a:r>
              <a:rPr lang="en-US" sz="1600" dirty="0">
                <a:solidFill>
                  <a:srgbClr val="0070C0"/>
                </a:solidFill>
                <a:latin typeface="Calibri Light" panose="020F0302020204030204" pitchFamily="34" charset="0"/>
                <a:cs typeface="Calibri Light" panose="020F0302020204030204" pitchFamily="34" charset="0"/>
              </a:rPr>
              <a:t>accept marginal homogeneity</a:t>
            </a:r>
            <a:r>
              <a:rPr lang="en-US" sz="1600" dirty="0">
                <a:latin typeface="Calibri Light" panose="020F0302020204030204" pitchFamily="34" charset="0"/>
                <a:cs typeface="Calibri Light" panose="020F0302020204030204" pitchFamily="34" charset="0"/>
              </a:rPr>
              <a:t>. Contrary to the intervention example, for rater agreement we normally hope to accept the null hypothesis! Marginal heterogeneity would imply significant disagreement!</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A number of other tests appear in the output which we have not yet discussed…</a:t>
            </a: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F9840485-7A77-F0F0-ECCB-1263A01CCBA4}"/>
              </a:ext>
            </a:extLst>
          </p:cNvPr>
          <p:cNvSpPr txBox="1"/>
          <p:nvPr/>
        </p:nvSpPr>
        <p:spPr>
          <a:xfrm>
            <a:off x="2207568" y="3284984"/>
            <a:ext cx="5100392" cy="1200329"/>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dirty="0"/>
              <a:t>                  Test        LRT DF            P</a:t>
            </a:r>
          </a:p>
          <a:p>
            <a:r>
              <a:rPr lang="en-GB" dirty="0"/>
              <a:t>1         Independence 719.817400 49 0.000000e+00</a:t>
            </a:r>
          </a:p>
          <a:p>
            <a:r>
              <a:rPr lang="en-GB" dirty="0"/>
              <a:t>2   Quasi-independence 157.746720 41 1.332268e-15</a:t>
            </a:r>
          </a:p>
          <a:p>
            <a:r>
              <a:rPr lang="en-GB" dirty="0"/>
              <a:t>3             Symmetry  10.188428 28 9.991678e-01</a:t>
            </a:r>
          </a:p>
          <a:p>
            <a:r>
              <a:rPr lang="en-GB" dirty="0"/>
              <a:t>4       Quasi-symmetry   4.596438 21 9.999346e-01</a:t>
            </a:r>
          </a:p>
          <a:p>
            <a:r>
              <a:rPr lang="en-GB" b="1" dirty="0">
                <a:solidFill>
                  <a:srgbClr val="FF0000"/>
                </a:solidFill>
              </a:rPr>
              <a:t>5 Marginal homogeneity   5.591991  7 5.881125e-01</a:t>
            </a:r>
          </a:p>
        </p:txBody>
      </p:sp>
    </p:spTree>
    <p:extLst>
      <p:ext uri="{BB962C8B-B14F-4D97-AF65-F5344CB8AC3E}">
        <p14:creationId xmlns:p14="http://schemas.microsoft.com/office/powerpoint/2010/main" val="185402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18</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Log-what? Tables to data frames…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a:latin typeface="Calibri Light" panose="020F0302020204030204" pitchFamily="34" charset="0"/>
                <a:cs typeface="Calibri Light" panose="020F0302020204030204" pitchFamily="34" charset="0"/>
              </a:rPr>
              <a:t>Chi-square analysis is a special case of so-called log-linear analysis, which are Poisson regression models where all of the explanatory variables are categorical. They require a different data format for analysis, e.g., for the Morpheus experiment:</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Which is known as a grouped data frame. The only difference with the 2×2 contingency table is the appearance of an explicit third variable, the frequency of choice. This is a count variable, hence one can fit:</a:t>
            </a:r>
          </a:p>
          <a:p>
            <a:endParaRPr lang="en-US" sz="1600">
              <a:latin typeface="Calibri Light" panose="020F0302020204030204" pitchFamily="34" charset="0"/>
              <a:cs typeface="Calibri Light" panose="020F0302020204030204" pitchFamily="34" charset="0"/>
            </a:endParaRPr>
          </a:p>
          <a:p>
            <a:pPr marL="0" indent="0">
              <a:buNone/>
            </a:pPr>
            <a:r>
              <a:rPr lang="en-US" sz="1200">
                <a:latin typeface="Courier New" panose="02070309020205020404" pitchFamily="49" charset="0"/>
                <a:cs typeface="Courier New" panose="02070309020205020404" pitchFamily="49" charset="0"/>
              </a:rPr>
              <a:t>	pillsdf &lt;- </a:t>
            </a:r>
            <a:r>
              <a:rPr lang="en-US" sz="1200">
                <a:solidFill>
                  <a:srgbClr val="FF0000"/>
                </a:solidFill>
                <a:latin typeface="Courier New" panose="02070309020205020404" pitchFamily="49" charset="0"/>
                <a:cs typeface="Courier New" panose="02070309020205020404" pitchFamily="49" charset="0"/>
              </a:rPr>
              <a:t>as.data.frame.table</a:t>
            </a:r>
            <a:r>
              <a:rPr lang="en-US" sz="1200">
                <a:latin typeface="Courier New" panose="02070309020205020404" pitchFamily="49" charset="0"/>
                <a:cs typeface="Courier New" panose="02070309020205020404" pitchFamily="49" charset="0"/>
              </a:rPr>
              <a:t>(pills)</a:t>
            </a:r>
          </a:p>
          <a:p>
            <a:pPr marL="0" indent="0">
              <a:buNone/>
            </a:pPr>
            <a:r>
              <a:rPr lang="en-US" sz="1200">
                <a:latin typeface="Courier New" panose="02070309020205020404" pitchFamily="49" charset="0"/>
                <a:cs typeface="Courier New" panose="02070309020205020404" pitchFamily="49" charset="0"/>
              </a:rPr>
              <a:t>	model &lt;- glm(Freq ~ Pill_T1*Pill_T2, data=pillsdf, </a:t>
            </a:r>
            <a:r>
              <a:rPr lang="en-US" sz="1200">
                <a:solidFill>
                  <a:srgbClr val="FF0000"/>
                </a:solidFill>
                <a:latin typeface="Courier New" panose="02070309020205020404" pitchFamily="49" charset="0"/>
                <a:cs typeface="Courier New" panose="02070309020205020404" pitchFamily="49" charset="0"/>
              </a:rPr>
              <a:t>family=poisson</a:t>
            </a:r>
            <a:r>
              <a:rPr lang="en-US" sz="1200">
                <a:latin typeface="Courier New" panose="02070309020205020404" pitchFamily="49" charset="0"/>
                <a:cs typeface="Courier New" panose="02070309020205020404" pitchFamily="49" charset="0"/>
              </a:rPr>
              <a:t>)</a:t>
            </a:r>
          </a:p>
          <a:p>
            <a:pPr marL="0" indent="0">
              <a:buNone/>
            </a:pPr>
            <a:r>
              <a:rPr lang="en-US" sz="1200">
                <a:latin typeface="Courier New" panose="02070309020205020404" pitchFamily="49" charset="0"/>
                <a:cs typeface="Courier New" panose="02070309020205020404" pitchFamily="49" charset="0"/>
              </a:rPr>
              <a:t>	car::Anova(model,type=2)</a:t>
            </a:r>
          </a:p>
          <a:p>
            <a:endParaRPr lang="en-US" sz="1600">
              <a:latin typeface="Calibri Light" panose="020F0302020204030204" pitchFamily="34" charset="0"/>
              <a:cs typeface="Calibri Light" panose="020F0302020204030204" pitchFamily="34" charset="0"/>
            </a:endParaRPr>
          </a:p>
        </p:txBody>
      </p:sp>
      <p:graphicFrame>
        <p:nvGraphicFramePr>
          <p:cNvPr id="3" name="Table 2">
            <a:extLst>
              <a:ext uri="{FF2B5EF4-FFF2-40B4-BE49-F238E27FC236}">
                <a16:creationId xmlns:a16="http://schemas.microsoft.com/office/drawing/2014/main" id="{729E9C37-243B-A840-429F-2DECC03AC5A8}"/>
              </a:ext>
            </a:extLst>
          </p:cNvPr>
          <p:cNvGraphicFramePr>
            <a:graphicFrameLocks noGrp="1"/>
          </p:cNvGraphicFramePr>
          <p:nvPr>
            <p:extLst>
              <p:ext uri="{D42A27DB-BD31-4B8C-83A1-F6EECF244321}">
                <p14:modId xmlns:p14="http://schemas.microsoft.com/office/powerpoint/2010/main" val="1267223540"/>
              </p:ext>
            </p:extLst>
          </p:nvPr>
        </p:nvGraphicFramePr>
        <p:xfrm>
          <a:off x="2838710" y="2870938"/>
          <a:ext cx="2825242" cy="1368152"/>
        </p:xfrm>
        <a:graphic>
          <a:graphicData uri="http://schemas.openxmlformats.org/drawingml/2006/table">
            <a:tbl>
              <a:tblPr firstRow="1" bandRow="1">
                <a:tableStyleId>{2D5ABB26-0587-4C30-8999-92F81FD0307C}</a:tableStyleId>
              </a:tblPr>
              <a:tblGrid>
                <a:gridCol w="1116000">
                  <a:extLst>
                    <a:ext uri="{9D8B030D-6E8A-4147-A177-3AD203B41FA5}">
                      <a16:colId xmlns:a16="http://schemas.microsoft.com/office/drawing/2014/main" val="3167067750"/>
                    </a:ext>
                  </a:extLst>
                </a:gridCol>
                <a:gridCol w="854621">
                  <a:extLst>
                    <a:ext uri="{9D8B030D-6E8A-4147-A177-3AD203B41FA5}">
                      <a16:colId xmlns:a16="http://schemas.microsoft.com/office/drawing/2014/main" val="2072686544"/>
                    </a:ext>
                  </a:extLst>
                </a:gridCol>
                <a:gridCol w="854621">
                  <a:extLst>
                    <a:ext uri="{9D8B030D-6E8A-4147-A177-3AD203B41FA5}">
                      <a16:colId xmlns:a16="http://schemas.microsoft.com/office/drawing/2014/main" val="3095662987"/>
                    </a:ext>
                  </a:extLst>
                </a:gridCol>
              </a:tblGrid>
              <a:tr h="34203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Pill T2</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342038">
                <a:tc>
                  <a:txBody>
                    <a:bodyPr/>
                    <a:lstStyle/>
                    <a:p>
                      <a:pPr algn="r"/>
                      <a:r>
                        <a:rPr lang="en-GB" sz="1400" b="1">
                          <a:latin typeface="Calibri Light" panose="020F0302020204030204" pitchFamily="34" charset="0"/>
                          <a:cs typeface="Calibri Light" panose="020F0302020204030204" pitchFamily="34" charset="0"/>
                        </a:rPr>
                        <a:t>Pill T1</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51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12</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2315208"/>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48</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89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0049235"/>
                  </a:ext>
                </a:extLst>
              </a:tr>
            </a:tbl>
          </a:graphicData>
        </a:graphic>
      </p:graphicFrame>
      <p:graphicFrame>
        <p:nvGraphicFramePr>
          <p:cNvPr id="5" name="Table 4">
            <a:extLst>
              <a:ext uri="{FF2B5EF4-FFF2-40B4-BE49-F238E27FC236}">
                <a16:creationId xmlns:a16="http://schemas.microsoft.com/office/drawing/2014/main" id="{4A0A2782-ED99-AB3B-B6AA-A121996FEC54}"/>
              </a:ext>
            </a:extLst>
          </p:cNvPr>
          <p:cNvGraphicFramePr>
            <a:graphicFrameLocks noGrp="1"/>
          </p:cNvGraphicFramePr>
          <p:nvPr>
            <p:extLst>
              <p:ext uri="{D42A27DB-BD31-4B8C-83A1-F6EECF244321}">
                <p14:modId xmlns:p14="http://schemas.microsoft.com/office/powerpoint/2010/main" val="3791035617"/>
              </p:ext>
            </p:extLst>
          </p:nvPr>
        </p:nvGraphicFramePr>
        <p:xfrm>
          <a:off x="6816080" y="2654914"/>
          <a:ext cx="2825242" cy="1710190"/>
        </p:xfrm>
        <a:graphic>
          <a:graphicData uri="http://schemas.openxmlformats.org/drawingml/2006/table">
            <a:tbl>
              <a:tblPr firstRow="1" bandRow="1">
                <a:tableStyleId>{2D5ABB26-0587-4C30-8999-92F81FD0307C}</a:tableStyleId>
              </a:tblPr>
              <a:tblGrid>
                <a:gridCol w="1116000">
                  <a:extLst>
                    <a:ext uri="{9D8B030D-6E8A-4147-A177-3AD203B41FA5}">
                      <a16:colId xmlns:a16="http://schemas.microsoft.com/office/drawing/2014/main" val="979704760"/>
                    </a:ext>
                  </a:extLst>
                </a:gridCol>
                <a:gridCol w="854621">
                  <a:extLst>
                    <a:ext uri="{9D8B030D-6E8A-4147-A177-3AD203B41FA5}">
                      <a16:colId xmlns:a16="http://schemas.microsoft.com/office/drawing/2014/main" val="2524413126"/>
                    </a:ext>
                  </a:extLst>
                </a:gridCol>
                <a:gridCol w="854621">
                  <a:extLst>
                    <a:ext uri="{9D8B030D-6E8A-4147-A177-3AD203B41FA5}">
                      <a16:colId xmlns:a16="http://schemas.microsoft.com/office/drawing/2014/main" val="832949262"/>
                    </a:ext>
                  </a:extLst>
                </a:gridCol>
              </a:tblGrid>
              <a:tr h="342038">
                <a:tc>
                  <a:txBody>
                    <a:bodyPr/>
                    <a:lstStyle/>
                    <a:p>
                      <a:pPr algn="r"/>
                      <a:r>
                        <a:rPr lang="en-GB" sz="1400" b="1" i="0">
                          <a:latin typeface="Calibri Light" panose="020F0302020204030204" pitchFamily="34" charset="0"/>
                          <a:cs typeface="Calibri Light" panose="020F0302020204030204" pitchFamily="34" charset="0"/>
                        </a:rPr>
                        <a:t>Pill T1</a:t>
                      </a:r>
                      <a:endParaRPr lang="en-CH" sz="1400" b="1" i="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a:latin typeface="Calibri Light" panose="020F0302020204030204" pitchFamily="34" charset="0"/>
                          <a:cs typeface="Calibri Light" panose="020F0302020204030204" pitchFamily="34" charset="0"/>
                        </a:rPr>
                        <a:t>Pill T2</a:t>
                      </a:r>
                      <a:endParaRPr lang="en-CH" sz="1400" b="1" i="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a:latin typeface="Calibri Light" panose="020F0302020204030204" pitchFamily="34" charset="0"/>
                          <a:cs typeface="Calibri Light" panose="020F0302020204030204" pitchFamily="34" charset="0"/>
                        </a:rPr>
                        <a:t>Freq</a:t>
                      </a:r>
                      <a:endParaRPr lang="en-CH" sz="1400" b="1" i="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687906847"/>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Blue</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51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932660714"/>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Red</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12</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656984904"/>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Blue</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48</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04746327"/>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Red</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89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42355168"/>
                  </a:ext>
                </a:extLst>
              </a:tr>
            </a:tbl>
          </a:graphicData>
        </a:graphic>
      </p:graphicFrame>
      <p:cxnSp>
        <p:nvCxnSpPr>
          <p:cNvPr id="7" name="Straight Arrow Connector 6">
            <a:extLst>
              <a:ext uri="{FF2B5EF4-FFF2-40B4-BE49-F238E27FC236}">
                <a16:creationId xmlns:a16="http://schemas.microsoft.com/office/drawing/2014/main" id="{1FC07785-2488-378B-165A-77B3C43991BC}"/>
              </a:ext>
            </a:extLst>
          </p:cNvPr>
          <p:cNvCxnSpPr>
            <a:cxnSpLocks/>
          </p:cNvCxnSpPr>
          <p:nvPr/>
        </p:nvCxnSpPr>
        <p:spPr>
          <a:xfrm>
            <a:off x="5863046" y="3663026"/>
            <a:ext cx="720080" cy="0"/>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23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19</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Log-linear analysis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a:latin typeface="Calibri Light" panose="020F0302020204030204" pitchFamily="34" charset="0"/>
                <a:cs typeface="Calibri Light" panose="020F0302020204030204" pitchFamily="34" charset="0"/>
              </a:rPr>
              <a:t>The ANOVA breakdown produces:</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Which gives is the classical chi-square test under the interaction effect of Pill_T1 × Pill_T2, as well as </a:t>
            </a:r>
            <a:r>
              <a:rPr lang="en-GB" sz="1600">
                <a:latin typeface="Calibri Light" panose="020F0302020204030204" pitchFamily="34" charset="0"/>
                <a:cs typeface="Calibri Light" panose="020F0302020204030204" pitchFamily="34" charset="0"/>
              </a:rPr>
              <a:t>“main effects”</a:t>
            </a:r>
            <a:r>
              <a:rPr lang="en-US" sz="1600">
                <a:latin typeface="Calibri Light" panose="020F0302020204030204" pitchFamily="34" charset="0"/>
                <a:cs typeface="Calibri Light" panose="020F0302020204030204" pitchFamily="34" charset="0"/>
              </a:rPr>
              <a:t> for the marginal Pill_T1 and Pill_T2 distributions. This is incredibly handy to have all these effects in one place.</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This illustrates that even chi-square analysis fits into a model-comparison framework. As well, the log-linear approach can be extended to tables of any dimension, e.g.,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a:t>
            </a:r>
            <a:r>
              <a:rPr lang="en-US" sz="1600" i="1">
                <a:latin typeface="Calibri Light" panose="020F0302020204030204" pitchFamily="34" charset="0"/>
                <a:cs typeface="Calibri Light" panose="020F0302020204030204" pitchFamily="34" charset="0"/>
              </a:rPr>
              <a:t>B</a:t>
            </a:r>
            <a:r>
              <a:rPr lang="en-US" sz="1600">
                <a:latin typeface="Calibri Light" panose="020F0302020204030204" pitchFamily="34" charset="0"/>
                <a:cs typeface="Calibri Light" panose="020F0302020204030204" pitchFamily="34" charset="0"/>
              </a:rPr>
              <a:t>×</a:t>
            </a:r>
            <a:r>
              <a:rPr lang="en-US" sz="1600" i="1">
                <a:latin typeface="Calibri Light" panose="020F0302020204030204" pitchFamily="34" charset="0"/>
                <a:cs typeface="Calibri Light" panose="020F0302020204030204" pitchFamily="34" charset="0"/>
              </a:rPr>
              <a:t>C</a:t>
            </a:r>
            <a:r>
              <a:rPr lang="en-US" sz="1600">
                <a:latin typeface="Calibri Light" panose="020F0302020204030204" pitchFamily="34" charset="0"/>
                <a:cs typeface="Calibri Light" panose="020F0302020204030204" pitchFamily="34" charset="0"/>
              </a:rPr>
              <a:t>×</a:t>
            </a:r>
            <a:r>
              <a:rPr lang="en-US" sz="1600" i="1">
                <a:latin typeface="Calibri Light" panose="020F0302020204030204" pitchFamily="34" charset="0"/>
                <a:cs typeface="Calibri Light" panose="020F0302020204030204" pitchFamily="34" charset="0"/>
              </a:rPr>
              <a:t>D</a:t>
            </a:r>
            <a:r>
              <a:rPr lang="en-US" sz="1600">
                <a:latin typeface="Calibri Light" panose="020F0302020204030204" pitchFamily="34" charset="0"/>
                <a:cs typeface="Calibri Light" panose="020F0302020204030204" pitchFamily="34" charset="0"/>
              </a:rPr>
              <a:t>!</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189AC2FE-2909-0F8C-D5D2-711A4B730147}"/>
              </a:ext>
            </a:extLst>
          </p:cNvPr>
          <p:cNvSpPr txBox="1"/>
          <p:nvPr/>
        </p:nvSpPr>
        <p:spPr>
          <a:xfrm>
            <a:off x="1631504" y="2132856"/>
            <a:ext cx="4663592" cy="1938992"/>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fr-FR" dirty="0" err="1"/>
              <a:t>Analysis</a:t>
            </a:r>
            <a:r>
              <a:rPr lang="fr-FR" dirty="0"/>
              <a:t> of </a:t>
            </a:r>
            <a:r>
              <a:rPr lang="fr-FR" dirty="0" err="1"/>
              <a:t>Deviance</a:t>
            </a:r>
            <a:r>
              <a:rPr lang="fr-FR" dirty="0"/>
              <a:t> Table (Type II tests)</a:t>
            </a:r>
          </a:p>
          <a:p>
            <a:endParaRPr lang="fr-FR" dirty="0"/>
          </a:p>
          <a:p>
            <a:r>
              <a:rPr lang="fr-FR" dirty="0" err="1"/>
              <a:t>Response</a:t>
            </a:r>
            <a:r>
              <a:rPr lang="fr-FR" dirty="0"/>
              <a:t>: </a:t>
            </a:r>
            <a:r>
              <a:rPr lang="fr-FR" dirty="0" err="1"/>
              <a:t>Freq</a:t>
            </a:r>
            <a:endParaRPr lang="fr-FR" dirty="0"/>
          </a:p>
          <a:p>
            <a:r>
              <a:rPr lang="fr-FR" dirty="0"/>
              <a:t>                LR </a:t>
            </a:r>
            <a:r>
              <a:rPr lang="fr-FR" dirty="0" err="1"/>
              <a:t>Chisq</a:t>
            </a:r>
            <a:r>
              <a:rPr lang="fr-FR" dirty="0"/>
              <a:t> </a:t>
            </a:r>
            <a:r>
              <a:rPr lang="fr-FR" dirty="0" err="1"/>
              <a:t>Df</a:t>
            </a:r>
            <a:r>
              <a:rPr lang="fr-FR" dirty="0"/>
              <a:t> Pr(&gt;</a:t>
            </a:r>
            <a:r>
              <a:rPr lang="fr-FR" dirty="0" err="1"/>
              <a:t>Chisq</a:t>
            </a:r>
            <a:r>
              <a:rPr lang="fr-FR" dirty="0"/>
              <a:t>)    </a:t>
            </a:r>
          </a:p>
          <a:p>
            <a:r>
              <a:rPr lang="fr-FR" dirty="0"/>
              <a:t>Pill_T1           28.042  1  1.187e-07 ***</a:t>
            </a:r>
          </a:p>
          <a:p>
            <a:r>
              <a:rPr lang="fr-FR" dirty="0"/>
              <a:t>Pill_T2            0.020  1     0.8875    </a:t>
            </a:r>
          </a:p>
          <a:p>
            <a:r>
              <a:rPr lang="fr-FR" b="1" dirty="0">
                <a:solidFill>
                  <a:srgbClr val="FF0000"/>
                </a:solidFill>
              </a:rPr>
              <a:t>Pill_T1:Pill_T2   38.426  1  5.688e-10 ***</a:t>
            </a:r>
          </a:p>
          <a:p>
            <a:r>
              <a:rPr lang="fr-FR" dirty="0"/>
              <a:t>---</a:t>
            </a:r>
          </a:p>
          <a:p>
            <a:r>
              <a:rPr lang="fr-FR" dirty="0" err="1"/>
              <a:t>Signif</a:t>
            </a:r>
            <a:r>
              <a:rPr lang="fr-FR" dirty="0"/>
              <a:t>. codes:  </a:t>
            </a:r>
          </a:p>
          <a:p>
            <a:r>
              <a:rPr lang="fr-FR" dirty="0"/>
              <a:t>0 ‘***’ 0.001 ‘**’ 0.01 ‘*’ 0.05 ‘.’ 0.1 ‘ ’ 1</a:t>
            </a:r>
            <a:endParaRPr lang="en-GB" b="1" dirty="0">
              <a:solidFill>
                <a:srgbClr val="FF0000"/>
              </a:solidFill>
            </a:endParaRPr>
          </a:p>
        </p:txBody>
      </p:sp>
      <p:sp>
        <p:nvSpPr>
          <p:cNvPr id="8" name="TextBox 7">
            <a:extLst>
              <a:ext uri="{FF2B5EF4-FFF2-40B4-BE49-F238E27FC236}">
                <a16:creationId xmlns:a16="http://schemas.microsoft.com/office/drawing/2014/main" id="{44168404-2285-0BEB-1338-582CCD73573E}"/>
              </a:ext>
            </a:extLst>
          </p:cNvPr>
          <p:cNvSpPr txBox="1"/>
          <p:nvPr/>
        </p:nvSpPr>
        <p:spPr>
          <a:xfrm>
            <a:off x="6600056" y="2132856"/>
            <a:ext cx="3833352" cy="1384995"/>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Pearson's Chi-squared test with Yates' continuity correction</a:t>
            </a:r>
          </a:p>
          <a:p>
            <a:endParaRPr lang="en-GB"/>
          </a:p>
          <a:p>
            <a:r>
              <a:rPr lang="en-GB"/>
              <a:t>data:  pills</a:t>
            </a:r>
          </a:p>
          <a:p>
            <a:r>
              <a:rPr lang="en-GB"/>
              <a:t>X-squared = </a:t>
            </a:r>
            <a:r>
              <a:rPr lang="en-GB" b="1">
                <a:solidFill>
                  <a:srgbClr val="FF0000"/>
                </a:solidFill>
              </a:rPr>
              <a:t>34.583</a:t>
            </a:r>
            <a:r>
              <a:rPr lang="en-GB"/>
              <a:t>, df = 1, </a:t>
            </a:r>
          </a:p>
          <a:p>
            <a:r>
              <a:rPr lang="en-GB"/>
              <a:t>p-value = 4.085e-09</a:t>
            </a:r>
          </a:p>
          <a:p>
            <a:r>
              <a:rPr lang="en-GB"/>
              <a:t>OR = 7.79</a:t>
            </a:r>
            <a:endParaRPr lang="en-CH" dirty="0"/>
          </a:p>
        </p:txBody>
      </p:sp>
      <p:sp>
        <p:nvSpPr>
          <p:cNvPr id="3" name="TextBox 2">
            <a:extLst>
              <a:ext uri="{FF2B5EF4-FFF2-40B4-BE49-F238E27FC236}">
                <a16:creationId xmlns:a16="http://schemas.microsoft.com/office/drawing/2014/main" id="{49D3242E-61E5-E3FE-4357-578ECC656A8E}"/>
              </a:ext>
            </a:extLst>
          </p:cNvPr>
          <p:cNvSpPr txBox="1"/>
          <p:nvPr/>
        </p:nvSpPr>
        <p:spPr>
          <a:xfrm>
            <a:off x="47329" y="2671465"/>
            <a:ext cx="1368151" cy="430887"/>
          </a:xfrm>
          <a:prstGeom prst="rect">
            <a:avLst/>
          </a:prstGeom>
          <a:noFill/>
        </p:spPr>
        <p:txBody>
          <a:bodyPr wrap="square" rtlCol="0">
            <a:spAutoFit/>
          </a:bodyPr>
          <a:lstStyle/>
          <a:p>
            <a:pPr algn="ctr"/>
            <a:r>
              <a:rPr lang="en-GB" sz="110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Chi-square test of independence!</a:t>
            </a:r>
          </a:p>
        </p:txBody>
      </p:sp>
      <p:cxnSp>
        <p:nvCxnSpPr>
          <p:cNvPr id="7" name="Connector: Curved 6">
            <a:extLst>
              <a:ext uri="{FF2B5EF4-FFF2-40B4-BE49-F238E27FC236}">
                <a16:creationId xmlns:a16="http://schemas.microsoft.com/office/drawing/2014/main" id="{A5CF8F9E-3A57-A45C-73A2-12E278BE1579}"/>
              </a:ext>
            </a:extLst>
          </p:cNvPr>
          <p:cNvCxnSpPr>
            <a:endCxn id="3" idx="2"/>
          </p:cNvCxnSpPr>
          <p:nvPr/>
        </p:nvCxnSpPr>
        <p:spPr>
          <a:xfrm rot="10800000">
            <a:off x="731406" y="3102352"/>
            <a:ext cx="756083" cy="32664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33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416" y="1516435"/>
            <a:ext cx="8352928" cy="5008909"/>
          </a:xfrm>
        </p:spPr>
        <p:txBody>
          <a:bodyPr>
            <a:normAutofit/>
          </a:bodyPr>
          <a:lstStyle/>
          <a:p>
            <a:pPr marL="400050">
              <a:buFont typeface="+mj-lt"/>
              <a:buAutoNum type="arabicPeriod"/>
            </a:pPr>
            <a:r>
              <a:rPr lang="en-US" sz="2800" b="1">
                <a:solidFill>
                  <a:schemeClr val="accent1">
                    <a:lumMod val="75000"/>
                  </a:schemeClr>
                </a:solidFill>
                <a:latin typeface="Tw Cen MT" panose="020B0602020104020603" pitchFamily="34" charset="0"/>
                <a:ea typeface="Verdana" panose="020B0604030504040204" pitchFamily="34" charset="0"/>
                <a:cs typeface="Calibri Light" panose="020F0302020204030204" pitchFamily="34" charset="0"/>
              </a:rPr>
              <a:t>Background</a:t>
            </a:r>
          </a:p>
          <a:p>
            <a:pPr marL="400050">
              <a:buFont typeface="+mj-lt"/>
              <a:buAutoNum type="arabicPeriod"/>
            </a:pPr>
            <a:r>
              <a:rPr lang="en-US" sz="2800" b="1">
                <a:solidFill>
                  <a:schemeClr val="accent1">
                    <a:lumMod val="75000"/>
                  </a:schemeClr>
                </a:solidFill>
                <a:latin typeface="Tw Cen MT" panose="020B0602020104020603" pitchFamily="34" charset="0"/>
                <a:ea typeface="Verdana" panose="020B0604030504040204" pitchFamily="34" charset="0"/>
                <a:cs typeface="Calibri Light" panose="020F0302020204030204" pitchFamily="34" charset="0"/>
              </a:rPr>
              <a:t>Chi-square analysis and McNemar's test</a:t>
            </a:r>
          </a:p>
          <a:p>
            <a:pPr marL="400050">
              <a:buFont typeface="+mj-lt"/>
              <a:buAutoNum type="arabicPeriod"/>
            </a:pPr>
            <a:r>
              <a:rPr lang="en-US" sz="2800" b="1">
                <a:solidFill>
                  <a:schemeClr val="accent1">
                    <a:lumMod val="75000"/>
                  </a:schemeClr>
                </a:solidFill>
                <a:latin typeface="Tw Cen MT" panose="020B0602020104020603" pitchFamily="34" charset="0"/>
                <a:ea typeface="Verdana" panose="020B0604030504040204" pitchFamily="34" charset="0"/>
                <a:cs typeface="Calibri Light" panose="020F0302020204030204" pitchFamily="34" charset="0"/>
              </a:rPr>
              <a:t>Rater agreement and log-linear analysis</a:t>
            </a:r>
          </a:p>
          <a:p>
            <a:pPr marL="400050">
              <a:buFont typeface="+mj-lt"/>
              <a:buAutoNum type="arabicPeriod"/>
            </a:pPr>
            <a:r>
              <a:rPr lang="en-US" sz="2800" b="1">
                <a:solidFill>
                  <a:schemeClr val="accent1">
                    <a:lumMod val="75000"/>
                  </a:schemeClr>
                </a:solidFill>
                <a:latin typeface="Tw Cen MT" panose="020B0602020104020603" pitchFamily="34" charset="0"/>
                <a:ea typeface="Verdana" panose="020B0604030504040204" pitchFamily="34" charset="0"/>
                <a:cs typeface="Calibri Light" panose="020F0302020204030204" pitchFamily="34" charset="0"/>
              </a:rPr>
              <a:t>Confusion matrices</a:t>
            </a:r>
            <a:endParaRPr lang="en-US" sz="2800" b="1">
              <a:latin typeface="Tw Cen MT" panose="020B0602020104020603" pitchFamily="34" charset="0"/>
              <a:cs typeface="Calibri Light" panose="020F0302020204030204" pitchFamily="34" charset="0"/>
            </a:endParaRPr>
          </a:p>
          <a:p>
            <a:pPr marL="0" indent="0">
              <a:buNone/>
            </a:pPr>
            <a:endParaRPr lang="en-US" sz="2800" b="1">
              <a:latin typeface="Tw Cen MT" panose="020B0602020104020603" pitchFamily="34" charset="0"/>
              <a:cs typeface="Calibri Light" panose="020F0302020204030204" pitchFamily="34" charset="0"/>
            </a:endParaRPr>
          </a:p>
          <a:p>
            <a:endParaRPr lang="en-US" sz="2800" b="1" dirty="0">
              <a:latin typeface="Tw Cen MT" panose="020B0602020104020603" pitchFamily="34" charset="0"/>
              <a:cs typeface="Calibri Light" panose="020F0302020204030204" pitchFamily="34" charset="0"/>
            </a:endParaRPr>
          </a:p>
          <a:p>
            <a:endParaRPr lang="fr-CH" sz="2800" b="1" dirty="0">
              <a:latin typeface="Tw Cen MT" panose="020B0602020104020603"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F6F715B5-E74F-4E37-B07F-2BE52C2789D9}"/>
              </a:ext>
            </a:extLst>
          </p:cNvPr>
          <p:cNvSpPr txBox="1"/>
          <p:nvPr/>
        </p:nvSpPr>
        <p:spPr>
          <a:xfrm>
            <a:off x="335361" y="292297"/>
            <a:ext cx="597666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Contents</a:t>
            </a:r>
            <a:endParaRPr lang="en-GB" sz="3200">
              <a:solidFill>
                <a:schemeClr val="tx2">
                  <a:lumMod val="75000"/>
                </a:schemeClr>
              </a:solidFill>
              <a:latin typeface="Tw Cen MT" panose="020B0602020104020603" pitchFamily="34" charset="0"/>
            </a:endParaRPr>
          </a:p>
        </p:txBody>
      </p:sp>
      <p:cxnSp>
        <p:nvCxnSpPr>
          <p:cNvPr id="7" name="Straight Connector 6">
            <a:extLst>
              <a:ext uri="{FF2B5EF4-FFF2-40B4-BE49-F238E27FC236}">
                <a16:creationId xmlns:a16="http://schemas.microsoft.com/office/drawing/2014/main" id="{526B59DC-56E4-4C96-B773-CD10B71DC35A}"/>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3013714-2F03-49B2-93E5-2B38C0073A08}"/>
              </a:ext>
            </a:extLst>
          </p:cNvPr>
          <p:cNvSpPr>
            <a:spLocks noGrp="1"/>
          </p:cNvSpPr>
          <p:nvPr>
            <p:ph type="sldNum" sz="quarter" idx="12"/>
          </p:nvPr>
        </p:nvSpPr>
        <p:spPr/>
        <p:txBody>
          <a:bodyPr/>
          <a:lstStyle/>
          <a:p>
            <a:fld id="{C1FDBBE5-22A6-4526-9CE2-8F57881DBE87}" type="slidenum">
              <a:rPr lang="en-GB" smtClean="0"/>
              <a:t>2</a:t>
            </a:fld>
            <a:endParaRPr lang="en-GB"/>
          </a:p>
        </p:txBody>
      </p:sp>
    </p:spTree>
    <p:extLst>
      <p:ext uri="{BB962C8B-B14F-4D97-AF65-F5344CB8AC3E}">
        <p14:creationId xmlns:p14="http://schemas.microsoft.com/office/powerpoint/2010/main" val="3451087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20</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Log-linear analysis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a:latin typeface="Calibri Light" panose="020F0302020204030204" pitchFamily="34" charset="0"/>
                <a:cs typeface="Calibri Light" panose="020F0302020204030204" pitchFamily="34" charset="0"/>
              </a:rPr>
              <a:t>We can produce the same breakdown for the regulation coding:</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But once again these are trivial results. Independence is rejected because the raters tended to agree (so largest frequencies on the diagonal). The significant main effects indicated that both raters coded some regulation strategies significantly more often than others, but it does not tell us these two main effects are identical (=marginal homogeneity).</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189AC2FE-2909-0F8C-D5D2-711A4B730147}"/>
              </a:ext>
            </a:extLst>
          </p:cNvPr>
          <p:cNvSpPr txBox="1"/>
          <p:nvPr/>
        </p:nvSpPr>
        <p:spPr>
          <a:xfrm>
            <a:off x="1631504" y="2132856"/>
            <a:ext cx="5112568" cy="1938992"/>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pt-BR"/>
              <a:t>Analysis of Deviance Table (Type II tests)</a:t>
            </a:r>
          </a:p>
          <a:p>
            <a:endParaRPr lang="pt-BR"/>
          </a:p>
          <a:p>
            <a:r>
              <a:rPr lang="pt-BR"/>
              <a:t>Response: Freq</a:t>
            </a:r>
          </a:p>
          <a:p>
            <a:r>
              <a:rPr lang="pt-BR"/>
              <a:t>      LR Chisq Df Pr(&gt;Chisq)    </a:t>
            </a:r>
          </a:p>
          <a:p>
            <a:r>
              <a:rPr lang="pt-BR"/>
              <a:t>R1       84.53  7  1.635e-15 ***</a:t>
            </a:r>
          </a:p>
          <a:p>
            <a:r>
              <a:rPr lang="pt-BR"/>
              <a:t>R2       91.71  7  &lt; 2.2e-16 ***</a:t>
            </a:r>
          </a:p>
          <a:p>
            <a:r>
              <a:rPr lang="pt-BR"/>
              <a:t>R1:R2   719.82 49  &lt; 2.2e-16 ***</a:t>
            </a:r>
          </a:p>
          <a:p>
            <a:r>
              <a:rPr lang="pt-BR"/>
              <a:t>---</a:t>
            </a:r>
          </a:p>
          <a:p>
            <a:r>
              <a:rPr lang="pt-BR"/>
              <a:t>Signif. codes:  </a:t>
            </a:r>
          </a:p>
          <a:p>
            <a:r>
              <a:rPr lang="pt-BR"/>
              <a:t>0 ‘***’ 0.001 ‘**’ 0.01 ‘*’ 0.05 ‘.’ 0.1 ‘ ’ 1</a:t>
            </a:r>
            <a:endParaRPr lang="en-GB" b="1">
              <a:solidFill>
                <a:srgbClr val="FF0000"/>
              </a:solidFill>
            </a:endParaRPr>
          </a:p>
        </p:txBody>
      </p:sp>
    </p:spTree>
    <p:extLst>
      <p:ext uri="{BB962C8B-B14F-4D97-AF65-F5344CB8AC3E}">
        <p14:creationId xmlns:p14="http://schemas.microsoft.com/office/powerpoint/2010/main" val="365038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21</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Quasi-independence</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844824"/>
            <a:ext cx="8928992" cy="4720875"/>
          </a:xfrm>
        </p:spPr>
        <p:txBody>
          <a:bodyPr>
            <a:normAutofit lnSpcReduction="10000"/>
          </a:bodyPr>
          <a:lstStyle/>
          <a:p>
            <a:r>
              <a:rPr lang="en-US" sz="1600" dirty="0">
                <a:latin typeface="Calibri Light" panose="020F0302020204030204" pitchFamily="34" charset="0"/>
                <a:cs typeface="Calibri Light" panose="020F0302020204030204" pitchFamily="34" charset="0"/>
              </a:rPr>
              <a:t>The standard chi-square test is found at the top of the </a:t>
            </a:r>
            <a:r>
              <a:rPr lang="en-US" sz="1600" dirty="0" err="1">
                <a:latin typeface="Courier New" panose="02070309020205020404" pitchFamily="49" charset="0"/>
                <a:cs typeface="Courier New" panose="02070309020205020404" pitchFamily="49" charset="0"/>
              </a:rPr>
              <a:t>square.tests</a:t>
            </a:r>
            <a:r>
              <a:rPr lang="en-US" sz="1600" dirty="0">
                <a:latin typeface="Calibri Light" panose="020F0302020204030204" pitchFamily="34" charset="0"/>
                <a:cs typeface="Calibri Light" panose="020F0302020204030204" pitchFamily="34" charset="0"/>
              </a:rPr>
              <a:t> output, under </a:t>
            </a:r>
            <a:r>
              <a:rPr lang="en-GB" sz="1600" dirty="0">
                <a:latin typeface="Calibri Light" panose="020F0302020204030204" pitchFamily="34" charset="0"/>
                <a:cs typeface="Calibri Light" panose="020F0302020204030204" pitchFamily="34" charset="0"/>
              </a:rPr>
              <a:t>“independence”. </a:t>
            </a:r>
            <a:r>
              <a:rPr lang="en-US" sz="1600" dirty="0">
                <a:latin typeface="Calibri Light" panose="020F0302020204030204" pitchFamily="34" charset="0"/>
                <a:cs typeface="Calibri Light" panose="020F0302020204030204" pitchFamily="34" charset="0"/>
              </a:rPr>
              <a:t>As expected, the result is massively significant and uninteresting. However, what if we ignored the diagonal cells and ran the chi-square analysis only on the off-diagonal cells? This is a null hypothesis of </a:t>
            </a:r>
            <a:r>
              <a:rPr lang="en-US" sz="1600" dirty="0">
                <a:solidFill>
                  <a:srgbClr val="0070C0"/>
                </a:solidFill>
                <a:latin typeface="Calibri Light" panose="020F0302020204030204" pitchFamily="34" charset="0"/>
                <a:cs typeface="Calibri Light" panose="020F0302020204030204" pitchFamily="34" charset="0"/>
              </a:rPr>
              <a:t>quasi-independence</a:t>
            </a:r>
            <a:r>
              <a:rPr lang="en-US" sz="1600" dirty="0">
                <a:latin typeface="Calibri Light" panose="020F0302020204030204" pitchFamily="34" charset="0"/>
                <a:cs typeface="Calibri Light" panose="020F0302020204030204" pitchFamily="34" charset="0"/>
              </a:rPr>
              <a:t>, i.e., the rows and columns are independent, disregarding the diagonal cells.</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While we have previously tested off-diagonal independence with </a:t>
            </a:r>
            <a:r>
              <a:rPr lang="en-US" sz="1600" dirty="0" err="1">
                <a:latin typeface="Calibri Light" panose="020F0302020204030204" pitchFamily="34" charset="0"/>
                <a:cs typeface="Calibri Light" panose="020F0302020204030204" pitchFamily="34" charset="0"/>
              </a:rPr>
              <a:t>McNemar's</a:t>
            </a:r>
            <a:r>
              <a:rPr lang="en-US" sz="1600" dirty="0">
                <a:latin typeface="Calibri Light" panose="020F0302020204030204" pitchFamily="34" charset="0"/>
                <a:cs typeface="Calibri Light" panose="020F0302020204030204" pitchFamily="34" charset="0"/>
              </a:rPr>
              <a:t> test, in 2×2 tables quasi-independence, marginal homogeneity and symmetry </a:t>
            </a:r>
            <a:r>
              <a:rPr lang="en-US" sz="1600" i="1" dirty="0">
                <a:latin typeface="Calibri Light" panose="020F0302020204030204" pitchFamily="34" charset="0"/>
                <a:cs typeface="Calibri Light" panose="020F0302020204030204" pitchFamily="34" charset="0"/>
              </a:rPr>
              <a:t>coincide</a:t>
            </a:r>
            <a:r>
              <a:rPr lang="en-US" sz="1600" dirty="0">
                <a:latin typeface="Calibri Light" panose="020F0302020204030204" pitchFamily="34" charset="0"/>
                <a:cs typeface="Calibri Light" panose="020F0302020204030204" pitchFamily="34" charset="0"/>
              </a:rPr>
              <a:t>, whereas this is not necessarily true for more general </a:t>
            </a:r>
            <a:r>
              <a:rPr lang="en-US" sz="1600" i="1" dirty="0">
                <a:latin typeface="Calibri Light" panose="020F0302020204030204" pitchFamily="34" charset="0"/>
                <a:cs typeface="Calibri Light" panose="020F0302020204030204" pitchFamily="34" charset="0"/>
              </a:rPr>
              <a:t>A</a:t>
            </a:r>
            <a:r>
              <a:rPr lang="en-US" sz="1600" dirty="0">
                <a:latin typeface="Calibri Light" panose="020F0302020204030204" pitchFamily="34" charset="0"/>
                <a:cs typeface="Calibri Light" panose="020F0302020204030204" pitchFamily="34" charset="0"/>
              </a:rPr>
              <a:t> × </a:t>
            </a:r>
            <a:r>
              <a:rPr lang="en-US" sz="1600" i="1" dirty="0">
                <a:latin typeface="Calibri Light" panose="020F0302020204030204" pitchFamily="34" charset="0"/>
                <a:cs typeface="Calibri Light" panose="020F0302020204030204" pitchFamily="34" charset="0"/>
              </a:rPr>
              <a:t>A</a:t>
            </a:r>
            <a:r>
              <a:rPr lang="en-US" sz="1600" dirty="0">
                <a:latin typeface="Calibri Light" panose="020F0302020204030204" pitchFamily="34" charset="0"/>
                <a:cs typeface="Calibri Light" panose="020F0302020204030204" pitchFamily="34" charset="0"/>
              </a:rPr>
              <a:t> tables.</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For such tables, quasi-independence tests whether the </a:t>
            </a:r>
            <a:r>
              <a:rPr lang="en-US" sz="1600" dirty="0">
                <a:solidFill>
                  <a:srgbClr val="0070C0"/>
                </a:solidFill>
                <a:latin typeface="Calibri Light" panose="020F0302020204030204" pitchFamily="34" charset="0"/>
                <a:cs typeface="Calibri Light" panose="020F0302020204030204" pitchFamily="34" charset="0"/>
              </a:rPr>
              <a:t>pattern of confusions is random</a:t>
            </a:r>
            <a:r>
              <a:rPr lang="en-US" sz="1600" dirty="0">
                <a:latin typeface="Calibri Light" panose="020F0302020204030204" pitchFamily="34" charset="0"/>
                <a:cs typeface="Calibri Light" panose="020F0302020204030204" pitchFamily="34" charset="0"/>
              </a:rPr>
              <a:t>. A rejection would imply that some pairs of levels are confused more than expected under independence. This seems to be the case for the regulation data (e.g., reappraisal-humor, relaxation-acceptance) and unsurprisingly, the test for quasi-independence is strongly significant in the </a:t>
            </a:r>
            <a:r>
              <a:rPr lang="en-US" sz="1600" dirty="0" err="1">
                <a:latin typeface="Courier New" panose="02070309020205020404" pitchFamily="49" charset="0"/>
                <a:cs typeface="Courier New" panose="02070309020205020404" pitchFamily="49" charset="0"/>
              </a:rPr>
              <a:t>square.tests</a:t>
            </a:r>
            <a:r>
              <a:rPr lang="en-US" sz="1600" dirty="0">
                <a:latin typeface="Calibri Light" panose="020F0302020204030204" pitchFamily="34" charset="0"/>
                <a:cs typeface="Calibri Light" panose="020F0302020204030204" pitchFamily="34" charset="0"/>
              </a:rPr>
              <a:t> output.</a:t>
            </a:r>
          </a:p>
          <a:p>
            <a:pPr marL="0" indent="0">
              <a:buNone/>
            </a:pPr>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The underlying model for this test is a log-linear regression where the diagonal values of the table are treated as </a:t>
            </a:r>
            <a:r>
              <a:rPr lang="en-GB" sz="1600" dirty="0">
                <a:solidFill>
                  <a:srgbClr val="0070C0"/>
                </a:solidFill>
                <a:latin typeface="Calibri Light" panose="020F0302020204030204" pitchFamily="34" charset="0"/>
                <a:cs typeface="Calibri Light" panose="020F0302020204030204" pitchFamily="34" charset="0"/>
              </a:rPr>
              <a:t>“structural zeroes”</a:t>
            </a:r>
            <a:r>
              <a:rPr lang="en-US" sz="1600" dirty="0">
                <a:latin typeface="Calibri Light" panose="020F0302020204030204" pitchFamily="34" charset="0"/>
                <a:cs typeface="Calibri Light" panose="020F0302020204030204" pitchFamily="34" charset="0"/>
              </a:rPr>
              <a:t> by the use of dummy variables (one for each diagonal cell). The technical details are explained further in </a:t>
            </a:r>
            <a:r>
              <a:rPr lang="en-US" sz="1600" dirty="0" err="1">
                <a:latin typeface="Calibri Light" panose="020F0302020204030204" pitchFamily="34" charset="0"/>
                <a:cs typeface="Calibri Light" panose="020F0302020204030204" pitchFamily="34" charset="0"/>
              </a:rPr>
              <a:t>Agresti</a:t>
            </a:r>
            <a:r>
              <a:rPr lang="en-US" sz="1600" dirty="0">
                <a:latin typeface="Calibri Light" panose="020F0302020204030204" pitchFamily="34" charset="0"/>
                <a:cs typeface="Calibri Light" panose="020F0302020204030204" pitchFamily="34" charset="0"/>
              </a:rPr>
              <a:t> (2002).</a:t>
            </a:r>
          </a:p>
        </p:txBody>
      </p:sp>
      <p:sp>
        <p:nvSpPr>
          <p:cNvPr id="3" name="TextBox 2">
            <a:extLst>
              <a:ext uri="{FF2B5EF4-FFF2-40B4-BE49-F238E27FC236}">
                <a16:creationId xmlns:a16="http://schemas.microsoft.com/office/drawing/2014/main" id="{FBD72AEB-61C6-02C6-68F0-97016555087A}"/>
              </a:ext>
            </a:extLst>
          </p:cNvPr>
          <p:cNvSpPr txBox="1"/>
          <p:nvPr/>
        </p:nvSpPr>
        <p:spPr>
          <a:xfrm>
            <a:off x="6888088" y="363008"/>
            <a:ext cx="5100392" cy="1200329"/>
          </a:xfrm>
          <a:prstGeom prst="rect">
            <a:avLst/>
          </a:prstGeom>
          <a:solidFill>
            <a:schemeClr val="bg1"/>
          </a:solidFill>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dirty="0"/>
              <a:t>                  Test        LRT DF            P</a:t>
            </a:r>
          </a:p>
          <a:p>
            <a:r>
              <a:rPr lang="en-GB" dirty="0"/>
              <a:t>1         Independence 719.817400 49 0.000000e+00</a:t>
            </a:r>
          </a:p>
          <a:p>
            <a:r>
              <a:rPr lang="en-GB" b="1" dirty="0">
                <a:solidFill>
                  <a:srgbClr val="FF0000"/>
                </a:solidFill>
              </a:rPr>
              <a:t>2   Quasi-independence 157.746720 41 1.332268e-15</a:t>
            </a:r>
          </a:p>
          <a:p>
            <a:r>
              <a:rPr lang="en-GB" dirty="0"/>
              <a:t>3             Symmetry  10.188428 28 9.991678e-01</a:t>
            </a:r>
          </a:p>
          <a:p>
            <a:r>
              <a:rPr lang="en-GB" dirty="0"/>
              <a:t>4       Quasi-symmetry   4.596438 21 9.999346e-01</a:t>
            </a:r>
          </a:p>
          <a:p>
            <a:r>
              <a:rPr lang="en-GB" dirty="0"/>
              <a:t>5 Marginal homogeneity   5.591991  7 5.881125e-01</a:t>
            </a:r>
          </a:p>
        </p:txBody>
      </p:sp>
    </p:spTree>
    <p:extLst>
      <p:ext uri="{BB962C8B-B14F-4D97-AF65-F5344CB8AC3E}">
        <p14:creationId xmlns:p14="http://schemas.microsoft.com/office/powerpoint/2010/main" val="1875418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22</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Quasi-independence</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6456040" y="1769194"/>
            <a:ext cx="5126360" cy="4468118"/>
          </a:xfrm>
        </p:spPr>
        <p:txBody>
          <a:bodyPr>
            <a:normAutofit/>
          </a:bodyPr>
          <a:lstStyle/>
          <a:p>
            <a:r>
              <a:rPr lang="en-US" sz="1600">
                <a:latin typeface="Calibri Light" panose="020F0302020204030204" pitchFamily="34" charset="0"/>
                <a:cs typeface="Calibri Light" panose="020F0302020204030204" pitchFamily="34" charset="0"/>
              </a:rPr>
              <a:t>A significant test of quasi-independence can be followed with a residual analysis, to see which cells had larger or smaller counts than expected.</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The </a:t>
            </a:r>
            <a:r>
              <a:rPr lang="en-US" sz="1600">
                <a:latin typeface="Courier New" panose="02070309020205020404" pitchFamily="49" charset="0"/>
                <a:cs typeface="Courier New" panose="02070309020205020404" pitchFamily="49" charset="0"/>
              </a:rPr>
              <a:t>square.tests</a:t>
            </a:r>
            <a:r>
              <a:rPr lang="en-US" sz="1600">
                <a:latin typeface="Calibri Light" panose="020F0302020204030204" pitchFamily="34" charset="0"/>
                <a:cs typeface="Calibri Light" panose="020F0302020204030204" pitchFamily="34" charset="0"/>
              </a:rPr>
              <a:t> function stores this information in its output, which can be plugged into a </a:t>
            </a:r>
            <a:r>
              <a:rPr lang="en-US" sz="1600">
                <a:latin typeface="Courier New" panose="02070309020205020404" pitchFamily="49" charset="0"/>
                <a:cs typeface="Courier New" panose="02070309020205020404" pitchFamily="49" charset="0"/>
              </a:rPr>
              <a:t>mosaic</a:t>
            </a:r>
            <a:r>
              <a:rPr lang="en-US" sz="1600">
                <a:latin typeface="Calibri Light" panose="020F0302020204030204" pitchFamily="34" charset="0"/>
                <a:cs typeface="Calibri Light" panose="020F0302020204030204" pitchFamily="34" charset="0"/>
              </a:rPr>
              <a:t> plot for visual inspection.</a:t>
            </a:r>
          </a:p>
          <a:p>
            <a:endParaRPr lang="en-US" sz="1600">
              <a:latin typeface="Calibri Light" panose="020F0302020204030204" pitchFamily="34" charset="0"/>
              <a:cs typeface="Calibri Light" panose="020F0302020204030204" pitchFamily="34" charset="0"/>
            </a:endParaRPr>
          </a:p>
          <a:p>
            <a:pPr marL="0" indent="0">
              <a:buNone/>
            </a:pPr>
            <a:r>
              <a:rPr lang="en-US" sz="1200">
                <a:latin typeface="Courier New" panose="02070309020205020404" pitchFamily="49" charset="0"/>
                <a:cs typeface="Courier New" panose="02070309020205020404" pitchFamily="49" charset="0"/>
              </a:rPr>
              <a:t>	out &lt;- square.tests(regul)</a:t>
            </a:r>
          </a:p>
          <a:p>
            <a:pPr marL="0" indent="0">
              <a:buNone/>
            </a:pPr>
            <a:r>
              <a:rPr lang="en-US" sz="1200">
                <a:latin typeface="Courier New" panose="02070309020205020404" pitchFamily="49" charset="0"/>
                <a:cs typeface="Courier New" panose="02070309020205020404" pitchFamily="49" charset="0"/>
              </a:rPr>
              <a:t>	mosaic(regul+1,shade=TRUE,</a:t>
            </a:r>
          </a:p>
          <a:p>
            <a:pPr marL="0" indent="0">
              <a:buNone/>
            </a:pPr>
            <a:r>
              <a:rPr lang="en-US" sz="1200">
                <a:latin typeface="Courier New" panose="02070309020205020404" pitchFamily="49" charset="0"/>
                <a:cs typeface="Courier New" panose="02070309020205020404" pitchFamily="49" charset="0"/>
              </a:rPr>
              <a:t>	  </a:t>
            </a:r>
            <a:r>
              <a:rPr lang="en-US" sz="1200" b="1">
                <a:solidFill>
                  <a:srgbClr val="FF0000"/>
                </a:solidFill>
                <a:latin typeface="Courier New" panose="02070309020205020404" pitchFamily="49" charset="0"/>
                <a:cs typeface="Courier New" panose="02070309020205020404" pitchFamily="49" charset="0"/>
              </a:rPr>
              <a:t>expected=out$Fitted$Qindependence</a:t>
            </a:r>
            <a:r>
              <a:rPr lang="en-US" sz="1200">
                <a:latin typeface="Courier New" panose="02070309020205020404" pitchFamily="49" charset="0"/>
                <a:cs typeface="Courier New" panose="02070309020205020404" pitchFamily="49" charset="0"/>
              </a:rPr>
              <a:t>+1,</a:t>
            </a:r>
          </a:p>
          <a:p>
            <a:pPr marL="0" indent="0">
              <a:buNone/>
            </a:pPr>
            <a:r>
              <a:rPr lang="en-US" sz="1200">
                <a:latin typeface="Courier New" panose="02070309020205020404" pitchFamily="49" charset="0"/>
                <a:cs typeface="Courier New" panose="02070309020205020404" pitchFamily="49" charset="0"/>
              </a:rPr>
              <a:t>            df=41)</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This confirms more or less our descriptive expectations of important confusion patterns.</a:t>
            </a:r>
          </a:p>
        </p:txBody>
      </p:sp>
      <p:pic>
        <p:nvPicPr>
          <p:cNvPr id="5" name="Picture 4">
            <a:extLst>
              <a:ext uri="{FF2B5EF4-FFF2-40B4-BE49-F238E27FC236}">
                <a16:creationId xmlns:a16="http://schemas.microsoft.com/office/drawing/2014/main" id="{67D287B0-E12F-27EC-73BD-1357118BD9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3576" y="1390006"/>
            <a:ext cx="5702424" cy="4701083"/>
          </a:xfrm>
          <a:prstGeom prst="rect">
            <a:avLst/>
          </a:prstGeom>
        </p:spPr>
      </p:pic>
    </p:spTree>
    <p:extLst>
      <p:ext uri="{BB962C8B-B14F-4D97-AF65-F5344CB8AC3E}">
        <p14:creationId xmlns:p14="http://schemas.microsoft.com/office/powerpoint/2010/main" val="375090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23</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Symmetry and quasi-symmetry</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While a test of quasi-independence can tell us if there are specific confusion patterns, it does not tell us if there is a significant direction to the confusions. This question addresses the null hypothesis of </a:t>
            </a:r>
            <a:r>
              <a:rPr lang="en-US" sz="1600" dirty="0">
                <a:solidFill>
                  <a:srgbClr val="0070C0"/>
                </a:solidFill>
                <a:latin typeface="Calibri Light" panose="020F0302020204030204" pitchFamily="34" charset="0"/>
                <a:cs typeface="Calibri Light" panose="020F0302020204030204" pitchFamily="34" charset="0"/>
              </a:rPr>
              <a:t>symmetry</a:t>
            </a:r>
            <a:r>
              <a:rPr lang="en-US" sz="1600" dirty="0">
                <a:latin typeface="Calibri Light" panose="020F0302020204030204" pitchFamily="34" charset="0"/>
                <a:cs typeface="Calibri Light" panose="020F0302020204030204" pitchFamily="34" charset="0"/>
              </a:rPr>
              <a:t>.</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This can be tested by fitting a loglinear model in which mirroring off-diagonal cells are constrained to be equal. For the regulation data, we get a non-significant test, meaning we accept symmetry:</a:t>
            </a: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Note however that symmetry implies marginal homogeneity. We can also construct a test that removes this constraint, which is known as quasi-symmetry. Its primary use is for constructing the marginal homogeneity test for </a:t>
            </a:r>
            <a:r>
              <a:rPr lang="en-US" sz="1600" i="1" dirty="0">
                <a:latin typeface="Calibri Light" panose="020F0302020204030204" pitchFamily="34" charset="0"/>
                <a:cs typeface="Calibri Light" panose="020F0302020204030204" pitchFamily="34" charset="0"/>
              </a:rPr>
              <a:t>A</a:t>
            </a:r>
            <a:r>
              <a:rPr lang="en-US" sz="1600" dirty="0">
                <a:latin typeface="Calibri Light" panose="020F0302020204030204" pitchFamily="34" charset="0"/>
                <a:cs typeface="Calibri Light" panose="020F0302020204030204" pitchFamily="34" charset="0"/>
              </a:rPr>
              <a:t> × </a:t>
            </a:r>
            <a:r>
              <a:rPr lang="en-US" sz="1600" i="1" dirty="0">
                <a:latin typeface="Calibri Light" panose="020F0302020204030204" pitchFamily="34" charset="0"/>
                <a:cs typeface="Calibri Light" panose="020F0302020204030204" pitchFamily="34" charset="0"/>
              </a:rPr>
              <a:t>A</a:t>
            </a:r>
            <a:r>
              <a:rPr lang="en-US" sz="1600" dirty="0">
                <a:latin typeface="Calibri Light" panose="020F0302020204030204" pitchFamily="34" charset="0"/>
                <a:cs typeface="Calibri Light" panose="020F0302020204030204" pitchFamily="34" charset="0"/>
              </a:rPr>
              <a:t> tables, since we can do this by a formal </a:t>
            </a:r>
            <a:r>
              <a:rPr lang="en-US" sz="1600" dirty="0">
                <a:solidFill>
                  <a:srgbClr val="0070C0"/>
                </a:solidFill>
                <a:latin typeface="Calibri Light" panose="020F0302020204030204" pitchFamily="34" charset="0"/>
                <a:cs typeface="Calibri Light" panose="020F0302020204030204" pitchFamily="34" charset="0"/>
              </a:rPr>
              <a:t>comparison of the symmetry and quasi-symmetry models</a:t>
            </a:r>
            <a:r>
              <a:rPr lang="en-US" sz="1600" dirty="0">
                <a:latin typeface="Calibri Light" panose="020F0302020204030204" pitchFamily="34" charset="0"/>
                <a:cs typeface="Calibri Light" panose="020F0302020204030204" pitchFamily="34" charset="0"/>
              </a:rPr>
              <a:t>. The resulting test is non-significant for these data, again supporting agreement between the two raters.</a:t>
            </a:r>
          </a:p>
        </p:txBody>
      </p:sp>
      <p:sp>
        <p:nvSpPr>
          <p:cNvPr id="3" name="TextBox 2">
            <a:extLst>
              <a:ext uri="{FF2B5EF4-FFF2-40B4-BE49-F238E27FC236}">
                <a16:creationId xmlns:a16="http://schemas.microsoft.com/office/drawing/2014/main" id="{FC79E1AC-2976-B15A-FDAC-80C7296945BA}"/>
              </a:ext>
            </a:extLst>
          </p:cNvPr>
          <p:cNvSpPr txBox="1"/>
          <p:nvPr/>
        </p:nvSpPr>
        <p:spPr>
          <a:xfrm>
            <a:off x="1631504" y="3462607"/>
            <a:ext cx="5100392" cy="1200329"/>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                  Test        LRT DF            P</a:t>
            </a:r>
          </a:p>
          <a:p>
            <a:r>
              <a:rPr lang="en-GB"/>
              <a:t>1         Independence 719.817400 49 0.000000e+00</a:t>
            </a:r>
          </a:p>
          <a:p>
            <a:r>
              <a:rPr lang="en-GB"/>
              <a:t>2   Quasi-independence 157.746720 41 1.332268e-15</a:t>
            </a:r>
          </a:p>
          <a:p>
            <a:r>
              <a:rPr lang="en-GB" b="1">
                <a:solidFill>
                  <a:srgbClr val="FF0000"/>
                </a:solidFill>
              </a:rPr>
              <a:t>3             Symmetry  10.188428 28 9.991678e-01</a:t>
            </a:r>
          </a:p>
          <a:p>
            <a:r>
              <a:rPr lang="en-GB" b="1">
                <a:solidFill>
                  <a:srgbClr val="FF0000"/>
                </a:solidFill>
              </a:rPr>
              <a:t>4       Quasi-symmetry   4.596438 21 9.999346e-01</a:t>
            </a:r>
          </a:p>
          <a:p>
            <a:r>
              <a:rPr lang="en-GB"/>
              <a:t>5 Marginal homogeneity   5.591991  7 5.881125e-01</a:t>
            </a:r>
          </a:p>
        </p:txBody>
      </p:sp>
    </p:spTree>
    <p:extLst>
      <p:ext uri="{BB962C8B-B14F-4D97-AF65-F5344CB8AC3E}">
        <p14:creationId xmlns:p14="http://schemas.microsoft.com/office/powerpoint/2010/main" val="60323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24</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Multiple raters and disagreement</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a:latin typeface="Calibri Light" panose="020F0302020204030204" pitchFamily="34" charset="0"/>
                <a:cs typeface="Calibri Light" panose="020F0302020204030204" pitchFamily="34" charset="0"/>
              </a:rPr>
              <a:t>Cohen's Kappa has been extended to allow more than 2 raters. However, having more often lowers reliability, especially when there are many categories to be coded. As such, a low Kappa does not necessarily mean that the raters were poor, it could reflect the complexity of the rating task.</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If there is no special interest in analyzing rater agreement, one could simply employ a large group of raters, and decide on a final coding by </a:t>
            </a:r>
            <a:r>
              <a:rPr lang="en-US" sz="1600">
                <a:solidFill>
                  <a:srgbClr val="0070C0"/>
                </a:solidFill>
                <a:latin typeface="Calibri Light" panose="020F0302020204030204" pitchFamily="34" charset="0"/>
                <a:cs typeface="Calibri Light" panose="020F0302020204030204" pitchFamily="34" charset="0"/>
              </a:rPr>
              <a:t>simple majority </a:t>
            </a:r>
            <a:r>
              <a:rPr lang="en-US" sz="1600">
                <a:latin typeface="Calibri Light" panose="020F0302020204030204" pitchFamily="34" charset="0"/>
                <a:cs typeface="Calibri Light" panose="020F0302020204030204" pitchFamily="34" charset="0"/>
              </a:rPr>
              <a:t>(e.g., if the majority codes reappraisal, that's the final answer). This will ensure that the final coding reflects a typical/consensus opinion.</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For two raters, </a:t>
            </a:r>
            <a:r>
              <a:rPr lang="en-US" sz="1600">
                <a:solidFill>
                  <a:srgbClr val="0070C0"/>
                </a:solidFill>
                <a:latin typeface="Calibri Light" panose="020F0302020204030204" pitchFamily="34" charset="0"/>
                <a:cs typeface="Calibri Light" panose="020F0302020204030204" pitchFamily="34" charset="0"/>
              </a:rPr>
              <a:t>disagreements</a:t>
            </a:r>
            <a:r>
              <a:rPr lang="en-US" sz="1600">
                <a:latin typeface="Calibri Light" panose="020F0302020204030204" pitchFamily="34" charset="0"/>
                <a:cs typeface="Calibri Light" panose="020F0302020204030204" pitchFamily="34" charset="0"/>
              </a:rPr>
              <a:t> will need to be solved, whether or not Kappa was low and/or marginal homogeneity was rejected. This could be achieved in a number of ways, e.g.:</a:t>
            </a:r>
          </a:p>
          <a:p>
            <a:endParaRPr lang="en-US" sz="1600">
              <a:latin typeface="Calibri Light" panose="020F0302020204030204" pitchFamily="34" charset="0"/>
              <a:cs typeface="Calibri Light" panose="020F0302020204030204" pitchFamily="34" charset="0"/>
            </a:endParaRPr>
          </a:p>
          <a:p>
            <a:pPr lvl="1"/>
            <a:r>
              <a:rPr lang="en-US" sz="1400">
                <a:latin typeface="Calibri Light" panose="020F0302020204030204" pitchFamily="34" charset="0"/>
                <a:cs typeface="Calibri Light" panose="020F0302020204030204" pitchFamily="34" charset="0"/>
              </a:rPr>
              <a:t>Break disagreements at random</a:t>
            </a:r>
          </a:p>
          <a:p>
            <a:pPr lvl="1"/>
            <a:r>
              <a:rPr lang="en-US" sz="1400">
                <a:latin typeface="Calibri Light" panose="020F0302020204030204" pitchFamily="34" charset="0"/>
                <a:cs typeface="Calibri Light" panose="020F0302020204030204" pitchFamily="34" charset="0"/>
              </a:rPr>
              <a:t>The two raters meet and discuss disagreements to reach an consensus</a:t>
            </a:r>
          </a:p>
          <a:p>
            <a:pPr lvl="1"/>
            <a:r>
              <a:rPr lang="en-US" sz="1400">
                <a:latin typeface="Calibri Light" panose="020F0302020204030204" pitchFamily="34" charset="0"/>
                <a:cs typeface="Calibri Light" panose="020F0302020204030204" pitchFamily="34" charset="0"/>
              </a:rPr>
              <a:t>A third independent rater solves disagreements</a:t>
            </a:r>
          </a:p>
          <a:p>
            <a:pPr lvl="1"/>
            <a:endParaRPr lang="en-US" sz="14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Once the final coding has been decided, the data can be analyzed in conventional ways. As such, the log-linear analysis of agreement is merely </a:t>
            </a:r>
            <a:r>
              <a:rPr lang="en-US" sz="1600">
                <a:solidFill>
                  <a:srgbClr val="0070C0"/>
                </a:solidFill>
                <a:latin typeface="Calibri Light" panose="020F0302020204030204" pitchFamily="34" charset="0"/>
                <a:cs typeface="Calibri Light" panose="020F0302020204030204" pitchFamily="34" charset="0"/>
              </a:rPr>
              <a:t>an intermediate step</a:t>
            </a:r>
            <a:r>
              <a:rPr lang="en-US" sz="160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32343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25</a:t>
            </a:fld>
            <a:endParaRPr lang="en-GB"/>
          </a:p>
        </p:txBody>
      </p:sp>
      <p:pic>
        <p:nvPicPr>
          <p:cNvPr id="8" name="Picture 7">
            <a:extLst>
              <a:ext uri="{FF2B5EF4-FFF2-40B4-BE49-F238E27FC236}">
                <a16:creationId xmlns:a16="http://schemas.microsoft.com/office/drawing/2014/main" id="{E3307D38-C66E-F827-A027-397EFD7B5A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3637" y="1137320"/>
            <a:ext cx="4896544" cy="4896544"/>
          </a:xfrm>
          <a:prstGeom prst="rect">
            <a:avLst/>
          </a:prstGeom>
        </p:spPr>
      </p:pic>
      <p:sp>
        <p:nvSpPr>
          <p:cNvPr id="9" name="TextBox 8">
            <a:extLst>
              <a:ext uri="{FF2B5EF4-FFF2-40B4-BE49-F238E27FC236}">
                <a16:creationId xmlns:a16="http://schemas.microsoft.com/office/drawing/2014/main" id="{2FA062F5-3CF3-DDA6-2F80-FA38610712B1}"/>
              </a:ext>
            </a:extLst>
          </p:cNvPr>
          <p:cNvSpPr txBox="1"/>
          <p:nvPr/>
        </p:nvSpPr>
        <p:spPr>
          <a:xfrm>
            <a:off x="2034938" y="548680"/>
            <a:ext cx="3013967" cy="400110"/>
          </a:xfrm>
          <a:prstGeom prst="rect">
            <a:avLst/>
          </a:prstGeom>
          <a:noFill/>
        </p:spPr>
        <p:txBody>
          <a:bodyPr wrap="none" rtlCol="0">
            <a:spAutoFit/>
          </a:bodyPr>
          <a:lstStyle/>
          <a:p>
            <a:pPr algn="ctr"/>
            <a:r>
              <a:rPr lang="en-US" sz="2000" b="1">
                <a:solidFill>
                  <a:schemeClr val="accent1">
                    <a:lumMod val="75000"/>
                  </a:schemeClr>
                </a:solidFill>
                <a:latin typeface="Century Gothic" panose="020B0502020202020204" pitchFamily="34" charset="0"/>
                <a:ea typeface="Verdana" panose="020B0604030504040204" pitchFamily="34" charset="0"/>
                <a:cs typeface="Calibri Light" panose="020F0302020204030204" pitchFamily="34" charset="0"/>
              </a:rPr>
              <a:t>Marginal homogeneity</a:t>
            </a:r>
            <a:endParaRPr lang="en-GB" sz="2000" b="1">
              <a:solidFill>
                <a:schemeClr val="accent1">
                  <a:lumMod val="75000"/>
                </a:schemeClr>
              </a:solidFill>
              <a:latin typeface="Century Gothic" panose="020B0502020202020204" pitchFamily="34" charset="0"/>
              <a:ea typeface="Verdana" panose="020B060403050404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600CCA6F-F1E3-847E-27D1-5823CCE9FC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9328" y="1124744"/>
            <a:ext cx="4896544" cy="4896544"/>
          </a:xfrm>
          <a:prstGeom prst="rect">
            <a:avLst/>
          </a:prstGeom>
        </p:spPr>
      </p:pic>
      <p:sp>
        <p:nvSpPr>
          <p:cNvPr id="3" name="TextBox 2">
            <a:extLst>
              <a:ext uri="{FF2B5EF4-FFF2-40B4-BE49-F238E27FC236}">
                <a16:creationId xmlns:a16="http://schemas.microsoft.com/office/drawing/2014/main" id="{2493461E-8F20-87EB-EE81-2BAC440CA134}"/>
              </a:ext>
            </a:extLst>
          </p:cNvPr>
          <p:cNvSpPr txBox="1"/>
          <p:nvPr/>
        </p:nvSpPr>
        <p:spPr>
          <a:xfrm>
            <a:off x="7628970" y="548680"/>
            <a:ext cx="2217274" cy="400110"/>
          </a:xfrm>
          <a:prstGeom prst="rect">
            <a:avLst/>
          </a:prstGeom>
          <a:noFill/>
        </p:spPr>
        <p:txBody>
          <a:bodyPr wrap="none" rtlCol="0">
            <a:spAutoFit/>
          </a:bodyPr>
          <a:lstStyle/>
          <a:p>
            <a:pPr algn="ctr"/>
            <a:r>
              <a:rPr lang="en-US" sz="2000" b="1">
                <a:solidFill>
                  <a:schemeClr val="accent1">
                    <a:lumMod val="75000"/>
                  </a:schemeClr>
                </a:solidFill>
                <a:latin typeface="Century Gothic" panose="020B0502020202020204" pitchFamily="34" charset="0"/>
                <a:ea typeface="Verdana" panose="020B0604030504040204" pitchFamily="34" charset="0"/>
                <a:cs typeface="Calibri Light" panose="020F0302020204030204" pitchFamily="34" charset="0"/>
              </a:rPr>
              <a:t>Quasi-symmetry</a:t>
            </a:r>
            <a:endParaRPr lang="en-GB" sz="2000" b="1">
              <a:solidFill>
                <a:schemeClr val="accent1">
                  <a:lumMod val="75000"/>
                </a:schemeClr>
              </a:solidFill>
              <a:latin typeface="Century Gothic" panose="020B0502020202020204" pitchFamily="34" charset="0"/>
              <a:ea typeface="Verdana" panose="020B0604030504040204" pitchFamily="34" charset="0"/>
              <a:cs typeface="Calibri Light" panose="020F0302020204030204" pitchFamily="34" charset="0"/>
            </a:endParaRPr>
          </a:p>
        </p:txBody>
      </p:sp>
    </p:spTree>
    <p:extLst>
      <p:ext uri="{BB962C8B-B14F-4D97-AF65-F5344CB8AC3E}">
        <p14:creationId xmlns:p14="http://schemas.microsoft.com/office/powerpoint/2010/main" val="1217828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492" y="3121804"/>
            <a:ext cx="9145017" cy="523220"/>
          </a:xfrm>
          <a:prstGeom prst="rect">
            <a:avLst/>
          </a:prstGeom>
          <a:noFill/>
        </p:spPr>
        <p:txBody>
          <a:bodyPr wrap="square" rtlCol="0">
            <a:spAutoFit/>
          </a:bodyPr>
          <a:lstStyle/>
          <a:p>
            <a:pPr algn="ctr"/>
            <a:r>
              <a:rPr lang="fr-CH" sz="2800" b="1">
                <a:solidFill>
                  <a:schemeClr val="tx2">
                    <a:lumMod val="75000"/>
                  </a:schemeClr>
                </a:solidFill>
                <a:latin typeface="Tw Cen MT" panose="020B0602020104020603" pitchFamily="34" charset="0"/>
              </a:rPr>
              <a:t>Confusion matrices</a:t>
            </a:r>
            <a:endParaRPr lang="en-GB" sz="2800" b="1" dirty="0">
              <a:solidFill>
                <a:schemeClr val="tx2">
                  <a:lumMod val="75000"/>
                </a:schemeClr>
              </a:solidFill>
              <a:latin typeface="Tw Cen MT" panose="020B0602020104020603" pitchFamily="34" charset="0"/>
            </a:endParaRPr>
          </a:p>
        </p:txBody>
      </p:sp>
      <p:cxnSp>
        <p:nvCxnSpPr>
          <p:cNvPr id="6" name="Straight Connector 5"/>
          <p:cNvCxnSpPr/>
          <p:nvPr/>
        </p:nvCxnSpPr>
        <p:spPr>
          <a:xfrm>
            <a:off x="1416000" y="2924944"/>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836F5AD-2CF7-43D1-9AC1-2EA2FE52F9F9}"/>
              </a:ext>
            </a:extLst>
          </p:cNvPr>
          <p:cNvCxnSpPr/>
          <p:nvPr/>
        </p:nvCxnSpPr>
        <p:spPr>
          <a:xfrm>
            <a:off x="1416000" y="3861048"/>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6980DDD-BE53-4F46-BA9E-90C60CBE9D5F}"/>
              </a:ext>
            </a:extLst>
          </p:cNvPr>
          <p:cNvSpPr>
            <a:spLocks noGrp="1"/>
          </p:cNvSpPr>
          <p:nvPr>
            <p:ph type="sldNum" sz="quarter" idx="12"/>
          </p:nvPr>
        </p:nvSpPr>
        <p:spPr/>
        <p:txBody>
          <a:bodyPr/>
          <a:lstStyle/>
          <a:p>
            <a:fld id="{C1FDBBE5-22A6-4526-9CE2-8F57881DBE87}" type="slidenum">
              <a:rPr lang="en-GB" smtClean="0"/>
              <a:t>26</a:t>
            </a:fld>
            <a:endParaRPr lang="en-GB"/>
          </a:p>
        </p:txBody>
      </p:sp>
    </p:spTree>
    <p:extLst>
      <p:ext uri="{BB962C8B-B14F-4D97-AF65-F5344CB8AC3E}">
        <p14:creationId xmlns:p14="http://schemas.microsoft.com/office/powerpoint/2010/main" val="324581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27</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Confusion matrices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In the preceding example, the two raters represented equally valid opinions. Often, however, a confusion matrix is generated from one rater (or multiple) being compared against a </a:t>
            </a:r>
            <a:r>
              <a:rPr lang="en-GB" sz="1600" b="1" dirty="0">
                <a:solidFill>
                  <a:srgbClr val="0070C0"/>
                </a:solidFill>
                <a:latin typeface="Calibri Light" panose="020F0302020204030204" pitchFamily="34" charset="0"/>
                <a:cs typeface="Calibri Light" panose="020F0302020204030204" pitchFamily="34" charset="0"/>
              </a:rPr>
              <a:t>“ground truth”</a:t>
            </a:r>
            <a:r>
              <a:rPr lang="en-US" sz="1600" dirty="0">
                <a:latin typeface="Calibri Light" panose="020F0302020204030204" pitchFamily="34" charset="0"/>
                <a:cs typeface="Calibri Light" panose="020F0302020204030204" pitchFamily="34" charset="0"/>
              </a:rPr>
              <a:t> rating. For example, participants in a study view videos expressing 1 of 14 emotions (e.g., anger, fear, sadness), and </a:t>
            </a:r>
            <a:r>
              <a:rPr lang="en-US" sz="1600" dirty="0">
                <a:solidFill>
                  <a:srgbClr val="0070C0"/>
                </a:solidFill>
                <a:latin typeface="Calibri Light" panose="020F0302020204030204" pitchFamily="34" charset="0"/>
                <a:cs typeface="Calibri Light" panose="020F0302020204030204" pitchFamily="34" charset="0"/>
              </a:rPr>
              <a:t>classify </a:t>
            </a:r>
            <a:r>
              <a:rPr lang="en-US" sz="1600" dirty="0">
                <a:latin typeface="Calibri Light" panose="020F0302020204030204" pitchFamily="34" charset="0"/>
                <a:cs typeface="Calibri Light" panose="020F0302020204030204" pitchFamily="34" charset="0"/>
              </a:rPr>
              <a:t>each video using 1 of the 14 emotions:</a:t>
            </a:r>
          </a:p>
        </p:txBody>
      </p:sp>
      <p:graphicFrame>
        <p:nvGraphicFramePr>
          <p:cNvPr id="3" name="Table 2">
            <a:extLst>
              <a:ext uri="{FF2B5EF4-FFF2-40B4-BE49-F238E27FC236}">
                <a16:creationId xmlns:a16="http://schemas.microsoft.com/office/drawing/2014/main" id="{0584D1C1-5FF6-8D25-BCE6-7445D7A65477}"/>
              </a:ext>
            </a:extLst>
          </p:cNvPr>
          <p:cNvGraphicFramePr>
            <a:graphicFrameLocks noGrp="1"/>
          </p:cNvGraphicFramePr>
          <p:nvPr>
            <p:extLst>
              <p:ext uri="{D42A27DB-BD31-4B8C-83A1-F6EECF244321}">
                <p14:modId xmlns:p14="http://schemas.microsoft.com/office/powerpoint/2010/main" val="2117190432"/>
              </p:ext>
            </p:extLst>
          </p:nvPr>
        </p:nvGraphicFramePr>
        <p:xfrm>
          <a:off x="2279576" y="2905465"/>
          <a:ext cx="7427958" cy="3449475"/>
        </p:xfrm>
        <a:graphic>
          <a:graphicData uri="http://schemas.openxmlformats.org/drawingml/2006/table">
            <a:tbl>
              <a:tblPr>
                <a:tableStyleId>{2D5ABB26-0587-4C30-8999-92F81FD0307C}</a:tableStyleId>
              </a:tblPr>
              <a:tblGrid>
                <a:gridCol w="875958">
                  <a:extLst>
                    <a:ext uri="{9D8B030D-6E8A-4147-A177-3AD203B41FA5}">
                      <a16:colId xmlns:a16="http://schemas.microsoft.com/office/drawing/2014/main" val="1898838158"/>
                    </a:ext>
                  </a:extLst>
                </a:gridCol>
                <a:gridCol w="468000">
                  <a:extLst>
                    <a:ext uri="{9D8B030D-6E8A-4147-A177-3AD203B41FA5}">
                      <a16:colId xmlns:a16="http://schemas.microsoft.com/office/drawing/2014/main" val="1581380891"/>
                    </a:ext>
                  </a:extLst>
                </a:gridCol>
                <a:gridCol w="468000">
                  <a:extLst>
                    <a:ext uri="{9D8B030D-6E8A-4147-A177-3AD203B41FA5}">
                      <a16:colId xmlns:a16="http://schemas.microsoft.com/office/drawing/2014/main" val="1645727563"/>
                    </a:ext>
                  </a:extLst>
                </a:gridCol>
                <a:gridCol w="468000">
                  <a:extLst>
                    <a:ext uri="{9D8B030D-6E8A-4147-A177-3AD203B41FA5}">
                      <a16:colId xmlns:a16="http://schemas.microsoft.com/office/drawing/2014/main" val="4000029358"/>
                    </a:ext>
                  </a:extLst>
                </a:gridCol>
                <a:gridCol w="468000">
                  <a:extLst>
                    <a:ext uri="{9D8B030D-6E8A-4147-A177-3AD203B41FA5}">
                      <a16:colId xmlns:a16="http://schemas.microsoft.com/office/drawing/2014/main" val="1369411538"/>
                    </a:ext>
                  </a:extLst>
                </a:gridCol>
                <a:gridCol w="468000">
                  <a:extLst>
                    <a:ext uri="{9D8B030D-6E8A-4147-A177-3AD203B41FA5}">
                      <a16:colId xmlns:a16="http://schemas.microsoft.com/office/drawing/2014/main" val="2554943432"/>
                    </a:ext>
                  </a:extLst>
                </a:gridCol>
                <a:gridCol w="468000">
                  <a:extLst>
                    <a:ext uri="{9D8B030D-6E8A-4147-A177-3AD203B41FA5}">
                      <a16:colId xmlns:a16="http://schemas.microsoft.com/office/drawing/2014/main" val="2721854122"/>
                    </a:ext>
                  </a:extLst>
                </a:gridCol>
                <a:gridCol w="468000">
                  <a:extLst>
                    <a:ext uri="{9D8B030D-6E8A-4147-A177-3AD203B41FA5}">
                      <a16:colId xmlns:a16="http://schemas.microsoft.com/office/drawing/2014/main" val="3006337486"/>
                    </a:ext>
                  </a:extLst>
                </a:gridCol>
                <a:gridCol w="468000">
                  <a:extLst>
                    <a:ext uri="{9D8B030D-6E8A-4147-A177-3AD203B41FA5}">
                      <a16:colId xmlns:a16="http://schemas.microsoft.com/office/drawing/2014/main" val="1081440549"/>
                    </a:ext>
                  </a:extLst>
                </a:gridCol>
                <a:gridCol w="468000">
                  <a:extLst>
                    <a:ext uri="{9D8B030D-6E8A-4147-A177-3AD203B41FA5}">
                      <a16:colId xmlns:a16="http://schemas.microsoft.com/office/drawing/2014/main" val="3660923604"/>
                    </a:ext>
                  </a:extLst>
                </a:gridCol>
                <a:gridCol w="468000">
                  <a:extLst>
                    <a:ext uri="{9D8B030D-6E8A-4147-A177-3AD203B41FA5}">
                      <a16:colId xmlns:a16="http://schemas.microsoft.com/office/drawing/2014/main" val="1859320943"/>
                    </a:ext>
                  </a:extLst>
                </a:gridCol>
                <a:gridCol w="468000">
                  <a:extLst>
                    <a:ext uri="{9D8B030D-6E8A-4147-A177-3AD203B41FA5}">
                      <a16:colId xmlns:a16="http://schemas.microsoft.com/office/drawing/2014/main" val="860101971"/>
                    </a:ext>
                  </a:extLst>
                </a:gridCol>
                <a:gridCol w="468000">
                  <a:extLst>
                    <a:ext uri="{9D8B030D-6E8A-4147-A177-3AD203B41FA5}">
                      <a16:colId xmlns:a16="http://schemas.microsoft.com/office/drawing/2014/main" val="3177055815"/>
                    </a:ext>
                  </a:extLst>
                </a:gridCol>
                <a:gridCol w="468000">
                  <a:extLst>
                    <a:ext uri="{9D8B030D-6E8A-4147-A177-3AD203B41FA5}">
                      <a16:colId xmlns:a16="http://schemas.microsoft.com/office/drawing/2014/main" val="2567286703"/>
                    </a:ext>
                  </a:extLst>
                </a:gridCol>
                <a:gridCol w="468000">
                  <a:extLst>
                    <a:ext uri="{9D8B030D-6E8A-4147-A177-3AD203B41FA5}">
                      <a16:colId xmlns:a16="http://schemas.microsoft.com/office/drawing/2014/main" val="1565393831"/>
                    </a:ext>
                  </a:extLst>
                </a:gridCol>
              </a:tblGrid>
              <a:tr h="0">
                <a:tc>
                  <a:txBody>
                    <a:bodyPr/>
                    <a:lstStyle/>
                    <a:p>
                      <a:pPr algn="l"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gridSpan="14">
                  <a:txBody>
                    <a:bodyPr/>
                    <a:lstStyle/>
                    <a:p>
                      <a:pPr algn="l" fontAlgn="b"/>
                      <a:r>
                        <a:rPr lang="en-US" sz="1100" b="1" u="none" strike="noStrike">
                          <a:solidFill>
                            <a:srgbClr val="000000"/>
                          </a:solidFill>
                          <a:effectLst/>
                          <a:latin typeface="Calibri Light" panose="020F0302020204030204" pitchFamily="34" charset="0"/>
                          <a:cs typeface="Calibri Light" panose="020F0302020204030204" pitchFamily="34" charset="0"/>
                        </a:rPr>
                        <a:t>Rating</a:t>
                      </a:r>
                      <a:endParaRPr lang="en-GB" sz="11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77510666"/>
                  </a:ext>
                </a:extLst>
              </a:tr>
              <a:tr h="792000">
                <a:tc>
                  <a:txBody>
                    <a:bodyPr/>
                    <a:lstStyle/>
                    <a:p>
                      <a:pPr algn="l" fontAlgn="b"/>
                      <a:r>
                        <a:rPr lang="en-US" sz="1100" b="1" u="none" strike="noStrike">
                          <a:solidFill>
                            <a:srgbClr val="000000"/>
                          </a:solidFill>
                          <a:effectLst/>
                          <a:latin typeface="Calibri Light" panose="020F0302020204030204" pitchFamily="34" charset="0"/>
                          <a:cs typeface="Calibri Light" panose="020F0302020204030204" pitchFamily="34" charset="0"/>
                        </a:rPr>
                        <a:t>Truth</a:t>
                      </a:r>
                      <a:endParaRPr lang="en-GB" sz="11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dirty="0">
                          <a:solidFill>
                            <a:srgbClr val="000000"/>
                          </a:solidFill>
                          <a:effectLst/>
                          <a:latin typeface="Calibri Light" panose="020F0302020204030204" pitchFamily="34" charset="0"/>
                          <a:cs typeface="Calibri Light" panose="020F0302020204030204" pitchFamily="34" charset="0"/>
                        </a:rPr>
                        <a:t>Amu.</a:t>
                      </a:r>
                      <a:endParaRPr lang="en-GB" sz="1100" b="0" i="1"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Anger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Anxiety</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Despair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Disgust</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Fear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Interest</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Irritation</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Joy</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Pleasure</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Pride</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Relief</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Sadness</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Surprise</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61169139"/>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Amusement</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290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106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622039091"/>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Anger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390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2549617"/>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Anxiety</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202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106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705687048"/>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Despair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140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154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053768629"/>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Disgust</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314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262337012"/>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Fear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62196708"/>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Interest</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96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205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90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40176716"/>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Irritation</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82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150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826969053"/>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Joy</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80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241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4030159799"/>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Pleasure</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184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180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99256736"/>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Pride</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96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202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949033136"/>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Relief</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19</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365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802331002"/>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Sadness</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142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67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152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23481840"/>
                  </a:ext>
                </a:extLst>
              </a:tr>
              <a:tr h="0">
                <a:tc>
                  <a:txBody>
                    <a:bodyPr/>
                    <a:lstStyle/>
                    <a:p>
                      <a:pPr algn="l" fontAlgn="b"/>
                      <a:r>
                        <a:rPr lang="en-GB" sz="1100" i="1" u="none" strike="noStrike">
                          <a:effectLst/>
                          <a:latin typeface="Calibri Light" panose="020F0302020204030204" pitchFamily="34" charset="0"/>
                          <a:cs typeface="Calibri Light" panose="020F0302020204030204" pitchFamily="34" charset="0"/>
                        </a:rPr>
                        <a:t>Surprise</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5</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98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18</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4</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7</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dirty="0">
                          <a:effectLst/>
                          <a:latin typeface="Calibri Light" panose="020F0302020204030204" pitchFamily="34" charset="0"/>
                          <a:cs typeface="Calibri Light" panose="020F0302020204030204" pitchFamily="34" charset="0"/>
                        </a:rPr>
                        <a:t>249</a:t>
                      </a:r>
                      <a:endParaRPr lang="en-GB" sz="11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241206226"/>
                  </a:ext>
                </a:extLst>
              </a:tr>
            </a:tbl>
          </a:graphicData>
        </a:graphic>
      </p:graphicFrame>
    </p:spTree>
    <p:extLst>
      <p:ext uri="{BB962C8B-B14F-4D97-AF65-F5344CB8AC3E}">
        <p14:creationId xmlns:p14="http://schemas.microsoft.com/office/powerpoint/2010/main" val="2928941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28</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Confusion matrices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For these data, we do not wish to analyze rater agreement, but rather accuracy. How well do our rater(s) perform against truth? Sometimes, the rater/classifier might not even be a human but a model that makes predictions. The resulting confusion matrix then quantifies how well the model performs, against the observed data.</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For rater accuracy, the log-linear analysis for paired data is not the intermediate step, but the target analysis of interest. It allows us to have an in-depth look at accuracy patterns:</a:t>
            </a:r>
          </a:p>
          <a:p>
            <a:endParaRPr lang="en-US" sz="1600" dirty="0">
              <a:latin typeface="Calibri Light" panose="020F0302020204030204" pitchFamily="34" charset="0"/>
              <a:cs typeface="Calibri Light" panose="020F0302020204030204" pitchFamily="34" charset="0"/>
            </a:endParaRPr>
          </a:p>
          <a:p>
            <a:pPr lvl="1"/>
            <a:r>
              <a:rPr lang="en-US" sz="1400" b="1" dirty="0">
                <a:solidFill>
                  <a:srgbClr val="0070C0"/>
                </a:solidFill>
                <a:latin typeface="Calibri Light" panose="020F0302020204030204" pitchFamily="34" charset="0"/>
                <a:cs typeface="Calibri Light" panose="020F0302020204030204" pitchFamily="34" charset="0"/>
              </a:rPr>
              <a:t>Independence: </a:t>
            </a:r>
            <a:r>
              <a:rPr lang="en-US" sz="1400" dirty="0">
                <a:latin typeface="Calibri Light" panose="020F0302020204030204" pitchFamily="34" charset="0"/>
                <a:cs typeface="Calibri Light" panose="020F0302020204030204" pitchFamily="34" charset="0"/>
              </a:rPr>
              <a:t>Is the pattern </a:t>
            </a:r>
            <a:r>
              <a:rPr lang="en-US" sz="1400">
                <a:latin typeface="Calibri Light" panose="020F0302020204030204" pitchFamily="34" charset="0"/>
                <a:cs typeface="Calibri Light" panose="020F0302020204030204" pitchFamily="34" charset="0"/>
              </a:rPr>
              <a:t>of all responses independent </a:t>
            </a:r>
            <a:r>
              <a:rPr lang="en-US" sz="1400" dirty="0">
                <a:latin typeface="Calibri Light" panose="020F0302020204030204" pitchFamily="34" charset="0"/>
                <a:cs typeface="Calibri Light" panose="020F0302020204030204" pitchFamily="34" charset="0"/>
              </a:rPr>
              <a:t>(=chance </a:t>
            </a:r>
            <a:r>
              <a:rPr lang="en-US" sz="1400">
                <a:latin typeface="Calibri Light" panose="020F0302020204030204" pitchFamily="34" charset="0"/>
                <a:cs typeface="Calibri Light" panose="020F0302020204030204" pitchFamily="34" charset="0"/>
              </a:rPr>
              <a:t>level), which </a:t>
            </a:r>
            <a:r>
              <a:rPr lang="en-US" sz="1400" dirty="0">
                <a:latin typeface="Calibri Light" panose="020F0302020204030204" pitchFamily="34" charset="0"/>
                <a:cs typeface="Calibri Light" panose="020F0302020204030204" pitchFamily="34" charset="0"/>
              </a:rPr>
              <a:t>would indicate extremely poor performance?</a:t>
            </a:r>
          </a:p>
          <a:p>
            <a:pPr lvl="1"/>
            <a:r>
              <a:rPr lang="en-US" sz="1400" b="1" dirty="0">
                <a:solidFill>
                  <a:srgbClr val="0070C0"/>
                </a:solidFill>
                <a:latin typeface="Calibri Light" panose="020F0302020204030204" pitchFamily="34" charset="0"/>
                <a:cs typeface="Calibri Light" panose="020F0302020204030204" pitchFamily="34" charset="0"/>
              </a:rPr>
              <a:t>Quasi-independence: </a:t>
            </a:r>
            <a:r>
              <a:rPr lang="en-US" sz="1400" dirty="0">
                <a:latin typeface="Calibri Light" panose="020F0302020204030204" pitchFamily="34" charset="0"/>
                <a:cs typeface="Calibri Light" panose="020F0302020204030204" pitchFamily="34" charset="0"/>
              </a:rPr>
              <a:t>Ignoring the accurate classifications (=diagonal), is there significant confusion between pairs of outcome levels?</a:t>
            </a:r>
          </a:p>
          <a:p>
            <a:pPr lvl="1"/>
            <a:r>
              <a:rPr lang="en-US" sz="1400" b="1" dirty="0">
                <a:solidFill>
                  <a:srgbClr val="0070C0"/>
                </a:solidFill>
                <a:latin typeface="Calibri Light" panose="020F0302020204030204" pitchFamily="34" charset="0"/>
                <a:cs typeface="Calibri Light" panose="020F0302020204030204" pitchFamily="34" charset="0"/>
              </a:rPr>
              <a:t>Symmetry: </a:t>
            </a:r>
            <a:r>
              <a:rPr lang="en-US" sz="1400" dirty="0">
                <a:latin typeface="Calibri Light" panose="020F0302020204030204" pitchFamily="34" charset="0"/>
                <a:cs typeface="Calibri Light" panose="020F0302020204030204" pitchFamily="34" charset="0"/>
              </a:rPr>
              <a:t>Among confusions, is there significant asymmetry?</a:t>
            </a:r>
          </a:p>
          <a:p>
            <a:pPr lvl="1"/>
            <a:r>
              <a:rPr lang="en-US" sz="1400" b="1" dirty="0">
                <a:solidFill>
                  <a:srgbClr val="0070C0"/>
                </a:solidFill>
                <a:latin typeface="Calibri Light" panose="020F0302020204030204" pitchFamily="34" charset="0"/>
                <a:cs typeface="Calibri Light" panose="020F0302020204030204" pitchFamily="34" charset="0"/>
              </a:rPr>
              <a:t>Marginal homogeneity: </a:t>
            </a:r>
            <a:r>
              <a:rPr lang="en-US" sz="1400" dirty="0">
                <a:latin typeface="Calibri Light" panose="020F0302020204030204" pitchFamily="34" charset="0"/>
                <a:cs typeface="Calibri Light" panose="020F0302020204030204" pitchFamily="34" charset="0"/>
              </a:rPr>
              <a:t>Does the rater/classifier significantly disagree with the ground truth?</a:t>
            </a:r>
          </a:p>
          <a:p>
            <a:endParaRPr lang="en-US" sz="18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Let us run </a:t>
            </a:r>
            <a:r>
              <a:rPr lang="en-US" sz="1600" dirty="0" err="1">
                <a:latin typeface="Courier New" panose="02070309020205020404" pitchFamily="49" charset="0"/>
                <a:cs typeface="Courier New" panose="02070309020205020404" pitchFamily="49" charset="0"/>
              </a:rPr>
              <a:t>square.tests</a:t>
            </a:r>
            <a:r>
              <a:rPr lang="en-US" sz="1600" dirty="0">
                <a:latin typeface="Calibri Light" panose="020F0302020204030204" pitchFamily="34" charset="0"/>
                <a:cs typeface="Calibri Light" panose="020F0302020204030204" pitchFamily="34" charset="0"/>
              </a:rPr>
              <a:t> on these data, as well as Cohen's Kappa…</a:t>
            </a:r>
          </a:p>
        </p:txBody>
      </p:sp>
    </p:spTree>
    <p:extLst>
      <p:ext uri="{BB962C8B-B14F-4D97-AF65-F5344CB8AC3E}">
        <p14:creationId xmlns:p14="http://schemas.microsoft.com/office/powerpoint/2010/main" val="483807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29</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Confusion matrices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This produces:</a:t>
            </a: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Kappa=0.41, surprisingly good for such large data, so decent overall classification accuracy.</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All square tests have </a:t>
            </a:r>
            <a:r>
              <a:rPr lang="en-US" sz="1600" i="1" dirty="0">
                <a:latin typeface="Calibri Light" panose="020F0302020204030204" pitchFamily="34" charset="0"/>
                <a:cs typeface="Calibri Light" panose="020F0302020204030204" pitchFamily="34" charset="0"/>
              </a:rPr>
              <a:t>p</a:t>
            </a:r>
            <a:r>
              <a:rPr lang="en-US" sz="1600" dirty="0">
                <a:latin typeface="Calibri Light" panose="020F0302020204030204" pitchFamily="34" charset="0"/>
                <a:cs typeface="Calibri Light" panose="020F0302020204030204" pitchFamily="34" charset="0"/>
              </a:rPr>
              <a:t>-values = 0, so significant accuracy, but also significant confusion, and significant asymmetry. Because of the table size, these test results are not very informative practically. Chi-square analyses are quickly overpowered in many situations!</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In order to find out </a:t>
            </a:r>
            <a:r>
              <a:rPr lang="en-US" sz="1600" i="1" dirty="0">
                <a:latin typeface="Calibri Light" panose="020F0302020204030204" pitchFamily="34" charset="0"/>
                <a:cs typeface="Calibri Light" panose="020F0302020204030204" pitchFamily="34" charset="0"/>
              </a:rPr>
              <a:t>how </a:t>
            </a:r>
            <a:r>
              <a:rPr lang="en-US" sz="1600" dirty="0">
                <a:latin typeface="Calibri Light" panose="020F0302020204030204" pitchFamily="34" charset="0"/>
                <a:cs typeface="Calibri Light" panose="020F0302020204030204" pitchFamily="34" charset="0"/>
              </a:rPr>
              <a:t>the accuracies differ from ground truth, we can </a:t>
            </a:r>
            <a:r>
              <a:rPr lang="en-US" sz="1600" dirty="0">
                <a:solidFill>
                  <a:srgbClr val="0070C0"/>
                </a:solidFill>
                <a:latin typeface="Calibri Light" panose="020F0302020204030204" pitchFamily="34" charset="0"/>
                <a:cs typeface="Calibri Light" panose="020F0302020204030204" pitchFamily="34" charset="0"/>
              </a:rPr>
              <a:t>inspect the residuals </a:t>
            </a:r>
            <a:r>
              <a:rPr lang="en-US" sz="1600" dirty="0">
                <a:latin typeface="Calibri Light" panose="020F0302020204030204" pitchFamily="34" charset="0"/>
                <a:cs typeface="Calibri Light" panose="020F0302020204030204" pitchFamily="34" charset="0"/>
              </a:rPr>
              <a:t>of each model above. These residuals are the deviations between the observed cell frequencies and those imposed by the fitted Poisson model. They are stored in the R object outputted by </a:t>
            </a:r>
            <a:r>
              <a:rPr lang="en-US" sz="1600" dirty="0" err="1">
                <a:latin typeface="Courier New" panose="02070309020205020404" pitchFamily="49" charset="0"/>
                <a:cs typeface="Courier New" panose="02070309020205020404" pitchFamily="49" charset="0"/>
              </a:rPr>
              <a:t>square.tests</a:t>
            </a:r>
            <a:r>
              <a:rPr lang="en-US" sz="1600" dirty="0">
                <a:latin typeface="Calibri Light" panose="020F0302020204030204" pitchFamily="34" charset="0"/>
                <a:cs typeface="Calibri Light" panose="020F0302020204030204" pitchFamily="34" charset="0"/>
              </a:rPr>
              <a:t>. </a:t>
            </a:r>
          </a:p>
          <a:p>
            <a:endParaRPr lang="en-US" sz="16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94F7DE77-45C8-4708-2F63-E10CF7D87EDF}"/>
              </a:ext>
            </a:extLst>
          </p:cNvPr>
          <p:cNvSpPr txBox="1"/>
          <p:nvPr/>
        </p:nvSpPr>
        <p:spPr>
          <a:xfrm>
            <a:off x="1631504" y="2132856"/>
            <a:ext cx="4104456" cy="1200329"/>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                  Test        LRT  DF P</a:t>
            </a:r>
          </a:p>
          <a:p>
            <a:r>
              <a:rPr lang="en-GB"/>
              <a:t>1         Independence 13904.9316 169 0</a:t>
            </a:r>
          </a:p>
          <a:p>
            <a:r>
              <a:rPr lang="en-GB"/>
              <a:t>2   Quasi-independence  5430.9269 155 0</a:t>
            </a:r>
          </a:p>
          <a:p>
            <a:r>
              <a:rPr lang="en-GB"/>
              <a:t>3             Symmetry   975.5646  91 0</a:t>
            </a:r>
          </a:p>
          <a:p>
            <a:r>
              <a:rPr lang="en-GB"/>
              <a:t>4       Quasi-symmetry   735.7172  78 0</a:t>
            </a:r>
          </a:p>
          <a:p>
            <a:r>
              <a:rPr lang="en-GB"/>
              <a:t>5 Marginal homogeneity   239.8474  13 0</a:t>
            </a:r>
          </a:p>
        </p:txBody>
      </p:sp>
      <p:sp>
        <p:nvSpPr>
          <p:cNvPr id="5" name="TextBox 4">
            <a:extLst>
              <a:ext uri="{FF2B5EF4-FFF2-40B4-BE49-F238E27FC236}">
                <a16:creationId xmlns:a16="http://schemas.microsoft.com/office/drawing/2014/main" id="{8EB518AA-A089-54C7-5E9E-FFE6305B210E}"/>
              </a:ext>
            </a:extLst>
          </p:cNvPr>
          <p:cNvSpPr txBox="1"/>
          <p:nvPr/>
        </p:nvSpPr>
        <p:spPr>
          <a:xfrm>
            <a:off x="6144344" y="2132856"/>
            <a:ext cx="3161360" cy="461665"/>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dirty="0"/>
              <a:t>    kappa    lwr.ci    upr.ci </a:t>
            </a:r>
          </a:p>
          <a:p>
            <a:r>
              <a:rPr lang="en-GB" dirty="0"/>
              <a:t>0.4087481 0.3963608 0.4211354</a:t>
            </a:r>
          </a:p>
        </p:txBody>
      </p:sp>
    </p:spTree>
    <p:extLst>
      <p:ext uri="{BB962C8B-B14F-4D97-AF65-F5344CB8AC3E}">
        <p14:creationId xmlns:p14="http://schemas.microsoft.com/office/powerpoint/2010/main" val="292349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00200"/>
            <a:ext cx="8928992" cy="4468119"/>
          </a:xfrm>
        </p:spPr>
        <p:txBody>
          <a:bodyPr>
            <a:normAutofit/>
          </a:bodyPr>
          <a:lstStyle/>
          <a:p>
            <a:r>
              <a:rPr lang="en-GB" sz="1600" dirty="0">
                <a:latin typeface="Calibri Light" panose="020F0302020204030204" pitchFamily="34" charset="0"/>
                <a:cs typeface="Calibri Light" panose="020F0302020204030204" pitchFamily="34" charset="0"/>
              </a:rPr>
              <a:t>2003 – 2007	Bachelor in Psychology</a:t>
            </a:r>
          </a:p>
          <a:p>
            <a:r>
              <a:rPr lang="en-GB" sz="1600" dirty="0">
                <a:latin typeface="Calibri Light" panose="020F0302020204030204" pitchFamily="34" charset="0"/>
                <a:cs typeface="Calibri Light" panose="020F0302020204030204" pitchFamily="34" charset="0"/>
              </a:rPr>
              <a:t>2007 – 2009	Master in Psychology</a:t>
            </a:r>
          </a:p>
          <a:p>
            <a:r>
              <a:rPr lang="en-GB" sz="1600" dirty="0">
                <a:solidFill>
                  <a:srgbClr val="0070C0"/>
                </a:solidFill>
                <a:latin typeface="Calibri Light" panose="020F0302020204030204" pitchFamily="34" charset="0"/>
                <a:cs typeface="Calibri Light" panose="020F0302020204030204" pitchFamily="34" charset="0"/>
              </a:rPr>
              <a:t>2009 – 2010	Master in Statistical Data Analysis</a:t>
            </a:r>
          </a:p>
          <a:p>
            <a:r>
              <a:rPr lang="en-GB" sz="1600" dirty="0">
                <a:latin typeface="Calibri Light" panose="020F0302020204030204" pitchFamily="34" charset="0"/>
                <a:cs typeface="Calibri Light" panose="020F0302020204030204" pitchFamily="34" charset="0"/>
              </a:rPr>
              <a:t>2011 – 2015	Ph.D. in Psychology</a:t>
            </a:r>
          </a:p>
          <a:p>
            <a:r>
              <a:rPr lang="en-GB" sz="1600" dirty="0">
                <a:latin typeface="Calibri Light" panose="020F0302020204030204" pitchFamily="34" charset="0"/>
                <a:cs typeface="Calibri Light" panose="020F0302020204030204" pitchFamily="34" charset="0"/>
              </a:rPr>
              <a:t>2016 – 2019	Postdoc in Psychology</a:t>
            </a:r>
          </a:p>
          <a:p>
            <a:r>
              <a:rPr lang="en-GB" sz="1600" dirty="0">
                <a:solidFill>
                  <a:srgbClr val="0070C0"/>
                </a:solidFill>
                <a:latin typeface="Calibri Light" panose="020F0302020204030204" pitchFamily="34" charset="0"/>
                <a:cs typeface="Calibri Light" panose="020F0302020204030204" pitchFamily="34" charset="0"/>
              </a:rPr>
              <a:t>2019 – …	Statistician</a:t>
            </a:r>
          </a:p>
          <a:p>
            <a:pPr marL="0" indent="0">
              <a:buNone/>
            </a:pPr>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Doctoral dissertation—including two publications—written on the application of machine learning to emotion data.</a:t>
            </a:r>
          </a:p>
          <a:p>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Part-time statistical assistant at CISA, offering regular consulting services for researchers, bi-monthly mailings, and workshops (machine learning, multilevel regression, statistics tips). Presented twice at the R Lunch series of UNIGE.</a:t>
            </a:r>
            <a:endParaRPr lang="en-US" sz="16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F6F715B5-E74F-4E37-B07F-2BE52C2789D9}"/>
              </a:ext>
            </a:extLst>
          </p:cNvPr>
          <p:cNvSpPr txBox="1"/>
          <p:nvPr/>
        </p:nvSpPr>
        <p:spPr>
          <a:xfrm>
            <a:off x="335361" y="292297"/>
            <a:ext cx="597666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Personal background</a:t>
            </a:r>
            <a:endParaRPr lang="en-GB" sz="3200">
              <a:solidFill>
                <a:schemeClr val="tx2">
                  <a:lumMod val="75000"/>
                </a:schemeClr>
              </a:solidFill>
              <a:latin typeface="Tw Cen MT" panose="020B0602020104020603" pitchFamily="34" charset="0"/>
            </a:endParaRPr>
          </a:p>
        </p:txBody>
      </p:sp>
      <p:cxnSp>
        <p:nvCxnSpPr>
          <p:cNvPr id="7" name="Straight Connector 6">
            <a:extLst>
              <a:ext uri="{FF2B5EF4-FFF2-40B4-BE49-F238E27FC236}">
                <a16:creationId xmlns:a16="http://schemas.microsoft.com/office/drawing/2014/main" id="{526B59DC-56E4-4C96-B773-CD10B71DC35A}"/>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16D0782-74C6-43C1-A0D9-07763682212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95" r="8832" b="12201"/>
          <a:stretch/>
        </p:blipFill>
        <p:spPr>
          <a:xfrm>
            <a:off x="9984432" y="263848"/>
            <a:ext cx="1878132" cy="1483240"/>
          </a:xfrm>
          <a:prstGeom prst="rect">
            <a:avLst/>
          </a:prstGeom>
        </p:spPr>
      </p:pic>
      <p:sp>
        <p:nvSpPr>
          <p:cNvPr id="2" name="Rectangle 1">
            <a:extLst>
              <a:ext uri="{FF2B5EF4-FFF2-40B4-BE49-F238E27FC236}">
                <a16:creationId xmlns:a16="http://schemas.microsoft.com/office/drawing/2014/main" id="{9C70F38F-B007-41F0-8A79-F25C7DCC0085}"/>
              </a:ext>
            </a:extLst>
          </p:cNvPr>
          <p:cNvSpPr/>
          <p:nvPr/>
        </p:nvSpPr>
        <p:spPr>
          <a:xfrm>
            <a:off x="4007768" y="4995075"/>
            <a:ext cx="3235373" cy="276999"/>
          </a:xfrm>
          <a:prstGeom prst="rect">
            <a:avLst/>
          </a:prstGeom>
        </p:spPr>
        <p:txBody>
          <a:bodyPr wrap="none">
            <a:spAutoFit/>
          </a:bodyPr>
          <a:lstStyle/>
          <a:p>
            <a:r>
              <a:rPr lang="en-CH" sz="1200">
                <a:hlinkClick r:id="rId3"/>
              </a:rPr>
              <a:t>http://use-r-carlvogt.github.io/prochains-lunchs/</a:t>
            </a:r>
            <a:endParaRPr lang="en-CH" sz="1200"/>
          </a:p>
        </p:txBody>
      </p:sp>
      <p:sp>
        <p:nvSpPr>
          <p:cNvPr id="4" name="Slide Number Placeholder 3">
            <a:extLst>
              <a:ext uri="{FF2B5EF4-FFF2-40B4-BE49-F238E27FC236}">
                <a16:creationId xmlns:a16="http://schemas.microsoft.com/office/drawing/2014/main" id="{E24A019A-D927-4395-802C-B4CBA659CA57}"/>
              </a:ext>
            </a:extLst>
          </p:cNvPr>
          <p:cNvSpPr>
            <a:spLocks noGrp="1"/>
          </p:cNvSpPr>
          <p:nvPr>
            <p:ph type="sldNum" sz="quarter" idx="12"/>
          </p:nvPr>
        </p:nvSpPr>
        <p:spPr/>
        <p:txBody>
          <a:bodyPr/>
          <a:lstStyle/>
          <a:p>
            <a:fld id="{C1FDBBE5-22A6-4526-9CE2-8F57881DBE87}" type="slidenum">
              <a:rPr lang="en-GB" smtClean="0"/>
              <a:t>3</a:t>
            </a:fld>
            <a:endParaRPr lang="en-GB"/>
          </a:p>
        </p:txBody>
      </p:sp>
      <p:sp>
        <p:nvSpPr>
          <p:cNvPr id="8" name="TextBox 7">
            <a:extLst>
              <a:ext uri="{FF2B5EF4-FFF2-40B4-BE49-F238E27FC236}">
                <a16:creationId xmlns:a16="http://schemas.microsoft.com/office/drawing/2014/main" id="{A13D8E73-6A3E-0F4F-CDDD-149348EF86B8}"/>
              </a:ext>
            </a:extLst>
          </p:cNvPr>
          <p:cNvSpPr txBox="1"/>
          <p:nvPr/>
        </p:nvSpPr>
        <p:spPr>
          <a:xfrm>
            <a:off x="9984432" y="1850454"/>
            <a:ext cx="2134823" cy="369332"/>
          </a:xfrm>
          <a:prstGeom prst="rect">
            <a:avLst/>
          </a:prstGeom>
          <a:noFill/>
        </p:spPr>
        <p:txBody>
          <a:bodyPr wrap="square">
            <a:spAutoFit/>
          </a:bodyPr>
          <a:lstStyle/>
          <a:p>
            <a:r>
              <a:rPr lang="en-GB">
                <a:latin typeface="Calibri Light" panose="020F0302020204030204" pitchFamily="34" charset="0"/>
                <a:cs typeface="Calibri Light" panose="020F0302020204030204" pitchFamily="34" charset="0"/>
                <a:hlinkClick r:id="rId4"/>
              </a:rPr>
              <a:t>Personal CISA page</a:t>
            </a:r>
            <a:endParaRPr lang="en-GB">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55131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30</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Residual analysis of quasi-independence model</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4104456" cy="4925144"/>
          </a:xfrm>
        </p:spPr>
        <p:txBody>
          <a:bodyPr>
            <a:normAutofit/>
          </a:bodyPr>
          <a:lstStyle/>
          <a:p>
            <a:r>
              <a:rPr lang="en-US" sz="1600" dirty="0">
                <a:latin typeface="Calibri Light" panose="020F0302020204030204" pitchFamily="34" charset="0"/>
                <a:cs typeface="Calibri Light" panose="020F0302020204030204" pitchFamily="34" charset="0"/>
              </a:rPr>
              <a:t>Large positive residuals indicate observed frequencies higher than expected under quasi-independence. Large </a:t>
            </a:r>
            <a:r>
              <a:rPr lang="en-US" sz="1600" dirty="0" err="1">
                <a:latin typeface="Calibri Light" panose="020F0302020204030204" pitchFamily="34" charset="0"/>
                <a:cs typeface="Calibri Light" panose="020F0302020204030204" pitchFamily="34" charset="0"/>
              </a:rPr>
              <a:t>neative</a:t>
            </a:r>
            <a:r>
              <a:rPr lang="en-US" sz="1600" dirty="0">
                <a:latin typeface="Calibri Light" panose="020F0302020204030204" pitchFamily="34" charset="0"/>
                <a:cs typeface="Calibri Light" panose="020F0302020204030204" pitchFamily="34" charset="0"/>
              </a:rPr>
              <a:t> values indicate frequencies lower than expected under quasi-independence.</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Here, residuals below |10| have been set to zero, to identify only the most important confusions. This cutoff value may depend on the size of the table.</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Some notable confusions:</a:t>
            </a:r>
          </a:p>
          <a:p>
            <a:pPr lvl="1"/>
            <a:r>
              <a:rPr lang="en-US" sz="1200" dirty="0">
                <a:latin typeface="Calibri Light" panose="020F0302020204030204" pitchFamily="34" charset="0"/>
                <a:cs typeface="Calibri Light" panose="020F0302020204030204" pitchFamily="34" charset="0"/>
              </a:rPr>
              <a:t>Joy mistaken for amusement</a:t>
            </a:r>
          </a:p>
          <a:p>
            <a:pPr lvl="1"/>
            <a:r>
              <a:rPr lang="en-US" sz="1200" dirty="0">
                <a:latin typeface="Calibri Light" panose="020F0302020204030204" pitchFamily="34" charset="0"/>
                <a:cs typeface="Calibri Light" panose="020F0302020204030204" pitchFamily="34" charset="0"/>
              </a:rPr>
              <a:t>Fear mistaken for anger</a:t>
            </a:r>
          </a:p>
          <a:p>
            <a:pPr lvl="1"/>
            <a:r>
              <a:rPr lang="en-US" sz="1200" dirty="0">
                <a:latin typeface="Calibri Light" panose="020F0302020204030204" pitchFamily="34" charset="0"/>
                <a:cs typeface="Calibri Light" panose="020F0302020204030204" pitchFamily="34" charset="0"/>
              </a:rPr>
              <a:t>Anxiety mistaken for fear</a:t>
            </a:r>
          </a:p>
          <a:p>
            <a:pPr lvl="1"/>
            <a:r>
              <a:rPr lang="en-US" sz="1200" dirty="0">
                <a:latin typeface="Calibri Light" panose="020F0302020204030204" pitchFamily="34" charset="0"/>
                <a:cs typeface="Calibri Light" panose="020F0302020204030204" pitchFamily="34" charset="0"/>
              </a:rPr>
              <a:t>Despair for sadness</a:t>
            </a:r>
          </a:p>
          <a:p>
            <a:pPr lvl="1"/>
            <a:endParaRPr lang="en-US" sz="12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But are the confusions symmetric?</a:t>
            </a:r>
          </a:p>
        </p:txBody>
      </p:sp>
      <p:graphicFrame>
        <p:nvGraphicFramePr>
          <p:cNvPr id="3" name="Table 2">
            <a:extLst>
              <a:ext uri="{FF2B5EF4-FFF2-40B4-BE49-F238E27FC236}">
                <a16:creationId xmlns:a16="http://schemas.microsoft.com/office/drawing/2014/main" id="{2E31D958-A7BA-BCDC-FC82-FB72816FA692}"/>
              </a:ext>
            </a:extLst>
          </p:cNvPr>
          <p:cNvGraphicFramePr>
            <a:graphicFrameLocks noGrp="1"/>
          </p:cNvGraphicFramePr>
          <p:nvPr>
            <p:extLst>
              <p:ext uri="{D42A27DB-BD31-4B8C-83A1-F6EECF244321}">
                <p14:modId xmlns:p14="http://schemas.microsoft.com/office/powerpoint/2010/main" val="1712324664"/>
              </p:ext>
            </p:extLst>
          </p:nvPr>
        </p:nvGraphicFramePr>
        <p:xfrm>
          <a:off x="5663952" y="1792098"/>
          <a:ext cx="5915958" cy="3220875"/>
        </p:xfrm>
        <a:graphic>
          <a:graphicData uri="http://schemas.openxmlformats.org/drawingml/2006/table">
            <a:tbl>
              <a:tblPr>
                <a:tableStyleId>{2D5ABB26-0587-4C30-8999-92F81FD0307C}</a:tableStyleId>
              </a:tblPr>
              <a:tblGrid>
                <a:gridCol w="875958">
                  <a:extLst>
                    <a:ext uri="{9D8B030D-6E8A-4147-A177-3AD203B41FA5}">
                      <a16:colId xmlns:a16="http://schemas.microsoft.com/office/drawing/2014/main" val="1898838158"/>
                    </a:ext>
                  </a:extLst>
                </a:gridCol>
                <a:gridCol w="360000">
                  <a:extLst>
                    <a:ext uri="{9D8B030D-6E8A-4147-A177-3AD203B41FA5}">
                      <a16:colId xmlns:a16="http://schemas.microsoft.com/office/drawing/2014/main" val="1581380891"/>
                    </a:ext>
                  </a:extLst>
                </a:gridCol>
                <a:gridCol w="360000">
                  <a:extLst>
                    <a:ext uri="{9D8B030D-6E8A-4147-A177-3AD203B41FA5}">
                      <a16:colId xmlns:a16="http://schemas.microsoft.com/office/drawing/2014/main" val="1645727563"/>
                    </a:ext>
                  </a:extLst>
                </a:gridCol>
                <a:gridCol w="360000">
                  <a:extLst>
                    <a:ext uri="{9D8B030D-6E8A-4147-A177-3AD203B41FA5}">
                      <a16:colId xmlns:a16="http://schemas.microsoft.com/office/drawing/2014/main" val="4000029358"/>
                    </a:ext>
                  </a:extLst>
                </a:gridCol>
                <a:gridCol w="360000">
                  <a:extLst>
                    <a:ext uri="{9D8B030D-6E8A-4147-A177-3AD203B41FA5}">
                      <a16:colId xmlns:a16="http://schemas.microsoft.com/office/drawing/2014/main" val="1369411538"/>
                    </a:ext>
                  </a:extLst>
                </a:gridCol>
                <a:gridCol w="360000">
                  <a:extLst>
                    <a:ext uri="{9D8B030D-6E8A-4147-A177-3AD203B41FA5}">
                      <a16:colId xmlns:a16="http://schemas.microsoft.com/office/drawing/2014/main" val="2554943432"/>
                    </a:ext>
                  </a:extLst>
                </a:gridCol>
                <a:gridCol w="360000">
                  <a:extLst>
                    <a:ext uri="{9D8B030D-6E8A-4147-A177-3AD203B41FA5}">
                      <a16:colId xmlns:a16="http://schemas.microsoft.com/office/drawing/2014/main" val="2721854122"/>
                    </a:ext>
                  </a:extLst>
                </a:gridCol>
                <a:gridCol w="360000">
                  <a:extLst>
                    <a:ext uri="{9D8B030D-6E8A-4147-A177-3AD203B41FA5}">
                      <a16:colId xmlns:a16="http://schemas.microsoft.com/office/drawing/2014/main" val="3006337486"/>
                    </a:ext>
                  </a:extLst>
                </a:gridCol>
                <a:gridCol w="360000">
                  <a:extLst>
                    <a:ext uri="{9D8B030D-6E8A-4147-A177-3AD203B41FA5}">
                      <a16:colId xmlns:a16="http://schemas.microsoft.com/office/drawing/2014/main" val="1081440549"/>
                    </a:ext>
                  </a:extLst>
                </a:gridCol>
                <a:gridCol w="360000">
                  <a:extLst>
                    <a:ext uri="{9D8B030D-6E8A-4147-A177-3AD203B41FA5}">
                      <a16:colId xmlns:a16="http://schemas.microsoft.com/office/drawing/2014/main" val="3660923604"/>
                    </a:ext>
                  </a:extLst>
                </a:gridCol>
                <a:gridCol w="360000">
                  <a:extLst>
                    <a:ext uri="{9D8B030D-6E8A-4147-A177-3AD203B41FA5}">
                      <a16:colId xmlns:a16="http://schemas.microsoft.com/office/drawing/2014/main" val="1859320943"/>
                    </a:ext>
                  </a:extLst>
                </a:gridCol>
                <a:gridCol w="360000">
                  <a:extLst>
                    <a:ext uri="{9D8B030D-6E8A-4147-A177-3AD203B41FA5}">
                      <a16:colId xmlns:a16="http://schemas.microsoft.com/office/drawing/2014/main" val="860101971"/>
                    </a:ext>
                  </a:extLst>
                </a:gridCol>
                <a:gridCol w="360000">
                  <a:extLst>
                    <a:ext uri="{9D8B030D-6E8A-4147-A177-3AD203B41FA5}">
                      <a16:colId xmlns:a16="http://schemas.microsoft.com/office/drawing/2014/main" val="3177055815"/>
                    </a:ext>
                  </a:extLst>
                </a:gridCol>
                <a:gridCol w="360000">
                  <a:extLst>
                    <a:ext uri="{9D8B030D-6E8A-4147-A177-3AD203B41FA5}">
                      <a16:colId xmlns:a16="http://schemas.microsoft.com/office/drawing/2014/main" val="2567286703"/>
                    </a:ext>
                  </a:extLst>
                </a:gridCol>
                <a:gridCol w="360000">
                  <a:extLst>
                    <a:ext uri="{9D8B030D-6E8A-4147-A177-3AD203B41FA5}">
                      <a16:colId xmlns:a16="http://schemas.microsoft.com/office/drawing/2014/main" val="1565393831"/>
                    </a:ext>
                  </a:extLst>
                </a:gridCol>
              </a:tblGrid>
              <a:tr h="0">
                <a:tc>
                  <a:txBody>
                    <a:bodyPr/>
                    <a:lstStyle/>
                    <a:p>
                      <a:pPr algn="l"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gridSpan="14">
                  <a:txBody>
                    <a:bodyPr/>
                    <a:lstStyle/>
                    <a:p>
                      <a:pPr algn="l" fontAlgn="b"/>
                      <a:r>
                        <a:rPr lang="en-US" sz="1000" b="1" u="none" strike="noStrike">
                          <a:solidFill>
                            <a:srgbClr val="000000"/>
                          </a:solidFill>
                          <a:effectLst/>
                          <a:latin typeface="Calibri Light" panose="020F0302020204030204" pitchFamily="34" charset="0"/>
                          <a:cs typeface="Calibri Light" panose="020F0302020204030204" pitchFamily="34" charset="0"/>
                        </a:rPr>
                        <a:t>Rating</a:t>
                      </a:r>
                      <a:endParaRPr lang="en-GB" sz="10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77510666"/>
                  </a:ext>
                </a:extLst>
              </a:tr>
              <a:tr h="792000">
                <a:tc>
                  <a:txBody>
                    <a:bodyPr/>
                    <a:lstStyle/>
                    <a:p>
                      <a:pPr algn="l" fontAlgn="b"/>
                      <a:r>
                        <a:rPr lang="en-US" sz="1000" b="1" u="none" strike="noStrike">
                          <a:solidFill>
                            <a:srgbClr val="000000"/>
                          </a:solidFill>
                          <a:effectLst/>
                          <a:latin typeface="Calibri Light" panose="020F0302020204030204" pitchFamily="34" charset="0"/>
                          <a:cs typeface="Calibri Light" panose="020F0302020204030204" pitchFamily="34" charset="0"/>
                        </a:rPr>
                        <a:t>Truth</a:t>
                      </a:r>
                      <a:endParaRPr lang="en-GB" sz="10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Amu</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Anger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Anxiety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Despair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Disgust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Fear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Interest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Irritation</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Joy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Pleasure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Pride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Relief</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Sadness</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Surprise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61169139"/>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Amusement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23</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622039091"/>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Anger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20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702549617"/>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Anxiety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16</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705687048"/>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Despair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30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053768629"/>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Disgust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262337012"/>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Fear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23</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14</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62196708"/>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Interest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11</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640176716"/>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Irritation</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12</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26969053"/>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Joy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17</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030159799"/>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Pleasure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31</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699256736"/>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Pride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16</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11</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949033136"/>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Relief</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12</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802331002"/>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Sadness</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19</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523481840"/>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Surprise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13</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60000"/>
                        <a:lumOff val="4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4241206226"/>
                  </a:ext>
                </a:extLst>
              </a:tr>
            </a:tbl>
          </a:graphicData>
        </a:graphic>
      </p:graphicFrame>
      <p:graphicFrame>
        <p:nvGraphicFramePr>
          <p:cNvPr id="5" name="Table 4">
            <a:extLst>
              <a:ext uri="{FF2B5EF4-FFF2-40B4-BE49-F238E27FC236}">
                <a16:creationId xmlns:a16="http://schemas.microsoft.com/office/drawing/2014/main" id="{875A5FF2-2961-D84C-635A-395F3C7DF832}"/>
              </a:ext>
            </a:extLst>
          </p:cNvPr>
          <p:cNvGraphicFramePr>
            <a:graphicFrameLocks noGrp="1"/>
          </p:cNvGraphicFramePr>
          <p:nvPr>
            <p:extLst>
              <p:ext uri="{D42A27DB-BD31-4B8C-83A1-F6EECF244321}">
                <p14:modId xmlns:p14="http://schemas.microsoft.com/office/powerpoint/2010/main" val="1146679770"/>
              </p:ext>
            </p:extLst>
          </p:nvPr>
        </p:nvGraphicFramePr>
        <p:xfrm>
          <a:off x="6088696" y="5276231"/>
          <a:ext cx="1811958" cy="1080120"/>
        </p:xfrm>
        <a:graphic>
          <a:graphicData uri="http://schemas.openxmlformats.org/drawingml/2006/table">
            <a:tbl>
              <a:tblPr>
                <a:tableStyleId>{2D5ABB26-0587-4C30-8999-92F81FD0307C}</a:tableStyleId>
              </a:tblPr>
              <a:tblGrid>
                <a:gridCol w="875958">
                  <a:extLst>
                    <a:ext uri="{9D8B030D-6E8A-4147-A177-3AD203B41FA5}">
                      <a16:colId xmlns:a16="http://schemas.microsoft.com/office/drawing/2014/main" val="1898838158"/>
                    </a:ext>
                  </a:extLst>
                </a:gridCol>
                <a:gridCol w="468000">
                  <a:extLst>
                    <a:ext uri="{9D8B030D-6E8A-4147-A177-3AD203B41FA5}">
                      <a16:colId xmlns:a16="http://schemas.microsoft.com/office/drawing/2014/main" val="1645727563"/>
                    </a:ext>
                  </a:extLst>
                </a:gridCol>
                <a:gridCol w="468000">
                  <a:extLst>
                    <a:ext uri="{9D8B030D-6E8A-4147-A177-3AD203B41FA5}">
                      <a16:colId xmlns:a16="http://schemas.microsoft.com/office/drawing/2014/main" val="2721854122"/>
                    </a:ext>
                  </a:extLst>
                </a:gridCol>
              </a:tblGrid>
              <a:tr h="233509">
                <a:tc>
                  <a:txBody>
                    <a:bodyPr/>
                    <a:lstStyle/>
                    <a:p>
                      <a:pPr algn="l"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gridSpan="2">
                  <a:txBody>
                    <a:bodyPr/>
                    <a:lstStyle/>
                    <a:p>
                      <a:pPr algn="l" fontAlgn="b"/>
                      <a:r>
                        <a:rPr lang="en-US" sz="1100" b="1" i="0" u="none" strike="noStrike">
                          <a:solidFill>
                            <a:srgbClr val="000000"/>
                          </a:solidFill>
                          <a:effectLst/>
                          <a:latin typeface="Calibri Light" panose="020F0302020204030204" pitchFamily="34" charset="0"/>
                          <a:cs typeface="Calibri Light" panose="020F0302020204030204" pitchFamily="34" charset="0"/>
                        </a:rPr>
                        <a:t>Rating</a:t>
                      </a:r>
                      <a:endParaRPr lang="en-GB" sz="11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77510666"/>
                  </a:ext>
                </a:extLst>
              </a:tr>
              <a:tr h="379593">
                <a:tc>
                  <a:txBody>
                    <a:bodyPr/>
                    <a:lstStyle/>
                    <a:p>
                      <a:pPr algn="l" fontAlgn="b"/>
                      <a:r>
                        <a:rPr lang="en-US" sz="1100" b="1" u="none" strike="noStrike">
                          <a:solidFill>
                            <a:srgbClr val="000000"/>
                          </a:solidFill>
                          <a:effectLst/>
                          <a:latin typeface="Calibri Light" panose="020F0302020204030204" pitchFamily="34" charset="0"/>
                          <a:cs typeface="Calibri Light" panose="020F0302020204030204" pitchFamily="34" charset="0"/>
                        </a:rPr>
                        <a:t>Truth</a:t>
                      </a:r>
                      <a:endParaRPr lang="en-GB" sz="11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Anger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Fear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61169139"/>
                  </a:ext>
                </a:extLst>
              </a:tr>
              <a:tr h="233509">
                <a:tc>
                  <a:txBody>
                    <a:bodyPr/>
                    <a:lstStyle/>
                    <a:p>
                      <a:pPr algn="l" fontAlgn="b"/>
                      <a:r>
                        <a:rPr lang="en-GB" sz="1100" i="1" u="none" strike="noStrike">
                          <a:effectLst/>
                          <a:latin typeface="Calibri Light" panose="020F0302020204030204" pitchFamily="34" charset="0"/>
                          <a:cs typeface="Calibri Light" panose="020F0302020204030204" pitchFamily="34" charset="0"/>
                        </a:rPr>
                        <a:t>Anger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dirty="0">
                          <a:effectLst/>
                          <a:latin typeface="Calibri Light" panose="020F0302020204030204" pitchFamily="34" charset="0"/>
                          <a:cs typeface="Calibri Light" panose="020F0302020204030204" pitchFamily="34" charset="0"/>
                        </a:rPr>
                        <a:t>390</a:t>
                      </a:r>
                      <a:endParaRPr lang="en-GB" sz="11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2549617"/>
                  </a:ext>
                </a:extLst>
              </a:tr>
              <a:tr h="233509">
                <a:tc>
                  <a:txBody>
                    <a:bodyPr/>
                    <a:lstStyle/>
                    <a:p>
                      <a:pPr algn="l" fontAlgn="b"/>
                      <a:r>
                        <a:rPr lang="en-GB" sz="1100" i="1" u="none" strike="noStrike">
                          <a:effectLst/>
                          <a:latin typeface="Calibri Light" panose="020F0302020204030204" pitchFamily="34" charset="0"/>
                          <a:cs typeface="Calibri Light" panose="020F0302020204030204" pitchFamily="34" charset="0"/>
                        </a:rPr>
                        <a:t>Fear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dirty="0">
                          <a:effectLst/>
                          <a:latin typeface="Calibri Light" panose="020F0302020204030204" pitchFamily="34" charset="0"/>
                          <a:cs typeface="Calibri Light" panose="020F0302020204030204" pitchFamily="34" charset="0"/>
                        </a:rPr>
                        <a:t>136</a:t>
                      </a:r>
                      <a:endParaRPr lang="en-GB" sz="11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362196708"/>
                  </a:ext>
                </a:extLst>
              </a:tr>
            </a:tbl>
          </a:graphicData>
        </a:graphic>
      </p:graphicFrame>
      <p:sp>
        <p:nvSpPr>
          <p:cNvPr id="7" name="TextBox 6">
            <a:extLst>
              <a:ext uri="{FF2B5EF4-FFF2-40B4-BE49-F238E27FC236}">
                <a16:creationId xmlns:a16="http://schemas.microsoft.com/office/drawing/2014/main" id="{EA65D8FB-B57A-1F1B-5D5C-DE63A22491BB}"/>
              </a:ext>
            </a:extLst>
          </p:cNvPr>
          <p:cNvSpPr txBox="1"/>
          <p:nvPr/>
        </p:nvSpPr>
        <p:spPr>
          <a:xfrm>
            <a:off x="8268585" y="5446959"/>
            <a:ext cx="1891415" cy="738664"/>
          </a:xfrm>
          <a:prstGeom prst="rect">
            <a:avLst/>
          </a:prstGeom>
          <a:noFill/>
        </p:spPr>
        <p:txBody>
          <a:bodyPr wrap="none" rtlCol="0">
            <a:spAutoFit/>
          </a:bodyPr>
          <a:lstStyle/>
          <a:p>
            <a:pPr marL="0" indent="0">
              <a:buNone/>
            </a:pPr>
            <a:r>
              <a:rPr lang="en-US" sz="1400">
                <a:latin typeface="Calibri Light" panose="020F0302020204030204" pitchFamily="34" charset="0"/>
                <a:cs typeface="Calibri Light" panose="020F0302020204030204" pitchFamily="34" charset="0"/>
              </a:rPr>
              <a:t>2×2 sub-table for </a:t>
            </a:r>
          </a:p>
          <a:p>
            <a:pPr marL="0" indent="0">
              <a:buNone/>
            </a:pPr>
            <a:r>
              <a:rPr lang="en-US" sz="1400">
                <a:latin typeface="Calibri Light" panose="020F0302020204030204" pitchFamily="34" charset="0"/>
                <a:cs typeface="Calibri Light" panose="020F0302020204030204" pitchFamily="34" charset="0"/>
              </a:rPr>
              <a:t>anger-fear classification</a:t>
            </a:r>
          </a:p>
          <a:p>
            <a:endParaRPr lang="en-GB" sz="1400"/>
          </a:p>
        </p:txBody>
      </p:sp>
    </p:spTree>
    <p:extLst>
      <p:ext uri="{BB962C8B-B14F-4D97-AF65-F5344CB8AC3E}">
        <p14:creationId xmlns:p14="http://schemas.microsoft.com/office/powerpoint/2010/main" val="131944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31</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Residual analysis of symmetry model</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4104456" cy="4925144"/>
          </a:xfrm>
        </p:spPr>
        <p:txBody>
          <a:bodyPr>
            <a:normAutofit/>
          </a:bodyPr>
          <a:lstStyle/>
          <a:p>
            <a:r>
              <a:rPr lang="en-US" sz="1600">
                <a:latin typeface="Calibri Light" panose="020F0302020204030204" pitchFamily="34" charset="0"/>
                <a:cs typeface="Calibri Light" panose="020F0302020204030204" pitchFamily="34" charset="0"/>
              </a:rPr>
              <a:t>A lower cutoff was chosen (&lt;5) for highlighting the interesting cells.</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This time, the sign of the residuals gives the direction of asymmetry, with positive meaning more mistakes, and negative less, in that direction.</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Some notable asymmetries:</a:t>
            </a:r>
          </a:p>
          <a:p>
            <a:pPr lvl="1"/>
            <a:r>
              <a:rPr lang="en-US" sz="1200">
                <a:latin typeface="Calibri Light" panose="020F0302020204030204" pitchFamily="34" charset="0"/>
                <a:cs typeface="Calibri Light" panose="020F0302020204030204" pitchFamily="34" charset="0"/>
              </a:rPr>
              <a:t>Fear was mistaken for anger more often than vice-versa</a:t>
            </a:r>
          </a:p>
          <a:p>
            <a:pPr lvl="1"/>
            <a:r>
              <a:rPr lang="en-US" sz="1200">
                <a:latin typeface="Calibri Light" panose="020F0302020204030204" pitchFamily="34" charset="0"/>
                <a:cs typeface="Calibri Light" panose="020F0302020204030204" pitchFamily="34" charset="0"/>
              </a:rPr>
              <a:t>Irritation was mistaken for anger less often than vice-versa</a:t>
            </a:r>
          </a:p>
          <a:p>
            <a:pPr lvl="1"/>
            <a:r>
              <a:rPr lang="en-US" sz="1200">
                <a:latin typeface="Calibri Light" panose="020F0302020204030204" pitchFamily="34" charset="0"/>
                <a:cs typeface="Calibri Light" panose="020F0302020204030204" pitchFamily="34" charset="0"/>
              </a:rPr>
              <a:t>Despair was mistaken for sadness more often than vice-versa</a:t>
            </a:r>
          </a:p>
        </p:txBody>
      </p:sp>
      <p:graphicFrame>
        <p:nvGraphicFramePr>
          <p:cNvPr id="3" name="Table 2">
            <a:extLst>
              <a:ext uri="{FF2B5EF4-FFF2-40B4-BE49-F238E27FC236}">
                <a16:creationId xmlns:a16="http://schemas.microsoft.com/office/drawing/2014/main" id="{2E31D958-A7BA-BCDC-FC82-FB72816FA692}"/>
              </a:ext>
            </a:extLst>
          </p:cNvPr>
          <p:cNvGraphicFramePr>
            <a:graphicFrameLocks noGrp="1"/>
          </p:cNvGraphicFramePr>
          <p:nvPr>
            <p:extLst>
              <p:ext uri="{D42A27DB-BD31-4B8C-83A1-F6EECF244321}">
                <p14:modId xmlns:p14="http://schemas.microsoft.com/office/powerpoint/2010/main" val="2039428325"/>
              </p:ext>
            </p:extLst>
          </p:nvPr>
        </p:nvGraphicFramePr>
        <p:xfrm>
          <a:off x="5663952" y="1792098"/>
          <a:ext cx="5915958" cy="3220875"/>
        </p:xfrm>
        <a:graphic>
          <a:graphicData uri="http://schemas.openxmlformats.org/drawingml/2006/table">
            <a:tbl>
              <a:tblPr>
                <a:tableStyleId>{2D5ABB26-0587-4C30-8999-92F81FD0307C}</a:tableStyleId>
              </a:tblPr>
              <a:tblGrid>
                <a:gridCol w="875958">
                  <a:extLst>
                    <a:ext uri="{9D8B030D-6E8A-4147-A177-3AD203B41FA5}">
                      <a16:colId xmlns:a16="http://schemas.microsoft.com/office/drawing/2014/main" val="1898838158"/>
                    </a:ext>
                  </a:extLst>
                </a:gridCol>
                <a:gridCol w="360000">
                  <a:extLst>
                    <a:ext uri="{9D8B030D-6E8A-4147-A177-3AD203B41FA5}">
                      <a16:colId xmlns:a16="http://schemas.microsoft.com/office/drawing/2014/main" val="1581380891"/>
                    </a:ext>
                  </a:extLst>
                </a:gridCol>
                <a:gridCol w="360000">
                  <a:extLst>
                    <a:ext uri="{9D8B030D-6E8A-4147-A177-3AD203B41FA5}">
                      <a16:colId xmlns:a16="http://schemas.microsoft.com/office/drawing/2014/main" val="1645727563"/>
                    </a:ext>
                  </a:extLst>
                </a:gridCol>
                <a:gridCol w="360000">
                  <a:extLst>
                    <a:ext uri="{9D8B030D-6E8A-4147-A177-3AD203B41FA5}">
                      <a16:colId xmlns:a16="http://schemas.microsoft.com/office/drawing/2014/main" val="4000029358"/>
                    </a:ext>
                  </a:extLst>
                </a:gridCol>
                <a:gridCol w="360000">
                  <a:extLst>
                    <a:ext uri="{9D8B030D-6E8A-4147-A177-3AD203B41FA5}">
                      <a16:colId xmlns:a16="http://schemas.microsoft.com/office/drawing/2014/main" val="1369411538"/>
                    </a:ext>
                  </a:extLst>
                </a:gridCol>
                <a:gridCol w="360000">
                  <a:extLst>
                    <a:ext uri="{9D8B030D-6E8A-4147-A177-3AD203B41FA5}">
                      <a16:colId xmlns:a16="http://schemas.microsoft.com/office/drawing/2014/main" val="2554943432"/>
                    </a:ext>
                  </a:extLst>
                </a:gridCol>
                <a:gridCol w="360000">
                  <a:extLst>
                    <a:ext uri="{9D8B030D-6E8A-4147-A177-3AD203B41FA5}">
                      <a16:colId xmlns:a16="http://schemas.microsoft.com/office/drawing/2014/main" val="2721854122"/>
                    </a:ext>
                  </a:extLst>
                </a:gridCol>
                <a:gridCol w="360000">
                  <a:extLst>
                    <a:ext uri="{9D8B030D-6E8A-4147-A177-3AD203B41FA5}">
                      <a16:colId xmlns:a16="http://schemas.microsoft.com/office/drawing/2014/main" val="3006337486"/>
                    </a:ext>
                  </a:extLst>
                </a:gridCol>
                <a:gridCol w="360000">
                  <a:extLst>
                    <a:ext uri="{9D8B030D-6E8A-4147-A177-3AD203B41FA5}">
                      <a16:colId xmlns:a16="http://schemas.microsoft.com/office/drawing/2014/main" val="1081440549"/>
                    </a:ext>
                  </a:extLst>
                </a:gridCol>
                <a:gridCol w="360000">
                  <a:extLst>
                    <a:ext uri="{9D8B030D-6E8A-4147-A177-3AD203B41FA5}">
                      <a16:colId xmlns:a16="http://schemas.microsoft.com/office/drawing/2014/main" val="3660923604"/>
                    </a:ext>
                  </a:extLst>
                </a:gridCol>
                <a:gridCol w="360000">
                  <a:extLst>
                    <a:ext uri="{9D8B030D-6E8A-4147-A177-3AD203B41FA5}">
                      <a16:colId xmlns:a16="http://schemas.microsoft.com/office/drawing/2014/main" val="1859320943"/>
                    </a:ext>
                  </a:extLst>
                </a:gridCol>
                <a:gridCol w="360000">
                  <a:extLst>
                    <a:ext uri="{9D8B030D-6E8A-4147-A177-3AD203B41FA5}">
                      <a16:colId xmlns:a16="http://schemas.microsoft.com/office/drawing/2014/main" val="860101971"/>
                    </a:ext>
                  </a:extLst>
                </a:gridCol>
                <a:gridCol w="360000">
                  <a:extLst>
                    <a:ext uri="{9D8B030D-6E8A-4147-A177-3AD203B41FA5}">
                      <a16:colId xmlns:a16="http://schemas.microsoft.com/office/drawing/2014/main" val="3177055815"/>
                    </a:ext>
                  </a:extLst>
                </a:gridCol>
                <a:gridCol w="360000">
                  <a:extLst>
                    <a:ext uri="{9D8B030D-6E8A-4147-A177-3AD203B41FA5}">
                      <a16:colId xmlns:a16="http://schemas.microsoft.com/office/drawing/2014/main" val="2567286703"/>
                    </a:ext>
                  </a:extLst>
                </a:gridCol>
                <a:gridCol w="360000">
                  <a:extLst>
                    <a:ext uri="{9D8B030D-6E8A-4147-A177-3AD203B41FA5}">
                      <a16:colId xmlns:a16="http://schemas.microsoft.com/office/drawing/2014/main" val="1565393831"/>
                    </a:ext>
                  </a:extLst>
                </a:gridCol>
              </a:tblGrid>
              <a:tr h="0">
                <a:tc>
                  <a:txBody>
                    <a:bodyPr/>
                    <a:lstStyle/>
                    <a:p>
                      <a:pPr algn="l"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gridSpan="14">
                  <a:txBody>
                    <a:bodyPr/>
                    <a:lstStyle/>
                    <a:p>
                      <a:pPr algn="l" fontAlgn="b"/>
                      <a:r>
                        <a:rPr lang="en-US" sz="1000" b="1" u="none" strike="noStrike">
                          <a:solidFill>
                            <a:srgbClr val="000000"/>
                          </a:solidFill>
                          <a:effectLst/>
                          <a:latin typeface="Calibri Light" panose="020F0302020204030204" pitchFamily="34" charset="0"/>
                          <a:cs typeface="Calibri Light" panose="020F0302020204030204" pitchFamily="34" charset="0"/>
                        </a:rPr>
                        <a:t>Rating</a:t>
                      </a:r>
                      <a:endParaRPr lang="en-GB" sz="10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77510666"/>
                  </a:ext>
                </a:extLst>
              </a:tr>
              <a:tr h="792000">
                <a:tc>
                  <a:txBody>
                    <a:bodyPr/>
                    <a:lstStyle/>
                    <a:p>
                      <a:pPr algn="l" fontAlgn="b"/>
                      <a:r>
                        <a:rPr lang="en-US" sz="1000" b="1" u="none" strike="noStrike">
                          <a:solidFill>
                            <a:srgbClr val="000000"/>
                          </a:solidFill>
                          <a:effectLst/>
                          <a:latin typeface="Calibri Light" panose="020F0302020204030204" pitchFamily="34" charset="0"/>
                          <a:cs typeface="Calibri Light" panose="020F0302020204030204" pitchFamily="34" charset="0"/>
                        </a:rPr>
                        <a:t>Truth</a:t>
                      </a:r>
                      <a:endParaRPr lang="en-GB" sz="10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Amu</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Anger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Anxiety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Despair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Disgust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Fear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Interest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Irritation</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Joy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Pleasure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Pride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Relief</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Sadness</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1" u="none" strike="noStrike">
                          <a:solidFill>
                            <a:srgbClr val="000000"/>
                          </a:solidFill>
                          <a:effectLst/>
                          <a:latin typeface="Calibri Light" panose="020F0302020204030204" pitchFamily="34" charset="0"/>
                          <a:cs typeface="Calibri Light" panose="020F0302020204030204" pitchFamily="34" charset="0"/>
                        </a:rPr>
                        <a:t>Surprise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vert="vert27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61169139"/>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Amusement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622039091"/>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Anger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702549617"/>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Anxiety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8</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705687048"/>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Despair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7</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7</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53768629"/>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Disgust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262337012"/>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Fear</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-8</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9</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-6</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-6</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62196708"/>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Interest</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-6</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640176716"/>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Irritation</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-10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-9</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6</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26969053"/>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Joy</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8</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30159799"/>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Pleasure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699256736"/>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Pride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949033136"/>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Relief</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802331002"/>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Sadness</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-7</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6</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fontAlgn="b"/>
                      <a:r>
                        <a:rPr lang="en-US" sz="1000" b="0" i="0" u="none" strike="noStrike" dirty="0">
                          <a:solidFill>
                            <a:srgbClr val="000000"/>
                          </a:solidFill>
                          <a:effectLst/>
                          <a:latin typeface="Calibri Light" panose="020F0302020204030204" pitchFamily="34" charset="0"/>
                          <a:cs typeface="Calibri Light" panose="020F0302020204030204" pitchFamily="34" charset="0"/>
                        </a:rPr>
                        <a:t>0</a:t>
                      </a:r>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523481840"/>
                  </a:ext>
                </a:extLst>
              </a:tr>
              <a:tr h="0">
                <a:tc>
                  <a:txBody>
                    <a:bodyPr/>
                    <a:lstStyle/>
                    <a:p>
                      <a:pPr algn="l" fontAlgn="b"/>
                      <a:r>
                        <a:rPr lang="en-GB" sz="1000" i="1" u="none" strike="noStrike">
                          <a:effectLst/>
                          <a:latin typeface="Calibri Light" panose="020F0302020204030204" pitchFamily="34" charset="0"/>
                          <a:cs typeface="Calibri Light" panose="020F0302020204030204" pitchFamily="34" charset="0"/>
                        </a:rPr>
                        <a:t>Surprise</a:t>
                      </a:r>
                      <a:endParaRPr lang="en-GB" sz="10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5</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-8</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2">
                        <a:lumMod val="40000"/>
                        <a:lumOff val="60000"/>
                      </a:schemeClr>
                    </a:solid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000" b="0" i="0" u="none" strike="noStrike">
                          <a:solidFill>
                            <a:srgbClr val="000000"/>
                          </a:solidFill>
                          <a:effectLst/>
                          <a:latin typeface="Calibri Light" panose="020F0302020204030204" pitchFamily="34" charset="0"/>
                          <a:cs typeface="Calibri Light" panose="020F0302020204030204" pitchFamily="34" charset="0"/>
                        </a:rPr>
                        <a:t>0</a:t>
                      </a:r>
                      <a:endParaRPr lang="en-GB" sz="10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GB" sz="1000" b="0" i="0" u="none" strike="noStrike" dirty="0">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85000"/>
                      </a:schemeClr>
                    </a:solidFill>
                  </a:tcPr>
                </a:tc>
                <a:extLst>
                  <a:ext uri="{0D108BD9-81ED-4DB2-BD59-A6C34878D82A}">
                    <a16:rowId xmlns:a16="http://schemas.microsoft.com/office/drawing/2014/main" val="4241206226"/>
                  </a:ext>
                </a:extLst>
              </a:tr>
            </a:tbl>
          </a:graphicData>
        </a:graphic>
      </p:graphicFrame>
      <p:graphicFrame>
        <p:nvGraphicFramePr>
          <p:cNvPr id="5" name="Table 4">
            <a:extLst>
              <a:ext uri="{FF2B5EF4-FFF2-40B4-BE49-F238E27FC236}">
                <a16:creationId xmlns:a16="http://schemas.microsoft.com/office/drawing/2014/main" id="{DB13B8E2-EB9D-F37E-9500-81C2F358EA1F}"/>
              </a:ext>
            </a:extLst>
          </p:cNvPr>
          <p:cNvGraphicFramePr>
            <a:graphicFrameLocks noGrp="1"/>
          </p:cNvGraphicFramePr>
          <p:nvPr>
            <p:extLst>
              <p:ext uri="{D42A27DB-BD31-4B8C-83A1-F6EECF244321}">
                <p14:modId xmlns:p14="http://schemas.microsoft.com/office/powerpoint/2010/main" val="2455698500"/>
              </p:ext>
            </p:extLst>
          </p:nvPr>
        </p:nvGraphicFramePr>
        <p:xfrm>
          <a:off x="6088696" y="5276231"/>
          <a:ext cx="1811958" cy="1080120"/>
        </p:xfrm>
        <a:graphic>
          <a:graphicData uri="http://schemas.openxmlformats.org/drawingml/2006/table">
            <a:tbl>
              <a:tblPr>
                <a:tableStyleId>{2D5ABB26-0587-4C30-8999-92F81FD0307C}</a:tableStyleId>
              </a:tblPr>
              <a:tblGrid>
                <a:gridCol w="875958">
                  <a:extLst>
                    <a:ext uri="{9D8B030D-6E8A-4147-A177-3AD203B41FA5}">
                      <a16:colId xmlns:a16="http://schemas.microsoft.com/office/drawing/2014/main" val="1898838158"/>
                    </a:ext>
                  </a:extLst>
                </a:gridCol>
                <a:gridCol w="468000">
                  <a:extLst>
                    <a:ext uri="{9D8B030D-6E8A-4147-A177-3AD203B41FA5}">
                      <a16:colId xmlns:a16="http://schemas.microsoft.com/office/drawing/2014/main" val="1645727563"/>
                    </a:ext>
                  </a:extLst>
                </a:gridCol>
                <a:gridCol w="468000">
                  <a:extLst>
                    <a:ext uri="{9D8B030D-6E8A-4147-A177-3AD203B41FA5}">
                      <a16:colId xmlns:a16="http://schemas.microsoft.com/office/drawing/2014/main" val="2721854122"/>
                    </a:ext>
                  </a:extLst>
                </a:gridCol>
              </a:tblGrid>
              <a:tr h="233509">
                <a:tc>
                  <a:txBody>
                    <a:bodyPr/>
                    <a:lstStyle/>
                    <a:p>
                      <a:pPr algn="l"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gridSpan="2">
                  <a:txBody>
                    <a:bodyPr/>
                    <a:lstStyle/>
                    <a:p>
                      <a:pPr algn="l" fontAlgn="b"/>
                      <a:r>
                        <a:rPr lang="en-US" sz="1100" b="1" i="0" u="none" strike="noStrike">
                          <a:solidFill>
                            <a:srgbClr val="000000"/>
                          </a:solidFill>
                          <a:effectLst/>
                          <a:latin typeface="Calibri Light" panose="020F0302020204030204" pitchFamily="34" charset="0"/>
                          <a:cs typeface="Calibri Light" panose="020F0302020204030204" pitchFamily="34" charset="0"/>
                        </a:rPr>
                        <a:t>Rating</a:t>
                      </a:r>
                      <a:endParaRPr lang="en-GB" sz="11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algn="r" fontAlgn="b"/>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77510666"/>
                  </a:ext>
                </a:extLst>
              </a:tr>
              <a:tr h="379593">
                <a:tc>
                  <a:txBody>
                    <a:bodyPr/>
                    <a:lstStyle/>
                    <a:p>
                      <a:pPr algn="l" fontAlgn="b"/>
                      <a:r>
                        <a:rPr lang="en-US" sz="1100" b="1" u="none" strike="noStrike">
                          <a:solidFill>
                            <a:srgbClr val="000000"/>
                          </a:solidFill>
                          <a:effectLst/>
                          <a:latin typeface="Calibri Light" panose="020F0302020204030204" pitchFamily="34" charset="0"/>
                          <a:cs typeface="Calibri Light" panose="020F0302020204030204" pitchFamily="34" charset="0"/>
                        </a:rPr>
                        <a:t>Truth</a:t>
                      </a:r>
                      <a:endParaRPr lang="en-GB" sz="11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Anger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1" u="none" strike="noStrike">
                          <a:solidFill>
                            <a:srgbClr val="000000"/>
                          </a:solidFill>
                          <a:effectLst/>
                          <a:latin typeface="Calibri Light" panose="020F0302020204030204" pitchFamily="34" charset="0"/>
                          <a:cs typeface="Calibri Light" panose="020F0302020204030204" pitchFamily="34" charset="0"/>
                        </a:rPr>
                        <a:t>Fear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61169139"/>
                  </a:ext>
                </a:extLst>
              </a:tr>
              <a:tr h="233509">
                <a:tc>
                  <a:txBody>
                    <a:bodyPr/>
                    <a:lstStyle/>
                    <a:p>
                      <a:pPr algn="l" fontAlgn="b"/>
                      <a:r>
                        <a:rPr lang="en-GB" sz="1100" i="1" u="none" strike="noStrike">
                          <a:effectLst/>
                          <a:latin typeface="Calibri Light" panose="020F0302020204030204" pitchFamily="34" charset="0"/>
                          <a:cs typeface="Calibri Light" panose="020F0302020204030204" pitchFamily="34" charset="0"/>
                        </a:rPr>
                        <a:t>Anger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390</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75000"/>
                      </a:schemeClr>
                    </a:solidFill>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2549617"/>
                  </a:ext>
                </a:extLst>
              </a:tr>
              <a:tr h="233509">
                <a:tc>
                  <a:txBody>
                    <a:bodyPr/>
                    <a:lstStyle/>
                    <a:p>
                      <a:pPr algn="l" fontAlgn="b"/>
                      <a:r>
                        <a:rPr lang="en-GB" sz="1100" i="1" u="none" strike="noStrike">
                          <a:effectLst/>
                          <a:latin typeface="Calibri Light" panose="020F0302020204030204" pitchFamily="34" charset="0"/>
                          <a:cs typeface="Calibri Light" panose="020F0302020204030204" pitchFamily="34" charset="0"/>
                        </a:rPr>
                        <a:t>Fear</a:t>
                      </a:r>
                      <a:endParaRPr lang="en-GB" sz="1100" b="0" i="1"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132</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GB" sz="1100" u="none" strike="noStrike">
                          <a:effectLst/>
                          <a:latin typeface="Calibri Light" panose="020F0302020204030204" pitchFamily="34" charset="0"/>
                          <a:cs typeface="Calibri Light" panose="020F0302020204030204" pitchFamily="34" charset="0"/>
                        </a:rPr>
                        <a:t>136</a:t>
                      </a:r>
                      <a:endParaRPr lang="en-GB" sz="11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lumMod val="75000"/>
                      </a:schemeClr>
                    </a:solidFill>
                  </a:tcPr>
                </a:tc>
                <a:extLst>
                  <a:ext uri="{0D108BD9-81ED-4DB2-BD59-A6C34878D82A}">
                    <a16:rowId xmlns:a16="http://schemas.microsoft.com/office/drawing/2014/main" val="362196708"/>
                  </a:ext>
                </a:extLst>
              </a:tr>
            </a:tbl>
          </a:graphicData>
        </a:graphic>
      </p:graphicFrame>
      <p:sp>
        <p:nvSpPr>
          <p:cNvPr id="8" name="TextBox 7">
            <a:extLst>
              <a:ext uri="{FF2B5EF4-FFF2-40B4-BE49-F238E27FC236}">
                <a16:creationId xmlns:a16="http://schemas.microsoft.com/office/drawing/2014/main" id="{47A42646-70BC-9E08-D43E-8195D5712D33}"/>
              </a:ext>
            </a:extLst>
          </p:cNvPr>
          <p:cNvSpPr txBox="1"/>
          <p:nvPr/>
        </p:nvSpPr>
        <p:spPr>
          <a:xfrm>
            <a:off x="8268585" y="5446959"/>
            <a:ext cx="1891415" cy="738664"/>
          </a:xfrm>
          <a:prstGeom prst="rect">
            <a:avLst/>
          </a:prstGeom>
          <a:noFill/>
        </p:spPr>
        <p:txBody>
          <a:bodyPr wrap="none" rtlCol="0">
            <a:spAutoFit/>
          </a:bodyPr>
          <a:lstStyle/>
          <a:p>
            <a:pPr marL="0" indent="0">
              <a:buNone/>
            </a:pPr>
            <a:r>
              <a:rPr lang="en-US" sz="1400">
                <a:latin typeface="Calibri Light" panose="020F0302020204030204" pitchFamily="34" charset="0"/>
                <a:cs typeface="Calibri Light" panose="020F0302020204030204" pitchFamily="34" charset="0"/>
              </a:rPr>
              <a:t>2×2 sub-table for </a:t>
            </a:r>
          </a:p>
          <a:p>
            <a:pPr marL="0" indent="0">
              <a:buNone/>
            </a:pPr>
            <a:r>
              <a:rPr lang="en-US" sz="1400">
                <a:latin typeface="Calibri Light" panose="020F0302020204030204" pitchFamily="34" charset="0"/>
                <a:cs typeface="Calibri Light" panose="020F0302020204030204" pitchFamily="34" charset="0"/>
              </a:rPr>
              <a:t>anger-fear classification</a:t>
            </a:r>
          </a:p>
          <a:p>
            <a:endParaRPr lang="en-GB" sz="1400"/>
          </a:p>
        </p:txBody>
      </p:sp>
    </p:spTree>
    <p:extLst>
      <p:ext uri="{BB962C8B-B14F-4D97-AF65-F5344CB8AC3E}">
        <p14:creationId xmlns:p14="http://schemas.microsoft.com/office/powerpoint/2010/main" val="1491677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32</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Residual analysis</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Especially for large tables, residual analysis makes the most sense after significant omnibus tests. It is the quickest way to identify notable confusions and asymmetries between 2×2 pairs of levels. It is descriptive and a cutoff must be chosen to decide what residual size is "notable".</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For those notable pairs, one can still choose to run conventional tests, on that 2×2 </a:t>
            </a:r>
            <a:r>
              <a:rPr lang="en-US" sz="1600" dirty="0" err="1">
                <a:latin typeface="Calibri Light" panose="020F0302020204030204" pitchFamily="34" charset="0"/>
                <a:cs typeface="Calibri Light" panose="020F0302020204030204" pitchFamily="34" charset="0"/>
              </a:rPr>
              <a:t>subtable</a:t>
            </a:r>
            <a:r>
              <a:rPr lang="en-US" sz="1600" dirty="0">
                <a:latin typeface="Calibri Light" panose="020F0302020204030204" pitchFamily="34" charset="0"/>
                <a:cs typeface="Calibri Light" panose="020F0302020204030204" pitchFamily="34" charset="0"/>
              </a:rPr>
              <a:t>, including a chi-square test or </a:t>
            </a:r>
            <a:r>
              <a:rPr lang="en-US" sz="1600" dirty="0" err="1">
                <a:latin typeface="Calibri Light" panose="020F0302020204030204" pitchFamily="34" charset="0"/>
                <a:cs typeface="Calibri Light" panose="020F0302020204030204" pitchFamily="34" charset="0"/>
              </a:rPr>
              <a:t>McNemar's</a:t>
            </a:r>
            <a:r>
              <a:rPr lang="en-US" sz="1600" dirty="0">
                <a:latin typeface="Calibri Light" panose="020F0302020204030204" pitchFamily="34" charset="0"/>
                <a:cs typeface="Calibri Light" panose="020F0302020204030204" pitchFamily="34" charset="0"/>
              </a:rPr>
              <a:t> test.</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Likewise, for comparing any pair of proportions, one can run a proportion/binomial test.</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Although mosaic plots are sometimes recommended for visualizing residual analysis, the cells will rescale in size, relative to their raw frequency, which often makes large tables very difficult to read. A simple, evenly spaced matrix with colors will be more useful.</a:t>
            </a:r>
          </a:p>
        </p:txBody>
      </p:sp>
    </p:spTree>
    <p:extLst>
      <p:ext uri="{BB962C8B-B14F-4D97-AF65-F5344CB8AC3E}">
        <p14:creationId xmlns:p14="http://schemas.microsoft.com/office/powerpoint/2010/main" val="425935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33</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Model performance</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As mentioned, the preceding approach can be applied to confusion matrices of model performance (e.g., in a machine learning setting), extending the analysis of goodness-of-fit of the model:</a:t>
            </a:r>
          </a:p>
          <a:p>
            <a:endParaRPr lang="en-US" sz="1600" dirty="0">
              <a:latin typeface="Calibri Light" panose="020F0302020204030204" pitchFamily="34" charset="0"/>
              <a:cs typeface="Calibri Light" panose="020F0302020204030204" pitchFamily="34" charset="0"/>
            </a:endParaRPr>
          </a:p>
          <a:p>
            <a:pPr marL="0" indent="0">
              <a:buNone/>
            </a:pPr>
            <a:r>
              <a:rPr lang="en-US" sz="1200" dirty="0">
                <a:latin typeface="Courier New" panose="02070309020205020404" pitchFamily="49" charset="0"/>
                <a:cs typeface="Courier New" panose="02070309020205020404" pitchFamily="49" charset="0"/>
              </a:rPr>
              <a:t>	got &lt;- array(c(11,54,11,132),dim=c(2,2),</a:t>
            </a:r>
            <a:r>
              <a:rPr lang="en-US" sz="1200" dirty="0" err="1">
                <a:latin typeface="Courier New" panose="02070309020205020404" pitchFamily="49" charset="0"/>
                <a:cs typeface="Courier New" panose="02070309020205020404" pitchFamily="49" charset="0"/>
              </a:rPr>
              <a:t>dimnames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list(Observed=c("</a:t>
            </a:r>
            <a:r>
              <a:rPr lang="en-US" sz="1200" dirty="0" err="1">
                <a:latin typeface="Courier New" panose="02070309020205020404" pitchFamily="49" charset="0"/>
                <a:cs typeface="Courier New" panose="02070309020205020404" pitchFamily="49" charset="0"/>
              </a:rPr>
              <a:t>No","Yes</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Predicted=c("</a:t>
            </a:r>
            <a:r>
              <a:rPr lang="en-US" sz="1200" dirty="0" err="1">
                <a:latin typeface="Courier New" panose="02070309020205020404" pitchFamily="49" charset="0"/>
                <a:cs typeface="Courier New" panose="02070309020205020404" pitchFamily="49" charset="0"/>
              </a:rPr>
              <a:t>No","Yes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square.tests</a:t>
            </a:r>
            <a:r>
              <a:rPr lang="en-US" sz="1200" dirty="0">
                <a:latin typeface="Courier New" panose="02070309020205020404" pitchFamily="49" charset="0"/>
                <a:cs typeface="Courier New" panose="02070309020205020404" pitchFamily="49" charset="0"/>
              </a:rPr>
              <a:t>(got)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CohenKappa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got,conf.level</a:t>
            </a:r>
            <a:r>
              <a:rPr lang="en-US" sz="1200" dirty="0">
                <a:latin typeface="Courier New" panose="02070309020205020404" pitchFamily="49" charset="0"/>
                <a:cs typeface="Courier New" panose="02070309020205020404" pitchFamily="49" charset="0"/>
              </a:rPr>
              <a:t>=0.95)</a:t>
            </a: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So poor agreement between predicted and observed outcomes, with a low Kappa value, marginal homogeneity rejected, and even a non-significant chi-square test!</a:t>
            </a:r>
          </a:p>
        </p:txBody>
      </p:sp>
      <p:sp>
        <p:nvSpPr>
          <p:cNvPr id="5" name="TextBox 4">
            <a:extLst>
              <a:ext uri="{FF2B5EF4-FFF2-40B4-BE49-F238E27FC236}">
                <a16:creationId xmlns:a16="http://schemas.microsoft.com/office/drawing/2014/main" id="{C9AE0162-0DEE-6AB2-4AAD-AE0A96264262}"/>
              </a:ext>
            </a:extLst>
          </p:cNvPr>
          <p:cNvSpPr txBox="1"/>
          <p:nvPr/>
        </p:nvSpPr>
        <p:spPr>
          <a:xfrm>
            <a:off x="2207568" y="3690898"/>
            <a:ext cx="5256584" cy="1754326"/>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                  Test           LRT DF            P</a:t>
            </a:r>
          </a:p>
          <a:p>
            <a:r>
              <a:rPr lang="en-GB"/>
              <a:t>1         Independence  3.765678e+00  1 5.231465e-02</a:t>
            </a:r>
          </a:p>
          <a:p>
            <a:r>
              <a:rPr lang="en-GB"/>
              <a:t>2   Quasi-independence  8.881784e-16  0 0.000000e+00</a:t>
            </a:r>
          </a:p>
          <a:p>
            <a:r>
              <a:rPr lang="en-GB"/>
              <a:t>3             Symmetry  3.100276e+01  1 2.576616e-08</a:t>
            </a:r>
          </a:p>
          <a:p>
            <a:r>
              <a:rPr lang="en-GB"/>
              <a:t>4       Quasi-symmetry -6.661338e-16  0 1.000000e+00</a:t>
            </a:r>
          </a:p>
          <a:p>
            <a:r>
              <a:rPr lang="en-GB"/>
              <a:t>5 Marginal homogeneity  3.100276e+01  1 2.576616e-08</a:t>
            </a:r>
          </a:p>
          <a:p>
            <a:endParaRPr lang="en-GB"/>
          </a:p>
          <a:p>
            <a:r>
              <a:rPr lang="en-GB"/>
              <a:t>      kappa       lwr.ci       upr.ci </a:t>
            </a:r>
          </a:p>
          <a:p>
            <a:r>
              <a:rPr lang="en-GB"/>
              <a:t>0.112627986 -0.009337359  0.234593331 </a:t>
            </a:r>
          </a:p>
        </p:txBody>
      </p:sp>
      <p:graphicFrame>
        <p:nvGraphicFramePr>
          <p:cNvPr id="6" name="Table 5">
            <a:extLst>
              <a:ext uri="{FF2B5EF4-FFF2-40B4-BE49-F238E27FC236}">
                <a16:creationId xmlns:a16="http://schemas.microsoft.com/office/drawing/2014/main" id="{EC314F79-6C49-A988-BA65-374BC061B8BE}"/>
              </a:ext>
            </a:extLst>
          </p:cNvPr>
          <p:cNvGraphicFramePr>
            <a:graphicFrameLocks noGrp="1"/>
          </p:cNvGraphicFramePr>
          <p:nvPr/>
        </p:nvGraphicFramePr>
        <p:xfrm>
          <a:off x="8292560" y="2478762"/>
          <a:ext cx="2844000" cy="2028225"/>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648000">
                  <a:extLst>
                    <a:ext uri="{9D8B030D-6E8A-4147-A177-3AD203B41FA5}">
                      <a16:colId xmlns:a16="http://schemas.microsoft.com/office/drawing/2014/main" val="20002"/>
                    </a:ext>
                  </a:extLst>
                </a:gridCol>
                <a:gridCol w="648000">
                  <a:extLst>
                    <a:ext uri="{9D8B030D-6E8A-4147-A177-3AD203B41FA5}">
                      <a16:colId xmlns:a16="http://schemas.microsoft.com/office/drawing/2014/main" val="2921644812"/>
                    </a:ext>
                  </a:extLst>
                </a:gridCol>
              </a:tblGrid>
              <a:tr h="405645">
                <a:tc>
                  <a:txBody>
                    <a:bodyPr/>
                    <a:lstStyle/>
                    <a:p>
                      <a:endParaRPr lang="en-GB" sz="140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gridSpan="2">
                  <a:txBody>
                    <a:bodyPr/>
                    <a:lstStyle/>
                    <a:p>
                      <a:pPr algn="ctr"/>
                      <a:r>
                        <a:rPr lang="fr-CH" sz="1400" b="1">
                          <a:latin typeface="Calibri Light" panose="020F0302020204030204" pitchFamily="34" charset="0"/>
                          <a:cs typeface="Calibri Light" panose="020F0302020204030204" pitchFamily="34" charset="0"/>
                        </a:rPr>
                        <a:t>Observed</a:t>
                      </a:r>
                      <a:endParaRPr lang="en-GB" sz="1400" b="1">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hMerge="1">
                  <a:txBody>
                    <a:bodyPr/>
                    <a:lstStyle/>
                    <a:p>
                      <a:endParaRPr lang="en-GB"/>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GB" sz="1400" b="1">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0000"/>
                  </a:ext>
                </a:extLst>
              </a:tr>
              <a:tr h="405645">
                <a:tc>
                  <a:txBody>
                    <a:bodyPr/>
                    <a:lstStyle/>
                    <a:p>
                      <a:pPr marL="0" algn="r" defTabSz="914400" rtl="0" eaLnBrk="1" latinLnBrk="0" hangingPunct="1"/>
                      <a:r>
                        <a:rPr lang="fr-CH" sz="1400" b="1" kern="1200">
                          <a:latin typeface="Calibri Light" panose="020F0302020204030204" pitchFamily="34" charset="0"/>
                          <a:cs typeface="Calibri Light" panose="020F0302020204030204" pitchFamily="34" charset="0"/>
                        </a:rPr>
                        <a:t>Predicted</a:t>
                      </a:r>
                      <a:endParaRPr lang="en-GB" sz="1400" b="1" kern="1200">
                        <a:solidFill>
                          <a:schemeClr val="lt1"/>
                        </a:solidFill>
                        <a:latin typeface="Calibri Light" panose="020F0302020204030204" pitchFamily="34" charset="0"/>
                        <a:ea typeface="+mn-ea"/>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fr-CH" sz="1400" b="0" i="1">
                          <a:latin typeface="Calibri Light" panose="020F0302020204030204" pitchFamily="34" charset="0"/>
                          <a:cs typeface="Calibri Light" panose="020F0302020204030204" pitchFamily="34" charset="0"/>
                        </a:rPr>
                        <a:t>No</a:t>
                      </a:r>
                      <a:endParaRPr lang="en-GB" sz="1400" b="0" i="1">
                        <a:solidFill>
                          <a:schemeClr val="bg1"/>
                        </a:solidFill>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fr-CH" sz="1400" b="0" i="1">
                          <a:latin typeface="Calibri Light" panose="020F0302020204030204" pitchFamily="34" charset="0"/>
                          <a:cs typeface="Calibri Light" panose="020F0302020204030204" pitchFamily="34" charset="0"/>
                        </a:rPr>
                        <a:t>Yes</a:t>
                      </a:r>
                      <a:endParaRPr lang="en-GB" sz="1400" b="0" i="1">
                        <a:solidFill>
                          <a:schemeClr val="bg1"/>
                        </a:solidFill>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endParaRPr lang="en-GB" sz="1400" b="0" i="1">
                        <a:solidFill>
                          <a:schemeClr val="bg1"/>
                        </a:solidFill>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0001"/>
                  </a:ext>
                </a:extLst>
              </a:tr>
              <a:tr h="405645">
                <a:tc>
                  <a:txBody>
                    <a:bodyPr/>
                    <a:lstStyle/>
                    <a:p>
                      <a:pPr marL="0" algn="r" defTabSz="914400" rtl="0" eaLnBrk="1" latinLnBrk="0" hangingPunct="1"/>
                      <a:r>
                        <a:rPr lang="fr-CH" sz="1400" b="0" i="1" kern="1200">
                          <a:latin typeface="Calibri Light" panose="020F0302020204030204" pitchFamily="34" charset="0"/>
                          <a:cs typeface="Calibri Light" panose="020F0302020204030204" pitchFamily="34" charset="0"/>
                        </a:rPr>
                        <a:t>No</a:t>
                      </a:r>
                      <a:endParaRPr lang="en-GB" sz="1400" b="0" i="1" kern="1200">
                        <a:solidFill>
                          <a:schemeClr val="lt1"/>
                        </a:solidFill>
                        <a:latin typeface="Calibri Light" panose="020F0302020204030204" pitchFamily="34" charset="0"/>
                        <a:ea typeface="+mn-ea"/>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fr-CH" sz="1400">
                          <a:latin typeface="Calibri Light" panose="020F0302020204030204" pitchFamily="34" charset="0"/>
                          <a:cs typeface="Calibri Light" panose="020F0302020204030204" pitchFamily="34" charset="0"/>
                        </a:rPr>
                        <a:t>11</a:t>
                      </a:r>
                      <a:endParaRPr lang="en-GB" sz="140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fr-CH" sz="1400">
                          <a:latin typeface="Calibri Light" panose="020F0302020204030204" pitchFamily="34" charset="0"/>
                          <a:cs typeface="Calibri Light" panose="020F0302020204030204" pitchFamily="34" charset="0"/>
                        </a:rPr>
                        <a:t>11</a:t>
                      </a:r>
                      <a:endParaRPr lang="en-GB" sz="140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400" b="1">
                          <a:latin typeface="Calibri Light" panose="020F0302020204030204" pitchFamily="34" charset="0"/>
                          <a:cs typeface="Calibri Light" panose="020F0302020204030204" pitchFamily="34" charset="0"/>
                        </a:rPr>
                        <a:t>22</a:t>
                      </a:r>
                      <a:endParaRPr lang="en-GB" sz="1400" b="1">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405645">
                <a:tc>
                  <a:txBody>
                    <a:bodyPr/>
                    <a:lstStyle/>
                    <a:p>
                      <a:pPr marL="0" algn="r" defTabSz="914400" rtl="0" eaLnBrk="1" latinLnBrk="0" hangingPunct="1"/>
                      <a:r>
                        <a:rPr lang="fr-CH" sz="1400" b="0" i="1" kern="1200">
                          <a:solidFill>
                            <a:schemeClr val="tx1"/>
                          </a:solidFill>
                          <a:latin typeface="Calibri Light" panose="020F0302020204030204" pitchFamily="34" charset="0"/>
                          <a:ea typeface="+mn-ea"/>
                          <a:cs typeface="Calibri Light" panose="020F0302020204030204" pitchFamily="34" charset="0"/>
                        </a:rPr>
                        <a:t>Yes</a:t>
                      </a:r>
                      <a:endParaRPr lang="en-GB" sz="1400" b="0" i="1" kern="1200">
                        <a:solidFill>
                          <a:schemeClr val="tx1"/>
                        </a:solidFill>
                        <a:latin typeface="Calibri Light" panose="020F0302020204030204" pitchFamily="34" charset="0"/>
                        <a:ea typeface="+mn-ea"/>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fr-CH" sz="1400">
                          <a:latin typeface="Calibri Light" panose="020F0302020204030204" pitchFamily="34" charset="0"/>
                          <a:cs typeface="Calibri Light" panose="020F0302020204030204" pitchFamily="34" charset="0"/>
                        </a:rPr>
                        <a:t>54</a:t>
                      </a:r>
                      <a:endParaRPr lang="en-GB" sz="140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fr-CH" sz="1400">
                          <a:latin typeface="Calibri Light" panose="020F0302020204030204" pitchFamily="34" charset="0"/>
                          <a:cs typeface="Calibri Light" panose="020F0302020204030204" pitchFamily="34" charset="0"/>
                        </a:rPr>
                        <a:t>132</a:t>
                      </a:r>
                      <a:endParaRPr lang="en-GB" sz="140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400" b="1">
                          <a:latin typeface="Calibri Light" panose="020F0302020204030204" pitchFamily="34" charset="0"/>
                          <a:cs typeface="Calibri Light" panose="020F0302020204030204" pitchFamily="34" charset="0"/>
                        </a:rPr>
                        <a:t>186</a:t>
                      </a:r>
                      <a:endParaRPr lang="en-GB" sz="1400" b="1">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405645">
                <a:tc>
                  <a:txBody>
                    <a:bodyPr/>
                    <a:lstStyle/>
                    <a:p>
                      <a:pPr marL="0" algn="r" defTabSz="914400" rtl="0" eaLnBrk="1" latinLnBrk="0" hangingPunct="1"/>
                      <a:endParaRPr lang="en-GB" sz="1400" b="0" i="1" kern="1200">
                        <a:solidFill>
                          <a:schemeClr val="tx1"/>
                        </a:solidFill>
                        <a:latin typeface="Calibri Light" panose="020F0302020204030204" pitchFamily="34" charset="0"/>
                        <a:ea typeface="+mn-ea"/>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400" b="1">
                          <a:latin typeface="Calibri Light" panose="020F0302020204030204" pitchFamily="34" charset="0"/>
                          <a:cs typeface="Calibri Light" panose="020F0302020204030204" pitchFamily="34" charset="0"/>
                        </a:rPr>
                        <a:t>65</a:t>
                      </a:r>
                      <a:endParaRPr lang="en-GB" sz="1400" b="1">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3">
                        <a:lumMod val="20000"/>
                        <a:lumOff val="80000"/>
                      </a:schemeClr>
                    </a:solidFill>
                  </a:tcPr>
                </a:tc>
                <a:tc>
                  <a:txBody>
                    <a:bodyPr/>
                    <a:lstStyle/>
                    <a:p>
                      <a:pPr algn="ctr"/>
                      <a:r>
                        <a:rPr lang="en-US" sz="1400" b="1">
                          <a:latin typeface="Calibri Light" panose="020F0302020204030204" pitchFamily="34" charset="0"/>
                          <a:cs typeface="Calibri Light" panose="020F0302020204030204" pitchFamily="34" charset="0"/>
                        </a:rPr>
                        <a:t>143</a:t>
                      </a:r>
                      <a:endParaRPr lang="en-GB" sz="1400" b="1">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3">
                        <a:lumMod val="20000"/>
                        <a:lumOff val="80000"/>
                      </a:schemeClr>
                    </a:solidFill>
                  </a:tcPr>
                </a:tc>
                <a:tc>
                  <a:txBody>
                    <a:bodyPr/>
                    <a:lstStyle/>
                    <a:p>
                      <a:pPr algn="ctr"/>
                      <a:endParaRPr lang="en-GB" sz="140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469678365"/>
                  </a:ext>
                </a:extLst>
              </a:tr>
            </a:tbl>
          </a:graphicData>
        </a:graphic>
      </p:graphicFrame>
    </p:spTree>
    <p:extLst>
      <p:ext uri="{BB962C8B-B14F-4D97-AF65-F5344CB8AC3E}">
        <p14:creationId xmlns:p14="http://schemas.microsoft.com/office/powerpoint/2010/main" val="514815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34</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dirty="0">
                <a:solidFill>
                  <a:schemeClr val="tx2">
                    <a:lumMod val="75000"/>
                  </a:schemeClr>
                </a:solidFill>
                <a:latin typeface="Tw Cen MT" panose="020B0602020104020603" pitchFamily="34" charset="0"/>
              </a:rPr>
              <a:t>Fit </a:t>
            </a:r>
            <a:r>
              <a:rPr lang="fr-CH" sz="3200" dirty="0" err="1">
                <a:solidFill>
                  <a:schemeClr val="tx2">
                    <a:lumMod val="75000"/>
                  </a:schemeClr>
                </a:solidFill>
                <a:latin typeface="Tw Cen MT" panose="020B0602020104020603" pitchFamily="34" charset="0"/>
              </a:rPr>
              <a:t>statistics</a:t>
            </a:r>
            <a:r>
              <a:rPr lang="fr-CH" sz="3200" dirty="0">
                <a:solidFill>
                  <a:schemeClr val="tx2">
                    <a:lumMod val="75000"/>
                  </a:schemeClr>
                </a:solidFill>
                <a:latin typeface="Tw Cen MT" panose="020B0602020104020603" pitchFamily="34" charset="0"/>
              </a:rPr>
              <a:t> for 2×2 confusion matrices</a:t>
            </a:r>
            <a:endParaRPr lang="en-GB" sz="3200" dirty="0">
              <a:solidFill>
                <a:schemeClr val="tx2">
                  <a:lumMod val="75000"/>
                </a:schemeClr>
              </a:solidFill>
              <a:latin typeface="Tw Cen MT" panose="020B0602020104020603" pitchFamily="34" charset="0"/>
            </a:endParaRPr>
          </a:p>
        </p:txBody>
      </p:sp>
      <p:graphicFrame>
        <p:nvGraphicFramePr>
          <p:cNvPr id="3" name="Table 2">
            <a:extLst>
              <a:ext uri="{FF2B5EF4-FFF2-40B4-BE49-F238E27FC236}">
                <a16:creationId xmlns:a16="http://schemas.microsoft.com/office/drawing/2014/main" id="{E266A1C3-2E2C-63C9-247D-9D92F4B7D6A5}"/>
              </a:ext>
            </a:extLst>
          </p:cNvPr>
          <p:cNvGraphicFramePr>
            <a:graphicFrameLocks noGrp="1"/>
          </p:cNvGraphicFramePr>
          <p:nvPr/>
        </p:nvGraphicFramePr>
        <p:xfrm>
          <a:off x="839416" y="1484784"/>
          <a:ext cx="9291355" cy="4685112"/>
        </p:xfrm>
        <a:graphic>
          <a:graphicData uri="http://schemas.openxmlformats.org/drawingml/2006/table">
            <a:tbl>
              <a:tblPr firstRow="1" bandRow="1">
                <a:tableStyleId>{5C22544A-7EE6-4342-B048-85BDC9FD1C3A}</a:tableStyleId>
              </a:tblPr>
              <a:tblGrid>
                <a:gridCol w="4140000">
                  <a:extLst>
                    <a:ext uri="{9D8B030D-6E8A-4147-A177-3AD203B41FA5}">
                      <a16:colId xmlns:a16="http://schemas.microsoft.com/office/drawing/2014/main" val="20000"/>
                    </a:ext>
                  </a:extLst>
                </a:gridCol>
                <a:gridCol w="3132000">
                  <a:extLst>
                    <a:ext uri="{9D8B030D-6E8A-4147-A177-3AD203B41FA5}">
                      <a16:colId xmlns:a16="http://schemas.microsoft.com/office/drawing/2014/main" val="20001"/>
                    </a:ext>
                  </a:extLst>
                </a:gridCol>
                <a:gridCol w="2019355">
                  <a:extLst>
                    <a:ext uri="{9D8B030D-6E8A-4147-A177-3AD203B41FA5}">
                      <a16:colId xmlns:a16="http://schemas.microsoft.com/office/drawing/2014/main" val="562458208"/>
                    </a:ext>
                  </a:extLst>
                </a:gridCol>
              </a:tblGrid>
              <a:tr h="370440">
                <a:tc>
                  <a:txBody>
                    <a:bodyPr/>
                    <a:lstStyle/>
                    <a:p>
                      <a:r>
                        <a:rPr lang="fr-CH" sz="1600">
                          <a:latin typeface="Calibri Light" panose="020F0302020204030204" pitchFamily="34" charset="0"/>
                          <a:cs typeface="Calibri Light" panose="020F0302020204030204" pitchFamily="34" charset="0"/>
                        </a:rPr>
                        <a:t>Name(s)</a:t>
                      </a:r>
                      <a:endParaRPr lang="en-GB" sz="1600">
                        <a:latin typeface="Calibri Light" panose="020F0302020204030204" pitchFamily="34" charset="0"/>
                        <a:cs typeface="Calibri Light" panose="020F0302020204030204" pitchFamily="34" charset="0"/>
                      </a:endParaRPr>
                    </a:p>
                  </a:txBody>
                  <a:tcPr anchor="ctr">
                    <a:solidFill>
                      <a:schemeClr val="accent1">
                        <a:lumMod val="75000"/>
                      </a:schemeClr>
                    </a:solidFill>
                  </a:tcPr>
                </a:tc>
                <a:tc>
                  <a:txBody>
                    <a:bodyPr/>
                    <a:lstStyle/>
                    <a:p>
                      <a:pPr algn="ctr"/>
                      <a:r>
                        <a:rPr lang="fr-CH" sz="1600">
                          <a:latin typeface="Calibri Light" panose="020F0302020204030204" pitchFamily="34" charset="0"/>
                          <a:cs typeface="Calibri Light" panose="020F0302020204030204" pitchFamily="34" charset="0"/>
                        </a:rPr>
                        <a:t>Formula</a:t>
                      </a:r>
                      <a:endParaRPr lang="en-GB" sz="1600">
                        <a:latin typeface="Calibri Light" panose="020F0302020204030204" pitchFamily="34" charset="0"/>
                        <a:cs typeface="Calibri Light" panose="020F0302020204030204" pitchFamily="34" charset="0"/>
                      </a:endParaRPr>
                    </a:p>
                  </a:txBody>
                  <a:tcPr anchor="ctr">
                    <a:solidFill>
                      <a:schemeClr val="accent1">
                        <a:lumMod val="75000"/>
                      </a:schemeClr>
                    </a:solidFill>
                  </a:tcPr>
                </a:tc>
                <a:tc>
                  <a:txBody>
                    <a:bodyPr/>
                    <a:lstStyle/>
                    <a:p>
                      <a:pPr algn="ctr"/>
                      <a:r>
                        <a:rPr lang="en-US" sz="1600" dirty="0">
                          <a:latin typeface="Calibri Light" panose="020F0302020204030204" pitchFamily="34" charset="0"/>
                          <a:cs typeface="Calibri Light" panose="020F0302020204030204" pitchFamily="34" charset="0"/>
                        </a:rPr>
                        <a:t>GOT model</a:t>
                      </a:r>
                      <a:endParaRPr lang="en-GB" sz="1600" dirty="0">
                        <a:latin typeface="Calibri Light" panose="020F0302020204030204" pitchFamily="34" charset="0"/>
                        <a:cs typeface="Calibri Light" panose="020F0302020204030204" pitchFamily="34" charset="0"/>
                      </a:endParaRPr>
                    </a:p>
                  </a:txBody>
                  <a:tcPr anchor="ctr">
                    <a:solidFill>
                      <a:schemeClr val="accent1">
                        <a:lumMod val="75000"/>
                      </a:schemeClr>
                    </a:solidFill>
                  </a:tcPr>
                </a:tc>
                <a:extLst>
                  <a:ext uri="{0D108BD9-81ED-4DB2-BD59-A6C34878D82A}">
                    <a16:rowId xmlns:a16="http://schemas.microsoft.com/office/drawing/2014/main" val="10000"/>
                  </a:ext>
                </a:extLst>
              </a:tr>
              <a:tr h="462552">
                <a:tc>
                  <a:txBody>
                    <a:bodyPr/>
                    <a:lstStyle/>
                    <a:p>
                      <a:r>
                        <a:rPr lang="fr-CH" sz="1400">
                          <a:latin typeface="Calibri Light" panose="020F0302020204030204" pitchFamily="34" charset="0"/>
                          <a:cs typeface="Calibri Light" panose="020F0302020204030204" pitchFamily="34" charset="0"/>
                        </a:rPr>
                        <a:t>Sensitivity, recall, hit rate, or true positive</a:t>
                      </a:r>
                      <a:r>
                        <a:rPr lang="fr-CH" sz="1400" baseline="0">
                          <a:latin typeface="Calibri Light" panose="020F0302020204030204" pitchFamily="34" charset="0"/>
                          <a:cs typeface="Calibri Light" panose="020F0302020204030204" pitchFamily="34" charset="0"/>
                        </a:rPr>
                        <a:t> rate (</a:t>
                      </a:r>
                      <a:r>
                        <a:rPr lang="fr-CH" sz="1400" b="1" baseline="0">
                          <a:latin typeface="Calibri Light" panose="020F0302020204030204" pitchFamily="34" charset="0"/>
                          <a:cs typeface="Calibri Light" panose="020F0302020204030204" pitchFamily="34" charset="0"/>
                        </a:rPr>
                        <a:t>TPR</a:t>
                      </a:r>
                      <a:r>
                        <a:rPr lang="fr-CH" sz="1400" baseline="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fr-CH" sz="1400">
                          <a:latin typeface="Calibri Light" panose="020F0302020204030204" pitchFamily="34" charset="0"/>
                          <a:cs typeface="Calibri Light" panose="020F0302020204030204" pitchFamily="34" charset="0"/>
                        </a:rPr>
                        <a:t>TP / (TP + FN)</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92.3%</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01"/>
                  </a:ext>
                </a:extLst>
              </a:tr>
              <a:tr h="370440">
                <a:tc>
                  <a:txBody>
                    <a:bodyPr/>
                    <a:lstStyle/>
                    <a:p>
                      <a:r>
                        <a:rPr lang="fr-CH" sz="1400">
                          <a:latin typeface="Calibri Light" panose="020F0302020204030204" pitchFamily="34" charset="0"/>
                          <a:cs typeface="Calibri Light" panose="020F0302020204030204" pitchFamily="34" charset="0"/>
                        </a:rPr>
                        <a:t>Specificity,</a:t>
                      </a:r>
                      <a:r>
                        <a:rPr lang="fr-CH" sz="1400" baseline="0">
                          <a:latin typeface="Calibri Light" panose="020F0302020204030204" pitchFamily="34" charset="0"/>
                          <a:cs typeface="Calibri Light" panose="020F0302020204030204" pitchFamily="34" charset="0"/>
                        </a:rPr>
                        <a:t> or true negative rate (</a:t>
                      </a:r>
                      <a:r>
                        <a:rPr lang="fr-CH" sz="1400" b="1" baseline="0">
                          <a:latin typeface="Calibri Light" panose="020F0302020204030204" pitchFamily="34" charset="0"/>
                          <a:cs typeface="Calibri Light" panose="020F0302020204030204" pitchFamily="34" charset="0"/>
                        </a:rPr>
                        <a:t>TNR</a:t>
                      </a:r>
                      <a:r>
                        <a:rPr lang="fr-CH" sz="1400" baseline="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fr-CH" sz="1400">
                          <a:latin typeface="Calibri Light" panose="020F0302020204030204" pitchFamily="34" charset="0"/>
                          <a:cs typeface="Calibri Light" panose="020F0302020204030204" pitchFamily="34" charset="0"/>
                        </a:rPr>
                        <a:t>TN / (FP + TN)</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16.9%</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02"/>
                  </a:ext>
                </a:extLst>
              </a:tr>
              <a:tr h="370440">
                <a:tc>
                  <a:txBody>
                    <a:bodyPr/>
                    <a:lstStyle/>
                    <a:p>
                      <a:r>
                        <a:rPr lang="fr-CH" sz="1400">
                          <a:latin typeface="Calibri Light" panose="020F0302020204030204" pitchFamily="34" charset="0"/>
                          <a:cs typeface="Calibri Light" panose="020F0302020204030204" pitchFamily="34" charset="0"/>
                        </a:rPr>
                        <a:t>Precision, or positive predictive value (</a:t>
                      </a:r>
                      <a:r>
                        <a:rPr lang="fr-CH" sz="1400" b="1">
                          <a:latin typeface="Calibri Light" panose="020F0302020204030204" pitchFamily="34" charset="0"/>
                          <a:cs typeface="Calibri Light" panose="020F0302020204030204" pitchFamily="34" charset="0"/>
                        </a:rPr>
                        <a:t>PPV</a:t>
                      </a:r>
                      <a:r>
                        <a:rPr lang="fr-CH" sz="140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fr-CH" sz="1400">
                          <a:latin typeface="Calibri Light" panose="020F0302020204030204" pitchFamily="34" charset="0"/>
                          <a:cs typeface="Calibri Light" panose="020F0302020204030204" pitchFamily="34" charset="0"/>
                        </a:rPr>
                        <a:t>TP / (TP + FP)</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71.0%</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03"/>
                  </a:ext>
                </a:extLst>
              </a:tr>
              <a:tr h="370440">
                <a:tc>
                  <a:txBody>
                    <a:bodyPr/>
                    <a:lstStyle/>
                    <a:p>
                      <a:r>
                        <a:rPr lang="fr-CH" sz="1400">
                          <a:latin typeface="Calibri Light" panose="020F0302020204030204" pitchFamily="34" charset="0"/>
                          <a:cs typeface="Calibri Light" panose="020F0302020204030204" pitchFamily="34" charset="0"/>
                        </a:rPr>
                        <a:t>Negative predictive value (</a:t>
                      </a:r>
                      <a:r>
                        <a:rPr lang="fr-CH" sz="1400" b="1">
                          <a:latin typeface="Calibri Light" panose="020F0302020204030204" pitchFamily="34" charset="0"/>
                          <a:cs typeface="Calibri Light" panose="020F0302020204030204" pitchFamily="34" charset="0"/>
                        </a:rPr>
                        <a:t>NVP</a:t>
                      </a:r>
                      <a:r>
                        <a:rPr lang="fr-CH" sz="140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fr-CH" sz="1400">
                          <a:latin typeface="Calibri Light" panose="020F0302020204030204" pitchFamily="34" charset="0"/>
                          <a:cs typeface="Calibri Light" panose="020F0302020204030204" pitchFamily="34" charset="0"/>
                        </a:rPr>
                        <a:t>TN / (TN + FN)</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50.0%</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04"/>
                  </a:ext>
                </a:extLst>
              </a:tr>
              <a:tr h="370440">
                <a:tc>
                  <a:txBody>
                    <a:bodyPr/>
                    <a:lstStyle/>
                    <a:p>
                      <a:r>
                        <a:rPr lang="fr-CH" sz="1400">
                          <a:latin typeface="Calibri Light" panose="020F0302020204030204" pitchFamily="34" charset="0"/>
                          <a:cs typeface="Calibri Light" panose="020F0302020204030204" pitchFamily="34" charset="0"/>
                        </a:rPr>
                        <a:t>Fall-out, or false positive rate (</a:t>
                      </a:r>
                      <a:r>
                        <a:rPr lang="fr-CH" sz="1400" b="1">
                          <a:latin typeface="Calibri Light" panose="020F0302020204030204" pitchFamily="34" charset="0"/>
                          <a:cs typeface="Calibri Light" panose="020F0302020204030204" pitchFamily="34" charset="0"/>
                        </a:rPr>
                        <a:t>FPR</a:t>
                      </a:r>
                      <a:r>
                        <a:rPr lang="fr-CH" sz="140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fr-CH" sz="1400">
                          <a:latin typeface="Calibri Light" panose="020F0302020204030204" pitchFamily="34" charset="0"/>
                          <a:cs typeface="Calibri Light" panose="020F0302020204030204" pitchFamily="34" charset="0"/>
                        </a:rPr>
                        <a:t>1 − TNR</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83.1%</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05"/>
                  </a:ext>
                </a:extLst>
              </a:tr>
              <a:tr h="370440">
                <a:tc>
                  <a:txBody>
                    <a:bodyPr/>
                    <a:lstStyle/>
                    <a:p>
                      <a:r>
                        <a:rPr lang="fr-CH" sz="1400">
                          <a:latin typeface="Calibri Light" panose="020F0302020204030204" pitchFamily="34" charset="0"/>
                          <a:cs typeface="Calibri Light" panose="020F0302020204030204" pitchFamily="34" charset="0"/>
                        </a:rPr>
                        <a:t>False discovery rate (</a:t>
                      </a:r>
                      <a:r>
                        <a:rPr lang="fr-CH" sz="1400" b="1">
                          <a:latin typeface="Calibri Light" panose="020F0302020204030204" pitchFamily="34" charset="0"/>
                          <a:cs typeface="Calibri Light" panose="020F0302020204030204" pitchFamily="34" charset="0"/>
                        </a:rPr>
                        <a:t>FDR</a:t>
                      </a:r>
                      <a:r>
                        <a:rPr lang="fr-CH" sz="140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fr-CH" sz="1400">
                          <a:latin typeface="Calibri Light" panose="020F0302020204030204" pitchFamily="34" charset="0"/>
                          <a:cs typeface="Calibri Light" panose="020F0302020204030204" pitchFamily="34" charset="0"/>
                        </a:rPr>
                        <a:t>1 − PPV</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29.0%</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06"/>
                  </a:ext>
                </a:extLst>
              </a:tr>
              <a:tr h="370440">
                <a:tc>
                  <a:txBody>
                    <a:bodyPr/>
                    <a:lstStyle/>
                    <a:p>
                      <a:r>
                        <a:rPr lang="fr-CH" sz="1400">
                          <a:latin typeface="Calibri Light" panose="020F0302020204030204" pitchFamily="34" charset="0"/>
                          <a:cs typeface="Calibri Light" panose="020F0302020204030204" pitchFamily="34" charset="0"/>
                        </a:rPr>
                        <a:t>Miss rate, or false negative rate (</a:t>
                      </a:r>
                      <a:r>
                        <a:rPr lang="fr-CH" sz="1400" b="1">
                          <a:latin typeface="Calibri Light" panose="020F0302020204030204" pitchFamily="34" charset="0"/>
                          <a:cs typeface="Calibri Light" panose="020F0302020204030204" pitchFamily="34" charset="0"/>
                        </a:rPr>
                        <a:t>FNR</a:t>
                      </a:r>
                      <a:r>
                        <a:rPr lang="fr-CH" sz="140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lnB w="12700" cap="flat" cmpd="sng" algn="ctr">
                      <a:solidFill>
                        <a:schemeClr val="tx1"/>
                      </a:solidFill>
                      <a:prstDash val="sysDot"/>
                      <a:round/>
                      <a:headEnd type="none" w="med" len="med"/>
                      <a:tailEnd type="none" w="med" len="med"/>
                    </a:lnB>
                    <a:solidFill>
                      <a:schemeClr val="bg1">
                        <a:lumMod val="95000"/>
                      </a:schemeClr>
                    </a:solidFill>
                  </a:tcPr>
                </a:tc>
                <a:tc>
                  <a:txBody>
                    <a:bodyPr/>
                    <a:lstStyle/>
                    <a:p>
                      <a:pPr algn="ctr"/>
                      <a:r>
                        <a:rPr lang="fr-CH" sz="1400">
                          <a:latin typeface="Calibri Light" panose="020F0302020204030204" pitchFamily="34" charset="0"/>
                          <a:cs typeface="Calibri Light" panose="020F0302020204030204" pitchFamily="34" charset="0"/>
                        </a:rPr>
                        <a:t>1 − TPR</a:t>
                      </a:r>
                      <a:endParaRPr lang="en-GB" sz="1400">
                        <a:latin typeface="Calibri Light" panose="020F0302020204030204" pitchFamily="34" charset="0"/>
                        <a:cs typeface="Calibri Light" panose="020F0302020204030204" pitchFamily="34" charset="0"/>
                      </a:endParaRPr>
                    </a:p>
                  </a:txBody>
                  <a:tcPr anchor="ctr">
                    <a:lnB w="12700" cap="flat" cmpd="sng" algn="ctr">
                      <a:solidFill>
                        <a:schemeClr val="tx1"/>
                      </a:solidFill>
                      <a:prstDash val="sysDot"/>
                      <a:round/>
                      <a:headEnd type="none" w="med" len="med"/>
                      <a:tailEnd type="none" w="med" len="med"/>
                    </a:lnB>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7.7%</a:t>
                      </a:r>
                      <a:endParaRPr lang="en-GB" sz="1400">
                        <a:latin typeface="Calibri Light" panose="020F0302020204030204" pitchFamily="34" charset="0"/>
                        <a:cs typeface="Calibri Light" panose="020F0302020204030204" pitchFamily="34" charset="0"/>
                      </a:endParaRPr>
                    </a:p>
                  </a:txBody>
                  <a:tcPr anchor="ctr">
                    <a:lnB w="12700" cap="flat" cmpd="sng" algn="ctr">
                      <a:solidFill>
                        <a:schemeClr val="tx1"/>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370440">
                <a:tc>
                  <a:txBody>
                    <a:bodyPr/>
                    <a:lstStyle/>
                    <a:p>
                      <a:r>
                        <a:rPr lang="fr-CH" sz="1400">
                          <a:latin typeface="Calibri Light" panose="020F0302020204030204" pitchFamily="34" charset="0"/>
                          <a:cs typeface="Calibri Light" panose="020F0302020204030204" pitchFamily="34" charset="0"/>
                        </a:rPr>
                        <a:t>Accuracy (</a:t>
                      </a:r>
                      <a:r>
                        <a:rPr lang="fr-CH" sz="1400" b="1">
                          <a:latin typeface="Calibri Light" panose="020F0302020204030204" pitchFamily="34" charset="0"/>
                          <a:cs typeface="Calibri Light" panose="020F0302020204030204" pitchFamily="34" charset="0"/>
                        </a:rPr>
                        <a:t>ACC</a:t>
                      </a:r>
                      <a:r>
                        <a:rPr lang="fr-CH" sz="140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lnT w="12700" cap="flat" cmpd="sng" algn="ctr">
                      <a:solidFill>
                        <a:schemeClr val="tx1"/>
                      </a:solidFill>
                      <a:prstDash val="sysDot"/>
                      <a:round/>
                      <a:headEnd type="none" w="med" len="med"/>
                      <a:tailEnd type="none" w="med" len="med"/>
                    </a:lnT>
                    <a:solidFill>
                      <a:srgbClr val="FBF3B7"/>
                    </a:solidFill>
                  </a:tcPr>
                </a:tc>
                <a:tc>
                  <a:txBody>
                    <a:bodyPr/>
                    <a:lstStyle/>
                    <a:p>
                      <a:pPr algn="ctr"/>
                      <a:r>
                        <a:rPr lang="fr-CH" sz="1400" dirty="0">
                          <a:latin typeface="Calibri Light" panose="020F0302020204030204" pitchFamily="34" charset="0"/>
                          <a:cs typeface="Calibri Light" panose="020F0302020204030204" pitchFamily="34" charset="0"/>
                        </a:rPr>
                        <a:t>(TP + TN) / </a:t>
                      </a:r>
                      <a:r>
                        <a:rPr lang="fr-CH" sz="1400" dirty="0" err="1">
                          <a:latin typeface="Calibri Light" panose="020F0302020204030204" pitchFamily="34" charset="0"/>
                          <a:cs typeface="Calibri Light" panose="020F0302020204030204" pitchFamily="34" charset="0"/>
                        </a:rPr>
                        <a:t>N</a:t>
                      </a:r>
                      <a:r>
                        <a:rPr lang="fr-CH" sz="1400" baseline="-25000" dirty="0" err="1">
                          <a:latin typeface="Calibri Light" panose="020F0302020204030204" pitchFamily="34" charset="0"/>
                          <a:cs typeface="Calibri Light" panose="020F0302020204030204" pitchFamily="34" charset="0"/>
                        </a:rPr>
                        <a:t>total</a:t>
                      </a:r>
                      <a:endParaRPr lang="en-GB" sz="1400" baseline="-25000" dirty="0">
                        <a:latin typeface="Calibri Light" panose="020F0302020204030204" pitchFamily="34" charset="0"/>
                        <a:cs typeface="Calibri Light" panose="020F0302020204030204" pitchFamily="34" charset="0"/>
                      </a:endParaRPr>
                    </a:p>
                  </a:txBody>
                  <a:tcPr anchor="ctr">
                    <a:lnT w="12700" cap="flat" cmpd="sng" algn="ctr">
                      <a:solidFill>
                        <a:schemeClr val="tx1"/>
                      </a:solidFill>
                      <a:prstDash val="sysDot"/>
                      <a:round/>
                      <a:headEnd type="none" w="med" len="med"/>
                      <a:tailEnd type="none" w="med" len="med"/>
                    </a:lnT>
                    <a:solidFill>
                      <a:srgbClr val="FBF3B7"/>
                    </a:solidFill>
                  </a:tcPr>
                </a:tc>
                <a:tc>
                  <a:txBody>
                    <a:bodyPr/>
                    <a:lstStyle/>
                    <a:p>
                      <a:pPr algn="ctr"/>
                      <a:r>
                        <a:rPr lang="en-US" sz="1400" baseline="0">
                          <a:latin typeface="Calibri Light" panose="020F0302020204030204" pitchFamily="34" charset="0"/>
                          <a:cs typeface="Calibri Light" panose="020F0302020204030204" pitchFamily="34" charset="0"/>
                        </a:rPr>
                        <a:t>68.8%</a:t>
                      </a:r>
                      <a:endParaRPr lang="en-GB" sz="1400" baseline="0" dirty="0">
                        <a:latin typeface="Calibri Light" panose="020F0302020204030204" pitchFamily="34" charset="0"/>
                        <a:cs typeface="Calibri Light" panose="020F0302020204030204" pitchFamily="34" charset="0"/>
                      </a:endParaRPr>
                    </a:p>
                  </a:txBody>
                  <a:tcPr anchor="ctr">
                    <a:lnT w="12700" cap="flat" cmpd="sng" algn="ctr">
                      <a:solidFill>
                        <a:schemeClr val="tx1"/>
                      </a:solidFill>
                      <a:prstDash val="sysDot"/>
                      <a:round/>
                      <a:headEnd type="none" w="med" len="med"/>
                      <a:tailEnd type="none" w="med" len="med"/>
                    </a:lnT>
                    <a:solidFill>
                      <a:srgbClr val="FBF3B7"/>
                    </a:solidFill>
                  </a:tcPr>
                </a:tc>
                <a:extLst>
                  <a:ext uri="{0D108BD9-81ED-4DB2-BD59-A6C34878D82A}">
                    <a16:rowId xmlns:a16="http://schemas.microsoft.com/office/drawing/2014/main" val="10008"/>
                  </a:ext>
                </a:extLst>
              </a:tr>
              <a:tr h="370440">
                <a:tc>
                  <a:txBody>
                    <a:bodyPr/>
                    <a:lstStyle/>
                    <a:p>
                      <a:r>
                        <a:rPr lang="fr-CH" sz="1400">
                          <a:latin typeface="Calibri Light" panose="020F0302020204030204" pitchFamily="34" charset="0"/>
                          <a:cs typeface="Calibri Light" panose="020F0302020204030204" pitchFamily="34" charset="0"/>
                        </a:rPr>
                        <a:t>Error,</a:t>
                      </a:r>
                      <a:r>
                        <a:rPr lang="fr-CH" sz="1400" baseline="0">
                          <a:latin typeface="Calibri Light" panose="020F0302020204030204" pitchFamily="34" charset="0"/>
                          <a:cs typeface="Calibri Light" panose="020F0302020204030204" pitchFamily="34" charset="0"/>
                        </a:rPr>
                        <a:t> or misclassification rate (</a:t>
                      </a:r>
                      <a:r>
                        <a:rPr lang="fr-CH" sz="1400" b="1" baseline="0">
                          <a:latin typeface="Calibri Light" panose="020F0302020204030204" pitchFamily="34" charset="0"/>
                          <a:cs typeface="Calibri Light" panose="020F0302020204030204" pitchFamily="34" charset="0"/>
                        </a:rPr>
                        <a:t>ERR</a:t>
                      </a:r>
                      <a:r>
                        <a:rPr lang="fr-CH" sz="1400" baseline="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marL="0" algn="ctr" defTabSz="914400" rtl="0" eaLnBrk="1" latinLnBrk="0" hangingPunct="1"/>
                      <a:r>
                        <a:rPr lang="fr-CH" sz="1400" kern="1200">
                          <a:solidFill>
                            <a:schemeClr val="dk1"/>
                          </a:solidFill>
                          <a:latin typeface="Calibri Light" panose="020F0302020204030204" pitchFamily="34" charset="0"/>
                          <a:ea typeface="+mn-ea"/>
                          <a:cs typeface="Calibri Light" panose="020F0302020204030204" pitchFamily="34" charset="0"/>
                        </a:rPr>
                        <a:t>1 – ACC</a:t>
                      </a:r>
                      <a:endParaRPr lang="en-GB" sz="1400" kern="1200">
                        <a:solidFill>
                          <a:schemeClr val="dk1"/>
                        </a:solidFill>
                        <a:latin typeface="Calibri Light" panose="020F0302020204030204" pitchFamily="34" charset="0"/>
                        <a:ea typeface="+mn-ea"/>
                        <a:cs typeface="Calibri Light" panose="020F0302020204030204" pitchFamily="34" charset="0"/>
                      </a:endParaRPr>
                    </a:p>
                  </a:txBody>
                  <a:tcPr anchor="ctr">
                    <a:solidFill>
                      <a:schemeClr val="bg1">
                        <a:lumMod val="95000"/>
                      </a:schemeClr>
                    </a:solidFill>
                  </a:tcPr>
                </a:tc>
                <a:tc>
                  <a:txBody>
                    <a:bodyPr/>
                    <a:lstStyle/>
                    <a:p>
                      <a:pPr marL="0" algn="ctr" defTabSz="914400" rtl="0" eaLnBrk="1" latinLnBrk="0" hangingPunct="1"/>
                      <a:r>
                        <a:rPr lang="en-US" sz="1400" kern="1200" baseline="0">
                          <a:solidFill>
                            <a:schemeClr val="dk1"/>
                          </a:solidFill>
                          <a:latin typeface="Calibri Light" panose="020F0302020204030204" pitchFamily="34" charset="0"/>
                          <a:ea typeface="+mn-ea"/>
                          <a:cs typeface="Calibri Light" panose="020F0302020204030204" pitchFamily="34" charset="0"/>
                        </a:rPr>
                        <a:t>31.2%</a:t>
                      </a:r>
                      <a:endParaRPr lang="en-GB" sz="1400" kern="1200" baseline="0">
                        <a:solidFill>
                          <a:schemeClr val="dk1"/>
                        </a:solidFill>
                        <a:latin typeface="Calibri Light" panose="020F0302020204030204" pitchFamily="34" charset="0"/>
                        <a:ea typeface="+mn-ea"/>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09"/>
                  </a:ext>
                </a:extLst>
              </a:tr>
              <a:tr h="370440">
                <a:tc>
                  <a:txBody>
                    <a:bodyPr/>
                    <a:lstStyle/>
                    <a:p>
                      <a:r>
                        <a:rPr lang="fr-CH" sz="1400" b="1">
                          <a:latin typeface="Calibri Light" panose="020F0302020204030204" pitchFamily="34" charset="0"/>
                          <a:cs typeface="Calibri Light" panose="020F0302020204030204" pitchFamily="34" charset="0"/>
                        </a:rPr>
                        <a:t>F1</a:t>
                      </a:r>
                      <a:r>
                        <a:rPr lang="fr-CH" sz="1400">
                          <a:latin typeface="Calibri Light" panose="020F0302020204030204" pitchFamily="34" charset="0"/>
                          <a:cs typeface="Calibri Light" panose="020F0302020204030204" pitchFamily="34" charset="0"/>
                        </a:rPr>
                        <a:t> score</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fr-CH" sz="1400" dirty="0">
                          <a:latin typeface="Calibri Light" panose="020F0302020204030204" pitchFamily="34" charset="0"/>
                          <a:cs typeface="Calibri Light" panose="020F0302020204030204" pitchFamily="34" charset="0"/>
                        </a:rPr>
                        <a:t>2TP / (2TP + FP + FN)</a:t>
                      </a:r>
                      <a:endParaRPr lang="en-GB" sz="1400" dirty="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baseline="0">
                          <a:latin typeface="Calibri Light" panose="020F0302020204030204" pitchFamily="34" charset="0"/>
                          <a:cs typeface="Calibri Light" panose="020F0302020204030204" pitchFamily="34" charset="0"/>
                        </a:rPr>
                        <a:t>80.2%</a:t>
                      </a:r>
                      <a:endParaRPr lang="en-GB" sz="1400" baseline="0" dirty="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0010"/>
                  </a:ext>
                </a:extLst>
              </a:tr>
              <a:tr h="481924">
                <a:tc>
                  <a:txBody>
                    <a:bodyPr/>
                    <a:lstStyle/>
                    <a:p>
                      <a:r>
                        <a:rPr lang="en-US" sz="1400">
                          <a:latin typeface="Calibri Light" panose="020F0302020204030204" pitchFamily="34" charset="0"/>
                          <a:cs typeface="Calibri Light" panose="020F0302020204030204" pitchFamily="34" charset="0"/>
                        </a:rPr>
                        <a:t>Matthews correlation coefficient (</a:t>
                      </a:r>
                      <a:r>
                        <a:rPr lang="en-US" sz="1400" b="1">
                          <a:latin typeface="Calibri Light" panose="020F0302020204030204" pitchFamily="34" charset="0"/>
                          <a:cs typeface="Calibri Light" panose="020F0302020204030204" pitchFamily="34" charset="0"/>
                        </a:rPr>
                        <a:t>MCC</a:t>
                      </a:r>
                      <a:r>
                        <a:rPr lang="en-US" sz="1400">
                          <a:latin typeface="Calibri Light" panose="020F0302020204030204" pitchFamily="34" charset="0"/>
                          <a:cs typeface="Calibri Light" panose="020F0302020204030204" pitchFamily="34" charset="0"/>
                        </a:rPr>
                        <a:t>)</a:t>
                      </a:r>
                      <a:endParaRPr lang="en-GB" sz="140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a:latin typeface="Calibri Light" panose="020F0302020204030204" pitchFamily="34" charset="0"/>
                          <a:cs typeface="Calibri Light" panose="020F0302020204030204" pitchFamily="34" charset="0"/>
                        </a:rPr>
                        <a:t>(TP × TN − FP × FN) / sqrt((TP+FP)(TP+FN)(TN+FP)(TN+FN))</a:t>
                      </a:r>
                      <a:endParaRPr lang="en-GB" sz="1400" dirty="0">
                        <a:latin typeface="Calibri Light" panose="020F0302020204030204" pitchFamily="34" charset="0"/>
                        <a:cs typeface="Calibri Light" panose="020F0302020204030204" pitchFamily="34" charset="0"/>
                      </a:endParaRPr>
                    </a:p>
                  </a:txBody>
                  <a:tcPr anchor="ctr">
                    <a:solidFill>
                      <a:schemeClr val="bg1">
                        <a:lumMod val="95000"/>
                      </a:schemeClr>
                    </a:solidFill>
                  </a:tcPr>
                </a:tc>
                <a:tc>
                  <a:txBody>
                    <a:bodyPr/>
                    <a:lstStyle/>
                    <a:p>
                      <a:pPr algn="ctr"/>
                      <a:r>
                        <a:rPr lang="en-US" sz="1400" baseline="0" dirty="0">
                          <a:latin typeface="Calibri Light" panose="020F0302020204030204" pitchFamily="34" charset="0"/>
                          <a:cs typeface="Calibri Light" panose="020F0302020204030204" pitchFamily="34" charset="0"/>
                        </a:rPr>
                        <a:t>13.9%</a:t>
                      </a:r>
                      <a:endParaRPr lang="en-GB" sz="1400" baseline="0" dirty="0">
                        <a:latin typeface="Calibri Light" panose="020F0302020204030204" pitchFamily="34" charset="0"/>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2902340555"/>
                  </a:ext>
                </a:extLst>
              </a:tr>
            </a:tbl>
          </a:graphicData>
        </a:graphic>
      </p:graphicFrame>
      <p:sp>
        <p:nvSpPr>
          <p:cNvPr id="5" name="Rectangle 4">
            <a:extLst>
              <a:ext uri="{FF2B5EF4-FFF2-40B4-BE49-F238E27FC236}">
                <a16:creationId xmlns:a16="http://schemas.microsoft.com/office/drawing/2014/main" id="{DAE88020-7CFD-667F-5EF9-CC15DA075039}"/>
              </a:ext>
            </a:extLst>
          </p:cNvPr>
          <p:cNvSpPr/>
          <p:nvPr/>
        </p:nvSpPr>
        <p:spPr>
          <a:xfrm>
            <a:off x="839416" y="6233240"/>
            <a:ext cx="3172296" cy="246221"/>
          </a:xfrm>
          <a:prstGeom prst="rect">
            <a:avLst/>
          </a:prstGeom>
        </p:spPr>
        <p:txBody>
          <a:bodyPr wrap="square">
            <a:spAutoFit/>
          </a:bodyPr>
          <a:lstStyle/>
          <a:p>
            <a:r>
              <a:rPr lang="en-GB" sz="1000" dirty="0">
                <a:latin typeface="Calibri Light" panose="020F0302020204030204" pitchFamily="34" charset="0"/>
                <a:cs typeface="Calibri Light" panose="020F0302020204030204" pitchFamily="34" charset="0"/>
                <a:hlinkClick r:id="rId2"/>
              </a:rPr>
              <a:t>https://en.wikipedia.org/wiki/Confusion_matrix</a:t>
            </a:r>
            <a:endParaRPr lang="en-GB" sz="10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43CDB057-5AD4-8ACA-08F8-CB971DFB0BC2}"/>
              </a:ext>
            </a:extLst>
          </p:cNvPr>
          <p:cNvSpPr txBox="1"/>
          <p:nvPr/>
        </p:nvSpPr>
        <p:spPr>
          <a:xfrm>
            <a:off x="3575720" y="6233240"/>
            <a:ext cx="2312832" cy="246221"/>
          </a:xfrm>
          <a:prstGeom prst="rect">
            <a:avLst/>
          </a:prstGeom>
        </p:spPr>
        <p:txBody>
          <a:bodyPr wrap="square">
            <a:spAutoFit/>
          </a:bodyPr>
          <a:lstStyle>
            <a:defPPr>
              <a:defRPr lang="en-US"/>
            </a:defPPr>
            <a:lvl1pPr>
              <a:defRPr sz="1000">
                <a:latin typeface="Calibri Light" panose="020F0302020204030204" pitchFamily="34" charset="0"/>
                <a:cs typeface="Calibri Light" panose="020F0302020204030204" pitchFamily="34" charset="0"/>
              </a:defRPr>
            </a:lvl1pPr>
          </a:lstStyle>
          <a:p>
            <a:r>
              <a:rPr lang="en-GB">
                <a:hlinkClick r:id="rId3"/>
              </a:rPr>
              <a:t>https://onlineconfusionmatrix.com/</a:t>
            </a:r>
            <a:endParaRPr lang="en-GB"/>
          </a:p>
        </p:txBody>
      </p:sp>
    </p:spTree>
    <p:extLst>
      <p:ext uri="{BB962C8B-B14F-4D97-AF65-F5344CB8AC3E}">
        <p14:creationId xmlns:p14="http://schemas.microsoft.com/office/powerpoint/2010/main" val="1592366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35</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dirty="0">
                <a:solidFill>
                  <a:schemeClr val="tx2">
                    <a:lumMod val="75000"/>
                  </a:schemeClr>
                </a:solidFill>
                <a:latin typeface="Tw Cen MT" panose="020B0602020104020603" pitchFamily="34" charset="0"/>
              </a:rPr>
              <a:t>Model performance</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For quantifying model performance, a large number of alternative measures exist, however most of these require binary outcomes (=binary classification problem), such that the resulting confusion matrix is 2×2.</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For multi-class classification problems, fewer measures exist, although Cohen's Kappa can be applied, as well as the square tests presented today, to analyze the precise pattern of accuracy, yielding more information.</a:t>
            </a:r>
          </a:p>
        </p:txBody>
      </p:sp>
    </p:spTree>
    <p:extLst>
      <p:ext uri="{BB962C8B-B14F-4D97-AF65-F5344CB8AC3E}">
        <p14:creationId xmlns:p14="http://schemas.microsoft.com/office/powerpoint/2010/main" val="696895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492" y="3121804"/>
            <a:ext cx="9145017" cy="523220"/>
          </a:xfrm>
          <a:prstGeom prst="rect">
            <a:avLst/>
          </a:prstGeom>
          <a:noFill/>
        </p:spPr>
        <p:txBody>
          <a:bodyPr wrap="square" rtlCol="0">
            <a:spAutoFit/>
          </a:bodyPr>
          <a:lstStyle/>
          <a:p>
            <a:pPr algn="ctr"/>
            <a:r>
              <a:rPr lang="fr-CH" sz="2800" b="1" i="1">
                <a:solidFill>
                  <a:schemeClr val="tx2">
                    <a:lumMod val="75000"/>
                  </a:schemeClr>
                </a:solidFill>
                <a:latin typeface="Tw Cen MT" panose="020B0602020104020603" pitchFamily="34" charset="0"/>
              </a:rPr>
              <a:t>Thank you for your attention…!</a:t>
            </a:r>
            <a:endParaRPr lang="en-GB" sz="2800" b="1" i="1" dirty="0">
              <a:solidFill>
                <a:schemeClr val="tx2">
                  <a:lumMod val="75000"/>
                </a:schemeClr>
              </a:solidFill>
              <a:latin typeface="Tw Cen MT" panose="020B0602020104020603" pitchFamily="34" charset="0"/>
            </a:endParaRPr>
          </a:p>
        </p:txBody>
      </p:sp>
      <p:cxnSp>
        <p:nvCxnSpPr>
          <p:cNvPr id="6" name="Straight Connector 5"/>
          <p:cNvCxnSpPr/>
          <p:nvPr/>
        </p:nvCxnSpPr>
        <p:spPr>
          <a:xfrm>
            <a:off x="1416000" y="2924944"/>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836F5AD-2CF7-43D1-9AC1-2EA2FE52F9F9}"/>
              </a:ext>
            </a:extLst>
          </p:cNvPr>
          <p:cNvCxnSpPr/>
          <p:nvPr/>
        </p:nvCxnSpPr>
        <p:spPr>
          <a:xfrm>
            <a:off x="1416000" y="3861048"/>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A7257FC-588D-4D5A-912F-87102EA3B69D}"/>
              </a:ext>
            </a:extLst>
          </p:cNvPr>
          <p:cNvSpPr>
            <a:spLocks noGrp="1"/>
          </p:cNvSpPr>
          <p:nvPr>
            <p:ph type="sldNum" sz="quarter" idx="12"/>
          </p:nvPr>
        </p:nvSpPr>
        <p:spPr/>
        <p:txBody>
          <a:bodyPr/>
          <a:lstStyle/>
          <a:p>
            <a:fld id="{C1FDBBE5-22A6-4526-9CE2-8F57881DBE87}" type="slidenum">
              <a:rPr lang="en-GB" smtClean="0"/>
              <a:t>36</a:t>
            </a:fld>
            <a:endParaRPr lang="en-GB"/>
          </a:p>
        </p:txBody>
      </p:sp>
    </p:spTree>
    <p:extLst>
      <p:ext uri="{BB962C8B-B14F-4D97-AF65-F5344CB8AC3E}">
        <p14:creationId xmlns:p14="http://schemas.microsoft.com/office/powerpoint/2010/main" val="350906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00200"/>
            <a:ext cx="6624736" cy="4925144"/>
          </a:xfrm>
        </p:spPr>
        <p:txBody>
          <a:bodyPr>
            <a:normAutofit/>
          </a:bodyPr>
          <a:lstStyle/>
          <a:p>
            <a:r>
              <a:rPr lang="en-GB" sz="1600" dirty="0" err="1">
                <a:solidFill>
                  <a:srgbClr val="0070C0"/>
                </a:solidFill>
                <a:latin typeface="Calibri Light" panose="020F0302020204030204" pitchFamily="34" charset="0"/>
                <a:cs typeface="Calibri Light" panose="020F0302020204030204" pitchFamily="34" charset="0"/>
              </a:rPr>
              <a:t>Agresti</a:t>
            </a:r>
            <a:r>
              <a:rPr lang="en-GB" sz="1600" dirty="0">
                <a:solidFill>
                  <a:srgbClr val="0070C0"/>
                </a:solidFill>
                <a:latin typeface="Calibri Light" panose="020F0302020204030204" pitchFamily="34" charset="0"/>
                <a:cs typeface="Calibri Light" panose="020F0302020204030204" pitchFamily="34" charset="0"/>
              </a:rPr>
              <a:t>, A. (2012). </a:t>
            </a:r>
            <a:r>
              <a:rPr lang="en-GB" sz="1600" i="1" dirty="0">
                <a:solidFill>
                  <a:srgbClr val="0070C0"/>
                </a:solidFill>
                <a:latin typeface="Calibri Light" panose="020F0302020204030204" pitchFamily="34" charset="0"/>
                <a:cs typeface="Calibri Light" panose="020F0302020204030204" pitchFamily="34" charset="0"/>
              </a:rPr>
              <a:t>Categorical Data Analysis </a:t>
            </a:r>
            <a:r>
              <a:rPr lang="en-GB" sz="1600" dirty="0">
                <a:solidFill>
                  <a:srgbClr val="0070C0"/>
                </a:solidFill>
                <a:latin typeface="Calibri Light" panose="020F0302020204030204" pitchFamily="34" charset="0"/>
                <a:cs typeface="Calibri Light" panose="020F0302020204030204" pitchFamily="34" charset="0"/>
              </a:rPr>
              <a:t>(3</a:t>
            </a:r>
            <a:r>
              <a:rPr lang="en-GB" sz="1600" baseline="30000" dirty="0">
                <a:solidFill>
                  <a:srgbClr val="0070C0"/>
                </a:solidFill>
                <a:latin typeface="Calibri Light" panose="020F0302020204030204" pitchFamily="34" charset="0"/>
                <a:cs typeface="Calibri Light" panose="020F0302020204030204" pitchFamily="34" charset="0"/>
              </a:rPr>
              <a:t>rd</a:t>
            </a:r>
            <a:r>
              <a:rPr lang="en-GB" sz="1600" dirty="0">
                <a:solidFill>
                  <a:srgbClr val="0070C0"/>
                </a:solidFill>
                <a:latin typeface="Calibri Light" panose="020F0302020204030204" pitchFamily="34" charset="0"/>
                <a:cs typeface="Calibri Light" panose="020F0302020204030204" pitchFamily="34" charset="0"/>
              </a:rPr>
              <a:t> edition)</a:t>
            </a:r>
            <a:r>
              <a:rPr lang="en-GB" sz="1600" i="1" dirty="0">
                <a:solidFill>
                  <a:srgbClr val="0070C0"/>
                </a:solidFill>
                <a:latin typeface="Calibri Light" panose="020F0302020204030204" pitchFamily="34" charset="0"/>
                <a:cs typeface="Calibri Light" panose="020F0302020204030204" pitchFamily="34" charset="0"/>
              </a:rPr>
              <a:t>. </a:t>
            </a:r>
            <a:r>
              <a:rPr lang="en-GB" sz="1600" dirty="0">
                <a:solidFill>
                  <a:srgbClr val="0070C0"/>
                </a:solidFill>
                <a:latin typeface="Calibri Light" panose="020F0302020204030204" pitchFamily="34" charset="0"/>
                <a:cs typeface="Calibri Light" panose="020F0302020204030204" pitchFamily="34" charset="0"/>
              </a:rPr>
              <a:t>John Wiley and Sons.</a:t>
            </a:r>
          </a:p>
          <a:p>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Standard reference work on categorical data analysis. Extremely detailed and comprehensive but also highly mathematical and dry.</a:t>
            </a:r>
          </a:p>
          <a:p>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Up until the 2</a:t>
            </a:r>
            <a:r>
              <a:rPr lang="en-GB" sz="1600" baseline="30000" dirty="0">
                <a:latin typeface="Calibri Light" panose="020F0302020204030204" pitchFamily="34" charset="0"/>
                <a:cs typeface="Calibri Light" panose="020F0302020204030204" pitchFamily="34" charset="0"/>
              </a:rPr>
              <a:t>nd</a:t>
            </a:r>
            <a:r>
              <a:rPr lang="en-GB" sz="1600" dirty="0">
                <a:latin typeface="Calibri Light" panose="020F0302020204030204" pitchFamily="34" charset="0"/>
                <a:cs typeface="Calibri Light" panose="020F0302020204030204" pitchFamily="34" charset="0"/>
              </a:rPr>
              <a:t> edition, practical examples were for SAS language only, which is an expensive software for which UNIGE does not have a license.</a:t>
            </a:r>
          </a:p>
          <a:p>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The 3</a:t>
            </a:r>
            <a:r>
              <a:rPr lang="en-GB" sz="1600" baseline="30000" dirty="0">
                <a:latin typeface="Calibri Light" panose="020F0302020204030204" pitchFamily="34" charset="0"/>
                <a:cs typeface="Calibri Light" panose="020F0302020204030204" pitchFamily="34" charset="0"/>
              </a:rPr>
              <a:t>rd</a:t>
            </a:r>
            <a:r>
              <a:rPr lang="en-GB" sz="1600" dirty="0">
                <a:latin typeface="Calibri Light" panose="020F0302020204030204" pitchFamily="34" charset="0"/>
                <a:cs typeface="Calibri Light" panose="020F0302020204030204" pitchFamily="34" charset="0"/>
              </a:rPr>
              <a:t> edition reportedly has new examples in R, but I have not had a chance to review </a:t>
            </a:r>
            <a:r>
              <a:rPr lang="en-GB" sz="1600">
                <a:latin typeface="Calibri Light" panose="020F0302020204030204" pitchFamily="34" charset="0"/>
                <a:cs typeface="Calibri Light" panose="020F0302020204030204" pitchFamily="34" charset="0"/>
              </a:rPr>
              <a:t>them.</a:t>
            </a:r>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fr-CH" sz="16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F6F715B5-E74F-4E37-B07F-2BE52C2789D9}"/>
              </a:ext>
            </a:extLst>
          </p:cNvPr>
          <p:cNvSpPr txBox="1"/>
          <p:nvPr/>
        </p:nvSpPr>
        <p:spPr>
          <a:xfrm>
            <a:off x="335360" y="292297"/>
            <a:ext cx="8424935"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Background literature</a:t>
            </a:r>
            <a:endParaRPr lang="en-GB" sz="3200">
              <a:solidFill>
                <a:schemeClr val="tx2">
                  <a:lumMod val="75000"/>
                </a:schemeClr>
              </a:solidFill>
              <a:latin typeface="Tw Cen MT" panose="020B0602020104020603" pitchFamily="34" charset="0"/>
            </a:endParaRPr>
          </a:p>
        </p:txBody>
      </p:sp>
      <p:pic>
        <p:nvPicPr>
          <p:cNvPr id="8" name="Picture 7">
            <a:extLst>
              <a:ext uri="{FF2B5EF4-FFF2-40B4-BE49-F238E27FC236}">
                <a16:creationId xmlns:a16="http://schemas.microsoft.com/office/drawing/2014/main" id="{F39EFBD8-B364-4FA0-8E09-38B93BE227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08962" y="1844824"/>
            <a:ext cx="2664926" cy="4041805"/>
          </a:xfrm>
          <a:prstGeom prst="rect">
            <a:avLst/>
          </a:prstGeom>
          <a:effectLst>
            <a:outerShdw blurRad="63500" sx="102000" sy="102000" algn="ctr" rotWithShape="0">
              <a:prstClr val="black">
                <a:alpha val="40000"/>
              </a:prstClr>
            </a:outerShdw>
          </a:effectLst>
        </p:spPr>
      </p:pic>
      <p:cxnSp>
        <p:nvCxnSpPr>
          <p:cNvPr id="10" name="Straight Connector 9">
            <a:extLst>
              <a:ext uri="{FF2B5EF4-FFF2-40B4-BE49-F238E27FC236}">
                <a16:creationId xmlns:a16="http://schemas.microsoft.com/office/drawing/2014/main" id="{1008A55A-6870-4294-9654-5E7987A7008F}"/>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91DB6F3-F7D9-4713-BDD6-F7BFC22451EE}"/>
              </a:ext>
            </a:extLst>
          </p:cNvPr>
          <p:cNvSpPr>
            <a:spLocks noGrp="1"/>
          </p:cNvSpPr>
          <p:nvPr>
            <p:ph type="sldNum" sz="quarter" idx="12"/>
          </p:nvPr>
        </p:nvSpPr>
        <p:spPr/>
        <p:txBody>
          <a:bodyPr/>
          <a:lstStyle/>
          <a:p>
            <a:fld id="{C1FDBBE5-22A6-4526-9CE2-8F57881DBE87}" type="slidenum">
              <a:rPr lang="en-GB" smtClean="0"/>
              <a:t>4</a:t>
            </a:fld>
            <a:endParaRPr lang="en-GB"/>
          </a:p>
        </p:txBody>
      </p:sp>
    </p:spTree>
    <p:extLst>
      <p:ext uri="{BB962C8B-B14F-4D97-AF65-F5344CB8AC3E}">
        <p14:creationId xmlns:p14="http://schemas.microsoft.com/office/powerpoint/2010/main" val="218784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00200"/>
            <a:ext cx="6624736" cy="4925144"/>
          </a:xfrm>
        </p:spPr>
        <p:txBody>
          <a:bodyPr>
            <a:normAutofit/>
          </a:bodyPr>
          <a:lstStyle/>
          <a:p>
            <a:pPr marL="0" indent="0">
              <a:buNone/>
            </a:pPr>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The present slides are adapted from a longer workshop on logistic regression (Part 3), the full version of which can be found on my </a:t>
            </a:r>
            <a:r>
              <a:rPr lang="en-GB" sz="1600" dirty="0">
                <a:latin typeface="Calibri Light" panose="020F0302020204030204" pitchFamily="34" charset="0"/>
                <a:cs typeface="Calibri Light" panose="020F0302020204030204" pitchFamily="34" charset="0"/>
                <a:hlinkClick r:id="rId2"/>
              </a:rPr>
              <a:t>personal webpage</a:t>
            </a:r>
            <a:r>
              <a:rPr lang="en-GB" sz="1600" dirty="0">
                <a:latin typeface="Calibri Light" panose="020F0302020204030204" pitchFamily="34" charset="0"/>
                <a:cs typeface="Calibri Light" panose="020F0302020204030204" pitchFamily="34" charset="0"/>
              </a:rPr>
              <a:t>.</a:t>
            </a:r>
          </a:p>
          <a:p>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The workshop follows the outline of </a:t>
            </a:r>
            <a:r>
              <a:rPr lang="en-GB" sz="1600" dirty="0" err="1">
                <a:latin typeface="Calibri Light" panose="020F0302020204030204" pitchFamily="34" charset="0"/>
                <a:cs typeface="Calibri Light" panose="020F0302020204030204" pitchFamily="34" charset="0"/>
              </a:rPr>
              <a:t>Agresti</a:t>
            </a:r>
            <a:r>
              <a:rPr lang="en-GB" sz="1600" dirty="0">
                <a:latin typeface="Calibri Light" panose="020F0302020204030204" pitchFamily="34" charset="0"/>
                <a:cs typeface="Calibri Light" panose="020F0302020204030204" pitchFamily="34" charset="0"/>
              </a:rPr>
              <a:t> (2002) but also a course on categorical data analysis by </a:t>
            </a:r>
            <a:r>
              <a:rPr lang="en-GB" sz="1600" dirty="0" err="1">
                <a:latin typeface="Calibri Light" panose="020F0302020204030204" pitchFamily="34" charset="0"/>
                <a:cs typeface="Calibri Light" panose="020F0302020204030204" pitchFamily="34" charset="0"/>
              </a:rPr>
              <a:t>Rosseel</a:t>
            </a:r>
            <a:r>
              <a:rPr lang="en-GB" sz="1600" dirty="0">
                <a:latin typeface="Calibri Light" panose="020F0302020204030204" pitchFamily="34" charset="0"/>
                <a:cs typeface="Calibri Light" panose="020F0302020204030204" pitchFamily="34" charset="0"/>
              </a:rPr>
              <a:t> (2008), famous chiefly as the author of R package </a:t>
            </a:r>
            <a:r>
              <a:rPr lang="en-GB" sz="1600" dirty="0" err="1">
                <a:latin typeface="Courier New" panose="02070309020205020404" pitchFamily="49" charset="0"/>
                <a:cs typeface="Courier New" panose="02070309020205020404" pitchFamily="49" charset="0"/>
              </a:rPr>
              <a:t>lavaan</a:t>
            </a:r>
            <a:r>
              <a:rPr lang="en-GB" sz="1600" dirty="0">
                <a:latin typeface="Calibri Light" panose="020F0302020204030204" pitchFamily="34" charset="0"/>
                <a:cs typeface="Calibri Light" panose="020F0302020204030204" pitchFamily="34" charset="0"/>
              </a:rPr>
              <a:t> for structural equation modelling (SEM).</a:t>
            </a:r>
          </a:p>
          <a:p>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hlinkClick r:id="rId3"/>
              </a:rPr>
              <a:t>Today's R scripts</a:t>
            </a:r>
            <a:r>
              <a:rPr lang="en-GB" sz="1600" dirty="0">
                <a:latin typeface="Calibri Light" panose="020F0302020204030204" pitchFamily="34" charset="0"/>
                <a:cs typeface="Calibri Light" panose="020F0302020204030204" pitchFamily="34" charset="0"/>
              </a:rPr>
              <a:t> were also adapted from that course.</a:t>
            </a:r>
          </a:p>
          <a:p>
            <a:endParaRPr lang="en-GB" sz="1600"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In addition to the workshop, there is also a </a:t>
            </a:r>
            <a:r>
              <a:rPr lang="en-GB" sz="1600" dirty="0">
                <a:latin typeface="Calibri Light" panose="020F0302020204030204" pitchFamily="34" charset="0"/>
                <a:cs typeface="Calibri Light" panose="020F0302020204030204" pitchFamily="34" charset="0"/>
                <a:hlinkClick r:id="rId4"/>
              </a:rPr>
              <a:t>newsletter</a:t>
            </a:r>
            <a:r>
              <a:rPr lang="en-GB" sz="1600" dirty="0">
                <a:latin typeface="Calibri Light" panose="020F0302020204030204" pitchFamily="34" charset="0"/>
                <a:cs typeface="Calibri Light" panose="020F0302020204030204" pitchFamily="34" charset="0"/>
              </a:rPr>
              <a:t> I wrote with a very concise overview of today's topic.</a:t>
            </a:r>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endParaRPr lang="fr-CH" sz="16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F6F715B5-E74F-4E37-B07F-2BE52C2789D9}"/>
              </a:ext>
            </a:extLst>
          </p:cNvPr>
          <p:cNvSpPr txBox="1"/>
          <p:nvPr/>
        </p:nvSpPr>
        <p:spPr>
          <a:xfrm>
            <a:off x="335360" y="292297"/>
            <a:ext cx="8424935"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Logistic regression workshop</a:t>
            </a:r>
            <a:endParaRPr lang="en-GB" sz="3200">
              <a:solidFill>
                <a:schemeClr val="tx2">
                  <a:lumMod val="75000"/>
                </a:schemeClr>
              </a:solidFill>
              <a:latin typeface="Tw Cen MT" panose="020B0602020104020603" pitchFamily="34" charset="0"/>
            </a:endParaRPr>
          </a:p>
        </p:txBody>
      </p:sp>
      <p:cxnSp>
        <p:nvCxnSpPr>
          <p:cNvPr id="10" name="Straight Connector 9">
            <a:extLst>
              <a:ext uri="{FF2B5EF4-FFF2-40B4-BE49-F238E27FC236}">
                <a16:creationId xmlns:a16="http://schemas.microsoft.com/office/drawing/2014/main" id="{1008A55A-6870-4294-9654-5E7987A7008F}"/>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91DB6F3-F7D9-4713-BDD6-F7BFC22451EE}"/>
              </a:ext>
            </a:extLst>
          </p:cNvPr>
          <p:cNvSpPr>
            <a:spLocks noGrp="1"/>
          </p:cNvSpPr>
          <p:nvPr>
            <p:ph type="sldNum" sz="quarter" idx="12"/>
          </p:nvPr>
        </p:nvSpPr>
        <p:spPr/>
        <p:txBody>
          <a:bodyPr/>
          <a:lstStyle/>
          <a:p>
            <a:fld id="{C1FDBBE5-22A6-4526-9CE2-8F57881DBE87}" type="slidenum">
              <a:rPr lang="en-GB" smtClean="0"/>
              <a:t>5</a:t>
            </a:fld>
            <a:endParaRPr lang="en-GB"/>
          </a:p>
        </p:txBody>
      </p:sp>
      <p:sp>
        <p:nvSpPr>
          <p:cNvPr id="7" name="TextBox 6">
            <a:extLst>
              <a:ext uri="{FF2B5EF4-FFF2-40B4-BE49-F238E27FC236}">
                <a16:creationId xmlns:a16="http://schemas.microsoft.com/office/drawing/2014/main" id="{A4C56424-3924-8CB2-8EFA-480937B10093}"/>
              </a:ext>
            </a:extLst>
          </p:cNvPr>
          <p:cNvSpPr txBox="1"/>
          <p:nvPr/>
        </p:nvSpPr>
        <p:spPr>
          <a:xfrm>
            <a:off x="609600" y="6372182"/>
            <a:ext cx="7106096" cy="246221"/>
          </a:xfrm>
          <a:prstGeom prst="rect">
            <a:avLst/>
          </a:prstGeom>
          <a:noFill/>
        </p:spPr>
        <p:txBody>
          <a:bodyPr wrap="square">
            <a:spAutoFit/>
          </a:bodyPr>
          <a:lstStyle/>
          <a:p>
            <a:r>
              <a:rPr lang="en-GB" sz="1000">
                <a:solidFill>
                  <a:srgbClr val="0070C0"/>
                </a:solidFill>
                <a:latin typeface="Calibri Light" panose="020F0302020204030204" pitchFamily="34" charset="0"/>
                <a:cs typeface="Calibri Light" panose="020F0302020204030204" pitchFamily="34" charset="0"/>
              </a:rPr>
              <a:t>Rosseel, Y. (2008). </a:t>
            </a:r>
            <a:r>
              <a:rPr lang="en-GB" sz="1000" i="1">
                <a:solidFill>
                  <a:srgbClr val="0070C0"/>
                </a:solidFill>
                <a:latin typeface="Calibri Light" panose="020F0302020204030204" pitchFamily="34" charset="0"/>
                <a:cs typeface="Calibri Light" panose="020F0302020204030204" pitchFamily="34" charset="0"/>
              </a:rPr>
              <a:t>Categorical Data Analysis. </a:t>
            </a:r>
            <a:r>
              <a:rPr lang="en-GB" sz="1000">
                <a:solidFill>
                  <a:srgbClr val="0070C0"/>
                </a:solidFill>
                <a:latin typeface="Calibri Light" panose="020F0302020204030204" pitchFamily="34" charset="0"/>
                <a:cs typeface="Calibri Light" panose="020F0302020204030204" pitchFamily="34" charset="0"/>
              </a:rPr>
              <a:t>Course slides for the Master in Statistical Data Analysis. University of Ghent, 2008–2009.</a:t>
            </a:r>
            <a:endParaRPr lang="en-GB" sz="1000" dirty="0">
              <a:solidFill>
                <a:srgbClr val="0070C0"/>
              </a:solidFill>
              <a:latin typeface="Calibri Light" panose="020F0302020204030204" pitchFamily="34" charset="0"/>
              <a:cs typeface="Calibri Light" panose="020F0302020204030204" pitchFamily="34" charset="0"/>
            </a:endParaRPr>
          </a:p>
        </p:txBody>
      </p:sp>
      <p:pic>
        <p:nvPicPr>
          <p:cNvPr id="11" name="Picture 10">
            <a:extLst>
              <a:ext uri="{FF2B5EF4-FFF2-40B4-BE49-F238E27FC236}">
                <a16:creationId xmlns:a16="http://schemas.microsoft.com/office/drawing/2014/main" id="{5451ADF3-158B-0155-EF73-9F4772A25EF8}"/>
              </a:ext>
            </a:extLst>
          </p:cNvPr>
          <p:cNvPicPr>
            <a:picLocks noChangeAspect="1"/>
          </p:cNvPicPr>
          <p:nvPr/>
        </p:nvPicPr>
        <p:blipFill rotWithShape="1">
          <a:blip r:embed="rId5">
            <a:extLst>
              <a:ext uri="{28A0092B-C50C-407E-A947-70E740481C1C}">
                <a14:useLocalDpi xmlns:a14="http://schemas.microsoft.com/office/drawing/2010/main" val="0"/>
              </a:ext>
            </a:extLst>
          </a:blip>
          <a:srcRect l="20701" r="3392"/>
          <a:stretch/>
        </p:blipFill>
        <p:spPr>
          <a:xfrm>
            <a:off x="8184232" y="1986607"/>
            <a:ext cx="3168352" cy="407707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0285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492" y="3121804"/>
            <a:ext cx="9145017" cy="523220"/>
          </a:xfrm>
          <a:prstGeom prst="rect">
            <a:avLst/>
          </a:prstGeom>
          <a:noFill/>
        </p:spPr>
        <p:txBody>
          <a:bodyPr wrap="square" rtlCol="0">
            <a:spAutoFit/>
          </a:bodyPr>
          <a:lstStyle/>
          <a:p>
            <a:pPr algn="ctr"/>
            <a:r>
              <a:rPr lang="fr-CH" sz="2800" b="1">
                <a:solidFill>
                  <a:schemeClr val="tx2">
                    <a:lumMod val="75000"/>
                  </a:schemeClr>
                </a:solidFill>
                <a:latin typeface="Tw Cen MT" panose="020B0602020104020603" pitchFamily="34" charset="0"/>
              </a:rPr>
              <a:t>Chi-squared recap and McNemar's test</a:t>
            </a:r>
            <a:endParaRPr lang="en-GB" sz="2800" b="1" dirty="0">
              <a:solidFill>
                <a:schemeClr val="tx2">
                  <a:lumMod val="75000"/>
                </a:schemeClr>
              </a:solidFill>
              <a:latin typeface="Tw Cen MT" panose="020B0602020104020603" pitchFamily="34" charset="0"/>
            </a:endParaRPr>
          </a:p>
        </p:txBody>
      </p:sp>
      <p:cxnSp>
        <p:nvCxnSpPr>
          <p:cNvPr id="6" name="Straight Connector 5"/>
          <p:cNvCxnSpPr/>
          <p:nvPr/>
        </p:nvCxnSpPr>
        <p:spPr>
          <a:xfrm>
            <a:off x="1416000" y="2924944"/>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836F5AD-2CF7-43D1-9AC1-2EA2FE52F9F9}"/>
              </a:ext>
            </a:extLst>
          </p:cNvPr>
          <p:cNvCxnSpPr/>
          <p:nvPr/>
        </p:nvCxnSpPr>
        <p:spPr>
          <a:xfrm>
            <a:off x="1416000" y="3861048"/>
            <a:ext cx="936000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6980DDD-BE53-4F46-BA9E-90C60CBE9D5F}"/>
              </a:ext>
            </a:extLst>
          </p:cNvPr>
          <p:cNvSpPr>
            <a:spLocks noGrp="1"/>
          </p:cNvSpPr>
          <p:nvPr>
            <p:ph type="sldNum" sz="quarter" idx="12"/>
          </p:nvPr>
        </p:nvSpPr>
        <p:spPr/>
        <p:txBody>
          <a:bodyPr/>
          <a:lstStyle/>
          <a:p>
            <a:fld id="{C1FDBBE5-22A6-4526-9CE2-8F57881DBE87}" type="slidenum">
              <a:rPr lang="en-GB" smtClean="0"/>
              <a:t>6</a:t>
            </a:fld>
            <a:endParaRPr lang="en-GB"/>
          </a:p>
        </p:txBody>
      </p:sp>
    </p:spTree>
    <p:extLst>
      <p:ext uri="{BB962C8B-B14F-4D97-AF65-F5344CB8AC3E}">
        <p14:creationId xmlns:p14="http://schemas.microsoft.com/office/powerpoint/2010/main" val="271191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A77AD7-3F50-4662-A977-7E66E7661FB5}"/>
              </a:ext>
            </a:extLst>
          </p:cNvPr>
          <p:cNvSpPr>
            <a:spLocks noGrp="1"/>
          </p:cNvSpPr>
          <p:nvPr>
            <p:ph type="sldNum" sz="quarter" idx="12"/>
          </p:nvPr>
        </p:nvSpPr>
        <p:spPr/>
        <p:txBody>
          <a:bodyPr/>
          <a:lstStyle/>
          <a:p>
            <a:fld id="{C1FDBBE5-22A6-4526-9CE2-8F57881DBE87}" type="slidenum">
              <a:rPr lang="en-GB" smtClean="0"/>
              <a:t>7</a:t>
            </a:fld>
            <a:endParaRPr lang="en-GB"/>
          </a:p>
        </p:txBody>
      </p:sp>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Paired categorical data</a:t>
            </a:r>
            <a:endParaRPr lang="en-GB" sz="3200" dirty="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8928992" cy="4925144"/>
          </a:xfrm>
        </p:spPr>
        <p:txBody>
          <a:bodyPr>
            <a:normAutofit/>
          </a:bodyPr>
          <a:lstStyle/>
          <a:p>
            <a:r>
              <a:rPr lang="en-US" sz="1600" dirty="0">
                <a:latin typeface="Calibri Light" panose="020F0302020204030204" pitchFamily="34" charset="0"/>
                <a:cs typeface="Calibri Light" panose="020F0302020204030204" pitchFamily="34" charset="0"/>
              </a:rPr>
              <a:t>It may occur that we measure the same categorical response twice, and as such have a </a:t>
            </a:r>
            <a:r>
              <a:rPr lang="en-US" sz="1600" dirty="0">
                <a:solidFill>
                  <a:srgbClr val="0070C0"/>
                </a:solidFill>
                <a:latin typeface="Calibri Light" panose="020F0302020204030204" pitchFamily="34" charset="0"/>
                <a:cs typeface="Calibri Light" panose="020F0302020204030204" pitchFamily="34" charset="0"/>
              </a:rPr>
              <a:t>paired categorical sample</a:t>
            </a:r>
            <a:r>
              <a:rPr lang="en-US" sz="1600" dirty="0">
                <a:latin typeface="Calibri Light" panose="020F0302020204030204" pitchFamily="34" charset="0"/>
                <a:cs typeface="Calibri Light" panose="020F0302020204030204" pitchFamily="34" charset="0"/>
              </a:rPr>
              <a:t>. For example:</a:t>
            </a:r>
          </a:p>
          <a:p>
            <a:endParaRPr lang="en-US" sz="1600" dirty="0">
              <a:latin typeface="Calibri Light" panose="020F0302020204030204" pitchFamily="34" charset="0"/>
              <a:cs typeface="Calibri Light" panose="020F0302020204030204" pitchFamily="34" charset="0"/>
            </a:endParaRPr>
          </a:p>
          <a:p>
            <a:pPr marL="914400" lvl="2">
              <a:buFont typeface="Wingdings" panose="05000000000000000000" pitchFamily="2" charset="2"/>
              <a:buChar char="Ø"/>
            </a:pPr>
            <a:r>
              <a:rPr lang="en-US" sz="1400" i="1" dirty="0">
                <a:latin typeface="Calibri Light" panose="020F0302020204030204" pitchFamily="34" charset="0"/>
                <a:cs typeface="Calibri Light" panose="020F0302020204030204" pitchFamily="34" charset="0"/>
              </a:rPr>
              <a:t>Participants choose one of 2 products before (T1) and after (T2) an information intervention. Pre and post choices are cross-tabulated (2×2).</a:t>
            </a:r>
          </a:p>
          <a:p>
            <a:pPr marL="914400" lvl="2">
              <a:buFont typeface="Wingdings" panose="05000000000000000000" pitchFamily="2" charset="2"/>
              <a:buChar char="Ø"/>
            </a:pPr>
            <a:r>
              <a:rPr lang="en-US" sz="1400" i="1" dirty="0">
                <a:latin typeface="Calibri Light" panose="020F0302020204030204" pitchFamily="34" charset="0"/>
                <a:cs typeface="Calibri Light" panose="020F0302020204030204" pitchFamily="34" charset="0"/>
              </a:rPr>
              <a:t>Two raters code the use of 8 emotion regulation strategies from written survey responses to recalled events. Raters' classifications are cross-tabulated (8×8).</a:t>
            </a:r>
          </a:p>
          <a:p>
            <a:pPr marL="914400" lvl="2">
              <a:buFont typeface="Wingdings" panose="05000000000000000000" pitchFamily="2" charset="2"/>
              <a:buChar char="Ø"/>
            </a:pPr>
            <a:r>
              <a:rPr lang="en-US" sz="1400" i="1" dirty="0">
                <a:latin typeface="Calibri Light" panose="020F0302020204030204" pitchFamily="34" charset="0"/>
                <a:cs typeface="Calibri Light" panose="020F0302020204030204" pitchFamily="34" charset="0"/>
              </a:rPr>
              <a:t>A statistical model predicts death on Game of Thrones. Model predictions are cross-tabulated against the true death outcomes (2×2).</a:t>
            </a:r>
          </a:p>
          <a:p>
            <a:pPr lvl="1"/>
            <a:endParaRPr lang="en-US" sz="12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As is clear, in each of these cases that the resulting frequency table is </a:t>
            </a:r>
            <a:r>
              <a:rPr lang="en-US" sz="1600" i="1" dirty="0">
                <a:solidFill>
                  <a:srgbClr val="0070C0"/>
                </a:solidFill>
                <a:latin typeface="Calibri Light" panose="020F0302020204030204" pitchFamily="34" charset="0"/>
                <a:cs typeface="Calibri Light" panose="020F0302020204030204" pitchFamily="34" charset="0"/>
              </a:rPr>
              <a:t>A </a:t>
            </a:r>
            <a:r>
              <a:rPr lang="en-US" sz="1600" dirty="0">
                <a:solidFill>
                  <a:srgbClr val="0070C0"/>
                </a:solidFill>
                <a:latin typeface="Calibri Light" panose="020F0302020204030204" pitchFamily="34" charset="0"/>
                <a:cs typeface="Calibri Light" panose="020F0302020204030204" pitchFamily="34" charset="0"/>
              </a:rPr>
              <a:t>× </a:t>
            </a:r>
            <a:r>
              <a:rPr lang="en-US" sz="1600" i="1" dirty="0">
                <a:solidFill>
                  <a:srgbClr val="0070C0"/>
                </a:solidFill>
                <a:latin typeface="Calibri Light" panose="020F0302020204030204" pitchFamily="34" charset="0"/>
                <a:cs typeface="Calibri Light" panose="020F0302020204030204" pitchFamily="34" charset="0"/>
              </a:rPr>
              <a:t>A</a:t>
            </a:r>
            <a:r>
              <a:rPr lang="en-US" sz="1600" dirty="0">
                <a:solidFill>
                  <a:srgbClr val="0070C0"/>
                </a:solidFill>
                <a:latin typeface="Calibri Light" panose="020F0302020204030204" pitchFamily="34" charset="0"/>
                <a:cs typeface="Calibri Light" panose="020F0302020204030204" pitchFamily="34" charset="0"/>
              </a:rPr>
              <a:t> square</a:t>
            </a:r>
            <a:r>
              <a:rPr lang="en-US" sz="1600" dirty="0">
                <a:latin typeface="Calibri Light" panose="020F0302020204030204" pitchFamily="34" charset="0"/>
                <a:cs typeface="Calibri Light" panose="020F0302020204030204" pitchFamily="34" charset="0"/>
              </a:rPr>
              <a:t>.</a:t>
            </a:r>
          </a:p>
          <a:p>
            <a:endParaRPr lang="en-US" sz="1600" dirty="0">
              <a:latin typeface="Calibri Light" panose="020F0302020204030204" pitchFamily="34" charset="0"/>
              <a:cs typeface="Calibri Light" panose="020F0302020204030204" pitchFamily="34" charset="0"/>
            </a:endParaRPr>
          </a:p>
          <a:p>
            <a:r>
              <a:rPr lang="en-US" sz="1600" dirty="0">
                <a:latin typeface="Calibri Light" panose="020F0302020204030204" pitchFamily="34" charset="0"/>
                <a:cs typeface="Calibri Light" panose="020F0302020204030204" pitchFamily="34" charset="0"/>
              </a:rPr>
              <a:t>Special analyses have been developed to deal with these cases. Let us examine these.</a:t>
            </a:r>
          </a:p>
        </p:txBody>
      </p:sp>
    </p:spTree>
    <p:extLst>
      <p:ext uri="{BB962C8B-B14F-4D97-AF65-F5344CB8AC3E}">
        <p14:creationId xmlns:p14="http://schemas.microsoft.com/office/powerpoint/2010/main" val="259817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An intervention study</a:t>
            </a:r>
            <a:endParaRPr lang="en-GB" sz="320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7560840" cy="4925144"/>
          </a:xfrm>
        </p:spPr>
        <p:txBody>
          <a:bodyPr>
            <a:normAutofit/>
          </a:bodyPr>
          <a:lstStyle/>
          <a:p>
            <a:r>
              <a:rPr lang="en-US" sz="1600">
                <a:latin typeface="Calibri Light" panose="020F0302020204030204" pitchFamily="34" charset="0"/>
                <a:cs typeface="Calibri Light" panose="020F0302020204030204" pitchFamily="34" charset="0"/>
              </a:rPr>
              <a:t>Morpheus has realized that his red/blue pill dilemma may not be entirely ethical. He therefore conducts an experiment in the matrix with 200 people targeted to be freed. He first offers them the original choice of blue=ignorance and red=unknown (T1). Once they have chosen, he tells them the truth about the matrix, and re-offers the pill choice (T2). He records the following responses:</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Is there an association between pill choice at T1 and T2? Intuitively, a researcher may decide to run a </a:t>
            </a:r>
            <a:r>
              <a:rPr lang="en-US" sz="1600" b="1">
                <a:solidFill>
                  <a:srgbClr val="0070C0"/>
                </a:solidFill>
                <a:latin typeface="Calibri Light" panose="020F0302020204030204" pitchFamily="34" charset="0"/>
                <a:cs typeface="Calibri Light" panose="020F0302020204030204" pitchFamily="34" charset="0"/>
              </a:rPr>
              <a:t>chi-square test</a:t>
            </a:r>
            <a:r>
              <a:rPr lang="en-US" sz="1600">
                <a:latin typeface="Calibri Light" panose="020F0302020204030204" pitchFamily="34" charset="0"/>
                <a:cs typeface="Calibri Light" panose="020F0302020204030204" pitchFamily="34" charset="0"/>
              </a:rPr>
              <a:t> for the answer…</a:t>
            </a:r>
            <a:endParaRPr lang="en-US" sz="1600" dirty="0">
              <a:latin typeface="Calibri Light" panose="020F0302020204030204" pitchFamily="34" charset="0"/>
              <a:cs typeface="Calibri Light" panose="020F0302020204030204" pitchFamily="34" charset="0"/>
            </a:endParaRPr>
          </a:p>
          <a:p>
            <a:endParaRPr lang="fr-CH"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EDD9E61-FA5B-8830-CE9B-35565C16947B}"/>
              </a:ext>
            </a:extLst>
          </p:cNvPr>
          <p:cNvGraphicFramePr>
            <a:graphicFrameLocks noGrp="1"/>
          </p:cNvGraphicFramePr>
          <p:nvPr>
            <p:extLst>
              <p:ext uri="{D42A27DB-BD31-4B8C-83A1-F6EECF244321}">
                <p14:modId xmlns:p14="http://schemas.microsoft.com/office/powerpoint/2010/main" val="2674153363"/>
              </p:ext>
            </p:extLst>
          </p:nvPr>
        </p:nvGraphicFramePr>
        <p:xfrm>
          <a:off x="2694696" y="3301827"/>
          <a:ext cx="2825242" cy="1368152"/>
        </p:xfrm>
        <a:graphic>
          <a:graphicData uri="http://schemas.openxmlformats.org/drawingml/2006/table">
            <a:tbl>
              <a:tblPr firstRow="1" bandRow="1">
                <a:tableStyleId>{2D5ABB26-0587-4C30-8999-92F81FD0307C}</a:tableStyleId>
              </a:tblPr>
              <a:tblGrid>
                <a:gridCol w="1116000">
                  <a:extLst>
                    <a:ext uri="{9D8B030D-6E8A-4147-A177-3AD203B41FA5}">
                      <a16:colId xmlns:a16="http://schemas.microsoft.com/office/drawing/2014/main" val="3167067750"/>
                    </a:ext>
                  </a:extLst>
                </a:gridCol>
                <a:gridCol w="854621">
                  <a:extLst>
                    <a:ext uri="{9D8B030D-6E8A-4147-A177-3AD203B41FA5}">
                      <a16:colId xmlns:a16="http://schemas.microsoft.com/office/drawing/2014/main" val="2072686544"/>
                    </a:ext>
                  </a:extLst>
                </a:gridCol>
                <a:gridCol w="854621">
                  <a:extLst>
                    <a:ext uri="{9D8B030D-6E8A-4147-A177-3AD203B41FA5}">
                      <a16:colId xmlns:a16="http://schemas.microsoft.com/office/drawing/2014/main" val="3095662987"/>
                    </a:ext>
                  </a:extLst>
                </a:gridCol>
              </a:tblGrid>
              <a:tr h="34203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Pill T2</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342038">
                <a:tc>
                  <a:txBody>
                    <a:bodyPr/>
                    <a:lstStyle/>
                    <a:p>
                      <a:pPr algn="r"/>
                      <a:r>
                        <a:rPr lang="en-GB" sz="1400" b="1">
                          <a:latin typeface="Calibri Light" panose="020F0302020204030204" pitchFamily="34" charset="0"/>
                          <a:cs typeface="Calibri Light" panose="020F0302020204030204" pitchFamily="34" charset="0"/>
                        </a:rPr>
                        <a:t>Pill T1</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51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12</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2315208"/>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48</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89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0049235"/>
                  </a:ext>
                </a:extLst>
              </a:tr>
            </a:tbl>
          </a:graphicData>
        </a:graphic>
      </p:graphicFrame>
      <p:sp>
        <p:nvSpPr>
          <p:cNvPr id="7" name="TextBox 6">
            <a:extLst>
              <a:ext uri="{FF2B5EF4-FFF2-40B4-BE49-F238E27FC236}">
                <a16:creationId xmlns:a16="http://schemas.microsoft.com/office/drawing/2014/main" id="{5CEF25A6-B2CA-31C1-5A29-72DBB44C011C}"/>
              </a:ext>
            </a:extLst>
          </p:cNvPr>
          <p:cNvSpPr txBox="1"/>
          <p:nvPr/>
        </p:nvSpPr>
        <p:spPr>
          <a:xfrm>
            <a:off x="6079072" y="3284984"/>
            <a:ext cx="3833352" cy="1384995"/>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Pearson's Chi-squared test with Yates' continuity correction</a:t>
            </a:r>
          </a:p>
          <a:p>
            <a:endParaRPr lang="en-GB"/>
          </a:p>
          <a:p>
            <a:r>
              <a:rPr lang="en-GB"/>
              <a:t>data:  pills</a:t>
            </a:r>
          </a:p>
          <a:p>
            <a:r>
              <a:rPr lang="en-GB"/>
              <a:t>X-squared = 34.583, df = 1, </a:t>
            </a:r>
          </a:p>
          <a:p>
            <a:r>
              <a:rPr lang="en-GB"/>
              <a:t>p-value = 4.085e-09</a:t>
            </a:r>
          </a:p>
          <a:p>
            <a:r>
              <a:rPr lang="en-GB"/>
              <a:t>OR = 7.79</a:t>
            </a:r>
            <a:endParaRPr lang="en-CH" dirty="0"/>
          </a:p>
        </p:txBody>
      </p:sp>
      <p:pic>
        <p:nvPicPr>
          <p:cNvPr id="9" name="Picture 8">
            <a:extLst>
              <a:ext uri="{FF2B5EF4-FFF2-40B4-BE49-F238E27FC236}">
                <a16:creationId xmlns:a16="http://schemas.microsoft.com/office/drawing/2014/main" id="{0F16B740-706F-3F2A-F345-A0922D16B9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9033" y="292297"/>
            <a:ext cx="2535439" cy="1056433"/>
          </a:xfrm>
          <a:prstGeom prst="rect">
            <a:avLst/>
          </a:prstGeom>
        </p:spPr>
      </p:pic>
      <p:pic>
        <p:nvPicPr>
          <p:cNvPr id="11" name="Picture 10">
            <a:extLst>
              <a:ext uri="{FF2B5EF4-FFF2-40B4-BE49-F238E27FC236}">
                <a16:creationId xmlns:a16="http://schemas.microsoft.com/office/drawing/2014/main" id="{8A677B01-4811-3304-E153-1053AB9ECA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9032" y="1436463"/>
            <a:ext cx="2535439" cy="1056433"/>
          </a:xfrm>
          <a:prstGeom prst="rect">
            <a:avLst/>
          </a:prstGeom>
        </p:spPr>
      </p:pic>
    </p:spTree>
    <p:extLst>
      <p:ext uri="{BB962C8B-B14F-4D97-AF65-F5344CB8AC3E}">
        <p14:creationId xmlns:p14="http://schemas.microsoft.com/office/powerpoint/2010/main" val="27796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76FD5FAF-38FF-4FFA-B75B-8DF35CE04597}"/>
              </a:ext>
            </a:extLst>
          </p:cNvPr>
          <p:cNvCxnSpPr>
            <a:cxnSpLocks/>
          </p:cNvCxnSpPr>
          <p:nvPr/>
        </p:nvCxnSpPr>
        <p:spPr>
          <a:xfrm>
            <a:off x="335360" y="1124744"/>
            <a:ext cx="11449272"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82E7E7-24B8-4F1C-BE16-DA2D6F127FC5}"/>
              </a:ext>
            </a:extLst>
          </p:cNvPr>
          <p:cNvSpPr txBox="1"/>
          <p:nvPr/>
        </p:nvSpPr>
        <p:spPr>
          <a:xfrm>
            <a:off x="335360" y="292297"/>
            <a:ext cx="10657184" cy="584775"/>
          </a:xfrm>
          <a:prstGeom prst="rect">
            <a:avLst/>
          </a:prstGeom>
          <a:noFill/>
        </p:spPr>
        <p:txBody>
          <a:bodyPr wrap="square" rtlCol="0">
            <a:spAutoFit/>
          </a:bodyPr>
          <a:lstStyle/>
          <a:p>
            <a:r>
              <a:rPr lang="fr-CH" sz="3200">
                <a:solidFill>
                  <a:schemeClr val="tx2">
                    <a:lumMod val="75000"/>
                  </a:schemeClr>
                </a:solidFill>
                <a:latin typeface="Tw Cen MT" panose="020B0602020104020603" pitchFamily="34" charset="0"/>
              </a:rPr>
              <a:t>Chi-square analysis</a:t>
            </a:r>
            <a:endParaRPr lang="en-GB" sz="3200">
              <a:solidFill>
                <a:schemeClr val="tx2">
                  <a:lumMod val="75000"/>
                </a:schemeClr>
              </a:solidFill>
              <a:latin typeface="Tw Cen MT" panose="020B0602020104020603" pitchFamily="34" charset="0"/>
            </a:endParaRPr>
          </a:p>
        </p:txBody>
      </p:sp>
      <p:sp>
        <p:nvSpPr>
          <p:cNvPr id="12" name="Content Placeholder 2">
            <a:extLst>
              <a:ext uri="{FF2B5EF4-FFF2-40B4-BE49-F238E27FC236}">
                <a16:creationId xmlns:a16="http://schemas.microsoft.com/office/drawing/2014/main" id="{471BD429-F2B7-4105-8A91-7D4645FF38E2}"/>
              </a:ext>
            </a:extLst>
          </p:cNvPr>
          <p:cNvSpPr>
            <a:spLocks noGrp="1"/>
          </p:cNvSpPr>
          <p:nvPr>
            <p:ph idx="1"/>
          </p:nvPr>
        </p:nvSpPr>
        <p:spPr>
          <a:xfrm>
            <a:off x="1199456" y="1600200"/>
            <a:ext cx="10009112" cy="4925144"/>
          </a:xfrm>
        </p:spPr>
        <p:txBody>
          <a:bodyPr>
            <a:normAutofit/>
          </a:bodyPr>
          <a:lstStyle/>
          <a:p>
            <a:r>
              <a:rPr lang="en-US" sz="1600">
                <a:latin typeface="Calibri Light" panose="020F0302020204030204" pitchFamily="34" charset="0"/>
                <a:cs typeface="Calibri Light" panose="020F0302020204030204" pitchFamily="34" charset="0"/>
              </a:rPr>
              <a:t>Chi-square analysis is applied to contingency/frequency tables, traditionally two-dimensional, although one-dimensional is possible. For an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a:t>
            </a:r>
            <a:r>
              <a:rPr lang="en-US" sz="1600" i="1">
                <a:latin typeface="Calibri Light" panose="020F0302020204030204" pitchFamily="34" charset="0"/>
                <a:cs typeface="Calibri Light" panose="020F0302020204030204" pitchFamily="34" charset="0"/>
              </a:rPr>
              <a:t>B</a:t>
            </a:r>
            <a:r>
              <a:rPr lang="en-US" sz="1600">
                <a:latin typeface="Calibri Light" panose="020F0302020204030204" pitchFamily="34" charset="0"/>
                <a:cs typeface="Calibri Light" panose="020F0302020204030204" pitchFamily="34" charset="0"/>
              </a:rPr>
              <a:t> table, the test poses the question if the distribution of frequencies in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 are modified by levels of </a:t>
            </a:r>
            <a:r>
              <a:rPr lang="en-US" sz="1600" i="1">
                <a:latin typeface="Calibri Light" panose="020F0302020204030204" pitchFamily="34" charset="0"/>
                <a:cs typeface="Calibri Light" panose="020F0302020204030204" pitchFamily="34" charset="0"/>
              </a:rPr>
              <a:t>B</a:t>
            </a:r>
            <a:r>
              <a:rPr lang="en-US" sz="1600">
                <a:latin typeface="Calibri Light" panose="020F0302020204030204" pitchFamily="34" charset="0"/>
                <a:cs typeface="Calibri Light" panose="020F0302020204030204" pitchFamily="34" charset="0"/>
              </a:rPr>
              <a:t>. This is an interaction question. If non-significant, it means the distributions of </a:t>
            </a:r>
            <a:r>
              <a:rPr lang="en-US" sz="1600" b="1" i="1">
                <a:solidFill>
                  <a:srgbClr val="0070C0"/>
                </a:solidFill>
                <a:latin typeface="Calibri Light" panose="020F0302020204030204" pitchFamily="34" charset="0"/>
                <a:cs typeface="Calibri Light" panose="020F0302020204030204" pitchFamily="34" charset="0"/>
              </a:rPr>
              <a:t>A</a:t>
            </a:r>
            <a:r>
              <a:rPr lang="en-US" sz="1600" b="1">
                <a:solidFill>
                  <a:srgbClr val="0070C0"/>
                </a:solidFill>
                <a:latin typeface="Calibri Light" panose="020F0302020204030204" pitchFamily="34" charset="0"/>
                <a:cs typeface="Calibri Light" panose="020F0302020204030204" pitchFamily="34" charset="0"/>
              </a:rPr>
              <a:t> and </a:t>
            </a:r>
            <a:r>
              <a:rPr lang="en-US" sz="1600" b="1" i="1">
                <a:solidFill>
                  <a:srgbClr val="0070C0"/>
                </a:solidFill>
                <a:latin typeface="Calibri Light" panose="020F0302020204030204" pitchFamily="34" charset="0"/>
                <a:cs typeface="Calibri Light" panose="020F0302020204030204" pitchFamily="34" charset="0"/>
              </a:rPr>
              <a:t>B</a:t>
            </a:r>
            <a:r>
              <a:rPr lang="en-US" sz="1600" b="1">
                <a:solidFill>
                  <a:srgbClr val="0070C0"/>
                </a:solidFill>
                <a:latin typeface="Calibri Light" panose="020F0302020204030204" pitchFamily="34" charset="0"/>
                <a:cs typeface="Calibri Light" panose="020F0302020204030204" pitchFamily="34" charset="0"/>
              </a:rPr>
              <a:t> are independent</a:t>
            </a:r>
            <a:r>
              <a:rPr lang="en-US" sz="1600">
                <a:latin typeface="Calibri Light" panose="020F0302020204030204" pitchFamily="34" charset="0"/>
                <a:cs typeface="Calibri Light" panose="020F0302020204030204" pitchFamily="34" charset="0"/>
              </a:rPr>
              <a:t>. The test statistic follows a chi-square distribution with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−1) × (</a:t>
            </a:r>
            <a:r>
              <a:rPr lang="en-US" sz="1600" i="1">
                <a:latin typeface="Calibri Light" panose="020F0302020204030204" pitchFamily="34" charset="0"/>
                <a:cs typeface="Calibri Light" panose="020F0302020204030204" pitchFamily="34" charset="0"/>
              </a:rPr>
              <a:t>B</a:t>
            </a:r>
            <a:r>
              <a:rPr lang="en-US" sz="1600">
                <a:latin typeface="Calibri Light" panose="020F0302020204030204" pitchFamily="34" charset="0"/>
                <a:cs typeface="Calibri Light" panose="020F0302020204030204" pitchFamily="34" charset="0"/>
              </a:rPr>
              <a:t>−1) degrees of freedom.</a:t>
            </a: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For 2×2 tables, it is also conventional to quantify the strength of association with an </a:t>
            </a:r>
            <a:r>
              <a:rPr lang="en-US" sz="1600" b="1">
                <a:solidFill>
                  <a:srgbClr val="0070C0"/>
                </a:solidFill>
                <a:latin typeface="Calibri Light" panose="020F0302020204030204" pitchFamily="34" charset="0"/>
                <a:cs typeface="Calibri Light" panose="020F0302020204030204" pitchFamily="34" charset="0"/>
              </a:rPr>
              <a:t>odds ratio (OR)</a:t>
            </a:r>
            <a:r>
              <a:rPr lang="en-US" sz="1600">
                <a:latin typeface="Calibri Light" panose="020F0302020204030204" pitchFamily="34" charset="0"/>
                <a:cs typeface="Calibri Light" panose="020F0302020204030204" pitchFamily="34" charset="0"/>
              </a:rPr>
              <a:t>, which is the ratio of the A1/A2 odds in B1 with the A1/A2 odds in B2. An OR=1 equals perfect </a:t>
            </a:r>
            <a:r>
              <a:rPr lang="en-US" sz="1600" i="1">
                <a:latin typeface="Calibri Light" panose="020F0302020204030204" pitchFamily="34" charset="0"/>
                <a:cs typeface="Calibri Light" panose="020F0302020204030204" pitchFamily="34" charset="0"/>
              </a:rPr>
              <a:t>A</a:t>
            </a:r>
            <a:r>
              <a:rPr lang="en-US" sz="1600">
                <a:latin typeface="Calibri Light" panose="020F0302020204030204" pitchFamily="34" charset="0"/>
                <a:cs typeface="Calibri Light" panose="020F0302020204030204" pitchFamily="34" charset="0"/>
              </a:rPr>
              <a:t>×</a:t>
            </a:r>
            <a:r>
              <a:rPr lang="en-US" sz="1600" i="1">
                <a:latin typeface="Calibri Light" panose="020F0302020204030204" pitchFamily="34" charset="0"/>
                <a:cs typeface="Calibri Light" panose="020F0302020204030204" pitchFamily="34" charset="0"/>
              </a:rPr>
              <a:t>B</a:t>
            </a:r>
            <a:r>
              <a:rPr lang="en-US" sz="1600">
                <a:latin typeface="Calibri Light" panose="020F0302020204030204" pitchFamily="34" charset="0"/>
                <a:cs typeface="Calibri Light" panose="020F0302020204030204" pitchFamily="34" charset="0"/>
              </a:rPr>
              <a:t> independence.</a:t>
            </a:r>
          </a:p>
          <a:p>
            <a:endParaRPr lang="en-US" sz="1600">
              <a:latin typeface="Calibri Light" panose="020F0302020204030204" pitchFamily="34" charset="0"/>
              <a:cs typeface="Calibri Light" panose="020F0302020204030204" pitchFamily="34" charset="0"/>
            </a:endParaRPr>
          </a:p>
          <a:p>
            <a:r>
              <a:rPr lang="en-US" sz="1600">
                <a:latin typeface="Calibri Light" panose="020F0302020204030204" pitchFamily="34" charset="0"/>
                <a:cs typeface="Calibri Light" panose="020F0302020204030204" pitchFamily="34" charset="0"/>
              </a:rPr>
              <a:t>The test is extremely significant, with an OR=7.79. But is this truly informative here…?</a:t>
            </a:r>
            <a:endParaRPr lang="en-US" sz="1600" dirty="0">
              <a:latin typeface="Calibri Light" panose="020F0302020204030204" pitchFamily="34" charset="0"/>
              <a:cs typeface="Calibri Light" panose="020F0302020204030204" pitchFamily="34" charset="0"/>
            </a:endParaRPr>
          </a:p>
          <a:p>
            <a:endParaRPr lang="fr-CH"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EDD9E61-FA5B-8830-CE9B-35565C16947B}"/>
              </a:ext>
            </a:extLst>
          </p:cNvPr>
          <p:cNvGraphicFramePr>
            <a:graphicFrameLocks noGrp="1"/>
          </p:cNvGraphicFramePr>
          <p:nvPr>
            <p:extLst>
              <p:ext uri="{D42A27DB-BD31-4B8C-83A1-F6EECF244321}">
                <p14:modId xmlns:p14="http://schemas.microsoft.com/office/powerpoint/2010/main" val="994724672"/>
              </p:ext>
            </p:extLst>
          </p:nvPr>
        </p:nvGraphicFramePr>
        <p:xfrm>
          <a:off x="2694696" y="3140968"/>
          <a:ext cx="2825242" cy="1368152"/>
        </p:xfrm>
        <a:graphic>
          <a:graphicData uri="http://schemas.openxmlformats.org/drawingml/2006/table">
            <a:tbl>
              <a:tblPr firstRow="1" bandRow="1">
                <a:tableStyleId>{2D5ABB26-0587-4C30-8999-92F81FD0307C}</a:tableStyleId>
              </a:tblPr>
              <a:tblGrid>
                <a:gridCol w="1116000">
                  <a:extLst>
                    <a:ext uri="{9D8B030D-6E8A-4147-A177-3AD203B41FA5}">
                      <a16:colId xmlns:a16="http://schemas.microsoft.com/office/drawing/2014/main" val="3167067750"/>
                    </a:ext>
                  </a:extLst>
                </a:gridCol>
                <a:gridCol w="854621">
                  <a:extLst>
                    <a:ext uri="{9D8B030D-6E8A-4147-A177-3AD203B41FA5}">
                      <a16:colId xmlns:a16="http://schemas.microsoft.com/office/drawing/2014/main" val="2072686544"/>
                    </a:ext>
                  </a:extLst>
                </a:gridCol>
                <a:gridCol w="854621">
                  <a:extLst>
                    <a:ext uri="{9D8B030D-6E8A-4147-A177-3AD203B41FA5}">
                      <a16:colId xmlns:a16="http://schemas.microsoft.com/office/drawing/2014/main" val="3095662987"/>
                    </a:ext>
                  </a:extLst>
                </a:gridCol>
              </a:tblGrid>
              <a:tr h="342038">
                <a:tc>
                  <a:txBody>
                    <a:bodyPr/>
                    <a:lstStyle/>
                    <a:p>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400" b="1">
                          <a:latin typeface="Calibri Light" panose="020F0302020204030204" pitchFamily="34" charset="0"/>
                          <a:cs typeface="Calibri Light" panose="020F0302020204030204" pitchFamily="34" charset="0"/>
                        </a:rPr>
                        <a:t>Pill T2</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algn="ct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3469"/>
                  </a:ext>
                </a:extLst>
              </a:tr>
              <a:tr h="342038">
                <a:tc>
                  <a:txBody>
                    <a:bodyPr/>
                    <a:lstStyle/>
                    <a:p>
                      <a:pPr algn="r"/>
                      <a:r>
                        <a:rPr lang="en-GB" sz="1400" b="1">
                          <a:latin typeface="Calibri Light" panose="020F0302020204030204" pitchFamily="34" charset="0"/>
                          <a:cs typeface="Calibri Light" panose="020F0302020204030204" pitchFamily="34" charset="0"/>
                        </a:rPr>
                        <a:t>Pill T1</a:t>
                      </a:r>
                      <a:endParaRPr lang="en-CH" sz="1400" b="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621905"/>
                  </a:ext>
                </a:extLst>
              </a:tr>
              <a:tr h="342038">
                <a:tc>
                  <a:txBody>
                    <a:bodyPr/>
                    <a:lstStyle/>
                    <a:p>
                      <a:pPr algn="r"/>
                      <a:r>
                        <a:rPr lang="en-US" sz="1400" b="0" i="1">
                          <a:latin typeface="Calibri Light" panose="020F0302020204030204" pitchFamily="34" charset="0"/>
                          <a:cs typeface="Calibri Light" panose="020F0302020204030204" pitchFamily="34" charset="0"/>
                        </a:rPr>
                        <a:t>Blue</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51</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12</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2315208"/>
                  </a:ext>
                </a:extLst>
              </a:tr>
              <a:tr h="342038">
                <a:tc>
                  <a:txBody>
                    <a:bodyPr/>
                    <a:lstStyle/>
                    <a:p>
                      <a:pPr algn="r"/>
                      <a:r>
                        <a:rPr lang="en-US" sz="1400" b="0" i="1">
                          <a:latin typeface="Calibri Light" panose="020F0302020204030204" pitchFamily="34" charset="0"/>
                          <a:cs typeface="Calibri Light" panose="020F0302020204030204" pitchFamily="34" charset="0"/>
                        </a:rPr>
                        <a:t>Red</a:t>
                      </a:r>
                      <a:endParaRPr lang="en-CH" sz="1400" b="0" i="1"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48</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Calibri Light" panose="020F0302020204030204" pitchFamily="34" charset="0"/>
                          <a:cs typeface="Calibri Light" panose="020F0302020204030204" pitchFamily="34" charset="0"/>
                        </a:rPr>
                        <a:t>89</a:t>
                      </a:r>
                      <a:endParaRPr lang="en-CH" sz="1400" dirty="0">
                        <a:latin typeface="Calibri Light" panose="020F0302020204030204" pitchFamily="34" charset="0"/>
                        <a:cs typeface="Calibri Light" panose="020F0302020204030204" pitchFamily="34"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0049235"/>
                  </a:ext>
                </a:extLst>
              </a:tr>
            </a:tbl>
          </a:graphicData>
        </a:graphic>
      </p:graphicFrame>
      <p:sp>
        <p:nvSpPr>
          <p:cNvPr id="7" name="TextBox 6">
            <a:extLst>
              <a:ext uri="{FF2B5EF4-FFF2-40B4-BE49-F238E27FC236}">
                <a16:creationId xmlns:a16="http://schemas.microsoft.com/office/drawing/2014/main" id="{5CEF25A6-B2CA-31C1-5A29-72DBB44C011C}"/>
              </a:ext>
            </a:extLst>
          </p:cNvPr>
          <p:cNvSpPr txBox="1"/>
          <p:nvPr/>
        </p:nvSpPr>
        <p:spPr>
          <a:xfrm>
            <a:off x="6079072" y="3124125"/>
            <a:ext cx="3833352" cy="1384995"/>
          </a:xfrm>
          <a:prstGeom prst="rect">
            <a:avLst/>
          </a:prstGeom>
          <a:ln>
            <a:solidFill>
              <a:schemeClr val="tx1">
                <a:lumMod val="50000"/>
                <a:lumOff val="50000"/>
              </a:schemeClr>
            </a:solidFill>
            <a:prstDash val="dash"/>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vl2pPr marL="0" lvl="1">
              <a:defRPr sz="1200">
                <a:latin typeface="Courier New" panose="02070309020205020404" pitchFamily="49" charset="0"/>
                <a:cs typeface="Courier New" panose="02070309020205020404" pitchFamily="49" charset="0"/>
              </a:defRPr>
            </a:lvl2pPr>
          </a:lstStyle>
          <a:p>
            <a:r>
              <a:rPr lang="en-GB"/>
              <a:t>Pearson's Chi-squared test with Yates' continuity correction</a:t>
            </a:r>
          </a:p>
          <a:p>
            <a:endParaRPr lang="en-GB"/>
          </a:p>
          <a:p>
            <a:r>
              <a:rPr lang="en-GB"/>
              <a:t>data:  pills</a:t>
            </a:r>
          </a:p>
          <a:p>
            <a:r>
              <a:rPr lang="en-GB"/>
              <a:t>X-squared = 34.583, df = 1, </a:t>
            </a:r>
          </a:p>
          <a:p>
            <a:r>
              <a:rPr lang="en-GB"/>
              <a:t>p-value = 4.085e-09</a:t>
            </a:r>
          </a:p>
          <a:p>
            <a:r>
              <a:rPr lang="en-GB"/>
              <a:t>OR = 7.79</a:t>
            </a:r>
            <a:endParaRPr lang="en-CH" dirty="0"/>
          </a:p>
        </p:txBody>
      </p:sp>
      <p:pic>
        <p:nvPicPr>
          <p:cNvPr id="4" name="Picture 3">
            <a:extLst>
              <a:ext uri="{FF2B5EF4-FFF2-40B4-BE49-F238E27FC236}">
                <a16:creationId xmlns:a16="http://schemas.microsoft.com/office/drawing/2014/main" id="{6C767826-3B20-8EF7-DF95-1D4FB0D7FD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329033" y="292297"/>
            <a:ext cx="2535439" cy="1056432"/>
          </a:xfrm>
          <a:prstGeom prst="rect">
            <a:avLst/>
          </a:prstGeom>
        </p:spPr>
      </p:pic>
    </p:spTree>
    <p:extLst>
      <p:ext uri="{BB962C8B-B14F-4D97-AF65-F5344CB8AC3E}">
        <p14:creationId xmlns:p14="http://schemas.microsoft.com/office/powerpoint/2010/main" val="3302216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62589</TotalTime>
  <Words>5413</Words>
  <Application>Microsoft Office PowerPoint</Application>
  <PresentationFormat>Widescreen</PresentationFormat>
  <Paragraphs>1387</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Century Gothic</vt:lpstr>
      <vt:lpstr>Courier New</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Université de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Meuleman</dc:creator>
  <cp:lastModifiedBy>Ben Meuleman</cp:lastModifiedBy>
  <cp:revision>2199</cp:revision>
  <cp:lastPrinted>2020-01-21T15:20:45Z</cp:lastPrinted>
  <dcterms:created xsi:type="dcterms:W3CDTF">2015-11-28T18:57:21Z</dcterms:created>
  <dcterms:modified xsi:type="dcterms:W3CDTF">2023-10-03T17:53:27Z</dcterms:modified>
</cp:coreProperties>
</file>