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24"/>
  </p:notesMasterIdLst>
  <p:sldIdLst>
    <p:sldId id="256" r:id="rId2"/>
    <p:sldId id="325" r:id="rId3"/>
    <p:sldId id="263" r:id="rId4"/>
    <p:sldId id="301" r:id="rId5"/>
    <p:sldId id="311" r:id="rId6"/>
    <p:sldId id="313" r:id="rId7"/>
    <p:sldId id="323" r:id="rId8"/>
    <p:sldId id="304" r:id="rId9"/>
    <p:sldId id="316" r:id="rId10"/>
    <p:sldId id="318" r:id="rId11"/>
    <p:sldId id="319" r:id="rId12"/>
    <p:sldId id="320" r:id="rId13"/>
    <p:sldId id="321" r:id="rId14"/>
    <p:sldId id="322" r:id="rId15"/>
    <p:sldId id="306" r:id="rId16"/>
    <p:sldId id="309" r:id="rId17"/>
    <p:sldId id="324" r:id="rId18"/>
    <p:sldId id="310" r:id="rId19"/>
    <p:sldId id="259" r:id="rId20"/>
    <p:sldId id="312" r:id="rId21"/>
    <p:sldId id="315" r:id="rId22"/>
    <p:sldId id="317" r:id="rId2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410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6235E4-EFBE-48B7-BD89-D33931954B9B}">
  <a:tblStyle styleId="{946235E4-EFBE-48B7-BD89-D33931954B9B}"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107" y="45"/>
      </p:cViewPr>
      <p:guideLst>
        <p:guide orient="horz" pos="2160"/>
        <p:guide pos="410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a:t>Firstly we need to set up clusters for </a:t>
            </a:r>
            <a:r>
              <a:rPr lang="en-US" sz="1100" dirty="0" err="1"/>
              <a:t>parallelisation</a:t>
            </a:r>
            <a:r>
              <a:rPr lang="en-US" sz="1100" dirty="0"/>
              <a:t>. We use `</a:t>
            </a:r>
            <a:r>
              <a:rPr lang="en-US" sz="1100" dirty="0" err="1"/>
              <a:t>detectCores</a:t>
            </a:r>
            <a:r>
              <a:rPr lang="en-US" sz="1100" dirty="0"/>
              <a:t>()` to see how many cores there are in the laptop/desktop that can be used.  Typically we use 1 or 2 less cores than the total number of cores to cater for other systems running in the background (e.g. OS).  We then create clusters via 'sockets' using `</a:t>
            </a:r>
            <a:r>
              <a:rPr lang="en-US" sz="1100" dirty="0" err="1"/>
              <a:t>makeCluster</a:t>
            </a:r>
            <a:r>
              <a:rPr lang="en-US" sz="1100" dirty="0"/>
              <a:t>()` and use `</a:t>
            </a:r>
            <a:r>
              <a:rPr lang="en-US" sz="1100" dirty="0" err="1"/>
              <a:t>registerDoParallel</a:t>
            </a:r>
            <a:r>
              <a:rPr lang="en-US" sz="1100" dirty="0"/>
              <a:t>()` to register the parallel backend with the `foreach` package. </a:t>
            </a:r>
          </a:p>
          <a:p>
            <a:pPr marL="0" lvl="0" indent="0">
              <a:spcBef>
                <a:spcPts val="0"/>
              </a:spcBef>
              <a:spcAft>
                <a:spcPts val="0"/>
              </a:spcAft>
              <a:buNone/>
            </a:pPr>
            <a:endParaRPr dirty="0"/>
          </a:p>
        </p:txBody>
      </p:sp>
    </p:spTree>
    <p:extLst>
      <p:ext uri="{BB962C8B-B14F-4D97-AF65-F5344CB8AC3E}">
        <p14:creationId xmlns:p14="http://schemas.microsoft.com/office/powerpoint/2010/main" val="604769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While we have set up our clusters, they are a blank slate and we need to load objects, functions and packages that they need to run the computation.  We only export the minimum required to the clusters as each object will take up memory in each of the clusters / processes.  We use `</a:t>
            </a:r>
            <a:r>
              <a:rPr lang="en-US" dirty="0" err="1"/>
              <a:t>clusterExport</a:t>
            </a:r>
            <a:r>
              <a:rPr lang="en-US" dirty="0"/>
              <a:t>()` to export the data to the clusters and `</a:t>
            </a:r>
            <a:r>
              <a:rPr lang="en-US" dirty="0" err="1"/>
              <a:t>clusterEvalQ</a:t>
            </a:r>
            <a:r>
              <a:rPr lang="en-US" dirty="0"/>
              <a:t>()` to export the required libraries to each of the cores. </a:t>
            </a:r>
            <a:endParaRPr dirty="0"/>
          </a:p>
        </p:txBody>
      </p:sp>
    </p:spTree>
    <p:extLst>
      <p:ext uri="{BB962C8B-B14F-4D97-AF65-F5344CB8AC3E}">
        <p14:creationId xmlns:p14="http://schemas.microsoft.com/office/powerpoint/2010/main" val="2077336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1" i="0" dirty="0" err="1">
                <a:solidFill>
                  <a:srgbClr val="333333"/>
                </a:solidFill>
                <a:effectLst/>
                <a:latin typeface="Arial" panose="020B0604020202020204" pitchFamily="34" charset="0"/>
              </a:rPr>
              <a:t>rep_ppp</a:t>
            </a:r>
            <a:r>
              <a:rPr lang="en-US" b="0" i="0" dirty="0">
                <a:solidFill>
                  <a:srgbClr val="333333"/>
                </a:solidFill>
                <a:effectLst/>
                <a:latin typeface="Arial" panose="020B0604020202020204" pitchFamily="34" charset="0"/>
              </a:rPr>
              <a:t> For each </a:t>
            </a:r>
            <a:r>
              <a:rPr lang="en-US" b="0" i="0" dirty="0" err="1">
                <a:solidFill>
                  <a:srgbClr val="333333"/>
                </a:solidFill>
                <a:effectLst/>
                <a:latin typeface="Arial" panose="020B0604020202020204" pitchFamily="34" charset="0"/>
              </a:rPr>
              <a:t>ppp</a:t>
            </a:r>
            <a:r>
              <a:rPr lang="en-US" b="0" i="0" dirty="0">
                <a:solidFill>
                  <a:srgbClr val="333333"/>
                </a:solidFill>
                <a:effectLst/>
                <a:latin typeface="Arial" panose="020B0604020202020204" pitchFamily="34" charset="0"/>
              </a:rPr>
              <a:t> object we will need to replicate it n number of times for the n cores that we set up in the cluster (</a:t>
            </a:r>
            <a:r>
              <a:rPr lang="en-US" b="0" i="0" dirty="0" err="1">
                <a:solidFill>
                  <a:srgbClr val="333333"/>
                </a:solidFill>
                <a:effectLst/>
                <a:latin typeface="Arial" panose="020B0604020202020204" pitchFamily="34" charset="0"/>
              </a:rPr>
              <a:t>nclus</a:t>
            </a:r>
            <a:r>
              <a:rPr lang="en-US" b="0" i="0" dirty="0">
                <a:solidFill>
                  <a:srgbClr val="333333"/>
                </a:solidFill>
                <a:effectLst/>
                <a:latin typeface="Arial" panose="020B0604020202020204" pitchFamily="34" charset="0"/>
              </a:rPr>
              <a:t>). We set simplify to FALSE so that it returns a list of </a:t>
            </a:r>
            <a:r>
              <a:rPr lang="en-US" b="0" i="0" dirty="0" err="1">
                <a:solidFill>
                  <a:srgbClr val="333333"/>
                </a:solidFill>
                <a:effectLst/>
                <a:latin typeface="Arial" panose="020B0604020202020204" pitchFamily="34" charset="0"/>
              </a:rPr>
              <a:t>ppp</a:t>
            </a:r>
            <a:r>
              <a:rPr lang="en-US" b="0" i="0" dirty="0">
                <a:solidFill>
                  <a:srgbClr val="333333"/>
                </a:solidFill>
                <a:effectLst/>
                <a:latin typeface="Arial" panose="020B0604020202020204" pitchFamily="34" charset="0"/>
              </a:rPr>
              <a:t> objects to iterate over, otherwise it returns a matrix of </a:t>
            </a:r>
            <a:r>
              <a:rPr lang="en-US" b="0" i="0" dirty="0" err="1">
                <a:solidFill>
                  <a:srgbClr val="333333"/>
                </a:solidFill>
                <a:effectLst/>
                <a:latin typeface="Arial" panose="020B0604020202020204" pitchFamily="34" charset="0"/>
              </a:rPr>
              <a:t>owins</a:t>
            </a:r>
            <a:r>
              <a:rPr lang="en-US" b="0" i="0" dirty="0">
                <a:solidFill>
                  <a:srgbClr val="333333"/>
                </a:solidFill>
                <a:effectLst/>
                <a:latin typeface="Arial" panose="020B0604020202020204" pitchFamily="34" charset="0"/>
              </a:rPr>
              <a:t>, and not a list of </a:t>
            </a:r>
            <a:r>
              <a:rPr lang="en-US" b="0" i="0" dirty="0" err="1">
                <a:solidFill>
                  <a:srgbClr val="333333"/>
                </a:solidFill>
                <a:effectLst/>
                <a:latin typeface="Arial" panose="020B0604020202020204" pitchFamily="34" charset="0"/>
              </a:rPr>
              <a:t>ppp</a:t>
            </a:r>
            <a:r>
              <a:rPr lang="en-US" b="0" i="0" dirty="0">
                <a:solidFill>
                  <a:srgbClr val="333333"/>
                </a:solidFill>
                <a:effectLst/>
                <a:latin typeface="Arial" panose="020B0604020202020204" pitchFamily="34" charset="0"/>
              </a:rPr>
              <a:t> objects.</a:t>
            </a:r>
          </a:p>
          <a:p>
            <a:pPr algn="l"/>
            <a:r>
              <a:rPr lang="en-US" b="1" i="0" dirty="0" err="1">
                <a:solidFill>
                  <a:srgbClr val="333333"/>
                </a:solidFill>
                <a:effectLst/>
                <a:latin typeface="Arial" panose="020B0604020202020204" pitchFamily="34" charset="0"/>
              </a:rPr>
              <a:t>runKobjpar</a:t>
            </a:r>
            <a:r>
              <a:rPr lang="en-US" b="0" i="0" dirty="0">
                <a:solidFill>
                  <a:srgbClr val="333333"/>
                </a:solidFill>
                <a:effectLst/>
                <a:latin typeface="Arial" panose="020B0604020202020204" pitchFamily="34" charset="0"/>
              </a:rPr>
              <a:t> This function is the core of the parallel operations. It takes the argument of the </a:t>
            </a:r>
            <a:r>
              <a:rPr lang="en-US" b="0" i="0" dirty="0" err="1">
                <a:solidFill>
                  <a:srgbClr val="333333"/>
                </a:solidFill>
                <a:effectLst/>
                <a:latin typeface="Arial" panose="020B0604020202020204" pitchFamily="34" charset="0"/>
              </a:rPr>
              <a:t>ppp</a:t>
            </a:r>
            <a:r>
              <a:rPr lang="en-US" b="0" i="0" dirty="0">
                <a:solidFill>
                  <a:srgbClr val="333333"/>
                </a:solidFill>
                <a:effectLst/>
                <a:latin typeface="Arial" panose="020B0604020202020204" pitchFamily="34" charset="0"/>
              </a:rPr>
              <a:t> object, runs the </a:t>
            </a:r>
            <a:r>
              <a:rPr lang="en-US" b="0" i="0" dirty="0" err="1">
                <a:solidFill>
                  <a:srgbClr val="333333"/>
                </a:solidFill>
                <a:effectLst/>
                <a:latin typeface="Arial" panose="020B0604020202020204" pitchFamily="34" charset="0"/>
              </a:rPr>
              <a:t>rep_ppp</a:t>
            </a:r>
            <a:r>
              <a:rPr lang="en-US" b="0" i="0" dirty="0">
                <a:solidFill>
                  <a:srgbClr val="333333"/>
                </a:solidFill>
                <a:effectLst/>
                <a:latin typeface="Arial" panose="020B0604020202020204" pitchFamily="34" charset="0"/>
              </a:rPr>
              <a:t> function to replicate it. Then for each of the replicated </a:t>
            </a:r>
            <a:r>
              <a:rPr lang="en-US" b="0" i="0" dirty="0" err="1">
                <a:solidFill>
                  <a:srgbClr val="333333"/>
                </a:solidFill>
                <a:effectLst/>
                <a:latin typeface="Arial" panose="020B0604020202020204" pitchFamily="34" charset="0"/>
              </a:rPr>
              <a:t>ppp</a:t>
            </a:r>
            <a:r>
              <a:rPr lang="en-US" b="0" i="0" dirty="0">
                <a:solidFill>
                  <a:srgbClr val="333333"/>
                </a:solidFill>
                <a:effectLst/>
                <a:latin typeface="Arial" panose="020B0604020202020204" pitchFamily="34" charset="0"/>
              </a:rPr>
              <a:t> object, we run an envelope of simulations using the </a:t>
            </a:r>
            <a:r>
              <a:rPr lang="en-US" b="0" i="0" dirty="0" err="1">
                <a:solidFill>
                  <a:srgbClr val="333333"/>
                </a:solidFill>
                <a:effectLst/>
                <a:latin typeface="Arial" panose="020B0604020202020204" pitchFamily="34" charset="0"/>
              </a:rPr>
              <a:t>spatstat</a:t>
            </a:r>
            <a:r>
              <a:rPr lang="en-US" b="0" i="0" dirty="0">
                <a:solidFill>
                  <a:srgbClr val="333333"/>
                </a:solidFill>
                <a:effectLst/>
                <a:latin typeface="Arial" panose="020B0604020202020204" pitchFamily="34" charset="0"/>
              </a:rPr>
              <a:t> functions envelope, using the passed function </a:t>
            </a:r>
            <a:r>
              <a:rPr lang="en-US" b="0" i="0" dirty="0" err="1">
                <a:solidFill>
                  <a:srgbClr val="333333"/>
                </a:solidFill>
                <a:effectLst/>
                <a:latin typeface="Arial" panose="020B0604020202020204" pitchFamily="34" charset="0"/>
              </a:rPr>
              <a:t>Kest</a:t>
            </a:r>
            <a:r>
              <a:rPr lang="en-US" b="0" i="0" dirty="0">
                <a:solidFill>
                  <a:srgbClr val="333333"/>
                </a:solidFill>
                <a:effectLst/>
                <a:latin typeface="Arial" panose="020B0604020202020204" pitchFamily="34" charset="0"/>
              </a:rPr>
              <a:t> into the envelope. We also set the number of simulations to be equally distributed, rounded up to the nearest number using the ceiling() function. Hence we will get a minimum of 100 simulations but sometimes more depending on the number of simulations and cores used. In this case we will have 102 (17*6) simulations in total. We need to ensure that </a:t>
            </a:r>
            <a:r>
              <a:rPr lang="en-US" b="0" i="0" dirty="0" err="1">
                <a:solidFill>
                  <a:srgbClr val="333333"/>
                </a:solidFill>
                <a:effectLst/>
                <a:latin typeface="Arial" panose="020B0604020202020204" pitchFamily="34" charset="0"/>
              </a:rPr>
              <a:t>savefuns</a:t>
            </a:r>
            <a:r>
              <a:rPr lang="en-US" b="0" i="0" dirty="0">
                <a:solidFill>
                  <a:srgbClr val="333333"/>
                </a:solidFill>
                <a:effectLst/>
                <a:latin typeface="Arial" panose="020B0604020202020204" pitchFamily="34" charset="0"/>
              </a:rPr>
              <a:t> is set to true so that each output is saved as an envelope object, otherwise we will not be able to pool them together later.</a:t>
            </a:r>
          </a:p>
          <a:p>
            <a:pPr algn="l"/>
            <a:r>
              <a:rPr lang="en-US" b="0" i="0" dirty="0">
                <a:solidFill>
                  <a:srgbClr val="333333"/>
                </a:solidFill>
                <a:effectLst/>
                <a:latin typeface="Arial" panose="020B0604020202020204" pitchFamily="34" charset="0"/>
              </a:rPr>
              <a:t>Generally, foreach with %do% is used to execute an R expression repeatedly, and return the results in some data structure or object, which is a list by default. It takes the form of for(iterator) %do% {this function}. The </a:t>
            </a:r>
            <a:r>
              <a:rPr lang="en-US" b="0" i="0" dirty="0" err="1">
                <a:solidFill>
                  <a:srgbClr val="333333"/>
                </a:solidFill>
                <a:effectLst/>
                <a:latin typeface="Arial" panose="020B0604020202020204" pitchFamily="34" charset="0"/>
              </a:rPr>
              <a:t>parallelisation</a:t>
            </a:r>
            <a:r>
              <a:rPr lang="en-US" b="0" i="0" dirty="0">
                <a:solidFill>
                  <a:srgbClr val="333333"/>
                </a:solidFill>
                <a:effectLst/>
                <a:latin typeface="Arial" panose="020B0604020202020204" pitchFamily="34" charset="0"/>
              </a:rPr>
              <a:t> happens in the foreach package with the %</a:t>
            </a:r>
            <a:r>
              <a:rPr lang="en-US" b="0" i="0" dirty="0" err="1">
                <a:solidFill>
                  <a:srgbClr val="333333"/>
                </a:solidFill>
                <a:effectLst/>
                <a:latin typeface="Arial" panose="020B0604020202020204" pitchFamily="34" charset="0"/>
              </a:rPr>
              <a:t>dopar</a:t>
            </a:r>
            <a:r>
              <a:rPr lang="en-US" b="0" i="0" dirty="0">
                <a:solidFill>
                  <a:srgbClr val="333333"/>
                </a:solidFill>
                <a:effectLst/>
                <a:latin typeface="Arial" panose="020B0604020202020204" pitchFamily="34" charset="0"/>
              </a:rPr>
              <a:t>% operator.</a:t>
            </a:r>
          </a:p>
        </p:txBody>
      </p:sp>
    </p:spTree>
    <p:extLst>
      <p:ext uri="{BB962C8B-B14F-4D97-AF65-F5344CB8AC3E}">
        <p14:creationId xmlns:p14="http://schemas.microsoft.com/office/powerpoint/2010/main" val="3420713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1" i="0" dirty="0" err="1">
                <a:solidFill>
                  <a:srgbClr val="333333"/>
                </a:solidFill>
                <a:effectLst/>
                <a:latin typeface="Arial" panose="020B0604020202020204" pitchFamily="34" charset="0"/>
              </a:rPr>
              <a:t>poolpar</a:t>
            </a:r>
            <a:r>
              <a:rPr lang="en-US" b="0" i="0" dirty="0">
                <a:solidFill>
                  <a:srgbClr val="333333"/>
                </a:solidFill>
                <a:effectLst/>
                <a:latin typeface="Arial" panose="020B0604020202020204" pitchFamily="34" charset="0"/>
              </a:rPr>
              <a:t> This is just a simple function to pool the envelopes from the outputs from the parallel job into a single envelope.</a:t>
            </a:r>
          </a:p>
          <a:p>
            <a:pPr marL="0" lvl="0" indent="0">
              <a:spcBef>
                <a:spcPts val="0"/>
              </a:spcBef>
              <a:spcAft>
                <a:spcPts val="0"/>
              </a:spcAft>
              <a:buNone/>
            </a:pPr>
            <a:r>
              <a:rPr lang="en-US" b="1" i="0" dirty="0" err="1">
                <a:solidFill>
                  <a:srgbClr val="333333"/>
                </a:solidFill>
                <a:effectLst/>
                <a:latin typeface="Arial" panose="020B0604020202020204" pitchFamily="34" charset="0"/>
              </a:rPr>
              <a:t>runKregionpar</a:t>
            </a:r>
            <a:r>
              <a:rPr lang="en-US" b="0" i="0" dirty="0">
                <a:solidFill>
                  <a:srgbClr val="333333"/>
                </a:solidFill>
                <a:effectLst/>
                <a:latin typeface="Arial" panose="020B0604020202020204" pitchFamily="34" charset="0"/>
              </a:rPr>
              <a:t> This function brings the 3 helper functions above together to run the parallel tests for all the room types in a region. Similar to the other 2 functions, we remove the segments with ‘all’, and any room types that do not exist in that region. We then run a foreach along the temporary </a:t>
            </a:r>
            <a:r>
              <a:rPr lang="en-US" b="0" i="0" dirty="0" err="1">
                <a:solidFill>
                  <a:srgbClr val="333333"/>
                </a:solidFill>
                <a:effectLst/>
                <a:latin typeface="Arial" panose="020B0604020202020204" pitchFamily="34" charset="0"/>
              </a:rPr>
              <a:t>ppp</a:t>
            </a:r>
            <a:r>
              <a:rPr lang="en-US" b="0" i="0" dirty="0">
                <a:solidFill>
                  <a:srgbClr val="333333"/>
                </a:solidFill>
                <a:effectLst/>
                <a:latin typeface="Arial" panose="020B0604020202020204" pitchFamily="34" charset="0"/>
              </a:rPr>
              <a:t> object created, set a seed for reproducibility across the 6 cores, and run the </a:t>
            </a:r>
            <a:r>
              <a:rPr lang="en-US" b="0" i="0" dirty="0" err="1">
                <a:solidFill>
                  <a:srgbClr val="333333"/>
                </a:solidFill>
                <a:effectLst/>
                <a:latin typeface="Arial" panose="020B0604020202020204" pitchFamily="34" charset="0"/>
              </a:rPr>
              <a:t>parallelisation</a:t>
            </a:r>
            <a:r>
              <a:rPr lang="en-US" b="0" i="0" dirty="0">
                <a:solidFill>
                  <a:srgbClr val="333333"/>
                </a:solidFill>
                <a:effectLst/>
                <a:latin typeface="Arial" panose="020B0604020202020204" pitchFamily="34" charset="0"/>
              </a:rPr>
              <a:t> for that room type in that region. Results are then pooled and saved to the Ktestcsr3 store in the form </a:t>
            </a:r>
            <a:r>
              <a:rPr lang="en-US" dirty="0"/>
              <a:t>Ktestcsr3$region$room_type</a:t>
            </a:r>
            <a:r>
              <a:rPr lang="en-US" b="0" i="0" dirty="0">
                <a:solidFill>
                  <a:srgbClr val="333333"/>
                </a:solidFill>
                <a:effectLst/>
                <a:latin typeface="Arial" panose="020B0604020202020204" pitchFamily="34" charset="0"/>
              </a:rPr>
              <a:t> similar to the other 2 function outputs.</a:t>
            </a:r>
            <a:endParaRPr dirty="0"/>
          </a:p>
        </p:txBody>
      </p:sp>
    </p:spTree>
    <p:extLst>
      <p:ext uri="{BB962C8B-B14F-4D97-AF65-F5344CB8AC3E}">
        <p14:creationId xmlns:p14="http://schemas.microsoft.com/office/powerpoint/2010/main" val="17883286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1" i="0" dirty="0" err="1">
                <a:solidFill>
                  <a:srgbClr val="333333"/>
                </a:solidFill>
                <a:effectLst/>
                <a:latin typeface="Arial" panose="020B0604020202020204" pitchFamily="34" charset="0"/>
              </a:rPr>
              <a:t>poolpar</a:t>
            </a:r>
            <a:r>
              <a:rPr lang="en-US" b="0" i="0" dirty="0">
                <a:solidFill>
                  <a:srgbClr val="333333"/>
                </a:solidFill>
                <a:effectLst/>
                <a:latin typeface="Arial" panose="020B0604020202020204" pitchFamily="34" charset="0"/>
              </a:rPr>
              <a:t> This is just a simple function to pool the envelopes from the outputs from the parallel job into a single envelope.</a:t>
            </a:r>
          </a:p>
          <a:p>
            <a:pPr marL="0" lvl="0" indent="0">
              <a:spcBef>
                <a:spcPts val="0"/>
              </a:spcBef>
              <a:spcAft>
                <a:spcPts val="0"/>
              </a:spcAft>
              <a:buNone/>
            </a:pPr>
            <a:r>
              <a:rPr lang="en-US" b="1" i="0" dirty="0" err="1">
                <a:solidFill>
                  <a:srgbClr val="333333"/>
                </a:solidFill>
                <a:effectLst/>
                <a:latin typeface="Arial" panose="020B0604020202020204" pitchFamily="34" charset="0"/>
              </a:rPr>
              <a:t>runKregionpar</a:t>
            </a:r>
            <a:r>
              <a:rPr lang="en-US" b="0" i="0" dirty="0">
                <a:solidFill>
                  <a:srgbClr val="333333"/>
                </a:solidFill>
                <a:effectLst/>
                <a:latin typeface="Arial" panose="020B0604020202020204" pitchFamily="34" charset="0"/>
              </a:rPr>
              <a:t> This function brings the 3 helper functions above together to run the parallel tests for all the room types in a region. Similar to the other 2 functions, we remove the segments with ‘all’, and any room types that do not exist in that region. We then run a foreach along the temporary </a:t>
            </a:r>
            <a:r>
              <a:rPr lang="en-US" b="0" i="0" dirty="0" err="1">
                <a:solidFill>
                  <a:srgbClr val="333333"/>
                </a:solidFill>
                <a:effectLst/>
                <a:latin typeface="Arial" panose="020B0604020202020204" pitchFamily="34" charset="0"/>
              </a:rPr>
              <a:t>ppp</a:t>
            </a:r>
            <a:r>
              <a:rPr lang="en-US" b="0" i="0" dirty="0">
                <a:solidFill>
                  <a:srgbClr val="333333"/>
                </a:solidFill>
                <a:effectLst/>
                <a:latin typeface="Arial" panose="020B0604020202020204" pitchFamily="34" charset="0"/>
              </a:rPr>
              <a:t> object created, set a seed for reproducibility across the 6 cores, and run the </a:t>
            </a:r>
            <a:r>
              <a:rPr lang="en-US" b="0" i="0" dirty="0" err="1">
                <a:solidFill>
                  <a:srgbClr val="333333"/>
                </a:solidFill>
                <a:effectLst/>
                <a:latin typeface="Arial" panose="020B0604020202020204" pitchFamily="34" charset="0"/>
              </a:rPr>
              <a:t>parallelisation</a:t>
            </a:r>
            <a:r>
              <a:rPr lang="en-US" b="0" i="0" dirty="0">
                <a:solidFill>
                  <a:srgbClr val="333333"/>
                </a:solidFill>
                <a:effectLst/>
                <a:latin typeface="Arial" panose="020B0604020202020204" pitchFamily="34" charset="0"/>
              </a:rPr>
              <a:t> for that room type in that region. Results are then pooled and saved to the Ktestcsr3 store in the form </a:t>
            </a:r>
            <a:r>
              <a:rPr lang="en-US" dirty="0"/>
              <a:t>Ktestcsr3$region$room_type</a:t>
            </a:r>
            <a:r>
              <a:rPr lang="en-US" b="0" i="0" dirty="0">
                <a:solidFill>
                  <a:srgbClr val="333333"/>
                </a:solidFill>
                <a:effectLst/>
                <a:latin typeface="Arial" panose="020B0604020202020204" pitchFamily="34" charset="0"/>
              </a:rPr>
              <a:t> similar to the other 2 function outputs.</a:t>
            </a:r>
            <a:endParaRPr dirty="0"/>
          </a:p>
        </p:txBody>
      </p:sp>
    </p:spTree>
    <p:extLst>
      <p:ext uri="{BB962C8B-B14F-4D97-AF65-F5344CB8AC3E}">
        <p14:creationId xmlns:p14="http://schemas.microsoft.com/office/powerpoint/2010/main" val="3227049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26655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7661229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03295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5714585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SG" dirty="0"/>
              <a:t>Hi there!  My name is Clara and I’m here to talk about my project on Geospatial Analysis of Airbnb in Singapore, specially on the use of functional programming and parallelization in Spatial Point Pattern Analysis.  </a:t>
            </a:r>
          </a:p>
          <a:p>
            <a:pPr marL="0" lvl="0" indent="0">
              <a:spcBef>
                <a:spcPts val="0"/>
              </a:spcBef>
              <a:spcAft>
                <a:spcPts val="0"/>
              </a:spcAft>
              <a:buNone/>
            </a:pPr>
            <a:r>
              <a:rPr lang="en-SG" dirty="0"/>
              <a:t>The data was taken from </a:t>
            </a:r>
            <a:r>
              <a:rPr lang="en-SG" dirty="0" err="1"/>
              <a:t>InsideAirbnb</a:t>
            </a:r>
            <a:r>
              <a:rPr lang="en-SG" dirty="0"/>
              <a:t> in September 2020.</a:t>
            </a:r>
            <a:endParaRPr dirty="0"/>
          </a:p>
        </p:txBody>
      </p:sp>
    </p:spTree>
    <p:extLst>
      <p:ext uri="{BB962C8B-B14F-4D97-AF65-F5344CB8AC3E}">
        <p14:creationId xmlns:p14="http://schemas.microsoft.com/office/powerpoint/2010/main" val="35687885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7919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147642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11452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SG" dirty="0"/>
              <a:t>Hi there!  My name is Clara and I’m here to talk about my project on Geospatial Analysis of Airbnb in Singapore, specially on the use of functional programming and parallelization in Spatial Point Pattern Analysis.  </a:t>
            </a:r>
          </a:p>
          <a:p>
            <a:pPr marL="0" lvl="0" indent="0">
              <a:spcBef>
                <a:spcPts val="0"/>
              </a:spcBef>
              <a:spcAft>
                <a:spcPts val="0"/>
              </a:spcAft>
              <a:buNone/>
            </a:pPr>
            <a:r>
              <a:rPr lang="en-SG" dirty="0"/>
              <a:t>The data was taken from </a:t>
            </a:r>
            <a:r>
              <a:rPr lang="en-SG" dirty="0" err="1"/>
              <a:t>InsideAirbnb</a:t>
            </a:r>
            <a:r>
              <a:rPr lang="en-SG" dirty="0"/>
              <a:t> in September 2020.</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SG" dirty="0"/>
              <a:t>Those who are new to geospatial analysis might be wondering what is Spatial Point Pattern Analysis or SPPA?  It’s basically the study of distribution of events or interaction of events generated by a point pattern within a bounded area of interest.  We look at the distribution (the intensity or density of the events / locations) and the interaction between the points or observations (e.g. whether there are clusters).</a:t>
            </a:r>
            <a:endParaRPr dirty="0"/>
          </a:p>
        </p:txBody>
      </p:sp>
    </p:spTree>
    <p:extLst>
      <p:ext uri="{BB962C8B-B14F-4D97-AF65-F5344CB8AC3E}">
        <p14:creationId xmlns:p14="http://schemas.microsoft.com/office/powerpoint/2010/main" val="1422879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SG" dirty="0"/>
              <a:t>For this project, we wanted to determine if Airbnb listings were clustered in Singapore, and where they occur and at what distance do they cluster at.  </a:t>
            </a:r>
          </a:p>
          <a:p>
            <a:pPr marL="0" lvl="0" indent="0">
              <a:spcBef>
                <a:spcPts val="0"/>
              </a:spcBef>
              <a:spcAft>
                <a:spcPts val="0"/>
              </a:spcAft>
              <a:buNone/>
            </a:pPr>
            <a:r>
              <a:rPr lang="en-SG" dirty="0"/>
              <a:t>The packages used are listed here.  </a:t>
            </a:r>
            <a:endParaRPr dirty="0"/>
          </a:p>
        </p:txBody>
      </p:sp>
    </p:spTree>
    <p:extLst>
      <p:ext uri="{BB962C8B-B14F-4D97-AF65-F5344CB8AC3E}">
        <p14:creationId xmlns:p14="http://schemas.microsoft.com/office/powerpoint/2010/main" val="1751197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72058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9602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392228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eaLnBrk="0" fontAlgn="base" hangingPunct="0"/>
            <a:r>
              <a:rPr kumimoji="0" lang="en-US" altLang="en-US" sz="2400" b="0" i="0" u="none" strike="noStrike" cap="none" normalizeH="0" baseline="0" dirty="0">
                <a:ln>
                  <a:noFill/>
                </a:ln>
                <a:solidFill>
                  <a:srgbClr val="333333"/>
                </a:solidFill>
                <a:effectLst/>
                <a:latin typeface="+mn-lt"/>
                <a:cs typeface="Albany AMT" panose="020B0604020202020204" pitchFamily="34" charset="0"/>
              </a:rPr>
              <a:t>As it was computationally intensive to run the Monte Carlo simulation for the whole of Singapore, we split the analysis by the 5 different subregions (East, West, Central, North and Northwest) and room types (Private room, Entire home/apt, Hotel room, shared room)</a:t>
            </a:r>
          </a:p>
          <a:p>
            <a:pPr eaLnBrk="0" fontAlgn="base" hangingPunct="0"/>
            <a:endParaRPr kumimoji="0" lang="en-US" altLang="en-US" sz="2400" b="0" i="0" u="none" strike="noStrike" cap="none" normalizeH="0" baseline="0" dirty="0">
              <a:ln>
                <a:noFill/>
              </a:ln>
              <a:solidFill>
                <a:srgbClr val="333333"/>
              </a:solidFill>
              <a:effectLst/>
              <a:latin typeface="+mn-lt"/>
              <a:cs typeface="Albany AMT" panose="020B0604020202020204" pitchFamily="34" charset="0"/>
            </a:endParaRPr>
          </a:p>
          <a:p>
            <a:pPr eaLnBrk="0" fontAlgn="base" hangingPunct="0"/>
            <a:r>
              <a:rPr lang="en-US" altLang="en-US" sz="2400" dirty="0">
                <a:solidFill>
                  <a:srgbClr val="333333"/>
                </a:solidFill>
                <a:latin typeface="+mn-lt"/>
                <a:cs typeface="Albany AMT" panose="020B0604020202020204" pitchFamily="34" charset="0"/>
              </a:rPr>
              <a:t>Create functions that benefit from functional programming:</a:t>
            </a:r>
            <a:endParaRPr kumimoji="0" lang="en-US" altLang="en-US" sz="2400" b="0" i="0" u="none" strike="noStrike" cap="none" normalizeH="0" baseline="0" dirty="0">
              <a:ln>
                <a:noFill/>
              </a:ln>
              <a:solidFill>
                <a:srgbClr val="333333"/>
              </a:solidFill>
              <a:effectLst/>
              <a:latin typeface="+mn-lt"/>
              <a:cs typeface="Albany AMT" panose="020B0604020202020204" pitchFamily="34" charset="0"/>
            </a:endParaRPr>
          </a:p>
          <a:p>
            <a:pPr lvl="1" eaLnBrk="0" fontAlgn="base" hangingPunct="0"/>
            <a:r>
              <a:rPr kumimoji="0" lang="en-US" altLang="en-US" sz="2400" b="0" i="0" u="none" strike="noStrike" cap="none" normalizeH="0" baseline="0" dirty="0">
                <a:ln>
                  <a:noFill/>
                </a:ln>
                <a:solidFill>
                  <a:srgbClr val="333333"/>
                </a:solidFill>
                <a:effectLst/>
                <a:latin typeface="+mn-lt"/>
                <a:cs typeface="Albany AMT" panose="020B0604020202020204" pitchFamily="34" charset="0"/>
              </a:rPr>
              <a:t>`envelope()` function over the different subregions, and for different room types. </a:t>
            </a:r>
          </a:p>
          <a:p>
            <a:pPr lvl="1" eaLnBrk="0" fontAlgn="base" hangingPunct="0"/>
            <a:r>
              <a:rPr kumimoji="0" lang="en-US" altLang="en-US" sz="2400" b="0" i="0" u="none" strike="noStrike" cap="none" normalizeH="0" baseline="0" dirty="0">
                <a:ln>
                  <a:noFill/>
                </a:ln>
                <a:solidFill>
                  <a:srgbClr val="333333"/>
                </a:solidFill>
                <a:effectLst/>
                <a:latin typeface="+mn-lt"/>
                <a:cs typeface="Albany AMT" panose="020B0604020202020204" pitchFamily="34" charset="0"/>
              </a:rPr>
              <a:t>plot the envelope results for the K-tests.</a:t>
            </a:r>
          </a:p>
          <a:p>
            <a:pPr marL="0" lvl="0" indent="0">
              <a:spcBef>
                <a:spcPts val="0"/>
              </a:spcBef>
              <a:spcAft>
                <a:spcPts val="0"/>
              </a:spcAft>
              <a:buNone/>
            </a:pPr>
            <a:endParaRPr dirty="0"/>
          </a:p>
        </p:txBody>
      </p:sp>
    </p:spTree>
    <p:extLst>
      <p:ext uri="{BB962C8B-B14F-4D97-AF65-F5344CB8AC3E}">
        <p14:creationId xmlns:p14="http://schemas.microsoft.com/office/powerpoint/2010/main" val="38794959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1700185" y="1360350"/>
            <a:ext cx="5807400" cy="1546500"/>
          </a:xfrm>
          <a:prstGeom prst="rect">
            <a:avLst/>
          </a:prstGeom>
        </p:spPr>
        <p:txBody>
          <a:bodyPr spcFirstLastPara="1" wrap="square" lIns="91425" tIns="91425" rIns="91425" bIns="91425" anchor="t" anchorCtr="0"/>
          <a:lstStyle>
            <a:lvl1pPr lvl="0">
              <a:spcBef>
                <a:spcPts val="0"/>
              </a:spcBef>
              <a:spcAft>
                <a:spcPts val="0"/>
              </a:spcAft>
              <a:buClr>
                <a:srgbClr val="0091EA"/>
              </a:buClr>
              <a:buSzPts val="6000"/>
              <a:buNone/>
              <a:defRPr sz="6000" b="1">
                <a:solidFill>
                  <a:srgbClr val="0091EA"/>
                </a:solidFill>
              </a:defRPr>
            </a:lvl1pPr>
            <a:lvl2pPr lvl="1">
              <a:spcBef>
                <a:spcPts val="0"/>
              </a:spcBef>
              <a:spcAft>
                <a:spcPts val="0"/>
              </a:spcAft>
              <a:buClr>
                <a:srgbClr val="0091EA"/>
              </a:buClr>
              <a:buSzPts val="6000"/>
              <a:buNone/>
              <a:defRPr sz="6000" b="1">
                <a:solidFill>
                  <a:srgbClr val="0091EA"/>
                </a:solidFill>
              </a:defRPr>
            </a:lvl2pPr>
            <a:lvl3pPr lvl="2">
              <a:spcBef>
                <a:spcPts val="0"/>
              </a:spcBef>
              <a:spcAft>
                <a:spcPts val="0"/>
              </a:spcAft>
              <a:buClr>
                <a:srgbClr val="0091EA"/>
              </a:buClr>
              <a:buSzPts val="6000"/>
              <a:buNone/>
              <a:defRPr sz="6000" b="1">
                <a:solidFill>
                  <a:srgbClr val="0091EA"/>
                </a:solidFill>
              </a:defRPr>
            </a:lvl3pPr>
            <a:lvl4pPr lvl="3">
              <a:spcBef>
                <a:spcPts val="0"/>
              </a:spcBef>
              <a:spcAft>
                <a:spcPts val="0"/>
              </a:spcAft>
              <a:buClr>
                <a:srgbClr val="0091EA"/>
              </a:buClr>
              <a:buSzPts val="6000"/>
              <a:buNone/>
              <a:defRPr sz="6000" b="1">
                <a:solidFill>
                  <a:srgbClr val="0091EA"/>
                </a:solidFill>
              </a:defRPr>
            </a:lvl4pPr>
            <a:lvl5pPr lvl="4">
              <a:spcBef>
                <a:spcPts val="0"/>
              </a:spcBef>
              <a:spcAft>
                <a:spcPts val="0"/>
              </a:spcAft>
              <a:buClr>
                <a:srgbClr val="0091EA"/>
              </a:buClr>
              <a:buSzPts val="6000"/>
              <a:buNone/>
              <a:defRPr sz="6000" b="1">
                <a:solidFill>
                  <a:srgbClr val="0091EA"/>
                </a:solidFill>
              </a:defRPr>
            </a:lvl5pPr>
            <a:lvl6pPr lvl="5">
              <a:spcBef>
                <a:spcPts val="0"/>
              </a:spcBef>
              <a:spcAft>
                <a:spcPts val="0"/>
              </a:spcAft>
              <a:buClr>
                <a:srgbClr val="0091EA"/>
              </a:buClr>
              <a:buSzPts val="6000"/>
              <a:buNone/>
              <a:defRPr sz="6000" b="1">
                <a:solidFill>
                  <a:srgbClr val="0091EA"/>
                </a:solidFill>
              </a:defRPr>
            </a:lvl6pPr>
            <a:lvl7pPr lvl="6">
              <a:spcBef>
                <a:spcPts val="0"/>
              </a:spcBef>
              <a:spcAft>
                <a:spcPts val="0"/>
              </a:spcAft>
              <a:buClr>
                <a:srgbClr val="0091EA"/>
              </a:buClr>
              <a:buSzPts val="6000"/>
              <a:buNone/>
              <a:defRPr sz="6000" b="1">
                <a:solidFill>
                  <a:srgbClr val="0091EA"/>
                </a:solidFill>
              </a:defRPr>
            </a:lvl7pPr>
            <a:lvl8pPr lvl="7">
              <a:spcBef>
                <a:spcPts val="0"/>
              </a:spcBef>
              <a:spcAft>
                <a:spcPts val="0"/>
              </a:spcAft>
              <a:buClr>
                <a:srgbClr val="0091EA"/>
              </a:buClr>
              <a:buSzPts val="6000"/>
              <a:buNone/>
              <a:defRPr sz="6000" b="1">
                <a:solidFill>
                  <a:srgbClr val="0091EA"/>
                </a:solidFill>
              </a:defRPr>
            </a:lvl8pPr>
            <a:lvl9pPr lvl="8">
              <a:spcBef>
                <a:spcPts val="0"/>
              </a:spcBef>
              <a:spcAft>
                <a:spcPts val="0"/>
              </a:spcAft>
              <a:buClr>
                <a:srgbClr val="0091EA"/>
              </a:buClr>
              <a:buSzPts val="6000"/>
              <a:buNone/>
              <a:defRPr sz="6000" b="1">
                <a:solidFill>
                  <a:srgbClr val="0091EA"/>
                </a:solidFill>
              </a:defRPr>
            </a:lvl9pPr>
          </a:lstStyle>
          <a:p>
            <a:endParaRPr/>
          </a:p>
        </p:txBody>
      </p:sp>
      <p:sp>
        <p:nvSpPr>
          <p:cNvPr id="11" name="Shape 11"/>
          <p:cNvSpPr/>
          <p:nvPr/>
        </p:nvSpPr>
        <p:spPr>
          <a:xfrm>
            <a:off x="6897625" y="619995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a:off x="7454375" y="56388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8827727" y="4597554"/>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a:off x="8677050" y="6577875"/>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a:off x="2972225" y="6334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579635" y="3373479"/>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311843" y="791518"/>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18"/>
          <p:cNvSpPr/>
          <p:nvPr/>
        </p:nvSpPr>
        <p:spPr>
          <a:xfrm>
            <a:off x="626322" y="1339872"/>
            <a:ext cx="253800" cy="253800"/>
          </a:xfrm>
          <a:prstGeom prst="ellipse">
            <a:avLst/>
          </a:prstGeom>
          <a:noFill/>
          <a:ln w="19050" cap="flat" cmpd="sng">
            <a:solidFill>
              <a:srgbClr val="0091EA"/>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Shape 19"/>
          <p:cNvSpPr/>
          <p:nvPr/>
        </p:nvSpPr>
        <p:spPr>
          <a:xfrm>
            <a:off x="8104500" y="4963100"/>
            <a:ext cx="190200" cy="190500"/>
          </a:xfrm>
          <a:prstGeom prst="ellipse">
            <a:avLst/>
          </a:prstGeom>
          <a:noFill/>
          <a:ln w="19050" cap="flat" cmpd="sng">
            <a:solidFill>
              <a:srgbClr val="0091EA"/>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8803950" y="5654657"/>
            <a:ext cx="190200" cy="190500"/>
          </a:xfrm>
          <a:prstGeom prst="ellipse">
            <a:avLst/>
          </a:prstGeom>
          <a:noFill/>
          <a:ln w="19050" cap="flat" cmpd="sng">
            <a:solidFill>
              <a:srgbClr val="0091EA"/>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196310" y="1990890"/>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1738050" y="271322"/>
            <a:ext cx="253800" cy="253800"/>
          </a:xfrm>
          <a:prstGeom prst="ellipse">
            <a:avLst/>
          </a:prstGeom>
          <a:noFill/>
          <a:ln w="19050" cap="flat" cmpd="sng">
            <a:solidFill>
              <a:srgbClr val="0091EA"/>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a:off x="771659" y="250448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a:off x="4271584" y="47482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7729213" y="6127438"/>
            <a:ext cx="253800" cy="254100"/>
          </a:xfrm>
          <a:prstGeom prst="ellipse">
            <a:avLst/>
          </a:prstGeom>
          <a:noFill/>
          <a:ln w="19050" cap="flat" cmpd="sng">
            <a:solidFill>
              <a:srgbClr val="0091EA"/>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Shape 27"/>
          <p:cNvSpPr txBox="1">
            <a:spLocks noGrp="1"/>
          </p:cNvSpPr>
          <p:nvPr>
            <p:ph type="ctrTitle"/>
          </p:nvPr>
        </p:nvSpPr>
        <p:spPr>
          <a:xfrm>
            <a:off x="1546025" y="2034925"/>
            <a:ext cx="5832600" cy="15465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b="1"/>
            </a:lvl1pPr>
            <a:lvl2pPr lvl="1" rtl="0">
              <a:spcBef>
                <a:spcPts val="0"/>
              </a:spcBef>
              <a:spcAft>
                <a:spcPts val="0"/>
              </a:spcAft>
              <a:buSzPts val="4800"/>
              <a:buNone/>
              <a:defRPr sz="4800" b="1"/>
            </a:lvl2pPr>
            <a:lvl3pPr lvl="2" rtl="0">
              <a:spcBef>
                <a:spcPts val="0"/>
              </a:spcBef>
              <a:spcAft>
                <a:spcPts val="0"/>
              </a:spcAft>
              <a:buSzPts val="4800"/>
              <a:buNone/>
              <a:defRPr sz="4800" b="1"/>
            </a:lvl3pPr>
            <a:lvl4pPr lvl="3" rtl="0">
              <a:spcBef>
                <a:spcPts val="0"/>
              </a:spcBef>
              <a:spcAft>
                <a:spcPts val="0"/>
              </a:spcAft>
              <a:buSzPts val="4800"/>
              <a:buNone/>
              <a:defRPr sz="4800" b="1"/>
            </a:lvl4pPr>
            <a:lvl5pPr lvl="4" rtl="0">
              <a:spcBef>
                <a:spcPts val="0"/>
              </a:spcBef>
              <a:spcAft>
                <a:spcPts val="0"/>
              </a:spcAft>
              <a:buSzPts val="4800"/>
              <a:buNone/>
              <a:defRPr sz="4800" b="1"/>
            </a:lvl5pPr>
            <a:lvl6pPr lvl="5" rtl="0">
              <a:spcBef>
                <a:spcPts val="0"/>
              </a:spcBef>
              <a:spcAft>
                <a:spcPts val="0"/>
              </a:spcAft>
              <a:buSzPts val="4800"/>
              <a:buNone/>
              <a:defRPr sz="4800" b="1"/>
            </a:lvl6pPr>
            <a:lvl7pPr lvl="6" rtl="0">
              <a:spcBef>
                <a:spcPts val="0"/>
              </a:spcBef>
              <a:spcAft>
                <a:spcPts val="0"/>
              </a:spcAft>
              <a:buSzPts val="4800"/>
              <a:buNone/>
              <a:defRPr sz="4800" b="1"/>
            </a:lvl7pPr>
            <a:lvl8pPr lvl="7" rtl="0">
              <a:spcBef>
                <a:spcPts val="0"/>
              </a:spcBef>
              <a:spcAft>
                <a:spcPts val="0"/>
              </a:spcAft>
              <a:buSzPts val="4800"/>
              <a:buNone/>
              <a:defRPr sz="4800" b="1"/>
            </a:lvl8pPr>
            <a:lvl9pPr lvl="8" rtl="0">
              <a:spcBef>
                <a:spcPts val="0"/>
              </a:spcBef>
              <a:spcAft>
                <a:spcPts val="0"/>
              </a:spcAft>
              <a:buSzPts val="4800"/>
              <a:buNone/>
              <a:defRPr sz="4800" b="1"/>
            </a:lvl9pPr>
          </a:lstStyle>
          <a:p>
            <a:endParaRPr/>
          </a:p>
        </p:txBody>
      </p:sp>
      <p:sp>
        <p:nvSpPr>
          <p:cNvPr id="28" name="Shape 28"/>
          <p:cNvSpPr txBox="1">
            <a:spLocks noGrp="1"/>
          </p:cNvSpPr>
          <p:nvPr>
            <p:ph type="subTitle" idx="1"/>
          </p:nvPr>
        </p:nvSpPr>
        <p:spPr>
          <a:xfrm>
            <a:off x="1546025" y="3710548"/>
            <a:ext cx="5832600" cy="1046400"/>
          </a:xfrm>
          <a:prstGeom prst="rect">
            <a:avLst/>
          </a:prstGeom>
        </p:spPr>
        <p:txBody>
          <a:bodyPr spcFirstLastPara="1" wrap="square" lIns="91425" tIns="91425" rIns="91425" bIns="91425" anchor="t" anchorCtr="0"/>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Shape 46"/>
          <p:cNvSpPr txBox="1">
            <a:spLocks noGrp="1"/>
          </p:cNvSpPr>
          <p:nvPr>
            <p:ph type="body" idx="1"/>
          </p:nvPr>
        </p:nvSpPr>
        <p:spPr>
          <a:xfrm>
            <a:off x="786137" y="1600200"/>
            <a:ext cx="3675300" cy="49677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47" name="Shape 47"/>
          <p:cNvSpPr txBox="1">
            <a:spLocks noGrp="1"/>
          </p:cNvSpPr>
          <p:nvPr>
            <p:ph type="body" idx="2"/>
          </p:nvPr>
        </p:nvSpPr>
        <p:spPr>
          <a:xfrm>
            <a:off x="4682659" y="1600200"/>
            <a:ext cx="3675300" cy="49677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48" name="Shape 48"/>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5">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786150" y="410826"/>
            <a:ext cx="7571700" cy="9369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1pPr>
            <a:lvl2pPr lvl="1">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a:endParaRPr/>
          </a:p>
        </p:txBody>
      </p:sp>
      <p:sp>
        <p:nvSpPr>
          <p:cNvPr id="7" name="Shape 7"/>
          <p:cNvSpPr txBox="1">
            <a:spLocks noGrp="1"/>
          </p:cNvSpPr>
          <p:nvPr>
            <p:ph type="body" idx="1"/>
          </p:nvPr>
        </p:nvSpPr>
        <p:spPr>
          <a:xfrm>
            <a:off x="786150" y="1682267"/>
            <a:ext cx="7571700" cy="47649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marL="914400" lvl="1" indent="-3810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marL="1371600" lvl="2" indent="-3810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marL="1828800" lvl="3"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marL="2286000" lvl="4"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marL="2743200" lvl="5"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marL="3200400" lvl="6"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marL="3657600" lvl="7"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marL="4114800" lvl="8"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a:endParaRPr/>
          </a:p>
        </p:txBody>
      </p:sp>
      <p:sp>
        <p:nvSpPr>
          <p:cNvPr id="8" name="Shape 8"/>
          <p:cNvSpPr txBox="1">
            <a:spLocks noGrp="1"/>
          </p:cNvSpPr>
          <p:nvPr>
            <p:ph type="sldNum" idx="12"/>
          </p:nvPr>
        </p:nvSpPr>
        <p:spPr>
          <a:xfrm>
            <a:off x="8404384" y="6333134"/>
            <a:ext cx="548700" cy="525000"/>
          </a:xfrm>
          <a:prstGeom prst="rect">
            <a:avLst/>
          </a:prstGeom>
          <a:noFill/>
          <a:ln>
            <a:noFill/>
          </a:ln>
        </p:spPr>
        <p:txBody>
          <a:bodyPr spcFirstLastPara="1" wrap="square" lIns="91425" tIns="91425" rIns="91425" bIns="91425" anchor="t" anchorCtr="0">
            <a:noAutofit/>
          </a:bodyPr>
          <a:lstStyle>
            <a:lvl1pPr lvl="0" algn="r">
              <a:spcBef>
                <a:spcPts val="0"/>
              </a:spcBef>
              <a:buNone/>
              <a:defRPr sz="1300" b="1">
                <a:solidFill>
                  <a:srgbClr val="0091EA"/>
                </a:solidFill>
                <a:latin typeface="Source Sans Pro"/>
                <a:ea typeface="Source Sans Pro"/>
                <a:cs typeface="Source Sans Pro"/>
                <a:sym typeface="Source Sans Pro"/>
              </a:defRPr>
            </a:lvl1pPr>
            <a:lvl2pPr lvl="1" algn="r">
              <a:spcBef>
                <a:spcPts val="0"/>
              </a:spcBef>
              <a:buNone/>
              <a:defRPr sz="1300" b="1">
                <a:solidFill>
                  <a:srgbClr val="0091EA"/>
                </a:solidFill>
                <a:latin typeface="Source Sans Pro"/>
                <a:ea typeface="Source Sans Pro"/>
                <a:cs typeface="Source Sans Pro"/>
                <a:sym typeface="Source Sans Pro"/>
              </a:defRPr>
            </a:lvl2pPr>
            <a:lvl3pPr lvl="2" algn="r">
              <a:spcBef>
                <a:spcPts val="0"/>
              </a:spcBef>
              <a:buNone/>
              <a:defRPr sz="1300" b="1">
                <a:solidFill>
                  <a:srgbClr val="0091EA"/>
                </a:solidFill>
                <a:latin typeface="Source Sans Pro"/>
                <a:ea typeface="Source Sans Pro"/>
                <a:cs typeface="Source Sans Pro"/>
                <a:sym typeface="Source Sans Pro"/>
              </a:defRPr>
            </a:lvl3pPr>
            <a:lvl4pPr lvl="3" algn="r">
              <a:spcBef>
                <a:spcPts val="0"/>
              </a:spcBef>
              <a:buNone/>
              <a:defRPr sz="1300" b="1">
                <a:solidFill>
                  <a:srgbClr val="0091EA"/>
                </a:solidFill>
                <a:latin typeface="Source Sans Pro"/>
                <a:ea typeface="Source Sans Pro"/>
                <a:cs typeface="Source Sans Pro"/>
                <a:sym typeface="Source Sans Pro"/>
              </a:defRPr>
            </a:lvl4pPr>
            <a:lvl5pPr lvl="4" algn="r">
              <a:spcBef>
                <a:spcPts val="0"/>
              </a:spcBef>
              <a:buNone/>
              <a:defRPr sz="1300" b="1">
                <a:solidFill>
                  <a:srgbClr val="0091EA"/>
                </a:solidFill>
                <a:latin typeface="Source Sans Pro"/>
                <a:ea typeface="Source Sans Pro"/>
                <a:cs typeface="Source Sans Pro"/>
                <a:sym typeface="Source Sans Pro"/>
              </a:defRPr>
            </a:lvl5pPr>
            <a:lvl6pPr lvl="5" algn="r">
              <a:spcBef>
                <a:spcPts val="0"/>
              </a:spcBef>
              <a:buNone/>
              <a:defRPr sz="1300" b="1">
                <a:solidFill>
                  <a:srgbClr val="0091EA"/>
                </a:solidFill>
                <a:latin typeface="Source Sans Pro"/>
                <a:ea typeface="Source Sans Pro"/>
                <a:cs typeface="Source Sans Pro"/>
                <a:sym typeface="Source Sans Pro"/>
              </a:defRPr>
            </a:lvl6pPr>
            <a:lvl7pPr lvl="6" algn="r">
              <a:spcBef>
                <a:spcPts val="0"/>
              </a:spcBef>
              <a:buNone/>
              <a:defRPr sz="1300" b="1">
                <a:solidFill>
                  <a:srgbClr val="0091EA"/>
                </a:solidFill>
                <a:latin typeface="Source Sans Pro"/>
                <a:ea typeface="Source Sans Pro"/>
                <a:cs typeface="Source Sans Pro"/>
                <a:sym typeface="Source Sans Pro"/>
              </a:defRPr>
            </a:lvl7pPr>
            <a:lvl8pPr lvl="7" algn="r">
              <a:spcBef>
                <a:spcPts val="0"/>
              </a:spcBef>
              <a:buNone/>
              <a:defRPr sz="1300" b="1">
                <a:solidFill>
                  <a:srgbClr val="0091EA"/>
                </a:solidFill>
                <a:latin typeface="Source Sans Pro"/>
                <a:ea typeface="Source Sans Pro"/>
                <a:cs typeface="Source Sans Pro"/>
                <a:sym typeface="Source Sans Pro"/>
              </a:defRPr>
            </a:lvl8pPr>
            <a:lvl9pPr lvl="8" algn="r">
              <a:spcBef>
                <a:spcPts val="0"/>
              </a:spcBef>
              <a:buNone/>
              <a:defRPr sz="1300" b="1">
                <a:solidFill>
                  <a:srgbClr val="0091EA"/>
                </a:solidFill>
                <a:latin typeface="Source Sans Pro"/>
                <a:ea typeface="Source Sans Pro"/>
                <a:cs typeface="Source Sans Pro"/>
                <a:sym typeface="Source Sans Pro"/>
              </a:defRPr>
            </a:lvl9pPr>
          </a:lstStyle>
          <a:p>
            <a:pPr marL="0" lvl="0" indent="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rpubs.com/clarachua/airbnbA1"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clarachua.netlify.app/project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ctrTitle"/>
          </p:nvPr>
        </p:nvSpPr>
        <p:spPr>
          <a:xfrm>
            <a:off x="1526839" y="1122205"/>
            <a:ext cx="6827710" cy="2876165"/>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US" dirty="0"/>
              <a:t>Functional   </a:t>
            </a:r>
            <a:br>
              <a:rPr lang="en-US" dirty="0"/>
            </a:br>
            <a:r>
              <a:rPr lang="en-US" dirty="0"/>
              <a:t>Programming &amp; Parallelization in</a:t>
            </a:r>
            <a:endParaRPr lang="en-SG" dirty="0"/>
          </a:p>
        </p:txBody>
      </p:sp>
      <p:sp>
        <p:nvSpPr>
          <p:cNvPr id="4" name="Shape 70">
            <a:extLst>
              <a:ext uri="{FF2B5EF4-FFF2-40B4-BE49-F238E27FC236}">
                <a16:creationId xmlns:a16="http://schemas.microsoft.com/office/drawing/2014/main" id="{CEE2CB28-97E0-4511-82D3-D626A590748A}"/>
              </a:ext>
            </a:extLst>
          </p:cNvPr>
          <p:cNvSpPr txBox="1">
            <a:spLocks/>
          </p:cNvSpPr>
          <p:nvPr/>
        </p:nvSpPr>
        <p:spPr>
          <a:xfrm>
            <a:off x="871804" y="3884780"/>
            <a:ext cx="7752521" cy="2033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91EA"/>
              </a:buClr>
              <a:buSzPts val="6000"/>
              <a:buFont typeface="Roboto Slab"/>
              <a:buNone/>
              <a:defRPr sz="6000" b="1" i="0" u="none" strike="noStrike" cap="none">
                <a:solidFill>
                  <a:srgbClr val="0091EA"/>
                </a:solidFill>
                <a:latin typeface="Roboto Slab"/>
                <a:ea typeface="Roboto Slab"/>
                <a:cs typeface="Roboto Slab"/>
                <a:sym typeface="Roboto Slab"/>
              </a:defRPr>
            </a:lvl1pPr>
            <a:lvl2pPr marR="0" lvl="1" algn="l" rtl="0">
              <a:lnSpc>
                <a:spcPct val="100000"/>
              </a:lnSpc>
              <a:spcBef>
                <a:spcPts val="0"/>
              </a:spcBef>
              <a:spcAft>
                <a:spcPts val="0"/>
              </a:spcAft>
              <a:buClr>
                <a:srgbClr val="0091EA"/>
              </a:buClr>
              <a:buSzPts val="6000"/>
              <a:buFont typeface="Roboto Slab"/>
              <a:buNone/>
              <a:defRPr sz="6000" b="1" i="0" u="none" strike="noStrike" cap="none">
                <a:solidFill>
                  <a:srgbClr val="0091EA"/>
                </a:solidFill>
                <a:latin typeface="Roboto Slab"/>
                <a:ea typeface="Roboto Slab"/>
                <a:cs typeface="Roboto Slab"/>
                <a:sym typeface="Roboto Slab"/>
              </a:defRPr>
            </a:lvl2pPr>
            <a:lvl3pPr marR="0" lvl="2" algn="l" rtl="0">
              <a:lnSpc>
                <a:spcPct val="100000"/>
              </a:lnSpc>
              <a:spcBef>
                <a:spcPts val="0"/>
              </a:spcBef>
              <a:spcAft>
                <a:spcPts val="0"/>
              </a:spcAft>
              <a:buClr>
                <a:srgbClr val="0091EA"/>
              </a:buClr>
              <a:buSzPts val="6000"/>
              <a:buFont typeface="Roboto Slab"/>
              <a:buNone/>
              <a:defRPr sz="6000" b="1" i="0" u="none" strike="noStrike" cap="none">
                <a:solidFill>
                  <a:srgbClr val="0091EA"/>
                </a:solidFill>
                <a:latin typeface="Roboto Slab"/>
                <a:ea typeface="Roboto Slab"/>
                <a:cs typeface="Roboto Slab"/>
                <a:sym typeface="Roboto Slab"/>
              </a:defRPr>
            </a:lvl3pPr>
            <a:lvl4pPr marR="0" lvl="3" algn="l" rtl="0">
              <a:lnSpc>
                <a:spcPct val="100000"/>
              </a:lnSpc>
              <a:spcBef>
                <a:spcPts val="0"/>
              </a:spcBef>
              <a:spcAft>
                <a:spcPts val="0"/>
              </a:spcAft>
              <a:buClr>
                <a:srgbClr val="0091EA"/>
              </a:buClr>
              <a:buSzPts val="6000"/>
              <a:buFont typeface="Roboto Slab"/>
              <a:buNone/>
              <a:defRPr sz="6000" b="1" i="0" u="none" strike="noStrike" cap="none">
                <a:solidFill>
                  <a:srgbClr val="0091EA"/>
                </a:solidFill>
                <a:latin typeface="Roboto Slab"/>
                <a:ea typeface="Roboto Slab"/>
                <a:cs typeface="Roboto Slab"/>
                <a:sym typeface="Roboto Slab"/>
              </a:defRPr>
            </a:lvl4pPr>
            <a:lvl5pPr marR="0" lvl="4" algn="l" rtl="0">
              <a:lnSpc>
                <a:spcPct val="100000"/>
              </a:lnSpc>
              <a:spcBef>
                <a:spcPts val="0"/>
              </a:spcBef>
              <a:spcAft>
                <a:spcPts val="0"/>
              </a:spcAft>
              <a:buClr>
                <a:srgbClr val="0091EA"/>
              </a:buClr>
              <a:buSzPts val="6000"/>
              <a:buFont typeface="Roboto Slab"/>
              <a:buNone/>
              <a:defRPr sz="6000" b="1" i="0" u="none" strike="noStrike" cap="none">
                <a:solidFill>
                  <a:srgbClr val="0091EA"/>
                </a:solidFill>
                <a:latin typeface="Roboto Slab"/>
                <a:ea typeface="Roboto Slab"/>
                <a:cs typeface="Roboto Slab"/>
                <a:sym typeface="Roboto Slab"/>
              </a:defRPr>
            </a:lvl5pPr>
            <a:lvl6pPr marR="0" lvl="5" algn="l" rtl="0">
              <a:lnSpc>
                <a:spcPct val="100000"/>
              </a:lnSpc>
              <a:spcBef>
                <a:spcPts val="0"/>
              </a:spcBef>
              <a:spcAft>
                <a:spcPts val="0"/>
              </a:spcAft>
              <a:buClr>
                <a:srgbClr val="0091EA"/>
              </a:buClr>
              <a:buSzPts val="6000"/>
              <a:buFont typeface="Roboto Slab"/>
              <a:buNone/>
              <a:defRPr sz="6000" b="1" i="0" u="none" strike="noStrike" cap="none">
                <a:solidFill>
                  <a:srgbClr val="0091EA"/>
                </a:solidFill>
                <a:latin typeface="Roboto Slab"/>
                <a:ea typeface="Roboto Slab"/>
                <a:cs typeface="Roboto Slab"/>
                <a:sym typeface="Roboto Slab"/>
              </a:defRPr>
            </a:lvl6pPr>
            <a:lvl7pPr marR="0" lvl="6" algn="l" rtl="0">
              <a:lnSpc>
                <a:spcPct val="100000"/>
              </a:lnSpc>
              <a:spcBef>
                <a:spcPts val="0"/>
              </a:spcBef>
              <a:spcAft>
                <a:spcPts val="0"/>
              </a:spcAft>
              <a:buClr>
                <a:srgbClr val="0091EA"/>
              </a:buClr>
              <a:buSzPts val="6000"/>
              <a:buFont typeface="Roboto Slab"/>
              <a:buNone/>
              <a:defRPr sz="6000" b="1" i="0" u="none" strike="noStrike" cap="none">
                <a:solidFill>
                  <a:srgbClr val="0091EA"/>
                </a:solidFill>
                <a:latin typeface="Roboto Slab"/>
                <a:ea typeface="Roboto Slab"/>
                <a:cs typeface="Roboto Slab"/>
                <a:sym typeface="Roboto Slab"/>
              </a:defRPr>
            </a:lvl7pPr>
            <a:lvl8pPr marR="0" lvl="7" algn="l" rtl="0">
              <a:lnSpc>
                <a:spcPct val="100000"/>
              </a:lnSpc>
              <a:spcBef>
                <a:spcPts val="0"/>
              </a:spcBef>
              <a:spcAft>
                <a:spcPts val="0"/>
              </a:spcAft>
              <a:buClr>
                <a:srgbClr val="0091EA"/>
              </a:buClr>
              <a:buSzPts val="6000"/>
              <a:buFont typeface="Roboto Slab"/>
              <a:buNone/>
              <a:defRPr sz="6000" b="1" i="0" u="none" strike="noStrike" cap="none">
                <a:solidFill>
                  <a:srgbClr val="0091EA"/>
                </a:solidFill>
                <a:latin typeface="Roboto Slab"/>
                <a:ea typeface="Roboto Slab"/>
                <a:cs typeface="Roboto Slab"/>
                <a:sym typeface="Roboto Slab"/>
              </a:defRPr>
            </a:lvl8pPr>
            <a:lvl9pPr marR="0" lvl="8" algn="l" rtl="0">
              <a:lnSpc>
                <a:spcPct val="100000"/>
              </a:lnSpc>
              <a:spcBef>
                <a:spcPts val="0"/>
              </a:spcBef>
              <a:spcAft>
                <a:spcPts val="0"/>
              </a:spcAft>
              <a:buClr>
                <a:srgbClr val="0091EA"/>
              </a:buClr>
              <a:buSzPts val="6000"/>
              <a:buFont typeface="Roboto Slab"/>
              <a:buNone/>
              <a:defRPr sz="6000" b="1" i="0" u="none" strike="noStrike" cap="none">
                <a:solidFill>
                  <a:srgbClr val="0091EA"/>
                </a:solidFill>
                <a:latin typeface="Roboto Slab"/>
                <a:ea typeface="Roboto Slab"/>
                <a:cs typeface="Roboto Slab"/>
                <a:sym typeface="Roboto Slab"/>
              </a:defRPr>
            </a:lvl9pPr>
          </a:lstStyle>
          <a:p>
            <a:pPr algn="ctr"/>
            <a:r>
              <a:rPr lang="en-US" dirty="0"/>
              <a:t>Spatial Point Pattern Analysis</a:t>
            </a:r>
            <a:endParaRPr lang="en-SG" dirty="0"/>
          </a:p>
        </p:txBody>
      </p:sp>
      <p:pic>
        <p:nvPicPr>
          <p:cNvPr id="7" name="Picture 6">
            <a:extLst>
              <a:ext uri="{FF2B5EF4-FFF2-40B4-BE49-F238E27FC236}">
                <a16:creationId xmlns:a16="http://schemas.microsoft.com/office/drawing/2014/main" id="{CE5744D9-7FC7-4A66-9EC0-F8386F880A24}"/>
              </a:ext>
            </a:extLst>
          </p:cNvPr>
          <p:cNvPicPr>
            <a:picLocks noChangeAspect="1"/>
          </p:cNvPicPr>
          <p:nvPr/>
        </p:nvPicPr>
        <p:blipFill rotWithShape="1">
          <a:blip r:embed="rId3">
            <a:alphaModFix amt="35000"/>
          </a:blip>
          <a:srcRect t="5383"/>
          <a:stretch/>
        </p:blipFill>
        <p:spPr>
          <a:xfrm>
            <a:off x="72525" y="184584"/>
            <a:ext cx="8998949" cy="648883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Shape 133"/>
          <p:cNvSpPr txBox="1">
            <a:spLocks noGrp="1"/>
          </p:cNvSpPr>
          <p:nvPr>
            <p:ph type="title"/>
          </p:nvPr>
        </p:nvSpPr>
        <p:spPr>
          <a:xfrm>
            <a:off x="786259" y="427656"/>
            <a:ext cx="8090804" cy="9369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SG" sz="3600" b="1" dirty="0"/>
              <a:t>Parallelization (1) Set up Clusters</a:t>
            </a:r>
            <a:endParaRPr sz="3600" b="1" dirty="0"/>
          </a:p>
        </p:txBody>
      </p:sp>
      <p:sp>
        <p:nvSpPr>
          <p:cNvPr id="135" name="Shape 135"/>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10</a:t>
            </a:fld>
            <a:endParaRPr/>
          </a:p>
        </p:txBody>
      </p:sp>
      <p:pic>
        <p:nvPicPr>
          <p:cNvPr id="3" name="Picture 2">
            <a:extLst>
              <a:ext uri="{FF2B5EF4-FFF2-40B4-BE49-F238E27FC236}">
                <a16:creationId xmlns:a16="http://schemas.microsoft.com/office/drawing/2014/main" id="{C6840A32-F490-4AB3-AB47-DD22C1F04272}"/>
              </a:ext>
            </a:extLst>
          </p:cNvPr>
          <p:cNvPicPr>
            <a:picLocks noChangeAspect="1"/>
          </p:cNvPicPr>
          <p:nvPr/>
        </p:nvPicPr>
        <p:blipFill>
          <a:blip r:embed="rId3"/>
          <a:stretch>
            <a:fillRect/>
          </a:stretch>
        </p:blipFill>
        <p:spPr>
          <a:xfrm>
            <a:off x="0" y="2948946"/>
            <a:ext cx="9144000" cy="1734207"/>
          </a:xfrm>
          <a:prstGeom prst="rect">
            <a:avLst/>
          </a:prstGeom>
        </p:spPr>
      </p:pic>
      <p:sp>
        <p:nvSpPr>
          <p:cNvPr id="8" name="TextBox 7">
            <a:extLst>
              <a:ext uri="{FF2B5EF4-FFF2-40B4-BE49-F238E27FC236}">
                <a16:creationId xmlns:a16="http://schemas.microsoft.com/office/drawing/2014/main" id="{55B210AA-F2F2-4D83-A8C1-FB5CF834331E}"/>
              </a:ext>
            </a:extLst>
          </p:cNvPr>
          <p:cNvSpPr txBox="1"/>
          <p:nvPr/>
        </p:nvSpPr>
        <p:spPr>
          <a:xfrm>
            <a:off x="0" y="1437317"/>
            <a:ext cx="9070166" cy="1384995"/>
          </a:xfrm>
          <a:prstGeom prst="rect">
            <a:avLst/>
          </a:prstGeom>
          <a:noFill/>
        </p:spPr>
        <p:txBody>
          <a:bodyPr wrap="square">
            <a:spAutoFit/>
          </a:bodyPr>
          <a:lstStyle/>
          <a:p>
            <a:r>
              <a:rPr lang="en-US" sz="2800" dirty="0" err="1"/>
              <a:t>Parallelisation</a:t>
            </a:r>
            <a:r>
              <a:rPr lang="en-US" sz="2800" dirty="0"/>
              <a:t> is done by splitting the number of simulations between the different cores, then combining the results back together. </a:t>
            </a:r>
          </a:p>
        </p:txBody>
      </p:sp>
    </p:spTree>
    <p:extLst>
      <p:ext uri="{BB962C8B-B14F-4D97-AF65-F5344CB8AC3E}">
        <p14:creationId xmlns:p14="http://schemas.microsoft.com/office/powerpoint/2010/main" val="2192079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Shape 133"/>
          <p:cNvSpPr txBox="1">
            <a:spLocks noGrp="1"/>
          </p:cNvSpPr>
          <p:nvPr>
            <p:ph type="title"/>
          </p:nvPr>
        </p:nvSpPr>
        <p:spPr>
          <a:xfrm>
            <a:off x="786258" y="427656"/>
            <a:ext cx="7903381" cy="9369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SG" sz="3600" b="1" dirty="0"/>
              <a:t>Parallelization – (2) Set up simulations and distribute objects</a:t>
            </a:r>
            <a:endParaRPr sz="3600" b="1" dirty="0"/>
          </a:p>
        </p:txBody>
      </p:sp>
      <p:sp>
        <p:nvSpPr>
          <p:cNvPr id="135" name="Shape 135"/>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11</a:t>
            </a:fld>
            <a:endParaRPr/>
          </a:p>
        </p:txBody>
      </p:sp>
      <p:sp>
        <p:nvSpPr>
          <p:cNvPr id="8" name="TextBox 7">
            <a:extLst>
              <a:ext uri="{FF2B5EF4-FFF2-40B4-BE49-F238E27FC236}">
                <a16:creationId xmlns:a16="http://schemas.microsoft.com/office/drawing/2014/main" id="{55B210AA-F2F2-4D83-A8C1-FB5CF834331E}"/>
              </a:ext>
            </a:extLst>
          </p:cNvPr>
          <p:cNvSpPr txBox="1"/>
          <p:nvPr/>
        </p:nvSpPr>
        <p:spPr>
          <a:xfrm>
            <a:off x="0" y="1437317"/>
            <a:ext cx="9070166" cy="523220"/>
          </a:xfrm>
          <a:prstGeom prst="rect">
            <a:avLst/>
          </a:prstGeom>
          <a:noFill/>
        </p:spPr>
        <p:txBody>
          <a:bodyPr wrap="square">
            <a:spAutoFit/>
          </a:bodyPr>
          <a:lstStyle/>
          <a:p>
            <a:r>
              <a:rPr lang="en-US" sz="2800" dirty="0"/>
              <a:t> </a:t>
            </a:r>
          </a:p>
        </p:txBody>
      </p:sp>
      <p:pic>
        <p:nvPicPr>
          <p:cNvPr id="4" name="Picture 3">
            <a:extLst>
              <a:ext uri="{FF2B5EF4-FFF2-40B4-BE49-F238E27FC236}">
                <a16:creationId xmlns:a16="http://schemas.microsoft.com/office/drawing/2014/main" id="{5DA47693-4314-47CF-9CE1-F7898850717E}"/>
              </a:ext>
            </a:extLst>
          </p:cNvPr>
          <p:cNvPicPr>
            <a:picLocks noChangeAspect="1"/>
          </p:cNvPicPr>
          <p:nvPr/>
        </p:nvPicPr>
        <p:blipFill>
          <a:blip r:embed="rId3"/>
          <a:stretch>
            <a:fillRect/>
          </a:stretch>
        </p:blipFill>
        <p:spPr>
          <a:xfrm>
            <a:off x="0" y="1364556"/>
            <a:ext cx="9144000" cy="1761482"/>
          </a:xfrm>
          <a:prstGeom prst="rect">
            <a:avLst/>
          </a:prstGeom>
        </p:spPr>
      </p:pic>
      <p:pic>
        <p:nvPicPr>
          <p:cNvPr id="6" name="Picture 5">
            <a:extLst>
              <a:ext uri="{FF2B5EF4-FFF2-40B4-BE49-F238E27FC236}">
                <a16:creationId xmlns:a16="http://schemas.microsoft.com/office/drawing/2014/main" id="{40DDDE9D-36E3-44F2-B5BF-367C017108EA}"/>
              </a:ext>
            </a:extLst>
          </p:cNvPr>
          <p:cNvPicPr>
            <a:picLocks noChangeAspect="1"/>
          </p:cNvPicPr>
          <p:nvPr/>
        </p:nvPicPr>
        <p:blipFill rotWithShape="1">
          <a:blip r:embed="rId4"/>
          <a:srcRect b="49283"/>
          <a:stretch/>
        </p:blipFill>
        <p:spPr>
          <a:xfrm>
            <a:off x="0" y="3126038"/>
            <a:ext cx="9144000" cy="3207096"/>
          </a:xfrm>
          <a:prstGeom prst="rect">
            <a:avLst/>
          </a:prstGeom>
        </p:spPr>
      </p:pic>
    </p:spTree>
    <p:extLst>
      <p:ext uri="{BB962C8B-B14F-4D97-AF65-F5344CB8AC3E}">
        <p14:creationId xmlns:p14="http://schemas.microsoft.com/office/powerpoint/2010/main" val="1680993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Shape 133"/>
          <p:cNvSpPr txBox="1">
            <a:spLocks noGrp="1"/>
          </p:cNvSpPr>
          <p:nvPr>
            <p:ph type="title"/>
          </p:nvPr>
        </p:nvSpPr>
        <p:spPr>
          <a:xfrm>
            <a:off x="786258" y="427656"/>
            <a:ext cx="7903381" cy="9369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SG" sz="3600" b="1" dirty="0"/>
              <a:t>Parallelization – (3) Set up helper functions</a:t>
            </a:r>
            <a:endParaRPr sz="3600" b="1" dirty="0"/>
          </a:p>
        </p:txBody>
      </p:sp>
      <p:sp>
        <p:nvSpPr>
          <p:cNvPr id="135" name="Shape 135"/>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12</a:t>
            </a:fld>
            <a:endParaRPr/>
          </a:p>
        </p:txBody>
      </p:sp>
      <p:sp>
        <p:nvSpPr>
          <p:cNvPr id="8" name="TextBox 7">
            <a:extLst>
              <a:ext uri="{FF2B5EF4-FFF2-40B4-BE49-F238E27FC236}">
                <a16:creationId xmlns:a16="http://schemas.microsoft.com/office/drawing/2014/main" id="{55B210AA-F2F2-4D83-A8C1-FB5CF834331E}"/>
              </a:ext>
            </a:extLst>
          </p:cNvPr>
          <p:cNvSpPr txBox="1"/>
          <p:nvPr/>
        </p:nvSpPr>
        <p:spPr>
          <a:xfrm>
            <a:off x="0" y="1437317"/>
            <a:ext cx="9070166" cy="523220"/>
          </a:xfrm>
          <a:prstGeom prst="rect">
            <a:avLst/>
          </a:prstGeom>
          <a:noFill/>
        </p:spPr>
        <p:txBody>
          <a:bodyPr wrap="square">
            <a:spAutoFit/>
          </a:bodyPr>
          <a:lstStyle/>
          <a:p>
            <a:r>
              <a:rPr lang="en-US" sz="2800" dirty="0"/>
              <a:t> </a:t>
            </a:r>
          </a:p>
        </p:txBody>
      </p:sp>
      <p:pic>
        <p:nvPicPr>
          <p:cNvPr id="3" name="Picture 2">
            <a:extLst>
              <a:ext uri="{FF2B5EF4-FFF2-40B4-BE49-F238E27FC236}">
                <a16:creationId xmlns:a16="http://schemas.microsoft.com/office/drawing/2014/main" id="{1AE8B1E9-E414-4BCD-A625-77EA6101DDA5}"/>
              </a:ext>
            </a:extLst>
          </p:cNvPr>
          <p:cNvPicPr>
            <a:picLocks noChangeAspect="1"/>
          </p:cNvPicPr>
          <p:nvPr/>
        </p:nvPicPr>
        <p:blipFill rotWithShape="1">
          <a:blip r:embed="rId3"/>
          <a:srcRect t="678" b="38053"/>
          <a:stretch/>
        </p:blipFill>
        <p:spPr>
          <a:xfrm>
            <a:off x="0" y="2033297"/>
            <a:ext cx="9144000" cy="4128963"/>
          </a:xfrm>
          <a:prstGeom prst="rect">
            <a:avLst/>
          </a:prstGeom>
        </p:spPr>
      </p:pic>
    </p:spTree>
    <p:extLst>
      <p:ext uri="{BB962C8B-B14F-4D97-AF65-F5344CB8AC3E}">
        <p14:creationId xmlns:p14="http://schemas.microsoft.com/office/powerpoint/2010/main" val="330657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Shape 133"/>
          <p:cNvSpPr txBox="1">
            <a:spLocks noGrp="1"/>
          </p:cNvSpPr>
          <p:nvPr>
            <p:ph type="title"/>
          </p:nvPr>
        </p:nvSpPr>
        <p:spPr>
          <a:xfrm>
            <a:off x="786258" y="427656"/>
            <a:ext cx="7903381" cy="9369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SG" sz="3600" b="1" dirty="0"/>
              <a:t>Parallelization – (4) Set up functions</a:t>
            </a:r>
            <a:endParaRPr sz="3600" b="1" dirty="0"/>
          </a:p>
        </p:txBody>
      </p:sp>
      <p:sp>
        <p:nvSpPr>
          <p:cNvPr id="135" name="Shape 135"/>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13</a:t>
            </a:fld>
            <a:endParaRPr/>
          </a:p>
        </p:txBody>
      </p:sp>
      <p:sp>
        <p:nvSpPr>
          <p:cNvPr id="8" name="TextBox 7">
            <a:extLst>
              <a:ext uri="{FF2B5EF4-FFF2-40B4-BE49-F238E27FC236}">
                <a16:creationId xmlns:a16="http://schemas.microsoft.com/office/drawing/2014/main" id="{55B210AA-F2F2-4D83-A8C1-FB5CF834331E}"/>
              </a:ext>
            </a:extLst>
          </p:cNvPr>
          <p:cNvSpPr txBox="1"/>
          <p:nvPr/>
        </p:nvSpPr>
        <p:spPr>
          <a:xfrm>
            <a:off x="0" y="1437317"/>
            <a:ext cx="9070166" cy="523220"/>
          </a:xfrm>
          <a:prstGeom prst="rect">
            <a:avLst/>
          </a:prstGeom>
          <a:noFill/>
        </p:spPr>
        <p:txBody>
          <a:bodyPr wrap="square">
            <a:spAutoFit/>
          </a:bodyPr>
          <a:lstStyle/>
          <a:p>
            <a:r>
              <a:rPr lang="en-US" sz="2800" dirty="0"/>
              <a:t> </a:t>
            </a:r>
          </a:p>
        </p:txBody>
      </p:sp>
      <p:pic>
        <p:nvPicPr>
          <p:cNvPr id="3" name="Picture 2">
            <a:extLst>
              <a:ext uri="{FF2B5EF4-FFF2-40B4-BE49-F238E27FC236}">
                <a16:creationId xmlns:a16="http://schemas.microsoft.com/office/drawing/2014/main" id="{1AE8B1E9-E414-4BCD-A625-77EA6101DDA5}"/>
              </a:ext>
            </a:extLst>
          </p:cNvPr>
          <p:cNvPicPr>
            <a:picLocks noChangeAspect="1"/>
          </p:cNvPicPr>
          <p:nvPr/>
        </p:nvPicPr>
        <p:blipFill rotWithShape="1">
          <a:blip r:embed="rId3"/>
          <a:srcRect t="65433"/>
          <a:stretch/>
        </p:blipFill>
        <p:spPr>
          <a:xfrm>
            <a:off x="73834" y="1698927"/>
            <a:ext cx="9144000" cy="2329419"/>
          </a:xfrm>
          <a:prstGeom prst="rect">
            <a:avLst/>
          </a:prstGeom>
        </p:spPr>
      </p:pic>
    </p:spTree>
    <p:extLst>
      <p:ext uri="{BB962C8B-B14F-4D97-AF65-F5344CB8AC3E}">
        <p14:creationId xmlns:p14="http://schemas.microsoft.com/office/powerpoint/2010/main" val="2624412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Shape 133"/>
          <p:cNvSpPr txBox="1">
            <a:spLocks noGrp="1"/>
          </p:cNvSpPr>
          <p:nvPr>
            <p:ph type="title"/>
          </p:nvPr>
        </p:nvSpPr>
        <p:spPr>
          <a:xfrm>
            <a:off x="786258" y="427656"/>
            <a:ext cx="7903381" cy="9369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SG" sz="3600" b="1" dirty="0"/>
              <a:t>Parallelization – (3) Run functions &amp; Stop Clusters</a:t>
            </a:r>
            <a:endParaRPr sz="3600" b="1" dirty="0"/>
          </a:p>
        </p:txBody>
      </p:sp>
      <p:sp>
        <p:nvSpPr>
          <p:cNvPr id="135" name="Shape 135"/>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14</a:t>
            </a:fld>
            <a:endParaRPr/>
          </a:p>
        </p:txBody>
      </p:sp>
      <p:sp>
        <p:nvSpPr>
          <p:cNvPr id="8" name="TextBox 7">
            <a:extLst>
              <a:ext uri="{FF2B5EF4-FFF2-40B4-BE49-F238E27FC236}">
                <a16:creationId xmlns:a16="http://schemas.microsoft.com/office/drawing/2014/main" id="{55B210AA-F2F2-4D83-A8C1-FB5CF834331E}"/>
              </a:ext>
            </a:extLst>
          </p:cNvPr>
          <p:cNvSpPr txBox="1"/>
          <p:nvPr/>
        </p:nvSpPr>
        <p:spPr>
          <a:xfrm>
            <a:off x="0" y="1437317"/>
            <a:ext cx="9070166" cy="523220"/>
          </a:xfrm>
          <a:prstGeom prst="rect">
            <a:avLst/>
          </a:prstGeom>
          <a:noFill/>
        </p:spPr>
        <p:txBody>
          <a:bodyPr wrap="square">
            <a:spAutoFit/>
          </a:bodyPr>
          <a:lstStyle/>
          <a:p>
            <a:r>
              <a:rPr lang="en-US" sz="2800" dirty="0"/>
              <a:t> </a:t>
            </a:r>
          </a:p>
        </p:txBody>
      </p:sp>
      <p:pic>
        <p:nvPicPr>
          <p:cNvPr id="4" name="Picture 3">
            <a:extLst>
              <a:ext uri="{FF2B5EF4-FFF2-40B4-BE49-F238E27FC236}">
                <a16:creationId xmlns:a16="http://schemas.microsoft.com/office/drawing/2014/main" id="{638B5109-DE15-456F-AE45-67B41B458B17}"/>
              </a:ext>
            </a:extLst>
          </p:cNvPr>
          <p:cNvPicPr>
            <a:picLocks noChangeAspect="1"/>
          </p:cNvPicPr>
          <p:nvPr/>
        </p:nvPicPr>
        <p:blipFill>
          <a:blip r:embed="rId3"/>
          <a:stretch>
            <a:fillRect/>
          </a:stretch>
        </p:blipFill>
        <p:spPr>
          <a:xfrm>
            <a:off x="0" y="1698927"/>
            <a:ext cx="9144000" cy="1159809"/>
          </a:xfrm>
          <a:prstGeom prst="rect">
            <a:avLst/>
          </a:prstGeom>
        </p:spPr>
      </p:pic>
      <p:pic>
        <p:nvPicPr>
          <p:cNvPr id="6" name="Picture 5">
            <a:extLst>
              <a:ext uri="{FF2B5EF4-FFF2-40B4-BE49-F238E27FC236}">
                <a16:creationId xmlns:a16="http://schemas.microsoft.com/office/drawing/2014/main" id="{9C0B4F99-6737-4F64-828C-5D0B54178DC6}"/>
              </a:ext>
            </a:extLst>
          </p:cNvPr>
          <p:cNvPicPr>
            <a:picLocks noChangeAspect="1"/>
          </p:cNvPicPr>
          <p:nvPr/>
        </p:nvPicPr>
        <p:blipFill>
          <a:blip r:embed="rId4"/>
          <a:stretch>
            <a:fillRect/>
          </a:stretch>
        </p:blipFill>
        <p:spPr>
          <a:xfrm>
            <a:off x="0" y="2858736"/>
            <a:ext cx="9144000" cy="781202"/>
          </a:xfrm>
          <a:prstGeom prst="rect">
            <a:avLst/>
          </a:prstGeom>
        </p:spPr>
      </p:pic>
    </p:spTree>
    <p:extLst>
      <p:ext uri="{BB962C8B-B14F-4D97-AF65-F5344CB8AC3E}">
        <p14:creationId xmlns:p14="http://schemas.microsoft.com/office/powerpoint/2010/main" val="1001038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Shape 133"/>
          <p:cNvSpPr txBox="1">
            <a:spLocks noGrp="1"/>
          </p:cNvSpPr>
          <p:nvPr>
            <p:ph type="title"/>
          </p:nvPr>
        </p:nvSpPr>
        <p:spPr>
          <a:xfrm>
            <a:off x="786259" y="427656"/>
            <a:ext cx="7571700" cy="9369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SG" sz="3600" b="1" dirty="0"/>
              <a:t>Parallelization is 4x faster</a:t>
            </a:r>
            <a:endParaRPr sz="3600" b="1" dirty="0"/>
          </a:p>
        </p:txBody>
      </p:sp>
      <p:sp>
        <p:nvSpPr>
          <p:cNvPr id="135" name="Shape 135"/>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15</a:t>
            </a:fld>
            <a:endParaRPr/>
          </a:p>
        </p:txBody>
      </p:sp>
      <p:pic>
        <p:nvPicPr>
          <p:cNvPr id="6" name="Picture 5">
            <a:extLst>
              <a:ext uri="{FF2B5EF4-FFF2-40B4-BE49-F238E27FC236}">
                <a16:creationId xmlns:a16="http://schemas.microsoft.com/office/drawing/2014/main" id="{E0A33F45-16AD-4F28-B255-E43D02B82DC9}"/>
              </a:ext>
            </a:extLst>
          </p:cNvPr>
          <p:cNvPicPr>
            <a:picLocks noChangeAspect="1"/>
          </p:cNvPicPr>
          <p:nvPr/>
        </p:nvPicPr>
        <p:blipFill>
          <a:blip r:embed="rId3"/>
          <a:stretch>
            <a:fillRect/>
          </a:stretch>
        </p:blipFill>
        <p:spPr>
          <a:xfrm>
            <a:off x="786259" y="1900280"/>
            <a:ext cx="7215262" cy="3960581"/>
          </a:xfrm>
          <a:prstGeom prst="rect">
            <a:avLst/>
          </a:prstGeom>
        </p:spPr>
      </p:pic>
      <p:sp>
        <p:nvSpPr>
          <p:cNvPr id="9" name="TextBox 8">
            <a:extLst>
              <a:ext uri="{FF2B5EF4-FFF2-40B4-BE49-F238E27FC236}">
                <a16:creationId xmlns:a16="http://schemas.microsoft.com/office/drawing/2014/main" id="{DC99A156-C532-4FA0-886A-CBE7B36421F2}"/>
              </a:ext>
            </a:extLst>
          </p:cNvPr>
          <p:cNvSpPr txBox="1"/>
          <p:nvPr/>
        </p:nvSpPr>
        <p:spPr>
          <a:xfrm>
            <a:off x="750901" y="1218034"/>
            <a:ext cx="8357741" cy="523220"/>
          </a:xfrm>
          <a:prstGeom prst="rect">
            <a:avLst/>
          </a:prstGeom>
          <a:noFill/>
        </p:spPr>
        <p:txBody>
          <a:bodyPr wrap="square">
            <a:spAutoFit/>
          </a:bodyPr>
          <a:lstStyle/>
          <a:p>
            <a:r>
              <a:rPr lang="en-US" sz="2800" dirty="0"/>
              <a:t>Used microbenchmark and ran simulation 10 times</a:t>
            </a:r>
          </a:p>
        </p:txBody>
      </p:sp>
    </p:spTree>
    <p:extLst>
      <p:ext uri="{BB962C8B-B14F-4D97-AF65-F5344CB8AC3E}">
        <p14:creationId xmlns:p14="http://schemas.microsoft.com/office/powerpoint/2010/main" val="2605179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Shape 133"/>
          <p:cNvSpPr txBox="1">
            <a:spLocks noGrp="1"/>
          </p:cNvSpPr>
          <p:nvPr>
            <p:ph type="title"/>
          </p:nvPr>
        </p:nvSpPr>
        <p:spPr>
          <a:xfrm>
            <a:off x="786259" y="427656"/>
            <a:ext cx="7571700" cy="9369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SG" sz="3600" b="1"/>
              <a:t>Alternative: </a:t>
            </a:r>
            <a:r>
              <a:rPr lang="en-SG" sz="3600" b="1" dirty="0" err="1"/>
              <a:t>Kest-fft</a:t>
            </a:r>
            <a:r>
              <a:rPr lang="en-SG" sz="3600" b="1" dirty="0"/>
              <a:t>()</a:t>
            </a:r>
            <a:endParaRPr sz="3600" b="1" dirty="0"/>
          </a:p>
        </p:txBody>
      </p:sp>
      <p:sp>
        <p:nvSpPr>
          <p:cNvPr id="135" name="Shape 135"/>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16</a:t>
            </a:fld>
            <a:endParaRPr/>
          </a:p>
        </p:txBody>
      </p:sp>
      <p:sp>
        <p:nvSpPr>
          <p:cNvPr id="2" name="TextBox 1">
            <a:extLst>
              <a:ext uri="{FF2B5EF4-FFF2-40B4-BE49-F238E27FC236}">
                <a16:creationId xmlns:a16="http://schemas.microsoft.com/office/drawing/2014/main" id="{8F7C09A5-4847-493A-A647-BEE61D31912A}"/>
              </a:ext>
            </a:extLst>
          </p:cNvPr>
          <p:cNvSpPr txBox="1"/>
          <p:nvPr/>
        </p:nvSpPr>
        <p:spPr>
          <a:xfrm>
            <a:off x="860093" y="1488030"/>
            <a:ext cx="7892021" cy="440120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The </a:t>
            </a:r>
            <a:r>
              <a:rPr kumimoji="0" lang="en-US" altLang="en-US" sz="2000" b="0" i="0" u="none" strike="noStrike" cap="none" normalizeH="0" baseline="0" dirty="0" err="1">
                <a:ln>
                  <a:noFill/>
                </a:ln>
                <a:solidFill>
                  <a:srgbClr val="333333"/>
                </a:solidFill>
                <a:effectLst/>
                <a:latin typeface="Albany AMT" panose="020B0604020202020204" pitchFamily="34" charset="0"/>
                <a:cs typeface="Albany AMT" panose="020B0604020202020204" pitchFamily="34" charset="0"/>
              </a:rPr>
              <a:t>Kest.fft</a:t>
            </a:r>
            <a:r>
              <a:rPr kumimoji="0" lang="en-US" altLang="en-US" sz="2000" b="0" i="0" u="none" strike="noStrike" cap="none" normalizeH="0" baseline="0" dirty="0">
                <a:ln>
                  <a:noFill/>
                </a:ln>
                <a:solidFill>
                  <a:srgbClr val="333333"/>
                </a:solidFill>
                <a:effectLst/>
                <a:latin typeface="Albany AMT" panose="020B0604020202020204" pitchFamily="34" charset="0"/>
                <a:cs typeface="Albany AMT" panose="020B0604020202020204" pitchFamily="34" charset="0"/>
              </a:rPr>
              <a:t>() </a:t>
            </a:r>
            <a:r>
              <a:rPr kumimoji="0" lang="en-US" altLang="en-US" sz="2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function is an alternative to </a:t>
            </a:r>
            <a:r>
              <a:rPr kumimoji="0" lang="en-US" altLang="en-US" sz="2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analyse</a:t>
            </a:r>
            <a:r>
              <a:rPr kumimoji="0" lang="en-US" altLang="en-US" sz="2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large pattern of points.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333333"/>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333333"/>
                </a:solidFill>
                <a:effectLst/>
                <a:latin typeface="Albany AMT" panose="020B0604020202020204" pitchFamily="34" charset="0"/>
                <a:cs typeface="Albany AMT" panose="020B0604020202020204" pitchFamily="34" charset="0"/>
              </a:rPr>
              <a:t>Kest</a:t>
            </a:r>
            <a:r>
              <a:rPr kumimoji="0" lang="en-US" altLang="en-US" sz="2000" b="0" i="0" u="none" strike="noStrike" cap="none" normalizeH="0" baseline="0" dirty="0">
                <a:ln>
                  <a:noFill/>
                </a:ln>
                <a:solidFill>
                  <a:srgbClr val="333333"/>
                </a:solidFill>
                <a:effectLst/>
                <a:latin typeface="Albany AMT" panose="020B0604020202020204" pitchFamily="34" charset="0"/>
                <a:cs typeface="Albany AMT" panose="020B0604020202020204" pitchFamily="34" charset="0"/>
              </a:rPr>
              <a:t>() </a:t>
            </a:r>
            <a:r>
              <a:rPr kumimoji="0" lang="en-US" altLang="en-US" sz="2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computes the distance between each pair of points analytically and would therefore take a long time in computing large datasets (N-1 points * No. of simulations).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333333"/>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333333"/>
                </a:solidFill>
                <a:effectLst/>
                <a:latin typeface="Albany AMT" panose="020B0604020202020204" pitchFamily="34" charset="0"/>
                <a:cs typeface="Albany AMT" panose="020B0604020202020204" pitchFamily="34" charset="0"/>
              </a:rPr>
              <a:t>Kest.fft</a:t>
            </a:r>
            <a:r>
              <a:rPr kumimoji="0" lang="en-US" altLang="en-US" sz="2000" b="0" i="0" u="none" strike="noStrike" cap="none" normalizeH="0" baseline="0" dirty="0">
                <a:ln>
                  <a:noFill/>
                </a:ln>
                <a:solidFill>
                  <a:srgbClr val="333333"/>
                </a:solidFill>
                <a:effectLst/>
                <a:latin typeface="Albany AMT" panose="020B0604020202020204" pitchFamily="34" charset="0"/>
                <a:cs typeface="Albany AMT" panose="020B0604020202020204" pitchFamily="34" charset="0"/>
              </a:rPr>
              <a:t>()</a:t>
            </a:r>
            <a:r>
              <a:rPr kumimoji="0" lang="en-US" altLang="en-US" sz="2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function </a:t>
            </a:r>
            <a:r>
              <a:rPr kumimoji="0" lang="en-US" altLang="en-US" sz="2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discretises</a:t>
            </a:r>
            <a:r>
              <a:rPr kumimoji="0" lang="en-US" altLang="en-US" sz="2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the point pattern onto a rectangular raster and applies Fast Fourier Transform (FFT) techniques to estimate the K-function.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333333"/>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In essence, the Fast Fourier Transform algorithm allows the estimates to be computed in parallel, by splitting them pairwise, and aggregating them again.</a:t>
            </a:r>
            <a:endParaRPr kumimoji="0" lang="en-US" altLang="en-US" sz="800" b="0" i="0" u="none" strike="noStrike" cap="none" normalizeH="0" baseline="0" dirty="0">
              <a:ln>
                <a:noFill/>
              </a:ln>
              <a:solidFill>
                <a:schemeClr val="tx1"/>
              </a:solidFill>
              <a:effectLst/>
            </a:endParaRPr>
          </a:p>
        </p:txBody>
      </p:sp>
      <p:sp>
        <p:nvSpPr>
          <p:cNvPr id="7" name="TextBox 6">
            <a:extLst>
              <a:ext uri="{FF2B5EF4-FFF2-40B4-BE49-F238E27FC236}">
                <a16:creationId xmlns:a16="http://schemas.microsoft.com/office/drawing/2014/main" id="{54955631-BD52-423F-98F4-D8F8C4D2B7D4}"/>
              </a:ext>
            </a:extLst>
          </p:cNvPr>
          <p:cNvSpPr txBox="1"/>
          <p:nvPr/>
        </p:nvSpPr>
        <p:spPr>
          <a:xfrm>
            <a:off x="860093" y="5979191"/>
            <a:ext cx="7613726" cy="707886"/>
          </a:xfrm>
          <a:prstGeom prst="rect">
            <a:avLst/>
          </a:prstGeom>
          <a:solidFill>
            <a:schemeClr val="tx2"/>
          </a:solidFill>
          <a:ln w="38100">
            <a:solidFill>
              <a:srgbClr val="FF0000"/>
            </a:solidFill>
          </a:ln>
        </p:spPr>
        <p:txBody>
          <a:bodyPr wrap="square">
            <a:spAutoFit/>
          </a:bodyPr>
          <a:lstStyle/>
          <a:p>
            <a:r>
              <a:rPr lang="en-SG" sz="2000" b="1" dirty="0"/>
              <a:t>Caveat: </a:t>
            </a:r>
            <a:r>
              <a:rPr lang="en-SG" sz="2000" dirty="0"/>
              <a:t>This only applies to the K-function test, so hopefully the last few slides weren’t a complete waste of your time.</a:t>
            </a:r>
          </a:p>
        </p:txBody>
      </p:sp>
    </p:spTree>
    <p:extLst>
      <p:ext uri="{BB962C8B-B14F-4D97-AF65-F5344CB8AC3E}">
        <p14:creationId xmlns:p14="http://schemas.microsoft.com/office/powerpoint/2010/main" val="1718164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Shape 133"/>
          <p:cNvSpPr txBox="1">
            <a:spLocks noGrp="1"/>
          </p:cNvSpPr>
          <p:nvPr>
            <p:ph type="title"/>
          </p:nvPr>
        </p:nvSpPr>
        <p:spPr>
          <a:xfrm>
            <a:off x="786259" y="427656"/>
            <a:ext cx="7571700" cy="9369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SG" sz="3600" b="1" dirty="0" err="1"/>
              <a:t>Kest-fft</a:t>
            </a:r>
            <a:r>
              <a:rPr lang="en-SG" sz="3600" b="1" dirty="0"/>
              <a:t>() Results</a:t>
            </a:r>
            <a:endParaRPr sz="3600" b="1" dirty="0"/>
          </a:p>
        </p:txBody>
      </p:sp>
      <p:sp>
        <p:nvSpPr>
          <p:cNvPr id="135" name="Shape 135"/>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17</a:t>
            </a:fld>
            <a:endParaRPr/>
          </a:p>
        </p:txBody>
      </p:sp>
      <p:pic>
        <p:nvPicPr>
          <p:cNvPr id="4" name="Picture 3">
            <a:extLst>
              <a:ext uri="{FF2B5EF4-FFF2-40B4-BE49-F238E27FC236}">
                <a16:creationId xmlns:a16="http://schemas.microsoft.com/office/drawing/2014/main" id="{43220F6A-9B47-4FD7-AD5C-0EFC31B22F46}"/>
              </a:ext>
            </a:extLst>
          </p:cNvPr>
          <p:cNvPicPr>
            <a:picLocks noChangeAspect="1"/>
          </p:cNvPicPr>
          <p:nvPr/>
        </p:nvPicPr>
        <p:blipFill>
          <a:blip r:embed="rId3"/>
          <a:stretch>
            <a:fillRect/>
          </a:stretch>
        </p:blipFill>
        <p:spPr>
          <a:xfrm>
            <a:off x="0" y="1508995"/>
            <a:ext cx="9144000" cy="4464756"/>
          </a:xfrm>
          <a:prstGeom prst="rect">
            <a:avLst/>
          </a:prstGeom>
        </p:spPr>
      </p:pic>
    </p:spTree>
    <p:extLst>
      <p:ext uri="{BB962C8B-B14F-4D97-AF65-F5344CB8AC3E}">
        <p14:creationId xmlns:p14="http://schemas.microsoft.com/office/powerpoint/2010/main" val="617685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Shape 133"/>
          <p:cNvSpPr txBox="1">
            <a:spLocks noGrp="1"/>
          </p:cNvSpPr>
          <p:nvPr>
            <p:ph type="title"/>
          </p:nvPr>
        </p:nvSpPr>
        <p:spPr>
          <a:xfrm>
            <a:off x="786259" y="427656"/>
            <a:ext cx="7571700" cy="9369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SG" sz="3600" b="1" dirty="0"/>
              <a:t>Takeaways</a:t>
            </a:r>
            <a:endParaRPr sz="3600" b="1" dirty="0"/>
          </a:p>
        </p:txBody>
      </p:sp>
      <p:sp>
        <p:nvSpPr>
          <p:cNvPr id="135" name="Shape 135"/>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18</a:t>
            </a:fld>
            <a:endParaRPr/>
          </a:p>
        </p:txBody>
      </p:sp>
      <p:sp>
        <p:nvSpPr>
          <p:cNvPr id="2" name="TextBox 1">
            <a:extLst>
              <a:ext uri="{FF2B5EF4-FFF2-40B4-BE49-F238E27FC236}">
                <a16:creationId xmlns:a16="http://schemas.microsoft.com/office/drawing/2014/main" id="{8F7C09A5-4847-493A-A647-BEE61D31912A}"/>
              </a:ext>
            </a:extLst>
          </p:cNvPr>
          <p:cNvSpPr txBox="1"/>
          <p:nvPr/>
        </p:nvSpPr>
        <p:spPr>
          <a:xfrm>
            <a:off x="786259" y="2033262"/>
            <a:ext cx="7618125" cy="3046988"/>
          </a:xfrm>
          <a:prstGeom prst="rect">
            <a:avLst/>
          </a:prstGeom>
          <a:noFill/>
        </p:spPr>
        <p:txBody>
          <a:bodyPr wrap="square" rtlCol="0">
            <a:spAutoFit/>
          </a:bodyPr>
          <a:lstStyle/>
          <a:p>
            <a:pPr marL="457200" indent="-457200">
              <a:buFont typeface="+mj-lt"/>
              <a:buAutoNum type="arabicPeriod"/>
            </a:pPr>
            <a:r>
              <a:rPr lang="en-SG" sz="2400" dirty="0"/>
              <a:t>Learn parallelisation so you can apply it to your problems</a:t>
            </a:r>
          </a:p>
          <a:p>
            <a:pPr marL="457200" indent="-457200">
              <a:buFont typeface="+mj-lt"/>
              <a:buAutoNum type="arabicPeriod"/>
            </a:pPr>
            <a:endParaRPr lang="en-SG" sz="2400" dirty="0"/>
          </a:p>
          <a:p>
            <a:pPr marL="457200" indent="-457200">
              <a:buFont typeface="+mj-lt"/>
              <a:buAutoNum type="arabicPeriod"/>
            </a:pPr>
            <a:r>
              <a:rPr lang="en-SG" sz="2400" dirty="0"/>
              <a:t>Learn how to set up a VM with better hardware specs </a:t>
            </a:r>
          </a:p>
          <a:p>
            <a:pPr marL="457200" indent="-457200">
              <a:buFont typeface="+mj-lt"/>
              <a:buAutoNum type="arabicPeriod"/>
            </a:pPr>
            <a:endParaRPr lang="en-SG" sz="2400" dirty="0"/>
          </a:p>
          <a:p>
            <a:pPr marL="457200" indent="-457200">
              <a:buFont typeface="+mj-lt"/>
              <a:buAutoNum type="arabicPeriod"/>
            </a:pPr>
            <a:r>
              <a:rPr lang="en-SG" sz="2400" dirty="0"/>
              <a:t>RTFM – there might be a function written specifically for your problem</a:t>
            </a:r>
          </a:p>
        </p:txBody>
      </p:sp>
    </p:spTree>
    <p:extLst>
      <p:ext uri="{BB962C8B-B14F-4D97-AF65-F5344CB8AC3E}">
        <p14:creationId xmlns:p14="http://schemas.microsoft.com/office/powerpoint/2010/main" val="2634195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ctrTitle"/>
          </p:nvPr>
        </p:nvSpPr>
        <p:spPr>
          <a:xfrm>
            <a:off x="1546025" y="2034925"/>
            <a:ext cx="5832600" cy="1546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SG" dirty="0"/>
              <a:t>Thank You!</a:t>
            </a:r>
            <a:endParaRPr dirty="0"/>
          </a:p>
        </p:txBody>
      </p:sp>
      <p:sp>
        <p:nvSpPr>
          <p:cNvPr id="99" name="Shape 99"/>
          <p:cNvSpPr txBox="1">
            <a:spLocks noGrp="1"/>
          </p:cNvSpPr>
          <p:nvPr>
            <p:ph type="sldNum" idx="4294967295"/>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19</a:t>
            </a:fld>
            <a:endParaRPr/>
          </a:p>
        </p:txBody>
      </p:sp>
      <p:sp>
        <p:nvSpPr>
          <p:cNvPr id="3" name="Subtitle 2">
            <a:extLst>
              <a:ext uri="{FF2B5EF4-FFF2-40B4-BE49-F238E27FC236}">
                <a16:creationId xmlns:a16="http://schemas.microsoft.com/office/drawing/2014/main" id="{50491A73-BE57-460E-B15A-790264CD5E60}"/>
              </a:ext>
            </a:extLst>
          </p:cNvPr>
          <p:cNvSpPr>
            <a:spLocks noGrp="1"/>
          </p:cNvSpPr>
          <p:nvPr>
            <p:ph type="subTitle" idx="1"/>
          </p:nvPr>
        </p:nvSpPr>
        <p:spPr>
          <a:xfrm>
            <a:off x="1575396" y="3581425"/>
            <a:ext cx="7223128" cy="1615322"/>
          </a:xfrm>
        </p:spPr>
        <p:txBody>
          <a:bodyPr/>
          <a:lstStyle/>
          <a:p>
            <a:r>
              <a:rPr lang="en-SG" dirty="0"/>
              <a:t>  : </a:t>
            </a:r>
            <a:r>
              <a:rPr lang="en-SG" dirty="0">
                <a:hlinkClick r:id="rId3"/>
              </a:rPr>
              <a:t>https://rpubs.com/clarachua/airbnbA1</a:t>
            </a:r>
            <a:endParaRPr lang="en-SG" dirty="0"/>
          </a:p>
          <a:p>
            <a:r>
              <a:rPr lang="en-SG" dirty="0"/>
              <a:t>  : </a:t>
            </a:r>
            <a:r>
              <a:rPr lang="en-SG" dirty="0">
                <a:hlinkClick r:id="rId4"/>
              </a:rPr>
              <a:t>https://clarachua.netlify.app/projects/</a:t>
            </a:r>
            <a:endParaRPr lang="en-SG" dirty="0"/>
          </a:p>
        </p:txBody>
      </p:sp>
      <p:pic>
        <p:nvPicPr>
          <p:cNvPr id="6" name="Picture 5" descr="Logo&#10;&#10;Description automatically generated with medium confidence">
            <a:extLst>
              <a:ext uri="{FF2B5EF4-FFF2-40B4-BE49-F238E27FC236}">
                <a16:creationId xmlns:a16="http://schemas.microsoft.com/office/drawing/2014/main" id="{5072DD2B-17A0-4526-9F07-9AA16DDC8CFC}"/>
              </a:ext>
            </a:extLst>
          </p:cNvPr>
          <p:cNvPicPr>
            <a:picLocks noChangeAspect="1"/>
          </p:cNvPicPr>
          <p:nvPr/>
        </p:nvPicPr>
        <p:blipFill>
          <a:blip r:embed="rId5"/>
          <a:stretch>
            <a:fillRect/>
          </a:stretch>
        </p:blipFill>
        <p:spPr>
          <a:xfrm>
            <a:off x="1432418" y="4143543"/>
            <a:ext cx="331392" cy="331392"/>
          </a:xfrm>
          <a:prstGeom prst="rect">
            <a:avLst/>
          </a:prstGeom>
        </p:spPr>
      </p:pic>
      <p:pic>
        <p:nvPicPr>
          <p:cNvPr id="4098" name="Picture 2" descr="Research">
            <a:extLst>
              <a:ext uri="{FF2B5EF4-FFF2-40B4-BE49-F238E27FC236}">
                <a16:creationId xmlns:a16="http://schemas.microsoft.com/office/drawing/2014/main" id="{B6F6F81B-9699-4EFB-AA7C-E11BAAAED6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8589" y="3642908"/>
            <a:ext cx="1130882" cy="536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Shape 133"/>
          <p:cNvSpPr txBox="1">
            <a:spLocks noGrp="1"/>
          </p:cNvSpPr>
          <p:nvPr>
            <p:ph type="title"/>
          </p:nvPr>
        </p:nvSpPr>
        <p:spPr>
          <a:xfrm>
            <a:off x="786259" y="427656"/>
            <a:ext cx="7571700" cy="9369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SG" sz="3600" b="1" dirty="0"/>
              <a:t>Agenda</a:t>
            </a:r>
            <a:endParaRPr sz="3600" b="1" dirty="0"/>
          </a:p>
        </p:txBody>
      </p:sp>
      <p:sp>
        <p:nvSpPr>
          <p:cNvPr id="135" name="Shape 135"/>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2</a:t>
            </a:fld>
            <a:endParaRPr/>
          </a:p>
        </p:txBody>
      </p:sp>
      <p:sp>
        <p:nvSpPr>
          <p:cNvPr id="5" name="Text Placeholder 4">
            <a:extLst>
              <a:ext uri="{FF2B5EF4-FFF2-40B4-BE49-F238E27FC236}">
                <a16:creationId xmlns:a16="http://schemas.microsoft.com/office/drawing/2014/main" id="{E018692A-6520-4E0A-B747-14EA2BF0DD62}"/>
              </a:ext>
            </a:extLst>
          </p:cNvPr>
          <p:cNvSpPr>
            <a:spLocks noGrp="1"/>
          </p:cNvSpPr>
          <p:nvPr>
            <p:ph type="body" idx="1"/>
          </p:nvPr>
        </p:nvSpPr>
        <p:spPr>
          <a:xfrm>
            <a:off x="479566" y="1582451"/>
            <a:ext cx="7216284" cy="4097051"/>
          </a:xfrm>
        </p:spPr>
        <p:txBody>
          <a:bodyPr/>
          <a:lstStyle/>
          <a:p>
            <a:r>
              <a:rPr lang="en-SG" sz="2800" dirty="0">
                <a:latin typeface="+mj-lt"/>
              </a:rPr>
              <a:t>Introduction</a:t>
            </a:r>
          </a:p>
          <a:p>
            <a:r>
              <a:rPr lang="en-SG" sz="2800" dirty="0">
                <a:latin typeface="+mj-lt"/>
              </a:rPr>
              <a:t>Issues faced</a:t>
            </a:r>
          </a:p>
          <a:p>
            <a:r>
              <a:rPr lang="en-SG" sz="2800" dirty="0">
                <a:latin typeface="+mj-lt"/>
              </a:rPr>
              <a:t>Parallelization code</a:t>
            </a:r>
          </a:p>
          <a:p>
            <a:r>
              <a:rPr lang="en-SG" sz="2800" dirty="0">
                <a:latin typeface="+mj-lt"/>
              </a:rPr>
              <a:t>Key takeaways</a:t>
            </a:r>
          </a:p>
        </p:txBody>
      </p:sp>
      <p:pic>
        <p:nvPicPr>
          <p:cNvPr id="9" name="Picture 8">
            <a:extLst>
              <a:ext uri="{FF2B5EF4-FFF2-40B4-BE49-F238E27FC236}">
                <a16:creationId xmlns:a16="http://schemas.microsoft.com/office/drawing/2014/main" id="{1A7F7B31-3917-4782-BDE0-D4714B7388E4}"/>
              </a:ext>
            </a:extLst>
          </p:cNvPr>
          <p:cNvPicPr>
            <a:picLocks noChangeAspect="1"/>
          </p:cNvPicPr>
          <p:nvPr/>
        </p:nvPicPr>
        <p:blipFill>
          <a:blip r:embed="rId3">
            <a:alphaModFix amt="20000"/>
          </a:blip>
          <a:stretch>
            <a:fillRect/>
          </a:stretch>
        </p:blipFill>
        <p:spPr>
          <a:xfrm>
            <a:off x="4605996" y="3155945"/>
            <a:ext cx="4538004" cy="3702055"/>
          </a:xfrm>
          <a:prstGeom prst="rect">
            <a:avLst/>
          </a:prstGeom>
        </p:spPr>
      </p:pic>
    </p:spTree>
    <p:extLst>
      <p:ext uri="{BB962C8B-B14F-4D97-AF65-F5344CB8AC3E}">
        <p14:creationId xmlns:p14="http://schemas.microsoft.com/office/powerpoint/2010/main" val="8359535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131"/>
        <p:cNvGrpSpPr/>
        <p:nvPr/>
      </p:nvGrpSpPr>
      <p:grpSpPr>
        <a:xfrm>
          <a:off x="0" y="0"/>
          <a:ext cx="0" cy="0"/>
          <a:chOff x="0" y="0"/>
          <a:chExt cx="0" cy="0"/>
        </a:xfrm>
      </p:grpSpPr>
      <p:sp>
        <p:nvSpPr>
          <p:cNvPr id="133" name="Shape 133"/>
          <p:cNvSpPr txBox="1">
            <a:spLocks noGrp="1"/>
          </p:cNvSpPr>
          <p:nvPr>
            <p:ph type="title"/>
          </p:nvPr>
        </p:nvSpPr>
        <p:spPr>
          <a:xfrm>
            <a:off x="786259" y="427656"/>
            <a:ext cx="7571700" cy="9369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SG" sz="3600" b="1" dirty="0"/>
              <a:t>What is the K-Function?  </a:t>
            </a:r>
            <a:endParaRPr sz="3600" b="1" dirty="0"/>
          </a:p>
        </p:txBody>
      </p:sp>
      <p:sp>
        <p:nvSpPr>
          <p:cNvPr id="135" name="Shape 135"/>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20</a:t>
            </a:fld>
            <a:endParaRPr/>
          </a:p>
        </p:txBody>
      </p:sp>
      <p:sp>
        <p:nvSpPr>
          <p:cNvPr id="5" name="Text Placeholder 4">
            <a:extLst>
              <a:ext uri="{FF2B5EF4-FFF2-40B4-BE49-F238E27FC236}">
                <a16:creationId xmlns:a16="http://schemas.microsoft.com/office/drawing/2014/main" id="{7A68C1D2-787C-4A89-B5B3-84C689C364E7}"/>
              </a:ext>
            </a:extLst>
          </p:cNvPr>
          <p:cNvSpPr>
            <a:spLocks noGrp="1"/>
          </p:cNvSpPr>
          <p:nvPr>
            <p:ph type="body" idx="1"/>
          </p:nvPr>
        </p:nvSpPr>
        <p:spPr>
          <a:xfrm>
            <a:off x="825893" y="1299186"/>
            <a:ext cx="7244681" cy="4967700"/>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Ripley’s K-function measures the number of events found up to a given distance of any particular event.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333333"/>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33333"/>
                </a:solidFill>
                <a:effectLst/>
                <a:latin typeface="Arial" panose="020B0604020202020204" pitchFamily="34" charset="0"/>
                <a:ea typeface="MathJax_Math-italic"/>
                <a:cs typeface="Arial" panose="020B0604020202020204" pitchFamily="34" charset="0"/>
              </a:rPr>
              <a:t>K</a:t>
            </a:r>
            <a:r>
              <a:rPr kumimoji="0" lang="en-US" altLang="en-US" sz="2800" b="0" i="0" u="none" strike="noStrike" cap="none" normalizeH="0" baseline="0" dirty="0">
                <a:ln>
                  <a:noFill/>
                </a:ln>
                <a:solidFill>
                  <a:srgbClr val="333333"/>
                </a:solidFill>
                <a:effectLst/>
                <a:latin typeface="Arial" panose="020B0604020202020204" pitchFamily="34" charset="0"/>
                <a:ea typeface="MathJax_Main"/>
                <a:cs typeface="Arial" panose="020B0604020202020204" pitchFamily="34" charset="0"/>
              </a:rPr>
              <a:t>(t)=</a:t>
            </a:r>
            <a:r>
              <a:rPr kumimoji="0" lang="en-US" altLang="en-US" sz="2800" b="0" i="0" u="none" strike="noStrike" cap="none" normalizeH="0" baseline="0" dirty="0">
                <a:ln>
                  <a:noFill/>
                </a:ln>
                <a:solidFill>
                  <a:srgbClr val="333333"/>
                </a:solidFill>
                <a:effectLst/>
                <a:latin typeface="Arial" panose="020B0604020202020204" pitchFamily="34" charset="0"/>
                <a:ea typeface="MathJax_Math-italic"/>
                <a:cs typeface="Arial" panose="020B0604020202020204" pitchFamily="34" charset="0"/>
              </a:rPr>
              <a:t>λ</a:t>
            </a:r>
            <a:r>
              <a:rPr kumimoji="0" lang="en-US" altLang="en-US" sz="2800" b="0" i="0" u="none" strike="noStrike" cap="none" normalizeH="0" baseline="0" dirty="0">
                <a:ln>
                  <a:noFill/>
                </a:ln>
                <a:solidFill>
                  <a:srgbClr val="333333"/>
                </a:solidFill>
                <a:effectLst/>
                <a:latin typeface="Arial" panose="020B0604020202020204" pitchFamily="34" charset="0"/>
                <a:ea typeface="MathJax_Main"/>
                <a:cs typeface="Arial" panose="020B0604020202020204" pitchFamily="34" charset="0"/>
              </a:rPr>
              <a:t>−1</a:t>
            </a:r>
            <a:r>
              <a:rPr kumimoji="0" lang="en-US" altLang="en-US" sz="2800" b="0" i="0" u="none" strike="noStrike" cap="none" normalizeH="0" baseline="0" dirty="0">
                <a:ln>
                  <a:noFill/>
                </a:ln>
                <a:solidFill>
                  <a:srgbClr val="333333"/>
                </a:solidFill>
                <a:effectLst/>
                <a:latin typeface="Arial" panose="020B0604020202020204" pitchFamily="34" charset="0"/>
                <a:ea typeface="MathJax_Math-italic"/>
                <a:cs typeface="Arial" panose="020B0604020202020204" pitchFamily="34" charset="0"/>
              </a:rPr>
              <a:t>E</a:t>
            </a:r>
            <a:r>
              <a:rPr kumimoji="0" lang="en-US" altLang="en-US" sz="2800" b="0" i="0" u="none" strike="noStrike" cap="none" normalizeH="0" baseline="0" dirty="0">
                <a:ln>
                  <a:noFill/>
                </a:ln>
                <a:solidFill>
                  <a:srgbClr val="333333"/>
                </a:solidFill>
                <a:effectLst/>
                <a:latin typeface="Arial" panose="020B0604020202020204" pitchFamily="34" charset="0"/>
                <a:ea typeface="MathJax_Main"/>
                <a:cs typeface="Arial" panose="020B0604020202020204" pitchFamily="34" charset="0"/>
              </a:rPr>
              <a:t>[</a:t>
            </a:r>
            <a:r>
              <a:rPr kumimoji="0" lang="en-US" altLang="en-US" sz="2800" b="0" i="0" u="none" strike="noStrike" cap="none" normalizeH="0" baseline="0" dirty="0">
                <a:ln>
                  <a:noFill/>
                </a:ln>
                <a:solidFill>
                  <a:srgbClr val="333333"/>
                </a:solidFill>
                <a:effectLst/>
                <a:latin typeface="Arial" panose="020B0604020202020204" pitchFamily="34" charset="0"/>
                <a:ea typeface="MathJax_Math-italic"/>
                <a:cs typeface="Arial" panose="020B0604020202020204" pitchFamily="34" charset="0"/>
              </a:rPr>
              <a:t>number of extra events within distance t of a randomly chosen event</a:t>
            </a:r>
            <a:r>
              <a:rPr kumimoji="0" lang="en-US" altLang="en-US" sz="2800" b="0" i="0" u="none" strike="noStrike" cap="none" normalizeH="0" baseline="0" dirty="0">
                <a:ln>
                  <a:noFill/>
                </a:ln>
                <a:solidFill>
                  <a:srgbClr val="333333"/>
                </a:solidFill>
                <a:effectLst/>
                <a:latin typeface="Arial" panose="020B0604020202020204" pitchFamily="34" charset="0"/>
                <a:ea typeface="MathJax_Main"/>
                <a:cs typeface="Arial" panose="020B0604020202020204" pitchFamily="34" charset="0"/>
              </a:rPr>
              <a:t>]</a:t>
            </a:r>
          </a:p>
        </p:txBody>
      </p:sp>
    </p:spTree>
    <p:extLst>
      <p:ext uri="{BB962C8B-B14F-4D97-AF65-F5344CB8AC3E}">
        <p14:creationId xmlns:p14="http://schemas.microsoft.com/office/powerpoint/2010/main" val="1131094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131"/>
        <p:cNvGrpSpPr/>
        <p:nvPr/>
      </p:nvGrpSpPr>
      <p:grpSpPr>
        <a:xfrm>
          <a:off x="0" y="0"/>
          <a:ext cx="0" cy="0"/>
          <a:chOff x="0" y="0"/>
          <a:chExt cx="0" cy="0"/>
        </a:xfrm>
      </p:grpSpPr>
      <p:sp>
        <p:nvSpPr>
          <p:cNvPr id="133" name="Shape 133"/>
          <p:cNvSpPr txBox="1">
            <a:spLocks noGrp="1"/>
          </p:cNvSpPr>
          <p:nvPr>
            <p:ph type="title"/>
          </p:nvPr>
        </p:nvSpPr>
        <p:spPr>
          <a:xfrm>
            <a:off x="786259" y="427656"/>
            <a:ext cx="7571700" cy="9369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SG" sz="3600" b="1" dirty="0"/>
              <a:t>Functional Programming Code</a:t>
            </a:r>
            <a:endParaRPr sz="3600" b="1" dirty="0"/>
          </a:p>
        </p:txBody>
      </p:sp>
      <p:sp>
        <p:nvSpPr>
          <p:cNvPr id="135" name="Shape 135"/>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21</a:t>
            </a:fld>
            <a:endParaRPr/>
          </a:p>
        </p:txBody>
      </p:sp>
      <p:pic>
        <p:nvPicPr>
          <p:cNvPr id="4" name="Picture 3">
            <a:extLst>
              <a:ext uri="{FF2B5EF4-FFF2-40B4-BE49-F238E27FC236}">
                <a16:creationId xmlns:a16="http://schemas.microsoft.com/office/drawing/2014/main" id="{12AB80A5-699B-4B02-A40D-37BD8A58A026}"/>
              </a:ext>
            </a:extLst>
          </p:cNvPr>
          <p:cNvPicPr>
            <a:picLocks noChangeAspect="1"/>
          </p:cNvPicPr>
          <p:nvPr/>
        </p:nvPicPr>
        <p:blipFill>
          <a:blip r:embed="rId3"/>
          <a:stretch>
            <a:fillRect/>
          </a:stretch>
        </p:blipFill>
        <p:spPr>
          <a:xfrm>
            <a:off x="0" y="1528911"/>
            <a:ext cx="9144000" cy="3800177"/>
          </a:xfrm>
          <a:prstGeom prst="rect">
            <a:avLst/>
          </a:prstGeom>
        </p:spPr>
      </p:pic>
    </p:spTree>
    <p:extLst>
      <p:ext uri="{BB962C8B-B14F-4D97-AF65-F5344CB8AC3E}">
        <p14:creationId xmlns:p14="http://schemas.microsoft.com/office/powerpoint/2010/main" val="2960135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131"/>
        <p:cNvGrpSpPr/>
        <p:nvPr/>
      </p:nvGrpSpPr>
      <p:grpSpPr>
        <a:xfrm>
          <a:off x="0" y="0"/>
          <a:ext cx="0" cy="0"/>
          <a:chOff x="0" y="0"/>
          <a:chExt cx="0" cy="0"/>
        </a:xfrm>
      </p:grpSpPr>
      <p:sp>
        <p:nvSpPr>
          <p:cNvPr id="133" name="Shape 133"/>
          <p:cNvSpPr txBox="1">
            <a:spLocks noGrp="1"/>
          </p:cNvSpPr>
          <p:nvPr>
            <p:ph type="title"/>
          </p:nvPr>
        </p:nvSpPr>
        <p:spPr>
          <a:xfrm>
            <a:off x="786259" y="427656"/>
            <a:ext cx="8232792" cy="9369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SG" sz="3600" b="1" dirty="0"/>
              <a:t>Benefits of Functional Programming</a:t>
            </a:r>
            <a:endParaRPr sz="3600" b="1" dirty="0"/>
          </a:p>
        </p:txBody>
      </p:sp>
      <p:sp>
        <p:nvSpPr>
          <p:cNvPr id="135" name="Shape 135"/>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22</a:t>
            </a:fld>
            <a:endParaRPr/>
          </a:p>
        </p:txBody>
      </p:sp>
      <p:sp>
        <p:nvSpPr>
          <p:cNvPr id="5" name="Text Placeholder 4">
            <a:extLst>
              <a:ext uri="{FF2B5EF4-FFF2-40B4-BE49-F238E27FC236}">
                <a16:creationId xmlns:a16="http://schemas.microsoft.com/office/drawing/2014/main" id="{7A68C1D2-787C-4A89-B5B3-84C689C364E7}"/>
              </a:ext>
            </a:extLst>
          </p:cNvPr>
          <p:cNvSpPr>
            <a:spLocks noGrp="1"/>
          </p:cNvSpPr>
          <p:nvPr>
            <p:ph type="body" idx="1"/>
          </p:nvPr>
        </p:nvSpPr>
        <p:spPr>
          <a:xfrm>
            <a:off x="786150" y="1338949"/>
            <a:ext cx="7943246" cy="4967700"/>
          </a:xfrm>
        </p:spPr>
        <p:txBody>
          <a:bodyPr/>
          <a:lstStyle/>
          <a:p>
            <a:pPr eaLnBrk="0" fontAlgn="base" hangingPunct="0"/>
            <a:r>
              <a:rPr kumimoji="0" lang="en-US" altLang="en-US" sz="2000" b="1" i="0" u="none" strike="noStrike" cap="none" normalizeH="0" baseline="0" dirty="0">
                <a:ln>
                  <a:noFill/>
                </a:ln>
                <a:solidFill>
                  <a:srgbClr val="333333"/>
                </a:solidFill>
                <a:effectLst/>
                <a:latin typeface="Albany AMT" panose="020B0604020202020204" pitchFamily="34" charset="0"/>
                <a:cs typeface="Albany AMT" panose="020B0604020202020204" pitchFamily="34" charset="0"/>
              </a:rPr>
              <a:t>Readability: </a:t>
            </a:r>
            <a:r>
              <a:rPr kumimoji="0" lang="en-US" altLang="en-US" sz="2000" b="0" i="0" u="none" strike="noStrike" cap="none" normalizeH="0" baseline="0" dirty="0">
                <a:ln>
                  <a:noFill/>
                </a:ln>
                <a:solidFill>
                  <a:srgbClr val="333333"/>
                </a:solidFill>
                <a:effectLst/>
                <a:latin typeface="Albany AMT" panose="020B0604020202020204" pitchFamily="34" charset="0"/>
                <a:cs typeface="Albany AMT" panose="020B0604020202020204" pitchFamily="34" charset="0"/>
              </a:rPr>
              <a:t>Each functional is tailored for a specific task and users can understand why and how it is being used.  This keeps it modular, and makes it easier to find and debug a function, instead of going through lines of code to fix any issues.  </a:t>
            </a:r>
          </a:p>
          <a:p>
            <a:pPr eaLnBrk="0" fontAlgn="base" hangingPunct="0"/>
            <a:endParaRPr kumimoji="0" lang="en-US" altLang="en-US" sz="2000" b="0" i="0" u="none" strike="noStrike" cap="none" normalizeH="0" baseline="0" dirty="0">
              <a:ln>
                <a:noFill/>
              </a:ln>
              <a:solidFill>
                <a:srgbClr val="333333"/>
              </a:solidFill>
              <a:effectLst/>
              <a:latin typeface="Albany AMT" panose="020B0604020202020204" pitchFamily="34" charset="0"/>
              <a:cs typeface="Albany AMT" panose="020B0604020202020204" pitchFamily="34" charset="0"/>
            </a:endParaRPr>
          </a:p>
          <a:p>
            <a:pPr eaLnBrk="0" fontAlgn="base" hangingPunct="0"/>
            <a:r>
              <a:rPr kumimoji="0" lang="en-US" altLang="en-US" sz="2000" b="1" i="0" u="none" strike="noStrike" cap="none" normalizeH="0" baseline="0" dirty="0">
                <a:ln>
                  <a:noFill/>
                </a:ln>
                <a:solidFill>
                  <a:srgbClr val="333333"/>
                </a:solidFill>
                <a:effectLst/>
                <a:latin typeface="Albany AMT" panose="020B0604020202020204" pitchFamily="34" charset="0"/>
                <a:cs typeface="Albany AMT" panose="020B0604020202020204" pitchFamily="34" charset="0"/>
              </a:rPr>
              <a:t>Better workflows:  </a:t>
            </a:r>
            <a:r>
              <a:rPr kumimoji="0" lang="en-US" altLang="en-US" sz="2000" b="0" i="0" u="none" strike="noStrike" cap="none" normalizeH="0" baseline="0" dirty="0">
                <a:ln>
                  <a:noFill/>
                </a:ln>
                <a:solidFill>
                  <a:srgbClr val="333333"/>
                </a:solidFill>
                <a:effectLst/>
                <a:latin typeface="Albany AMT" panose="020B0604020202020204" pitchFamily="34" charset="0"/>
                <a:cs typeface="Albany AMT" panose="020B0604020202020204" pitchFamily="34" charset="0"/>
              </a:rPr>
              <a:t>Functionals can help to create better workflows as we can pipe data before or after the map() or apply() function.  </a:t>
            </a:r>
          </a:p>
          <a:p>
            <a:pPr eaLnBrk="0" fontAlgn="base" hangingPunct="0"/>
            <a:endParaRPr kumimoji="0" lang="en-US" altLang="en-US" sz="2000" b="0" i="0" u="none" strike="noStrike" cap="none" normalizeH="0" baseline="0" dirty="0">
              <a:ln>
                <a:noFill/>
              </a:ln>
              <a:solidFill>
                <a:srgbClr val="333333"/>
              </a:solidFill>
              <a:effectLst/>
              <a:latin typeface="Albany AMT" panose="020B0604020202020204" pitchFamily="34" charset="0"/>
              <a:cs typeface="Albany AMT" panose="020B0604020202020204" pitchFamily="34" charset="0"/>
            </a:endParaRPr>
          </a:p>
          <a:p>
            <a:pPr eaLnBrk="0" fontAlgn="base" hangingPunct="0"/>
            <a:r>
              <a:rPr kumimoji="0" lang="en-US" altLang="en-US" sz="2000" b="1" i="0" u="none" strike="noStrike" cap="none" normalizeH="0" baseline="0" dirty="0">
                <a:ln>
                  <a:noFill/>
                </a:ln>
                <a:solidFill>
                  <a:srgbClr val="333333"/>
                </a:solidFill>
                <a:effectLst/>
                <a:latin typeface="Albany AMT" panose="020B0604020202020204" pitchFamily="34" charset="0"/>
                <a:cs typeface="Albany AMT" panose="020B0604020202020204" pitchFamily="34" charset="0"/>
              </a:rPr>
              <a:t>Computation time:</a:t>
            </a:r>
            <a:r>
              <a:rPr kumimoji="0" lang="en-US" altLang="en-US" sz="2000" b="0" i="0" u="none" strike="noStrike" cap="none" normalizeH="0" baseline="0" dirty="0">
                <a:ln>
                  <a:noFill/>
                </a:ln>
                <a:solidFill>
                  <a:srgbClr val="333333"/>
                </a:solidFill>
                <a:effectLst/>
                <a:latin typeface="Albany AMT" panose="020B0604020202020204" pitchFamily="34" charset="0"/>
                <a:cs typeface="Albany AMT" panose="020B0604020202020204" pitchFamily="34" charset="0"/>
              </a:rPr>
              <a:t> As R is a vectorized language, using functionals such as `*apply()` and `map()` will typically reduce computation time, as it applies the function to a vector, matrix or </a:t>
            </a:r>
            <a:r>
              <a:rPr kumimoji="0" lang="en-US" altLang="en-US" sz="2000" b="0" i="0" u="none" strike="noStrike" cap="none" normalizeH="0" baseline="0" dirty="0" err="1">
                <a:ln>
                  <a:noFill/>
                </a:ln>
                <a:solidFill>
                  <a:srgbClr val="333333"/>
                </a:solidFill>
                <a:effectLst/>
                <a:latin typeface="Albany AMT" panose="020B0604020202020204" pitchFamily="34" charset="0"/>
                <a:cs typeface="Albany AMT" panose="020B0604020202020204" pitchFamily="34" charset="0"/>
              </a:rPr>
              <a:t>dataframe</a:t>
            </a:r>
            <a:r>
              <a:rPr kumimoji="0" lang="en-US" altLang="en-US" sz="2000" b="0" i="0" u="none" strike="noStrike" cap="none" normalizeH="0" baseline="0" dirty="0">
                <a:ln>
                  <a:noFill/>
                </a:ln>
                <a:solidFill>
                  <a:srgbClr val="333333"/>
                </a:solidFill>
                <a:effectLst/>
                <a:latin typeface="Albany AMT" panose="020B0604020202020204" pitchFamily="34" charset="0"/>
                <a:cs typeface="Albany AMT" panose="020B0604020202020204" pitchFamily="34" charset="0"/>
              </a:rPr>
              <a:t>.  This is not always the case and it will depend on the structure of the data and/or function run.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781525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Shape 133"/>
          <p:cNvSpPr txBox="1">
            <a:spLocks noGrp="1"/>
          </p:cNvSpPr>
          <p:nvPr>
            <p:ph type="title"/>
          </p:nvPr>
        </p:nvSpPr>
        <p:spPr>
          <a:xfrm>
            <a:off x="786259" y="427656"/>
            <a:ext cx="7571700" cy="9369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SG" sz="3600" b="1" dirty="0"/>
              <a:t>Hi there!</a:t>
            </a:r>
            <a:endParaRPr sz="3600" b="1" dirty="0"/>
          </a:p>
        </p:txBody>
      </p:sp>
      <p:sp>
        <p:nvSpPr>
          <p:cNvPr id="135" name="Shape 135"/>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3</a:t>
            </a:fld>
            <a:endParaRPr/>
          </a:p>
        </p:txBody>
      </p:sp>
      <p:sp>
        <p:nvSpPr>
          <p:cNvPr id="5" name="Text Placeholder 4">
            <a:extLst>
              <a:ext uri="{FF2B5EF4-FFF2-40B4-BE49-F238E27FC236}">
                <a16:creationId xmlns:a16="http://schemas.microsoft.com/office/drawing/2014/main" id="{E018692A-6520-4E0A-B747-14EA2BF0DD62}"/>
              </a:ext>
            </a:extLst>
          </p:cNvPr>
          <p:cNvSpPr>
            <a:spLocks noGrp="1"/>
          </p:cNvSpPr>
          <p:nvPr>
            <p:ph type="body" idx="1"/>
          </p:nvPr>
        </p:nvSpPr>
        <p:spPr>
          <a:xfrm>
            <a:off x="479566" y="1582451"/>
            <a:ext cx="7216284" cy="4097051"/>
          </a:xfrm>
        </p:spPr>
        <p:txBody>
          <a:bodyPr/>
          <a:lstStyle/>
          <a:p>
            <a:r>
              <a:rPr lang="en-SG" sz="2800" b="1" dirty="0">
                <a:latin typeface="+mj-lt"/>
              </a:rPr>
              <a:t>Project:</a:t>
            </a:r>
            <a:r>
              <a:rPr lang="en-SG" sz="2800" dirty="0">
                <a:latin typeface="+mj-lt"/>
              </a:rPr>
              <a:t> Geospatial Analysis of Airbnb in Singapore</a:t>
            </a:r>
          </a:p>
          <a:p>
            <a:endParaRPr lang="en-SG" sz="2800" b="1" dirty="0">
              <a:latin typeface="+mj-lt"/>
            </a:endParaRPr>
          </a:p>
          <a:p>
            <a:r>
              <a:rPr lang="en-SG" sz="2800" b="1" dirty="0">
                <a:latin typeface="+mj-lt"/>
              </a:rPr>
              <a:t>Topic: </a:t>
            </a:r>
            <a:r>
              <a:rPr lang="en-SG" sz="2800" dirty="0">
                <a:latin typeface="+mj-lt"/>
              </a:rPr>
              <a:t>Functional Programming &amp; Parallelization in Spatial Point Pattern Analysis (SPPA)</a:t>
            </a:r>
          </a:p>
          <a:p>
            <a:endParaRPr lang="en-SG" sz="2800" b="1" dirty="0">
              <a:latin typeface="+mj-lt"/>
            </a:endParaRPr>
          </a:p>
          <a:p>
            <a:r>
              <a:rPr lang="en-SG" sz="2800" b="1" dirty="0">
                <a:latin typeface="+mj-lt"/>
              </a:rPr>
              <a:t>Dataset: </a:t>
            </a:r>
            <a:r>
              <a:rPr lang="en-SG" sz="2800" dirty="0" err="1">
                <a:latin typeface="+mj-lt"/>
              </a:rPr>
              <a:t>InsideAirbnb</a:t>
            </a:r>
            <a:r>
              <a:rPr lang="en-SG" sz="2800" dirty="0">
                <a:latin typeface="+mj-lt"/>
              </a:rPr>
              <a:t>, September 2020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Shape 133"/>
          <p:cNvSpPr txBox="1">
            <a:spLocks noGrp="1"/>
          </p:cNvSpPr>
          <p:nvPr>
            <p:ph type="title"/>
          </p:nvPr>
        </p:nvSpPr>
        <p:spPr>
          <a:xfrm>
            <a:off x="786259" y="427656"/>
            <a:ext cx="7571700" cy="9369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SG" sz="3600" b="1" dirty="0"/>
              <a:t>What is SPPA?</a:t>
            </a:r>
            <a:endParaRPr sz="3600" b="1" dirty="0"/>
          </a:p>
        </p:txBody>
      </p:sp>
      <p:sp>
        <p:nvSpPr>
          <p:cNvPr id="135" name="Shape 135"/>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4</a:t>
            </a:fld>
            <a:endParaRPr/>
          </a:p>
        </p:txBody>
      </p:sp>
      <p:sp>
        <p:nvSpPr>
          <p:cNvPr id="5" name="Text Placeholder 4">
            <a:extLst>
              <a:ext uri="{FF2B5EF4-FFF2-40B4-BE49-F238E27FC236}">
                <a16:creationId xmlns:a16="http://schemas.microsoft.com/office/drawing/2014/main" id="{7A68C1D2-787C-4A89-B5B3-84C689C364E7}"/>
              </a:ext>
            </a:extLst>
          </p:cNvPr>
          <p:cNvSpPr>
            <a:spLocks noGrp="1"/>
          </p:cNvSpPr>
          <p:nvPr>
            <p:ph type="body" idx="1"/>
          </p:nvPr>
        </p:nvSpPr>
        <p:spPr>
          <a:xfrm>
            <a:off x="825893" y="1299186"/>
            <a:ext cx="7244681" cy="4967700"/>
          </a:xfrm>
        </p:spPr>
        <p:txBody>
          <a:bodyPr/>
          <a:lstStyle/>
          <a:p>
            <a:pPr algn="l"/>
            <a:r>
              <a:rPr lang="en-US" b="0" i="0" dirty="0">
                <a:solidFill>
                  <a:srgbClr val="333333"/>
                </a:solidFill>
                <a:effectLst/>
                <a:latin typeface="Arial" panose="020B0604020202020204" pitchFamily="34" charset="0"/>
              </a:rPr>
              <a:t>Study of the distribution of events / interaction of events generated by a point process within a bounded area of interest. </a:t>
            </a:r>
          </a:p>
          <a:p>
            <a:endParaRPr lang="en-US" b="0" i="0" dirty="0">
              <a:solidFill>
                <a:srgbClr val="333333"/>
              </a:solidFill>
              <a:effectLst/>
              <a:latin typeface="Arial" panose="020B0604020202020204" pitchFamily="34" charset="0"/>
            </a:endParaRPr>
          </a:p>
          <a:p>
            <a:pPr lvl="1"/>
            <a:r>
              <a:rPr lang="en-US" dirty="0">
                <a:solidFill>
                  <a:srgbClr val="333333"/>
                </a:solidFill>
                <a:latin typeface="Arial" panose="020B0604020202020204" pitchFamily="34" charset="0"/>
              </a:rPr>
              <a:t>1</a:t>
            </a:r>
            <a:r>
              <a:rPr lang="en-US" baseline="30000" dirty="0">
                <a:solidFill>
                  <a:srgbClr val="333333"/>
                </a:solidFill>
                <a:latin typeface="Arial" panose="020B0604020202020204" pitchFamily="34" charset="0"/>
              </a:rPr>
              <a:t>st</a:t>
            </a:r>
            <a:r>
              <a:rPr lang="en-US" dirty="0">
                <a:solidFill>
                  <a:srgbClr val="333333"/>
                </a:solidFill>
                <a:latin typeface="Arial" panose="020B0604020202020204" pitchFamily="34" charset="0"/>
              </a:rPr>
              <a:t> Order properties: </a:t>
            </a:r>
            <a:r>
              <a:rPr lang="en-US" b="0" i="0" dirty="0">
                <a:solidFill>
                  <a:srgbClr val="333333"/>
                </a:solidFill>
                <a:effectLst/>
                <a:latin typeface="Arial" panose="020B0604020202020204" pitchFamily="34" charset="0"/>
              </a:rPr>
              <a:t>measure the distribution of events in the study region, namely the intensity and spatial density. </a:t>
            </a:r>
          </a:p>
          <a:p>
            <a:pPr lvl="1"/>
            <a:endParaRPr lang="en-US" b="0" i="0" dirty="0">
              <a:solidFill>
                <a:srgbClr val="333333"/>
              </a:solidFill>
              <a:effectLst/>
              <a:latin typeface="Arial" panose="020B0604020202020204" pitchFamily="34" charset="0"/>
            </a:endParaRPr>
          </a:p>
          <a:p>
            <a:pPr lvl="1"/>
            <a:r>
              <a:rPr lang="en-US" b="0" i="0" dirty="0">
                <a:solidFill>
                  <a:srgbClr val="333333"/>
                </a:solidFill>
                <a:effectLst/>
                <a:latin typeface="Arial" panose="020B0604020202020204" pitchFamily="34" charset="0"/>
              </a:rPr>
              <a:t>2</a:t>
            </a:r>
            <a:r>
              <a:rPr lang="en-US" b="0" i="0" baseline="30000" dirty="0">
                <a:solidFill>
                  <a:srgbClr val="333333"/>
                </a:solidFill>
                <a:effectLst/>
                <a:latin typeface="Arial" panose="020B0604020202020204" pitchFamily="34" charset="0"/>
              </a:rPr>
              <a:t>nd</a:t>
            </a:r>
            <a:r>
              <a:rPr lang="en-US" b="0" i="0" dirty="0">
                <a:solidFill>
                  <a:srgbClr val="333333"/>
                </a:solidFill>
                <a:effectLst/>
                <a:latin typeface="Arial" panose="020B0604020202020204" pitchFamily="34" charset="0"/>
              </a:rPr>
              <a:t> Order properties: measure the interaction between 2 points or observations</a:t>
            </a:r>
          </a:p>
        </p:txBody>
      </p:sp>
    </p:spTree>
    <p:extLst>
      <p:ext uri="{BB962C8B-B14F-4D97-AF65-F5344CB8AC3E}">
        <p14:creationId xmlns:p14="http://schemas.microsoft.com/office/powerpoint/2010/main" val="1397738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Shape 133"/>
          <p:cNvSpPr txBox="1">
            <a:spLocks noGrp="1"/>
          </p:cNvSpPr>
          <p:nvPr>
            <p:ph type="title"/>
          </p:nvPr>
        </p:nvSpPr>
        <p:spPr>
          <a:xfrm>
            <a:off x="786259" y="427656"/>
            <a:ext cx="7571700" cy="9369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SG" sz="3600" b="1" dirty="0"/>
              <a:t>For this project…</a:t>
            </a:r>
            <a:endParaRPr sz="3600" b="1" dirty="0"/>
          </a:p>
        </p:txBody>
      </p:sp>
      <p:sp>
        <p:nvSpPr>
          <p:cNvPr id="135" name="Shape 135"/>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5</a:t>
            </a:fld>
            <a:endParaRPr/>
          </a:p>
        </p:txBody>
      </p:sp>
      <p:sp>
        <p:nvSpPr>
          <p:cNvPr id="5" name="Text Placeholder 4">
            <a:extLst>
              <a:ext uri="{FF2B5EF4-FFF2-40B4-BE49-F238E27FC236}">
                <a16:creationId xmlns:a16="http://schemas.microsoft.com/office/drawing/2014/main" id="{7A68C1D2-787C-4A89-B5B3-84C689C364E7}"/>
              </a:ext>
            </a:extLst>
          </p:cNvPr>
          <p:cNvSpPr>
            <a:spLocks noGrp="1"/>
          </p:cNvSpPr>
          <p:nvPr>
            <p:ph type="body" idx="1"/>
          </p:nvPr>
        </p:nvSpPr>
        <p:spPr>
          <a:xfrm>
            <a:off x="825893" y="1364556"/>
            <a:ext cx="7886465" cy="4967700"/>
          </a:xfrm>
        </p:spPr>
        <p:txBody>
          <a:bodyPr/>
          <a:lstStyle/>
          <a:p>
            <a:r>
              <a:rPr lang="en-US" b="0" i="0" dirty="0">
                <a:solidFill>
                  <a:srgbClr val="333333"/>
                </a:solidFill>
                <a:effectLst/>
                <a:latin typeface="Arial" panose="020B0604020202020204" pitchFamily="34" charset="0"/>
              </a:rPr>
              <a:t>Determine if Airbnb listings are clustered in Singapore and where they occur using Ripley’s K-function test</a:t>
            </a:r>
          </a:p>
          <a:p>
            <a:pPr lvl="1"/>
            <a:r>
              <a:rPr lang="en-US" dirty="0">
                <a:solidFill>
                  <a:srgbClr val="333333"/>
                </a:solidFill>
                <a:latin typeface="Arial" panose="020B0604020202020204" pitchFamily="34" charset="0"/>
              </a:rPr>
              <a:t>Split by room type / region</a:t>
            </a:r>
            <a:endParaRPr lang="en-US" b="0" i="0" dirty="0">
              <a:solidFill>
                <a:srgbClr val="333333"/>
              </a:solidFill>
              <a:effectLst/>
              <a:latin typeface="Arial" panose="020B0604020202020204" pitchFamily="34" charset="0"/>
            </a:endParaRPr>
          </a:p>
          <a:p>
            <a:pPr lvl="1"/>
            <a:endParaRPr lang="en-US" b="0" i="0" dirty="0">
              <a:solidFill>
                <a:srgbClr val="333333"/>
              </a:solidFill>
              <a:effectLst/>
              <a:latin typeface="Arial" panose="020B0604020202020204" pitchFamily="34" charset="0"/>
            </a:endParaRPr>
          </a:p>
          <a:p>
            <a:r>
              <a:rPr lang="en-US" dirty="0">
                <a:solidFill>
                  <a:srgbClr val="333333"/>
                </a:solidFill>
                <a:latin typeface="Arial" panose="020B0604020202020204" pitchFamily="34" charset="0"/>
              </a:rPr>
              <a:t>Packages used:</a:t>
            </a:r>
          </a:p>
        </p:txBody>
      </p:sp>
      <p:sp>
        <p:nvSpPr>
          <p:cNvPr id="2" name="Rectangle 1">
            <a:extLst>
              <a:ext uri="{FF2B5EF4-FFF2-40B4-BE49-F238E27FC236}">
                <a16:creationId xmlns:a16="http://schemas.microsoft.com/office/drawing/2014/main" id="{97DB3C6F-6F5D-44E8-A726-573BC498CF39}"/>
              </a:ext>
            </a:extLst>
          </p:cNvPr>
          <p:cNvSpPr/>
          <p:nvPr/>
        </p:nvSpPr>
        <p:spPr>
          <a:xfrm>
            <a:off x="2119876" y="4668550"/>
            <a:ext cx="2288840" cy="20223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r>
              <a:rPr lang="en-SG" sz="2400" dirty="0" err="1">
                <a:solidFill>
                  <a:schemeClr val="tx1"/>
                </a:solidFill>
              </a:rPr>
              <a:t>spatstat</a:t>
            </a:r>
            <a:endParaRPr lang="en-SG" sz="2400" dirty="0">
              <a:solidFill>
                <a:schemeClr val="tx1"/>
              </a:solidFill>
            </a:endParaRPr>
          </a:p>
          <a:p>
            <a:pPr marL="285750" indent="-285750">
              <a:buFont typeface="Arial" panose="020B0604020202020204" pitchFamily="34" charset="0"/>
              <a:buChar char="•"/>
            </a:pPr>
            <a:r>
              <a:rPr lang="en-SG" sz="2400" dirty="0">
                <a:solidFill>
                  <a:schemeClr val="tx1"/>
                </a:solidFill>
              </a:rPr>
              <a:t>sf</a:t>
            </a:r>
          </a:p>
          <a:p>
            <a:pPr marL="285750" indent="-285750">
              <a:buFont typeface="Arial" panose="020B0604020202020204" pitchFamily="34" charset="0"/>
              <a:buChar char="•"/>
            </a:pPr>
            <a:r>
              <a:rPr lang="en-SG" sz="2400" dirty="0" err="1">
                <a:solidFill>
                  <a:schemeClr val="tx1"/>
                </a:solidFill>
              </a:rPr>
              <a:t>maptools</a:t>
            </a:r>
            <a:endParaRPr lang="en-SG" sz="2400" dirty="0">
              <a:solidFill>
                <a:schemeClr val="tx1"/>
              </a:solidFill>
            </a:endParaRPr>
          </a:p>
          <a:p>
            <a:pPr marL="285750" indent="-285750">
              <a:buFont typeface="Arial" panose="020B0604020202020204" pitchFamily="34" charset="0"/>
              <a:buChar char="•"/>
            </a:pPr>
            <a:r>
              <a:rPr lang="en-SG" sz="2400" dirty="0" err="1">
                <a:solidFill>
                  <a:schemeClr val="tx1"/>
                </a:solidFill>
              </a:rPr>
              <a:t>tmap</a:t>
            </a:r>
            <a:endParaRPr lang="en-SG" sz="2400" dirty="0">
              <a:solidFill>
                <a:schemeClr val="tx1"/>
              </a:solidFill>
            </a:endParaRPr>
          </a:p>
          <a:p>
            <a:pPr marL="285750" indent="-285750">
              <a:buFont typeface="Arial" panose="020B0604020202020204" pitchFamily="34" charset="0"/>
              <a:buChar char="•"/>
            </a:pPr>
            <a:r>
              <a:rPr lang="en-SG" sz="2400" dirty="0" err="1">
                <a:solidFill>
                  <a:schemeClr val="tx1"/>
                </a:solidFill>
              </a:rPr>
              <a:t>tidyverse</a:t>
            </a:r>
            <a:endParaRPr lang="en-SG" sz="2400" dirty="0">
              <a:solidFill>
                <a:schemeClr val="tx1"/>
              </a:solidFill>
            </a:endParaRPr>
          </a:p>
        </p:txBody>
      </p:sp>
      <p:sp>
        <p:nvSpPr>
          <p:cNvPr id="6" name="Rectangle 5">
            <a:extLst>
              <a:ext uri="{FF2B5EF4-FFF2-40B4-BE49-F238E27FC236}">
                <a16:creationId xmlns:a16="http://schemas.microsoft.com/office/drawing/2014/main" id="{167C7461-9913-4F05-A053-7E6B2352F90D}"/>
              </a:ext>
            </a:extLst>
          </p:cNvPr>
          <p:cNvSpPr/>
          <p:nvPr/>
        </p:nvSpPr>
        <p:spPr>
          <a:xfrm>
            <a:off x="4821561" y="4668550"/>
            <a:ext cx="2288840" cy="202238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r>
              <a:rPr lang="en-SG" sz="2400" dirty="0">
                <a:solidFill>
                  <a:schemeClr val="tx1"/>
                </a:solidFill>
              </a:rPr>
              <a:t>foreach</a:t>
            </a:r>
          </a:p>
          <a:p>
            <a:pPr marL="285750" indent="-285750">
              <a:buFont typeface="Arial" panose="020B0604020202020204" pitchFamily="34" charset="0"/>
              <a:buChar char="•"/>
            </a:pPr>
            <a:r>
              <a:rPr lang="en-SG" sz="2400" dirty="0" err="1">
                <a:solidFill>
                  <a:schemeClr val="tx1"/>
                </a:solidFill>
              </a:rPr>
              <a:t>doParallel</a:t>
            </a:r>
            <a:endParaRPr lang="en-SG" sz="2400" dirty="0">
              <a:solidFill>
                <a:schemeClr val="tx1"/>
              </a:solidFill>
            </a:endParaRPr>
          </a:p>
        </p:txBody>
      </p:sp>
      <p:sp>
        <p:nvSpPr>
          <p:cNvPr id="4" name="Rectangle 3">
            <a:extLst>
              <a:ext uri="{FF2B5EF4-FFF2-40B4-BE49-F238E27FC236}">
                <a16:creationId xmlns:a16="http://schemas.microsoft.com/office/drawing/2014/main" id="{53232AD1-C202-4CCD-ACDF-6951E78AE8FC}"/>
              </a:ext>
            </a:extLst>
          </p:cNvPr>
          <p:cNvSpPr/>
          <p:nvPr/>
        </p:nvSpPr>
        <p:spPr>
          <a:xfrm>
            <a:off x="2119876" y="4128993"/>
            <a:ext cx="2288840" cy="539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b="1" dirty="0"/>
              <a:t>Spatial Data</a:t>
            </a:r>
          </a:p>
        </p:txBody>
      </p:sp>
      <p:sp>
        <p:nvSpPr>
          <p:cNvPr id="9" name="Rectangle 8">
            <a:extLst>
              <a:ext uri="{FF2B5EF4-FFF2-40B4-BE49-F238E27FC236}">
                <a16:creationId xmlns:a16="http://schemas.microsoft.com/office/drawing/2014/main" id="{7446905B-E26C-469E-881F-23AB3F79A6E4}"/>
              </a:ext>
            </a:extLst>
          </p:cNvPr>
          <p:cNvSpPr/>
          <p:nvPr/>
        </p:nvSpPr>
        <p:spPr>
          <a:xfrm>
            <a:off x="4821561" y="4128993"/>
            <a:ext cx="2288840" cy="53955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b="1" dirty="0"/>
              <a:t>Parallelization</a:t>
            </a:r>
          </a:p>
        </p:txBody>
      </p:sp>
    </p:spTree>
    <p:extLst>
      <p:ext uri="{BB962C8B-B14F-4D97-AF65-F5344CB8AC3E}">
        <p14:creationId xmlns:p14="http://schemas.microsoft.com/office/powerpoint/2010/main" val="3220027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Shape 133"/>
          <p:cNvSpPr txBox="1">
            <a:spLocks noGrp="1"/>
          </p:cNvSpPr>
          <p:nvPr>
            <p:ph type="title"/>
          </p:nvPr>
        </p:nvSpPr>
        <p:spPr>
          <a:xfrm>
            <a:off x="786259" y="427656"/>
            <a:ext cx="7571700" cy="9369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SG" sz="3600" b="1" dirty="0"/>
              <a:t>How does the K-Test work?</a:t>
            </a:r>
            <a:endParaRPr sz="3600" b="1" dirty="0"/>
          </a:p>
        </p:txBody>
      </p:sp>
      <p:sp>
        <p:nvSpPr>
          <p:cNvPr id="135" name="Shape 135"/>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6</a:t>
            </a:fld>
            <a:endParaRPr/>
          </a:p>
        </p:txBody>
      </p:sp>
      <p:sp>
        <p:nvSpPr>
          <p:cNvPr id="5" name="Text Placeholder 4">
            <a:extLst>
              <a:ext uri="{FF2B5EF4-FFF2-40B4-BE49-F238E27FC236}">
                <a16:creationId xmlns:a16="http://schemas.microsoft.com/office/drawing/2014/main" id="{7A68C1D2-787C-4A89-B5B3-84C689C364E7}"/>
              </a:ext>
            </a:extLst>
          </p:cNvPr>
          <p:cNvSpPr>
            <a:spLocks noGrp="1"/>
          </p:cNvSpPr>
          <p:nvPr>
            <p:ph type="body" idx="1"/>
          </p:nvPr>
        </p:nvSpPr>
        <p:spPr>
          <a:xfrm>
            <a:off x="786150" y="1174237"/>
            <a:ext cx="7943246" cy="4967700"/>
          </a:xfrm>
        </p:spPr>
        <p:txBody>
          <a:bodyPr/>
          <a:lstStyle/>
          <a:p>
            <a:pPr eaLnBrk="0" fontAlgn="base" hangingPunct="0"/>
            <a:r>
              <a:rPr kumimoji="0" lang="en-US" altLang="en-US" sz="2000" b="0" i="0" u="none" strike="noStrike" cap="none" normalizeH="0" baseline="0" dirty="0" err="1">
                <a:ln>
                  <a:noFill/>
                </a:ln>
                <a:solidFill>
                  <a:srgbClr val="333333"/>
                </a:solidFill>
                <a:effectLst/>
                <a:latin typeface="Albany AMT" panose="020B0604020202020204" pitchFamily="34" charset="0"/>
                <a:cs typeface="Albany AMT" panose="020B0604020202020204" pitchFamily="34" charset="0"/>
              </a:rPr>
              <a:t>spatstat</a:t>
            </a:r>
            <a:r>
              <a:rPr kumimoji="0" lang="en-US" altLang="en-US" sz="24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provides a function </a:t>
            </a:r>
            <a:r>
              <a:rPr kumimoji="0" lang="en-US" altLang="en-US" sz="2000" b="0" i="0" u="none" strike="noStrike" cap="none" normalizeH="0" baseline="0" dirty="0" err="1">
                <a:ln>
                  <a:noFill/>
                </a:ln>
                <a:solidFill>
                  <a:srgbClr val="333333"/>
                </a:solidFill>
                <a:effectLst/>
                <a:latin typeface="Albany AMT" panose="020B0604020202020204" pitchFamily="34" charset="0"/>
                <a:cs typeface="Albany AMT" panose="020B0604020202020204" pitchFamily="34" charset="0"/>
              </a:rPr>
              <a:t>Kest</a:t>
            </a:r>
            <a:r>
              <a:rPr kumimoji="0" lang="en-US" altLang="en-US" sz="2000" b="0" i="0" u="none" strike="noStrike" cap="none" normalizeH="0" baseline="0" dirty="0">
                <a:ln>
                  <a:noFill/>
                </a:ln>
                <a:solidFill>
                  <a:srgbClr val="333333"/>
                </a:solidFill>
                <a:effectLst/>
                <a:latin typeface="Albany AMT" panose="020B0604020202020204" pitchFamily="34" charset="0"/>
                <a:cs typeface="Albany AMT" panose="020B0604020202020204" pitchFamily="34" charset="0"/>
              </a:rPr>
              <a:t>()</a:t>
            </a:r>
            <a:r>
              <a:rPr kumimoji="0" lang="en-US" altLang="en-US" sz="2400" b="0" i="0" u="none" strike="noStrike" cap="none" normalizeH="0" baseline="0" dirty="0">
                <a:ln>
                  <a:noFill/>
                </a:ln>
                <a:solidFill>
                  <a:srgbClr val="333333"/>
                </a:solidFill>
                <a:effectLst/>
                <a:latin typeface="Albany AMT" panose="020B0604020202020204" pitchFamily="34" charset="0"/>
                <a:cs typeface="Albany AMT" panose="020B0604020202020204" pitchFamily="34" charset="0"/>
              </a:rPr>
              <a:t> </a:t>
            </a:r>
            <a:r>
              <a:rPr kumimoji="0" lang="en-US" altLang="en-US" sz="24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to compute an unbiased estimate of K(t) </a:t>
            </a:r>
          </a:p>
          <a:p>
            <a:pPr eaLnBrk="0" fontAlgn="base" hangingPunct="0"/>
            <a:r>
              <a:rPr kumimoji="0" lang="en-US" altLang="en-US" sz="24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Run a series of Monte Carlo simulations using the </a:t>
            </a:r>
            <a:r>
              <a:rPr kumimoji="0" lang="en-US" altLang="en-US" sz="2000" b="0" i="0" u="none" strike="noStrike" cap="none" normalizeH="0" baseline="0" dirty="0">
                <a:ln>
                  <a:noFill/>
                </a:ln>
                <a:solidFill>
                  <a:srgbClr val="333333"/>
                </a:solidFill>
                <a:effectLst/>
                <a:latin typeface="Albany AMT" panose="020B0604020202020204" pitchFamily="34" charset="0"/>
                <a:cs typeface="Albany AMT" panose="020B0604020202020204" pitchFamily="34" charset="0"/>
              </a:rPr>
              <a:t>envelope()</a:t>
            </a:r>
            <a:r>
              <a:rPr kumimoji="0" lang="en-US" altLang="en-US" sz="24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function to compare it to the theoretical value. </a:t>
            </a:r>
          </a:p>
          <a:p>
            <a:pPr marL="63500" indent="0" eaLnBrk="0" fontAlgn="base" hangingPunct="0">
              <a:buNone/>
            </a:pPr>
            <a:endParaRPr lang="en-US" altLang="en-US" sz="2400" dirty="0">
              <a:solidFill>
                <a:srgbClr val="333333"/>
              </a:solidFill>
              <a:latin typeface="Arial" panose="020B0604020202020204" pitchFamily="34" charset="0"/>
            </a:endParaRPr>
          </a:p>
          <a:p>
            <a:pPr eaLnBrk="0" fontAlgn="base" hangingPunct="0"/>
            <a:r>
              <a:rPr lang="en-US" altLang="en-US" sz="2400" dirty="0">
                <a:solidFill>
                  <a:srgbClr val="333333"/>
                </a:solidFill>
                <a:latin typeface="Arial" panose="020B0604020202020204" pitchFamily="34" charset="0"/>
              </a:rPr>
              <a:t>Ho: Complete Spatial Randomness</a:t>
            </a:r>
          </a:p>
          <a:p>
            <a:pPr eaLnBrk="0" fontAlgn="base" hangingPunct="0"/>
            <a:r>
              <a:rPr lang="en-US" altLang="en-US" sz="2400" dirty="0">
                <a:solidFill>
                  <a:srgbClr val="333333"/>
                </a:solidFill>
                <a:latin typeface="Arial" panose="020B0604020202020204" pitchFamily="34" charset="0"/>
              </a:rPr>
              <a:t>H1: Not</a:t>
            </a:r>
          </a:p>
          <a:p>
            <a:pPr lvl="1" eaLnBrk="0" fontAlgn="base" hangingPunct="0"/>
            <a:r>
              <a:rPr lang="en-US" altLang="en-US" sz="2400" b="1" dirty="0">
                <a:solidFill>
                  <a:srgbClr val="333333"/>
                </a:solidFill>
                <a:latin typeface="Arial" panose="020B0604020202020204" pitchFamily="34" charset="0"/>
              </a:rPr>
              <a:t>Clustering: </a:t>
            </a:r>
            <a:r>
              <a:rPr lang="en-US" altLang="en-US" sz="2400" dirty="0">
                <a:solidFill>
                  <a:srgbClr val="333333"/>
                </a:solidFill>
                <a:latin typeface="Arial" panose="020B0604020202020204" pitchFamily="34" charset="0"/>
              </a:rPr>
              <a:t>simulated values fall higher than the upper bounds of the theoretical values. </a:t>
            </a:r>
            <a:r>
              <a:rPr lang="en-US" altLang="en-US" sz="2400" b="1" dirty="0">
                <a:solidFill>
                  <a:srgbClr val="333333"/>
                </a:solidFill>
                <a:latin typeface="Arial" panose="020B0604020202020204" pitchFamily="34" charset="0"/>
              </a:rPr>
              <a:t>Competitive processes: </a:t>
            </a:r>
            <a:r>
              <a:rPr lang="en-US" altLang="en-US" sz="2400" dirty="0">
                <a:solidFill>
                  <a:srgbClr val="333333"/>
                </a:solidFill>
                <a:latin typeface="Arial" panose="020B0604020202020204" pitchFamily="34" charset="0"/>
              </a:rPr>
              <a:t>simulated values lower than the lower bound of theoretical values</a:t>
            </a:r>
            <a:endParaRPr lang="en-US" altLang="en-US" sz="2400" dirty="0">
              <a:solidFill>
                <a:srgbClr val="333333"/>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58441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5" name="Shape 135"/>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7</a:t>
            </a:fld>
            <a:endParaRPr/>
          </a:p>
        </p:txBody>
      </p:sp>
      <p:pic>
        <p:nvPicPr>
          <p:cNvPr id="3" name="Picture 2">
            <a:extLst>
              <a:ext uri="{FF2B5EF4-FFF2-40B4-BE49-F238E27FC236}">
                <a16:creationId xmlns:a16="http://schemas.microsoft.com/office/drawing/2014/main" id="{5CFFBECB-6257-442A-B7AE-F00D09E27CB1}"/>
              </a:ext>
            </a:extLst>
          </p:cNvPr>
          <p:cNvPicPr>
            <a:picLocks noChangeAspect="1"/>
          </p:cNvPicPr>
          <p:nvPr/>
        </p:nvPicPr>
        <p:blipFill>
          <a:blip r:embed="rId3"/>
          <a:stretch>
            <a:fillRect/>
          </a:stretch>
        </p:blipFill>
        <p:spPr>
          <a:xfrm>
            <a:off x="2013135" y="0"/>
            <a:ext cx="7130865" cy="6858000"/>
          </a:xfrm>
          <a:prstGeom prst="rect">
            <a:avLst/>
          </a:prstGeom>
        </p:spPr>
      </p:pic>
      <p:sp>
        <p:nvSpPr>
          <p:cNvPr id="133" name="Shape 133"/>
          <p:cNvSpPr txBox="1">
            <a:spLocks noGrp="1"/>
          </p:cNvSpPr>
          <p:nvPr>
            <p:ph type="title"/>
          </p:nvPr>
        </p:nvSpPr>
        <p:spPr>
          <a:xfrm>
            <a:off x="0" y="2960550"/>
            <a:ext cx="2437108" cy="9369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SG" sz="3600" b="1" dirty="0"/>
              <a:t>Graphs produced</a:t>
            </a:r>
            <a:endParaRPr sz="3600" b="1" dirty="0"/>
          </a:p>
        </p:txBody>
      </p:sp>
      <p:sp>
        <p:nvSpPr>
          <p:cNvPr id="4" name="Callout: Line 3">
            <a:extLst>
              <a:ext uri="{FF2B5EF4-FFF2-40B4-BE49-F238E27FC236}">
                <a16:creationId xmlns:a16="http://schemas.microsoft.com/office/drawing/2014/main" id="{77A288EF-6CCA-48D0-8FD7-8FBC9022D90F}"/>
              </a:ext>
            </a:extLst>
          </p:cNvPr>
          <p:cNvSpPr/>
          <p:nvPr/>
        </p:nvSpPr>
        <p:spPr>
          <a:xfrm>
            <a:off x="4344820" y="1221094"/>
            <a:ext cx="1968591" cy="1221092"/>
          </a:xfrm>
          <a:prstGeom prst="borderCallout1">
            <a:avLst>
              <a:gd name="adj1" fmla="val 17111"/>
              <a:gd name="adj2" fmla="val 104504"/>
              <a:gd name="adj3" fmla="val 78074"/>
              <a:gd name="adj4" fmla="val 1227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t>Above the envelope: Shows signs of clustering</a:t>
            </a:r>
          </a:p>
        </p:txBody>
      </p:sp>
      <p:cxnSp>
        <p:nvCxnSpPr>
          <p:cNvPr id="7" name="Straight Connector 6">
            <a:extLst>
              <a:ext uri="{FF2B5EF4-FFF2-40B4-BE49-F238E27FC236}">
                <a16:creationId xmlns:a16="http://schemas.microsoft.com/office/drawing/2014/main" id="{4F18CCBB-2ACD-458C-80DF-62D3794A2A1E}"/>
              </a:ext>
            </a:extLst>
          </p:cNvPr>
          <p:cNvCxnSpPr>
            <a:stCxn id="4" idx="1"/>
          </p:cNvCxnSpPr>
          <p:nvPr/>
        </p:nvCxnSpPr>
        <p:spPr>
          <a:xfrm flipH="1">
            <a:off x="4407294" y="2442186"/>
            <a:ext cx="921822" cy="231155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Callout: Line 12">
            <a:extLst>
              <a:ext uri="{FF2B5EF4-FFF2-40B4-BE49-F238E27FC236}">
                <a16:creationId xmlns:a16="http://schemas.microsoft.com/office/drawing/2014/main" id="{B618C474-54AB-4546-9F48-CA99D43D0E8A}"/>
              </a:ext>
            </a:extLst>
          </p:cNvPr>
          <p:cNvSpPr/>
          <p:nvPr/>
        </p:nvSpPr>
        <p:spPr>
          <a:xfrm>
            <a:off x="5032040" y="4957260"/>
            <a:ext cx="2160747" cy="1221092"/>
          </a:xfrm>
          <a:prstGeom prst="borderCallout1">
            <a:avLst>
              <a:gd name="adj1" fmla="val 17111"/>
              <a:gd name="adj2" fmla="val 104504"/>
              <a:gd name="adj3" fmla="val 78074"/>
              <a:gd name="adj4" fmla="val 122717"/>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t>Within the envelope: Complete Spatial Randomness</a:t>
            </a:r>
          </a:p>
        </p:txBody>
      </p:sp>
    </p:spTree>
    <p:extLst>
      <p:ext uri="{BB962C8B-B14F-4D97-AF65-F5344CB8AC3E}">
        <p14:creationId xmlns:p14="http://schemas.microsoft.com/office/powerpoint/2010/main" val="26394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Shape 133"/>
          <p:cNvSpPr txBox="1">
            <a:spLocks noGrp="1"/>
          </p:cNvSpPr>
          <p:nvPr>
            <p:ph type="title"/>
          </p:nvPr>
        </p:nvSpPr>
        <p:spPr>
          <a:xfrm>
            <a:off x="786259" y="427656"/>
            <a:ext cx="7571700" cy="9369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SG" sz="3600" b="1" dirty="0"/>
              <a:t>Issues</a:t>
            </a:r>
            <a:endParaRPr sz="3600" b="1" dirty="0"/>
          </a:p>
        </p:txBody>
      </p:sp>
      <p:sp>
        <p:nvSpPr>
          <p:cNvPr id="135" name="Shape 135"/>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8</a:t>
            </a:fld>
            <a:endParaRPr/>
          </a:p>
        </p:txBody>
      </p:sp>
      <p:sp>
        <p:nvSpPr>
          <p:cNvPr id="2" name="TextBox 1">
            <a:extLst>
              <a:ext uri="{FF2B5EF4-FFF2-40B4-BE49-F238E27FC236}">
                <a16:creationId xmlns:a16="http://schemas.microsoft.com/office/drawing/2014/main" id="{8F7C09A5-4847-493A-A647-BEE61D31912A}"/>
              </a:ext>
            </a:extLst>
          </p:cNvPr>
          <p:cNvSpPr txBox="1"/>
          <p:nvPr/>
        </p:nvSpPr>
        <p:spPr>
          <a:xfrm>
            <a:off x="786259" y="1659285"/>
            <a:ext cx="7761393" cy="3970318"/>
          </a:xfrm>
          <a:prstGeom prst="rect">
            <a:avLst/>
          </a:prstGeom>
          <a:noFill/>
        </p:spPr>
        <p:txBody>
          <a:bodyPr wrap="square" rtlCol="0">
            <a:spAutoFit/>
          </a:bodyPr>
          <a:lstStyle/>
          <a:p>
            <a:pPr marL="457200" indent="-457200">
              <a:buAutoNum type="arabicPeriod"/>
            </a:pPr>
            <a:r>
              <a:rPr lang="en-SG" sz="2800" dirty="0"/>
              <a:t>Computationally intensive for large datasets (~7,000 points) or data with non-uniform observation windows. </a:t>
            </a:r>
            <a:br>
              <a:rPr lang="en-SG" sz="2800" dirty="0"/>
            </a:br>
            <a:endParaRPr lang="en-SG" sz="2800" dirty="0"/>
          </a:p>
          <a:p>
            <a:pPr marL="457200" indent="-457200">
              <a:buAutoNum type="arabicPeriod"/>
            </a:pPr>
            <a:r>
              <a:rPr lang="en-US" sz="2800" dirty="0">
                <a:latin typeface="arial" panose="020B0604020202020204" pitchFamily="34" charset="0"/>
              </a:rPr>
              <a:t>N</a:t>
            </a:r>
            <a:r>
              <a:rPr lang="en-US" sz="2800" b="0" i="0" dirty="0">
                <a:solidFill>
                  <a:srgbClr val="000000"/>
                </a:solidFill>
                <a:effectLst/>
                <a:latin typeface="arial" panose="020B0604020202020204" pitchFamily="34" charset="0"/>
              </a:rPr>
              <a:t>o in-built parallelization methods in </a:t>
            </a:r>
            <a:r>
              <a:rPr lang="en-US" sz="2800" b="0" i="0" dirty="0" err="1">
                <a:solidFill>
                  <a:srgbClr val="000000"/>
                </a:solidFill>
                <a:effectLst/>
                <a:latin typeface="arial" panose="020B0604020202020204" pitchFamily="34" charset="0"/>
              </a:rPr>
              <a:t>spatstat</a:t>
            </a:r>
            <a:r>
              <a:rPr lang="en-US" sz="2800" b="0" i="0" dirty="0">
                <a:solidFill>
                  <a:srgbClr val="000000"/>
                </a:solidFill>
                <a:effectLst/>
                <a:latin typeface="arial" panose="020B0604020202020204" pitchFamily="34" charset="0"/>
              </a:rPr>
              <a:t>. </a:t>
            </a:r>
            <a:r>
              <a:rPr lang="en-US" sz="2800" b="0" i="0" dirty="0" err="1">
                <a:solidFill>
                  <a:srgbClr val="000000"/>
                </a:solidFill>
                <a:effectLst/>
                <a:latin typeface="arial" panose="020B0604020202020204" pitchFamily="34" charset="0"/>
              </a:rPr>
              <a:t>Parallelisation</a:t>
            </a:r>
            <a:r>
              <a:rPr lang="en-US" sz="2800" b="0" i="0" dirty="0">
                <a:solidFill>
                  <a:srgbClr val="000000"/>
                </a:solidFill>
                <a:effectLst/>
                <a:latin typeface="arial" panose="020B0604020202020204" pitchFamily="34" charset="0"/>
              </a:rPr>
              <a:t> is also dependent on OS – functions such as `</a:t>
            </a:r>
            <a:r>
              <a:rPr lang="en-US" sz="2800" b="0" i="0" dirty="0" err="1">
                <a:solidFill>
                  <a:srgbClr val="000000"/>
                </a:solidFill>
                <a:effectLst/>
                <a:latin typeface="arial" panose="020B0604020202020204" pitchFamily="34" charset="0"/>
              </a:rPr>
              <a:t>mclapply</a:t>
            </a:r>
            <a:r>
              <a:rPr lang="en-US" sz="2800" b="0" i="0" dirty="0">
                <a:solidFill>
                  <a:srgbClr val="000000"/>
                </a:solidFill>
                <a:effectLst/>
                <a:latin typeface="arial" panose="020B0604020202020204" pitchFamily="34" charset="0"/>
              </a:rPr>
              <a:t>` from the base parallel package works for Mac and Linux, but not for Windows. </a:t>
            </a:r>
            <a:endParaRPr lang="en-SG" sz="2800" dirty="0"/>
          </a:p>
        </p:txBody>
      </p:sp>
    </p:spTree>
    <p:extLst>
      <p:ext uri="{BB962C8B-B14F-4D97-AF65-F5344CB8AC3E}">
        <p14:creationId xmlns:p14="http://schemas.microsoft.com/office/powerpoint/2010/main" val="4241846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Shape 133"/>
          <p:cNvSpPr txBox="1">
            <a:spLocks noGrp="1"/>
          </p:cNvSpPr>
          <p:nvPr>
            <p:ph type="title"/>
          </p:nvPr>
        </p:nvSpPr>
        <p:spPr>
          <a:xfrm>
            <a:off x="786259" y="427656"/>
            <a:ext cx="7571700" cy="9369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SG" sz="3600" b="1" dirty="0"/>
              <a:t>What we did</a:t>
            </a:r>
            <a:endParaRPr sz="3600" b="1" dirty="0"/>
          </a:p>
        </p:txBody>
      </p:sp>
      <p:sp>
        <p:nvSpPr>
          <p:cNvPr id="135" name="Shape 135"/>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9</a:t>
            </a:fld>
            <a:endParaRPr/>
          </a:p>
        </p:txBody>
      </p:sp>
      <p:sp>
        <p:nvSpPr>
          <p:cNvPr id="5" name="Text Placeholder 4">
            <a:extLst>
              <a:ext uri="{FF2B5EF4-FFF2-40B4-BE49-F238E27FC236}">
                <a16:creationId xmlns:a16="http://schemas.microsoft.com/office/drawing/2014/main" id="{7A68C1D2-787C-4A89-B5B3-84C689C364E7}"/>
              </a:ext>
            </a:extLst>
          </p:cNvPr>
          <p:cNvSpPr>
            <a:spLocks noGrp="1"/>
          </p:cNvSpPr>
          <p:nvPr>
            <p:ph type="body" idx="1"/>
          </p:nvPr>
        </p:nvSpPr>
        <p:spPr>
          <a:xfrm>
            <a:off x="786150" y="1174237"/>
            <a:ext cx="7943246" cy="4967700"/>
          </a:xfrm>
        </p:spPr>
        <p:txBody>
          <a:bodyPr/>
          <a:lstStyle/>
          <a:p>
            <a:pPr eaLnBrk="0" fontAlgn="base" hangingPunct="0"/>
            <a:r>
              <a:rPr kumimoji="0" lang="en-US" altLang="en-US" sz="2400" b="0" i="0" u="none" strike="noStrike" cap="none" normalizeH="0" baseline="0" dirty="0">
                <a:ln>
                  <a:noFill/>
                </a:ln>
                <a:solidFill>
                  <a:srgbClr val="333333"/>
                </a:solidFill>
                <a:effectLst/>
                <a:latin typeface="+mn-lt"/>
                <a:cs typeface="Albany AMT" panose="020B0604020202020204" pitchFamily="34" charset="0"/>
              </a:rPr>
              <a:t>Split the analysis by the 5 different subregions (East, West, Central, North and Northwest) and room types (Private room, Entire home/apt, Hotel room, shared room)</a:t>
            </a:r>
          </a:p>
          <a:p>
            <a:pPr eaLnBrk="0" fontAlgn="base" hangingPunct="0"/>
            <a:endParaRPr kumimoji="0" lang="en-US" altLang="en-US" sz="2400" b="0" i="0" u="none" strike="noStrike" cap="none" normalizeH="0" baseline="0" dirty="0">
              <a:ln>
                <a:noFill/>
              </a:ln>
              <a:solidFill>
                <a:srgbClr val="333333"/>
              </a:solidFill>
              <a:effectLst/>
              <a:latin typeface="+mn-lt"/>
              <a:cs typeface="Albany AMT" panose="020B0604020202020204" pitchFamily="34" charset="0"/>
            </a:endParaRPr>
          </a:p>
          <a:p>
            <a:pPr eaLnBrk="0" fontAlgn="base" hangingPunct="0"/>
            <a:r>
              <a:rPr lang="en-US" altLang="en-US" sz="2400" dirty="0">
                <a:solidFill>
                  <a:srgbClr val="333333"/>
                </a:solidFill>
                <a:latin typeface="+mn-lt"/>
                <a:cs typeface="Albany AMT" panose="020B0604020202020204" pitchFamily="34" charset="0"/>
              </a:rPr>
              <a:t>Create functions that benefit from functional programming:</a:t>
            </a:r>
            <a:endParaRPr kumimoji="0" lang="en-US" altLang="en-US" sz="2400" b="0" i="0" u="none" strike="noStrike" cap="none" normalizeH="0" baseline="0" dirty="0">
              <a:ln>
                <a:noFill/>
              </a:ln>
              <a:solidFill>
                <a:srgbClr val="333333"/>
              </a:solidFill>
              <a:effectLst/>
              <a:latin typeface="+mn-lt"/>
              <a:cs typeface="Albany AMT" panose="020B0604020202020204" pitchFamily="34" charset="0"/>
            </a:endParaRPr>
          </a:p>
          <a:p>
            <a:pPr lvl="1" eaLnBrk="0" fontAlgn="base" hangingPunct="0"/>
            <a:r>
              <a:rPr kumimoji="0" lang="en-US" altLang="en-US" sz="2400" b="0" i="0" u="none" strike="noStrike" cap="none" normalizeH="0" baseline="0" dirty="0">
                <a:ln>
                  <a:noFill/>
                </a:ln>
                <a:solidFill>
                  <a:srgbClr val="333333"/>
                </a:solidFill>
                <a:effectLst/>
                <a:latin typeface="+mn-lt"/>
                <a:cs typeface="Albany AMT" panose="020B0604020202020204" pitchFamily="34" charset="0"/>
              </a:rPr>
              <a:t>`envelope()` function over the different subregions, and for different room types. </a:t>
            </a:r>
          </a:p>
          <a:p>
            <a:pPr lvl="1" eaLnBrk="0" fontAlgn="base" hangingPunct="0"/>
            <a:r>
              <a:rPr kumimoji="0" lang="en-US" altLang="en-US" sz="2400" b="0" i="0" u="none" strike="noStrike" cap="none" normalizeH="0" baseline="0" dirty="0">
                <a:ln>
                  <a:noFill/>
                </a:ln>
                <a:solidFill>
                  <a:srgbClr val="333333"/>
                </a:solidFill>
                <a:effectLst/>
                <a:latin typeface="+mn-lt"/>
                <a:cs typeface="Albany AMT" panose="020B0604020202020204" pitchFamily="34" charset="0"/>
              </a:rPr>
              <a:t>plot the envelope results for the K-tests.</a:t>
            </a:r>
          </a:p>
        </p:txBody>
      </p:sp>
    </p:spTree>
    <p:extLst>
      <p:ext uri="{BB962C8B-B14F-4D97-AF65-F5344CB8AC3E}">
        <p14:creationId xmlns:p14="http://schemas.microsoft.com/office/powerpoint/2010/main" val="4067629899"/>
      </p:ext>
    </p:extLst>
  </p:cSld>
  <p:clrMapOvr>
    <a:masterClrMapping/>
  </p:clrMapOvr>
</p:sld>
</file>

<file path=ppt/theme/theme1.xml><?xml version="1.0" encoding="utf-8"?>
<a:theme xmlns:a="http://schemas.openxmlformats.org/drawingml/2006/main"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TotalTime>
  <Words>1871</Words>
  <Application>Microsoft Office PowerPoint</Application>
  <PresentationFormat>On-screen Show (4:3)</PresentationFormat>
  <Paragraphs>136</Paragraphs>
  <Slides>22</Slides>
  <Notes>22</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Roboto Slab</vt:lpstr>
      <vt:lpstr>Albany AMT</vt:lpstr>
      <vt:lpstr>Arial</vt:lpstr>
      <vt:lpstr>Arial</vt:lpstr>
      <vt:lpstr>Source Sans Pro</vt:lpstr>
      <vt:lpstr>Cordelia template</vt:lpstr>
      <vt:lpstr>Functional    Programming &amp; Parallelization in</vt:lpstr>
      <vt:lpstr>Agenda</vt:lpstr>
      <vt:lpstr>Hi there!</vt:lpstr>
      <vt:lpstr>What is SPPA?</vt:lpstr>
      <vt:lpstr>For this project…</vt:lpstr>
      <vt:lpstr>How does the K-Test work?</vt:lpstr>
      <vt:lpstr>Graphs produced</vt:lpstr>
      <vt:lpstr>Issues</vt:lpstr>
      <vt:lpstr>What we did</vt:lpstr>
      <vt:lpstr>Parallelization (1) Set up Clusters</vt:lpstr>
      <vt:lpstr>Parallelization – (2) Set up simulations and distribute objects</vt:lpstr>
      <vt:lpstr>Parallelization – (3) Set up helper functions</vt:lpstr>
      <vt:lpstr>Parallelization – (4) Set up functions</vt:lpstr>
      <vt:lpstr>Parallelization – (3) Run functions &amp; Stop Clusters</vt:lpstr>
      <vt:lpstr>Parallelization is 4x faster</vt:lpstr>
      <vt:lpstr>Alternative: Kest-fft()</vt:lpstr>
      <vt:lpstr>Kest-fft() Results</vt:lpstr>
      <vt:lpstr>Takeaways</vt:lpstr>
      <vt:lpstr>Thank You!</vt:lpstr>
      <vt:lpstr>What is the K-Function?  </vt:lpstr>
      <vt:lpstr>Functional Programming Code</vt:lpstr>
      <vt:lpstr>Benefits of Functional 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Price,  Home Ownership?</dc:title>
  <dc:creator>clarachua</dc:creator>
  <cp:lastModifiedBy>Clara CHUA Kiah Hwii</cp:lastModifiedBy>
  <cp:revision>61</cp:revision>
  <dcterms:modified xsi:type="dcterms:W3CDTF">2021-06-23T11:27:59Z</dcterms:modified>
</cp:coreProperties>
</file>