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19405ec9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19405ec9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06bbbc39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06bbbc39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06c1c8d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06c1c8d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06c1c8d3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06c1c8d3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0e7a169d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0e7a169d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19405ec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19405ec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19405ec9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19405ec9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0e7a169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0e7a169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5650" y="151350"/>
            <a:ext cx="720775" cy="10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550" y="4044225"/>
            <a:ext cx="61657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2000" y="4061213"/>
            <a:ext cx="699925" cy="8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hyperlink" Target="https://twitter.com/markvdloo" TargetMode="External"/><Relationship Id="rId5" Type="http://schemas.openxmlformats.org/officeDocument/2006/relationships/hyperlink" Target="https://twitter.com/markvdloo" TargetMode="External"/><Relationship Id="rId6" Type="http://schemas.openxmlformats.org/officeDocument/2006/relationships/hyperlink" Target="https://github.com/markvanderloo/useR202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hyperlink" Target="https://arxiv.org/abs/2002.07472" TargetMode="External"/><Relationship Id="rId6" Type="http://schemas.openxmlformats.org/officeDocument/2006/relationships/image" Target="../media/image16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 fresh look at unit testing with </a:t>
            </a:r>
            <a:r>
              <a:rPr lang="nl">
                <a:latin typeface="Consolas"/>
                <a:ea typeface="Consolas"/>
                <a:cs typeface="Consolas"/>
                <a:sym typeface="Consolas"/>
              </a:rPr>
              <a:t>tinytest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Mark van der Loo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Statistics Netherlands</a:t>
            </a:r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663" y="1230801"/>
            <a:ext cx="2063926" cy="26319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6808675" y="3862800"/>
            <a:ext cx="176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>
                <a:latin typeface="Open Sans"/>
                <a:ea typeface="Open Sans"/>
                <a:cs typeface="Open Sans"/>
                <a:sym typeface="Open Sans"/>
              </a:rPr>
              <a:t>useR!</a:t>
            </a:r>
            <a:r>
              <a:rPr lang="nl">
                <a:latin typeface="Open Sans"/>
                <a:ea typeface="Open Sans"/>
                <a:cs typeface="Open Sans"/>
                <a:sym typeface="Open Sans"/>
              </a:rPr>
              <a:t>2021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Open Sans"/>
                <a:ea typeface="Open Sans"/>
                <a:cs typeface="Open Sans"/>
                <a:sym typeface="Open Sans"/>
              </a:rPr>
              <a:t>Zürich (virtually)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04625" y="4073700"/>
            <a:ext cx="457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@markvdloo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github.com/markvanderloo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>
                <a:latin typeface="Open Sans"/>
                <a:ea typeface="Open Sans"/>
                <a:cs typeface="Open Sans"/>
                <a:sym typeface="Open Sans"/>
              </a:rPr>
              <a:t>Materials: </a:t>
            </a:r>
            <a:r>
              <a:rPr b="1" lang="nl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github.com/markvanderloo/useR2021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Unit testing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00" y="1299625"/>
            <a:ext cx="7326500" cy="26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50" y="315925"/>
            <a:ext cx="3745975" cy="374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1100" y="1035100"/>
            <a:ext cx="1103875" cy="168217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6170700" y="2436425"/>
            <a:ext cx="297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>
                <a:latin typeface="Open Sans"/>
                <a:ea typeface="Open Sans"/>
                <a:cs typeface="Open Sans"/>
                <a:sym typeface="Open Sans"/>
              </a:rPr>
              <a:t>Method: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arxiv.org/abs/2002.07472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2450" y="3398425"/>
            <a:ext cx="1741224" cy="14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3887925" y="4220850"/>
            <a:ext cx="187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>
                <a:latin typeface="Open Sans"/>
                <a:ea typeface="Open Sans"/>
                <a:cs typeface="Open Sans"/>
                <a:sym typeface="Open Sans"/>
              </a:rPr>
              <a:t>11 releases </a:t>
            </a:r>
            <a:br>
              <a:rPr b="1" lang="nl" sz="1800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nl" sz="1800">
                <a:latin typeface="Open Sans"/>
                <a:ea typeface="Open Sans"/>
                <a:cs typeface="Open Sans"/>
                <a:sym typeface="Open Sans"/>
              </a:rPr>
              <a:t>since 04/2019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7050" y="501325"/>
            <a:ext cx="2114674" cy="117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4207100" y="1685913"/>
            <a:ext cx="277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>
                <a:latin typeface="Open Sans"/>
                <a:ea typeface="Open Sans"/>
                <a:cs typeface="Open Sans"/>
                <a:sym typeface="Open Sans"/>
              </a:rPr>
              <a:t>test suite package 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>
                <a:latin typeface="Open Sans"/>
                <a:ea typeface="Open Sans"/>
                <a:cs typeface="Open Sans"/>
                <a:sym typeface="Open Sans"/>
              </a:rPr>
              <a:t>in </a:t>
            </a:r>
            <a:r>
              <a:rPr b="1" lang="nl" sz="1800">
                <a:latin typeface="Consolas"/>
                <a:ea typeface="Consolas"/>
                <a:cs typeface="Consolas"/>
                <a:sym typeface="Consolas"/>
              </a:rPr>
              <a:t>tools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176050" y="4158900"/>
            <a:ext cx="2309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>
                <a:latin typeface="Open Sans"/>
                <a:ea typeface="Open Sans"/>
                <a:cs typeface="Open Sans"/>
                <a:sym typeface="Open Sans"/>
              </a:rPr>
              <a:t>Supported by 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b="1" lang="nl" sz="1800">
                <a:latin typeface="Consolas"/>
                <a:ea typeface="Consolas"/>
                <a:cs typeface="Consolas"/>
                <a:sym typeface="Consolas"/>
              </a:rPr>
              <a:t>littler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b="1" lang="nl" sz="1800">
                <a:latin typeface="Consolas"/>
                <a:ea typeface="Consolas"/>
                <a:cs typeface="Consolas"/>
                <a:sym typeface="Consolas"/>
              </a:rPr>
              <a:t>pkgKitten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029875" y="2491875"/>
            <a:ext cx="179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>
                <a:latin typeface="Open Sans"/>
                <a:ea typeface="Open Sans"/>
                <a:cs typeface="Open Sans"/>
                <a:sym typeface="Open Sans"/>
              </a:rPr>
              <a:t>2 vignettes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4910400" y="51950"/>
            <a:ext cx="40200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Consolas"/>
                <a:ea typeface="Consolas"/>
                <a:cs typeface="Consolas"/>
                <a:sym typeface="Consolas"/>
              </a:rPr>
              <a:t>An Chu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latin typeface="Consolas"/>
                <a:ea typeface="Consolas"/>
                <a:cs typeface="Consolas"/>
                <a:sym typeface="Consolas"/>
              </a:rPr>
              <a:t>Ott Toomet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latin typeface="Consolas"/>
                <a:ea typeface="Consolas"/>
                <a:cs typeface="Consolas"/>
                <a:sym typeface="Consolas"/>
              </a:rPr>
              <a:t>Jon Clayden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latin typeface="Consolas"/>
                <a:ea typeface="Consolas"/>
                <a:cs typeface="Consolas"/>
                <a:sym typeface="Consolas"/>
              </a:rPr>
              <a:t>Michel Lang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latin typeface="Consolas"/>
                <a:ea typeface="Consolas"/>
                <a:cs typeface="Consolas"/>
                <a:sym typeface="Consolas"/>
              </a:rPr>
              <a:t>Brian Ripley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latin typeface="Consolas"/>
                <a:ea typeface="Consolas"/>
                <a:cs typeface="Consolas"/>
                <a:sym typeface="Consolas"/>
              </a:rPr>
              <a:t>Thomas Fuchs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latin typeface="Consolas"/>
                <a:ea typeface="Consolas"/>
                <a:cs typeface="Consolas"/>
                <a:sym typeface="Consolas"/>
              </a:rPr>
              <a:t>Jan Wijffels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latin typeface="Consolas"/>
                <a:ea typeface="Consolas"/>
                <a:cs typeface="Consolas"/>
                <a:sym typeface="Consolas"/>
              </a:rPr>
              <a:t>Bryan Hanson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latin typeface="Consolas"/>
                <a:ea typeface="Consolas"/>
                <a:cs typeface="Consolas"/>
                <a:sym typeface="Consolas"/>
              </a:rPr>
              <a:t>Lionel Henry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latin typeface="Consolas"/>
                <a:ea typeface="Consolas"/>
                <a:cs typeface="Consolas"/>
                <a:sym typeface="Consolas"/>
              </a:rPr>
              <a:t>John Blischak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latin typeface="Consolas"/>
                <a:ea typeface="Consolas"/>
                <a:cs typeface="Consolas"/>
                <a:sym typeface="Consolas"/>
              </a:rPr>
              <a:t>Jozef Hajnala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latin typeface="Consolas"/>
                <a:ea typeface="Consolas"/>
                <a:cs typeface="Consolas"/>
                <a:sym typeface="Consolas"/>
              </a:rPr>
              <a:t>Maja Zaloznik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latin typeface="Consolas"/>
                <a:ea typeface="Consolas"/>
                <a:cs typeface="Consolas"/>
                <a:sym typeface="Consolas"/>
              </a:rPr>
              <a:t>James Thompson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latin typeface="Consolas"/>
                <a:ea typeface="Consolas"/>
                <a:cs typeface="Consolas"/>
                <a:sym typeface="Consolas"/>
              </a:rPr>
              <a:t>Sebastian Meyer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latin typeface="Consolas"/>
                <a:ea typeface="Consolas"/>
                <a:cs typeface="Consolas"/>
                <a:sym typeface="Consolas"/>
              </a:rPr>
              <a:t>Patrick Breheny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latin typeface="Consolas"/>
                <a:ea typeface="Consolas"/>
                <a:cs typeface="Consolas"/>
                <a:sym typeface="Consolas"/>
              </a:rPr>
              <a:t>GH user Billy34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latin typeface="Consolas"/>
                <a:ea typeface="Consolas"/>
                <a:cs typeface="Consolas"/>
                <a:sym typeface="Consolas"/>
              </a:rPr>
              <a:t>Matthijs Berends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GH user salim-b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latin typeface="Consolas"/>
                <a:ea typeface="Consolas"/>
                <a:cs typeface="Consolas"/>
                <a:sym typeface="Consolas"/>
              </a:rPr>
              <a:t>Henrik Bengtsson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latin typeface="Consolas"/>
                <a:ea typeface="Consolas"/>
                <a:cs typeface="Consolas"/>
                <a:sym typeface="Consolas"/>
              </a:rPr>
              <a:t>Dirk Eddelbuettel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latin typeface="Consolas"/>
                <a:ea typeface="Consolas"/>
                <a:cs typeface="Consolas"/>
                <a:sym typeface="Consolas"/>
              </a:rPr>
              <a:t>George G Vega Yon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latin typeface="Consolas"/>
                <a:ea typeface="Consolas"/>
                <a:cs typeface="Consolas"/>
                <a:sym typeface="Consolas"/>
              </a:rPr>
              <a:t>Bart-Jan van Rossum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Consolas"/>
                <a:ea typeface="Consolas"/>
                <a:cs typeface="Consolas"/>
                <a:sym typeface="Consolas"/>
              </a:rPr>
              <a:t>Jonas Kristoffer Lindeloef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00" y="270350"/>
            <a:ext cx="4704300" cy="47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7750" y="1736150"/>
            <a:ext cx="1414575" cy="1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73875" cy="47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6625" y="3683050"/>
            <a:ext cx="4586100" cy="434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</p:pic>
      <p:cxnSp>
        <p:nvCxnSpPr>
          <p:cNvPr id="102" name="Google Shape;102;p17"/>
          <p:cNvCxnSpPr>
            <a:stCxn id="101" idx="2"/>
          </p:cNvCxnSpPr>
          <p:nvPr/>
        </p:nvCxnSpPr>
        <p:spPr>
          <a:xfrm flipH="1">
            <a:off x="3238375" y="4117525"/>
            <a:ext cx="3231300" cy="57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7"/>
          <p:cNvSpPr txBox="1"/>
          <p:nvPr/>
        </p:nvSpPr>
        <p:spPr>
          <a:xfrm>
            <a:off x="5432775" y="1516975"/>
            <a:ext cx="2709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2500">
                <a:latin typeface="Open Sans"/>
                <a:ea typeface="Open Sans"/>
                <a:cs typeface="Open Sans"/>
                <a:sym typeface="Open Sans"/>
              </a:rPr>
              <a:t>Unit tests</a:t>
            </a:r>
            <a:endParaRPr b="1" sz="2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4" name="Google Shape;104;p17"/>
          <p:cNvCxnSpPr>
            <a:stCxn id="103" idx="1"/>
          </p:cNvCxnSpPr>
          <p:nvPr/>
        </p:nvCxnSpPr>
        <p:spPr>
          <a:xfrm rot="10800000">
            <a:off x="4332075" y="1801075"/>
            <a:ext cx="1100700" cy="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Tests travel with the package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50" y="1518780"/>
            <a:ext cx="1971825" cy="197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8"/>
          <p:cNvCxnSpPr>
            <a:stCxn id="110" idx="3"/>
            <a:endCxn id="112" idx="1"/>
          </p:cNvCxnSpPr>
          <p:nvPr/>
        </p:nvCxnSpPr>
        <p:spPr>
          <a:xfrm>
            <a:off x="2596475" y="2504680"/>
            <a:ext cx="4320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7500" y="1576525"/>
            <a:ext cx="1971825" cy="1856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2808125" y="1950575"/>
            <a:ext cx="377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2400">
                <a:latin typeface="Consolas"/>
                <a:ea typeface="Consolas"/>
                <a:cs typeface="Consolas"/>
                <a:sym typeface="Consolas"/>
              </a:rPr>
              <a:t>expect_equal(1+1,2)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Testing in parallel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200" y="3585249"/>
            <a:ext cx="1106196" cy="10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125" y="3585249"/>
            <a:ext cx="1106196" cy="10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585249"/>
            <a:ext cx="1106196" cy="10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850" y="3585249"/>
            <a:ext cx="1106196" cy="10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2121400" y="1615725"/>
            <a:ext cx="4807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2700">
                <a:latin typeface="Consolas"/>
                <a:ea typeface="Consolas"/>
                <a:cs typeface="Consolas"/>
                <a:sym typeface="Consolas"/>
              </a:rPr>
              <a:t>R&gt; run_test_dir(ncpu=4)</a:t>
            </a:r>
            <a:endParaRPr b="1" sz="27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4" name="Google Shape;124;p19"/>
          <p:cNvCxnSpPr>
            <a:stCxn id="123" idx="2"/>
            <a:endCxn id="119" idx="0"/>
          </p:cNvCxnSpPr>
          <p:nvPr/>
        </p:nvCxnSpPr>
        <p:spPr>
          <a:xfrm rot="5400000">
            <a:off x="2638600" y="1698825"/>
            <a:ext cx="1369200" cy="24036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9"/>
          <p:cNvCxnSpPr/>
          <p:nvPr/>
        </p:nvCxnSpPr>
        <p:spPr>
          <a:xfrm rot="5400000">
            <a:off x="3417700" y="2483175"/>
            <a:ext cx="1379700" cy="834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9"/>
          <p:cNvCxnSpPr>
            <a:stCxn id="123" idx="2"/>
            <a:endCxn id="121" idx="0"/>
          </p:cNvCxnSpPr>
          <p:nvPr/>
        </p:nvCxnSpPr>
        <p:spPr>
          <a:xfrm flipH="1" rot="-5400000">
            <a:off x="4140400" y="2600625"/>
            <a:ext cx="1369200" cy="6000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9"/>
          <p:cNvCxnSpPr>
            <a:stCxn id="123" idx="2"/>
            <a:endCxn id="122" idx="0"/>
          </p:cNvCxnSpPr>
          <p:nvPr/>
        </p:nvCxnSpPr>
        <p:spPr>
          <a:xfrm flipH="1" rot="-5400000">
            <a:off x="4841800" y="1899225"/>
            <a:ext cx="1369200" cy="20028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Reporting side effects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425" y="2959425"/>
            <a:ext cx="1971825" cy="1856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599725" y="1615725"/>
            <a:ext cx="7443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2700">
                <a:latin typeface="Consolas"/>
                <a:ea typeface="Consolas"/>
                <a:cs typeface="Consolas"/>
                <a:sym typeface="Consolas"/>
              </a:rPr>
              <a:t>R&gt; </a:t>
            </a:r>
            <a:r>
              <a:rPr b="1" lang="nl" sz="2700">
                <a:latin typeface="Consolas"/>
                <a:ea typeface="Consolas"/>
                <a:cs typeface="Consolas"/>
                <a:sym typeface="Consolas"/>
              </a:rPr>
              <a:t>run_test_file(side_effects=TRUE)</a:t>
            </a:r>
            <a:endParaRPr b="1"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2700">
                <a:latin typeface="Consolas"/>
                <a:ea typeface="Consolas"/>
                <a:cs typeface="Consolas"/>
                <a:sym typeface="Consolas"/>
              </a:rPr>
              <a:t>report_side_effects()</a:t>
            </a:r>
            <a:endParaRPr b="1" sz="2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3894675" y="2511775"/>
            <a:ext cx="5249340" cy="2349486"/>
          </a:xfrm>
          <a:prstGeom prst="irregularSeal2">
            <a:avLst/>
          </a:prstGeom>
          <a:solidFill>
            <a:srgbClr val="0B539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2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LC_COLLATE=”C”</a:t>
            </a:r>
            <a:endParaRPr b="1" sz="2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Consolas"/>
                <a:ea typeface="Consolas"/>
                <a:cs typeface="Consolas"/>
                <a:sym typeface="Consolas"/>
              </a:rPr>
              <a:t>tinytest</a:t>
            </a:r>
            <a:r>
              <a:rPr lang="nl"/>
              <a:t> 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486825" y="1432275"/>
            <a:ext cx="5715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nl" sz="2400">
                <a:latin typeface="Open Sans"/>
                <a:ea typeface="Open Sans"/>
                <a:cs typeface="Open Sans"/>
                <a:sym typeface="Open Sans"/>
              </a:rPr>
              <a:t>Small, </a:t>
            </a:r>
            <a:r>
              <a:rPr b="1" lang="nl" sz="2400">
                <a:latin typeface="Open Sans"/>
                <a:ea typeface="Open Sans"/>
                <a:cs typeface="Open Sans"/>
                <a:sym typeface="Open Sans"/>
              </a:rPr>
              <a:t>dependency-free</a:t>
            </a:r>
            <a:r>
              <a:rPr lang="nl" sz="2400">
                <a:latin typeface="Open Sans"/>
                <a:ea typeface="Open Sans"/>
                <a:cs typeface="Open Sans"/>
                <a:sym typeface="Open Sans"/>
              </a:rPr>
              <a:t> package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b="1" lang="nl" sz="2400">
                <a:latin typeface="Open Sans"/>
                <a:ea typeface="Open Sans"/>
                <a:cs typeface="Open Sans"/>
                <a:sym typeface="Open Sans"/>
              </a:rPr>
              <a:t>Easy to set up</a:t>
            </a:r>
            <a:r>
              <a:rPr lang="nl" sz="2400">
                <a:latin typeface="Open Sans"/>
                <a:ea typeface="Open Sans"/>
                <a:cs typeface="Open Sans"/>
                <a:sym typeface="Open Sans"/>
              </a:rPr>
              <a:t> and use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nl" sz="2400">
                <a:latin typeface="Open Sans"/>
                <a:ea typeface="Open Sans"/>
                <a:cs typeface="Open Sans"/>
                <a:sym typeface="Open Sans"/>
              </a:rPr>
              <a:t>Support for </a:t>
            </a:r>
            <a:r>
              <a:rPr b="1" lang="nl" sz="2400">
                <a:latin typeface="Open Sans"/>
                <a:ea typeface="Open Sans"/>
                <a:cs typeface="Open Sans"/>
                <a:sym typeface="Open Sans"/>
              </a:rPr>
              <a:t>pkg building cycle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b="1" lang="nl" sz="2400">
                <a:latin typeface="Open Sans"/>
                <a:ea typeface="Open Sans"/>
                <a:cs typeface="Open Sans"/>
                <a:sym typeface="Open Sans"/>
              </a:rPr>
              <a:t>Parallel testing</a:t>
            </a:r>
            <a:r>
              <a:rPr lang="nl" sz="2400">
                <a:latin typeface="Open Sans"/>
                <a:ea typeface="Open Sans"/>
                <a:cs typeface="Open Sans"/>
                <a:sym typeface="Open Sans"/>
              </a:rPr>
              <a:t>, as easy as </a:t>
            </a:r>
            <a:r>
              <a:rPr b="1" lang="nl" sz="2400">
                <a:latin typeface="Consolas"/>
                <a:ea typeface="Consolas"/>
                <a:cs typeface="Consolas"/>
                <a:sym typeface="Consolas"/>
              </a:rPr>
              <a:t>ncpu=</a:t>
            </a:r>
            <a:r>
              <a:rPr b="1" i="1" lang="nl" sz="2400">
                <a:latin typeface="Consolas"/>
                <a:ea typeface="Consolas"/>
                <a:cs typeface="Consolas"/>
                <a:sym typeface="Consolas"/>
              </a:rPr>
              <a:t>n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b="1" lang="nl" sz="2400">
                <a:latin typeface="Open Sans"/>
                <a:ea typeface="Open Sans"/>
                <a:cs typeface="Open Sans"/>
                <a:sym typeface="Open Sans"/>
              </a:rPr>
              <a:t>Track side effects</a:t>
            </a:r>
            <a:r>
              <a:rPr lang="nl" sz="2400">
                <a:latin typeface="Open Sans"/>
                <a:ea typeface="Open Sans"/>
                <a:cs typeface="Open Sans"/>
                <a:sym typeface="Open Sans"/>
              </a:rPr>
              <a:t> with ease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b="1" lang="nl" sz="2400">
                <a:latin typeface="Open Sans"/>
                <a:ea typeface="Open Sans"/>
                <a:cs typeface="Open Sans"/>
                <a:sym typeface="Open Sans"/>
              </a:rPr>
              <a:t>Tests travel</a:t>
            </a:r>
            <a:r>
              <a:rPr lang="nl" sz="2400">
                <a:latin typeface="Open Sans"/>
                <a:ea typeface="Open Sans"/>
                <a:cs typeface="Open Sans"/>
                <a:sym typeface="Open Sans"/>
              </a:rPr>
              <a:t> with the package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3550" y="315925"/>
            <a:ext cx="1463326" cy="18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550" y="2169075"/>
            <a:ext cx="1463325" cy="178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