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e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e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citeseerx.ist.psu.edu/viewdoc/download?doi=10.1.1.331.6673&amp;rep=rep1&amp;type=pdf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www.tandfonline.com/doi/abs/10.1080/00401706.1987.10488204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www.youtube.com/watch?v=5GSZPs3Zqac" TargetMode="External"/><Relationship Id="rId7" Type="http://schemas.openxmlformats.org/officeDocument/2006/relationships/image" Target="../media/image1.tif"/><Relationship Id="rId8" Type="http://schemas.openxmlformats.org/officeDocument/2006/relationships/image" Target="../media/image2.tif"/><Relationship Id="rId9" Type="http://schemas.openxmlformats.org/officeDocument/2006/relationships/hyperlink" Target="http://ggobi.org/rggobi.html" TargetMode="External"/><Relationship Id="rId10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egawidget.github.io/virgo/" TargetMode="External"/><Relationship Id="rId3" Type="http://schemas.openxmlformats.org/officeDocument/2006/relationships/hyperlink" Target="https://github.com/vegawidget/virgo" TargetMode="External"/><Relationship Id="rId4" Type="http://schemas.openxmlformats.org/officeDocument/2006/relationships/hyperlink" Target="https://github.com/vegawidget/vegawidget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tuart Lee and Earo Wa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379729">
              <a:defRPr sz="3588"/>
            </a:lvl1pPr>
          </a:lstStyle>
          <a:p>
            <a:pPr/>
            <a:r>
              <a:t>Stuart Lee and Earo Wang</a:t>
            </a:r>
          </a:p>
        </p:txBody>
      </p:sp>
      <p:sp>
        <p:nvSpPr>
          <p:cNvPr id="152" name="virg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virgo</a:t>
            </a:r>
          </a:p>
        </p:txBody>
      </p:sp>
      <p:sp>
        <p:nvSpPr>
          <p:cNvPr id="153" name="a layered grammar of interactive graphic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2438338">
              <a:lnSpc>
                <a:spcPct val="80000"/>
              </a:lnSpc>
              <a:defRPr spc="-170" sz="8500"/>
            </a:lvl1pPr>
          </a:lstStyle>
          <a:p>
            <a:pPr/>
            <a:r>
              <a:t>a layered grammar of interactive graphics</a:t>
            </a:r>
          </a:p>
        </p:txBody>
      </p:sp>
      <p:pic>
        <p:nvPicPr>
          <p:cNvPr id="154" name="gapminder-animate.png" descr="gapminder-anima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5033" y="718055"/>
            <a:ext cx="15368140" cy="6336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Why Interactiv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Interactive?</a:t>
            </a:r>
          </a:p>
        </p:txBody>
      </p:sp>
      <p:pic>
        <p:nvPicPr>
          <p:cNvPr id="157" name="paul.jpg" descr="pau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0968" y="3337174"/>
            <a:ext cx="16256001" cy="914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creen Shot 2021-06-23 at 11.39.05 am.png" descr="Screen Shot 2021-06-23 at 11.39.05 am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35935" y="669914"/>
            <a:ext cx="8635501" cy="5637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Screen Shot 2021-06-23 at 11.42.28 am.png" descr="Screen Shot 2021-06-23 at 11.42.28 am.png">
            <a:hlinkClick r:id="rId4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982066" y="588513"/>
            <a:ext cx="8115301" cy="6273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3" name="Group">
            <a:hlinkClick r:id="rId6" invalidUrl="" action="" tgtFrame="" tooltip="" history="1" highlightClick="0" endSnd="0"/>
          </p:cNvPr>
          <p:cNvGrpSpPr/>
          <p:nvPr/>
        </p:nvGrpSpPr>
        <p:grpSpPr>
          <a:xfrm>
            <a:off x="2785039" y="8343493"/>
            <a:ext cx="8163547" cy="3048001"/>
            <a:chOff x="0" y="0"/>
            <a:chExt cx="8163545" cy="3048000"/>
          </a:xfrm>
        </p:grpSpPr>
        <p:pic>
          <p:nvPicPr>
            <p:cNvPr id="161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099545" y="0"/>
              <a:ext cx="4064001" cy="304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4064000" cy="304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4" name="Screen Shot 2021-06-23 at 1.01.44 pm.png" descr="Screen Shot 2021-06-23 at 1.01.44 pm.png">
            <a:hlinkClick r:id="rId9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3128894" y="7155894"/>
            <a:ext cx="8153401" cy="613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ine"/>
          <p:cNvSpPr/>
          <p:nvPr/>
        </p:nvSpPr>
        <p:spPr>
          <a:xfrm flipV="1">
            <a:off x="4191777" y="1706037"/>
            <a:ext cx="1" cy="938953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Line"/>
          <p:cNvSpPr/>
          <p:nvPr/>
        </p:nvSpPr>
        <p:spPr>
          <a:xfrm>
            <a:off x="4136440" y="11069453"/>
            <a:ext cx="1788643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8" name="Static"/>
          <p:cNvSpPr txBox="1"/>
          <p:nvPr/>
        </p:nvSpPr>
        <p:spPr>
          <a:xfrm>
            <a:off x="3689666" y="11763536"/>
            <a:ext cx="207568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Static</a:t>
            </a:r>
          </a:p>
        </p:txBody>
      </p:sp>
      <p:sp>
        <p:nvSpPr>
          <p:cNvPr id="169" name="Interactive"/>
          <p:cNvSpPr txBox="1"/>
          <p:nvPr/>
        </p:nvSpPr>
        <p:spPr>
          <a:xfrm>
            <a:off x="17528909" y="11763536"/>
            <a:ext cx="365607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Interactive</a:t>
            </a:r>
          </a:p>
        </p:txBody>
      </p:sp>
      <p:sp>
        <p:nvSpPr>
          <p:cNvPr id="170" name="Named"/>
          <p:cNvSpPr txBox="1"/>
          <p:nvPr/>
        </p:nvSpPr>
        <p:spPr>
          <a:xfrm>
            <a:off x="591543" y="10270638"/>
            <a:ext cx="258470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Named</a:t>
            </a:r>
          </a:p>
        </p:txBody>
      </p:sp>
      <p:sp>
        <p:nvSpPr>
          <p:cNvPr id="171" name="Grammar"/>
          <p:cNvSpPr txBox="1"/>
          <p:nvPr/>
        </p:nvSpPr>
        <p:spPr>
          <a:xfrm>
            <a:off x="224640" y="2427000"/>
            <a:ext cx="331851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Grammar</a:t>
            </a:r>
          </a:p>
        </p:txBody>
      </p:sp>
      <p:pic>
        <p:nvPicPr>
          <p:cNvPr id="172" name="ggiraph.png" descr="ggirap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79984" y="3961515"/>
            <a:ext cx="2540001" cy="293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loon.png" descr="lo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03924" y="6295718"/>
            <a:ext cx="2298701" cy="266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ggplot2.png" descr="ggplot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21021" y="2365608"/>
            <a:ext cx="2523614" cy="293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lotly.png" descr="plotl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28984" y="8724000"/>
            <a:ext cx="5842001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graphics"/>
          <p:cNvSpPr txBox="1"/>
          <p:nvPr/>
        </p:nvSpPr>
        <p:spPr>
          <a:xfrm>
            <a:off x="4532053" y="8954164"/>
            <a:ext cx="3444722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graphics</a:t>
            </a:r>
          </a:p>
        </p:txBody>
      </p:sp>
      <p:pic>
        <p:nvPicPr>
          <p:cNvPr id="177" name="g2r.png" descr="g2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651556" y="3947278"/>
            <a:ext cx="2584705" cy="2962175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vegawidget"/>
          <p:cNvSpPr txBox="1"/>
          <p:nvPr/>
        </p:nvSpPr>
        <p:spPr>
          <a:xfrm>
            <a:off x="11496152" y="4931033"/>
            <a:ext cx="4237990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vegawidget</a:t>
            </a:r>
          </a:p>
        </p:txBody>
      </p:sp>
      <p:sp>
        <p:nvSpPr>
          <p:cNvPr id="179" name="virgo"/>
          <p:cNvSpPr txBox="1"/>
          <p:nvPr/>
        </p:nvSpPr>
        <p:spPr>
          <a:xfrm>
            <a:off x="16623176" y="2818218"/>
            <a:ext cx="4237990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/>
            </a:lvl1pPr>
          </a:lstStyle>
          <a:p>
            <a:pPr/>
            <a:r>
              <a:t>virgo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ne"/>
          <p:cNvSpPr/>
          <p:nvPr/>
        </p:nvSpPr>
        <p:spPr>
          <a:xfrm flipV="1">
            <a:off x="4191777" y="1706037"/>
            <a:ext cx="1" cy="938953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2" name="Line"/>
          <p:cNvSpPr/>
          <p:nvPr/>
        </p:nvSpPr>
        <p:spPr>
          <a:xfrm>
            <a:off x="4136440" y="11069453"/>
            <a:ext cx="1788643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Static"/>
          <p:cNvSpPr txBox="1"/>
          <p:nvPr/>
        </p:nvSpPr>
        <p:spPr>
          <a:xfrm>
            <a:off x="3689666" y="11763536"/>
            <a:ext cx="207568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Static</a:t>
            </a:r>
          </a:p>
        </p:txBody>
      </p:sp>
      <p:sp>
        <p:nvSpPr>
          <p:cNvPr id="184" name="Interactive"/>
          <p:cNvSpPr txBox="1"/>
          <p:nvPr/>
        </p:nvSpPr>
        <p:spPr>
          <a:xfrm>
            <a:off x="17528909" y="11763536"/>
            <a:ext cx="365607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Interactive</a:t>
            </a:r>
          </a:p>
        </p:txBody>
      </p:sp>
      <p:sp>
        <p:nvSpPr>
          <p:cNvPr id="185" name="Named"/>
          <p:cNvSpPr txBox="1"/>
          <p:nvPr/>
        </p:nvSpPr>
        <p:spPr>
          <a:xfrm>
            <a:off x="591543" y="10270638"/>
            <a:ext cx="258470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Named</a:t>
            </a:r>
          </a:p>
        </p:txBody>
      </p:sp>
      <p:sp>
        <p:nvSpPr>
          <p:cNvPr id="186" name="Grammar"/>
          <p:cNvSpPr txBox="1"/>
          <p:nvPr/>
        </p:nvSpPr>
        <p:spPr>
          <a:xfrm>
            <a:off x="224640" y="2427000"/>
            <a:ext cx="331851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Grammar</a:t>
            </a:r>
          </a:p>
        </p:txBody>
      </p:sp>
      <p:pic>
        <p:nvPicPr>
          <p:cNvPr id="187" name="ggiraph.png" descr="ggirap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79984" y="3961515"/>
            <a:ext cx="2540001" cy="293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loon.png" descr="lo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03924" y="6295718"/>
            <a:ext cx="2298701" cy="266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ggplot2.png" descr="ggplot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21021" y="2365608"/>
            <a:ext cx="2523614" cy="293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lotly.png" descr="plotl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28984" y="8724000"/>
            <a:ext cx="5842001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graphics"/>
          <p:cNvSpPr txBox="1"/>
          <p:nvPr/>
        </p:nvSpPr>
        <p:spPr>
          <a:xfrm>
            <a:off x="4532053" y="8954164"/>
            <a:ext cx="3444722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graphics</a:t>
            </a:r>
          </a:p>
        </p:txBody>
      </p:sp>
      <p:pic>
        <p:nvPicPr>
          <p:cNvPr id="192" name="g2r.png" descr="g2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651556" y="3947278"/>
            <a:ext cx="2584705" cy="2962175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vegawidget"/>
          <p:cNvSpPr txBox="1"/>
          <p:nvPr/>
        </p:nvSpPr>
        <p:spPr>
          <a:xfrm>
            <a:off x="11496152" y="4931033"/>
            <a:ext cx="4237990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vegawidget</a:t>
            </a:r>
          </a:p>
        </p:txBody>
      </p:sp>
      <p:sp>
        <p:nvSpPr>
          <p:cNvPr id="194" name="virgo"/>
          <p:cNvSpPr txBox="1"/>
          <p:nvPr/>
        </p:nvSpPr>
        <p:spPr>
          <a:xfrm>
            <a:off x="16623176" y="2818218"/>
            <a:ext cx="4237990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/>
            </a:lvl1pPr>
          </a:lstStyle>
          <a:p>
            <a:pPr/>
            <a:r>
              <a:t>virgo</a:t>
            </a:r>
          </a:p>
        </p:txBody>
      </p:sp>
      <p:pic>
        <p:nvPicPr>
          <p:cNvPr id="195" name="shiny.png" descr="shiny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518400" y="1441450"/>
            <a:ext cx="9347200" cy="1083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emo Tim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earning Mo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More</a:t>
            </a:r>
          </a:p>
        </p:txBody>
      </p:sp>
      <p:sp>
        <p:nvSpPr>
          <p:cNvPr id="200" name="https://vegawidget.github.io/virgo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7000"/>
            </a:pPr>
            <a:r>
              <a:rPr u="sng">
                <a:hlinkClick r:id="rId2" invalidUrl="" action="" tgtFrame="" tooltip="" history="1" highlightClick="0" endSnd="0"/>
              </a:rPr>
              <a:t>https://vegawidget.github.io/virgo/</a:t>
            </a:r>
          </a:p>
          <a:p>
            <a:pPr marL="0" indent="0">
              <a:buSzTx/>
              <a:buNone/>
              <a:defRPr sz="7000"/>
            </a:pPr>
            <a:r>
              <a:rPr u="sng">
                <a:hlinkClick r:id="rId3" invalidUrl="" action="" tgtFrame="" tooltip="" history="1" highlightClick="0" endSnd="0"/>
              </a:rPr>
              <a:t>https://github.com/vegawidget/virgo</a:t>
            </a:r>
            <a:r>
              <a:t> </a:t>
            </a:r>
          </a:p>
          <a:p>
            <a:pPr marL="0" indent="0">
              <a:buSzTx/>
              <a:buNone/>
              <a:defRPr sz="7000"/>
            </a:pPr>
            <a:r>
              <a:rPr u="sng">
                <a:hlinkClick r:id="rId4" invalidUrl="" action="" tgtFrame="" tooltip="" history="1" highlightClick="0" endSnd="0"/>
              </a:rPr>
              <a:t>https://github.com/vegawidget/vegawidget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Earo Wang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Earo Wang</a:t>
            </a:r>
          </a:p>
          <a:p>
            <a:pPr/>
            <a:r>
              <a:t>Ian Lyttle</a:t>
            </a:r>
          </a:p>
          <a:p>
            <a:pPr/>
            <a:r>
              <a:t>Alicia Schep</a:t>
            </a:r>
          </a:p>
          <a:p>
            <a:pPr/>
            <a:r>
              <a:t>Vega/Vega-Lite Developers</a:t>
            </a:r>
          </a:p>
        </p:txBody>
      </p:sp>
      <p:sp>
        <p:nvSpPr>
          <p:cNvPr id="203" name="Acknowledg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Acknowledgements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