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257" r:id="rId6"/>
    <p:sldId id="265" r:id="rId7"/>
    <p:sldId id="266" r:id="rId8"/>
    <p:sldId id="260" r:id="rId9"/>
    <p:sldId id="261" r:id="rId10"/>
    <p:sldId id="262" r:id="rId11"/>
    <p:sldId id="263" r:id="rId12"/>
    <p:sldId id="264" r:id="rId13"/>
    <p:sldId id="267" r:id="rId14"/>
    <p:sldId id="274" r:id="rId15"/>
    <p:sldId id="275" r:id="rId16"/>
    <p:sldId id="268" r:id="rId17"/>
    <p:sldId id="269" r:id="rId18"/>
    <p:sldId id="270" r:id="rId19"/>
    <p:sldId id="277" r:id="rId20"/>
    <p:sldId id="271" r:id="rId21"/>
    <p:sldId id="273" r:id="rId22"/>
    <p:sldId id="278" r:id="rId2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3C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CD5A9-A52F-4901-9800-B66E59FF731B}" v="68" dt="2021-06-23T08:37:15.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9291" autoAdjust="0"/>
  </p:normalViewPr>
  <p:slideViewPr>
    <p:cSldViewPr snapToGrid="0">
      <p:cViewPr varScale="1">
        <p:scale>
          <a:sx n="59" d="100"/>
          <a:sy n="59" d="100"/>
        </p:scale>
        <p:origin x="1570"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C2F234-F4DC-48A2-8052-E7757035317E}"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0344FFFD-D308-4024-94D5-05FC24707BDC}">
      <dgm:prSet/>
      <dgm:spPr/>
      <dgm:t>
        <a:bodyPr/>
        <a:lstStyle/>
        <a:p>
          <a:pPr>
            <a:defRPr b="1"/>
          </a:pPr>
          <a:r>
            <a:rPr lang="en-US"/>
            <a:t>Data pre-processing </a:t>
          </a:r>
        </a:p>
      </dgm:t>
    </dgm:pt>
    <dgm:pt modelId="{C2EB4E16-D6BA-4A53-93A8-9E792EA8C24F}" type="parTrans" cxnId="{CCD193E8-23FC-4540-BFE5-B5946C519900}">
      <dgm:prSet/>
      <dgm:spPr/>
      <dgm:t>
        <a:bodyPr/>
        <a:lstStyle/>
        <a:p>
          <a:endParaRPr lang="en-US"/>
        </a:p>
      </dgm:t>
    </dgm:pt>
    <dgm:pt modelId="{F91AF53A-F9CA-43D4-AA32-40705ACE4607}" type="sibTrans" cxnId="{CCD193E8-23FC-4540-BFE5-B5946C519900}">
      <dgm:prSet/>
      <dgm:spPr/>
      <dgm:t>
        <a:bodyPr/>
        <a:lstStyle/>
        <a:p>
          <a:endParaRPr lang="en-US"/>
        </a:p>
      </dgm:t>
    </dgm:pt>
    <dgm:pt modelId="{5F2CBE39-4585-4F76-9742-317AAFF52291}">
      <dgm:prSet/>
      <dgm:spPr/>
      <dgm:t>
        <a:bodyPr/>
        <a:lstStyle/>
        <a:p>
          <a:r>
            <a:rPr lang="en-US"/>
            <a:t>Disparate impact remover</a:t>
          </a:r>
        </a:p>
      </dgm:t>
    </dgm:pt>
    <dgm:pt modelId="{855A34FD-982E-49A0-ABCC-18FF018ED716}" type="parTrans" cxnId="{A7CA12C0-AE0C-4CD7-9E8D-DA91A8B0AEB4}">
      <dgm:prSet/>
      <dgm:spPr/>
      <dgm:t>
        <a:bodyPr/>
        <a:lstStyle/>
        <a:p>
          <a:endParaRPr lang="en-US"/>
        </a:p>
      </dgm:t>
    </dgm:pt>
    <dgm:pt modelId="{3532D961-1CE8-47B9-8833-4CC9082A2C21}" type="sibTrans" cxnId="{A7CA12C0-AE0C-4CD7-9E8D-DA91A8B0AEB4}">
      <dgm:prSet/>
      <dgm:spPr/>
      <dgm:t>
        <a:bodyPr/>
        <a:lstStyle/>
        <a:p>
          <a:endParaRPr lang="en-US"/>
        </a:p>
      </dgm:t>
    </dgm:pt>
    <dgm:pt modelId="{03E1009E-37BF-4BD1-A7C5-8D75358F5C88}">
      <dgm:prSet/>
      <dgm:spPr/>
      <dgm:t>
        <a:bodyPr/>
        <a:lstStyle/>
        <a:p>
          <a:r>
            <a:rPr lang="en-US"/>
            <a:t>Reweighting</a:t>
          </a:r>
        </a:p>
      </dgm:t>
    </dgm:pt>
    <dgm:pt modelId="{8E254C06-BB45-4234-AAB0-262AF2E94E14}" type="parTrans" cxnId="{EFEA64A0-AC7B-43E7-BA57-EAEC68DAD458}">
      <dgm:prSet/>
      <dgm:spPr/>
      <dgm:t>
        <a:bodyPr/>
        <a:lstStyle/>
        <a:p>
          <a:endParaRPr lang="en-US"/>
        </a:p>
      </dgm:t>
    </dgm:pt>
    <dgm:pt modelId="{76F0BD37-0A22-43A6-AE53-BDB92FE0A5B0}" type="sibTrans" cxnId="{EFEA64A0-AC7B-43E7-BA57-EAEC68DAD458}">
      <dgm:prSet/>
      <dgm:spPr/>
      <dgm:t>
        <a:bodyPr/>
        <a:lstStyle/>
        <a:p>
          <a:endParaRPr lang="en-US"/>
        </a:p>
      </dgm:t>
    </dgm:pt>
    <dgm:pt modelId="{8060F1A7-CEE8-4670-88FB-B68C151E9172}">
      <dgm:prSet/>
      <dgm:spPr/>
      <dgm:t>
        <a:bodyPr/>
        <a:lstStyle/>
        <a:p>
          <a:r>
            <a:rPr lang="en-US"/>
            <a:t>Resampling</a:t>
          </a:r>
        </a:p>
      </dgm:t>
    </dgm:pt>
    <dgm:pt modelId="{9D8CF1AF-C15E-4068-8C63-65221DA165BB}" type="parTrans" cxnId="{0702C22B-26CA-4F7A-B493-DF6A518A9CE5}">
      <dgm:prSet/>
      <dgm:spPr/>
      <dgm:t>
        <a:bodyPr/>
        <a:lstStyle/>
        <a:p>
          <a:endParaRPr lang="en-US"/>
        </a:p>
      </dgm:t>
    </dgm:pt>
    <dgm:pt modelId="{87702AA7-641A-40E6-8A14-4970275BC4D5}" type="sibTrans" cxnId="{0702C22B-26CA-4F7A-B493-DF6A518A9CE5}">
      <dgm:prSet/>
      <dgm:spPr/>
      <dgm:t>
        <a:bodyPr/>
        <a:lstStyle/>
        <a:p>
          <a:endParaRPr lang="en-US"/>
        </a:p>
      </dgm:t>
    </dgm:pt>
    <dgm:pt modelId="{5685DC86-AB1A-42DA-87DB-C10B6DF36EE2}">
      <dgm:prSet/>
      <dgm:spPr/>
      <dgm:t>
        <a:bodyPr/>
        <a:lstStyle/>
        <a:p>
          <a:pPr>
            <a:defRPr b="1"/>
          </a:pPr>
          <a:r>
            <a:rPr lang="en-US"/>
            <a:t>Explainer post-processing</a:t>
          </a:r>
        </a:p>
      </dgm:t>
    </dgm:pt>
    <dgm:pt modelId="{CE33AE55-627D-40D1-86F7-5957C491E4BB}" type="parTrans" cxnId="{D035F1C8-8CB9-4C90-B278-14BB7FD70CA5}">
      <dgm:prSet/>
      <dgm:spPr/>
      <dgm:t>
        <a:bodyPr/>
        <a:lstStyle/>
        <a:p>
          <a:endParaRPr lang="en-US"/>
        </a:p>
      </dgm:t>
    </dgm:pt>
    <dgm:pt modelId="{65A8E7A6-92BA-4E1D-9FA1-DEA7FDE451E8}" type="sibTrans" cxnId="{D035F1C8-8CB9-4C90-B278-14BB7FD70CA5}">
      <dgm:prSet/>
      <dgm:spPr/>
      <dgm:t>
        <a:bodyPr/>
        <a:lstStyle/>
        <a:p>
          <a:endParaRPr lang="en-US"/>
        </a:p>
      </dgm:t>
    </dgm:pt>
    <dgm:pt modelId="{67CA07A4-3A35-4279-B076-B4DE692CF844}">
      <dgm:prSet/>
      <dgm:spPr/>
      <dgm:t>
        <a:bodyPr/>
        <a:lstStyle/>
        <a:p>
          <a:r>
            <a:rPr lang="en-US" dirty="0"/>
            <a:t>Reject Option based Classification Pivot</a:t>
          </a:r>
        </a:p>
      </dgm:t>
    </dgm:pt>
    <dgm:pt modelId="{A2D4F274-91A3-4691-A65E-27DAF5CC6E27}" type="parTrans" cxnId="{30139594-D4D2-46AD-8DA4-93770193515C}">
      <dgm:prSet/>
      <dgm:spPr/>
      <dgm:t>
        <a:bodyPr/>
        <a:lstStyle/>
        <a:p>
          <a:endParaRPr lang="en-US"/>
        </a:p>
      </dgm:t>
    </dgm:pt>
    <dgm:pt modelId="{F40ABA1C-97F8-49A6-8BF9-E5034F7A275C}" type="sibTrans" cxnId="{30139594-D4D2-46AD-8DA4-93770193515C}">
      <dgm:prSet/>
      <dgm:spPr/>
      <dgm:t>
        <a:bodyPr/>
        <a:lstStyle/>
        <a:p>
          <a:endParaRPr lang="en-US"/>
        </a:p>
      </dgm:t>
    </dgm:pt>
    <dgm:pt modelId="{4D299561-3141-445F-B481-D1EB0B6BBD69}">
      <dgm:prSet/>
      <dgm:spPr/>
      <dgm:t>
        <a:bodyPr/>
        <a:lstStyle/>
        <a:p>
          <a:r>
            <a:rPr lang="en-US"/>
            <a:t>Cutoff manipulation</a:t>
          </a:r>
        </a:p>
      </dgm:t>
    </dgm:pt>
    <dgm:pt modelId="{AE736602-1E56-4C4C-915F-90D98E147E7D}" type="parTrans" cxnId="{FA7E3F8E-D748-4B24-B236-DC21A194B1BB}">
      <dgm:prSet/>
      <dgm:spPr/>
      <dgm:t>
        <a:bodyPr/>
        <a:lstStyle/>
        <a:p>
          <a:endParaRPr lang="en-US"/>
        </a:p>
      </dgm:t>
    </dgm:pt>
    <dgm:pt modelId="{C6DE3F77-4C79-4B9E-B9DB-2973B50D5235}" type="sibTrans" cxnId="{FA7E3F8E-D748-4B24-B236-DC21A194B1BB}">
      <dgm:prSet/>
      <dgm:spPr/>
      <dgm:t>
        <a:bodyPr/>
        <a:lstStyle/>
        <a:p>
          <a:endParaRPr lang="en-US"/>
        </a:p>
      </dgm:t>
    </dgm:pt>
    <dgm:pt modelId="{5A17330D-B180-48D5-A747-04D1BF631C98}" type="pres">
      <dgm:prSet presAssocID="{E2C2F234-F4DC-48A2-8052-E7757035317E}" presName="hierChild1" presStyleCnt="0">
        <dgm:presLayoutVars>
          <dgm:orgChart val="1"/>
          <dgm:chPref val="1"/>
          <dgm:dir/>
          <dgm:animOne val="branch"/>
          <dgm:animLvl val="lvl"/>
          <dgm:resizeHandles/>
        </dgm:presLayoutVars>
      </dgm:prSet>
      <dgm:spPr/>
    </dgm:pt>
    <dgm:pt modelId="{13CF2CC3-64EE-4FAF-8C43-A73404D229F7}" type="pres">
      <dgm:prSet presAssocID="{0344FFFD-D308-4024-94D5-05FC24707BDC}" presName="hierRoot1" presStyleCnt="0">
        <dgm:presLayoutVars>
          <dgm:hierBranch val="init"/>
        </dgm:presLayoutVars>
      </dgm:prSet>
      <dgm:spPr/>
    </dgm:pt>
    <dgm:pt modelId="{1F9AA7AF-B7AB-4A0A-A775-10026F41235C}" type="pres">
      <dgm:prSet presAssocID="{0344FFFD-D308-4024-94D5-05FC24707BDC}" presName="rootComposite1" presStyleCnt="0"/>
      <dgm:spPr/>
    </dgm:pt>
    <dgm:pt modelId="{605E4CC2-1BFA-4B2B-A895-C3F01B8F537A}" type="pres">
      <dgm:prSet presAssocID="{0344FFFD-D308-4024-94D5-05FC24707BDC}" presName="rootText1" presStyleLbl="node0" presStyleIdx="0" presStyleCnt="2">
        <dgm:presLayoutVars>
          <dgm:chPref val="3"/>
        </dgm:presLayoutVars>
      </dgm:prSet>
      <dgm:spPr/>
    </dgm:pt>
    <dgm:pt modelId="{DDEDE90A-16B5-466C-B2E2-B057E5D8715B}" type="pres">
      <dgm:prSet presAssocID="{0344FFFD-D308-4024-94D5-05FC24707BDC}" presName="rootConnector1" presStyleLbl="node1" presStyleIdx="0" presStyleCnt="0"/>
      <dgm:spPr/>
    </dgm:pt>
    <dgm:pt modelId="{8656C13A-295B-41FF-9D38-C723BAD7E562}" type="pres">
      <dgm:prSet presAssocID="{0344FFFD-D308-4024-94D5-05FC24707BDC}" presName="hierChild2" presStyleCnt="0"/>
      <dgm:spPr/>
    </dgm:pt>
    <dgm:pt modelId="{D66C870D-8A90-43C8-8F51-E5D35D15FD2F}" type="pres">
      <dgm:prSet presAssocID="{855A34FD-982E-49A0-ABCC-18FF018ED716}" presName="Name37" presStyleLbl="parChTrans1D2" presStyleIdx="0" presStyleCnt="5"/>
      <dgm:spPr/>
    </dgm:pt>
    <dgm:pt modelId="{33E4A36F-F155-4DF4-92F6-AE401238E253}" type="pres">
      <dgm:prSet presAssocID="{5F2CBE39-4585-4F76-9742-317AAFF52291}" presName="hierRoot2" presStyleCnt="0">
        <dgm:presLayoutVars>
          <dgm:hierBranch val="init"/>
        </dgm:presLayoutVars>
      </dgm:prSet>
      <dgm:spPr/>
    </dgm:pt>
    <dgm:pt modelId="{02D783F2-9B4C-428E-8E51-462392559B9B}" type="pres">
      <dgm:prSet presAssocID="{5F2CBE39-4585-4F76-9742-317AAFF52291}" presName="rootComposite" presStyleCnt="0"/>
      <dgm:spPr/>
    </dgm:pt>
    <dgm:pt modelId="{38414BAC-A89C-439D-8F50-EBF5355EC2EA}" type="pres">
      <dgm:prSet presAssocID="{5F2CBE39-4585-4F76-9742-317AAFF52291}" presName="rootText" presStyleLbl="node2" presStyleIdx="0" presStyleCnt="5">
        <dgm:presLayoutVars>
          <dgm:chPref val="3"/>
        </dgm:presLayoutVars>
      </dgm:prSet>
      <dgm:spPr/>
    </dgm:pt>
    <dgm:pt modelId="{89372D83-AEFB-4191-BF84-A4E6A620BB99}" type="pres">
      <dgm:prSet presAssocID="{5F2CBE39-4585-4F76-9742-317AAFF52291}" presName="rootConnector" presStyleLbl="node2" presStyleIdx="0" presStyleCnt="5"/>
      <dgm:spPr/>
    </dgm:pt>
    <dgm:pt modelId="{06098EAC-2629-4632-920F-E0BEBE88F50D}" type="pres">
      <dgm:prSet presAssocID="{5F2CBE39-4585-4F76-9742-317AAFF52291}" presName="hierChild4" presStyleCnt="0"/>
      <dgm:spPr/>
    </dgm:pt>
    <dgm:pt modelId="{9802A8AE-B5D1-4490-9134-87A304B5D557}" type="pres">
      <dgm:prSet presAssocID="{5F2CBE39-4585-4F76-9742-317AAFF52291}" presName="hierChild5" presStyleCnt="0"/>
      <dgm:spPr/>
    </dgm:pt>
    <dgm:pt modelId="{A249CAF4-C18F-4CB5-9263-C9A5A2C797FE}" type="pres">
      <dgm:prSet presAssocID="{8E254C06-BB45-4234-AAB0-262AF2E94E14}" presName="Name37" presStyleLbl="parChTrans1D2" presStyleIdx="1" presStyleCnt="5"/>
      <dgm:spPr/>
    </dgm:pt>
    <dgm:pt modelId="{DCC6EFEE-76D4-4648-AE08-C7050F277FA3}" type="pres">
      <dgm:prSet presAssocID="{03E1009E-37BF-4BD1-A7C5-8D75358F5C88}" presName="hierRoot2" presStyleCnt="0">
        <dgm:presLayoutVars>
          <dgm:hierBranch val="init"/>
        </dgm:presLayoutVars>
      </dgm:prSet>
      <dgm:spPr/>
    </dgm:pt>
    <dgm:pt modelId="{1535579F-6210-4582-8742-FA8CAC3A84FD}" type="pres">
      <dgm:prSet presAssocID="{03E1009E-37BF-4BD1-A7C5-8D75358F5C88}" presName="rootComposite" presStyleCnt="0"/>
      <dgm:spPr/>
    </dgm:pt>
    <dgm:pt modelId="{ADA2AEC6-22CC-40F9-9643-5478EFBBFE61}" type="pres">
      <dgm:prSet presAssocID="{03E1009E-37BF-4BD1-A7C5-8D75358F5C88}" presName="rootText" presStyleLbl="node2" presStyleIdx="1" presStyleCnt="5">
        <dgm:presLayoutVars>
          <dgm:chPref val="3"/>
        </dgm:presLayoutVars>
      </dgm:prSet>
      <dgm:spPr/>
    </dgm:pt>
    <dgm:pt modelId="{3863566C-EB3F-4208-969B-933ED5F03079}" type="pres">
      <dgm:prSet presAssocID="{03E1009E-37BF-4BD1-A7C5-8D75358F5C88}" presName="rootConnector" presStyleLbl="node2" presStyleIdx="1" presStyleCnt="5"/>
      <dgm:spPr/>
    </dgm:pt>
    <dgm:pt modelId="{3D1D8BC9-DF7C-49CA-A3C1-FA584617F8CD}" type="pres">
      <dgm:prSet presAssocID="{03E1009E-37BF-4BD1-A7C5-8D75358F5C88}" presName="hierChild4" presStyleCnt="0"/>
      <dgm:spPr/>
    </dgm:pt>
    <dgm:pt modelId="{B472DD9A-9E5A-4860-9B02-A0E2CC5D2FF2}" type="pres">
      <dgm:prSet presAssocID="{03E1009E-37BF-4BD1-A7C5-8D75358F5C88}" presName="hierChild5" presStyleCnt="0"/>
      <dgm:spPr/>
    </dgm:pt>
    <dgm:pt modelId="{33EDD832-80C0-4834-B23C-E78AABCA805A}" type="pres">
      <dgm:prSet presAssocID="{9D8CF1AF-C15E-4068-8C63-65221DA165BB}" presName="Name37" presStyleLbl="parChTrans1D2" presStyleIdx="2" presStyleCnt="5"/>
      <dgm:spPr/>
    </dgm:pt>
    <dgm:pt modelId="{4E24BC27-540E-46A6-AFA7-A0321DAB93A2}" type="pres">
      <dgm:prSet presAssocID="{8060F1A7-CEE8-4670-88FB-B68C151E9172}" presName="hierRoot2" presStyleCnt="0">
        <dgm:presLayoutVars>
          <dgm:hierBranch val="init"/>
        </dgm:presLayoutVars>
      </dgm:prSet>
      <dgm:spPr/>
    </dgm:pt>
    <dgm:pt modelId="{4B76C21D-AC1F-471C-B435-DD623719EF60}" type="pres">
      <dgm:prSet presAssocID="{8060F1A7-CEE8-4670-88FB-B68C151E9172}" presName="rootComposite" presStyleCnt="0"/>
      <dgm:spPr/>
    </dgm:pt>
    <dgm:pt modelId="{76C65D77-9F85-4C73-BBE8-8C0DFD182401}" type="pres">
      <dgm:prSet presAssocID="{8060F1A7-CEE8-4670-88FB-B68C151E9172}" presName="rootText" presStyleLbl="node2" presStyleIdx="2" presStyleCnt="5">
        <dgm:presLayoutVars>
          <dgm:chPref val="3"/>
        </dgm:presLayoutVars>
      </dgm:prSet>
      <dgm:spPr/>
    </dgm:pt>
    <dgm:pt modelId="{5A17B6E8-3662-4606-8736-BA0614C161E9}" type="pres">
      <dgm:prSet presAssocID="{8060F1A7-CEE8-4670-88FB-B68C151E9172}" presName="rootConnector" presStyleLbl="node2" presStyleIdx="2" presStyleCnt="5"/>
      <dgm:spPr/>
    </dgm:pt>
    <dgm:pt modelId="{FDD44D96-4FED-48B5-AB33-358ABB5AD890}" type="pres">
      <dgm:prSet presAssocID="{8060F1A7-CEE8-4670-88FB-B68C151E9172}" presName="hierChild4" presStyleCnt="0"/>
      <dgm:spPr/>
    </dgm:pt>
    <dgm:pt modelId="{6743E44C-965A-4639-98E5-6986E396D5D9}" type="pres">
      <dgm:prSet presAssocID="{8060F1A7-CEE8-4670-88FB-B68C151E9172}" presName="hierChild5" presStyleCnt="0"/>
      <dgm:spPr/>
    </dgm:pt>
    <dgm:pt modelId="{ECF70CE4-A843-4473-889A-FB35B0C85031}" type="pres">
      <dgm:prSet presAssocID="{0344FFFD-D308-4024-94D5-05FC24707BDC}" presName="hierChild3" presStyleCnt="0"/>
      <dgm:spPr/>
    </dgm:pt>
    <dgm:pt modelId="{C8D0C6F0-14F2-4D45-BA54-51265ABAFA7E}" type="pres">
      <dgm:prSet presAssocID="{5685DC86-AB1A-42DA-87DB-C10B6DF36EE2}" presName="hierRoot1" presStyleCnt="0">
        <dgm:presLayoutVars>
          <dgm:hierBranch val="init"/>
        </dgm:presLayoutVars>
      </dgm:prSet>
      <dgm:spPr/>
    </dgm:pt>
    <dgm:pt modelId="{0861D9E6-30A3-4C3B-84A8-CB4779B5969F}" type="pres">
      <dgm:prSet presAssocID="{5685DC86-AB1A-42DA-87DB-C10B6DF36EE2}" presName="rootComposite1" presStyleCnt="0"/>
      <dgm:spPr/>
    </dgm:pt>
    <dgm:pt modelId="{DE20B820-0515-4BBC-9644-7514B0AF0E8C}" type="pres">
      <dgm:prSet presAssocID="{5685DC86-AB1A-42DA-87DB-C10B6DF36EE2}" presName="rootText1" presStyleLbl="node0" presStyleIdx="1" presStyleCnt="2">
        <dgm:presLayoutVars>
          <dgm:chPref val="3"/>
        </dgm:presLayoutVars>
      </dgm:prSet>
      <dgm:spPr/>
    </dgm:pt>
    <dgm:pt modelId="{1B4E89ED-FF64-4EFC-99F3-FB8DAF394E27}" type="pres">
      <dgm:prSet presAssocID="{5685DC86-AB1A-42DA-87DB-C10B6DF36EE2}" presName="rootConnector1" presStyleLbl="node1" presStyleIdx="0" presStyleCnt="0"/>
      <dgm:spPr/>
    </dgm:pt>
    <dgm:pt modelId="{407F27F2-07C4-4477-8DC7-E1DB8BFD31E8}" type="pres">
      <dgm:prSet presAssocID="{5685DC86-AB1A-42DA-87DB-C10B6DF36EE2}" presName="hierChild2" presStyleCnt="0"/>
      <dgm:spPr/>
    </dgm:pt>
    <dgm:pt modelId="{180CC8C9-2AE9-4016-A190-2D0751033387}" type="pres">
      <dgm:prSet presAssocID="{A2D4F274-91A3-4691-A65E-27DAF5CC6E27}" presName="Name37" presStyleLbl="parChTrans1D2" presStyleIdx="3" presStyleCnt="5"/>
      <dgm:spPr/>
    </dgm:pt>
    <dgm:pt modelId="{A8242190-A22F-4248-8098-048B187B1217}" type="pres">
      <dgm:prSet presAssocID="{67CA07A4-3A35-4279-B076-B4DE692CF844}" presName="hierRoot2" presStyleCnt="0">
        <dgm:presLayoutVars>
          <dgm:hierBranch val="init"/>
        </dgm:presLayoutVars>
      </dgm:prSet>
      <dgm:spPr/>
    </dgm:pt>
    <dgm:pt modelId="{1E5315D5-C193-4168-A0A3-249D8C17F6A9}" type="pres">
      <dgm:prSet presAssocID="{67CA07A4-3A35-4279-B076-B4DE692CF844}" presName="rootComposite" presStyleCnt="0"/>
      <dgm:spPr/>
    </dgm:pt>
    <dgm:pt modelId="{C038B11A-6384-401B-837A-C67A8FB05B2F}" type="pres">
      <dgm:prSet presAssocID="{67CA07A4-3A35-4279-B076-B4DE692CF844}" presName="rootText" presStyleLbl="node2" presStyleIdx="3" presStyleCnt="5" custScaleX="110078">
        <dgm:presLayoutVars>
          <dgm:chPref val="3"/>
        </dgm:presLayoutVars>
      </dgm:prSet>
      <dgm:spPr/>
    </dgm:pt>
    <dgm:pt modelId="{5BED59C4-4FF2-43B7-9638-0E5ECEEB66E7}" type="pres">
      <dgm:prSet presAssocID="{67CA07A4-3A35-4279-B076-B4DE692CF844}" presName="rootConnector" presStyleLbl="node2" presStyleIdx="3" presStyleCnt="5"/>
      <dgm:spPr/>
    </dgm:pt>
    <dgm:pt modelId="{A71DF2C5-384E-4461-B2B8-F22166195F30}" type="pres">
      <dgm:prSet presAssocID="{67CA07A4-3A35-4279-B076-B4DE692CF844}" presName="hierChild4" presStyleCnt="0"/>
      <dgm:spPr/>
    </dgm:pt>
    <dgm:pt modelId="{38A1A8E8-E704-492C-82E9-94869D829AE3}" type="pres">
      <dgm:prSet presAssocID="{67CA07A4-3A35-4279-B076-B4DE692CF844}" presName="hierChild5" presStyleCnt="0"/>
      <dgm:spPr/>
    </dgm:pt>
    <dgm:pt modelId="{D125C19E-EF3A-450D-868C-ED2C433CBFEB}" type="pres">
      <dgm:prSet presAssocID="{AE736602-1E56-4C4C-915F-90D98E147E7D}" presName="Name37" presStyleLbl="parChTrans1D2" presStyleIdx="4" presStyleCnt="5"/>
      <dgm:spPr/>
    </dgm:pt>
    <dgm:pt modelId="{6F4CC29D-B318-4139-B030-39660F1A8976}" type="pres">
      <dgm:prSet presAssocID="{4D299561-3141-445F-B481-D1EB0B6BBD69}" presName="hierRoot2" presStyleCnt="0">
        <dgm:presLayoutVars>
          <dgm:hierBranch val="init"/>
        </dgm:presLayoutVars>
      </dgm:prSet>
      <dgm:spPr/>
    </dgm:pt>
    <dgm:pt modelId="{B3CB479B-6663-4537-ACA6-4E743238FD93}" type="pres">
      <dgm:prSet presAssocID="{4D299561-3141-445F-B481-D1EB0B6BBD69}" presName="rootComposite" presStyleCnt="0"/>
      <dgm:spPr/>
    </dgm:pt>
    <dgm:pt modelId="{0CD602E3-FA1E-47F8-B73B-9D7FF86C5DA3}" type="pres">
      <dgm:prSet presAssocID="{4D299561-3141-445F-B481-D1EB0B6BBD69}" presName="rootText" presStyleLbl="node2" presStyleIdx="4" presStyleCnt="5">
        <dgm:presLayoutVars>
          <dgm:chPref val="3"/>
        </dgm:presLayoutVars>
      </dgm:prSet>
      <dgm:spPr/>
    </dgm:pt>
    <dgm:pt modelId="{9B2D03A8-3902-4C7F-B54F-EDDC81015125}" type="pres">
      <dgm:prSet presAssocID="{4D299561-3141-445F-B481-D1EB0B6BBD69}" presName="rootConnector" presStyleLbl="node2" presStyleIdx="4" presStyleCnt="5"/>
      <dgm:spPr/>
    </dgm:pt>
    <dgm:pt modelId="{19084BD1-D0F1-4266-AC21-376938B7AB89}" type="pres">
      <dgm:prSet presAssocID="{4D299561-3141-445F-B481-D1EB0B6BBD69}" presName="hierChild4" presStyleCnt="0"/>
      <dgm:spPr/>
    </dgm:pt>
    <dgm:pt modelId="{E661C411-08CB-48A8-8CE5-347EEC09BC38}" type="pres">
      <dgm:prSet presAssocID="{4D299561-3141-445F-B481-D1EB0B6BBD69}" presName="hierChild5" presStyleCnt="0"/>
      <dgm:spPr/>
    </dgm:pt>
    <dgm:pt modelId="{1126BBCD-0BAC-441C-A17B-8891CF4CAEE3}" type="pres">
      <dgm:prSet presAssocID="{5685DC86-AB1A-42DA-87DB-C10B6DF36EE2}" presName="hierChild3" presStyleCnt="0"/>
      <dgm:spPr/>
    </dgm:pt>
  </dgm:ptLst>
  <dgm:cxnLst>
    <dgm:cxn modelId="{03437F00-28B5-4FC7-8B9A-8AFC7E0645C6}" type="presOf" srcId="{8E254C06-BB45-4234-AAB0-262AF2E94E14}" destId="{A249CAF4-C18F-4CB5-9263-C9A5A2C797FE}" srcOrd="0" destOrd="0" presId="urn:microsoft.com/office/officeart/2005/8/layout/orgChart1"/>
    <dgm:cxn modelId="{704A2605-9173-45AA-A7EC-9C586E2076AD}" type="presOf" srcId="{8060F1A7-CEE8-4670-88FB-B68C151E9172}" destId="{5A17B6E8-3662-4606-8736-BA0614C161E9}" srcOrd="1" destOrd="0" presId="urn:microsoft.com/office/officeart/2005/8/layout/orgChart1"/>
    <dgm:cxn modelId="{96399F05-801B-40FA-8A3F-03FD97611E7A}" type="presOf" srcId="{8060F1A7-CEE8-4670-88FB-B68C151E9172}" destId="{76C65D77-9F85-4C73-BBE8-8C0DFD182401}" srcOrd="0" destOrd="0" presId="urn:microsoft.com/office/officeart/2005/8/layout/orgChart1"/>
    <dgm:cxn modelId="{41076106-189F-4668-B1B7-2CFDC246D359}" type="presOf" srcId="{4D299561-3141-445F-B481-D1EB0B6BBD69}" destId="{9B2D03A8-3902-4C7F-B54F-EDDC81015125}" srcOrd="1" destOrd="0" presId="urn:microsoft.com/office/officeart/2005/8/layout/orgChart1"/>
    <dgm:cxn modelId="{A038C30B-B202-41DF-A036-BCD4D676A26E}" type="presOf" srcId="{E2C2F234-F4DC-48A2-8052-E7757035317E}" destId="{5A17330D-B180-48D5-A747-04D1BF631C98}" srcOrd="0" destOrd="0" presId="urn:microsoft.com/office/officeart/2005/8/layout/orgChart1"/>
    <dgm:cxn modelId="{0756890C-D275-4DD5-8DC1-1F12930423A9}" type="presOf" srcId="{855A34FD-982E-49A0-ABCC-18FF018ED716}" destId="{D66C870D-8A90-43C8-8F51-E5D35D15FD2F}" srcOrd="0" destOrd="0" presId="urn:microsoft.com/office/officeart/2005/8/layout/orgChart1"/>
    <dgm:cxn modelId="{E1796C1F-CD42-4958-8EFD-851283AD9F5C}" type="presOf" srcId="{03E1009E-37BF-4BD1-A7C5-8D75358F5C88}" destId="{3863566C-EB3F-4208-969B-933ED5F03079}" srcOrd="1" destOrd="0" presId="urn:microsoft.com/office/officeart/2005/8/layout/orgChart1"/>
    <dgm:cxn modelId="{6D0CC41F-85C5-4827-BF7D-F6D6F360CF30}" type="presOf" srcId="{5F2CBE39-4585-4F76-9742-317AAFF52291}" destId="{38414BAC-A89C-439D-8F50-EBF5355EC2EA}" srcOrd="0" destOrd="0" presId="urn:microsoft.com/office/officeart/2005/8/layout/orgChart1"/>
    <dgm:cxn modelId="{0702C22B-26CA-4F7A-B493-DF6A518A9CE5}" srcId="{0344FFFD-D308-4024-94D5-05FC24707BDC}" destId="{8060F1A7-CEE8-4670-88FB-B68C151E9172}" srcOrd="2" destOrd="0" parTransId="{9D8CF1AF-C15E-4068-8C63-65221DA165BB}" sibTransId="{87702AA7-641A-40E6-8A14-4970275BC4D5}"/>
    <dgm:cxn modelId="{D5192739-AA62-442B-BC95-BAD61BBF7F38}" type="presOf" srcId="{67CA07A4-3A35-4279-B076-B4DE692CF844}" destId="{C038B11A-6384-401B-837A-C67A8FB05B2F}" srcOrd="0" destOrd="0" presId="urn:microsoft.com/office/officeart/2005/8/layout/orgChart1"/>
    <dgm:cxn modelId="{E89C3A5F-243E-4045-A7CE-FD9C072D570D}" type="presOf" srcId="{0344FFFD-D308-4024-94D5-05FC24707BDC}" destId="{DDEDE90A-16B5-466C-B2E2-B057E5D8715B}" srcOrd="1" destOrd="0" presId="urn:microsoft.com/office/officeart/2005/8/layout/orgChart1"/>
    <dgm:cxn modelId="{E74F795F-4B2F-4E0E-AFC0-1D904E6527A8}" type="presOf" srcId="{9D8CF1AF-C15E-4068-8C63-65221DA165BB}" destId="{33EDD832-80C0-4834-B23C-E78AABCA805A}" srcOrd="0" destOrd="0" presId="urn:microsoft.com/office/officeart/2005/8/layout/orgChart1"/>
    <dgm:cxn modelId="{D559F979-9F2E-45F2-BD10-67EF26BF7A66}" type="presOf" srcId="{A2D4F274-91A3-4691-A65E-27DAF5CC6E27}" destId="{180CC8C9-2AE9-4016-A190-2D0751033387}" srcOrd="0" destOrd="0" presId="urn:microsoft.com/office/officeart/2005/8/layout/orgChart1"/>
    <dgm:cxn modelId="{FA7E3F8E-D748-4B24-B236-DC21A194B1BB}" srcId="{5685DC86-AB1A-42DA-87DB-C10B6DF36EE2}" destId="{4D299561-3141-445F-B481-D1EB0B6BBD69}" srcOrd="1" destOrd="0" parTransId="{AE736602-1E56-4C4C-915F-90D98E147E7D}" sibTransId="{C6DE3F77-4C79-4B9E-B9DB-2973B50D5235}"/>
    <dgm:cxn modelId="{30139594-D4D2-46AD-8DA4-93770193515C}" srcId="{5685DC86-AB1A-42DA-87DB-C10B6DF36EE2}" destId="{67CA07A4-3A35-4279-B076-B4DE692CF844}" srcOrd="0" destOrd="0" parTransId="{A2D4F274-91A3-4691-A65E-27DAF5CC6E27}" sibTransId="{F40ABA1C-97F8-49A6-8BF9-E5034F7A275C}"/>
    <dgm:cxn modelId="{1D5D149B-CB48-4675-AA6C-D65CC7A6AF28}" type="presOf" srcId="{0344FFFD-D308-4024-94D5-05FC24707BDC}" destId="{605E4CC2-1BFA-4B2B-A895-C3F01B8F537A}" srcOrd="0" destOrd="0" presId="urn:microsoft.com/office/officeart/2005/8/layout/orgChart1"/>
    <dgm:cxn modelId="{FBFEB59C-695C-49AB-8EDC-C312E5788009}" type="presOf" srcId="{4D299561-3141-445F-B481-D1EB0B6BBD69}" destId="{0CD602E3-FA1E-47F8-B73B-9D7FF86C5DA3}" srcOrd="0" destOrd="0" presId="urn:microsoft.com/office/officeart/2005/8/layout/orgChart1"/>
    <dgm:cxn modelId="{2382BD9C-B3AF-4FD9-AFC0-BA98D7F2FF3D}" type="presOf" srcId="{5F2CBE39-4585-4F76-9742-317AAFF52291}" destId="{89372D83-AEFB-4191-BF84-A4E6A620BB99}" srcOrd="1" destOrd="0" presId="urn:microsoft.com/office/officeart/2005/8/layout/orgChart1"/>
    <dgm:cxn modelId="{EFEA64A0-AC7B-43E7-BA57-EAEC68DAD458}" srcId="{0344FFFD-D308-4024-94D5-05FC24707BDC}" destId="{03E1009E-37BF-4BD1-A7C5-8D75358F5C88}" srcOrd="1" destOrd="0" parTransId="{8E254C06-BB45-4234-AAB0-262AF2E94E14}" sibTransId="{76F0BD37-0A22-43A6-AE53-BDB92FE0A5B0}"/>
    <dgm:cxn modelId="{52E340A5-B369-4E46-9483-7F0789BB7C72}" type="presOf" srcId="{5685DC86-AB1A-42DA-87DB-C10B6DF36EE2}" destId="{1B4E89ED-FF64-4EFC-99F3-FB8DAF394E27}" srcOrd="1" destOrd="0" presId="urn:microsoft.com/office/officeart/2005/8/layout/orgChart1"/>
    <dgm:cxn modelId="{A03385AC-2E8B-42BB-8B92-EB17A2D82CA9}" type="presOf" srcId="{03E1009E-37BF-4BD1-A7C5-8D75358F5C88}" destId="{ADA2AEC6-22CC-40F9-9643-5478EFBBFE61}" srcOrd="0" destOrd="0" presId="urn:microsoft.com/office/officeart/2005/8/layout/orgChart1"/>
    <dgm:cxn modelId="{1DFD50B5-58FF-409D-AECC-F6ADCA333176}" type="presOf" srcId="{5685DC86-AB1A-42DA-87DB-C10B6DF36EE2}" destId="{DE20B820-0515-4BBC-9644-7514B0AF0E8C}" srcOrd="0" destOrd="0" presId="urn:microsoft.com/office/officeart/2005/8/layout/orgChart1"/>
    <dgm:cxn modelId="{A7CA12C0-AE0C-4CD7-9E8D-DA91A8B0AEB4}" srcId="{0344FFFD-D308-4024-94D5-05FC24707BDC}" destId="{5F2CBE39-4585-4F76-9742-317AAFF52291}" srcOrd="0" destOrd="0" parTransId="{855A34FD-982E-49A0-ABCC-18FF018ED716}" sibTransId="{3532D961-1CE8-47B9-8833-4CC9082A2C21}"/>
    <dgm:cxn modelId="{D035F1C8-8CB9-4C90-B278-14BB7FD70CA5}" srcId="{E2C2F234-F4DC-48A2-8052-E7757035317E}" destId="{5685DC86-AB1A-42DA-87DB-C10B6DF36EE2}" srcOrd="1" destOrd="0" parTransId="{CE33AE55-627D-40D1-86F7-5957C491E4BB}" sibTransId="{65A8E7A6-92BA-4E1D-9FA1-DEA7FDE451E8}"/>
    <dgm:cxn modelId="{5C4970CF-6C06-4525-87DE-8B32E2124CEA}" type="presOf" srcId="{67CA07A4-3A35-4279-B076-B4DE692CF844}" destId="{5BED59C4-4FF2-43B7-9638-0E5ECEEB66E7}" srcOrd="1" destOrd="0" presId="urn:microsoft.com/office/officeart/2005/8/layout/orgChart1"/>
    <dgm:cxn modelId="{1DD703D7-0816-4CB7-A8ED-CFCB6A0CD65C}" type="presOf" srcId="{AE736602-1E56-4C4C-915F-90D98E147E7D}" destId="{D125C19E-EF3A-450D-868C-ED2C433CBFEB}" srcOrd="0" destOrd="0" presId="urn:microsoft.com/office/officeart/2005/8/layout/orgChart1"/>
    <dgm:cxn modelId="{CCD193E8-23FC-4540-BFE5-B5946C519900}" srcId="{E2C2F234-F4DC-48A2-8052-E7757035317E}" destId="{0344FFFD-D308-4024-94D5-05FC24707BDC}" srcOrd="0" destOrd="0" parTransId="{C2EB4E16-D6BA-4A53-93A8-9E792EA8C24F}" sibTransId="{F91AF53A-F9CA-43D4-AA32-40705ACE4607}"/>
    <dgm:cxn modelId="{B5C32118-E8AF-43CB-A2E0-8D1B4163F88D}" type="presParOf" srcId="{5A17330D-B180-48D5-A747-04D1BF631C98}" destId="{13CF2CC3-64EE-4FAF-8C43-A73404D229F7}" srcOrd="0" destOrd="0" presId="urn:microsoft.com/office/officeart/2005/8/layout/orgChart1"/>
    <dgm:cxn modelId="{8EEA0CE3-97B5-440C-913C-5E1402E63DD9}" type="presParOf" srcId="{13CF2CC3-64EE-4FAF-8C43-A73404D229F7}" destId="{1F9AA7AF-B7AB-4A0A-A775-10026F41235C}" srcOrd="0" destOrd="0" presId="urn:microsoft.com/office/officeart/2005/8/layout/orgChart1"/>
    <dgm:cxn modelId="{FA120649-9777-4CDA-ADA7-4A9A58CC26E9}" type="presParOf" srcId="{1F9AA7AF-B7AB-4A0A-A775-10026F41235C}" destId="{605E4CC2-1BFA-4B2B-A895-C3F01B8F537A}" srcOrd="0" destOrd="0" presId="urn:microsoft.com/office/officeart/2005/8/layout/orgChart1"/>
    <dgm:cxn modelId="{11AE7543-EE06-42A8-AB6C-AD578F54D5BC}" type="presParOf" srcId="{1F9AA7AF-B7AB-4A0A-A775-10026F41235C}" destId="{DDEDE90A-16B5-466C-B2E2-B057E5D8715B}" srcOrd="1" destOrd="0" presId="urn:microsoft.com/office/officeart/2005/8/layout/orgChart1"/>
    <dgm:cxn modelId="{78BE5BDD-883C-448F-835A-A521E887530A}" type="presParOf" srcId="{13CF2CC3-64EE-4FAF-8C43-A73404D229F7}" destId="{8656C13A-295B-41FF-9D38-C723BAD7E562}" srcOrd="1" destOrd="0" presId="urn:microsoft.com/office/officeart/2005/8/layout/orgChart1"/>
    <dgm:cxn modelId="{1732CD30-9EFE-4309-9C57-A7174AA1B919}" type="presParOf" srcId="{8656C13A-295B-41FF-9D38-C723BAD7E562}" destId="{D66C870D-8A90-43C8-8F51-E5D35D15FD2F}" srcOrd="0" destOrd="0" presId="urn:microsoft.com/office/officeart/2005/8/layout/orgChart1"/>
    <dgm:cxn modelId="{C127FC98-ED1E-494F-8989-CC64A3E5A9D8}" type="presParOf" srcId="{8656C13A-295B-41FF-9D38-C723BAD7E562}" destId="{33E4A36F-F155-4DF4-92F6-AE401238E253}" srcOrd="1" destOrd="0" presId="urn:microsoft.com/office/officeart/2005/8/layout/orgChart1"/>
    <dgm:cxn modelId="{631733B0-A292-44F1-B8C6-152EDC551E9A}" type="presParOf" srcId="{33E4A36F-F155-4DF4-92F6-AE401238E253}" destId="{02D783F2-9B4C-428E-8E51-462392559B9B}" srcOrd="0" destOrd="0" presId="urn:microsoft.com/office/officeart/2005/8/layout/orgChart1"/>
    <dgm:cxn modelId="{E73DE428-A638-4B9D-8261-425C3727FA92}" type="presParOf" srcId="{02D783F2-9B4C-428E-8E51-462392559B9B}" destId="{38414BAC-A89C-439D-8F50-EBF5355EC2EA}" srcOrd="0" destOrd="0" presId="urn:microsoft.com/office/officeart/2005/8/layout/orgChart1"/>
    <dgm:cxn modelId="{C6F4BA02-1C33-4D15-B5E1-094A7A8A2F6B}" type="presParOf" srcId="{02D783F2-9B4C-428E-8E51-462392559B9B}" destId="{89372D83-AEFB-4191-BF84-A4E6A620BB99}" srcOrd="1" destOrd="0" presId="urn:microsoft.com/office/officeart/2005/8/layout/orgChart1"/>
    <dgm:cxn modelId="{91FCCAF4-F460-4667-8963-BC0D86C42E17}" type="presParOf" srcId="{33E4A36F-F155-4DF4-92F6-AE401238E253}" destId="{06098EAC-2629-4632-920F-E0BEBE88F50D}" srcOrd="1" destOrd="0" presId="urn:microsoft.com/office/officeart/2005/8/layout/orgChart1"/>
    <dgm:cxn modelId="{ED6B9376-A2B4-4E8A-AE78-6C2C25CC8CA7}" type="presParOf" srcId="{33E4A36F-F155-4DF4-92F6-AE401238E253}" destId="{9802A8AE-B5D1-4490-9134-87A304B5D557}" srcOrd="2" destOrd="0" presId="urn:microsoft.com/office/officeart/2005/8/layout/orgChart1"/>
    <dgm:cxn modelId="{DC084930-D8DE-4A97-8C7F-A20710A2E27D}" type="presParOf" srcId="{8656C13A-295B-41FF-9D38-C723BAD7E562}" destId="{A249CAF4-C18F-4CB5-9263-C9A5A2C797FE}" srcOrd="2" destOrd="0" presId="urn:microsoft.com/office/officeart/2005/8/layout/orgChart1"/>
    <dgm:cxn modelId="{4D2FCB93-9948-4F61-BD05-101F3686663C}" type="presParOf" srcId="{8656C13A-295B-41FF-9D38-C723BAD7E562}" destId="{DCC6EFEE-76D4-4648-AE08-C7050F277FA3}" srcOrd="3" destOrd="0" presId="urn:microsoft.com/office/officeart/2005/8/layout/orgChart1"/>
    <dgm:cxn modelId="{19835D4D-5AEA-4478-8A0F-C98A9D7CC409}" type="presParOf" srcId="{DCC6EFEE-76D4-4648-AE08-C7050F277FA3}" destId="{1535579F-6210-4582-8742-FA8CAC3A84FD}" srcOrd="0" destOrd="0" presId="urn:microsoft.com/office/officeart/2005/8/layout/orgChart1"/>
    <dgm:cxn modelId="{3980B8B1-DBC7-431C-87BB-BD7019356605}" type="presParOf" srcId="{1535579F-6210-4582-8742-FA8CAC3A84FD}" destId="{ADA2AEC6-22CC-40F9-9643-5478EFBBFE61}" srcOrd="0" destOrd="0" presId="urn:microsoft.com/office/officeart/2005/8/layout/orgChart1"/>
    <dgm:cxn modelId="{579A00BA-5AAB-46EA-8264-7D4F4159C9BF}" type="presParOf" srcId="{1535579F-6210-4582-8742-FA8CAC3A84FD}" destId="{3863566C-EB3F-4208-969B-933ED5F03079}" srcOrd="1" destOrd="0" presId="urn:microsoft.com/office/officeart/2005/8/layout/orgChart1"/>
    <dgm:cxn modelId="{D9BA2AB0-49A5-4CFB-8FF4-8705C8AEAFCE}" type="presParOf" srcId="{DCC6EFEE-76D4-4648-AE08-C7050F277FA3}" destId="{3D1D8BC9-DF7C-49CA-A3C1-FA584617F8CD}" srcOrd="1" destOrd="0" presId="urn:microsoft.com/office/officeart/2005/8/layout/orgChart1"/>
    <dgm:cxn modelId="{17BB4992-B49C-458E-97D3-923219716576}" type="presParOf" srcId="{DCC6EFEE-76D4-4648-AE08-C7050F277FA3}" destId="{B472DD9A-9E5A-4860-9B02-A0E2CC5D2FF2}" srcOrd="2" destOrd="0" presId="urn:microsoft.com/office/officeart/2005/8/layout/orgChart1"/>
    <dgm:cxn modelId="{15805884-2E09-40F3-A76C-AA4CD1594DDB}" type="presParOf" srcId="{8656C13A-295B-41FF-9D38-C723BAD7E562}" destId="{33EDD832-80C0-4834-B23C-E78AABCA805A}" srcOrd="4" destOrd="0" presId="urn:microsoft.com/office/officeart/2005/8/layout/orgChart1"/>
    <dgm:cxn modelId="{DF0B3229-007D-4789-8BC8-0D139F5EC781}" type="presParOf" srcId="{8656C13A-295B-41FF-9D38-C723BAD7E562}" destId="{4E24BC27-540E-46A6-AFA7-A0321DAB93A2}" srcOrd="5" destOrd="0" presId="urn:microsoft.com/office/officeart/2005/8/layout/orgChart1"/>
    <dgm:cxn modelId="{70060A95-F647-44AA-A833-E3B73EB5113C}" type="presParOf" srcId="{4E24BC27-540E-46A6-AFA7-A0321DAB93A2}" destId="{4B76C21D-AC1F-471C-B435-DD623719EF60}" srcOrd="0" destOrd="0" presId="urn:microsoft.com/office/officeart/2005/8/layout/orgChart1"/>
    <dgm:cxn modelId="{4BB56069-A7C3-4644-92B5-EE0F0051AD17}" type="presParOf" srcId="{4B76C21D-AC1F-471C-B435-DD623719EF60}" destId="{76C65D77-9F85-4C73-BBE8-8C0DFD182401}" srcOrd="0" destOrd="0" presId="urn:microsoft.com/office/officeart/2005/8/layout/orgChart1"/>
    <dgm:cxn modelId="{B001FE0E-5BEF-4D9C-9489-391833AB7717}" type="presParOf" srcId="{4B76C21D-AC1F-471C-B435-DD623719EF60}" destId="{5A17B6E8-3662-4606-8736-BA0614C161E9}" srcOrd="1" destOrd="0" presId="urn:microsoft.com/office/officeart/2005/8/layout/orgChart1"/>
    <dgm:cxn modelId="{682E59FF-E2F4-4893-89ED-5E7407A813CC}" type="presParOf" srcId="{4E24BC27-540E-46A6-AFA7-A0321DAB93A2}" destId="{FDD44D96-4FED-48B5-AB33-358ABB5AD890}" srcOrd="1" destOrd="0" presId="urn:microsoft.com/office/officeart/2005/8/layout/orgChart1"/>
    <dgm:cxn modelId="{CD1BC62F-EEA7-41C3-9556-4B447720FE08}" type="presParOf" srcId="{4E24BC27-540E-46A6-AFA7-A0321DAB93A2}" destId="{6743E44C-965A-4639-98E5-6986E396D5D9}" srcOrd="2" destOrd="0" presId="urn:microsoft.com/office/officeart/2005/8/layout/orgChart1"/>
    <dgm:cxn modelId="{42C41AA1-F70F-458F-A186-58931B724EAD}" type="presParOf" srcId="{13CF2CC3-64EE-4FAF-8C43-A73404D229F7}" destId="{ECF70CE4-A843-4473-889A-FB35B0C85031}" srcOrd="2" destOrd="0" presId="urn:microsoft.com/office/officeart/2005/8/layout/orgChart1"/>
    <dgm:cxn modelId="{405DF61F-F954-4512-8EFE-D67D0A62D4AF}" type="presParOf" srcId="{5A17330D-B180-48D5-A747-04D1BF631C98}" destId="{C8D0C6F0-14F2-4D45-BA54-51265ABAFA7E}" srcOrd="1" destOrd="0" presId="urn:microsoft.com/office/officeart/2005/8/layout/orgChart1"/>
    <dgm:cxn modelId="{63D2F70D-9D2F-441E-A632-C9725E530B18}" type="presParOf" srcId="{C8D0C6F0-14F2-4D45-BA54-51265ABAFA7E}" destId="{0861D9E6-30A3-4C3B-84A8-CB4779B5969F}" srcOrd="0" destOrd="0" presId="urn:microsoft.com/office/officeart/2005/8/layout/orgChart1"/>
    <dgm:cxn modelId="{34342618-C91C-409C-8B9F-BDEBD9BABD0E}" type="presParOf" srcId="{0861D9E6-30A3-4C3B-84A8-CB4779B5969F}" destId="{DE20B820-0515-4BBC-9644-7514B0AF0E8C}" srcOrd="0" destOrd="0" presId="urn:microsoft.com/office/officeart/2005/8/layout/orgChart1"/>
    <dgm:cxn modelId="{D2F25749-9E03-4066-A726-3C0949403CE0}" type="presParOf" srcId="{0861D9E6-30A3-4C3B-84A8-CB4779B5969F}" destId="{1B4E89ED-FF64-4EFC-99F3-FB8DAF394E27}" srcOrd="1" destOrd="0" presId="urn:microsoft.com/office/officeart/2005/8/layout/orgChart1"/>
    <dgm:cxn modelId="{361C1859-7FED-417F-A7E4-93CF162A0131}" type="presParOf" srcId="{C8D0C6F0-14F2-4D45-BA54-51265ABAFA7E}" destId="{407F27F2-07C4-4477-8DC7-E1DB8BFD31E8}" srcOrd="1" destOrd="0" presId="urn:microsoft.com/office/officeart/2005/8/layout/orgChart1"/>
    <dgm:cxn modelId="{8CC8C402-5894-4941-AF1F-6764AF25950F}" type="presParOf" srcId="{407F27F2-07C4-4477-8DC7-E1DB8BFD31E8}" destId="{180CC8C9-2AE9-4016-A190-2D0751033387}" srcOrd="0" destOrd="0" presId="urn:microsoft.com/office/officeart/2005/8/layout/orgChart1"/>
    <dgm:cxn modelId="{42D43D6E-2BB1-4CE3-AD89-87F5BC425921}" type="presParOf" srcId="{407F27F2-07C4-4477-8DC7-E1DB8BFD31E8}" destId="{A8242190-A22F-4248-8098-048B187B1217}" srcOrd="1" destOrd="0" presId="urn:microsoft.com/office/officeart/2005/8/layout/orgChart1"/>
    <dgm:cxn modelId="{452C1058-04C8-4DD5-92EE-D2EA760FECA6}" type="presParOf" srcId="{A8242190-A22F-4248-8098-048B187B1217}" destId="{1E5315D5-C193-4168-A0A3-249D8C17F6A9}" srcOrd="0" destOrd="0" presId="urn:microsoft.com/office/officeart/2005/8/layout/orgChart1"/>
    <dgm:cxn modelId="{6A0523CF-3EA5-407B-BEC8-79A4CD8A1F5A}" type="presParOf" srcId="{1E5315D5-C193-4168-A0A3-249D8C17F6A9}" destId="{C038B11A-6384-401B-837A-C67A8FB05B2F}" srcOrd="0" destOrd="0" presId="urn:microsoft.com/office/officeart/2005/8/layout/orgChart1"/>
    <dgm:cxn modelId="{E281F02D-0BF5-40BC-9870-A0AF0C89C214}" type="presParOf" srcId="{1E5315D5-C193-4168-A0A3-249D8C17F6A9}" destId="{5BED59C4-4FF2-43B7-9638-0E5ECEEB66E7}" srcOrd="1" destOrd="0" presId="urn:microsoft.com/office/officeart/2005/8/layout/orgChart1"/>
    <dgm:cxn modelId="{6EEAB61D-A98E-429F-9895-2120FBE0E18F}" type="presParOf" srcId="{A8242190-A22F-4248-8098-048B187B1217}" destId="{A71DF2C5-384E-4461-B2B8-F22166195F30}" srcOrd="1" destOrd="0" presId="urn:microsoft.com/office/officeart/2005/8/layout/orgChart1"/>
    <dgm:cxn modelId="{2B234EB7-7804-467A-B1F7-85649187039B}" type="presParOf" srcId="{A8242190-A22F-4248-8098-048B187B1217}" destId="{38A1A8E8-E704-492C-82E9-94869D829AE3}" srcOrd="2" destOrd="0" presId="urn:microsoft.com/office/officeart/2005/8/layout/orgChart1"/>
    <dgm:cxn modelId="{C8DEC846-3F43-4D70-ACDF-4393B5FE7833}" type="presParOf" srcId="{407F27F2-07C4-4477-8DC7-E1DB8BFD31E8}" destId="{D125C19E-EF3A-450D-868C-ED2C433CBFEB}" srcOrd="2" destOrd="0" presId="urn:microsoft.com/office/officeart/2005/8/layout/orgChart1"/>
    <dgm:cxn modelId="{042DCDA3-B5CA-4A77-9373-2E6F3F0FFAA0}" type="presParOf" srcId="{407F27F2-07C4-4477-8DC7-E1DB8BFD31E8}" destId="{6F4CC29D-B318-4139-B030-39660F1A8976}" srcOrd="3" destOrd="0" presId="urn:microsoft.com/office/officeart/2005/8/layout/orgChart1"/>
    <dgm:cxn modelId="{7A33F287-1298-4133-BE9B-CEBD4FD32FEF}" type="presParOf" srcId="{6F4CC29D-B318-4139-B030-39660F1A8976}" destId="{B3CB479B-6663-4537-ACA6-4E743238FD93}" srcOrd="0" destOrd="0" presId="urn:microsoft.com/office/officeart/2005/8/layout/orgChart1"/>
    <dgm:cxn modelId="{D76BAC4B-3F4D-4286-B140-FDF861B25748}" type="presParOf" srcId="{B3CB479B-6663-4537-ACA6-4E743238FD93}" destId="{0CD602E3-FA1E-47F8-B73B-9D7FF86C5DA3}" srcOrd="0" destOrd="0" presId="urn:microsoft.com/office/officeart/2005/8/layout/orgChart1"/>
    <dgm:cxn modelId="{E6AAD889-0717-4DB2-ABE9-A72E802F5711}" type="presParOf" srcId="{B3CB479B-6663-4537-ACA6-4E743238FD93}" destId="{9B2D03A8-3902-4C7F-B54F-EDDC81015125}" srcOrd="1" destOrd="0" presId="urn:microsoft.com/office/officeart/2005/8/layout/orgChart1"/>
    <dgm:cxn modelId="{78EAC28B-83C8-482E-B3B9-1C46C9B35FB8}" type="presParOf" srcId="{6F4CC29D-B318-4139-B030-39660F1A8976}" destId="{19084BD1-D0F1-4266-AC21-376938B7AB89}" srcOrd="1" destOrd="0" presId="urn:microsoft.com/office/officeart/2005/8/layout/orgChart1"/>
    <dgm:cxn modelId="{9DE6D99E-D289-43C5-B336-246307F9E2E3}" type="presParOf" srcId="{6F4CC29D-B318-4139-B030-39660F1A8976}" destId="{E661C411-08CB-48A8-8CE5-347EEC09BC38}" srcOrd="2" destOrd="0" presId="urn:microsoft.com/office/officeart/2005/8/layout/orgChart1"/>
    <dgm:cxn modelId="{09FA3AEA-677D-4BEA-A86F-1AAC14A560D9}" type="presParOf" srcId="{C8D0C6F0-14F2-4D45-BA54-51265ABAFA7E}" destId="{1126BBCD-0BAC-441C-A17B-8891CF4CAEE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5C19E-EF3A-450D-868C-ED2C433CBFEB}">
      <dsp:nvSpPr>
        <dsp:cNvPr id="0" name=""/>
        <dsp:cNvSpPr/>
      </dsp:nvSpPr>
      <dsp:spPr>
        <a:xfrm>
          <a:off x="8799040" y="1903461"/>
          <a:ext cx="1204301" cy="385882"/>
        </a:xfrm>
        <a:custGeom>
          <a:avLst/>
          <a:gdLst/>
          <a:ahLst/>
          <a:cxnLst/>
          <a:rect l="0" t="0" r="0" b="0"/>
          <a:pathLst>
            <a:path>
              <a:moveTo>
                <a:pt x="0" y="0"/>
              </a:moveTo>
              <a:lnTo>
                <a:pt x="0" y="192941"/>
              </a:lnTo>
              <a:lnTo>
                <a:pt x="1204301" y="192941"/>
              </a:lnTo>
              <a:lnTo>
                <a:pt x="1204301" y="3858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0CC8C9-2AE9-4016-A190-2D0751033387}">
      <dsp:nvSpPr>
        <dsp:cNvPr id="0" name=""/>
        <dsp:cNvSpPr/>
      </dsp:nvSpPr>
      <dsp:spPr>
        <a:xfrm>
          <a:off x="7687331" y="1903461"/>
          <a:ext cx="1111708" cy="385882"/>
        </a:xfrm>
        <a:custGeom>
          <a:avLst/>
          <a:gdLst/>
          <a:ahLst/>
          <a:cxnLst/>
          <a:rect l="0" t="0" r="0" b="0"/>
          <a:pathLst>
            <a:path>
              <a:moveTo>
                <a:pt x="1111708" y="0"/>
              </a:moveTo>
              <a:lnTo>
                <a:pt x="1111708" y="192941"/>
              </a:lnTo>
              <a:lnTo>
                <a:pt x="0" y="192941"/>
              </a:lnTo>
              <a:lnTo>
                <a:pt x="0" y="3858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EDD832-80C0-4834-B23C-E78AABCA805A}">
      <dsp:nvSpPr>
        <dsp:cNvPr id="0" name=""/>
        <dsp:cNvSpPr/>
      </dsp:nvSpPr>
      <dsp:spPr>
        <a:xfrm>
          <a:off x="3147904" y="1903461"/>
          <a:ext cx="2223417" cy="385882"/>
        </a:xfrm>
        <a:custGeom>
          <a:avLst/>
          <a:gdLst/>
          <a:ahLst/>
          <a:cxnLst/>
          <a:rect l="0" t="0" r="0" b="0"/>
          <a:pathLst>
            <a:path>
              <a:moveTo>
                <a:pt x="0" y="0"/>
              </a:moveTo>
              <a:lnTo>
                <a:pt x="0" y="192941"/>
              </a:lnTo>
              <a:lnTo>
                <a:pt x="2223417" y="192941"/>
              </a:lnTo>
              <a:lnTo>
                <a:pt x="2223417" y="3858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49CAF4-C18F-4CB5-9263-C9A5A2C797FE}">
      <dsp:nvSpPr>
        <dsp:cNvPr id="0" name=""/>
        <dsp:cNvSpPr/>
      </dsp:nvSpPr>
      <dsp:spPr>
        <a:xfrm>
          <a:off x="3102184" y="1903461"/>
          <a:ext cx="91440" cy="385882"/>
        </a:xfrm>
        <a:custGeom>
          <a:avLst/>
          <a:gdLst/>
          <a:ahLst/>
          <a:cxnLst/>
          <a:rect l="0" t="0" r="0" b="0"/>
          <a:pathLst>
            <a:path>
              <a:moveTo>
                <a:pt x="45720" y="0"/>
              </a:moveTo>
              <a:lnTo>
                <a:pt x="45720" y="3858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C870D-8A90-43C8-8F51-E5D35D15FD2F}">
      <dsp:nvSpPr>
        <dsp:cNvPr id="0" name=""/>
        <dsp:cNvSpPr/>
      </dsp:nvSpPr>
      <dsp:spPr>
        <a:xfrm>
          <a:off x="924487" y="1903461"/>
          <a:ext cx="2223417" cy="385882"/>
        </a:xfrm>
        <a:custGeom>
          <a:avLst/>
          <a:gdLst/>
          <a:ahLst/>
          <a:cxnLst/>
          <a:rect l="0" t="0" r="0" b="0"/>
          <a:pathLst>
            <a:path>
              <a:moveTo>
                <a:pt x="2223417" y="0"/>
              </a:moveTo>
              <a:lnTo>
                <a:pt x="2223417" y="192941"/>
              </a:lnTo>
              <a:lnTo>
                <a:pt x="0" y="192941"/>
              </a:lnTo>
              <a:lnTo>
                <a:pt x="0" y="3858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5E4CC2-1BFA-4B2B-A895-C3F01B8F537A}">
      <dsp:nvSpPr>
        <dsp:cNvPr id="0" name=""/>
        <dsp:cNvSpPr/>
      </dsp:nvSpPr>
      <dsp:spPr>
        <a:xfrm>
          <a:off x="2229136" y="984693"/>
          <a:ext cx="1837534" cy="9187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defRPr b="1"/>
          </a:pPr>
          <a:r>
            <a:rPr lang="en-US" sz="1800" kern="1200"/>
            <a:t>Data pre-processing </a:t>
          </a:r>
        </a:p>
      </dsp:txBody>
      <dsp:txXfrm>
        <a:off x="2229136" y="984693"/>
        <a:ext cx="1837534" cy="918767"/>
      </dsp:txXfrm>
    </dsp:sp>
    <dsp:sp modelId="{38414BAC-A89C-439D-8F50-EBF5355EC2EA}">
      <dsp:nvSpPr>
        <dsp:cNvPr id="0" name=""/>
        <dsp:cNvSpPr/>
      </dsp:nvSpPr>
      <dsp:spPr>
        <a:xfrm>
          <a:off x="5719" y="2289343"/>
          <a:ext cx="1837534" cy="9187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Disparate impact remover</a:t>
          </a:r>
        </a:p>
      </dsp:txBody>
      <dsp:txXfrm>
        <a:off x="5719" y="2289343"/>
        <a:ext cx="1837534" cy="918767"/>
      </dsp:txXfrm>
    </dsp:sp>
    <dsp:sp modelId="{ADA2AEC6-22CC-40F9-9643-5478EFBBFE61}">
      <dsp:nvSpPr>
        <dsp:cNvPr id="0" name=""/>
        <dsp:cNvSpPr/>
      </dsp:nvSpPr>
      <dsp:spPr>
        <a:xfrm>
          <a:off x="2229136" y="2289343"/>
          <a:ext cx="1837534" cy="9187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Reweighting</a:t>
          </a:r>
        </a:p>
      </dsp:txBody>
      <dsp:txXfrm>
        <a:off x="2229136" y="2289343"/>
        <a:ext cx="1837534" cy="918767"/>
      </dsp:txXfrm>
    </dsp:sp>
    <dsp:sp modelId="{76C65D77-9F85-4C73-BBE8-8C0DFD182401}">
      <dsp:nvSpPr>
        <dsp:cNvPr id="0" name=""/>
        <dsp:cNvSpPr/>
      </dsp:nvSpPr>
      <dsp:spPr>
        <a:xfrm>
          <a:off x="4452553" y="2289343"/>
          <a:ext cx="1837534" cy="9187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Resampling</a:t>
          </a:r>
        </a:p>
      </dsp:txBody>
      <dsp:txXfrm>
        <a:off x="4452553" y="2289343"/>
        <a:ext cx="1837534" cy="918767"/>
      </dsp:txXfrm>
    </dsp:sp>
    <dsp:sp modelId="{DE20B820-0515-4BBC-9644-7514B0AF0E8C}">
      <dsp:nvSpPr>
        <dsp:cNvPr id="0" name=""/>
        <dsp:cNvSpPr/>
      </dsp:nvSpPr>
      <dsp:spPr>
        <a:xfrm>
          <a:off x="7880272" y="984693"/>
          <a:ext cx="1837534" cy="9187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defRPr b="1"/>
          </a:pPr>
          <a:r>
            <a:rPr lang="en-US" sz="1800" kern="1200"/>
            <a:t>Explainer post-processing</a:t>
          </a:r>
        </a:p>
      </dsp:txBody>
      <dsp:txXfrm>
        <a:off x="7880272" y="984693"/>
        <a:ext cx="1837534" cy="918767"/>
      </dsp:txXfrm>
    </dsp:sp>
    <dsp:sp modelId="{C038B11A-6384-401B-837A-C67A8FB05B2F}">
      <dsp:nvSpPr>
        <dsp:cNvPr id="0" name=""/>
        <dsp:cNvSpPr/>
      </dsp:nvSpPr>
      <dsp:spPr>
        <a:xfrm>
          <a:off x="6675970" y="2289343"/>
          <a:ext cx="2022721" cy="9187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Reject Option based Classification Pivot</a:t>
          </a:r>
        </a:p>
      </dsp:txBody>
      <dsp:txXfrm>
        <a:off x="6675970" y="2289343"/>
        <a:ext cx="2022721" cy="918767"/>
      </dsp:txXfrm>
    </dsp:sp>
    <dsp:sp modelId="{0CD602E3-FA1E-47F8-B73B-9D7FF86C5DA3}">
      <dsp:nvSpPr>
        <dsp:cNvPr id="0" name=""/>
        <dsp:cNvSpPr/>
      </dsp:nvSpPr>
      <dsp:spPr>
        <a:xfrm>
          <a:off x="9084574" y="2289343"/>
          <a:ext cx="1837534" cy="9187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Cutoff manipulation</a:t>
          </a:r>
        </a:p>
      </dsp:txBody>
      <dsp:txXfrm>
        <a:off x="9084574" y="2289343"/>
        <a:ext cx="1837534" cy="91876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7B2ACA-C08B-46BB-8E2D-D3A935E703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a:extLst>
              <a:ext uri="{FF2B5EF4-FFF2-40B4-BE49-F238E27FC236}">
                <a16:creationId xmlns:a16="http://schemas.microsoft.com/office/drawing/2014/main" id="{DA7DCF84-6172-49B1-A9F4-0DC7D0B299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B6DD9-810E-44D0-B733-B90042511A7F}" type="datetimeFigureOut">
              <a:rPr lang="pl-PL" smtClean="0"/>
              <a:t>23.06.2021</a:t>
            </a:fld>
            <a:endParaRPr lang="pl-PL"/>
          </a:p>
        </p:txBody>
      </p:sp>
      <p:sp>
        <p:nvSpPr>
          <p:cNvPr id="4" name="Footer Placeholder 3">
            <a:extLst>
              <a:ext uri="{FF2B5EF4-FFF2-40B4-BE49-F238E27FC236}">
                <a16:creationId xmlns:a16="http://schemas.microsoft.com/office/drawing/2014/main" id="{CEA40D75-5AC8-4EE6-A19B-60E4B9C376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a:extLst>
              <a:ext uri="{FF2B5EF4-FFF2-40B4-BE49-F238E27FC236}">
                <a16:creationId xmlns:a16="http://schemas.microsoft.com/office/drawing/2014/main" id="{C37EE2E5-7C49-460C-B76E-014380CAAC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33E3E4-6018-47E5-A682-C8F4A7808635}" type="slidenum">
              <a:rPr lang="pl-PL" smtClean="0"/>
              <a:t>‹#›</a:t>
            </a:fld>
            <a:endParaRPr lang="pl-PL"/>
          </a:p>
        </p:txBody>
      </p:sp>
    </p:spTree>
    <p:extLst>
      <p:ext uri="{BB962C8B-B14F-4D97-AF65-F5344CB8AC3E}">
        <p14:creationId xmlns:p14="http://schemas.microsoft.com/office/powerpoint/2010/main" val="452738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EBA7A-E2C1-4686-9232-C6659189D3D9}" type="datetimeFigureOut">
              <a:rPr lang="pl-PL" smtClean="0"/>
              <a:t>23.06.2021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DD32F-F450-4762-9761-E5E88918C5BC}" type="slidenum">
              <a:rPr lang="pl-PL" smtClean="0"/>
              <a:t>‹#›</a:t>
            </a:fld>
            <a:endParaRPr lang="pl-PL"/>
          </a:p>
        </p:txBody>
      </p:sp>
    </p:spTree>
    <p:extLst>
      <p:ext uri="{BB962C8B-B14F-4D97-AF65-F5344CB8AC3E}">
        <p14:creationId xmlns:p14="http://schemas.microsoft.com/office/powerpoint/2010/main" val="1925598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everybody, my name is Jacob Wiśniewski. I am research software engineer at MI2 </a:t>
            </a:r>
            <a:r>
              <a:rPr lang="en-US" dirty="0" err="1"/>
              <a:t>DataLab</a:t>
            </a:r>
            <a:r>
              <a:rPr lang="en-US" dirty="0"/>
              <a:t> and student at faculty of </a:t>
            </a:r>
            <a:r>
              <a:rPr lang="en-US" dirty="0" err="1"/>
              <a:t>methematics</a:t>
            </a:r>
            <a:r>
              <a:rPr lang="en-US" dirty="0"/>
              <a:t> and information science at </a:t>
            </a:r>
            <a:r>
              <a:rPr lang="en-US" dirty="0" err="1"/>
              <a:t>warsaw</a:t>
            </a:r>
            <a:r>
              <a:rPr lang="en-US" dirty="0"/>
              <a:t> university of technology and today I will be presenting my joint work with </a:t>
            </a:r>
            <a:r>
              <a:rPr lang="en-US" dirty="0" err="1"/>
              <a:t>Przemysław</a:t>
            </a:r>
            <a:r>
              <a:rPr lang="en-US" dirty="0"/>
              <a:t> </a:t>
            </a:r>
            <a:r>
              <a:rPr lang="en-US" dirty="0" err="1"/>
              <a:t>Biecek</a:t>
            </a:r>
            <a:r>
              <a:rPr lang="en-US" dirty="0"/>
              <a:t> which is R package fairmodels. Fairmodels is a flexible tool for bias detection visualization and mitigation..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a:t>
            </a:fld>
            <a:endParaRPr lang="pl-PL"/>
          </a:p>
        </p:txBody>
      </p:sp>
    </p:spTree>
    <p:extLst>
      <p:ext uri="{BB962C8B-B14F-4D97-AF65-F5344CB8AC3E}">
        <p14:creationId xmlns:p14="http://schemas.microsoft.com/office/powerpoint/2010/main" val="1535414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Let's understand</a:t>
            </a:r>
            <a:r>
              <a:rPr lang="en-US" dirty="0"/>
              <a:t> </a:t>
            </a:r>
            <a:r>
              <a:rPr lang="en-GB" dirty="0"/>
              <a:t>some more code behind this</a:t>
            </a:r>
            <a:r>
              <a:rPr lang="en-US" dirty="0"/>
              <a:t> </a:t>
            </a:r>
            <a:r>
              <a:rPr lang="en-GB" dirty="0"/>
              <a:t>fairness object</a:t>
            </a:r>
            <a:r>
              <a:rPr lang="en-US" dirty="0"/>
              <a:t>. </a:t>
            </a:r>
            <a:r>
              <a:rPr lang="en-GB" dirty="0"/>
              <a:t>The values after the privileged parameter are default values for this function </a:t>
            </a:r>
            <a:r>
              <a:rPr lang="en-US" dirty="0"/>
              <a:t>. </a:t>
            </a:r>
            <a:r>
              <a:rPr lang="en-GB" dirty="0"/>
              <a:t>The epsilon parameter is on default set to 4/5 due to a guidelines set by Equal Employment Opportunity Commission. Generally any selection rate below 80% or 4/5 can be considered as adverse impact</a:t>
            </a:r>
            <a:r>
              <a:rPr lang="en-US" dirty="0"/>
              <a:t>. </a:t>
            </a:r>
          </a:p>
          <a:p>
            <a:pPr marL="171450" indent="-171450">
              <a:buFontTx/>
              <a:buChar char="-"/>
            </a:pPr>
            <a:r>
              <a:rPr lang="en-GB" dirty="0" err="1"/>
              <a:t>Cutoffs</a:t>
            </a:r>
            <a:r>
              <a:rPr lang="en-GB" dirty="0"/>
              <a:t> and labels can also be adjusted </a:t>
            </a:r>
          </a:p>
          <a:p>
            <a:pPr marL="171450" indent="-171450">
              <a:buFontTx/>
              <a:buChar char="-"/>
            </a:pPr>
            <a:r>
              <a:rPr lang="en-GB" dirty="0"/>
              <a:t>Labels have to be unique for each explainer in fairness check </a:t>
            </a:r>
          </a:p>
          <a:p>
            <a:pPr marL="171450" indent="-171450">
              <a:buFontTx/>
              <a:buChar char="-"/>
            </a:pPr>
            <a:r>
              <a:rPr lang="en-GB" dirty="0"/>
              <a:t>With such a newly </a:t>
            </a:r>
            <a:r>
              <a:rPr lang="en-GB" dirty="0" err="1"/>
              <a:t>creted</a:t>
            </a:r>
            <a:r>
              <a:rPr lang="en-GB" dirty="0"/>
              <a:t> fairness object we can of course plot it and print it. Printing is a way of summarising the plot</a:t>
            </a:r>
            <a:r>
              <a:rPr lang="en-US" dirty="0"/>
              <a:t>. </a:t>
            </a:r>
          </a:p>
          <a:p>
            <a:pPr marL="171450" indent="-171450">
              <a:buFontTx/>
              <a:buChar char="-"/>
            </a:pPr>
            <a:r>
              <a:rPr lang="en-GB" dirty="0"/>
              <a:t>Then the print method apart of showing how many metrics does the model pass, tells us what the total loss is which is summarised height of the bars</a:t>
            </a:r>
            <a:r>
              <a:rPr lang="en-US" dirty="0"/>
              <a:t>.</a:t>
            </a:r>
          </a:p>
        </p:txBody>
      </p:sp>
      <p:sp>
        <p:nvSpPr>
          <p:cNvPr id="4" name="Slide Number Placeholder 3"/>
          <p:cNvSpPr>
            <a:spLocks noGrp="1"/>
          </p:cNvSpPr>
          <p:nvPr>
            <p:ph type="sldNum" sz="quarter" idx="5"/>
          </p:nvPr>
        </p:nvSpPr>
        <p:spPr/>
        <p:txBody>
          <a:bodyPr/>
          <a:lstStyle/>
          <a:p>
            <a:fld id="{838DD32F-F450-4762-9761-E5E88918C5BC}" type="slidenum">
              <a:rPr lang="pl-PL" smtClean="0"/>
              <a:t>10</a:t>
            </a:fld>
            <a:endParaRPr lang="pl-PL"/>
          </a:p>
        </p:txBody>
      </p:sp>
    </p:spTree>
    <p:extLst>
      <p:ext uri="{BB962C8B-B14F-4D97-AF65-F5344CB8AC3E}">
        <p14:creationId xmlns:p14="http://schemas.microsoft.com/office/powerpoint/2010/main" val="277558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feature of fairmodels is that you can incrementally add explainer to fairness objects. </a:t>
            </a:r>
          </a:p>
          <a:p>
            <a:pPr marL="171450" indent="-171450">
              <a:buFontTx/>
              <a:buChar char="-"/>
            </a:pPr>
            <a:r>
              <a:rPr lang="en-GB" dirty="0"/>
              <a:t>notice that when we pass the fairness object we don't have to provide any protected or privileged parameters because they are already included in the </a:t>
            </a:r>
            <a:r>
              <a:rPr lang="en-GB" dirty="0" err="1"/>
              <a:t>fobject</a:t>
            </a:r>
            <a:r>
              <a:rPr lang="en-US" dirty="0"/>
              <a:t>. </a:t>
            </a:r>
          </a:p>
          <a:p>
            <a:pPr marL="171450" indent="-171450">
              <a:buFontTx/>
              <a:buChar char="-"/>
            </a:pPr>
            <a:r>
              <a:rPr lang="en-GB" dirty="0"/>
              <a:t>On the fairness check plot on the right side, we can see green bars added which denote the Ranger metrics for this female </a:t>
            </a:r>
            <a:r>
              <a:rPr lang="en-US" dirty="0"/>
              <a:t>sub</a:t>
            </a:r>
            <a:r>
              <a:rPr lang="en-GB" dirty="0"/>
              <a:t>group</a:t>
            </a:r>
            <a:r>
              <a:rPr lang="en-US" dirty="0"/>
              <a:t>.</a:t>
            </a:r>
            <a:r>
              <a:rPr lang="en-GB" dirty="0"/>
              <a:t> </a:t>
            </a:r>
          </a:p>
          <a:p>
            <a:pPr marL="171450" indent="-171450">
              <a:buFontTx/>
              <a:buChar char="-"/>
            </a:pPr>
            <a:r>
              <a:rPr lang="en-GB" dirty="0"/>
              <a:t>It passes all of them so in the print method it will be printed with green colours.</a:t>
            </a:r>
          </a:p>
          <a:p>
            <a:pPr marL="171450" indent="-171450">
              <a:buFontTx/>
              <a:buChar char="-"/>
            </a:pPr>
            <a:r>
              <a:rPr lang="en-GB" dirty="0"/>
              <a:t>If the Ranger would exceed more than one acceptable score of the metric it would being printed in red</a:t>
            </a:r>
            <a:r>
              <a:rPr lang="en-US" dirty="0"/>
              <a:t>.</a:t>
            </a:r>
            <a:r>
              <a:rPr lang="en-GB" dirty="0"/>
              <a:t>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11</a:t>
            </a:fld>
            <a:endParaRPr lang="pl-PL"/>
          </a:p>
        </p:txBody>
      </p:sp>
    </p:spTree>
    <p:extLst>
      <p:ext uri="{BB962C8B-B14F-4D97-AF65-F5344CB8AC3E}">
        <p14:creationId xmlns:p14="http://schemas.microsoft.com/office/powerpoint/2010/main" val="4044827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Sometimes there is a need to plot unscaled metric scores which aren't the ratios we have seen earlier but the raw metric scores of the models in specific subgroups</a:t>
            </a:r>
            <a:endParaRPr lang="en-US" dirty="0"/>
          </a:p>
          <a:p>
            <a:pPr marL="171450" indent="-171450">
              <a:buFontTx/>
              <a:buChar char="-"/>
            </a:pPr>
            <a:r>
              <a:rPr lang="en-GB" dirty="0"/>
              <a:t>On the plot legend we have colours and shapes</a:t>
            </a:r>
            <a:r>
              <a:rPr lang="en-US" dirty="0"/>
              <a:t>. </a:t>
            </a:r>
            <a:r>
              <a:rPr lang="en-GB" dirty="0"/>
              <a:t>each colour describes a model and each shape a certain subgroup</a:t>
            </a:r>
            <a:r>
              <a:rPr lang="en-US" dirty="0"/>
              <a:t>. </a:t>
            </a:r>
            <a:r>
              <a:rPr lang="en-GB" dirty="0"/>
              <a:t>You might ask where is this male privileged subgroup. </a:t>
            </a:r>
          </a:p>
          <a:p>
            <a:pPr marL="171450" indent="-171450">
              <a:buFontTx/>
              <a:buChar char="-"/>
            </a:pPr>
            <a:r>
              <a:rPr lang="en-GB" dirty="0"/>
              <a:t>Well it is represented by those vertical </a:t>
            </a:r>
            <a:r>
              <a:rPr lang="en-US" dirty="0"/>
              <a:t>lines. </a:t>
            </a:r>
            <a:r>
              <a:rPr lang="en-GB" dirty="0"/>
              <a:t>So the intuition behind </a:t>
            </a:r>
            <a:r>
              <a:rPr lang="en-GB" dirty="0" err="1"/>
              <a:t>th</a:t>
            </a:r>
            <a:r>
              <a:rPr lang="en-US" dirty="0"/>
              <a:t>is plot </a:t>
            </a:r>
            <a:r>
              <a:rPr lang="en-GB" dirty="0"/>
              <a:t>is that</a:t>
            </a:r>
            <a:r>
              <a:rPr lang="en-US" dirty="0"/>
              <a:t> </a:t>
            </a:r>
            <a:r>
              <a:rPr lang="en-GB" dirty="0"/>
              <a:t>the closer the shapes are to those vertical lines the better</a:t>
            </a:r>
            <a:r>
              <a:rPr lang="en-US" dirty="0"/>
              <a:t>.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12</a:t>
            </a:fld>
            <a:endParaRPr lang="pl-PL"/>
          </a:p>
        </p:txBody>
      </p:sp>
    </p:spTree>
    <p:extLst>
      <p:ext uri="{BB962C8B-B14F-4D97-AF65-F5344CB8AC3E}">
        <p14:creationId xmlns:p14="http://schemas.microsoft.com/office/powerpoint/2010/main" val="3350658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In some visualizations parity loss </a:t>
            </a:r>
            <a:r>
              <a:rPr lang="en-US" dirty="0"/>
              <a:t>is</a:t>
            </a:r>
            <a:r>
              <a:rPr lang="en-GB" dirty="0"/>
              <a:t> used</a:t>
            </a:r>
            <a:r>
              <a:rPr lang="en-US" dirty="0"/>
              <a:t>.</a:t>
            </a:r>
            <a:r>
              <a:rPr lang="en-GB" dirty="0"/>
              <a:t> It is a custom function that aggregates some metric</a:t>
            </a:r>
            <a:r>
              <a:rPr lang="en-US" dirty="0"/>
              <a:t> </a:t>
            </a:r>
            <a:r>
              <a:rPr lang="en-GB" dirty="0"/>
              <a:t>ratios over all of the subgroups</a:t>
            </a:r>
            <a:r>
              <a:rPr lang="en-US" dirty="0"/>
              <a:t>. </a:t>
            </a:r>
            <a:r>
              <a:rPr lang="en-GB" dirty="0"/>
              <a:t>So for example let's take true positive rate and calculate its </a:t>
            </a:r>
            <a:r>
              <a:rPr lang="en-US" dirty="0"/>
              <a:t>parity loss. </a:t>
            </a:r>
          </a:p>
          <a:p>
            <a:pPr marL="171450" indent="-171450">
              <a:buFontTx/>
              <a:buChar char="-"/>
            </a:pPr>
            <a:r>
              <a:rPr lang="en-GB" dirty="0"/>
              <a:t>The intuition behind this parity loss is that the bigger the difference is in the subgroups the larger that </a:t>
            </a:r>
            <a:r>
              <a:rPr lang="en-GB" dirty="0" err="1"/>
              <a:t>pari</a:t>
            </a:r>
            <a:r>
              <a:rPr lang="en-US" dirty="0"/>
              <a:t>ty</a:t>
            </a:r>
            <a:r>
              <a:rPr lang="en-GB" dirty="0"/>
              <a:t> </a:t>
            </a:r>
            <a:r>
              <a:rPr lang="en-US" dirty="0"/>
              <a:t>loss </a:t>
            </a:r>
            <a:r>
              <a:rPr lang="en-GB" dirty="0"/>
              <a:t>will be</a:t>
            </a:r>
            <a:r>
              <a:rPr lang="en-US" dirty="0"/>
              <a:t>. </a:t>
            </a:r>
          </a:p>
        </p:txBody>
      </p:sp>
      <p:sp>
        <p:nvSpPr>
          <p:cNvPr id="4" name="Slide Number Placeholder 3"/>
          <p:cNvSpPr>
            <a:spLocks noGrp="1"/>
          </p:cNvSpPr>
          <p:nvPr>
            <p:ph type="sldNum" sz="quarter" idx="5"/>
          </p:nvPr>
        </p:nvSpPr>
        <p:spPr/>
        <p:txBody>
          <a:bodyPr/>
          <a:lstStyle/>
          <a:p>
            <a:fld id="{838DD32F-F450-4762-9761-E5E88918C5BC}" type="slidenum">
              <a:rPr lang="pl-PL" smtClean="0"/>
              <a:t>13</a:t>
            </a:fld>
            <a:endParaRPr lang="pl-PL"/>
          </a:p>
        </p:txBody>
      </p:sp>
    </p:spTree>
    <p:extLst>
      <p:ext uri="{BB962C8B-B14F-4D97-AF65-F5344CB8AC3E}">
        <p14:creationId xmlns:p14="http://schemas.microsoft.com/office/powerpoint/2010/main" val="201711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These are some other visualisations that use this parity loss they can be obtained to have a code snippets Below the plots</a:t>
            </a:r>
            <a:r>
              <a:rPr lang="en-US" dirty="0"/>
              <a:t>. </a:t>
            </a:r>
          </a:p>
          <a:p>
            <a:pPr marL="171450" indent="-171450">
              <a:buFontTx/>
              <a:buChar char="-"/>
            </a:pPr>
            <a:r>
              <a:rPr lang="en-GB" dirty="0"/>
              <a:t>Those are only two of many visualisations that can be used in</a:t>
            </a:r>
            <a:r>
              <a:rPr lang="en-US" dirty="0"/>
              <a:t> </a:t>
            </a:r>
            <a:r>
              <a:rPr lang="en-GB" dirty="0"/>
              <a:t>fair models. On the left side there is a radar plot and on the right side there is a stacked matrix plot</a:t>
            </a:r>
            <a:r>
              <a:rPr lang="en-US" dirty="0"/>
              <a:t>. </a:t>
            </a:r>
            <a:r>
              <a:rPr lang="en-GB" dirty="0"/>
              <a:t>they both visualise the amount of bias in many metrics at the same time</a:t>
            </a:r>
            <a:r>
              <a:rPr lang="en-US" dirty="0"/>
              <a:t>.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14</a:t>
            </a:fld>
            <a:endParaRPr lang="pl-PL"/>
          </a:p>
        </p:txBody>
      </p:sp>
    </p:spTree>
    <p:extLst>
      <p:ext uri="{BB962C8B-B14F-4D97-AF65-F5344CB8AC3E}">
        <p14:creationId xmlns:p14="http://schemas.microsoft.com/office/powerpoint/2010/main" val="191692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package there are also some simple bias mitigation strategies which can be used during a data pre-processing and after we create a model with explainer post processing</a:t>
            </a:r>
            <a:r>
              <a:rPr lang="en-US" dirty="0"/>
              <a:t>.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15</a:t>
            </a:fld>
            <a:endParaRPr lang="pl-PL"/>
          </a:p>
        </p:txBody>
      </p:sp>
    </p:spTree>
    <p:extLst>
      <p:ext uri="{BB962C8B-B14F-4D97-AF65-F5344CB8AC3E}">
        <p14:creationId xmlns:p14="http://schemas.microsoft.com/office/powerpoint/2010/main" val="257167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resampling focuses on statistical parity mitigation.  It duplicates or removes observations given some condition. </a:t>
            </a:r>
          </a:p>
          <a:p>
            <a:pPr marL="171450" indent="-171450">
              <a:buFontTx/>
              <a:buChar char="-"/>
            </a:pPr>
            <a:r>
              <a:rPr lang="en-GB" dirty="0"/>
              <a:t>The Reject Option based Classification Pivot is a</a:t>
            </a:r>
            <a:r>
              <a:rPr lang="en-US" dirty="0"/>
              <a:t> </a:t>
            </a:r>
            <a:r>
              <a:rPr lang="en-GB" dirty="0"/>
              <a:t>post-processing method that adjusts the probabilistic response of the model</a:t>
            </a:r>
            <a:r>
              <a:rPr lang="en-US" dirty="0"/>
              <a:t>.  When unprivileged subgroup is close to the cutoff and to the left side, it pivots to its right side. The opposite thing happens with privileged subgroup. </a:t>
            </a:r>
          </a:p>
          <a:p>
            <a:pPr marL="171450" indent="-171450">
              <a:buFontTx/>
              <a:buChar char="-"/>
            </a:pPr>
            <a:r>
              <a:rPr lang="en-GB" dirty="0"/>
              <a:t>You can see the effects of mitigation on the plot on the right. Both methods successfully mitigated the bias in our model.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16</a:t>
            </a:fld>
            <a:endParaRPr lang="pl-PL"/>
          </a:p>
        </p:txBody>
      </p:sp>
    </p:spTree>
    <p:extLst>
      <p:ext uri="{BB962C8B-B14F-4D97-AF65-F5344CB8AC3E}">
        <p14:creationId xmlns:p14="http://schemas.microsoft.com/office/powerpoint/2010/main" val="2372103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Somewhat new addition to fairmodels is the support for regression type models. It works just like the one for classification but instead of using fairness check, user must use fairness_check_regression. </a:t>
            </a:r>
          </a:p>
          <a:p>
            <a:pPr marL="171450" indent="-171450">
              <a:buFontTx/>
              <a:buChar char="-"/>
            </a:pPr>
            <a:r>
              <a:rPr lang="en-US" dirty="0"/>
              <a:t>This experimental module is using logistic regression to approximate the fairness non-discrimination notions. </a:t>
            </a:r>
          </a:p>
          <a:p>
            <a:pPr marL="171450" indent="-171450">
              <a:buFontTx/>
              <a:buChar char="-"/>
            </a:pPr>
            <a:r>
              <a:rPr lang="en-US" dirty="0"/>
              <a:t>The module is relatively new, and steel awaits some feedback so if you use it, please let me know what do you think.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17</a:t>
            </a:fld>
            <a:endParaRPr lang="pl-PL"/>
          </a:p>
        </p:txBody>
      </p:sp>
    </p:spTree>
    <p:extLst>
      <p:ext uri="{BB962C8B-B14F-4D97-AF65-F5344CB8AC3E}">
        <p14:creationId xmlns:p14="http://schemas.microsoft.com/office/powerpoint/2010/main" val="1769167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dive deeper into the concepts of fairness in fairmodels I recommend visiting </a:t>
            </a:r>
            <a:r>
              <a:rPr lang="en-US" dirty="0" err="1"/>
              <a:t>fairmodels</a:t>
            </a:r>
            <a:r>
              <a:rPr lang="en-US" dirty="0"/>
              <a:t> page available at this link. There are many resources to choose from including the article, blogs, documentation and tutorials</a:t>
            </a:r>
          </a:p>
          <a:p>
            <a:pPr marL="171450" indent="-171450">
              <a:buFontTx/>
              <a:buChar char="-"/>
            </a:pPr>
            <a:r>
              <a:rPr lang="en-US" dirty="0"/>
              <a:t>You also can visit our blog that focuses on responsible machine </a:t>
            </a:r>
            <a:r>
              <a:rPr lang="en-US" dirty="0" err="1"/>
              <a:t>larning</a:t>
            </a:r>
            <a:r>
              <a:rPr lang="en-US" dirty="0"/>
              <a:t>, so things like </a:t>
            </a:r>
            <a:r>
              <a:rPr lang="en-US" dirty="0" err="1"/>
              <a:t>explainability</a:t>
            </a:r>
            <a:r>
              <a:rPr lang="en-US" dirty="0"/>
              <a:t>, new packages, Case studies and even whole series about basics of  explainable ai .</a:t>
            </a:r>
          </a:p>
          <a:p>
            <a:pPr marL="171450" indent="-171450">
              <a:buFontTx/>
              <a:buChar char="-"/>
            </a:pPr>
            <a:r>
              <a:rPr lang="en-US" dirty="0"/>
              <a:t>If you want to explain the </a:t>
            </a:r>
            <a:r>
              <a:rPr lang="en-US" dirty="0" err="1"/>
              <a:t>behaviour</a:t>
            </a:r>
            <a:r>
              <a:rPr lang="en-US" dirty="0"/>
              <a:t> of your model and understand on what grounds does it make decisions, you can check out DALEX page where there is also fairmodels in Python as the python </a:t>
            </a:r>
            <a:r>
              <a:rPr lang="en-US" dirty="0" err="1"/>
              <a:t>dalex</a:t>
            </a:r>
            <a:r>
              <a:rPr lang="en-US" dirty="0"/>
              <a:t> fairness module.</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18</a:t>
            </a:fld>
            <a:endParaRPr lang="pl-PL"/>
          </a:p>
        </p:txBody>
      </p:sp>
    </p:spTree>
    <p:extLst>
      <p:ext uri="{BB962C8B-B14F-4D97-AF65-F5344CB8AC3E}">
        <p14:creationId xmlns:p14="http://schemas.microsoft.com/office/powerpoint/2010/main" val="941019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would be all for me, thank you all for attention I hope that I gave you some intuition and basic understanding of fairmodels. If you have any questions, please go ahead.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19</a:t>
            </a:fld>
            <a:endParaRPr lang="pl-PL"/>
          </a:p>
        </p:txBody>
      </p:sp>
    </p:spTree>
    <p:extLst>
      <p:ext uri="{BB962C8B-B14F-4D97-AF65-F5344CB8AC3E}">
        <p14:creationId xmlns:p14="http://schemas.microsoft.com/office/powerpoint/2010/main" val="207289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Now will answer the question why should we care about algorithmic fairness? Well decision making systems and machine learning models had a history of discrimination and somewhat shady practises. For example ProPublica found that the software used the used across the country to predict </a:t>
            </a:r>
            <a:r>
              <a:rPr lang="en-US" dirty="0"/>
              <a:t>whether someone will be recidivist or not </a:t>
            </a:r>
            <a:r>
              <a:rPr lang="en-GB" dirty="0"/>
              <a:t>was </a:t>
            </a:r>
            <a:r>
              <a:rPr lang="en-GB" dirty="0" err="1"/>
              <a:t>biassed</a:t>
            </a:r>
            <a:r>
              <a:rPr lang="en-GB" dirty="0"/>
              <a:t> against blacks.</a:t>
            </a:r>
          </a:p>
          <a:p>
            <a:r>
              <a:rPr lang="en-GB" dirty="0"/>
              <a:t>- In </a:t>
            </a:r>
            <a:r>
              <a:rPr lang="en-GB" dirty="0" err="1"/>
              <a:t>gendershades</a:t>
            </a:r>
            <a:r>
              <a:rPr lang="en-GB" dirty="0"/>
              <a:t> the researchers found that the popular gender classifiers where biased against darker females</a:t>
            </a:r>
            <a:r>
              <a:rPr lang="en-US" dirty="0"/>
              <a:t>. T</a:t>
            </a:r>
            <a:r>
              <a:rPr lang="en-GB" dirty="0"/>
              <a:t>he algorithm algorithms perform best on light male faces and the gap of accuracy can be as high as 30%</a:t>
            </a:r>
            <a:r>
              <a:rPr lang="en-US" dirty="0"/>
              <a:t>. </a:t>
            </a:r>
            <a:br>
              <a:rPr lang="en-US" dirty="0"/>
            </a:br>
            <a:r>
              <a:rPr lang="en-US" dirty="0"/>
              <a:t>- As the verge reported, </a:t>
            </a:r>
            <a:r>
              <a:rPr lang="en-GB" dirty="0"/>
              <a:t>Google removed the gorillas from the training sets of images because the model was prone to categorise black people as gorillas</a:t>
            </a:r>
            <a:r>
              <a:rPr lang="en-US" dirty="0"/>
              <a:t>. </a:t>
            </a:r>
          </a:p>
          <a:p>
            <a:r>
              <a:rPr lang="en-US" dirty="0"/>
              <a:t>- </a:t>
            </a:r>
            <a:r>
              <a:rPr lang="en-GB" dirty="0"/>
              <a:t>As you can see there are many potential harms to be made and it is necessary to test our models before we put them into production</a:t>
            </a:r>
            <a:r>
              <a:rPr lang="en-US" dirty="0"/>
              <a:t>.</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2</a:t>
            </a:fld>
            <a:endParaRPr lang="pl-PL"/>
          </a:p>
        </p:txBody>
      </p:sp>
    </p:spTree>
    <p:extLst>
      <p:ext uri="{BB962C8B-B14F-4D97-AF65-F5344CB8AC3E}">
        <p14:creationId xmlns:p14="http://schemas.microsoft.com/office/powerpoint/2010/main" val="202575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Now we will define this bias. It can have many meanings but, in this presentation, will define it as some discrimination of some groups of people giving unfair advantage to others. </a:t>
            </a:r>
          </a:p>
          <a:p>
            <a:pPr marL="171450" indent="-171450">
              <a:buFontTx/>
              <a:buChar char="-"/>
            </a:pPr>
            <a:r>
              <a:rPr lang="en-GB" dirty="0"/>
              <a:t>From now on I call those groups of people subgroups and one of them will be called privilege subgroup. </a:t>
            </a:r>
          </a:p>
          <a:p>
            <a:pPr marL="171450" indent="-171450">
              <a:buFontTx/>
              <a:buChar char="-"/>
            </a:pPr>
            <a:r>
              <a:rPr lang="en-GB" dirty="0"/>
              <a:t>The vector with indicators of membership to the subgroups will be called protected vector</a:t>
            </a:r>
            <a:r>
              <a:rPr lang="en-US" dirty="0"/>
              <a:t>. </a:t>
            </a:r>
          </a:p>
          <a:p>
            <a:pPr marL="171450" indent="-171450">
              <a:buFontTx/>
              <a:buChar char="-"/>
            </a:pPr>
            <a:r>
              <a:rPr lang="en-US" dirty="0"/>
              <a:t>B</a:t>
            </a:r>
            <a:r>
              <a:rPr lang="en-GB" dirty="0" err="1"/>
              <a:t>ias</a:t>
            </a:r>
            <a:r>
              <a:rPr lang="en-GB" dirty="0"/>
              <a:t> can be detected by some non-discrimination criteria which are independence separation and sufficiency</a:t>
            </a:r>
            <a:r>
              <a:rPr lang="en-US" dirty="0"/>
              <a:t>. </a:t>
            </a:r>
            <a:r>
              <a:rPr lang="en-GB" dirty="0"/>
              <a:t>Essentially, they are trying to answer the question if the response of the model is independent off a protected vector or independent given some condition</a:t>
            </a:r>
            <a:r>
              <a:rPr lang="en-US" dirty="0"/>
              <a:t>. </a:t>
            </a:r>
            <a:r>
              <a:rPr lang="en-GB" dirty="0"/>
              <a:t>But this mathematical way of measuring bias </a:t>
            </a:r>
            <a:r>
              <a:rPr lang="en-GB" dirty="0" err="1"/>
              <a:t>isnt</a:t>
            </a:r>
            <a:r>
              <a:rPr lang="en-GB" dirty="0"/>
              <a:t> convenient and we will use some relaxations and sometimes equivalents of those not discrimination criteria</a:t>
            </a:r>
            <a:r>
              <a:rPr lang="en-US" dirty="0"/>
              <a:t>.</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3</a:t>
            </a:fld>
            <a:endParaRPr lang="pl-PL"/>
          </a:p>
        </p:txBody>
      </p:sp>
    </p:spTree>
    <p:extLst>
      <p:ext uri="{BB962C8B-B14F-4D97-AF65-F5344CB8AC3E}">
        <p14:creationId xmlns:p14="http://schemas.microsoft.com/office/powerpoint/2010/main" val="279541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We can do this with some fairness metrics or criteria. Those metrics can be derived from the confusion matrix metrics for each subgroup. So with well known metrics like True positive Rate, Precision, Accuracy  we can now detect bias. </a:t>
            </a:r>
          </a:p>
          <a:p>
            <a:r>
              <a:rPr lang="en-GB" dirty="0"/>
              <a:t>- For example like in ProPublica case we would like our model to have for similar False Positive Rates for both black and white defendants.</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4</a:t>
            </a:fld>
            <a:endParaRPr lang="pl-PL"/>
          </a:p>
        </p:txBody>
      </p:sp>
    </p:spTree>
    <p:extLst>
      <p:ext uri="{BB962C8B-B14F-4D97-AF65-F5344CB8AC3E}">
        <p14:creationId xmlns:p14="http://schemas.microsoft.com/office/powerpoint/2010/main" val="717675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fairmodels</a:t>
            </a:r>
            <a:r>
              <a:rPr lang="en-GB" dirty="0"/>
              <a:t> backbone is DALEX package which is a wrapper around data and model and is model agnostic so it does not matter if you use </a:t>
            </a:r>
            <a:r>
              <a:rPr lang="en-GB" dirty="0" err="1"/>
              <a:t>xgboost</a:t>
            </a:r>
            <a:r>
              <a:rPr lang="en-GB" dirty="0"/>
              <a:t>, models from caret or </a:t>
            </a:r>
            <a:r>
              <a:rPr lang="en-GB" dirty="0" err="1"/>
              <a:t>mlr</a:t>
            </a:r>
            <a:r>
              <a:rPr lang="en-US" dirty="0"/>
              <a:t>. </a:t>
            </a:r>
            <a:r>
              <a:rPr lang="en-GB" dirty="0" err="1"/>
              <a:t>Fairmodels</a:t>
            </a:r>
            <a:r>
              <a:rPr lang="en-GB" dirty="0"/>
              <a:t> focuses on group fairness metrics and it utilises this in iterative accumulative approach where after obtaining model you can make a fairness check. You then receive the answer if your model is fair or not. If your model does not pass the fairness check you have some options. </a:t>
            </a:r>
            <a:br>
              <a:rPr lang="en-GB" dirty="0"/>
            </a:br>
            <a:r>
              <a:rPr lang="en-GB" dirty="0"/>
              <a:t>- For example use different data </a:t>
            </a:r>
          </a:p>
          <a:p>
            <a:r>
              <a:rPr lang="en-GB" dirty="0"/>
              <a:t>- use different model </a:t>
            </a:r>
          </a:p>
          <a:p>
            <a:pPr marL="0" indent="0">
              <a:buFontTx/>
              <a:buNone/>
            </a:pPr>
            <a:r>
              <a:rPr lang="en-GB" dirty="0"/>
              <a:t>- or maybe use some mitigation techniques</a:t>
            </a:r>
          </a:p>
          <a:p>
            <a:pPr marL="0" indent="0">
              <a:buFontTx/>
              <a:buNone/>
            </a:pPr>
            <a:r>
              <a:rPr lang="en-GB" dirty="0"/>
              <a:t>With </a:t>
            </a:r>
            <a:r>
              <a:rPr lang="en-GB" dirty="0" err="1"/>
              <a:t>fairmodels</a:t>
            </a:r>
            <a:r>
              <a:rPr lang="en-GB" dirty="0"/>
              <a:t> you can for example make a dozen of machine learning models then with some visualisation method you may pick the best one and check if this model passes the fairness check </a:t>
            </a:r>
          </a:p>
          <a:p>
            <a:pPr marL="0" indent="0">
              <a:buFontTx/>
              <a:buNone/>
            </a:pPr>
            <a:r>
              <a:rPr lang="en-GB" dirty="0"/>
              <a:t>As you can see this sort of pipeline or model development flow is easy for testing and prototyping your solutions</a:t>
            </a:r>
            <a:r>
              <a:rPr lang="en-US" dirty="0"/>
              <a:t>.</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5</a:t>
            </a:fld>
            <a:endParaRPr lang="pl-PL"/>
          </a:p>
        </p:txBody>
      </p:sp>
    </p:spTree>
    <p:extLst>
      <p:ext uri="{BB962C8B-B14F-4D97-AF65-F5344CB8AC3E}">
        <p14:creationId xmlns:p14="http://schemas.microsoft.com/office/powerpoint/2010/main" val="246126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we'll dive into the details. </a:t>
            </a:r>
          </a:p>
          <a:p>
            <a:pPr marL="171450" indent="-171450">
              <a:buFontTx/>
              <a:buChar char="-"/>
            </a:pPr>
            <a:r>
              <a:rPr lang="en-GB" dirty="0"/>
              <a:t>Let's take German Credit Data where we aim to predict whether some person will have a good or bad risk or credit.  So it’s the case of binary classification</a:t>
            </a:r>
            <a:r>
              <a:rPr lang="en-US" dirty="0"/>
              <a:t>. </a:t>
            </a:r>
          </a:p>
          <a:p>
            <a:pPr marL="171450" indent="-171450">
              <a:buFontTx/>
              <a:buChar char="-"/>
            </a:pPr>
            <a:r>
              <a:rPr lang="en-GB" dirty="0"/>
              <a:t>Will be looking at bias and fairness with perspective on the gender or the sex of the person – this will be our protected vector. Let's start with a simple classification model which is logistic regression</a:t>
            </a:r>
            <a:r>
              <a:rPr lang="en-US" dirty="0"/>
              <a:t>.</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6</a:t>
            </a:fld>
            <a:endParaRPr lang="pl-PL"/>
          </a:p>
        </p:txBody>
      </p:sp>
    </p:spTree>
    <p:extLst>
      <p:ext uri="{BB962C8B-B14F-4D97-AF65-F5344CB8AC3E}">
        <p14:creationId xmlns:p14="http://schemas.microsoft.com/office/powerpoint/2010/main" val="98260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next step is to make a DALEX explainer. This can be done with a one line of code where we pass the model the data and the numerical target  variable</a:t>
            </a:r>
            <a:r>
              <a:rPr lang="en-US" dirty="0"/>
              <a:t>. </a:t>
            </a:r>
            <a:r>
              <a:rPr lang="en-GB" dirty="0"/>
              <a:t>Now we are ready to check the fairness</a:t>
            </a:r>
            <a:r>
              <a:rPr lang="en-US" dirty="0"/>
              <a:t>. </a:t>
            </a:r>
          </a:p>
          <a:p>
            <a:pPr marL="171450" indent="-171450">
              <a:buFontTx/>
              <a:buChar char="-"/>
            </a:pPr>
            <a:r>
              <a:rPr lang="en-GB" dirty="0"/>
              <a:t>The main function of </a:t>
            </a:r>
            <a:r>
              <a:rPr lang="en-GB" dirty="0" err="1"/>
              <a:t>fairmodels</a:t>
            </a:r>
            <a:r>
              <a:rPr lang="en-GB" dirty="0"/>
              <a:t> is fairness </a:t>
            </a:r>
            <a:r>
              <a:rPr lang="en-GB" dirty="0" err="1"/>
              <a:t>chck</a:t>
            </a:r>
            <a:r>
              <a:rPr lang="en-GB" dirty="0"/>
              <a:t>. It wraps around and encapsulates explainer, protected vector and privileged subgroup which describes which element of the protected vector is suspected of the most privilege</a:t>
            </a:r>
            <a:r>
              <a:rPr lang="en-US" dirty="0"/>
              <a:t>. </a:t>
            </a:r>
          </a:p>
          <a:p>
            <a:pPr marL="171450" indent="-171450">
              <a:buFontTx/>
              <a:buChar char="-"/>
            </a:pPr>
            <a:r>
              <a:rPr lang="en-GB" dirty="0"/>
              <a:t>A function returns object of type fairness object which we will assigned to a variable  </a:t>
            </a:r>
            <a:r>
              <a:rPr lang="en-GB" dirty="0" err="1"/>
              <a:t>fobject</a:t>
            </a:r>
            <a:r>
              <a:rPr lang="en-US" dirty="0"/>
              <a:t>.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7</a:t>
            </a:fld>
            <a:endParaRPr lang="pl-PL"/>
          </a:p>
        </p:txBody>
      </p:sp>
    </p:spTree>
    <p:extLst>
      <p:ext uri="{BB962C8B-B14F-4D97-AF65-F5344CB8AC3E}">
        <p14:creationId xmlns:p14="http://schemas.microsoft.com/office/powerpoint/2010/main" val="94395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a:t>
            </a:r>
            <a:r>
              <a:rPr lang="en-US" dirty="0" err="1"/>
              <a:t>fobject</a:t>
            </a:r>
            <a:r>
              <a:rPr lang="en-US" dirty="0"/>
              <a:t> can be of course plotted. I</a:t>
            </a:r>
            <a:r>
              <a:rPr lang="en-GB" dirty="0"/>
              <a:t>t includes five metric scores depicted by the bars which are on top of the red and green area</a:t>
            </a:r>
            <a:r>
              <a:rPr lang="en-US" dirty="0"/>
              <a:t>. </a:t>
            </a:r>
            <a:r>
              <a:rPr lang="en-GB" dirty="0"/>
              <a:t>The red area symbolises the field where the bias is significant</a:t>
            </a:r>
            <a:r>
              <a:rPr lang="en-US" dirty="0"/>
              <a:t>. </a:t>
            </a:r>
          </a:p>
          <a:p>
            <a:pPr marL="171450" indent="-171450">
              <a:buFontTx/>
              <a:buChar char="-"/>
            </a:pPr>
            <a:r>
              <a:rPr lang="en-GB" dirty="0"/>
              <a:t>So intuitively when all the bars are lying within the green area then the model in terms of these metrics can be called f</a:t>
            </a:r>
            <a:r>
              <a:rPr lang="en-US" dirty="0"/>
              <a:t>air. </a:t>
            </a:r>
            <a:r>
              <a:rPr lang="en-GB" dirty="0"/>
              <a:t>The border between red and green area can be adjusted with epsilon parameter</a:t>
            </a:r>
            <a:r>
              <a:rPr lang="en-US" dirty="0"/>
              <a:t>. </a:t>
            </a:r>
          </a:p>
          <a:p>
            <a:pPr marL="171450" indent="-171450">
              <a:buFontTx/>
              <a:buChar char="-"/>
            </a:pPr>
            <a:r>
              <a:rPr lang="en-GB" dirty="0"/>
              <a:t>On Y axis the subgroups are presented and for each subgroup the metrics are calculated</a:t>
            </a:r>
            <a:r>
              <a:rPr lang="en-US" dirty="0"/>
              <a:t>. </a:t>
            </a:r>
            <a:r>
              <a:rPr lang="en-GB" dirty="0"/>
              <a:t>If there would be more than one subgroup there would be more bars for the metric</a:t>
            </a:r>
            <a:r>
              <a:rPr lang="en-US" dirty="0"/>
              <a:t>. </a:t>
            </a:r>
          </a:p>
          <a:p>
            <a:pPr marL="171450" indent="-171450">
              <a:buFontTx/>
              <a:buChar char="-"/>
            </a:pPr>
            <a:r>
              <a:rPr lang="en-GB" dirty="0"/>
              <a:t>So, the protected vector doesn't have to be binary it can have many, many levels or in other words, categorical values</a:t>
            </a:r>
            <a:r>
              <a:rPr lang="en-US" dirty="0"/>
              <a:t>. </a:t>
            </a:r>
            <a:r>
              <a:rPr lang="en-GB" dirty="0"/>
              <a:t>But what are those values on the X axis? well let's dive deeper!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8</a:t>
            </a:fld>
            <a:endParaRPr lang="pl-PL"/>
          </a:p>
        </p:txBody>
      </p:sp>
    </p:spTree>
    <p:extLst>
      <p:ext uri="{BB962C8B-B14F-4D97-AF65-F5344CB8AC3E}">
        <p14:creationId xmlns:p14="http://schemas.microsoft.com/office/powerpoint/2010/main" val="1648683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idea behind those values is the ratio of the metrics for unprivileged subgroup which in our case is female and</a:t>
            </a:r>
            <a:r>
              <a:rPr lang="en-US" dirty="0"/>
              <a:t> </a:t>
            </a:r>
            <a:r>
              <a:rPr lang="en-GB" dirty="0"/>
              <a:t>the privilege subgroup which is</a:t>
            </a:r>
            <a:r>
              <a:rPr lang="en-US" dirty="0"/>
              <a:t> </a:t>
            </a:r>
            <a:r>
              <a:rPr lang="en-GB" dirty="0"/>
              <a:t>in this case male. We don’t care if the metrics are high or low as long as the ratio of them is close to 1</a:t>
            </a:r>
            <a:r>
              <a:rPr lang="en-US" dirty="0"/>
              <a:t>. </a:t>
            </a:r>
          </a:p>
          <a:p>
            <a:pPr marL="171450" indent="-171450">
              <a:buFontTx/>
              <a:buChar char="-"/>
            </a:pPr>
            <a:r>
              <a:rPr lang="en-GB" dirty="0"/>
              <a:t>For example, let's take equal opportunity ratio which can be measured by t</a:t>
            </a:r>
            <a:r>
              <a:rPr lang="en-US" dirty="0"/>
              <a:t>rue</a:t>
            </a:r>
            <a:r>
              <a:rPr lang="en-GB" dirty="0"/>
              <a:t> positive r</a:t>
            </a:r>
            <a:r>
              <a:rPr lang="en-US" dirty="0"/>
              <a:t>ate. </a:t>
            </a:r>
            <a:r>
              <a:rPr lang="en-GB" dirty="0"/>
              <a:t>When those TPR scores are close to each other the division would give us something close to 1 and hence</a:t>
            </a:r>
            <a:r>
              <a:rPr lang="en-US" dirty="0"/>
              <a:t> </a:t>
            </a:r>
            <a:r>
              <a:rPr lang="en-GB" dirty="0"/>
              <a:t>it would  be within green area and we would say that there is no visible bias here</a:t>
            </a:r>
            <a:r>
              <a:rPr lang="en-US" dirty="0"/>
              <a:t>. </a:t>
            </a:r>
          </a:p>
          <a:p>
            <a:pPr marL="171450" indent="-171450">
              <a:buFontTx/>
              <a:buChar char="-"/>
            </a:pPr>
            <a:r>
              <a:rPr lang="en-GB" dirty="0"/>
              <a:t>So formally speaking we would like our ratio to be within epsilon and 1 divided by the epsilon,  where epsilon is some value between zero and one which denotes the lowest possible ratio between unprivileged and privileged subgroups</a:t>
            </a:r>
            <a:r>
              <a:rPr lang="en-US" dirty="0"/>
              <a:t>.</a:t>
            </a:r>
            <a:r>
              <a:rPr lang="en-GB" dirty="0"/>
              <a:t> </a:t>
            </a:r>
            <a:endParaRPr lang="pl-PL" dirty="0"/>
          </a:p>
        </p:txBody>
      </p:sp>
      <p:sp>
        <p:nvSpPr>
          <p:cNvPr id="4" name="Slide Number Placeholder 3"/>
          <p:cNvSpPr>
            <a:spLocks noGrp="1"/>
          </p:cNvSpPr>
          <p:nvPr>
            <p:ph type="sldNum" sz="quarter" idx="5"/>
          </p:nvPr>
        </p:nvSpPr>
        <p:spPr/>
        <p:txBody>
          <a:bodyPr/>
          <a:lstStyle/>
          <a:p>
            <a:fld id="{838DD32F-F450-4762-9761-E5E88918C5BC}" type="slidenum">
              <a:rPr lang="pl-PL" smtClean="0"/>
              <a:t>9</a:t>
            </a:fld>
            <a:endParaRPr lang="pl-PL"/>
          </a:p>
        </p:txBody>
      </p:sp>
    </p:spTree>
    <p:extLst>
      <p:ext uri="{BB962C8B-B14F-4D97-AF65-F5344CB8AC3E}">
        <p14:creationId xmlns:p14="http://schemas.microsoft.com/office/powerpoint/2010/main" val="337013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FABF-8D50-46E8-A5A9-677D0BCB23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DEF31AA8-3FD9-4064-899E-62E4CADFB5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7249E561-A062-4414-9613-29877F3B6983}"/>
              </a:ext>
            </a:extLst>
          </p:cNvPr>
          <p:cNvSpPr>
            <a:spLocks noGrp="1"/>
          </p:cNvSpPr>
          <p:nvPr>
            <p:ph type="dt" sz="half" idx="10"/>
          </p:nvPr>
        </p:nvSpPr>
        <p:spPr/>
        <p:txBody>
          <a:bodyPr/>
          <a:lstStyle/>
          <a:p>
            <a:fld id="{D8DF4F1D-CF94-4A10-BAAC-EC0AE95F4111}" type="datetime1">
              <a:rPr lang="pl-PL" smtClean="0"/>
              <a:t>23.06.2021</a:t>
            </a:fld>
            <a:endParaRPr lang="pl-PL"/>
          </a:p>
        </p:txBody>
      </p:sp>
      <p:sp>
        <p:nvSpPr>
          <p:cNvPr id="5" name="Footer Placeholder 4">
            <a:extLst>
              <a:ext uri="{FF2B5EF4-FFF2-40B4-BE49-F238E27FC236}">
                <a16:creationId xmlns:a16="http://schemas.microsoft.com/office/drawing/2014/main" id="{C0F82F6D-4A27-4D7A-93A9-49E630F3AFF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E3B2142-04A9-4827-9F66-89E353A53E9D}"/>
              </a:ext>
            </a:extLst>
          </p:cNvPr>
          <p:cNvSpPr>
            <a:spLocks noGrp="1"/>
          </p:cNvSpPr>
          <p:nvPr>
            <p:ph type="sldNum" sz="quarter" idx="12"/>
          </p:nvPr>
        </p:nvSpPr>
        <p:spPr/>
        <p:txBody>
          <a:bodyPr/>
          <a:lstStyle/>
          <a:p>
            <a:fld id="{E2844D0E-488B-47EF-8B2E-8114AF5CDBD9}" type="slidenum">
              <a:rPr lang="pl-PL" smtClean="0"/>
              <a:pPr/>
              <a:t>‹#›</a:t>
            </a:fld>
            <a:r>
              <a:rPr lang="en-US" dirty="0"/>
              <a:t>/19</a:t>
            </a:r>
            <a:endParaRPr lang="pl-PL" dirty="0"/>
          </a:p>
        </p:txBody>
      </p:sp>
    </p:spTree>
    <p:extLst>
      <p:ext uri="{BB962C8B-B14F-4D97-AF65-F5344CB8AC3E}">
        <p14:creationId xmlns:p14="http://schemas.microsoft.com/office/powerpoint/2010/main" val="218360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1935-6BA5-4776-97F4-2214580F0743}"/>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0BF86FF-F16A-4E99-B50B-F38E1B525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F87152B9-9EE4-4DCA-A980-DBA9C6D0D129}"/>
              </a:ext>
            </a:extLst>
          </p:cNvPr>
          <p:cNvSpPr>
            <a:spLocks noGrp="1"/>
          </p:cNvSpPr>
          <p:nvPr>
            <p:ph type="dt" sz="half" idx="10"/>
          </p:nvPr>
        </p:nvSpPr>
        <p:spPr/>
        <p:txBody>
          <a:bodyPr/>
          <a:lstStyle/>
          <a:p>
            <a:fld id="{EB563FEA-CD9F-46BB-BF08-C417322C93F0}" type="datetime1">
              <a:rPr lang="pl-PL" smtClean="0"/>
              <a:t>23.06.2021</a:t>
            </a:fld>
            <a:endParaRPr lang="pl-PL"/>
          </a:p>
        </p:txBody>
      </p:sp>
      <p:sp>
        <p:nvSpPr>
          <p:cNvPr id="5" name="Footer Placeholder 4">
            <a:extLst>
              <a:ext uri="{FF2B5EF4-FFF2-40B4-BE49-F238E27FC236}">
                <a16:creationId xmlns:a16="http://schemas.microsoft.com/office/drawing/2014/main" id="{832DFAE0-A5B8-479B-9252-BCE3BAA07C1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DA25842-A466-4575-864B-3B2C5050085E}"/>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241352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D297D-08B5-4E85-A918-A86B0730EB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F3CD9B5-E5DE-414E-90DE-9418E5D22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F1B75FE-DB03-4ECB-A085-43E0143AFC77}"/>
              </a:ext>
            </a:extLst>
          </p:cNvPr>
          <p:cNvSpPr>
            <a:spLocks noGrp="1"/>
          </p:cNvSpPr>
          <p:nvPr>
            <p:ph type="dt" sz="half" idx="10"/>
          </p:nvPr>
        </p:nvSpPr>
        <p:spPr/>
        <p:txBody>
          <a:bodyPr/>
          <a:lstStyle/>
          <a:p>
            <a:fld id="{696E605E-FF9E-4DA4-BD70-29E9C77F8C3C}" type="datetime1">
              <a:rPr lang="pl-PL" smtClean="0"/>
              <a:t>23.06.2021</a:t>
            </a:fld>
            <a:endParaRPr lang="pl-PL"/>
          </a:p>
        </p:txBody>
      </p:sp>
      <p:sp>
        <p:nvSpPr>
          <p:cNvPr id="5" name="Footer Placeholder 4">
            <a:extLst>
              <a:ext uri="{FF2B5EF4-FFF2-40B4-BE49-F238E27FC236}">
                <a16:creationId xmlns:a16="http://schemas.microsoft.com/office/drawing/2014/main" id="{EFB86B41-868F-4800-97F1-DDD26E53A80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8EF4FF3-2A1D-4ABE-84B4-417024B8DD7F}"/>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116088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3948-6FDB-492D-A801-F65BCA524348}"/>
              </a:ext>
            </a:extLst>
          </p:cNvPr>
          <p:cNvSpPr>
            <a:spLocks noGrp="1"/>
          </p:cNvSpPr>
          <p:nvPr>
            <p:ph type="title"/>
          </p:nvPr>
        </p:nvSpPr>
        <p:spPr/>
        <p:txBody>
          <a:bodyPr/>
          <a:lstStyle/>
          <a:p>
            <a:r>
              <a:rPr lang="en-US" dirty="0"/>
              <a:t>Click to edit Master title style</a:t>
            </a:r>
            <a:endParaRPr lang="pl-PL" dirty="0"/>
          </a:p>
        </p:txBody>
      </p:sp>
      <p:sp>
        <p:nvSpPr>
          <p:cNvPr id="3" name="Content Placeholder 2">
            <a:extLst>
              <a:ext uri="{FF2B5EF4-FFF2-40B4-BE49-F238E27FC236}">
                <a16:creationId xmlns:a16="http://schemas.microsoft.com/office/drawing/2014/main" id="{E9DF2AB3-D33D-4504-9606-CF127E0E4B88}"/>
              </a:ext>
            </a:extLst>
          </p:cNvPr>
          <p:cNvSpPr>
            <a:spLocks noGrp="1"/>
          </p:cNvSpPr>
          <p:nvPr>
            <p:ph idx="1"/>
          </p:nvPr>
        </p:nvSpPr>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Date Placeholder 3">
            <a:extLst>
              <a:ext uri="{FF2B5EF4-FFF2-40B4-BE49-F238E27FC236}">
                <a16:creationId xmlns:a16="http://schemas.microsoft.com/office/drawing/2014/main" id="{EB4832BF-A40B-457B-9BE7-DC60331D9AF3}"/>
              </a:ext>
            </a:extLst>
          </p:cNvPr>
          <p:cNvSpPr>
            <a:spLocks noGrp="1"/>
          </p:cNvSpPr>
          <p:nvPr>
            <p:ph type="dt" sz="half" idx="10"/>
          </p:nvPr>
        </p:nvSpPr>
        <p:spPr/>
        <p:txBody>
          <a:bodyPr/>
          <a:lstStyle/>
          <a:p>
            <a:fld id="{059B2D82-BC3A-4354-B990-400A6F8B4E9E}" type="datetime1">
              <a:rPr lang="pl-PL" smtClean="0"/>
              <a:t>23.06.2021</a:t>
            </a:fld>
            <a:endParaRPr lang="pl-PL"/>
          </a:p>
        </p:txBody>
      </p:sp>
      <p:sp>
        <p:nvSpPr>
          <p:cNvPr id="5" name="Footer Placeholder 4">
            <a:extLst>
              <a:ext uri="{FF2B5EF4-FFF2-40B4-BE49-F238E27FC236}">
                <a16:creationId xmlns:a16="http://schemas.microsoft.com/office/drawing/2014/main" id="{6F51E1A5-472D-4F2E-A40D-30086698BF03}"/>
              </a:ext>
            </a:extLst>
          </p:cNvPr>
          <p:cNvSpPr>
            <a:spLocks noGrp="1"/>
          </p:cNvSpPr>
          <p:nvPr>
            <p:ph type="ftr" sz="quarter" idx="11"/>
          </p:nvPr>
        </p:nvSpPr>
        <p:spPr/>
        <p:txBody>
          <a:bodyPr/>
          <a:lstStyle/>
          <a:p>
            <a:endParaRPr lang="pl-PL" dirty="0"/>
          </a:p>
        </p:txBody>
      </p:sp>
      <p:sp>
        <p:nvSpPr>
          <p:cNvPr id="6" name="Slide Number Placeholder 5">
            <a:extLst>
              <a:ext uri="{FF2B5EF4-FFF2-40B4-BE49-F238E27FC236}">
                <a16:creationId xmlns:a16="http://schemas.microsoft.com/office/drawing/2014/main" id="{BF192531-5275-4525-8439-8CAD5E0F5BCD}"/>
              </a:ext>
            </a:extLst>
          </p:cNvPr>
          <p:cNvSpPr>
            <a:spLocks noGrp="1"/>
          </p:cNvSpPr>
          <p:nvPr>
            <p:ph type="sldNum" sz="quarter" idx="12"/>
          </p:nvPr>
        </p:nvSpPr>
        <p:spPr/>
        <p:txBody>
          <a:bodyPr/>
          <a:lstStyle/>
          <a:p>
            <a:fld id="{E2844D0E-488B-47EF-8B2E-8114AF5CDBD9}" type="slidenum">
              <a:rPr lang="pl-PL" smtClean="0"/>
              <a:pPr/>
              <a:t>‹#›</a:t>
            </a:fld>
            <a:r>
              <a:rPr lang="en-US" dirty="0"/>
              <a:t>/19</a:t>
            </a:r>
          </a:p>
        </p:txBody>
      </p:sp>
    </p:spTree>
    <p:extLst>
      <p:ext uri="{BB962C8B-B14F-4D97-AF65-F5344CB8AC3E}">
        <p14:creationId xmlns:p14="http://schemas.microsoft.com/office/powerpoint/2010/main" val="274858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FB11-172A-476F-80A2-2531467E8B23}"/>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pl-PL" dirty="0"/>
          </a:p>
        </p:txBody>
      </p:sp>
      <p:sp>
        <p:nvSpPr>
          <p:cNvPr id="3" name="Text Placeholder 2">
            <a:extLst>
              <a:ext uri="{FF2B5EF4-FFF2-40B4-BE49-F238E27FC236}">
                <a16:creationId xmlns:a16="http://schemas.microsoft.com/office/drawing/2014/main" id="{44E0C139-3611-4486-AE64-2F91422D6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55CF53-5ABA-4F3A-A517-E3642509CBBA}"/>
              </a:ext>
            </a:extLst>
          </p:cNvPr>
          <p:cNvSpPr>
            <a:spLocks noGrp="1"/>
          </p:cNvSpPr>
          <p:nvPr>
            <p:ph type="dt" sz="half" idx="10"/>
          </p:nvPr>
        </p:nvSpPr>
        <p:spPr/>
        <p:txBody>
          <a:bodyPr/>
          <a:lstStyle/>
          <a:p>
            <a:fld id="{522C13AE-1716-4E6E-8822-EE83CAB064F5}" type="datetime1">
              <a:rPr lang="pl-PL" smtClean="0"/>
              <a:t>23.06.2021</a:t>
            </a:fld>
            <a:endParaRPr lang="pl-PL"/>
          </a:p>
        </p:txBody>
      </p:sp>
      <p:sp>
        <p:nvSpPr>
          <p:cNvPr id="5" name="Footer Placeholder 4">
            <a:extLst>
              <a:ext uri="{FF2B5EF4-FFF2-40B4-BE49-F238E27FC236}">
                <a16:creationId xmlns:a16="http://schemas.microsoft.com/office/drawing/2014/main" id="{C8B8D09D-A9D7-47C5-AC0E-F9789D043C0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3ECB3399-0485-493E-B88A-8DBE7D48A14E}"/>
              </a:ext>
            </a:extLst>
          </p:cNvPr>
          <p:cNvSpPr>
            <a:spLocks noGrp="1"/>
          </p:cNvSpPr>
          <p:nvPr>
            <p:ph type="sldNum" sz="quarter" idx="12"/>
          </p:nvPr>
        </p:nvSpPr>
        <p:spPr/>
        <p:txBody>
          <a:bodyPr/>
          <a:lstStyle/>
          <a:p>
            <a:fld id="{E2844D0E-488B-47EF-8B2E-8114AF5CDBD9}" type="slidenum">
              <a:rPr lang="pl-PL" smtClean="0"/>
              <a:pPr/>
              <a:t>‹#›</a:t>
            </a:fld>
            <a:r>
              <a:rPr lang="en-US" dirty="0"/>
              <a:t>/19</a:t>
            </a:r>
            <a:endParaRPr lang="pl-PL" dirty="0"/>
          </a:p>
        </p:txBody>
      </p:sp>
    </p:spTree>
    <p:extLst>
      <p:ext uri="{BB962C8B-B14F-4D97-AF65-F5344CB8AC3E}">
        <p14:creationId xmlns:p14="http://schemas.microsoft.com/office/powerpoint/2010/main" val="327135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C2BE-C15D-47FD-B4DB-055E8019E72F}"/>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3018A3F-D45B-425F-8FB5-5C38B49EA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1034C718-D597-4D72-B100-832DBCEE6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E2EA3949-CB90-4E91-B670-E936FF58D496}"/>
              </a:ext>
            </a:extLst>
          </p:cNvPr>
          <p:cNvSpPr>
            <a:spLocks noGrp="1"/>
          </p:cNvSpPr>
          <p:nvPr>
            <p:ph type="dt" sz="half" idx="10"/>
          </p:nvPr>
        </p:nvSpPr>
        <p:spPr/>
        <p:txBody>
          <a:bodyPr/>
          <a:lstStyle/>
          <a:p>
            <a:fld id="{80E1D168-F228-4652-8EA9-975A800AEF9A}" type="datetime1">
              <a:rPr lang="pl-PL" smtClean="0"/>
              <a:t>23.06.2021</a:t>
            </a:fld>
            <a:endParaRPr lang="pl-PL"/>
          </a:p>
        </p:txBody>
      </p:sp>
      <p:sp>
        <p:nvSpPr>
          <p:cNvPr id="6" name="Footer Placeholder 5">
            <a:extLst>
              <a:ext uri="{FF2B5EF4-FFF2-40B4-BE49-F238E27FC236}">
                <a16:creationId xmlns:a16="http://schemas.microsoft.com/office/drawing/2014/main" id="{0DB60EAD-E868-46DE-B3C4-4CE3760BB5F6}"/>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63023887-4763-4076-9E46-6FA24C9BAD7E}"/>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63899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AC1C-5714-4A0F-85ED-5C9C4B5BC1F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9750A462-D6D9-4BDE-AC54-D327CC81F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09216D-4D2B-4691-BE6F-6FED983429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89EAEACA-5CCA-45A3-85DC-3434C0F243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1B38DA-9816-4AE0-97BC-D4C0BDDFE9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321D38A1-B665-4B3E-BB38-1CC4428798CE}"/>
              </a:ext>
            </a:extLst>
          </p:cNvPr>
          <p:cNvSpPr>
            <a:spLocks noGrp="1"/>
          </p:cNvSpPr>
          <p:nvPr>
            <p:ph type="dt" sz="half" idx="10"/>
          </p:nvPr>
        </p:nvSpPr>
        <p:spPr/>
        <p:txBody>
          <a:bodyPr/>
          <a:lstStyle/>
          <a:p>
            <a:fld id="{228DDB87-8254-4FBF-A9F8-4B2F8DA7CB31}" type="datetime1">
              <a:rPr lang="pl-PL" smtClean="0"/>
              <a:t>23.06.2021</a:t>
            </a:fld>
            <a:endParaRPr lang="pl-PL"/>
          </a:p>
        </p:txBody>
      </p:sp>
      <p:sp>
        <p:nvSpPr>
          <p:cNvPr id="8" name="Footer Placeholder 7">
            <a:extLst>
              <a:ext uri="{FF2B5EF4-FFF2-40B4-BE49-F238E27FC236}">
                <a16:creationId xmlns:a16="http://schemas.microsoft.com/office/drawing/2014/main" id="{2160736A-BB8B-4493-9FE4-A72C2E537DE8}"/>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8B89FE52-050F-4336-A62F-6AC7AEE69DAC}"/>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77163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DFB8-1101-4F95-8B1E-4644F1457F2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40E13BC4-A0C8-4F5F-B295-A286D5D1D734}"/>
              </a:ext>
            </a:extLst>
          </p:cNvPr>
          <p:cNvSpPr>
            <a:spLocks noGrp="1"/>
          </p:cNvSpPr>
          <p:nvPr>
            <p:ph type="dt" sz="half" idx="10"/>
          </p:nvPr>
        </p:nvSpPr>
        <p:spPr/>
        <p:txBody>
          <a:bodyPr/>
          <a:lstStyle/>
          <a:p>
            <a:fld id="{F177FAE7-6D9A-4D3F-8003-1CE5A9072373}" type="datetime1">
              <a:rPr lang="pl-PL" smtClean="0"/>
              <a:t>23.06.2021</a:t>
            </a:fld>
            <a:endParaRPr lang="pl-PL"/>
          </a:p>
        </p:txBody>
      </p:sp>
      <p:sp>
        <p:nvSpPr>
          <p:cNvPr id="4" name="Footer Placeholder 3">
            <a:extLst>
              <a:ext uri="{FF2B5EF4-FFF2-40B4-BE49-F238E27FC236}">
                <a16:creationId xmlns:a16="http://schemas.microsoft.com/office/drawing/2014/main" id="{0B37ED81-E755-4EEB-8BA6-4BA87704987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407B23D6-3B23-4548-AE02-5D0D6ACD469D}"/>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117847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F4321-77CD-4F6D-AE24-CFAD48C368C2}"/>
              </a:ext>
            </a:extLst>
          </p:cNvPr>
          <p:cNvSpPr>
            <a:spLocks noGrp="1"/>
          </p:cNvSpPr>
          <p:nvPr>
            <p:ph type="dt" sz="half" idx="10"/>
          </p:nvPr>
        </p:nvSpPr>
        <p:spPr/>
        <p:txBody>
          <a:bodyPr/>
          <a:lstStyle/>
          <a:p>
            <a:fld id="{3BEEBB28-684F-4500-AD51-FAFE6B327F62}" type="datetime1">
              <a:rPr lang="pl-PL" smtClean="0"/>
              <a:t>23.06.2021</a:t>
            </a:fld>
            <a:endParaRPr lang="pl-PL"/>
          </a:p>
        </p:txBody>
      </p:sp>
      <p:sp>
        <p:nvSpPr>
          <p:cNvPr id="3" name="Footer Placeholder 2">
            <a:extLst>
              <a:ext uri="{FF2B5EF4-FFF2-40B4-BE49-F238E27FC236}">
                <a16:creationId xmlns:a16="http://schemas.microsoft.com/office/drawing/2014/main" id="{FC7B071A-B147-4850-A416-15CA4693CD65}"/>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C86FCA6F-DABE-486E-8D1C-9B5FE0935DE9}"/>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257175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2C3B-E6DC-4CBA-87BA-692796BB7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66600AE0-DF25-4BDA-90EC-953FF234A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3BE3A17B-4B8C-4086-A45E-1CE3069AE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B4F29-B78F-4621-B2DE-37C8A41FD53C}"/>
              </a:ext>
            </a:extLst>
          </p:cNvPr>
          <p:cNvSpPr>
            <a:spLocks noGrp="1"/>
          </p:cNvSpPr>
          <p:nvPr>
            <p:ph type="dt" sz="half" idx="10"/>
          </p:nvPr>
        </p:nvSpPr>
        <p:spPr/>
        <p:txBody>
          <a:bodyPr/>
          <a:lstStyle/>
          <a:p>
            <a:fld id="{5CB7F495-CA0E-481F-933B-DE2AA575E792}" type="datetime1">
              <a:rPr lang="pl-PL" smtClean="0"/>
              <a:t>23.06.2021</a:t>
            </a:fld>
            <a:endParaRPr lang="pl-PL"/>
          </a:p>
        </p:txBody>
      </p:sp>
      <p:sp>
        <p:nvSpPr>
          <p:cNvPr id="6" name="Footer Placeholder 5">
            <a:extLst>
              <a:ext uri="{FF2B5EF4-FFF2-40B4-BE49-F238E27FC236}">
                <a16:creationId xmlns:a16="http://schemas.microsoft.com/office/drawing/2014/main" id="{BD4E79AF-281C-414C-8598-23C500F9EFD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5F49CEB8-7D47-4381-A9A4-56A29D31D91F}"/>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15085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FC26-120E-4BDE-BB75-357F0586F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2EBDA353-793E-47F8-8718-61207523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D61E63CA-CAA3-4B0E-B380-031F2EB7F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1AFC1-9C37-41C7-BC38-80DDE02124CD}"/>
              </a:ext>
            </a:extLst>
          </p:cNvPr>
          <p:cNvSpPr>
            <a:spLocks noGrp="1"/>
          </p:cNvSpPr>
          <p:nvPr>
            <p:ph type="dt" sz="half" idx="10"/>
          </p:nvPr>
        </p:nvSpPr>
        <p:spPr/>
        <p:txBody>
          <a:bodyPr/>
          <a:lstStyle/>
          <a:p>
            <a:fld id="{771202C2-36E3-416F-B049-39B37834D19A}" type="datetime1">
              <a:rPr lang="pl-PL" smtClean="0"/>
              <a:t>23.06.2021</a:t>
            </a:fld>
            <a:endParaRPr lang="pl-PL"/>
          </a:p>
        </p:txBody>
      </p:sp>
      <p:sp>
        <p:nvSpPr>
          <p:cNvPr id="6" name="Footer Placeholder 5">
            <a:extLst>
              <a:ext uri="{FF2B5EF4-FFF2-40B4-BE49-F238E27FC236}">
                <a16:creationId xmlns:a16="http://schemas.microsoft.com/office/drawing/2014/main" id="{3126768B-C2C2-45FC-985A-0062C473EC53}"/>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5B3478D-CC72-4D67-BDB5-AFD30B335DAB}"/>
              </a:ext>
            </a:extLst>
          </p:cNvPr>
          <p:cNvSpPr>
            <a:spLocks noGrp="1"/>
          </p:cNvSpPr>
          <p:nvPr>
            <p:ph type="sldNum" sz="quarter" idx="12"/>
          </p:nvPr>
        </p:nvSpPr>
        <p:spPr/>
        <p:txBody>
          <a:bodyPr/>
          <a:lstStyle/>
          <a:p>
            <a:fld id="{E2844D0E-488B-47EF-8B2E-8114AF5CDBD9}" type="slidenum">
              <a:rPr lang="pl-PL" smtClean="0"/>
              <a:t>‹#›</a:t>
            </a:fld>
            <a:endParaRPr lang="pl-PL"/>
          </a:p>
        </p:txBody>
      </p:sp>
    </p:spTree>
    <p:extLst>
      <p:ext uri="{BB962C8B-B14F-4D97-AF65-F5344CB8AC3E}">
        <p14:creationId xmlns:p14="http://schemas.microsoft.com/office/powerpoint/2010/main" val="275689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A0DA8-3F9D-4A3E-9227-F23478845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pl-PL" dirty="0"/>
          </a:p>
        </p:txBody>
      </p:sp>
      <p:sp>
        <p:nvSpPr>
          <p:cNvPr id="3" name="Text Placeholder 2">
            <a:extLst>
              <a:ext uri="{FF2B5EF4-FFF2-40B4-BE49-F238E27FC236}">
                <a16:creationId xmlns:a16="http://schemas.microsoft.com/office/drawing/2014/main" id="{7D38756E-B312-45D2-96F4-956975248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Date Placeholder 3">
            <a:extLst>
              <a:ext uri="{FF2B5EF4-FFF2-40B4-BE49-F238E27FC236}">
                <a16:creationId xmlns:a16="http://schemas.microsoft.com/office/drawing/2014/main" id="{369BFC8B-5393-4E14-95DB-89E430CC0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55A4F-ED3C-4F78-B963-73B343EE5F44}" type="datetime1">
              <a:rPr lang="pl-PL" smtClean="0"/>
              <a:t>23.06.2021</a:t>
            </a:fld>
            <a:endParaRPr lang="pl-PL"/>
          </a:p>
        </p:txBody>
      </p:sp>
      <p:sp>
        <p:nvSpPr>
          <p:cNvPr id="5" name="Footer Placeholder 4">
            <a:extLst>
              <a:ext uri="{FF2B5EF4-FFF2-40B4-BE49-F238E27FC236}">
                <a16:creationId xmlns:a16="http://schemas.microsoft.com/office/drawing/2014/main" id="{1D24AC04-3452-42A3-B30C-114094549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9A2D6965-4945-478F-AC8E-AA1CEEDA1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44D0E-488B-47EF-8B2E-8114AF5CDBD9}" type="slidenum">
              <a:rPr lang="pl-PL" smtClean="0"/>
              <a:pPr/>
              <a:t>‹#›</a:t>
            </a:fld>
            <a:r>
              <a:rPr lang="en-US" dirty="0"/>
              <a:t>/19</a:t>
            </a:r>
            <a:endParaRPr lang="pl-PL" dirty="0"/>
          </a:p>
        </p:txBody>
      </p:sp>
    </p:spTree>
    <p:extLst>
      <p:ext uri="{BB962C8B-B14F-4D97-AF65-F5344CB8AC3E}">
        <p14:creationId xmlns:p14="http://schemas.microsoft.com/office/powerpoint/2010/main" val="2404802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airmodels.drwhy.a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alex.drwhy.ai/" TargetMode="External"/><Relationship Id="rId4" Type="http://schemas.openxmlformats.org/officeDocument/2006/relationships/hyperlink" Target="https://medium.com/responsible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unsplash.com/s/photos/robot?utm_source=unsplash&amp;utm_medium=referral&amp;utm_content=creditCopyText" TargetMode="External"/><Relationship Id="rId4" Type="http://schemas.openxmlformats.org/officeDocument/2006/relationships/hyperlink" Target="https://unsplash.com/@ekrull?utm_source=unsplash&amp;utm_medium=referral&amp;utm_content=creditCopyTex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80FB-82B2-439B-8FB9-A1B0190B9309}"/>
              </a:ext>
            </a:extLst>
          </p:cNvPr>
          <p:cNvSpPr>
            <a:spLocks noGrp="1"/>
          </p:cNvSpPr>
          <p:nvPr>
            <p:ph type="ctrTitle"/>
          </p:nvPr>
        </p:nvSpPr>
        <p:spPr/>
        <p:txBody>
          <a:bodyPr/>
          <a:lstStyle/>
          <a:p>
            <a:endParaRPr lang="pl-PL"/>
          </a:p>
        </p:txBody>
      </p:sp>
      <p:sp>
        <p:nvSpPr>
          <p:cNvPr id="3" name="Subtitle 2">
            <a:extLst>
              <a:ext uri="{FF2B5EF4-FFF2-40B4-BE49-F238E27FC236}">
                <a16:creationId xmlns:a16="http://schemas.microsoft.com/office/drawing/2014/main" id="{E8AEAE5C-BE8A-49CC-83C4-612501244C37}"/>
              </a:ext>
            </a:extLst>
          </p:cNvPr>
          <p:cNvSpPr>
            <a:spLocks noGrp="1"/>
          </p:cNvSpPr>
          <p:nvPr>
            <p:ph type="subTitle" idx="1"/>
          </p:nvPr>
        </p:nvSpPr>
        <p:spPr/>
        <p:txBody>
          <a:bodyPr/>
          <a:lstStyle/>
          <a:p>
            <a:endParaRPr lang="pl-PL"/>
          </a:p>
        </p:txBody>
      </p:sp>
      <p:pic>
        <p:nvPicPr>
          <p:cNvPr id="5" name="Picture 4" descr="A picture containing text, clock&#10;&#10;Description automatically generated">
            <a:extLst>
              <a:ext uri="{FF2B5EF4-FFF2-40B4-BE49-F238E27FC236}">
                <a16:creationId xmlns:a16="http://schemas.microsoft.com/office/drawing/2014/main" id="{2985E17E-6797-4088-87AE-1051DCAF5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66" y="359735"/>
            <a:ext cx="11100391" cy="5550196"/>
          </a:xfrm>
          <a:prstGeom prst="rect">
            <a:avLst/>
          </a:prstGeom>
        </p:spPr>
      </p:pic>
      <p:sp>
        <p:nvSpPr>
          <p:cNvPr id="6" name="TextBox 5">
            <a:extLst>
              <a:ext uri="{FF2B5EF4-FFF2-40B4-BE49-F238E27FC236}">
                <a16:creationId xmlns:a16="http://schemas.microsoft.com/office/drawing/2014/main" id="{0148F14D-1294-48AF-B8AB-95452DF67C8D}"/>
              </a:ext>
            </a:extLst>
          </p:cNvPr>
          <p:cNvSpPr txBox="1"/>
          <p:nvPr/>
        </p:nvSpPr>
        <p:spPr>
          <a:xfrm>
            <a:off x="765543" y="2171006"/>
            <a:ext cx="5205984" cy="646331"/>
          </a:xfrm>
          <a:prstGeom prst="rect">
            <a:avLst/>
          </a:prstGeom>
          <a:noFill/>
        </p:spPr>
        <p:txBody>
          <a:bodyPr wrap="square" rtlCol="0">
            <a:spAutoFit/>
          </a:bodyPr>
          <a:lstStyle/>
          <a:p>
            <a:r>
              <a:rPr lang="en-US" dirty="0">
                <a:solidFill>
                  <a:schemeClr val="tx1">
                    <a:lumMod val="50000"/>
                  </a:schemeClr>
                </a:solidFill>
                <a:latin typeface="Fira Sans" panose="020B0503050000020004" pitchFamily="34" charset="0"/>
              </a:rPr>
              <a:t>Jakub Wiśniewski</a:t>
            </a:r>
          </a:p>
          <a:p>
            <a:r>
              <a:rPr lang="en-US" dirty="0">
                <a:solidFill>
                  <a:schemeClr val="tx1">
                    <a:lumMod val="50000"/>
                  </a:schemeClr>
                </a:solidFill>
                <a:latin typeface="Fira Sans" panose="020B0503050000020004" pitchFamily="34" charset="0"/>
              </a:rPr>
              <a:t>joint work with </a:t>
            </a:r>
            <a:r>
              <a:rPr lang="en-US" dirty="0" err="1">
                <a:solidFill>
                  <a:schemeClr val="tx1">
                    <a:lumMod val="50000"/>
                  </a:schemeClr>
                </a:solidFill>
                <a:latin typeface="Fira Sans" panose="020B0503050000020004" pitchFamily="34" charset="0"/>
              </a:rPr>
              <a:t>Przemysław</a:t>
            </a:r>
            <a:r>
              <a:rPr lang="en-US" dirty="0">
                <a:solidFill>
                  <a:schemeClr val="tx1">
                    <a:lumMod val="50000"/>
                  </a:schemeClr>
                </a:solidFill>
                <a:latin typeface="Fira Sans" panose="020B0503050000020004" pitchFamily="34" charset="0"/>
              </a:rPr>
              <a:t> </a:t>
            </a:r>
            <a:r>
              <a:rPr lang="en-US" dirty="0" err="1">
                <a:solidFill>
                  <a:schemeClr val="tx1">
                    <a:lumMod val="50000"/>
                  </a:schemeClr>
                </a:solidFill>
                <a:latin typeface="Fira Sans" panose="020B0503050000020004" pitchFamily="34" charset="0"/>
              </a:rPr>
              <a:t>Biecek</a:t>
            </a:r>
            <a:endParaRPr lang="en-US" dirty="0">
              <a:solidFill>
                <a:schemeClr val="tx1">
                  <a:lumMod val="50000"/>
                </a:schemeClr>
              </a:solidFill>
              <a:latin typeface="Fira Sans" panose="020B0503050000020004" pitchFamily="34" charset="0"/>
            </a:endParaRPr>
          </a:p>
        </p:txBody>
      </p:sp>
      <p:pic>
        <p:nvPicPr>
          <p:cNvPr id="4098" name="Picture 2" descr="MI2 Data Lab">
            <a:extLst>
              <a:ext uri="{FF2B5EF4-FFF2-40B4-BE49-F238E27FC236}">
                <a16:creationId xmlns:a16="http://schemas.microsoft.com/office/drawing/2014/main" id="{107D027A-C34C-4E8F-91F4-F84A7920E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68957"/>
            <a:ext cx="1183758" cy="11890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ulty of Mathematics and Information Science">
            <a:extLst>
              <a:ext uri="{FF2B5EF4-FFF2-40B4-BE49-F238E27FC236}">
                <a16:creationId xmlns:a16="http://schemas.microsoft.com/office/drawing/2014/main" id="{FF03225E-551B-4635-8185-EDF0A49A94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390509"/>
            <a:ext cx="5715188" cy="51126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5C1C90A-A02B-417A-BA8F-2096BD1A3A92}"/>
              </a:ext>
            </a:extLst>
          </p:cNvPr>
          <p:cNvSpPr>
            <a:spLocks noGrp="1"/>
          </p:cNvSpPr>
          <p:nvPr>
            <p:ph type="sldNum" sz="quarter" idx="12"/>
          </p:nvPr>
        </p:nvSpPr>
        <p:spPr/>
        <p:txBody>
          <a:bodyPr/>
          <a:lstStyle/>
          <a:p>
            <a:fld id="{E2844D0E-488B-47EF-8B2E-8114AF5CDBD9}" type="slidenum">
              <a:rPr lang="pl-PL" smtClean="0"/>
              <a:pPr/>
              <a:t>1</a:t>
            </a:fld>
            <a:r>
              <a:rPr lang="en-US"/>
              <a:t>/19</a:t>
            </a:r>
            <a:endParaRPr lang="pl-PL" dirty="0"/>
          </a:p>
        </p:txBody>
      </p:sp>
      <p:pic>
        <p:nvPicPr>
          <p:cNvPr id="1026" name="Picture 2" descr="Logo">
            <a:extLst>
              <a:ext uri="{FF2B5EF4-FFF2-40B4-BE49-F238E27FC236}">
                <a16:creationId xmlns:a16="http://schemas.microsoft.com/office/drawing/2014/main" id="{DC54DDA3-BBA7-4301-9B77-7C8B30502D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9800" y="5648763"/>
            <a:ext cx="1548000" cy="117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8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D963-A4E6-4BFA-9711-7BCF57C9CDAC}"/>
              </a:ext>
            </a:extLst>
          </p:cNvPr>
          <p:cNvSpPr>
            <a:spLocks noGrp="1"/>
          </p:cNvSpPr>
          <p:nvPr>
            <p:ph type="title"/>
          </p:nvPr>
        </p:nvSpPr>
        <p:spPr/>
        <p:txBody>
          <a:bodyPr/>
          <a:lstStyle/>
          <a:p>
            <a:r>
              <a:rPr lang="en-US" dirty="0"/>
              <a:t>Understanding code </a:t>
            </a:r>
            <a:endParaRPr lang="pl-PL" dirty="0"/>
          </a:p>
        </p:txBody>
      </p:sp>
      <p:pic>
        <p:nvPicPr>
          <p:cNvPr id="12" name="Picture 11">
            <a:extLst>
              <a:ext uri="{FF2B5EF4-FFF2-40B4-BE49-F238E27FC236}">
                <a16:creationId xmlns:a16="http://schemas.microsoft.com/office/drawing/2014/main" id="{8F4DF2E4-5C0C-45D3-B38D-10D59CF0D2BC}"/>
              </a:ext>
            </a:extLst>
          </p:cNvPr>
          <p:cNvPicPr>
            <a:picLocks noChangeAspect="1"/>
          </p:cNvPicPr>
          <p:nvPr/>
        </p:nvPicPr>
        <p:blipFill>
          <a:blip r:embed="rId3"/>
          <a:stretch>
            <a:fillRect/>
          </a:stretch>
        </p:blipFill>
        <p:spPr>
          <a:xfrm>
            <a:off x="391586" y="4031855"/>
            <a:ext cx="3071126" cy="1120237"/>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6BAF372F-E468-4F63-8A4B-D6E4719902C3}"/>
              </a:ext>
            </a:extLst>
          </p:cNvPr>
          <p:cNvSpPr txBox="1"/>
          <p:nvPr/>
        </p:nvSpPr>
        <p:spPr>
          <a:xfrm>
            <a:off x="391586" y="5832629"/>
            <a:ext cx="760719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10000"/>
                  </a:schemeClr>
                </a:solidFill>
              </a:rPr>
              <a:t>The epsilon parameter is set to 0.8 due to EEOC four-fifths rule</a:t>
            </a:r>
            <a:endParaRPr lang="pl-PL" dirty="0">
              <a:solidFill>
                <a:schemeClr val="bg2">
                  <a:lumMod val="10000"/>
                </a:schemeClr>
              </a:solidFill>
            </a:endParaRPr>
          </a:p>
        </p:txBody>
      </p:sp>
      <p:pic>
        <p:nvPicPr>
          <p:cNvPr id="15" name="Picture 14">
            <a:extLst>
              <a:ext uri="{FF2B5EF4-FFF2-40B4-BE49-F238E27FC236}">
                <a16:creationId xmlns:a16="http://schemas.microsoft.com/office/drawing/2014/main" id="{EFDEFE17-9576-4F00-9CD9-8A5EB44C57DC}"/>
              </a:ext>
            </a:extLst>
          </p:cNvPr>
          <p:cNvPicPr>
            <a:picLocks noChangeAspect="1"/>
          </p:cNvPicPr>
          <p:nvPr/>
        </p:nvPicPr>
        <p:blipFill>
          <a:blip r:embed="rId4"/>
          <a:stretch>
            <a:fillRect/>
          </a:stretch>
        </p:blipFill>
        <p:spPr>
          <a:xfrm>
            <a:off x="391586" y="1589770"/>
            <a:ext cx="5212532" cy="2171888"/>
          </a:xfrm>
          <a:prstGeom prst="rect">
            <a:avLst/>
          </a:prstGeom>
          <a:effectLst>
            <a:outerShdw blurRad="50800" dist="38100" dir="2700000" algn="tl" rotWithShape="0">
              <a:prstClr val="black">
                <a:alpha val="40000"/>
              </a:prstClr>
            </a:outerShdw>
          </a:effectLst>
        </p:spPr>
      </p:pic>
      <p:pic>
        <p:nvPicPr>
          <p:cNvPr id="23" name="Content Placeholder 22" descr="Chart, bar chart&#10;&#10;Description automatically generated">
            <a:extLst>
              <a:ext uri="{FF2B5EF4-FFF2-40B4-BE49-F238E27FC236}">
                <a16:creationId xmlns:a16="http://schemas.microsoft.com/office/drawing/2014/main" id="{E303A790-E548-413B-995D-5F76A488A89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50732" y="1552974"/>
            <a:ext cx="5527582" cy="4145687"/>
          </a:xfrm>
          <a:effectLst>
            <a:outerShdw blurRad="50800" dist="38100" dir="2700000" algn="tl" rotWithShape="0">
              <a:prstClr val="black">
                <a:alpha val="40000"/>
              </a:prstClr>
            </a:outerShdw>
          </a:effectLst>
        </p:spPr>
      </p:pic>
      <p:sp>
        <p:nvSpPr>
          <p:cNvPr id="3" name="Slide Number Placeholder 2">
            <a:extLst>
              <a:ext uri="{FF2B5EF4-FFF2-40B4-BE49-F238E27FC236}">
                <a16:creationId xmlns:a16="http://schemas.microsoft.com/office/drawing/2014/main" id="{3FD35513-5C1D-4B5C-A5A6-8E1685A869F1}"/>
              </a:ext>
            </a:extLst>
          </p:cNvPr>
          <p:cNvSpPr>
            <a:spLocks noGrp="1"/>
          </p:cNvSpPr>
          <p:nvPr>
            <p:ph type="sldNum" sz="quarter" idx="12"/>
          </p:nvPr>
        </p:nvSpPr>
        <p:spPr/>
        <p:txBody>
          <a:bodyPr/>
          <a:lstStyle/>
          <a:p>
            <a:fld id="{E2844D0E-488B-47EF-8B2E-8114AF5CDBD9}" type="slidenum">
              <a:rPr lang="pl-PL" smtClean="0"/>
              <a:pPr/>
              <a:t>10</a:t>
            </a:fld>
            <a:r>
              <a:rPr lang="en-US"/>
              <a:t>/19</a:t>
            </a:r>
            <a:endParaRPr lang="en-US" dirty="0"/>
          </a:p>
        </p:txBody>
      </p:sp>
    </p:spTree>
    <p:extLst>
      <p:ext uri="{BB962C8B-B14F-4D97-AF65-F5344CB8AC3E}">
        <p14:creationId xmlns:p14="http://schemas.microsoft.com/office/powerpoint/2010/main" val="173448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33E-7EAC-4487-BB43-A0DC10453A6F}"/>
              </a:ext>
            </a:extLst>
          </p:cNvPr>
          <p:cNvSpPr>
            <a:spLocks noGrp="1"/>
          </p:cNvSpPr>
          <p:nvPr>
            <p:ph type="title"/>
          </p:nvPr>
        </p:nvSpPr>
        <p:spPr/>
        <p:txBody>
          <a:bodyPr/>
          <a:lstStyle/>
          <a:p>
            <a:r>
              <a:rPr lang="en-US" dirty="0"/>
              <a:t>Incrementally adding explainers</a:t>
            </a:r>
            <a:endParaRPr lang="pl-PL" dirty="0"/>
          </a:p>
        </p:txBody>
      </p:sp>
      <p:pic>
        <p:nvPicPr>
          <p:cNvPr id="16" name="Picture 15">
            <a:extLst>
              <a:ext uri="{FF2B5EF4-FFF2-40B4-BE49-F238E27FC236}">
                <a16:creationId xmlns:a16="http://schemas.microsoft.com/office/drawing/2014/main" id="{5A314636-2650-4E67-B565-392DB3FB849B}"/>
              </a:ext>
            </a:extLst>
          </p:cNvPr>
          <p:cNvPicPr>
            <a:picLocks noChangeAspect="1"/>
          </p:cNvPicPr>
          <p:nvPr/>
        </p:nvPicPr>
        <p:blipFill>
          <a:blip r:embed="rId3"/>
          <a:stretch>
            <a:fillRect/>
          </a:stretch>
        </p:blipFill>
        <p:spPr>
          <a:xfrm>
            <a:off x="441489" y="1522281"/>
            <a:ext cx="4553592" cy="2710976"/>
          </a:xfrm>
          <a:prstGeom prst="rect">
            <a:avLst/>
          </a:prstGeom>
          <a:effectLst>
            <a:outerShdw blurRad="50800" dist="38100" dir="2700000" algn="tl" rotWithShape="0">
              <a:prstClr val="black">
                <a:alpha val="40000"/>
              </a:prstClr>
            </a:outerShdw>
          </a:effectLst>
        </p:spPr>
      </p:pic>
      <p:pic>
        <p:nvPicPr>
          <p:cNvPr id="19" name="Picture 18">
            <a:extLst>
              <a:ext uri="{FF2B5EF4-FFF2-40B4-BE49-F238E27FC236}">
                <a16:creationId xmlns:a16="http://schemas.microsoft.com/office/drawing/2014/main" id="{B373FF93-383B-4888-8839-94CE424181CD}"/>
              </a:ext>
            </a:extLst>
          </p:cNvPr>
          <p:cNvPicPr>
            <a:picLocks noChangeAspect="1"/>
          </p:cNvPicPr>
          <p:nvPr/>
        </p:nvPicPr>
        <p:blipFill>
          <a:blip r:embed="rId4"/>
          <a:stretch>
            <a:fillRect/>
          </a:stretch>
        </p:blipFill>
        <p:spPr>
          <a:xfrm>
            <a:off x="441489" y="4335393"/>
            <a:ext cx="3591424" cy="1538226"/>
          </a:xfrm>
          <a:prstGeom prst="rect">
            <a:avLst/>
          </a:prstGeom>
          <a:effectLst>
            <a:outerShdw blurRad="50800" dist="38100" dir="2700000" algn="tl" rotWithShape="0">
              <a:prstClr val="black">
                <a:alpha val="40000"/>
              </a:prstClr>
            </a:outerShdw>
          </a:effectLst>
        </p:spPr>
      </p:pic>
      <p:pic>
        <p:nvPicPr>
          <p:cNvPr id="31" name="Content Placeholder 30" descr="Timeline&#10;&#10;Description automatically generated">
            <a:extLst>
              <a:ext uri="{FF2B5EF4-FFF2-40B4-BE49-F238E27FC236}">
                <a16:creationId xmlns:a16="http://schemas.microsoft.com/office/drawing/2014/main" id="{85FA7D4A-23F6-480E-91AD-E6C637D7141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552016" y="1519238"/>
            <a:ext cx="6030384" cy="4522788"/>
          </a:xfrm>
          <a:effectLst>
            <a:outerShdw blurRad="50800" dist="38100" dir="2700000" algn="tl" rotWithShape="0">
              <a:prstClr val="black">
                <a:alpha val="40000"/>
              </a:prstClr>
            </a:outerShdw>
          </a:effectLst>
        </p:spPr>
      </p:pic>
      <p:sp>
        <p:nvSpPr>
          <p:cNvPr id="3" name="Slide Number Placeholder 2">
            <a:extLst>
              <a:ext uri="{FF2B5EF4-FFF2-40B4-BE49-F238E27FC236}">
                <a16:creationId xmlns:a16="http://schemas.microsoft.com/office/drawing/2014/main" id="{2377F997-7581-4A79-9C2B-C247E341A327}"/>
              </a:ext>
            </a:extLst>
          </p:cNvPr>
          <p:cNvSpPr>
            <a:spLocks noGrp="1"/>
          </p:cNvSpPr>
          <p:nvPr>
            <p:ph type="sldNum" sz="quarter" idx="12"/>
          </p:nvPr>
        </p:nvSpPr>
        <p:spPr/>
        <p:txBody>
          <a:bodyPr/>
          <a:lstStyle/>
          <a:p>
            <a:fld id="{E2844D0E-488B-47EF-8B2E-8114AF5CDBD9}" type="slidenum">
              <a:rPr lang="pl-PL" smtClean="0"/>
              <a:pPr/>
              <a:t>11</a:t>
            </a:fld>
            <a:r>
              <a:rPr lang="en-US"/>
              <a:t>/19</a:t>
            </a:r>
            <a:endParaRPr lang="en-US" dirty="0"/>
          </a:p>
        </p:txBody>
      </p:sp>
    </p:spTree>
    <p:extLst>
      <p:ext uri="{BB962C8B-B14F-4D97-AF65-F5344CB8AC3E}">
        <p14:creationId xmlns:p14="http://schemas.microsoft.com/office/powerpoint/2010/main" val="282053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11F6-1133-46D5-B20A-B9B44C8FFAB6}"/>
              </a:ext>
            </a:extLst>
          </p:cNvPr>
          <p:cNvSpPr>
            <a:spLocks noGrp="1"/>
          </p:cNvSpPr>
          <p:nvPr>
            <p:ph type="title"/>
          </p:nvPr>
        </p:nvSpPr>
        <p:spPr/>
        <p:txBody>
          <a:bodyPr/>
          <a:lstStyle/>
          <a:p>
            <a:r>
              <a:rPr lang="en-US" dirty="0"/>
              <a:t>Plotting unscaled metric scores</a:t>
            </a:r>
            <a:endParaRPr lang="pl-PL" dirty="0"/>
          </a:p>
        </p:txBody>
      </p:sp>
      <p:pic>
        <p:nvPicPr>
          <p:cNvPr id="4" name="Content Placeholder 3" descr="Chart, box and whisker chart&#10;&#10;Description automatically generated">
            <a:extLst>
              <a:ext uri="{FF2B5EF4-FFF2-40B4-BE49-F238E27FC236}">
                <a16:creationId xmlns:a16="http://schemas.microsoft.com/office/drawing/2014/main" id="{88FEAD56-30AD-4ED2-A981-670A612554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2302" y="1432175"/>
            <a:ext cx="6347396" cy="4760546"/>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28BAF044-7AD3-4721-AE22-687F98DCDDC2}"/>
              </a:ext>
            </a:extLst>
          </p:cNvPr>
          <p:cNvPicPr>
            <a:picLocks noChangeAspect="1"/>
          </p:cNvPicPr>
          <p:nvPr/>
        </p:nvPicPr>
        <p:blipFill>
          <a:blip r:embed="rId4"/>
          <a:stretch>
            <a:fillRect/>
          </a:stretch>
        </p:blipFill>
        <p:spPr>
          <a:xfrm>
            <a:off x="4238279" y="6317600"/>
            <a:ext cx="4587638" cy="350550"/>
          </a:xfrm>
          <a:prstGeom prst="rect">
            <a:avLst/>
          </a:prstGeom>
        </p:spPr>
      </p:pic>
      <p:sp>
        <p:nvSpPr>
          <p:cNvPr id="3" name="Slide Number Placeholder 2">
            <a:extLst>
              <a:ext uri="{FF2B5EF4-FFF2-40B4-BE49-F238E27FC236}">
                <a16:creationId xmlns:a16="http://schemas.microsoft.com/office/drawing/2014/main" id="{B0B48F8F-74EC-4E52-8E6B-7F2A94F0C385}"/>
              </a:ext>
            </a:extLst>
          </p:cNvPr>
          <p:cNvSpPr>
            <a:spLocks noGrp="1"/>
          </p:cNvSpPr>
          <p:nvPr>
            <p:ph type="sldNum" sz="quarter" idx="12"/>
          </p:nvPr>
        </p:nvSpPr>
        <p:spPr/>
        <p:txBody>
          <a:bodyPr/>
          <a:lstStyle/>
          <a:p>
            <a:fld id="{E2844D0E-488B-47EF-8B2E-8114AF5CDBD9}" type="slidenum">
              <a:rPr lang="pl-PL" smtClean="0"/>
              <a:pPr/>
              <a:t>12</a:t>
            </a:fld>
            <a:r>
              <a:rPr lang="en-US"/>
              <a:t>/19</a:t>
            </a:r>
            <a:endParaRPr lang="en-US" dirty="0"/>
          </a:p>
        </p:txBody>
      </p:sp>
    </p:spTree>
    <p:extLst>
      <p:ext uri="{BB962C8B-B14F-4D97-AF65-F5344CB8AC3E}">
        <p14:creationId xmlns:p14="http://schemas.microsoft.com/office/powerpoint/2010/main" val="38103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C43C-A368-4A37-B648-9E409787C227}"/>
              </a:ext>
            </a:extLst>
          </p:cNvPr>
          <p:cNvSpPr>
            <a:spLocks noGrp="1"/>
          </p:cNvSpPr>
          <p:nvPr>
            <p:ph type="title"/>
          </p:nvPr>
        </p:nvSpPr>
        <p:spPr/>
        <p:txBody>
          <a:bodyPr/>
          <a:lstStyle/>
          <a:p>
            <a:r>
              <a:rPr lang="en-US" dirty="0"/>
              <a:t>Visualization tool	</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012E49-7A65-4444-BC6E-FE128967D70E}"/>
                  </a:ext>
                </a:extLst>
              </p:cNvPr>
              <p:cNvSpPr>
                <a:spLocks noGrp="1"/>
              </p:cNvSpPr>
              <p:nvPr>
                <p:ph idx="1"/>
              </p:nvPr>
            </p:nvSpPr>
            <p:spPr/>
            <p:txBody>
              <a:bodyPr/>
              <a:lstStyle/>
              <a:p>
                <a:r>
                  <a:rPr lang="en-US" dirty="0"/>
                  <a:t>Parity loss </a:t>
                </a:r>
              </a:p>
              <a:p>
                <a:r>
                  <a:rPr lang="en-US" dirty="0"/>
                  <a:t>Example TPR parity loss: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𝑇𝑃𝑅</m:t>
                          </m:r>
                        </m:e>
                        <m:sub>
                          <m:r>
                            <a:rPr lang="en-US" b="0" i="1" smtClean="0">
                              <a:latin typeface="Cambria Math" panose="02040503050406030204" pitchFamily="18" charset="0"/>
                            </a:rPr>
                            <m:t>𝑝𝑎𝑟𝑖𝑡𝑦</m:t>
                          </m:r>
                          <m:r>
                            <a:rPr lang="en-US" b="0" i="1" smtClean="0">
                              <a:latin typeface="Cambria Math" panose="02040503050406030204" pitchFamily="18" charset="0"/>
                            </a:rPr>
                            <m:t>_</m:t>
                          </m:r>
                          <m:r>
                            <a:rPr lang="en-US" b="0" i="1" smtClean="0">
                              <a:latin typeface="Cambria Math" panose="02040503050406030204" pitchFamily="18" charset="0"/>
                            </a:rPr>
                            <m:t>𝑙𝑜𝑠𝑠</m:t>
                          </m:r>
                        </m:sub>
                      </m:sSub>
                      <m:r>
                        <a:rPr lang="en-US" b="0" i="0"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sub>
                        <m:sup/>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ln</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𝑇𝑃𝑅</m:t>
                                      </m:r>
                                    </m:e>
                                    <m:sub>
                                      <m:r>
                                        <a:rPr lang="en-US" b="0" i="1" smtClean="0">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𝑇𝑃𝑅</m:t>
                                      </m:r>
                                    </m:e>
                                    <m:sub>
                                      <m:r>
                                        <a:rPr lang="en-US" b="0" i="1" smtClean="0">
                                          <a:latin typeface="Cambria Math" panose="02040503050406030204" pitchFamily="18" charset="0"/>
                                        </a:rPr>
                                        <m:t>𝑎</m:t>
                                      </m:r>
                                    </m:sub>
                                  </m:sSub>
                                </m:den>
                              </m:f>
                              <m:r>
                                <a:rPr lang="en-US" i="1">
                                  <a:latin typeface="Cambria Math" panose="02040503050406030204" pitchFamily="18" charset="0"/>
                                </a:rPr>
                                <m:t>)</m:t>
                              </m:r>
                            </m:e>
                          </m:d>
                        </m:e>
                      </m:nary>
                    </m:oMath>
                  </m:oMathPara>
                </a14:m>
                <a:endParaRPr lang="en-US" dirty="0"/>
              </a:p>
              <a:p>
                <a:pPr marL="0" indent="0">
                  <a:buNone/>
                </a:pPr>
                <a:r>
                  <a:rPr lang="en-US" dirty="0"/>
                  <a:t>   								</a:t>
                </a:r>
                <a:r>
                  <a:rPr lang="en-US" sz="1600" dirty="0"/>
                  <a:t>where a is privileged subgroup</a:t>
                </a:r>
              </a:p>
              <a:p>
                <a:r>
                  <a:rPr lang="en-US" dirty="0"/>
                  <a:t>Intuition: the bigger the difference among subgroups the larger the parity loss </a:t>
                </a:r>
              </a:p>
            </p:txBody>
          </p:sp>
        </mc:Choice>
        <mc:Fallback xmlns="">
          <p:sp>
            <p:nvSpPr>
              <p:cNvPr id="3" name="Content Placeholder 2">
                <a:extLst>
                  <a:ext uri="{FF2B5EF4-FFF2-40B4-BE49-F238E27FC236}">
                    <a16:creationId xmlns:a16="http://schemas.microsoft.com/office/drawing/2014/main" id="{E6012E49-7A65-4444-BC6E-FE128967D70E}"/>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pl-PL">
                    <a:noFill/>
                  </a:rPr>
                  <a:t> </a:t>
                </a:r>
              </a:p>
            </p:txBody>
          </p:sp>
        </mc:Fallback>
      </mc:AlternateContent>
      <p:sp>
        <p:nvSpPr>
          <p:cNvPr id="4" name="Slide Number Placeholder 3">
            <a:extLst>
              <a:ext uri="{FF2B5EF4-FFF2-40B4-BE49-F238E27FC236}">
                <a16:creationId xmlns:a16="http://schemas.microsoft.com/office/drawing/2014/main" id="{20A6DD78-F34D-4FEC-993A-F0D1C9469FC9}"/>
              </a:ext>
            </a:extLst>
          </p:cNvPr>
          <p:cNvSpPr>
            <a:spLocks noGrp="1"/>
          </p:cNvSpPr>
          <p:nvPr>
            <p:ph type="sldNum" sz="quarter" idx="12"/>
          </p:nvPr>
        </p:nvSpPr>
        <p:spPr/>
        <p:txBody>
          <a:bodyPr/>
          <a:lstStyle/>
          <a:p>
            <a:fld id="{E2844D0E-488B-47EF-8B2E-8114AF5CDBD9}" type="slidenum">
              <a:rPr lang="pl-PL" smtClean="0"/>
              <a:pPr/>
              <a:t>13</a:t>
            </a:fld>
            <a:r>
              <a:rPr lang="en-US"/>
              <a:t>/19</a:t>
            </a:r>
            <a:endParaRPr lang="en-US" dirty="0"/>
          </a:p>
        </p:txBody>
      </p:sp>
    </p:spTree>
    <p:extLst>
      <p:ext uri="{BB962C8B-B14F-4D97-AF65-F5344CB8AC3E}">
        <p14:creationId xmlns:p14="http://schemas.microsoft.com/office/powerpoint/2010/main" val="250232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40D8-EA7F-4B99-9159-61E859D1CCA0}"/>
              </a:ext>
            </a:extLst>
          </p:cNvPr>
          <p:cNvSpPr>
            <a:spLocks noGrp="1"/>
          </p:cNvSpPr>
          <p:nvPr>
            <p:ph type="title"/>
          </p:nvPr>
        </p:nvSpPr>
        <p:spPr/>
        <p:txBody>
          <a:bodyPr/>
          <a:lstStyle/>
          <a:p>
            <a:r>
              <a:rPr lang="en-US" dirty="0"/>
              <a:t>Other visualizations</a:t>
            </a:r>
            <a:endParaRPr lang="pl-PL" dirty="0"/>
          </a:p>
        </p:txBody>
      </p:sp>
      <p:pic>
        <p:nvPicPr>
          <p:cNvPr id="5" name="Picture 4" descr="Chart, bar chart, treemap chart&#10;&#10;Description automatically generated">
            <a:extLst>
              <a:ext uri="{FF2B5EF4-FFF2-40B4-BE49-F238E27FC236}">
                <a16:creationId xmlns:a16="http://schemas.microsoft.com/office/drawing/2014/main" id="{BAD0FA27-DFAF-437D-A4E7-A92CE8E65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7730"/>
            <a:ext cx="6066990" cy="4550243"/>
          </a:xfrm>
          <a:prstGeom prst="rect">
            <a:avLst/>
          </a:prstGeom>
        </p:spPr>
      </p:pic>
      <p:pic>
        <p:nvPicPr>
          <p:cNvPr id="7" name="Picture 6" descr="Chart, radar chart&#10;&#10;Description automatically generated">
            <a:extLst>
              <a:ext uri="{FF2B5EF4-FFF2-40B4-BE49-F238E27FC236}">
                <a16:creationId xmlns:a16="http://schemas.microsoft.com/office/drawing/2014/main" id="{DBBBB1C5-D13D-47CF-A64E-1CE87090C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05" y="1382294"/>
            <a:ext cx="5819389" cy="4364542"/>
          </a:xfrm>
          <a:prstGeom prst="rect">
            <a:avLst/>
          </a:prstGeom>
        </p:spPr>
      </p:pic>
      <p:pic>
        <p:nvPicPr>
          <p:cNvPr id="11" name="Picture 10">
            <a:extLst>
              <a:ext uri="{FF2B5EF4-FFF2-40B4-BE49-F238E27FC236}">
                <a16:creationId xmlns:a16="http://schemas.microsoft.com/office/drawing/2014/main" id="{682E1E45-C6E6-41A1-9158-821DF4245681}"/>
              </a:ext>
            </a:extLst>
          </p:cNvPr>
          <p:cNvPicPr>
            <a:picLocks noChangeAspect="1"/>
          </p:cNvPicPr>
          <p:nvPr/>
        </p:nvPicPr>
        <p:blipFill>
          <a:blip r:embed="rId5"/>
          <a:stretch>
            <a:fillRect/>
          </a:stretch>
        </p:blipFill>
        <p:spPr>
          <a:xfrm>
            <a:off x="1268210" y="6060047"/>
            <a:ext cx="4930567" cy="335309"/>
          </a:xfrm>
          <a:prstGeom prst="rect">
            <a:avLst/>
          </a:prstGeom>
        </p:spPr>
      </p:pic>
      <p:pic>
        <p:nvPicPr>
          <p:cNvPr id="13" name="Picture 12">
            <a:extLst>
              <a:ext uri="{FF2B5EF4-FFF2-40B4-BE49-F238E27FC236}">
                <a16:creationId xmlns:a16="http://schemas.microsoft.com/office/drawing/2014/main" id="{FA0ED166-28EC-4D6C-8739-73FD26498D35}"/>
              </a:ext>
            </a:extLst>
          </p:cNvPr>
          <p:cNvPicPr>
            <a:picLocks noChangeAspect="1"/>
          </p:cNvPicPr>
          <p:nvPr/>
        </p:nvPicPr>
        <p:blipFill>
          <a:blip r:embed="rId6"/>
          <a:stretch>
            <a:fillRect/>
          </a:stretch>
        </p:blipFill>
        <p:spPr>
          <a:xfrm>
            <a:off x="7285067" y="6082910"/>
            <a:ext cx="4473328" cy="289585"/>
          </a:xfrm>
          <a:prstGeom prst="rect">
            <a:avLst/>
          </a:prstGeom>
        </p:spPr>
      </p:pic>
      <p:sp>
        <p:nvSpPr>
          <p:cNvPr id="3" name="Slide Number Placeholder 2">
            <a:extLst>
              <a:ext uri="{FF2B5EF4-FFF2-40B4-BE49-F238E27FC236}">
                <a16:creationId xmlns:a16="http://schemas.microsoft.com/office/drawing/2014/main" id="{0F518D24-F805-44C7-8600-C74EB72635A5}"/>
              </a:ext>
            </a:extLst>
          </p:cNvPr>
          <p:cNvSpPr>
            <a:spLocks noGrp="1"/>
          </p:cNvSpPr>
          <p:nvPr>
            <p:ph type="sldNum" sz="quarter" idx="12"/>
          </p:nvPr>
        </p:nvSpPr>
        <p:spPr/>
        <p:txBody>
          <a:bodyPr/>
          <a:lstStyle/>
          <a:p>
            <a:fld id="{E2844D0E-488B-47EF-8B2E-8114AF5CDBD9}" type="slidenum">
              <a:rPr lang="pl-PL" smtClean="0"/>
              <a:pPr/>
              <a:t>14</a:t>
            </a:fld>
            <a:r>
              <a:rPr lang="en-US"/>
              <a:t>/19</a:t>
            </a:r>
            <a:endParaRPr lang="en-US" dirty="0"/>
          </a:p>
        </p:txBody>
      </p:sp>
    </p:spTree>
    <p:extLst>
      <p:ext uri="{BB962C8B-B14F-4D97-AF65-F5344CB8AC3E}">
        <p14:creationId xmlns:p14="http://schemas.microsoft.com/office/powerpoint/2010/main" val="290989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B6150B47-2113-483D-80D3-CA259A8BA176}"/>
              </a:ext>
            </a:extLst>
          </p:cNvPr>
          <p:cNvGraphicFramePr>
            <a:graphicFrameLocks noGrp="1"/>
          </p:cNvGraphicFramePr>
          <p:nvPr>
            <p:ph idx="1"/>
            <p:extLst>
              <p:ext uri="{D42A27DB-BD31-4B8C-83A1-F6EECF244321}">
                <p14:modId xmlns:p14="http://schemas.microsoft.com/office/powerpoint/2010/main" val="351646125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DCCF2C61-497B-46B2-8555-524E9F08BD01}"/>
              </a:ext>
            </a:extLst>
          </p:cNvPr>
          <p:cNvSpPr/>
          <p:nvPr/>
        </p:nvSpPr>
        <p:spPr>
          <a:xfrm>
            <a:off x="-717406" y="-112800"/>
            <a:ext cx="13458548" cy="2014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itle 1">
            <a:extLst>
              <a:ext uri="{FF2B5EF4-FFF2-40B4-BE49-F238E27FC236}">
                <a16:creationId xmlns:a16="http://schemas.microsoft.com/office/drawing/2014/main" id="{1955748F-BEBA-4CA4-9005-5C9EBD17677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Bias mitigation strategies</a:t>
            </a:r>
            <a:endParaRPr lang="pl-PL" dirty="0"/>
          </a:p>
        </p:txBody>
      </p:sp>
      <p:sp>
        <p:nvSpPr>
          <p:cNvPr id="2" name="Slide Number Placeholder 1">
            <a:extLst>
              <a:ext uri="{FF2B5EF4-FFF2-40B4-BE49-F238E27FC236}">
                <a16:creationId xmlns:a16="http://schemas.microsoft.com/office/drawing/2014/main" id="{320D223C-587A-47EF-8C18-081144EEA9B4}"/>
              </a:ext>
            </a:extLst>
          </p:cNvPr>
          <p:cNvSpPr>
            <a:spLocks noGrp="1"/>
          </p:cNvSpPr>
          <p:nvPr>
            <p:ph type="sldNum" sz="quarter" idx="12"/>
          </p:nvPr>
        </p:nvSpPr>
        <p:spPr/>
        <p:txBody>
          <a:bodyPr/>
          <a:lstStyle/>
          <a:p>
            <a:fld id="{E2844D0E-488B-47EF-8B2E-8114AF5CDBD9}" type="slidenum">
              <a:rPr lang="pl-PL" smtClean="0"/>
              <a:pPr/>
              <a:t>15</a:t>
            </a:fld>
            <a:r>
              <a:rPr lang="en-US"/>
              <a:t>/19</a:t>
            </a:r>
            <a:endParaRPr lang="en-US" dirty="0"/>
          </a:p>
        </p:txBody>
      </p:sp>
    </p:spTree>
    <p:extLst>
      <p:ext uri="{BB962C8B-B14F-4D97-AF65-F5344CB8AC3E}">
        <p14:creationId xmlns:p14="http://schemas.microsoft.com/office/powerpoint/2010/main" val="71164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7B86-6D94-44F3-8AB9-CD7BEDBDF63E}"/>
              </a:ext>
            </a:extLst>
          </p:cNvPr>
          <p:cNvSpPr>
            <a:spLocks noGrp="1"/>
          </p:cNvSpPr>
          <p:nvPr>
            <p:ph type="title"/>
          </p:nvPr>
        </p:nvSpPr>
        <p:spPr/>
        <p:txBody>
          <a:bodyPr/>
          <a:lstStyle/>
          <a:p>
            <a:r>
              <a:rPr lang="en-US" dirty="0"/>
              <a:t>Mitigation in action</a:t>
            </a:r>
            <a:endParaRPr lang="pl-PL" dirty="0"/>
          </a:p>
        </p:txBody>
      </p:sp>
      <p:sp>
        <p:nvSpPr>
          <p:cNvPr id="3" name="Content Placeholder 2">
            <a:extLst>
              <a:ext uri="{FF2B5EF4-FFF2-40B4-BE49-F238E27FC236}">
                <a16:creationId xmlns:a16="http://schemas.microsoft.com/office/drawing/2014/main" id="{1BB83C84-C698-4DB3-B3D9-CC3AE8B89AAB}"/>
              </a:ext>
            </a:extLst>
          </p:cNvPr>
          <p:cNvSpPr>
            <a:spLocks noGrp="1"/>
          </p:cNvSpPr>
          <p:nvPr>
            <p:ph idx="1"/>
          </p:nvPr>
        </p:nvSpPr>
        <p:spPr>
          <a:xfrm>
            <a:off x="708992" y="1476923"/>
            <a:ext cx="5842757" cy="3511004"/>
          </a:xfrm>
        </p:spPr>
        <p:txBody>
          <a:bodyPr>
            <a:normAutofit fontScale="85000" lnSpcReduction="10000"/>
          </a:bodyPr>
          <a:lstStyle/>
          <a:p>
            <a:r>
              <a:rPr lang="en-US" dirty="0"/>
              <a:t>Resample – focuses on</a:t>
            </a:r>
            <a:br>
              <a:rPr lang="en-US" dirty="0"/>
            </a:br>
            <a:r>
              <a:rPr lang="en-US" dirty="0"/>
              <a:t>mitigating Statistical Parity</a:t>
            </a:r>
          </a:p>
          <a:p>
            <a:pPr lvl="1"/>
            <a:r>
              <a:rPr lang="en-US" dirty="0"/>
              <a:t>Duplicates underrepresented observations from unprivileged subgroups</a:t>
            </a:r>
          </a:p>
          <a:p>
            <a:pPr lvl="1"/>
            <a:r>
              <a:rPr lang="en-US" dirty="0"/>
              <a:t>Removes overrepresented observations from privileged subgroups</a:t>
            </a:r>
          </a:p>
          <a:p>
            <a:pPr lvl="1"/>
            <a:endParaRPr lang="en-US" dirty="0"/>
          </a:p>
          <a:p>
            <a:r>
              <a:rPr lang="en-US" dirty="0"/>
              <a:t>Reject Option based </a:t>
            </a:r>
            <a:br>
              <a:rPr lang="en-US" dirty="0"/>
            </a:br>
            <a:r>
              <a:rPr lang="en-US" dirty="0"/>
              <a:t>Classification Pivot</a:t>
            </a:r>
          </a:p>
          <a:p>
            <a:pPr lvl="1"/>
            <a:r>
              <a:rPr lang="en-US" dirty="0"/>
              <a:t>Pivots the probabilities close to cutoff to its other side. </a:t>
            </a:r>
          </a:p>
          <a:p>
            <a:endParaRPr lang="pl-PL" dirty="0"/>
          </a:p>
        </p:txBody>
      </p:sp>
      <p:pic>
        <p:nvPicPr>
          <p:cNvPr id="5" name="Content Placeholder 9" descr="Chart, bar chart&#10;&#10;Description automatically generated">
            <a:extLst>
              <a:ext uri="{FF2B5EF4-FFF2-40B4-BE49-F238E27FC236}">
                <a16:creationId xmlns:a16="http://schemas.microsoft.com/office/drawing/2014/main" id="{C585DCDA-686E-4D79-8289-8C87B30C1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566" y="1516598"/>
            <a:ext cx="5338157" cy="4003618"/>
          </a:xfrm>
          <a:prstGeom prst="rect">
            <a:avLst/>
          </a:prstGeom>
          <a:effectLst>
            <a:outerShdw blurRad="50800" dist="38100" dir="2700000" algn="tl" rotWithShape="0">
              <a:prstClr val="black">
                <a:alpha val="40000"/>
              </a:prstClr>
            </a:outerShdw>
          </a:effectLst>
        </p:spPr>
      </p:pic>
      <p:cxnSp>
        <p:nvCxnSpPr>
          <p:cNvPr id="9" name="Straight Arrow Connector 8">
            <a:extLst>
              <a:ext uri="{FF2B5EF4-FFF2-40B4-BE49-F238E27FC236}">
                <a16:creationId xmlns:a16="http://schemas.microsoft.com/office/drawing/2014/main" id="{A3450868-5891-41BA-9649-B13D939CF4F2}"/>
              </a:ext>
            </a:extLst>
          </p:cNvPr>
          <p:cNvCxnSpPr>
            <a:cxnSpLocks/>
          </p:cNvCxnSpPr>
          <p:nvPr/>
        </p:nvCxnSpPr>
        <p:spPr>
          <a:xfrm>
            <a:off x="784541" y="5498515"/>
            <a:ext cx="39014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6FD43A3-190C-4880-B400-44ECE58541DD}"/>
              </a:ext>
            </a:extLst>
          </p:cNvPr>
          <p:cNvCxnSpPr>
            <a:cxnSpLocks/>
          </p:cNvCxnSpPr>
          <p:nvPr/>
        </p:nvCxnSpPr>
        <p:spPr>
          <a:xfrm>
            <a:off x="2753549" y="5429141"/>
            <a:ext cx="0" cy="140208"/>
          </a:xfrm>
          <a:prstGeom prst="line">
            <a:avLst/>
          </a:prstGeom>
          <a:ln w="12700">
            <a:solidFill>
              <a:srgbClr val="4A3C8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E4F10E-6527-44FE-BD2C-00E11F88D266}"/>
              </a:ext>
            </a:extLst>
          </p:cNvPr>
          <p:cNvCxnSpPr>
            <a:cxnSpLocks/>
          </p:cNvCxnSpPr>
          <p:nvPr/>
        </p:nvCxnSpPr>
        <p:spPr>
          <a:xfrm>
            <a:off x="2296349" y="5425363"/>
            <a:ext cx="0" cy="140208"/>
          </a:xfrm>
          <a:prstGeom prst="line">
            <a:avLst/>
          </a:prstGeom>
          <a:ln w="12700">
            <a:solidFill>
              <a:srgbClr val="4A3C8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07903E4-656A-4917-9D88-67B30E78D0FA}"/>
              </a:ext>
            </a:extLst>
          </p:cNvPr>
          <p:cNvCxnSpPr>
            <a:cxnSpLocks/>
          </p:cNvCxnSpPr>
          <p:nvPr/>
        </p:nvCxnSpPr>
        <p:spPr>
          <a:xfrm>
            <a:off x="1820861" y="5425363"/>
            <a:ext cx="0" cy="140208"/>
          </a:xfrm>
          <a:prstGeom prst="line">
            <a:avLst/>
          </a:prstGeom>
          <a:ln w="12700">
            <a:solidFill>
              <a:srgbClr val="4A3C8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0E4FDC1-6446-4056-ACD5-48773C815D3E}"/>
              </a:ext>
            </a:extLst>
          </p:cNvPr>
          <p:cNvCxnSpPr>
            <a:cxnSpLocks/>
          </p:cNvCxnSpPr>
          <p:nvPr/>
        </p:nvCxnSpPr>
        <p:spPr>
          <a:xfrm>
            <a:off x="1351469" y="5428411"/>
            <a:ext cx="0" cy="140208"/>
          </a:xfrm>
          <a:prstGeom prst="line">
            <a:avLst/>
          </a:prstGeom>
          <a:ln w="12700">
            <a:solidFill>
              <a:srgbClr val="4A3C8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6D559B5-70BA-477B-920E-FDD38226A173}"/>
              </a:ext>
            </a:extLst>
          </p:cNvPr>
          <p:cNvCxnSpPr>
            <a:cxnSpLocks/>
          </p:cNvCxnSpPr>
          <p:nvPr/>
        </p:nvCxnSpPr>
        <p:spPr>
          <a:xfrm>
            <a:off x="3235133" y="5425363"/>
            <a:ext cx="0" cy="140208"/>
          </a:xfrm>
          <a:prstGeom prst="line">
            <a:avLst/>
          </a:prstGeom>
          <a:ln w="12700">
            <a:solidFill>
              <a:srgbClr val="4A3C8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184DE3-D63A-4654-9CE9-798EBEE36A79}"/>
              </a:ext>
            </a:extLst>
          </p:cNvPr>
          <p:cNvCxnSpPr>
            <a:cxnSpLocks/>
          </p:cNvCxnSpPr>
          <p:nvPr/>
        </p:nvCxnSpPr>
        <p:spPr>
          <a:xfrm>
            <a:off x="3765485" y="5425363"/>
            <a:ext cx="0" cy="140208"/>
          </a:xfrm>
          <a:prstGeom prst="line">
            <a:avLst/>
          </a:prstGeom>
          <a:ln w="12700">
            <a:solidFill>
              <a:srgbClr val="4A3C89"/>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0AAA650-2DE2-446B-A224-E7145BD863F0}"/>
              </a:ext>
            </a:extLst>
          </p:cNvPr>
          <p:cNvSpPr/>
          <p:nvPr/>
        </p:nvSpPr>
        <p:spPr>
          <a:xfrm>
            <a:off x="1895540" y="5455845"/>
            <a:ext cx="79244" cy="792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21" name="Oval 20">
            <a:extLst>
              <a:ext uri="{FF2B5EF4-FFF2-40B4-BE49-F238E27FC236}">
                <a16:creationId xmlns:a16="http://schemas.microsoft.com/office/drawing/2014/main" id="{80BDA59C-833A-4B9A-88D5-F04BC48F8A85}"/>
              </a:ext>
            </a:extLst>
          </p:cNvPr>
          <p:cNvSpPr/>
          <p:nvPr/>
        </p:nvSpPr>
        <p:spPr>
          <a:xfrm>
            <a:off x="2448752" y="5455845"/>
            <a:ext cx="79244" cy="792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22" name="Oval 21">
            <a:extLst>
              <a:ext uri="{FF2B5EF4-FFF2-40B4-BE49-F238E27FC236}">
                <a16:creationId xmlns:a16="http://schemas.microsoft.com/office/drawing/2014/main" id="{EE6F18FA-9B9C-4D39-A1AE-46D360B0F5B2}"/>
              </a:ext>
            </a:extLst>
          </p:cNvPr>
          <p:cNvSpPr/>
          <p:nvPr/>
        </p:nvSpPr>
        <p:spPr>
          <a:xfrm>
            <a:off x="3097003" y="5453147"/>
            <a:ext cx="79244" cy="792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23" name="Oval 22">
            <a:extLst>
              <a:ext uri="{FF2B5EF4-FFF2-40B4-BE49-F238E27FC236}">
                <a16:creationId xmlns:a16="http://schemas.microsoft.com/office/drawing/2014/main" id="{B007F4A4-2423-4263-92E6-35C445BA4B2F}"/>
              </a:ext>
            </a:extLst>
          </p:cNvPr>
          <p:cNvSpPr/>
          <p:nvPr/>
        </p:nvSpPr>
        <p:spPr>
          <a:xfrm>
            <a:off x="1129394" y="5455941"/>
            <a:ext cx="79244" cy="792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24" name="Oval 23">
            <a:extLst>
              <a:ext uri="{FF2B5EF4-FFF2-40B4-BE49-F238E27FC236}">
                <a16:creationId xmlns:a16="http://schemas.microsoft.com/office/drawing/2014/main" id="{0F6D2822-B2C2-4525-AAEF-A9CE73532EC7}"/>
              </a:ext>
            </a:extLst>
          </p:cNvPr>
          <p:cNvSpPr/>
          <p:nvPr/>
        </p:nvSpPr>
        <p:spPr>
          <a:xfrm>
            <a:off x="1698948" y="5455845"/>
            <a:ext cx="79244" cy="792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25" name="TextBox 24">
            <a:extLst>
              <a:ext uri="{FF2B5EF4-FFF2-40B4-BE49-F238E27FC236}">
                <a16:creationId xmlns:a16="http://schemas.microsoft.com/office/drawing/2014/main" id="{009D2D6A-8F11-409D-9A37-B1114183008E}"/>
              </a:ext>
            </a:extLst>
          </p:cNvPr>
          <p:cNvSpPr txBox="1"/>
          <p:nvPr/>
        </p:nvSpPr>
        <p:spPr>
          <a:xfrm>
            <a:off x="2553148" y="5729239"/>
            <a:ext cx="446534" cy="276999"/>
          </a:xfrm>
          <a:prstGeom prst="rect">
            <a:avLst/>
          </a:prstGeom>
          <a:noFill/>
        </p:spPr>
        <p:txBody>
          <a:bodyPr wrap="square" rtlCol="0">
            <a:spAutoFit/>
          </a:bodyPr>
          <a:lstStyle/>
          <a:p>
            <a:r>
              <a:rPr lang="en-US" sz="1200" dirty="0"/>
              <a:t>0.5</a:t>
            </a:r>
            <a:endParaRPr lang="pl-PL" sz="1200" dirty="0"/>
          </a:p>
        </p:txBody>
      </p:sp>
      <p:sp>
        <p:nvSpPr>
          <p:cNvPr id="26" name="TextBox 25">
            <a:extLst>
              <a:ext uri="{FF2B5EF4-FFF2-40B4-BE49-F238E27FC236}">
                <a16:creationId xmlns:a16="http://schemas.microsoft.com/office/drawing/2014/main" id="{BFA7D28B-0AB2-4C0B-94C2-D841BBDAB0A6}"/>
              </a:ext>
            </a:extLst>
          </p:cNvPr>
          <p:cNvSpPr txBox="1"/>
          <p:nvPr/>
        </p:nvSpPr>
        <p:spPr>
          <a:xfrm>
            <a:off x="3037360" y="5721898"/>
            <a:ext cx="446534" cy="276999"/>
          </a:xfrm>
          <a:prstGeom prst="rect">
            <a:avLst/>
          </a:prstGeom>
          <a:noFill/>
        </p:spPr>
        <p:txBody>
          <a:bodyPr wrap="square" rtlCol="0">
            <a:spAutoFit/>
          </a:bodyPr>
          <a:lstStyle/>
          <a:p>
            <a:r>
              <a:rPr lang="en-US" sz="1200" dirty="0"/>
              <a:t>0.6</a:t>
            </a:r>
            <a:endParaRPr lang="pl-PL" sz="1200" dirty="0"/>
          </a:p>
        </p:txBody>
      </p:sp>
      <p:sp>
        <p:nvSpPr>
          <p:cNvPr id="27" name="TextBox 26">
            <a:extLst>
              <a:ext uri="{FF2B5EF4-FFF2-40B4-BE49-F238E27FC236}">
                <a16:creationId xmlns:a16="http://schemas.microsoft.com/office/drawing/2014/main" id="{2C225A5A-66AC-4DC4-82B6-90C7EAA9805C}"/>
              </a:ext>
            </a:extLst>
          </p:cNvPr>
          <p:cNvSpPr txBox="1"/>
          <p:nvPr/>
        </p:nvSpPr>
        <p:spPr>
          <a:xfrm>
            <a:off x="2095185" y="5721898"/>
            <a:ext cx="446534" cy="276999"/>
          </a:xfrm>
          <a:prstGeom prst="rect">
            <a:avLst/>
          </a:prstGeom>
          <a:noFill/>
        </p:spPr>
        <p:txBody>
          <a:bodyPr wrap="square" rtlCol="0">
            <a:spAutoFit/>
          </a:bodyPr>
          <a:lstStyle/>
          <a:p>
            <a:r>
              <a:rPr lang="en-US" sz="1200" dirty="0"/>
              <a:t>0.4</a:t>
            </a:r>
            <a:endParaRPr lang="pl-PL" sz="1200" dirty="0"/>
          </a:p>
        </p:txBody>
      </p:sp>
      <p:sp>
        <p:nvSpPr>
          <p:cNvPr id="29" name="Oval 28">
            <a:extLst>
              <a:ext uri="{FF2B5EF4-FFF2-40B4-BE49-F238E27FC236}">
                <a16:creationId xmlns:a16="http://schemas.microsoft.com/office/drawing/2014/main" id="{554C8133-A5C5-4663-BFCF-CB55F11AE5FB}"/>
              </a:ext>
            </a:extLst>
          </p:cNvPr>
          <p:cNvSpPr/>
          <p:nvPr/>
        </p:nvSpPr>
        <p:spPr>
          <a:xfrm>
            <a:off x="2621860" y="5458413"/>
            <a:ext cx="79244" cy="79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30" name="Oval 29">
            <a:extLst>
              <a:ext uri="{FF2B5EF4-FFF2-40B4-BE49-F238E27FC236}">
                <a16:creationId xmlns:a16="http://schemas.microsoft.com/office/drawing/2014/main" id="{CFA564B5-9ED8-40DB-9E21-71F04302CDFE}"/>
              </a:ext>
            </a:extLst>
          </p:cNvPr>
          <p:cNvSpPr/>
          <p:nvPr/>
        </p:nvSpPr>
        <p:spPr>
          <a:xfrm>
            <a:off x="2921194" y="5458413"/>
            <a:ext cx="79244" cy="79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31" name="Oval 30">
            <a:extLst>
              <a:ext uri="{FF2B5EF4-FFF2-40B4-BE49-F238E27FC236}">
                <a16:creationId xmlns:a16="http://schemas.microsoft.com/office/drawing/2014/main" id="{C93EFEEC-6180-4D3D-8DE7-8D57116D088F}"/>
              </a:ext>
            </a:extLst>
          </p:cNvPr>
          <p:cNvSpPr/>
          <p:nvPr/>
        </p:nvSpPr>
        <p:spPr>
          <a:xfrm>
            <a:off x="2095185" y="5454918"/>
            <a:ext cx="79244" cy="79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32" name="Oval 31">
            <a:extLst>
              <a:ext uri="{FF2B5EF4-FFF2-40B4-BE49-F238E27FC236}">
                <a16:creationId xmlns:a16="http://schemas.microsoft.com/office/drawing/2014/main" id="{3ACC6E76-406F-4E77-99A8-07C367D1D30F}"/>
              </a:ext>
            </a:extLst>
          </p:cNvPr>
          <p:cNvSpPr/>
          <p:nvPr/>
        </p:nvSpPr>
        <p:spPr>
          <a:xfrm>
            <a:off x="3827631" y="5454918"/>
            <a:ext cx="79244" cy="79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33" name="TextBox 32">
            <a:extLst>
              <a:ext uri="{FF2B5EF4-FFF2-40B4-BE49-F238E27FC236}">
                <a16:creationId xmlns:a16="http://schemas.microsoft.com/office/drawing/2014/main" id="{6EBE34C5-B21F-4850-9218-74A325CB0842}"/>
              </a:ext>
            </a:extLst>
          </p:cNvPr>
          <p:cNvSpPr txBox="1"/>
          <p:nvPr/>
        </p:nvSpPr>
        <p:spPr>
          <a:xfrm>
            <a:off x="4073742" y="5598173"/>
            <a:ext cx="1859599" cy="646331"/>
          </a:xfrm>
          <a:prstGeom prst="rect">
            <a:avLst/>
          </a:prstGeom>
          <a:noFill/>
        </p:spPr>
        <p:txBody>
          <a:bodyPr wrap="square" rtlCol="0">
            <a:spAutoFit/>
          </a:bodyPr>
          <a:lstStyle/>
          <a:p>
            <a:r>
              <a:rPr lang="en-US" dirty="0"/>
              <a:t>Probabilistic response</a:t>
            </a:r>
            <a:endParaRPr lang="pl-PL" dirty="0"/>
          </a:p>
        </p:txBody>
      </p:sp>
      <p:sp>
        <p:nvSpPr>
          <p:cNvPr id="34" name="Oval 33">
            <a:extLst>
              <a:ext uri="{FF2B5EF4-FFF2-40B4-BE49-F238E27FC236}">
                <a16:creationId xmlns:a16="http://schemas.microsoft.com/office/drawing/2014/main" id="{8A322631-4B35-4CA2-A54F-4FA47D88FC17}"/>
              </a:ext>
            </a:extLst>
          </p:cNvPr>
          <p:cNvSpPr/>
          <p:nvPr/>
        </p:nvSpPr>
        <p:spPr>
          <a:xfrm>
            <a:off x="3508070" y="5451018"/>
            <a:ext cx="79244" cy="79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35" name="Oval 34">
            <a:extLst>
              <a:ext uri="{FF2B5EF4-FFF2-40B4-BE49-F238E27FC236}">
                <a16:creationId xmlns:a16="http://schemas.microsoft.com/office/drawing/2014/main" id="{B9D4509F-6B33-4583-A570-30B03EA98BD8}"/>
              </a:ext>
            </a:extLst>
          </p:cNvPr>
          <p:cNvSpPr/>
          <p:nvPr/>
        </p:nvSpPr>
        <p:spPr>
          <a:xfrm>
            <a:off x="2327601" y="5458413"/>
            <a:ext cx="79244" cy="792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71" name="Freeform: Shape 70">
            <a:extLst>
              <a:ext uri="{FF2B5EF4-FFF2-40B4-BE49-F238E27FC236}">
                <a16:creationId xmlns:a16="http://schemas.microsoft.com/office/drawing/2014/main" id="{082274E6-D593-4336-9FCD-7CE07772ACA9}"/>
              </a:ext>
            </a:extLst>
          </p:cNvPr>
          <p:cNvSpPr/>
          <p:nvPr/>
        </p:nvSpPr>
        <p:spPr>
          <a:xfrm>
            <a:off x="2484563" y="5271376"/>
            <a:ext cx="575310" cy="179101"/>
          </a:xfrm>
          <a:custGeom>
            <a:avLst/>
            <a:gdLst>
              <a:gd name="connsiteX0" fmla="*/ 0 w 575310"/>
              <a:gd name="connsiteY0" fmla="*/ 167671 h 179101"/>
              <a:gd name="connsiteX1" fmla="*/ 308610 w 575310"/>
              <a:gd name="connsiteY1" fmla="*/ 31 h 179101"/>
              <a:gd name="connsiteX2" fmla="*/ 575310 w 575310"/>
              <a:gd name="connsiteY2" fmla="*/ 179101 h 179101"/>
            </a:gdLst>
            <a:ahLst/>
            <a:cxnLst>
              <a:cxn ang="0">
                <a:pos x="connsiteX0" y="connsiteY0"/>
              </a:cxn>
              <a:cxn ang="0">
                <a:pos x="connsiteX1" y="connsiteY1"/>
              </a:cxn>
              <a:cxn ang="0">
                <a:pos x="connsiteX2" y="connsiteY2"/>
              </a:cxn>
            </a:cxnLst>
            <a:rect l="l" t="t" r="r" b="b"/>
            <a:pathLst>
              <a:path w="575310" h="179101">
                <a:moveTo>
                  <a:pt x="0" y="167671"/>
                </a:moveTo>
                <a:cubicBezTo>
                  <a:pt x="106362" y="82898"/>
                  <a:pt x="212725" y="-1874"/>
                  <a:pt x="308610" y="31"/>
                </a:cubicBezTo>
                <a:cubicBezTo>
                  <a:pt x="404495" y="1936"/>
                  <a:pt x="575310" y="179101"/>
                  <a:pt x="575310" y="1791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Freeform: Shape 71">
            <a:extLst>
              <a:ext uri="{FF2B5EF4-FFF2-40B4-BE49-F238E27FC236}">
                <a16:creationId xmlns:a16="http://schemas.microsoft.com/office/drawing/2014/main" id="{D5C1B0AB-38F3-4E07-ACE7-6FF02EFCCB66}"/>
              </a:ext>
            </a:extLst>
          </p:cNvPr>
          <p:cNvSpPr/>
          <p:nvPr/>
        </p:nvSpPr>
        <p:spPr>
          <a:xfrm>
            <a:off x="2377883" y="5118996"/>
            <a:ext cx="796290" cy="308621"/>
          </a:xfrm>
          <a:custGeom>
            <a:avLst/>
            <a:gdLst>
              <a:gd name="connsiteX0" fmla="*/ 0 w 796290"/>
              <a:gd name="connsiteY0" fmla="*/ 308621 h 308621"/>
              <a:gd name="connsiteX1" fmla="*/ 396240 w 796290"/>
              <a:gd name="connsiteY1" fmla="*/ 11 h 308621"/>
              <a:gd name="connsiteX2" fmla="*/ 796290 w 796290"/>
              <a:gd name="connsiteY2" fmla="*/ 297191 h 308621"/>
            </a:gdLst>
            <a:ahLst/>
            <a:cxnLst>
              <a:cxn ang="0">
                <a:pos x="connsiteX0" y="connsiteY0"/>
              </a:cxn>
              <a:cxn ang="0">
                <a:pos x="connsiteX1" y="connsiteY1"/>
              </a:cxn>
              <a:cxn ang="0">
                <a:pos x="connsiteX2" y="connsiteY2"/>
              </a:cxn>
            </a:cxnLst>
            <a:rect l="l" t="t" r="r" b="b"/>
            <a:pathLst>
              <a:path w="796290" h="308621">
                <a:moveTo>
                  <a:pt x="0" y="308621"/>
                </a:moveTo>
                <a:cubicBezTo>
                  <a:pt x="131762" y="155268"/>
                  <a:pt x="263525" y="1916"/>
                  <a:pt x="396240" y="11"/>
                </a:cubicBezTo>
                <a:cubicBezTo>
                  <a:pt x="528955" y="-1894"/>
                  <a:pt x="728980" y="243851"/>
                  <a:pt x="796290" y="2971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Freeform: Shape 72">
            <a:extLst>
              <a:ext uri="{FF2B5EF4-FFF2-40B4-BE49-F238E27FC236}">
                <a16:creationId xmlns:a16="http://schemas.microsoft.com/office/drawing/2014/main" id="{4EE92C91-4F16-4612-8496-8BC289F836E8}"/>
              </a:ext>
            </a:extLst>
          </p:cNvPr>
          <p:cNvSpPr/>
          <p:nvPr/>
        </p:nvSpPr>
        <p:spPr>
          <a:xfrm>
            <a:off x="2564573" y="5553347"/>
            <a:ext cx="388620" cy="102875"/>
          </a:xfrm>
          <a:custGeom>
            <a:avLst/>
            <a:gdLst>
              <a:gd name="connsiteX0" fmla="*/ 388620 w 388620"/>
              <a:gd name="connsiteY0" fmla="*/ 0 h 102875"/>
              <a:gd name="connsiteX1" fmla="*/ 201930 w 388620"/>
              <a:gd name="connsiteY1" fmla="*/ 102870 h 102875"/>
              <a:gd name="connsiteX2" fmla="*/ 0 w 388620"/>
              <a:gd name="connsiteY2" fmla="*/ 3810 h 102875"/>
            </a:gdLst>
            <a:ahLst/>
            <a:cxnLst>
              <a:cxn ang="0">
                <a:pos x="connsiteX0" y="connsiteY0"/>
              </a:cxn>
              <a:cxn ang="0">
                <a:pos x="connsiteX1" y="connsiteY1"/>
              </a:cxn>
              <a:cxn ang="0">
                <a:pos x="connsiteX2" y="connsiteY2"/>
              </a:cxn>
            </a:cxnLst>
            <a:rect l="l" t="t" r="r" b="b"/>
            <a:pathLst>
              <a:path w="388620" h="102875">
                <a:moveTo>
                  <a:pt x="388620" y="0"/>
                </a:moveTo>
                <a:cubicBezTo>
                  <a:pt x="327660" y="51117"/>
                  <a:pt x="266700" y="102235"/>
                  <a:pt x="201930" y="102870"/>
                </a:cubicBezTo>
                <a:cubicBezTo>
                  <a:pt x="137160" y="103505"/>
                  <a:pt x="32385" y="47625"/>
                  <a:pt x="0" y="38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75" name="Straight Arrow Connector 74">
            <a:extLst>
              <a:ext uri="{FF2B5EF4-FFF2-40B4-BE49-F238E27FC236}">
                <a16:creationId xmlns:a16="http://schemas.microsoft.com/office/drawing/2014/main" id="{E60B21FA-8DFD-459C-AF6E-AFA139CDC0A1}"/>
              </a:ext>
            </a:extLst>
          </p:cNvPr>
          <p:cNvCxnSpPr>
            <a:cxnSpLocks/>
          </p:cNvCxnSpPr>
          <p:nvPr/>
        </p:nvCxnSpPr>
        <p:spPr>
          <a:xfrm>
            <a:off x="3123309" y="5361278"/>
            <a:ext cx="59817" cy="6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9F18FBC-F539-4A80-983D-BB5B50B5C427}"/>
              </a:ext>
            </a:extLst>
          </p:cNvPr>
          <p:cNvCxnSpPr>
            <a:cxnSpLocks/>
          </p:cNvCxnSpPr>
          <p:nvPr/>
        </p:nvCxnSpPr>
        <p:spPr>
          <a:xfrm>
            <a:off x="3015008" y="5405096"/>
            <a:ext cx="59817" cy="6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47B196F-544F-448F-BE2D-12EB88E29DA7}"/>
              </a:ext>
            </a:extLst>
          </p:cNvPr>
          <p:cNvCxnSpPr>
            <a:cxnSpLocks/>
          </p:cNvCxnSpPr>
          <p:nvPr/>
        </p:nvCxnSpPr>
        <p:spPr>
          <a:xfrm flipH="1" flipV="1">
            <a:off x="2543317" y="5533056"/>
            <a:ext cx="54771" cy="6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26AFAD2C-AE9A-4991-B986-D32A484EB140}"/>
              </a:ext>
            </a:extLst>
          </p:cNvPr>
          <p:cNvSpPr/>
          <p:nvPr/>
        </p:nvSpPr>
        <p:spPr>
          <a:xfrm>
            <a:off x="784541" y="6183803"/>
            <a:ext cx="179133" cy="17913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92" name="Oval 91">
            <a:extLst>
              <a:ext uri="{FF2B5EF4-FFF2-40B4-BE49-F238E27FC236}">
                <a16:creationId xmlns:a16="http://schemas.microsoft.com/office/drawing/2014/main" id="{87116CB5-F1DB-44EC-8C66-FA7888112AAB}"/>
              </a:ext>
            </a:extLst>
          </p:cNvPr>
          <p:cNvSpPr/>
          <p:nvPr/>
        </p:nvSpPr>
        <p:spPr>
          <a:xfrm>
            <a:off x="784541" y="6506968"/>
            <a:ext cx="179133" cy="179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93" name="TextBox 92">
            <a:extLst>
              <a:ext uri="{FF2B5EF4-FFF2-40B4-BE49-F238E27FC236}">
                <a16:creationId xmlns:a16="http://schemas.microsoft.com/office/drawing/2014/main" id="{8852FDCD-CDFE-4974-8AED-B9FB40E561D6}"/>
              </a:ext>
            </a:extLst>
          </p:cNvPr>
          <p:cNvSpPr txBox="1"/>
          <p:nvPr/>
        </p:nvSpPr>
        <p:spPr>
          <a:xfrm>
            <a:off x="1129394" y="6108255"/>
            <a:ext cx="2105736" cy="646331"/>
          </a:xfrm>
          <a:prstGeom prst="rect">
            <a:avLst/>
          </a:prstGeom>
          <a:noFill/>
        </p:spPr>
        <p:txBody>
          <a:bodyPr wrap="square" rtlCol="0">
            <a:spAutoFit/>
          </a:bodyPr>
          <a:lstStyle/>
          <a:p>
            <a:r>
              <a:rPr lang="en-US" dirty="0"/>
              <a:t>privileged </a:t>
            </a:r>
          </a:p>
          <a:p>
            <a:r>
              <a:rPr lang="en-US" dirty="0"/>
              <a:t>unprivileged</a:t>
            </a:r>
            <a:endParaRPr lang="pl-PL" dirty="0"/>
          </a:p>
        </p:txBody>
      </p:sp>
      <p:sp>
        <p:nvSpPr>
          <p:cNvPr id="6" name="Slide Number Placeholder 5">
            <a:extLst>
              <a:ext uri="{FF2B5EF4-FFF2-40B4-BE49-F238E27FC236}">
                <a16:creationId xmlns:a16="http://schemas.microsoft.com/office/drawing/2014/main" id="{9F26CE12-F1A5-41E8-866D-861579A6D78A}"/>
              </a:ext>
            </a:extLst>
          </p:cNvPr>
          <p:cNvSpPr>
            <a:spLocks noGrp="1"/>
          </p:cNvSpPr>
          <p:nvPr>
            <p:ph type="sldNum" sz="quarter" idx="12"/>
          </p:nvPr>
        </p:nvSpPr>
        <p:spPr/>
        <p:txBody>
          <a:bodyPr/>
          <a:lstStyle/>
          <a:p>
            <a:fld id="{E2844D0E-488B-47EF-8B2E-8114AF5CDBD9}" type="slidenum">
              <a:rPr lang="pl-PL" smtClean="0"/>
              <a:pPr/>
              <a:t>16</a:t>
            </a:fld>
            <a:r>
              <a:rPr lang="en-US"/>
              <a:t>/19</a:t>
            </a:r>
            <a:endParaRPr lang="en-US" dirty="0"/>
          </a:p>
        </p:txBody>
      </p:sp>
    </p:spTree>
    <p:extLst>
      <p:ext uri="{BB962C8B-B14F-4D97-AF65-F5344CB8AC3E}">
        <p14:creationId xmlns:p14="http://schemas.microsoft.com/office/powerpoint/2010/main" val="116849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30ED-3997-49E7-8169-638AC21B21D6}"/>
              </a:ext>
            </a:extLst>
          </p:cNvPr>
          <p:cNvSpPr>
            <a:spLocks noGrp="1"/>
          </p:cNvSpPr>
          <p:nvPr>
            <p:ph type="title"/>
          </p:nvPr>
        </p:nvSpPr>
        <p:spPr/>
        <p:txBody>
          <a:bodyPr/>
          <a:lstStyle/>
          <a:p>
            <a:r>
              <a:rPr lang="en-US" dirty="0"/>
              <a:t>Regression module </a:t>
            </a:r>
            <a:endParaRPr lang="pl-PL" dirty="0"/>
          </a:p>
        </p:txBody>
      </p:sp>
      <p:sp>
        <p:nvSpPr>
          <p:cNvPr id="3" name="Content Placeholder 2">
            <a:extLst>
              <a:ext uri="{FF2B5EF4-FFF2-40B4-BE49-F238E27FC236}">
                <a16:creationId xmlns:a16="http://schemas.microsoft.com/office/drawing/2014/main" id="{36DF5F8E-E477-42F3-8E39-0FB7EFB8C741}"/>
              </a:ext>
            </a:extLst>
          </p:cNvPr>
          <p:cNvSpPr>
            <a:spLocks noGrp="1"/>
          </p:cNvSpPr>
          <p:nvPr>
            <p:ph idx="1"/>
          </p:nvPr>
        </p:nvSpPr>
        <p:spPr>
          <a:xfrm>
            <a:off x="838200" y="1825625"/>
            <a:ext cx="5959549" cy="4351338"/>
          </a:xfrm>
        </p:spPr>
        <p:txBody>
          <a:bodyPr/>
          <a:lstStyle/>
          <a:p>
            <a:r>
              <a:rPr lang="en-US" dirty="0"/>
              <a:t>New experimental module </a:t>
            </a:r>
          </a:p>
          <a:p>
            <a:r>
              <a:rPr lang="en-US" dirty="0"/>
              <a:t>Working with </a:t>
            </a:r>
            <a:r>
              <a:rPr lang="en-US" i="1" dirty="0" err="1"/>
              <a:t>fairness_check_regression</a:t>
            </a:r>
            <a:r>
              <a:rPr lang="en-US" i="1" dirty="0"/>
              <a:t>()</a:t>
            </a:r>
            <a:endParaRPr lang="en-US" dirty="0"/>
          </a:p>
          <a:p>
            <a:r>
              <a:rPr lang="en-US" dirty="0"/>
              <a:t>Approximating 3 non-discrimination criteria </a:t>
            </a:r>
            <a:br>
              <a:rPr lang="en-US" dirty="0"/>
            </a:br>
            <a:r>
              <a:rPr lang="en-US" dirty="0"/>
              <a:t>with classifiers </a:t>
            </a:r>
          </a:p>
          <a:p>
            <a:endParaRPr lang="pl-PL" dirty="0"/>
          </a:p>
        </p:txBody>
      </p:sp>
      <p:pic>
        <p:nvPicPr>
          <p:cNvPr id="7" name="Picture 6" descr="Chart, bar chart&#10;&#10;Description automatically generated">
            <a:extLst>
              <a:ext uri="{FF2B5EF4-FFF2-40B4-BE49-F238E27FC236}">
                <a16:creationId xmlns:a16="http://schemas.microsoft.com/office/drawing/2014/main" id="{772D8136-22D2-4580-ACF8-9C179AF45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904614" cy="4428461"/>
          </a:xfrm>
          <a:prstGeom prst="rect">
            <a:avLst/>
          </a:prstGeom>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24C0F5EC-C030-4BDF-A746-298C25FC1946}"/>
              </a:ext>
            </a:extLst>
          </p:cNvPr>
          <p:cNvSpPr>
            <a:spLocks noGrp="1"/>
          </p:cNvSpPr>
          <p:nvPr>
            <p:ph type="sldNum" sz="quarter" idx="12"/>
          </p:nvPr>
        </p:nvSpPr>
        <p:spPr/>
        <p:txBody>
          <a:bodyPr/>
          <a:lstStyle/>
          <a:p>
            <a:fld id="{E2844D0E-488B-47EF-8B2E-8114AF5CDBD9}" type="slidenum">
              <a:rPr lang="pl-PL" smtClean="0"/>
              <a:pPr/>
              <a:t>17</a:t>
            </a:fld>
            <a:r>
              <a:rPr lang="en-US"/>
              <a:t>/19</a:t>
            </a:r>
            <a:endParaRPr lang="en-US" dirty="0"/>
          </a:p>
        </p:txBody>
      </p:sp>
    </p:spTree>
    <p:extLst>
      <p:ext uri="{BB962C8B-B14F-4D97-AF65-F5344CB8AC3E}">
        <p14:creationId xmlns:p14="http://schemas.microsoft.com/office/powerpoint/2010/main" val="87669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D305-A40F-45BC-8F1F-57BD1410B3CA}"/>
              </a:ext>
            </a:extLst>
          </p:cNvPr>
          <p:cNvSpPr>
            <a:spLocks noGrp="1"/>
          </p:cNvSpPr>
          <p:nvPr>
            <p:ph type="title"/>
          </p:nvPr>
        </p:nvSpPr>
        <p:spPr/>
        <p:txBody>
          <a:bodyPr/>
          <a:lstStyle/>
          <a:p>
            <a:r>
              <a:rPr lang="en-US" dirty="0"/>
              <a:t>More materials</a:t>
            </a:r>
            <a:endParaRPr lang="pl-PL" dirty="0"/>
          </a:p>
        </p:txBody>
      </p:sp>
      <p:sp>
        <p:nvSpPr>
          <p:cNvPr id="3" name="Content Placeholder 2">
            <a:extLst>
              <a:ext uri="{FF2B5EF4-FFF2-40B4-BE49-F238E27FC236}">
                <a16:creationId xmlns:a16="http://schemas.microsoft.com/office/drawing/2014/main" id="{E3835CE7-0B11-4A23-878B-A415AC717788}"/>
              </a:ext>
            </a:extLst>
          </p:cNvPr>
          <p:cNvSpPr>
            <a:spLocks noGrp="1"/>
          </p:cNvSpPr>
          <p:nvPr>
            <p:ph idx="1"/>
          </p:nvPr>
        </p:nvSpPr>
        <p:spPr/>
        <p:txBody>
          <a:bodyPr/>
          <a:lstStyle/>
          <a:p>
            <a:r>
              <a:rPr lang="en-US" dirty="0"/>
              <a:t>Landing page (article, blogs, documentation and tutorials) -  </a:t>
            </a:r>
            <a:r>
              <a:rPr lang="en-US" dirty="0">
                <a:hlinkClick r:id="rId3"/>
              </a:rPr>
              <a:t>fairmodels.drwhy.ai</a:t>
            </a:r>
            <a:endParaRPr lang="en-US" dirty="0"/>
          </a:p>
          <a:p>
            <a:r>
              <a:rPr lang="en-US" dirty="0" err="1"/>
              <a:t>ResponsibleML</a:t>
            </a:r>
            <a:r>
              <a:rPr lang="en-US" dirty="0"/>
              <a:t> blog – </a:t>
            </a:r>
            <a:r>
              <a:rPr lang="en-US" dirty="0">
                <a:hlinkClick r:id="rId4"/>
              </a:rPr>
              <a:t>medium.com/responsibleml</a:t>
            </a:r>
            <a:endParaRPr lang="en-US" dirty="0"/>
          </a:p>
          <a:p>
            <a:r>
              <a:rPr lang="en-US" dirty="0"/>
              <a:t>More on </a:t>
            </a:r>
            <a:r>
              <a:rPr lang="en-US" dirty="0">
                <a:hlinkClick r:id="rId5"/>
              </a:rPr>
              <a:t>DALEX</a:t>
            </a:r>
            <a:r>
              <a:rPr lang="en-US" dirty="0"/>
              <a:t> </a:t>
            </a:r>
          </a:p>
          <a:p>
            <a:r>
              <a:rPr lang="en-US" dirty="0"/>
              <a:t>fairmodels in Python as </a:t>
            </a:r>
            <a:r>
              <a:rPr lang="en-US" dirty="0" err="1">
                <a:hlinkClick r:id="rId5"/>
              </a:rPr>
              <a:t>dalex</a:t>
            </a:r>
            <a:r>
              <a:rPr lang="en-US" dirty="0"/>
              <a:t> module</a:t>
            </a:r>
            <a:endParaRPr lang="pl-PL" dirty="0"/>
          </a:p>
        </p:txBody>
      </p:sp>
      <p:sp>
        <p:nvSpPr>
          <p:cNvPr id="4" name="Slide Number Placeholder 3">
            <a:extLst>
              <a:ext uri="{FF2B5EF4-FFF2-40B4-BE49-F238E27FC236}">
                <a16:creationId xmlns:a16="http://schemas.microsoft.com/office/drawing/2014/main" id="{336C834C-B14B-4F3A-908D-DB48E426327A}"/>
              </a:ext>
            </a:extLst>
          </p:cNvPr>
          <p:cNvSpPr>
            <a:spLocks noGrp="1"/>
          </p:cNvSpPr>
          <p:nvPr>
            <p:ph type="sldNum" sz="quarter" idx="12"/>
          </p:nvPr>
        </p:nvSpPr>
        <p:spPr/>
        <p:txBody>
          <a:bodyPr/>
          <a:lstStyle/>
          <a:p>
            <a:fld id="{E2844D0E-488B-47EF-8B2E-8114AF5CDBD9}" type="slidenum">
              <a:rPr lang="pl-PL" smtClean="0"/>
              <a:pPr/>
              <a:t>18</a:t>
            </a:fld>
            <a:r>
              <a:rPr lang="en-US"/>
              <a:t>/19</a:t>
            </a:r>
            <a:endParaRPr lang="en-US" dirty="0"/>
          </a:p>
        </p:txBody>
      </p:sp>
    </p:spTree>
    <p:extLst>
      <p:ext uri="{BB962C8B-B14F-4D97-AF65-F5344CB8AC3E}">
        <p14:creationId xmlns:p14="http://schemas.microsoft.com/office/powerpoint/2010/main" val="16103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C890-9069-4CF0-88BA-26555BB9A76B}"/>
              </a:ext>
            </a:extLst>
          </p:cNvPr>
          <p:cNvSpPr>
            <a:spLocks noGrp="1"/>
          </p:cNvSpPr>
          <p:nvPr>
            <p:ph type="title"/>
          </p:nvPr>
        </p:nvSpPr>
        <p:spPr/>
        <p:txBody>
          <a:bodyPr/>
          <a:lstStyle/>
          <a:p>
            <a:r>
              <a:rPr lang="en-US" dirty="0"/>
              <a:t>Thank you for attention!</a:t>
            </a:r>
            <a:endParaRPr lang="pl-PL" dirty="0"/>
          </a:p>
        </p:txBody>
      </p:sp>
      <p:pic>
        <p:nvPicPr>
          <p:cNvPr id="3074" name="Picture 2">
            <a:extLst>
              <a:ext uri="{FF2B5EF4-FFF2-40B4-BE49-F238E27FC236}">
                <a16:creationId xmlns:a16="http://schemas.microsoft.com/office/drawing/2014/main" id="{491F54B3-C766-41A9-9F11-8E319E81E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687" y="1289713"/>
            <a:ext cx="7775396" cy="45465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42D280-82AF-440A-A502-760152A3401C}"/>
              </a:ext>
            </a:extLst>
          </p:cNvPr>
          <p:cNvSpPr txBox="1"/>
          <p:nvPr/>
        </p:nvSpPr>
        <p:spPr>
          <a:xfrm>
            <a:off x="8034528" y="5306677"/>
            <a:ext cx="3721608" cy="261610"/>
          </a:xfrm>
          <a:prstGeom prst="rect">
            <a:avLst/>
          </a:prstGeom>
          <a:noFill/>
        </p:spPr>
        <p:txBody>
          <a:bodyPr wrap="square">
            <a:spAutoFit/>
          </a:bodyPr>
          <a:lstStyle/>
          <a:p>
            <a:r>
              <a:rPr lang="en-US" sz="1050" b="0" i="0" dirty="0">
                <a:solidFill>
                  <a:srgbClr val="757575"/>
                </a:solidFill>
                <a:effectLst/>
                <a:latin typeface="sohne"/>
              </a:rPr>
              <a:t>Photo by </a:t>
            </a:r>
            <a:r>
              <a:rPr lang="en-US" sz="1050" b="0" i="0" u="sng" dirty="0">
                <a:effectLst/>
                <a:latin typeface="sohne"/>
                <a:hlinkClick r:id="rId4"/>
              </a:rPr>
              <a:t>Eric Krull</a:t>
            </a:r>
            <a:r>
              <a:rPr lang="en-US" sz="1050" b="0" i="0" dirty="0">
                <a:solidFill>
                  <a:srgbClr val="757575"/>
                </a:solidFill>
                <a:effectLst/>
                <a:latin typeface="sohne"/>
              </a:rPr>
              <a:t> on </a:t>
            </a:r>
            <a:r>
              <a:rPr lang="en-US" sz="1050" b="0" i="0" u="sng" dirty="0" err="1">
                <a:effectLst/>
                <a:latin typeface="sohne"/>
                <a:hlinkClick r:id="rId5"/>
              </a:rPr>
              <a:t>Unsplash</a:t>
            </a:r>
            <a:endParaRPr lang="pl-PL" sz="1050" dirty="0"/>
          </a:p>
        </p:txBody>
      </p:sp>
      <p:sp>
        <p:nvSpPr>
          <p:cNvPr id="3" name="Slide Number Placeholder 2">
            <a:extLst>
              <a:ext uri="{FF2B5EF4-FFF2-40B4-BE49-F238E27FC236}">
                <a16:creationId xmlns:a16="http://schemas.microsoft.com/office/drawing/2014/main" id="{67240755-5F69-444E-B482-C3F7F9D4213C}"/>
              </a:ext>
            </a:extLst>
          </p:cNvPr>
          <p:cNvSpPr>
            <a:spLocks noGrp="1"/>
          </p:cNvSpPr>
          <p:nvPr>
            <p:ph type="sldNum" sz="quarter" idx="12"/>
          </p:nvPr>
        </p:nvSpPr>
        <p:spPr/>
        <p:txBody>
          <a:bodyPr/>
          <a:lstStyle/>
          <a:p>
            <a:fld id="{E2844D0E-488B-47EF-8B2E-8114AF5CDBD9}" type="slidenum">
              <a:rPr lang="pl-PL" smtClean="0"/>
              <a:pPr/>
              <a:t>19</a:t>
            </a:fld>
            <a:r>
              <a:rPr lang="en-US"/>
              <a:t>/19</a:t>
            </a:r>
            <a:endParaRPr lang="en-US" dirty="0"/>
          </a:p>
        </p:txBody>
      </p:sp>
    </p:spTree>
    <p:extLst>
      <p:ext uri="{BB962C8B-B14F-4D97-AF65-F5344CB8AC3E}">
        <p14:creationId xmlns:p14="http://schemas.microsoft.com/office/powerpoint/2010/main" val="156214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57AA-19E6-4AC1-ACF7-53CC41AE3C12}"/>
              </a:ext>
            </a:extLst>
          </p:cNvPr>
          <p:cNvSpPr>
            <a:spLocks noGrp="1"/>
          </p:cNvSpPr>
          <p:nvPr>
            <p:ph type="title"/>
          </p:nvPr>
        </p:nvSpPr>
        <p:spPr/>
        <p:txBody>
          <a:bodyPr/>
          <a:lstStyle/>
          <a:p>
            <a:r>
              <a:rPr lang="en-US" dirty="0"/>
              <a:t>Why is It important? </a:t>
            </a:r>
            <a:endParaRPr lang="pl-PL" dirty="0"/>
          </a:p>
        </p:txBody>
      </p:sp>
      <p:pic>
        <p:nvPicPr>
          <p:cNvPr id="10" name="Picture 9">
            <a:extLst>
              <a:ext uri="{FF2B5EF4-FFF2-40B4-BE49-F238E27FC236}">
                <a16:creationId xmlns:a16="http://schemas.microsoft.com/office/drawing/2014/main" id="{CA33344D-1895-4868-B08A-237A05518DA7}"/>
              </a:ext>
            </a:extLst>
          </p:cNvPr>
          <p:cNvPicPr>
            <a:picLocks noChangeAspect="1"/>
          </p:cNvPicPr>
          <p:nvPr/>
        </p:nvPicPr>
        <p:blipFill>
          <a:blip r:embed="rId3"/>
          <a:stretch>
            <a:fillRect/>
          </a:stretch>
        </p:blipFill>
        <p:spPr>
          <a:xfrm>
            <a:off x="271009" y="1944470"/>
            <a:ext cx="5295652" cy="2449239"/>
          </a:xfrm>
          <a:prstGeom prst="rect">
            <a:avLst/>
          </a:prstGeom>
        </p:spPr>
      </p:pic>
      <p:pic>
        <p:nvPicPr>
          <p:cNvPr id="14" name="Picture 13">
            <a:extLst>
              <a:ext uri="{FF2B5EF4-FFF2-40B4-BE49-F238E27FC236}">
                <a16:creationId xmlns:a16="http://schemas.microsoft.com/office/drawing/2014/main" id="{B97CB194-59CA-4D57-968E-36FF90B1788F}"/>
              </a:ext>
            </a:extLst>
          </p:cNvPr>
          <p:cNvPicPr>
            <a:picLocks noChangeAspect="1"/>
          </p:cNvPicPr>
          <p:nvPr/>
        </p:nvPicPr>
        <p:blipFill>
          <a:blip r:embed="rId4"/>
          <a:stretch>
            <a:fillRect/>
          </a:stretch>
        </p:blipFill>
        <p:spPr>
          <a:xfrm>
            <a:off x="6096000" y="1944470"/>
            <a:ext cx="5824991" cy="3035811"/>
          </a:xfrm>
          <a:prstGeom prst="rect">
            <a:avLst/>
          </a:prstGeom>
        </p:spPr>
      </p:pic>
      <p:pic>
        <p:nvPicPr>
          <p:cNvPr id="16" name="Picture 15">
            <a:extLst>
              <a:ext uri="{FF2B5EF4-FFF2-40B4-BE49-F238E27FC236}">
                <a16:creationId xmlns:a16="http://schemas.microsoft.com/office/drawing/2014/main" id="{EDECE7BA-0EEB-4577-8D12-F1C9ABD4AD25}"/>
              </a:ext>
            </a:extLst>
          </p:cNvPr>
          <p:cNvPicPr>
            <a:picLocks noChangeAspect="1"/>
          </p:cNvPicPr>
          <p:nvPr/>
        </p:nvPicPr>
        <p:blipFill>
          <a:blip r:embed="rId5"/>
          <a:stretch>
            <a:fillRect/>
          </a:stretch>
        </p:blipFill>
        <p:spPr>
          <a:xfrm>
            <a:off x="219739" y="4647295"/>
            <a:ext cx="4983480" cy="1845580"/>
          </a:xfrm>
          <a:prstGeom prst="rect">
            <a:avLst/>
          </a:prstGeom>
        </p:spPr>
      </p:pic>
      <p:sp>
        <p:nvSpPr>
          <p:cNvPr id="17" name="TextBox 16">
            <a:extLst>
              <a:ext uri="{FF2B5EF4-FFF2-40B4-BE49-F238E27FC236}">
                <a16:creationId xmlns:a16="http://schemas.microsoft.com/office/drawing/2014/main" id="{012C2916-3511-43F2-955F-667F74BBD420}"/>
              </a:ext>
            </a:extLst>
          </p:cNvPr>
          <p:cNvSpPr txBox="1"/>
          <p:nvPr/>
        </p:nvSpPr>
        <p:spPr>
          <a:xfrm>
            <a:off x="1958363" y="4393709"/>
            <a:ext cx="2995683" cy="369332"/>
          </a:xfrm>
          <a:prstGeom prst="rect">
            <a:avLst/>
          </a:prstGeom>
          <a:noFill/>
        </p:spPr>
        <p:txBody>
          <a:bodyPr wrap="square" rtlCol="0">
            <a:spAutoFit/>
          </a:bodyPr>
          <a:lstStyle/>
          <a:p>
            <a:r>
              <a:rPr lang="en-US" dirty="0">
                <a:solidFill>
                  <a:schemeClr val="bg2">
                    <a:lumMod val="10000"/>
                  </a:schemeClr>
                </a:solidFill>
              </a:rPr>
              <a:t>propublica.org</a:t>
            </a:r>
            <a:endParaRPr lang="pl-PL" dirty="0">
              <a:solidFill>
                <a:schemeClr val="bg2">
                  <a:lumMod val="10000"/>
                </a:schemeClr>
              </a:solidFill>
            </a:endParaRPr>
          </a:p>
        </p:txBody>
      </p:sp>
      <p:sp>
        <p:nvSpPr>
          <p:cNvPr id="18" name="TextBox 17">
            <a:extLst>
              <a:ext uri="{FF2B5EF4-FFF2-40B4-BE49-F238E27FC236}">
                <a16:creationId xmlns:a16="http://schemas.microsoft.com/office/drawing/2014/main" id="{83A2FFBE-4D16-4E3D-8155-029CEBC54E3D}"/>
              </a:ext>
            </a:extLst>
          </p:cNvPr>
          <p:cNvSpPr txBox="1"/>
          <p:nvPr/>
        </p:nvSpPr>
        <p:spPr>
          <a:xfrm>
            <a:off x="8225565" y="5021984"/>
            <a:ext cx="2995683" cy="646331"/>
          </a:xfrm>
          <a:prstGeom prst="rect">
            <a:avLst/>
          </a:prstGeom>
          <a:noFill/>
        </p:spPr>
        <p:txBody>
          <a:bodyPr wrap="square" rtlCol="0">
            <a:spAutoFit/>
          </a:bodyPr>
          <a:lstStyle/>
          <a:p>
            <a:r>
              <a:rPr lang="en-US" dirty="0">
                <a:solidFill>
                  <a:schemeClr val="bg2">
                    <a:lumMod val="10000"/>
                  </a:schemeClr>
                </a:solidFill>
              </a:rPr>
              <a:t>gendershades.org</a:t>
            </a:r>
          </a:p>
          <a:p>
            <a:endParaRPr lang="pl-PL" dirty="0">
              <a:solidFill>
                <a:schemeClr val="bg2">
                  <a:lumMod val="10000"/>
                </a:schemeClr>
              </a:solidFill>
            </a:endParaRPr>
          </a:p>
        </p:txBody>
      </p:sp>
      <p:sp>
        <p:nvSpPr>
          <p:cNvPr id="19" name="TextBox 18">
            <a:extLst>
              <a:ext uri="{FF2B5EF4-FFF2-40B4-BE49-F238E27FC236}">
                <a16:creationId xmlns:a16="http://schemas.microsoft.com/office/drawing/2014/main" id="{E47AF8E8-8285-4B67-8044-5177A1A66E31}"/>
              </a:ext>
            </a:extLst>
          </p:cNvPr>
          <p:cNvSpPr txBox="1"/>
          <p:nvPr/>
        </p:nvSpPr>
        <p:spPr>
          <a:xfrm>
            <a:off x="2049532" y="6308209"/>
            <a:ext cx="1853184" cy="369332"/>
          </a:xfrm>
          <a:prstGeom prst="rect">
            <a:avLst/>
          </a:prstGeom>
          <a:noFill/>
        </p:spPr>
        <p:txBody>
          <a:bodyPr wrap="square" rtlCol="0">
            <a:spAutoFit/>
          </a:bodyPr>
          <a:lstStyle/>
          <a:p>
            <a:r>
              <a:rPr lang="pl-PL" dirty="0">
                <a:solidFill>
                  <a:schemeClr val="bg2">
                    <a:lumMod val="10000"/>
                  </a:schemeClr>
                </a:solidFill>
              </a:rPr>
              <a:t>theverge.com</a:t>
            </a:r>
          </a:p>
        </p:txBody>
      </p:sp>
      <p:sp>
        <p:nvSpPr>
          <p:cNvPr id="3" name="Slide Number Placeholder 2">
            <a:extLst>
              <a:ext uri="{FF2B5EF4-FFF2-40B4-BE49-F238E27FC236}">
                <a16:creationId xmlns:a16="http://schemas.microsoft.com/office/drawing/2014/main" id="{52D3B778-0E81-42D0-B474-574EFBFD85FC}"/>
              </a:ext>
            </a:extLst>
          </p:cNvPr>
          <p:cNvSpPr>
            <a:spLocks noGrp="1"/>
          </p:cNvSpPr>
          <p:nvPr>
            <p:ph type="sldNum" sz="quarter" idx="12"/>
          </p:nvPr>
        </p:nvSpPr>
        <p:spPr/>
        <p:txBody>
          <a:bodyPr/>
          <a:lstStyle/>
          <a:p>
            <a:fld id="{E2844D0E-488B-47EF-8B2E-8114AF5CDBD9}" type="slidenum">
              <a:rPr lang="pl-PL" smtClean="0"/>
              <a:pPr/>
              <a:t>2</a:t>
            </a:fld>
            <a:r>
              <a:rPr lang="en-US"/>
              <a:t>/19</a:t>
            </a:r>
            <a:endParaRPr lang="en-US" dirty="0"/>
          </a:p>
        </p:txBody>
      </p:sp>
    </p:spTree>
    <p:extLst>
      <p:ext uri="{BB962C8B-B14F-4D97-AF65-F5344CB8AC3E}">
        <p14:creationId xmlns:p14="http://schemas.microsoft.com/office/powerpoint/2010/main" val="323327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4FCA-A71A-408D-8050-D00B2D70B533}"/>
              </a:ext>
            </a:extLst>
          </p:cNvPr>
          <p:cNvSpPr>
            <a:spLocks noGrp="1"/>
          </p:cNvSpPr>
          <p:nvPr>
            <p:ph type="title"/>
          </p:nvPr>
        </p:nvSpPr>
        <p:spPr/>
        <p:txBody>
          <a:bodyPr/>
          <a:lstStyle/>
          <a:p>
            <a:r>
              <a:rPr lang="en-US" dirty="0"/>
              <a:t>What is bias? </a:t>
            </a:r>
            <a:endParaRPr lang="pl-PL" dirty="0"/>
          </a:p>
        </p:txBody>
      </p:sp>
      <p:sp>
        <p:nvSpPr>
          <p:cNvPr id="3" name="Content Placeholder 2">
            <a:extLst>
              <a:ext uri="{FF2B5EF4-FFF2-40B4-BE49-F238E27FC236}">
                <a16:creationId xmlns:a16="http://schemas.microsoft.com/office/drawing/2014/main" id="{FE33C602-1545-4564-8A58-6E3EBC3582DC}"/>
              </a:ext>
            </a:extLst>
          </p:cNvPr>
          <p:cNvSpPr>
            <a:spLocks noGrp="1"/>
          </p:cNvSpPr>
          <p:nvPr>
            <p:ph idx="1"/>
          </p:nvPr>
        </p:nvSpPr>
        <p:spPr>
          <a:xfrm>
            <a:off x="838200" y="1825624"/>
            <a:ext cx="10515600" cy="4947031"/>
          </a:xfrm>
        </p:spPr>
        <p:txBody>
          <a:bodyPr>
            <a:normAutofit/>
          </a:bodyPr>
          <a:lstStyle/>
          <a:p>
            <a:r>
              <a:rPr lang="en-US" dirty="0"/>
              <a:t>Bias can have many sources </a:t>
            </a:r>
          </a:p>
          <a:p>
            <a:r>
              <a:rPr lang="en-US" dirty="0"/>
              <a:t>Different treatment of some subgroups by model</a:t>
            </a:r>
          </a:p>
          <a:p>
            <a:pPr lvl="1"/>
            <a:r>
              <a:rPr lang="en-US" dirty="0"/>
              <a:t>Subgroups will be later called protected (vector) </a:t>
            </a:r>
          </a:p>
          <a:p>
            <a:pPr lvl="1"/>
            <a:r>
              <a:rPr lang="en-US" dirty="0"/>
              <a:t>One will be called privileged</a:t>
            </a:r>
          </a:p>
          <a:p>
            <a:r>
              <a:rPr lang="en-US" dirty="0"/>
              <a:t>Can be described by non-discrimination criteria </a:t>
            </a:r>
          </a:p>
          <a:p>
            <a:endParaRPr lang="en-US" dirty="0"/>
          </a:p>
          <a:p>
            <a:pPr lvl="8"/>
            <a:endParaRPr lang="en-US" dirty="0"/>
          </a:p>
          <a:p>
            <a:endParaRPr lang="en-US" dirty="0"/>
          </a:p>
          <a:p>
            <a:endParaRPr lang="en-US" dirty="0"/>
          </a:p>
        </p:txBody>
      </p:sp>
      <p:pic>
        <p:nvPicPr>
          <p:cNvPr id="5" name="Picture 4">
            <a:extLst>
              <a:ext uri="{FF2B5EF4-FFF2-40B4-BE49-F238E27FC236}">
                <a16:creationId xmlns:a16="http://schemas.microsoft.com/office/drawing/2014/main" id="{EF528291-B059-4597-AF37-D5EA592D74B7}"/>
              </a:ext>
            </a:extLst>
          </p:cNvPr>
          <p:cNvPicPr>
            <a:picLocks noChangeAspect="1"/>
          </p:cNvPicPr>
          <p:nvPr/>
        </p:nvPicPr>
        <p:blipFill>
          <a:blip r:embed="rId3"/>
          <a:stretch>
            <a:fillRect/>
          </a:stretch>
        </p:blipFill>
        <p:spPr>
          <a:xfrm>
            <a:off x="1105958" y="4255684"/>
            <a:ext cx="5106273" cy="1456268"/>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85757DBF-6A0A-41D3-A57D-AE4653F05F6E}"/>
              </a:ext>
            </a:extLst>
          </p:cNvPr>
          <p:cNvSpPr txBox="1"/>
          <p:nvPr/>
        </p:nvSpPr>
        <p:spPr>
          <a:xfrm>
            <a:off x="1060703" y="5763137"/>
            <a:ext cx="5106273" cy="246221"/>
          </a:xfrm>
          <a:prstGeom prst="rect">
            <a:avLst/>
          </a:prstGeom>
          <a:noFill/>
        </p:spPr>
        <p:txBody>
          <a:bodyPr wrap="square" rtlCol="0">
            <a:spAutoFit/>
          </a:bodyPr>
          <a:lstStyle/>
          <a:p>
            <a:pPr algn="ctr"/>
            <a:r>
              <a:rPr lang="en-US" sz="1000" dirty="0">
                <a:solidFill>
                  <a:schemeClr val="bg2">
                    <a:lumMod val="10000"/>
                  </a:schemeClr>
                </a:solidFill>
              </a:rPr>
              <a:t>Fairness and Machine Learning,  </a:t>
            </a:r>
            <a:r>
              <a:rPr lang="en-US" sz="1000" dirty="0" err="1">
                <a:solidFill>
                  <a:schemeClr val="bg2">
                    <a:lumMod val="10000"/>
                  </a:schemeClr>
                </a:solidFill>
              </a:rPr>
              <a:t>Barocas</a:t>
            </a:r>
            <a:r>
              <a:rPr lang="en-US" sz="1000" dirty="0">
                <a:solidFill>
                  <a:schemeClr val="bg2">
                    <a:lumMod val="10000"/>
                  </a:schemeClr>
                </a:solidFill>
              </a:rPr>
              <a:t> et al. (2019) – fairmlbook.org</a:t>
            </a:r>
            <a:endParaRPr lang="pl-PL" sz="1000" dirty="0">
              <a:solidFill>
                <a:schemeClr val="bg2">
                  <a:lumMod val="10000"/>
                </a:schemeClr>
              </a:solidFill>
            </a:endParaRPr>
          </a:p>
        </p:txBody>
      </p:sp>
      <p:sp>
        <p:nvSpPr>
          <p:cNvPr id="10" name="TextBox 9">
            <a:extLst>
              <a:ext uri="{FF2B5EF4-FFF2-40B4-BE49-F238E27FC236}">
                <a16:creationId xmlns:a16="http://schemas.microsoft.com/office/drawing/2014/main" id="{3F896AF1-FA84-4DC1-9663-A434F79B1B70}"/>
              </a:ext>
            </a:extLst>
          </p:cNvPr>
          <p:cNvSpPr txBox="1"/>
          <p:nvPr/>
        </p:nvSpPr>
        <p:spPr>
          <a:xfrm>
            <a:off x="6912864" y="4511623"/>
            <a:ext cx="4568486" cy="923330"/>
          </a:xfrm>
          <a:prstGeom prst="rect">
            <a:avLst/>
          </a:prstGeom>
          <a:noFill/>
        </p:spPr>
        <p:txBody>
          <a:bodyPr wrap="square" rtlCol="0">
            <a:spAutoFit/>
          </a:bodyPr>
          <a:lstStyle/>
          <a:p>
            <a:r>
              <a:rPr lang="en-US" sz="1800" dirty="0">
                <a:solidFill>
                  <a:schemeClr val="bg2">
                    <a:lumMod val="10000"/>
                  </a:schemeClr>
                </a:solidFill>
              </a:rPr>
              <a:t>Y – binary label</a:t>
            </a:r>
          </a:p>
          <a:p>
            <a:r>
              <a:rPr lang="en-US" sz="1800" dirty="0">
                <a:solidFill>
                  <a:schemeClr val="bg2">
                    <a:lumMod val="10000"/>
                  </a:schemeClr>
                </a:solidFill>
              </a:rPr>
              <a:t>R – numerical response of a model</a:t>
            </a:r>
            <a:br>
              <a:rPr lang="en-US" sz="1800" dirty="0">
                <a:solidFill>
                  <a:schemeClr val="bg2">
                    <a:lumMod val="10000"/>
                  </a:schemeClr>
                </a:solidFill>
              </a:rPr>
            </a:br>
            <a:r>
              <a:rPr lang="en-US" sz="1800" dirty="0">
                <a:solidFill>
                  <a:schemeClr val="bg2">
                    <a:lumMod val="10000"/>
                  </a:schemeClr>
                </a:solidFill>
              </a:rPr>
              <a:t>A – protected vector</a:t>
            </a:r>
            <a:endParaRPr lang="pl-PL" dirty="0"/>
          </a:p>
        </p:txBody>
      </p:sp>
      <p:sp>
        <p:nvSpPr>
          <p:cNvPr id="4" name="Slide Number Placeholder 3">
            <a:extLst>
              <a:ext uri="{FF2B5EF4-FFF2-40B4-BE49-F238E27FC236}">
                <a16:creationId xmlns:a16="http://schemas.microsoft.com/office/drawing/2014/main" id="{B2B4C548-DDDE-4031-B99F-ED0F23205398}"/>
              </a:ext>
            </a:extLst>
          </p:cNvPr>
          <p:cNvSpPr>
            <a:spLocks noGrp="1"/>
          </p:cNvSpPr>
          <p:nvPr>
            <p:ph type="sldNum" sz="quarter" idx="12"/>
          </p:nvPr>
        </p:nvSpPr>
        <p:spPr/>
        <p:txBody>
          <a:bodyPr/>
          <a:lstStyle/>
          <a:p>
            <a:fld id="{E2844D0E-488B-47EF-8B2E-8114AF5CDBD9}" type="slidenum">
              <a:rPr lang="pl-PL" smtClean="0"/>
              <a:pPr/>
              <a:t>3</a:t>
            </a:fld>
            <a:r>
              <a:rPr lang="en-US"/>
              <a:t>/19</a:t>
            </a:r>
            <a:endParaRPr lang="en-US" dirty="0"/>
          </a:p>
        </p:txBody>
      </p:sp>
    </p:spTree>
    <p:extLst>
      <p:ext uri="{BB962C8B-B14F-4D97-AF65-F5344CB8AC3E}">
        <p14:creationId xmlns:p14="http://schemas.microsoft.com/office/powerpoint/2010/main" val="200780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686B-3FB6-4B3E-B72A-45286AE382E3}"/>
              </a:ext>
            </a:extLst>
          </p:cNvPr>
          <p:cNvSpPr>
            <a:spLocks noGrp="1"/>
          </p:cNvSpPr>
          <p:nvPr>
            <p:ph type="title"/>
          </p:nvPr>
        </p:nvSpPr>
        <p:spPr/>
        <p:txBody>
          <a:bodyPr/>
          <a:lstStyle/>
          <a:p>
            <a:r>
              <a:rPr lang="en-US" dirty="0"/>
              <a:t>How to measure it?</a:t>
            </a:r>
            <a:endParaRPr lang="pl-PL" dirty="0"/>
          </a:p>
        </p:txBody>
      </p:sp>
      <p:sp>
        <p:nvSpPr>
          <p:cNvPr id="3" name="Content Placeholder 2">
            <a:extLst>
              <a:ext uri="{FF2B5EF4-FFF2-40B4-BE49-F238E27FC236}">
                <a16:creationId xmlns:a16="http://schemas.microsoft.com/office/drawing/2014/main" id="{EE43BF61-9200-4F05-8B4D-552C7E46CB2A}"/>
              </a:ext>
            </a:extLst>
          </p:cNvPr>
          <p:cNvSpPr>
            <a:spLocks noGrp="1"/>
          </p:cNvSpPr>
          <p:nvPr>
            <p:ph idx="1"/>
          </p:nvPr>
        </p:nvSpPr>
        <p:spPr>
          <a:xfrm>
            <a:off x="838200" y="1825625"/>
            <a:ext cx="4398433" cy="4351338"/>
          </a:xfrm>
        </p:spPr>
        <p:txBody>
          <a:bodyPr/>
          <a:lstStyle/>
          <a:p>
            <a:r>
              <a:rPr lang="en-US" dirty="0"/>
              <a:t>With metrics </a:t>
            </a:r>
          </a:p>
          <a:p>
            <a:r>
              <a:rPr lang="en-US" dirty="0"/>
              <a:t>From confusion matrix </a:t>
            </a:r>
            <a:br>
              <a:rPr lang="en-US" dirty="0"/>
            </a:br>
            <a:r>
              <a:rPr lang="en-US" dirty="0"/>
              <a:t>for each subgroup</a:t>
            </a:r>
          </a:p>
          <a:p>
            <a:r>
              <a:rPr lang="en-US" dirty="0"/>
              <a:t>The metrics are either </a:t>
            </a:r>
            <a:br>
              <a:rPr lang="en-US" dirty="0"/>
            </a:br>
            <a:r>
              <a:rPr lang="en-US" dirty="0"/>
              <a:t>some form of relaxation </a:t>
            </a:r>
            <a:br>
              <a:rPr lang="en-US" dirty="0"/>
            </a:br>
            <a:r>
              <a:rPr lang="en-US" dirty="0"/>
              <a:t>or equivalents of </a:t>
            </a:r>
            <a:br>
              <a:rPr lang="en-US" dirty="0"/>
            </a:br>
            <a:r>
              <a:rPr lang="en-US" dirty="0"/>
              <a:t>Independence, </a:t>
            </a:r>
            <a:br>
              <a:rPr lang="en-US" dirty="0"/>
            </a:br>
            <a:r>
              <a:rPr lang="en-US" dirty="0"/>
              <a:t>Separation and </a:t>
            </a:r>
            <a:r>
              <a:rPr lang="en-US" dirty="0" err="1"/>
              <a:t>Sufficency</a:t>
            </a:r>
            <a:endParaRPr lang="en-US" dirty="0"/>
          </a:p>
        </p:txBody>
      </p:sp>
      <p:pic>
        <p:nvPicPr>
          <p:cNvPr id="5" name="Picture 4">
            <a:extLst>
              <a:ext uri="{FF2B5EF4-FFF2-40B4-BE49-F238E27FC236}">
                <a16:creationId xmlns:a16="http://schemas.microsoft.com/office/drawing/2014/main" id="{C68E7793-5E32-420A-9D96-02A5DAD0B4A7}"/>
              </a:ext>
            </a:extLst>
          </p:cNvPr>
          <p:cNvPicPr>
            <a:picLocks noChangeAspect="1"/>
          </p:cNvPicPr>
          <p:nvPr/>
        </p:nvPicPr>
        <p:blipFill>
          <a:blip r:embed="rId3"/>
          <a:stretch>
            <a:fillRect/>
          </a:stretch>
        </p:blipFill>
        <p:spPr>
          <a:xfrm>
            <a:off x="5236633" y="1825625"/>
            <a:ext cx="6391487" cy="4035713"/>
          </a:xfrm>
          <a:prstGeom prst="rect">
            <a:avLst/>
          </a:prstGeom>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DFD5EEB4-7A57-4A76-BB09-E2F74E5A9AF2}"/>
              </a:ext>
            </a:extLst>
          </p:cNvPr>
          <p:cNvSpPr>
            <a:spLocks noGrp="1"/>
          </p:cNvSpPr>
          <p:nvPr>
            <p:ph type="sldNum" sz="quarter" idx="12"/>
          </p:nvPr>
        </p:nvSpPr>
        <p:spPr/>
        <p:txBody>
          <a:bodyPr/>
          <a:lstStyle/>
          <a:p>
            <a:fld id="{E2844D0E-488B-47EF-8B2E-8114AF5CDBD9}" type="slidenum">
              <a:rPr lang="pl-PL" smtClean="0"/>
              <a:pPr/>
              <a:t>4</a:t>
            </a:fld>
            <a:r>
              <a:rPr lang="en-US"/>
              <a:t>/19</a:t>
            </a:r>
            <a:endParaRPr lang="en-US" dirty="0"/>
          </a:p>
        </p:txBody>
      </p:sp>
    </p:spTree>
    <p:extLst>
      <p:ext uri="{BB962C8B-B14F-4D97-AF65-F5344CB8AC3E}">
        <p14:creationId xmlns:p14="http://schemas.microsoft.com/office/powerpoint/2010/main" val="260310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399E-5E9B-40FC-9ECE-D0F68EC49126}"/>
              </a:ext>
            </a:extLst>
          </p:cNvPr>
          <p:cNvSpPr>
            <a:spLocks noGrp="1"/>
          </p:cNvSpPr>
          <p:nvPr>
            <p:ph type="title"/>
          </p:nvPr>
        </p:nvSpPr>
        <p:spPr>
          <a:xfrm>
            <a:off x="240792" y="317480"/>
            <a:ext cx="10515600" cy="1325563"/>
          </a:xfrm>
        </p:spPr>
        <p:txBody>
          <a:bodyPr/>
          <a:lstStyle/>
          <a:p>
            <a:r>
              <a:rPr lang="en-US" dirty="0"/>
              <a:t>How to do it easily?</a:t>
            </a:r>
            <a:br>
              <a:rPr lang="en-US" dirty="0"/>
            </a:br>
            <a:r>
              <a:rPr lang="en-US" dirty="0"/>
              <a:t>With fairmodels! </a:t>
            </a:r>
            <a:endParaRPr lang="pl-PL" dirty="0"/>
          </a:p>
        </p:txBody>
      </p:sp>
      <p:sp>
        <p:nvSpPr>
          <p:cNvPr id="3" name="Content Placeholder 2">
            <a:extLst>
              <a:ext uri="{FF2B5EF4-FFF2-40B4-BE49-F238E27FC236}">
                <a16:creationId xmlns:a16="http://schemas.microsoft.com/office/drawing/2014/main" id="{301DB45F-8028-4DE0-9FDB-ACFC0D652890}"/>
              </a:ext>
            </a:extLst>
          </p:cNvPr>
          <p:cNvSpPr>
            <a:spLocks noGrp="1"/>
          </p:cNvSpPr>
          <p:nvPr>
            <p:ph idx="1"/>
          </p:nvPr>
        </p:nvSpPr>
        <p:spPr>
          <a:xfrm>
            <a:off x="240792" y="2075561"/>
            <a:ext cx="6233160" cy="4351338"/>
          </a:xfrm>
        </p:spPr>
        <p:txBody>
          <a:bodyPr/>
          <a:lstStyle/>
          <a:p>
            <a:r>
              <a:rPr lang="en-US" dirty="0"/>
              <a:t>With use of DALEX </a:t>
            </a:r>
          </a:p>
          <a:p>
            <a:r>
              <a:rPr lang="en-US" dirty="0"/>
              <a:t>Group fairness metrics </a:t>
            </a:r>
          </a:p>
          <a:p>
            <a:r>
              <a:rPr lang="en-US" dirty="0"/>
              <a:t>Iterative approach </a:t>
            </a:r>
          </a:p>
          <a:p>
            <a:pPr lvl="1"/>
            <a:r>
              <a:rPr lang="en-US" sz="1800" i="1" dirty="0" err="1"/>
              <a:t>fairness_check</a:t>
            </a:r>
            <a:r>
              <a:rPr lang="en-US" sz="1800" i="1" dirty="0"/>
              <a:t>() &gt; add model &gt; </a:t>
            </a:r>
            <a:r>
              <a:rPr lang="en-US" sz="1800" i="1" dirty="0" err="1"/>
              <a:t>fairness_check</a:t>
            </a:r>
            <a:r>
              <a:rPr lang="en-US" sz="1800" i="1" dirty="0"/>
              <a:t>()</a:t>
            </a:r>
          </a:p>
          <a:p>
            <a:r>
              <a:rPr lang="en-US" dirty="0"/>
              <a:t>Easy for testing and prototyping</a:t>
            </a:r>
          </a:p>
          <a:p>
            <a:pPr marL="0" indent="0">
              <a:buNone/>
            </a:pPr>
            <a:endParaRPr lang="pl-PL" dirty="0"/>
          </a:p>
        </p:txBody>
      </p:sp>
      <p:pic>
        <p:nvPicPr>
          <p:cNvPr id="1026" name="Picture 2" descr="drawing">
            <a:extLst>
              <a:ext uri="{FF2B5EF4-FFF2-40B4-BE49-F238E27FC236}">
                <a16:creationId xmlns:a16="http://schemas.microsoft.com/office/drawing/2014/main" id="{551449E6-7DEA-4B1E-A48B-596BDA63A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988" y="153187"/>
            <a:ext cx="5327668" cy="61520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9BBEA7A-A3BE-4EEA-A0F5-6EB97A89C101}"/>
              </a:ext>
            </a:extLst>
          </p:cNvPr>
          <p:cNvSpPr>
            <a:spLocks noGrp="1"/>
          </p:cNvSpPr>
          <p:nvPr>
            <p:ph type="sldNum" sz="quarter" idx="12"/>
          </p:nvPr>
        </p:nvSpPr>
        <p:spPr/>
        <p:txBody>
          <a:bodyPr/>
          <a:lstStyle/>
          <a:p>
            <a:fld id="{E2844D0E-488B-47EF-8B2E-8114AF5CDBD9}" type="slidenum">
              <a:rPr lang="pl-PL" smtClean="0"/>
              <a:pPr/>
              <a:t>5</a:t>
            </a:fld>
            <a:r>
              <a:rPr lang="en-US"/>
              <a:t>/19</a:t>
            </a:r>
            <a:endParaRPr lang="en-US" dirty="0"/>
          </a:p>
        </p:txBody>
      </p:sp>
    </p:spTree>
    <p:extLst>
      <p:ext uri="{BB962C8B-B14F-4D97-AF65-F5344CB8AC3E}">
        <p14:creationId xmlns:p14="http://schemas.microsoft.com/office/powerpoint/2010/main" val="17749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AAC2-1822-405C-A1B2-C4A43A2DB63B}"/>
              </a:ext>
            </a:extLst>
          </p:cNvPr>
          <p:cNvSpPr>
            <a:spLocks noGrp="1"/>
          </p:cNvSpPr>
          <p:nvPr>
            <p:ph type="title"/>
          </p:nvPr>
        </p:nvSpPr>
        <p:spPr/>
        <p:txBody>
          <a:bodyPr/>
          <a:lstStyle/>
          <a:p>
            <a:r>
              <a:rPr lang="en-US" dirty="0"/>
              <a:t>How? Let’s dive into details!</a:t>
            </a:r>
            <a:endParaRPr lang="pl-PL" dirty="0"/>
          </a:p>
        </p:txBody>
      </p:sp>
      <p:sp>
        <p:nvSpPr>
          <p:cNvPr id="3" name="Content Placeholder 2">
            <a:extLst>
              <a:ext uri="{FF2B5EF4-FFF2-40B4-BE49-F238E27FC236}">
                <a16:creationId xmlns:a16="http://schemas.microsoft.com/office/drawing/2014/main" id="{16A0690B-B8A0-47E5-8E36-DEF9D06E5B45}"/>
              </a:ext>
            </a:extLst>
          </p:cNvPr>
          <p:cNvSpPr>
            <a:spLocks noGrp="1"/>
          </p:cNvSpPr>
          <p:nvPr>
            <p:ph idx="1"/>
          </p:nvPr>
        </p:nvSpPr>
        <p:spPr/>
        <p:txBody>
          <a:bodyPr/>
          <a:lstStyle/>
          <a:p>
            <a:r>
              <a:rPr lang="en-US" dirty="0"/>
              <a:t>We will need some data </a:t>
            </a:r>
            <a:br>
              <a:rPr lang="en-US" dirty="0"/>
            </a:br>
            <a:br>
              <a:rPr lang="en-US" dirty="0"/>
            </a:br>
            <a:br>
              <a:rPr lang="en-US" dirty="0"/>
            </a:br>
            <a:br>
              <a:rPr lang="en-US" dirty="0"/>
            </a:br>
            <a:endParaRPr lang="en-US" dirty="0"/>
          </a:p>
          <a:p>
            <a:r>
              <a:rPr lang="en-US" dirty="0"/>
              <a:t>And some classification* model</a:t>
            </a:r>
            <a:endParaRPr lang="pl-PL" dirty="0"/>
          </a:p>
        </p:txBody>
      </p:sp>
      <p:pic>
        <p:nvPicPr>
          <p:cNvPr id="5" name="Picture 4">
            <a:extLst>
              <a:ext uri="{FF2B5EF4-FFF2-40B4-BE49-F238E27FC236}">
                <a16:creationId xmlns:a16="http://schemas.microsoft.com/office/drawing/2014/main" id="{008E1B7D-D9FC-47A5-AD67-9CAE7BEC3292}"/>
              </a:ext>
            </a:extLst>
          </p:cNvPr>
          <p:cNvPicPr>
            <a:picLocks noChangeAspect="1"/>
          </p:cNvPicPr>
          <p:nvPr/>
        </p:nvPicPr>
        <p:blipFill>
          <a:blip r:embed="rId3"/>
          <a:stretch>
            <a:fillRect/>
          </a:stretch>
        </p:blipFill>
        <p:spPr>
          <a:xfrm>
            <a:off x="1121871" y="2428863"/>
            <a:ext cx="7300593" cy="922100"/>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2000022B-5A28-47CC-9230-B403B30866F5}"/>
              </a:ext>
            </a:extLst>
          </p:cNvPr>
          <p:cNvSpPr txBox="1"/>
          <p:nvPr/>
        </p:nvSpPr>
        <p:spPr>
          <a:xfrm>
            <a:off x="7148697" y="5710019"/>
            <a:ext cx="4968240" cy="646331"/>
          </a:xfrm>
          <a:prstGeom prst="rect">
            <a:avLst/>
          </a:prstGeom>
          <a:noFill/>
        </p:spPr>
        <p:txBody>
          <a:bodyPr wrap="square" rtlCol="0">
            <a:spAutoFit/>
          </a:bodyPr>
          <a:lstStyle/>
          <a:p>
            <a:r>
              <a:rPr lang="en-US" dirty="0">
                <a:solidFill>
                  <a:schemeClr val="bg2">
                    <a:lumMod val="10000"/>
                  </a:schemeClr>
                </a:solidFill>
              </a:rPr>
              <a:t>* Regression models are partially supported (it will be discussed later)</a:t>
            </a:r>
            <a:endParaRPr lang="pl-PL" dirty="0">
              <a:solidFill>
                <a:schemeClr val="bg2">
                  <a:lumMod val="10000"/>
                </a:schemeClr>
              </a:solidFill>
            </a:endParaRPr>
          </a:p>
        </p:txBody>
      </p:sp>
      <p:pic>
        <p:nvPicPr>
          <p:cNvPr id="13" name="Picture 12">
            <a:extLst>
              <a:ext uri="{FF2B5EF4-FFF2-40B4-BE49-F238E27FC236}">
                <a16:creationId xmlns:a16="http://schemas.microsoft.com/office/drawing/2014/main" id="{2EC20688-FB12-4FBB-9A31-7E5A01CA65F6}"/>
              </a:ext>
            </a:extLst>
          </p:cNvPr>
          <p:cNvPicPr>
            <a:picLocks noChangeAspect="1"/>
          </p:cNvPicPr>
          <p:nvPr/>
        </p:nvPicPr>
        <p:blipFill>
          <a:blip r:embed="rId4"/>
          <a:stretch>
            <a:fillRect/>
          </a:stretch>
        </p:blipFill>
        <p:spPr>
          <a:xfrm>
            <a:off x="1121871" y="4533745"/>
            <a:ext cx="6386113" cy="739204"/>
          </a:xfrm>
          <a:prstGeom prst="rect">
            <a:avLst/>
          </a:prstGeom>
          <a:effectLst>
            <a:outerShdw blurRad="50800" dist="38100" dir="2700000" algn="tl" rotWithShape="0">
              <a:prstClr val="black">
                <a:alpha val="40000"/>
              </a:prstClr>
            </a:outerShdw>
          </a:effectLst>
        </p:spPr>
      </p:pic>
      <p:cxnSp>
        <p:nvCxnSpPr>
          <p:cNvPr id="17" name="Connector: Elbow 16">
            <a:extLst>
              <a:ext uri="{FF2B5EF4-FFF2-40B4-BE49-F238E27FC236}">
                <a16:creationId xmlns:a16="http://schemas.microsoft.com/office/drawing/2014/main" id="{43F6B565-85C7-4721-833E-801B0A801C0F}"/>
              </a:ext>
            </a:extLst>
          </p:cNvPr>
          <p:cNvCxnSpPr>
            <a:cxnSpLocks/>
          </p:cNvCxnSpPr>
          <p:nvPr/>
        </p:nvCxnSpPr>
        <p:spPr>
          <a:xfrm flipV="1">
            <a:off x="1034902" y="3459195"/>
            <a:ext cx="418214" cy="249931"/>
          </a:xfrm>
          <a:prstGeom prst="bentConnector3">
            <a:avLst>
              <a:gd name="adj1" fmla="val 1008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9E8E68C-9248-4043-A91E-3356F9154406}"/>
              </a:ext>
            </a:extLst>
          </p:cNvPr>
          <p:cNvCxnSpPr/>
          <p:nvPr/>
        </p:nvCxnSpPr>
        <p:spPr>
          <a:xfrm rot="10800000">
            <a:off x="1871331" y="3451621"/>
            <a:ext cx="737191" cy="249931"/>
          </a:xfrm>
          <a:prstGeom prst="bentConnector3">
            <a:avLst>
              <a:gd name="adj1" fmla="val 10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554C91B-4FA9-45B5-8761-FBB1B340B27D}"/>
              </a:ext>
            </a:extLst>
          </p:cNvPr>
          <p:cNvSpPr txBox="1"/>
          <p:nvPr/>
        </p:nvSpPr>
        <p:spPr>
          <a:xfrm>
            <a:off x="209107" y="3570626"/>
            <a:ext cx="1034902" cy="276999"/>
          </a:xfrm>
          <a:prstGeom prst="rect">
            <a:avLst/>
          </a:prstGeom>
          <a:noFill/>
        </p:spPr>
        <p:txBody>
          <a:bodyPr wrap="square" rtlCol="0">
            <a:spAutoFit/>
          </a:bodyPr>
          <a:lstStyle/>
          <a:p>
            <a:r>
              <a:rPr lang="en-US" sz="1200" dirty="0"/>
              <a:t>Target (y)</a:t>
            </a:r>
            <a:endParaRPr lang="pl-PL" sz="1200" dirty="0"/>
          </a:p>
        </p:txBody>
      </p:sp>
      <p:sp>
        <p:nvSpPr>
          <p:cNvPr id="26" name="TextBox 25">
            <a:extLst>
              <a:ext uri="{FF2B5EF4-FFF2-40B4-BE49-F238E27FC236}">
                <a16:creationId xmlns:a16="http://schemas.microsoft.com/office/drawing/2014/main" id="{25BCF32B-01A3-407E-AB1D-217625F516B7}"/>
              </a:ext>
            </a:extLst>
          </p:cNvPr>
          <p:cNvSpPr txBox="1"/>
          <p:nvPr/>
        </p:nvSpPr>
        <p:spPr>
          <a:xfrm>
            <a:off x="2608522" y="3559491"/>
            <a:ext cx="1389954" cy="276999"/>
          </a:xfrm>
          <a:prstGeom prst="rect">
            <a:avLst/>
          </a:prstGeom>
          <a:noFill/>
        </p:spPr>
        <p:txBody>
          <a:bodyPr wrap="square" rtlCol="0">
            <a:spAutoFit/>
          </a:bodyPr>
          <a:lstStyle/>
          <a:p>
            <a:r>
              <a:rPr lang="en-US" sz="1200" dirty="0"/>
              <a:t>Protected vector</a:t>
            </a:r>
            <a:endParaRPr lang="pl-PL" sz="1200" dirty="0"/>
          </a:p>
        </p:txBody>
      </p:sp>
      <p:sp>
        <p:nvSpPr>
          <p:cNvPr id="4" name="Slide Number Placeholder 3">
            <a:extLst>
              <a:ext uri="{FF2B5EF4-FFF2-40B4-BE49-F238E27FC236}">
                <a16:creationId xmlns:a16="http://schemas.microsoft.com/office/drawing/2014/main" id="{9B199E15-33EC-46A7-BE6C-45CBDDE67949}"/>
              </a:ext>
            </a:extLst>
          </p:cNvPr>
          <p:cNvSpPr>
            <a:spLocks noGrp="1"/>
          </p:cNvSpPr>
          <p:nvPr>
            <p:ph type="sldNum" sz="quarter" idx="12"/>
          </p:nvPr>
        </p:nvSpPr>
        <p:spPr/>
        <p:txBody>
          <a:bodyPr/>
          <a:lstStyle/>
          <a:p>
            <a:fld id="{E2844D0E-488B-47EF-8B2E-8114AF5CDBD9}" type="slidenum">
              <a:rPr lang="pl-PL" smtClean="0"/>
              <a:pPr/>
              <a:t>6</a:t>
            </a:fld>
            <a:r>
              <a:rPr lang="en-US"/>
              <a:t>/19</a:t>
            </a:r>
            <a:endParaRPr lang="en-US" dirty="0"/>
          </a:p>
        </p:txBody>
      </p:sp>
    </p:spTree>
    <p:extLst>
      <p:ext uri="{BB962C8B-B14F-4D97-AF65-F5344CB8AC3E}">
        <p14:creationId xmlns:p14="http://schemas.microsoft.com/office/powerpoint/2010/main" val="47923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F139-32D1-4A46-B9A6-1B0CFA668956}"/>
              </a:ext>
            </a:extLst>
          </p:cNvPr>
          <p:cNvSpPr>
            <a:spLocks noGrp="1"/>
          </p:cNvSpPr>
          <p:nvPr>
            <p:ph type="title"/>
          </p:nvPr>
        </p:nvSpPr>
        <p:spPr/>
        <p:txBody>
          <a:bodyPr/>
          <a:lstStyle/>
          <a:p>
            <a:r>
              <a:rPr lang="en-US" dirty="0"/>
              <a:t>How? Let’s dive into details!</a:t>
            </a:r>
            <a:endParaRPr lang="pl-PL" dirty="0"/>
          </a:p>
        </p:txBody>
      </p:sp>
      <p:sp>
        <p:nvSpPr>
          <p:cNvPr id="3" name="Content Placeholder 2">
            <a:extLst>
              <a:ext uri="{FF2B5EF4-FFF2-40B4-BE49-F238E27FC236}">
                <a16:creationId xmlns:a16="http://schemas.microsoft.com/office/drawing/2014/main" id="{C1171387-C404-4E89-BB41-306971D9C123}"/>
              </a:ext>
            </a:extLst>
          </p:cNvPr>
          <p:cNvSpPr>
            <a:spLocks noGrp="1"/>
          </p:cNvSpPr>
          <p:nvPr>
            <p:ph idx="1"/>
          </p:nvPr>
        </p:nvSpPr>
        <p:spPr/>
        <p:txBody>
          <a:bodyPr/>
          <a:lstStyle/>
          <a:p>
            <a:r>
              <a:rPr lang="en-US" dirty="0"/>
              <a:t>Next, we will make an DALEX explainer</a:t>
            </a:r>
          </a:p>
          <a:p>
            <a:endParaRPr lang="en-US" dirty="0"/>
          </a:p>
          <a:p>
            <a:endParaRPr lang="en-US" dirty="0"/>
          </a:p>
          <a:p>
            <a:endParaRPr lang="en-US" dirty="0"/>
          </a:p>
          <a:p>
            <a:r>
              <a:rPr lang="en-US" dirty="0"/>
              <a:t>And we are ready to check fairness </a:t>
            </a:r>
          </a:p>
          <a:p>
            <a:pPr marL="0" indent="0">
              <a:buNone/>
            </a:pPr>
            <a:endParaRPr lang="en-US" dirty="0"/>
          </a:p>
        </p:txBody>
      </p:sp>
      <p:pic>
        <p:nvPicPr>
          <p:cNvPr id="13" name="Picture 12">
            <a:extLst>
              <a:ext uri="{FF2B5EF4-FFF2-40B4-BE49-F238E27FC236}">
                <a16:creationId xmlns:a16="http://schemas.microsoft.com/office/drawing/2014/main" id="{B36582F5-03AC-413F-BC7C-7816461CCD01}"/>
              </a:ext>
            </a:extLst>
          </p:cNvPr>
          <p:cNvPicPr>
            <a:picLocks noChangeAspect="1"/>
          </p:cNvPicPr>
          <p:nvPr/>
        </p:nvPicPr>
        <p:blipFill>
          <a:blip r:embed="rId3"/>
          <a:stretch>
            <a:fillRect/>
          </a:stretch>
        </p:blipFill>
        <p:spPr>
          <a:xfrm>
            <a:off x="1158782" y="2519688"/>
            <a:ext cx="9670618" cy="685859"/>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CEAE5D-A7DD-463C-BB4F-1563451F40C6}"/>
              </a:ext>
            </a:extLst>
          </p:cNvPr>
          <p:cNvPicPr>
            <a:picLocks noChangeAspect="1"/>
          </p:cNvPicPr>
          <p:nvPr/>
        </p:nvPicPr>
        <p:blipFill rotWithShape="1">
          <a:blip r:embed="rId4"/>
          <a:srcRect r="705"/>
          <a:stretch/>
        </p:blipFill>
        <p:spPr>
          <a:xfrm>
            <a:off x="1158782" y="5040032"/>
            <a:ext cx="9670618" cy="937341"/>
          </a:xfrm>
          <a:prstGeom prst="rect">
            <a:avLst/>
          </a:prstGeom>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184E1E9D-71B6-43B9-9910-8C9C051EA13E}"/>
              </a:ext>
            </a:extLst>
          </p:cNvPr>
          <p:cNvSpPr>
            <a:spLocks noGrp="1"/>
          </p:cNvSpPr>
          <p:nvPr>
            <p:ph type="sldNum" sz="quarter" idx="12"/>
          </p:nvPr>
        </p:nvSpPr>
        <p:spPr/>
        <p:txBody>
          <a:bodyPr/>
          <a:lstStyle/>
          <a:p>
            <a:fld id="{E2844D0E-488B-47EF-8B2E-8114AF5CDBD9}" type="slidenum">
              <a:rPr lang="pl-PL" smtClean="0"/>
              <a:pPr/>
              <a:t>7</a:t>
            </a:fld>
            <a:r>
              <a:rPr lang="en-US"/>
              <a:t>/19</a:t>
            </a:r>
            <a:endParaRPr lang="en-US" dirty="0"/>
          </a:p>
        </p:txBody>
      </p:sp>
      <p:pic>
        <p:nvPicPr>
          <p:cNvPr id="8" name="Picture 7">
            <a:extLst>
              <a:ext uri="{FF2B5EF4-FFF2-40B4-BE49-F238E27FC236}">
                <a16:creationId xmlns:a16="http://schemas.microsoft.com/office/drawing/2014/main" id="{2DC192F4-2900-4C90-A8AA-EB0500C93715}"/>
              </a:ext>
            </a:extLst>
          </p:cNvPr>
          <p:cNvPicPr>
            <a:picLocks noChangeAspect="1"/>
          </p:cNvPicPr>
          <p:nvPr/>
        </p:nvPicPr>
        <p:blipFill>
          <a:blip r:embed="rId5"/>
          <a:stretch>
            <a:fillRect/>
          </a:stretch>
        </p:blipFill>
        <p:spPr>
          <a:xfrm>
            <a:off x="1158782" y="4427385"/>
            <a:ext cx="4061809" cy="433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375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7F58-C969-4665-BF28-34D760BA6EDF}"/>
              </a:ext>
            </a:extLst>
          </p:cNvPr>
          <p:cNvSpPr>
            <a:spLocks noGrp="1"/>
          </p:cNvSpPr>
          <p:nvPr>
            <p:ph type="title"/>
          </p:nvPr>
        </p:nvSpPr>
        <p:spPr/>
        <p:txBody>
          <a:bodyPr/>
          <a:lstStyle/>
          <a:p>
            <a:r>
              <a:rPr lang="en-US" dirty="0"/>
              <a:t>The result of fairness checking</a:t>
            </a:r>
            <a:endParaRPr lang="pl-PL" dirty="0"/>
          </a:p>
        </p:txBody>
      </p:sp>
      <p:pic>
        <p:nvPicPr>
          <p:cNvPr id="5" name="Content Placeholder 4" descr="Timeline&#10;&#10;Description automatically generated">
            <a:extLst>
              <a:ext uri="{FF2B5EF4-FFF2-40B4-BE49-F238E27FC236}">
                <a16:creationId xmlns:a16="http://schemas.microsoft.com/office/drawing/2014/main" id="{3806A7E9-9AF8-4A47-A44E-6B7415A7B1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5573" y="1393316"/>
            <a:ext cx="7940853" cy="4963034"/>
          </a:xfr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C95E6DC6-1ACD-4F13-8348-F22E2B599DAD}"/>
              </a:ext>
            </a:extLst>
          </p:cNvPr>
          <p:cNvPicPr>
            <a:picLocks noChangeAspect="1"/>
          </p:cNvPicPr>
          <p:nvPr/>
        </p:nvPicPr>
        <p:blipFill>
          <a:blip r:embed="rId4"/>
          <a:stretch>
            <a:fillRect/>
          </a:stretch>
        </p:blipFill>
        <p:spPr>
          <a:xfrm>
            <a:off x="5721945" y="6469993"/>
            <a:ext cx="1272650" cy="251482"/>
          </a:xfrm>
          <a:prstGeom prst="rect">
            <a:avLst/>
          </a:prstGeom>
        </p:spPr>
      </p:pic>
      <p:sp>
        <p:nvSpPr>
          <p:cNvPr id="3" name="Slide Number Placeholder 2">
            <a:extLst>
              <a:ext uri="{FF2B5EF4-FFF2-40B4-BE49-F238E27FC236}">
                <a16:creationId xmlns:a16="http://schemas.microsoft.com/office/drawing/2014/main" id="{61531EC3-9179-4375-868C-70D725F3DE0E}"/>
              </a:ext>
            </a:extLst>
          </p:cNvPr>
          <p:cNvSpPr>
            <a:spLocks noGrp="1"/>
          </p:cNvSpPr>
          <p:nvPr>
            <p:ph type="sldNum" sz="quarter" idx="12"/>
          </p:nvPr>
        </p:nvSpPr>
        <p:spPr/>
        <p:txBody>
          <a:bodyPr/>
          <a:lstStyle/>
          <a:p>
            <a:fld id="{E2844D0E-488B-47EF-8B2E-8114AF5CDBD9}" type="slidenum">
              <a:rPr lang="pl-PL" smtClean="0"/>
              <a:pPr/>
              <a:t>8</a:t>
            </a:fld>
            <a:r>
              <a:rPr lang="en-US"/>
              <a:t>/19</a:t>
            </a:r>
            <a:endParaRPr lang="en-US" dirty="0"/>
          </a:p>
        </p:txBody>
      </p:sp>
    </p:spTree>
    <p:extLst>
      <p:ext uri="{BB962C8B-B14F-4D97-AF65-F5344CB8AC3E}">
        <p14:creationId xmlns:p14="http://schemas.microsoft.com/office/powerpoint/2010/main" val="106054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4BCC-8C97-440D-8F45-F9FC6D201D6D}"/>
              </a:ext>
            </a:extLst>
          </p:cNvPr>
          <p:cNvSpPr>
            <a:spLocks noGrp="1"/>
          </p:cNvSpPr>
          <p:nvPr>
            <p:ph type="title"/>
          </p:nvPr>
        </p:nvSpPr>
        <p:spPr/>
        <p:txBody>
          <a:bodyPr/>
          <a:lstStyle/>
          <a:p>
            <a:r>
              <a:rPr lang="en-US" dirty="0"/>
              <a:t>How to read it? </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68B49C-FEA0-4AB9-A7D9-752A3529205D}"/>
                  </a:ext>
                </a:extLst>
              </p:cNvPr>
              <p:cNvSpPr>
                <a:spLocks noGrp="1"/>
              </p:cNvSpPr>
              <p:nvPr>
                <p:ph idx="1"/>
              </p:nvPr>
            </p:nvSpPr>
            <p:spPr>
              <a:xfrm>
                <a:off x="838200" y="1825624"/>
                <a:ext cx="10515600" cy="4823751"/>
              </a:xfrm>
            </p:spPr>
            <p:txBody>
              <a:bodyPr>
                <a:normAutofit lnSpcReduction="10000"/>
              </a:bodyPr>
              <a:lstStyle/>
              <a:p>
                <a:r>
                  <a:rPr lang="en-US" dirty="0"/>
                  <a:t>The value denoted by </a:t>
                </a:r>
                <a:r>
                  <a:rPr lang="en-US" i="1" dirty="0"/>
                  <a:t>‘female’ </a:t>
                </a:r>
                <a:r>
                  <a:rPr lang="en-US" dirty="0"/>
                  <a:t>bar is </a:t>
                </a:r>
              </a:p>
              <a:p>
                <a:pPr marL="0" indent="0">
                  <a:buNone/>
                </a:pPr>
                <a:endParaRPr lang="en-US" dirty="0"/>
              </a:p>
              <a:p>
                <a:pPr marL="0" indent="0">
                  <a:buNone/>
                </a:pPr>
                <a:endParaRPr lang="en-US" dirty="0"/>
              </a:p>
              <a:p>
                <a:pPr marL="0" indent="0">
                  <a:buNone/>
                </a:pPr>
                <a:endParaRPr lang="en-US" dirty="0"/>
              </a:p>
              <a:p>
                <a:r>
                  <a:rPr lang="en-US" dirty="0"/>
                  <a:t>Here </a:t>
                </a:r>
                <a:r>
                  <a:rPr lang="en-US" i="1" dirty="0"/>
                  <a:t>‘male’ </a:t>
                </a:r>
                <a:r>
                  <a:rPr lang="en-US" dirty="0"/>
                  <a:t>subgroup</a:t>
                </a:r>
                <a:br>
                  <a:rPr lang="en-US" dirty="0"/>
                </a:br>
                <a:r>
                  <a:rPr lang="en-US" dirty="0"/>
                  <a:t>is considered privileged</a:t>
                </a:r>
              </a:p>
              <a:p>
                <a:r>
                  <a:rPr lang="en-US" dirty="0"/>
                  <a:t>Epsilon parameter is responsible for the boundary between red and green areas. Here the value denoted by the bar should be within </a:t>
                </a:r>
                <a:br>
                  <a:rPr lang="en-US" dirty="0"/>
                </a:br>
                <a14:m>
                  <m:oMath xmlns:m="http://schemas.openxmlformats.org/officeDocument/2006/math">
                    <m:r>
                      <a:rPr lang="pl-PL" i="1">
                        <a:latin typeface="Cambria Math" panose="02040503050406030204" pitchFamily="18" charset="0"/>
                        <a:ea typeface="Cambria Math" panose="02040503050406030204" pitchFamily="18" charset="0"/>
                      </a:rPr>
                      <m:t>𝜀</m:t>
                    </m:r>
                    <m:r>
                      <a:rPr lang="pl-PL" i="1">
                        <a:latin typeface="Cambria Math" panose="02040503050406030204" pitchFamily="18" charset="0"/>
                        <a:ea typeface="Cambria Math" panose="02040503050406030204" pitchFamily="18" charset="0"/>
                      </a:rPr>
                      <m:t> &lt;</m:t>
                    </m:r>
                    <m:f>
                      <m:fPr>
                        <m:ctrlPr>
                          <a:rPr lang="pl-PL" i="1" smtClean="0">
                            <a:solidFill>
                              <a:schemeClr val="bg2">
                                <a:lumMod val="10000"/>
                              </a:schemeClr>
                            </a:solidFill>
                            <a:latin typeface="Cambria Math" panose="02040503050406030204" pitchFamily="18" charset="0"/>
                          </a:rPr>
                        </m:ctrlPr>
                      </m:fPr>
                      <m:num>
                        <m:r>
                          <a:rPr lang="pl-PL" i="1">
                            <a:solidFill>
                              <a:schemeClr val="bg2">
                                <a:lumMod val="10000"/>
                              </a:schemeClr>
                            </a:solidFill>
                            <a:latin typeface="Cambria Math" panose="02040503050406030204" pitchFamily="18" charset="0"/>
                          </a:rPr>
                          <m:t>𝑇𝑃</m:t>
                        </m:r>
                        <m:sSub>
                          <m:sSubPr>
                            <m:ctrlPr>
                              <a:rPr lang="pl-PL" i="1">
                                <a:solidFill>
                                  <a:schemeClr val="bg2">
                                    <a:lumMod val="10000"/>
                                  </a:schemeClr>
                                </a:solidFill>
                                <a:latin typeface="Cambria Math" panose="02040503050406030204" pitchFamily="18" charset="0"/>
                              </a:rPr>
                            </m:ctrlPr>
                          </m:sSubPr>
                          <m:e>
                            <m:r>
                              <a:rPr lang="pl-PL" i="1">
                                <a:solidFill>
                                  <a:schemeClr val="bg2">
                                    <a:lumMod val="10000"/>
                                  </a:schemeClr>
                                </a:solidFill>
                                <a:latin typeface="Cambria Math" panose="02040503050406030204" pitchFamily="18" charset="0"/>
                              </a:rPr>
                              <m:t>𝑅</m:t>
                            </m:r>
                          </m:e>
                          <m:sub>
                            <m:r>
                              <a:rPr lang="pl-PL" i="1">
                                <a:solidFill>
                                  <a:schemeClr val="bg2">
                                    <a:lumMod val="10000"/>
                                  </a:schemeClr>
                                </a:solidFill>
                                <a:latin typeface="Cambria Math" panose="02040503050406030204" pitchFamily="18" charset="0"/>
                              </a:rPr>
                              <m:t>𝑓𝑒𝑚𝑎𝑙𝑒</m:t>
                            </m:r>
                          </m:sub>
                        </m:sSub>
                      </m:num>
                      <m:den>
                        <m:r>
                          <a:rPr lang="pl-PL" i="1">
                            <a:solidFill>
                              <a:schemeClr val="bg2">
                                <a:lumMod val="10000"/>
                              </a:schemeClr>
                            </a:solidFill>
                            <a:latin typeface="Cambria Math" panose="02040503050406030204" pitchFamily="18" charset="0"/>
                          </a:rPr>
                          <m:t>𝑇𝑃</m:t>
                        </m:r>
                        <m:sSub>
                          <m:sSubPr>
                            <m:ctrlPr>
                              <a:rPr lang="pl-PL" i="1">
                                <a:solidFill>
                                  <a:schemeClr val="bg2">
                                    <a:lumMod val="10000"/>
                                  </a:schemeClr>
                                </a:solidFill>
                                <a:latin typeface="Cambria Math" panose="02040503050406030204" pitchFamily="18" charset="0"/>
                              </a:rPr>
                            </m:ctrlPr>
                          </m:sSubPr>
                          <m:e>
                            <m:r>
                              <a:rPr lang="pl-PL" i="1">
                                <a:solidFill>
                                  <a:schemeClr val="bg2">
                                    <a:lumMod val="10000"/>
                                  </a:schemeClr>
                                </a:solidFill>
                                <a:latin typeface="Cambria Math" panose="02040503050406030204" pitchFamily="18" charset="0"/>
                              </a:rPr>
                              <m:t>𝑅</m:t>
                            </m:r>
                          </m:e>
                          <m:sub>
                            <m:r>
                              <a:rPr lang="pl-PL" i="1">
                                <a:solidFill>
                                  <a:schemeClr val="bg2">
                                    <a:lumMod val="10000"/>
                                  </a:schemeClr>
                                </a:solidFill>
                                <a:latin typeface="Cambria Math" panose="02040503050406030204" pitchFamily="18" charset="0"/>
                              </a:rPr>
                              <m:t>𝑚𝑎𝑙𝑒</m:t>
                            </m:r>
                          </m:sub>
                        </m:sSub>
                      </m:den>
                    </m:f>
                    <m:r>
                      <a:rPr lang="pl-PL" i="1" smtClean="0">
                        <a:solidFill>
                          <a:schemeClr val="bg2">
                            <a:lumMod val="10000"/>
                          </a:schemeClr>
                        </a:solidFill>
                        <a:latin typeface="Cambria Math" panose="02040503050406030204" pitchFamily="18" charset="0"/>
                        <a:ea typeface="Cambria Math" panose="02040503050406030204" pitchFamily="18" charset="0"/>
                      </a:rPr>
                      <m:t>&lt;</m:t>
                    </m:r>
                    <m:f>
                      <m:fPr>
                        <m:ctrlPr>
                          <a:rPr lang="pl-PL" i="1" smtClean="0">
                            <a:solidFill>
                              <a:schemeClr val="bg2">
                                <a:lumMod val="10000"/>
                              </a:schemeClr>
                            </a:solidFill>
                            <a:latin typeface="Cambria Math" panose="02040503050406030204" pitchFamily="18" charset="0"/>
                            <a:ea typeface="Cambria Math" panose="02040503050406030204" pitchFamily="18" charset="0"/>
                          </a:rPr>
                        </m:ctrlPr>
                      </m:fPr>
                      <m:num>
                        <m:r>
                          <a:rPr lang="en-US" b="0" i="1" smtClean="0">
                            <a:solidFill>
                              <a:schemeClr val="bg2">
                                <a:lumMod val="10000"/>
                              </a:schemeClr>
                            </a:solidFill>
                            <a:latin typeface="Cambria Math" panose="02040503050406030204" pitchFamily="18" charset="0"/>
                            <a:ea typeface="Cambria Math" panose="02040503050406030204" pitchFamily="18" charset="0"/>
                          </a:rPr>
                          <m:t>1</m:t>
                        </m:r>
                      </m:num>
                      <m:den>
                        <m:r>
                          <a:rPr lang="pl-PL" i="1" smtClean="0">
                            <a:solidFill>
                              <a:schemeClr val="bg2">
                                <a:lumMod val="10000"/>
                              </a:schemeClr>
                            </a:solidFill>
                            <a:latin typeface="Cambria Math" panose="02040503050406030204" pitchFamily="18" charset="0"/>
                            <a:ea typeface="Cambria Math" panose="02040503050406030204" pitchFamily="18" charset="0"/>
                          </a:rPr>
                          <m:t>𝜀</m:t>
                        </m:r>
                      </m:den>
                    </m:f>
                  </m:oMath>
                </a14:m>
                <a:br>
                  <a:rPr lang="en-US" dirty="0"/>
                </a:br>
                <a:endParaRPr lang="pl-PL" dirty="0"/>
              </a:p>
            </p:txBody>
          </p:sp>
        </mc:Choice>
        <mc:Fallback xmlns="">
          <p:sp>
            <p:nvSpPr>
              <p:cNvPr id="3" name="Content Placeholder 2">
                <a:extLst>
                  <a:ext uri="{FF2B5EF4-FFF2-40B4-BE49-F238E27FC236}">
                    <a16:creationId xmlns:a16="http://schemas.microsoft.com/office/drawing/2014/main" id="{EE68B49C-FEA0-4AB9-A7D9-752A3529205D}"/>
                  </a:ext>
                </a:extLst>
              </p:cNvPr>
              <p:cNvSpPr>
                <a:spLocks noGrp="1" noRot="1" noChangeAspect="1" noMove="1" noResize="1" noEditPoints="1" noAdjustHandles="1" noChangeArrowheads="1" noChangeShapeType="1" noTextEdit="1"/>
              </p:cNvSpPr>
              <p:nvPr>
                <p:ph idx="1"/>
              </p:nvPr>
            </p:nvSpPr>
            <p:spPr>
              <a:xfrm>
                <a:off x="838200" y="1825624"/>
                <a:ext cx="10515600" cy="4823751"/>
              </a:xfrm>
              <a:blipFill>
                <a:blip r:embed="rId3"/>
                <a:stretch>
                  <a:fillRect l="-1043" t="-2904"/>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74AFB5C-F0C1-44EA-9E97-826199F29554}"/>
                  </a:ext>
                </a:extLst>
              </p:cNvPr>
              <p:cNvSpPr txBox="1"/>
              <p:nvPr/>
            </p:nvSpPr>
            <p:spPr>
              <a:xfrm>
                <a:off x="2136796" y="2506742"/>
                <a:ext cx="3560064" cy="8917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0" smtClean="0">
                          <a:solidFill>
                            <a:schemeClr val="bg2">
                              <a:lumMod val="10000"/>
                            </a:schemeClr>
                          </a:solidFill>
                          <a:latin typeface="Cambria Math" panose="02040503050406030204" pitchFamily="18" charset="0"/>
                        </a:rPr>
                        <m:t> </m:t>
                      </m:r>
                      <m:f>
                        <m:fPr>
                          <m:ctrlPr>
                            <a:rPr lang="pl-PL" sz="2800" i="1" smtClean="0">
                              <a:solidFill>
                                <a:schemeClr val="bg2">
                                  <a:lumMod val="10000"/>
                                </a:schemeClr>
                              </a:solidFill>
                              <a:latin typeface="Cambria Math" panose="02040503050406030204" pitchFamily="18" charset="0"/>
                            </a:rPr>
                          </m:ctrlPr>
                        </m:fPr>
                        <m:num>
                          <m:r>
                            <a:rPr lang="pl-PL" sz="2800" i="1">
                              <a:solidFill>
                                <a:schemeClr val="bg2">
                                  <a:lumMod val="10000"/>
                                </a:schemeClr>
                              </a:solidFill>
                              <a:latin typeface="Cambria Math" panose="02040503050406030204" pitchFamily="18" charset="0"/>
                            </a:rPr>
                            <m:t>𝑇𝑃</m:t>
                          </m:r>
                          <m:sSub>
                            <m:sSubPr>
                              <m:ctrlPr>
                                <a:rPr lang="pl-PL" sz="2800" i="1">
                                  <a:solidFill>
                                    <a:schemeClr val="bg2">
                                      <a:lumMod val="10000"/>
                                    </a:schemeClr>
                                  </a:solidFill>
                                  <a:latin typeface="Cambria Math" panose="02040503050406030204" pitchFamily="18" charset="0"/>
                                </a:rPr>
                              </m:ctrlPr>
                            </m:sSubPr>
                            <m:e>
                              <m:r>
                                <a:rPr lang="pl-PL" sz="2800" i="1">
                                  <a:solidFill>
                                    <a:schemeClr val="bg2">
                                      <a:lumMod val="10000"/>
                                    </a:schemeClr>
                                  </a:solidFill>
                                  <a:latin typeface="Cambria Math" panose="02040503050406030204" pitchFamily="18" charset="0"/>
                                </a:rPr>
                                <m:t>𝑅</m:t>
                              </m:r>
                            </m:e>
                            <m:sub>
                              <m:r>
                                <a:rPr lang="pl-PL" sz="2800" i="1">
                                  <a:solidFill>
                                    <a:schemeClr val="bg2">
                                      <a:lumMod val="10000"/>
                                    </a:schemeClr>
                                  </a:solidFill>
                                  <a:latin typeface="Cambria Math" panose="02040503050406030204" pitchFamily="18" charset="0"/>
                                </a:rPr>
                                <m:t>𝑓𝑒𝑚𝑎𝑙𝑒</m:t>
                              </m:r>
                            </m:sub>
                          </m:sSub>
                        </m:num>
                        <m:den>
                          <m:r>
                            <a:rPr lang="pl-PL" sz="2800" i="1">
                              <a:solidFill>
                                <a:schemeClr val="bg2">
                                  <a:lumMod val="10000"/>
                                </a:schemeClr>
                              </a:solidFill>
                              <a:latin typeface="Cambria Math" panose="02040503050406030204" pitchFamily="18" charset="0"/>
                            </a:rPr>
                            <m:t>𝑇𝑃</m:t>
                          </m:r>
                          <m:sSub>
                            <m:sSubPr>
                              <m:ctrlPr>
                                <a:rPr lang="pl-PL" sz="2800" i="1">
                                  <a:solidFill>
                                    <a:schemeClr val="bg2">
                                      <a:lumMod val="10000"/>
                                    </a:schemeClr>
                                  </a:solidFill>
                                  <a:latin typeface="Cambria Math" panose="02040503050406030204" pitchFamily="18" charset="0"/>
                                </a:rPr>
                              </m:ctrlPr>
                            </m:sSubPr>
                            <m:e>
                              <m:r>
                                <a:rPr lang="pl-PL" sz="2800" i="1">
                                  <a:solidFill>
                                    <a:schemeClr val="bg2">
                                      <a:lumMod val="10000"/>
                                    </a:schemeClr>
                                  </a:solidFill>
                                  <a:latin typeface="Cambria Math" panose="02040503050406030204" pitchFamily="18" charset="0"/>
                                </a:rPr>
                                <m:t>𝑅</m:t>
                              </m:r>
                            </m:e>
                            <m:sub>
                              <m:r>
                                <a:rPr lang="pl-PL" sz="2800" i="1">
                                  <a:solidFill>
                                    <a:schemeClr val="bg2">
                                      <a:lumMod val="10000"/>
                                    </a:schemeClr>
                                  </a:solidFill>
                                  <a:latin typeface="Cambria Math" panose="02040503050406030204" pitchFamily="18" charset="0"/>
                                </a:rPr>
                                <m:t>𝑚𝑎𝑙𝑒</m:t>
                              </m:r>
                            </m:sub>
                          </m:sSub>
                        </m:den>
                      </m:f>
                    </m:oMath>
                  </m:oMathPara>
                </a14:m>
                <a:endParaRPr lang="pl-PL" dirty="0"/>
              </a:p>
            </p:txBody>
          </p:sp>
        </mc:Choice>
        <mc:Fallback xmlns="">
          <p:sp>
            <p:nvSpPr>
              <p:cNvPr id="8" name="TextBox 7">
                <a:extLst>
                  <a:ext uri="{FF2B5EF4-FFF2-40B4-BE49-F238E27FC236}">
                    <a16:creationId xmlns:a16="http://schemas.microsoft.com/office/drawing/2014/main" id="{274AFB5C-F0C1-44EA-9E97-826199F29554}"/>
                  </a:ext>
                </a:extLst>
              </p:cNvPr>
              <p:cNvSpPr txBox="1">
                <a:spLocks noRot="1" noChangeAspect="1" noMove="1" noResize="1" noEditPoints="1" noAdjustHandles="1" noChangeArrowheads="1" noChangeShapeType="1" noTextEdit="1"/>
              </p:cNvSpPr>
              <p:nvPr/>
            </p:nvSpPr>
            <p:spPr>
              <a:xfrm>
                <a:off x="2136796" y="2506742"/>
                <a:ext cx="3560064" cy="891719"/>
              </a:xfrm>
              <a:prstGeom prst="rect">
                <a:avLst/>
              </a:prstGeom>
              <a:blipFill>
                <a:blip r:embed="rId5"/>
                <a:stretch>
                  <a:fillRect/>
                </a:stretch>
              </a:blipFill>
            </p:spPr>
            <p:txBody>
              <a:bodyPr/>
              <a:lstStyle/>
              <a:p>
                <a:r>
                  <a:rPr lang="pl-PL">
                    <a:noFill/>
                  </a:rPr>
                  <a:t> </a:t>
                </a:r>
              </a:p>
            </p:txBody>
          </p:sp>
        </mc:Fallback>
      </mc:AlternateContent>
      <p:pic>
        <p:nvPicPr>
          <p:cNvPr id="9" name="Content Placeholder 4" descr="Timeline&#10;&#10;Description automatically generated">
            <a:extLst>
              <a:ext uri="{FF2B5EF4-FFF2-40B4-BE49-F238E27FC236}">
                <a16:creationId xmlns:a16="http://schemas.microsoft.com/office/drawing/2014/main" id="{A556EBF4-B1D0-42C3-A529-804E38E964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2457" y="1248009"/>
            <a:ext cx="4946132" cy="3091333"/>
          </a:xfrm>
          <a:prstGeom prst="rect">
            <a:avLst/>
          </a:prstGeom>
          <a:effectLst>
            <a:outerShdw blurRad="50800" dist="38100" dir="2700000" algn="tl" rotWithShape="0">
              <a:prstClr val="black">
                <a:alpha val="40000"/>
              </a:prstClr>
            </a:outerShdw>
          </a:effectLst>
        </p:spPr>
      </p:pic>
      <p:sp>
        <p:nvSpPr>
          <p:cNvPr id="6" name="Slide Number Placeholder 5">
            <a:extLst>
              <a:ext uri="{FF2B5EF4-FFF2-40B4-BE49-F238E27FC236}">
                <a16:creationId xmlns:a16="http://schemas.microsoft.com/office/drawing/2014/main" id="{03876691-7F51-481C-8AFB-5152E9B56065}"/>
              </a:ext>
            </a:extLst>
          </p:cNvPr>
          <p:cNvSpPr>
            <a:spLocks noGrp="1"/>
          </p:cNvSpPr>
          <p:nvPr>
            <p:ph type="sldNum" sz="quarter" idx="12"/>
          </p:nvPr>
        </p:nvSpPr>
        <p:spPr/>
        <p:txBody>
          <a:bodyPr/>
          <a:lstStyle/>
          <a:p>
            <a:fld id="{E2844D0E-488B-47EF-8B2E-8114AF5CDBD9}" type="slidenum">
              <a:rPr lang="pl-PL" smtClean="0"/>
              <a:pPr/>
              <a:t>9</a:t>
            </a:fld>
            <a:r>
              <a:rPr lang="en-US"/>
              <a:t>/19</a:t>
            </a:r>
            <a:endParaRPr lang="en-US" dirty="0"/>
          </a:p>
        </p:txBody>
      </p:sp>
      <p:sp>
        <p:nvSpPr>
          <p:cNvPr id="5" name="Rectangle 4">
            <a:extLst>
              <a:ext uri="{FF2B5EF4-FFF2-40B4-BE49-F238E27FC236}">
                <a16:creationId xmlns:a16="http://schemas.microsoft.com/office/drawing/2014/main" id="{AE921825-FBFD-4586-9EBA-619890AF424B}"/>
              </a:ext>
            </a:extLst>
          </p:cNvPr>
          <p:cNvSpPr/>
          <p:nvPr/>
        </p:nvSpPr>
        <p:spPr>
          <a:xfrm>
            <a:off x="7242455" y="2281842"/>
            <a:ext cx="4786133" cy="417349"/>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527220737"/>
      </p:ext>
    </p:extLst>
  </p:cSld>
  <p:clrMapOvr>
    <a:masterClrMapping/>
  </p:clrMapOvr>
</p:sld>
</file>

<file path=ppt/theme/theme1.xml><?xml version="1.0" encoding="utf-8"?>
<a:theme xmlns:a="http://schemas.openxmlformats.org/drawingml/2006/main" name="1_Office Theme">
  <a:themeElements>
    <a:clrScheme name="Custom 3">
      <a:dk1>
        <a:srgbClr val="371EA3"/>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Fira Sans SemiBold"/>
        <a:ea typeface=""/>
        <a:cs typeface=""/>
      </a:majorFont>
      <a:minorFont>
        <a:latin typeface="Fir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6AF3443BE97ACF40ABA8875050F7B64B" ma:contentTypeVersion="7" ma:contentTypeDescription="Utwórz nowy dokument." ma:contentTypeScope="" ma:versionID="fb93caa60193e98702fa2f531e42cb65">
  <xsd:schema xmlns:xsd="http://www.w3.org/2001/XMLSchema" xmlns:xs="http://www.w3.org/2001/XMLSchema" xmlns:p="http://schemas.microsoft.com/office/2006/metadata/properties" xmlns:ns3="b9a00a32-d216-46f7-8de3-dd69cf5ece0e" xmlns:ns4="8b7b4413-854d-4a6b-9c50-d676279919dc" targetNamespace="http://schemas.microsoft.com/office/2006/metadata/properties" ma:root="true" ma:fieldsID="0c492011fac113a582ec00c3a3c21713" ns3:_="" ns4:_="">
    <xsd:import namespace="b9a00a32-d216-46f7-8de3-dd69cf5ece0e"/>
    <xsd:import namespace="8b7b4413-854d-4a6b-9c50-d676279919d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a00a32-d216-46f7-8de3-dd69cf5ec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7b4413-854d-4a6b-9c50-d676279919dc"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03EF12-161D-49F4-80DA-5D00D6B6765B}">
  <ds:schemaRefs>
    <ds:schemaRef ds:uri="http://schemas.microsoft.com/sharepoint/v3/contenttype/forms"/>
  </ds:schemaRefs>
</ds:datastoreItem>
</file>

<file path=customXml/itemProps2.xml><?xml version="1.0" encoding="utf-8"?>
<ds:datastoreItem xmlns:ds="http://schemas.openxmlformats.org/officeDocument/2006/customXml" ds:itemID="{162C14AB-47BB-433C-A831-1E7C3158F5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a00a32-d216-46f7-8de3-dd69cf5ece0e"/>
    <ds:schemaRef ds:uri="8b7b4413-854d-4a6b-9c50-d676279919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4979EB-078B-457D-9AA8-EA5E35653FEB}">
  <ds:schemaRefs>
    <ds:schemaRef ds:uri="http://schemas.microsoft.com/office/2006/documentManagement/types"/>
    <ds:schemaRef ds:uri="b9a00a32-d216-46f7-8de3-dd69cf5ece0e"/>
    <ds:schemaRef ds:uri="http://schemas.openxmlformats.org/package/2006/metadata/core-properties"/>
    <ds:schemaRef ds:uri="http://purl.org/dc/terms/"/>
    <ds:schemaRef ds:uri="8b7b4413-854d-4a6b-9c50-d676279919dc"/>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2531</TotalTime>
  <Words>2402</Words>
  <Application>Microsoft Office PowerPoint</Application>
  <PresentationFormat>Widescreen</PresentationFormat>
  <Paragraphs>185</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Fira Sans</vt:lpstr>
      <vt:lpstr>Fira Sans SemiBold</vt:lpstr>
      <vt:lpstr>sohne</vt:lpstr>
      <vt:lpstr>1_Office Theme</vt:lpstr>
      <vt:lpstr>PowerPoint Presentation</vt:lpstr>
      <vt:lpstr>Why is It important? </vt:lpstr>
      <vt:lpstr>What is bias? </vt:lpstr>
      <vt:lpstr>How to measure it?</vt:lpstr>
      <vt:lpstr>How to do it easily? With fairmodels! </vt:lpstr>
      <vt:lpstr>How? Let’s dive into details!</vt:lpstr>
      <vt:lpstr>How? Let’s dive into details!</vt:lpstr>
      <vt:lpstr>The result of fairness checking</vt:lpstr>
      <vt:lpstr>How to read it? </vt:lpstr>
      <vt:lpstr>Understanding code </vt:lpstr>
      <vt:lpstr>Incrementally adding explainers</vt:lpstr>
      <vt:lpstr>Plotting unscaled metric scores</vt:lpstr>
      <vt:lpstr>Visualization tool </vt:lpstr>
      <vt:lpstr>Other visualizations</vt:lpstr>
      <vt:lpstr>PowerPoint Presentation</vt:lpstr>
      <vt:lpstr>Mitigation in action</vt:lpstr>
      <vt:lpstr>Regression module </vt:lpstr>
      <vt:lpstr>More materials</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Wiśniewski Jakub 10 (STUD)</dc:creator>
  <cp:lastModifiedBy>Wiśniewski Jakub 10 (STUD)</cp:lastModifiedBy>
  <cp:revision>57</cp:revision>
  <dcterms:created xsi:type="dcterms:W3CDTF">2021-06-20T08:32:15Z</dcterms:created>
  <dcterms:modified xsi:type="dcterms:W3CDTF">2021-06-23T10:23:04Z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0x0101006AF3443BE97ACF40ABA8875050F7B64B</vt:lpwstr>
  </property>
</Properties>
</file>