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414" r:id="rId4"/>
    <p:sldId id="262" r:id="rId5"/>
    <p:sldId id="2416" r:id="rId6"/>
    <p:sldId id="2412" r:id="rId7"/>
    <p:sldId id="241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7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0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1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86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76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83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61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30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1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8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1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6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5" Type="http://schemas.openxmlformats.org/officeDocument/2006/relationships/image" Target="../media/image29.png"/><Relationship Id="rId10" Type="http://schemas.openxmlformats.org/officeDocument/2006/relationships/image" Target="../media/image11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3C6FD-5E45-44EA-84A0-B941C258C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100" dirty="0"/>
              <a:t>UseR! Conference 2021</a:t>
            </a:r>
            <a:br>
              <a:rPr lang="en-GB" sz="3100" dirty="0"/>
            </a:br>
            <a:br>
              <a:rPr lang="en-GB" sz="3100" dirty="0"/>
            </a:br>
            <a:r>
              <a:rPr lang="en-GB" sz="3100" dirty="0"/>
              <a:t>Classifying Student’s Learning Pattern using R Sequence Analysis Packages: The Impact of Procrastination on Performance</a:t>
            </a:r>
            <a:endParaRPr lang="en-SG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F3B10-0211-415C-B625-29C1096BB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 err="1">
                <a:latin typeface="Arial Black" panose="020B0A04020102020204" pitchFamily="34" charset="0"/>
              </a:rPr>
              <a:t>Dr.</a:t>
            </a:r>
            <a:r>
              <a:rPr lang="en-GB" b="1" dirty="0">
                <a:latin typeface="Arial Black" panose="020B0A04020102020204" pitchFamily="34" charset="0"/>
              </a:rPr>
              <a:t> Teck Kiang Tan</a:t>
            </a:r>
          </a:p>
          <a:p>
            <a:r>
              <a:rPr lang="en-GB" b="1" dirty="0">
                <a:latin typeface="Arial Black" panose="020B0A04020102020204" pitchFamily="34" charset="0"/>
              </a:rPr>
              <a:t>Institute for Applied Learning Sciences and Educational Technology (ALSET)</a:t>
            </a:r>
          </a:p>
          <a:p>
            <a:r>
              <a:rPr lang="en-GB" b="1" dirty="0">
                <a:latin typeface="Arial Black" panose="020B0A04020102020204" pitchFamily="34" charset="0"/>
              </a:rPr>
              <a:t>National University of Singapore</a:t>
            </a:r>
            <a:endParaRPr lang="en-SG" b="1" dirty="0">
              <a:latin typeface="Arial Black" panose="020B0A040201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74429"/>
          </a:solidFill>
          <a:ln w="38100" cap="rnd">
            <a:solidFill>
              <a:srgbClr val="E74429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43B893-E2F4-4933-A646-78360B857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76" r="82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7062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D4A8D-CBD4-4C34-92CE-0C8BBEA01786}"/>
              </a:ext>
            </a:extLst>
          </p:cNvPr>
          <p:cNvSpPr/>
          <p:nvPr/>
        </p:nvSpPr>
        <p:spPr>
          <a:xfrm>
            <a:off x="641604" y="6058032"/>
            <a:ext cx="10908792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latin typeface="+mj-lt"/>
                <a:ea typeface="+mj-ea"/>
                <a:cs typeface="+mj-cs"/>
              </a:rPr>
              <a:t>Analytical Framework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17593D-9432-497F-B7D4-1C57B1DC1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00"/>
            <a:ext cx="12192000" cy="61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1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0E01DE-BED5-4E53-9E19-EBFDC0553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70" y="644435"/>
            <a:ext cx="629647" cy="7039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E1E528-183B-4583-A3A0-0D9F7F681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09" y="1245160"/>
            <a:ext cx="764720" cy="5843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DA88F6-EBBD-4A20-A33E-1A8C07AD3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162" y="668655"/>
            <a:ext cx="1018689" cy="1099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D0987D-24BA-4330-80F5-D3DDE285C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4760" y="685528"/>
            <a:ext cx="941479" cy="1095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A6ECAD-7ABC-423F-8A4A-C722A6AE1A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4191" y="671706"/>
            <a:ext cx="989178" cy="1079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46563C-B381-4A08-AC33-5F881A01DF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8196" y="808536"/>
            <a:ext cx="876300" cy="876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F44605-08B9-4761-AC52-F8477949C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7756" y="683747"/>
            <a:ext cx="1006565" cy="110757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96A133-3AB5-4D3B-9C87-A84B0FB574EC}"/>
              </a:ext>
            </a:extLst>
          </p:cNvPr>
          <p:cNvSpPr/>
          <p:nvPr/>
        </p:nvSpPr>
        <p:spPr>
          <a:xfrm>
            <a:off x="191590" y="625055"/>
            <a:ext cx="5947954" cy="1229871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20F4E4-D869-4DB7-99F3-E20BE6E54F63}"/>
              </a:ext>
            </a:extLst>
          </p:cNvPr>
          <p:cNvSpPr txBox="1"/>
          <p:nvPr/>
        </p:nvSpPr>
        <p:spPr>
          <a:xfrm>
            <a:off x="8474151" y="4448758"/>
            <a:ext cx="3459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Abadi" panose="020B0604020104020204" pitchFamily="34" charset="0"/>
              </a:rPr>
              <a:t>Relative Importance of Variables</a:t>
            </a:r>
            <a:endParaRPr lang="en-SG" sz="2800" b="1" dirty="0">
              <a:latin typeface="Abadi" panose="020B06040201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B6E209-ECAE-4737-BB9F-3F984568BF0A}"/>
              </a:ext>
            </a:extLst>
          </p:cNvPr>
          <p:cNvSpPr txBox="1"/>
          <p:nvPr/>
        </p:nvSpPr>
        <p:spPr>
          <a:xfrm>
            <a:off x="581570" y="68040"/>
            <a:ext cx="5234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Abadi" panose="020B0604020104020204" pitchFamily="34" charset="0"/>
              </a:rPr>
              <a:t>Data Management</a:t>
            </a:r>
            <a:endParaRPr lang="en-SG" sz="2800" b="1" dirty="0">
              <a:latin typeface="Abadi" panose="020B0604020104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7CF9DA-F9A9-4DF9-B628-71C82D6C070E}"/>
              </a:ext>
            </a:extLst>
          </p:cNvPr>
          <p:cNvSpPr/>
          <p:nvPr/>
        </p:nvSpPr>
        <p:spPr>
          <a:xfrm>
            <a:off x="9186924" y="5461087"/>
            <a:ext cx="2249214" cy="9049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  <a:latin typeface="Abadi" panose="020B0604020104020204" pitchFamily="34" charset="0"/>
              </a:rPr>
              <a:t>Package </a:t>
            </a:r>
            <a:r>
              <a:rPr lang="en-GB" sz="2800" b="1" dirty="0" err="1">
                <a:solidFill>
                  <a:schemeClr val="tx1"/>
                </a:solidFill>
                <a:latin typeface="Abadi" panose="020B0604020104020204" pitchFamily="34" charset="0"/>
              </a:rPr>
              <a:t>relaimpo</a:t>
            </a:r>
            <a:endParaRPr lang="en-SG" sz="28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8707D-77E5-4FFF-BA59-751BD3B3D054}"/>
              </a:ext>
            </a:extLst>
          </p:cNvPr>
          <p:cNvGrpSpPr/>
          <p:nvPr/>
        </p:nvGrpSpPr>
        <p:grpSpPr>
          <a:xfrm>
            <a:off x="204187" y="3248800"/>
            <a:ext cx="3027285" cy="657370"/>
            <a:chOff x="6552273" y="2341760"/>
            <a:chExt cx="3355759" cy="663396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D0075C2-26AD-4EE3-B35B-6AE812740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52273" y="2341760"/>
              <a:ext cx="1074198" cy="62164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04C08EC-5810-47AE-BCDC-7FF40FC05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94850" y="2366414"/>
              <a:ext cx="1147861" cy="63080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0D16848-2CAE-45C5-9AD6-1D517B11B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04726" y="2359551"/>
              <a:ext cx="1003306" cy="645605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AF48045C-267C-43A5-B599-104D1087F1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6904" y="795473"/>
            <a:ext cx="876300" cy="8763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9DABA1A-BECB-409D-B7FF-7D6828CFB9AE}"/>
              </a:ext>
            </a:extLst>
          </p:cNvPr>
          <p:cNvSpPr/>
          <p:nvPr/>
        </p:nvSpPr>
        <p:spPr>
          <a:xfrm>
            <a:off x="5291089" y="5461934"/>
            <a:ext cx="1949272" cy="9144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002060"/>
                </a:solidFill>
                <a:latin typeface="Abadi" panose="020B0604020104020204" pitchFamily="34" charset="0"/>
              </a:rPr>
              <a:t>Function </a:t>
            </a:r>
            <a:r>
              <a:rPr lang="en-GB" sz="2800" b="1" dirty="0" err="1">
                <a:solidFill>
                  <a:srgbClr val="002060"/>
                </a:solidFill>
                <a:latin typeface="Abadi" panose="020B0604020104020204" pitchFamily="34" charset="0"/>
              </a:rPr>
              <a:t>lm</a:t>
            </a:r>
            <a:r>
              <a:rPr lang="en-GB" sz="2800" b="1" dirty="0">
                <a:solidFill>
                  <a:srgbClr val="002060"/>
                </a:solidFill>
                <a:latin typeface="Abadi" panose="020B0604020104020204" pitchFamily="34" charset="0"/>
              </a:rPr>
              <a:t> and </a:t>
            </a:r>
            <a:r>
              <a:rPr lang="en-GB" sz="2800" b="1" dirty="0" err="1">
                <a:solidFill>
                  <a:srgbClr val="002060"/>
                </a:solidFill>
                <a:latin typeface="Abadi" panose="020B0604020104020204" pitchFamily="34" charset="0"/>
              </a:rPr>
              <a:t>glm</a:t>
            </a:r>
            <a:endParaRPr lang="en-SG" sz="2800" b="1" dirty="0">
              <a:solidFill>
                <a:srgbClr val="002060"/>
              </a:solidFill>
              <a:latin typeface="Abadi" panose="020B0604020104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2A33320-BA83-4019-9D1B-DC225C25A0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3700" y="1057692"/>
            <a:ext cx="566977" cy="408467"/>
          </a:xfrm>
          <a:prstGeom prst="rect">
            <a:avLst/>
          </a:prstGeom>
          <a:solidFill>
            <a:srgbClr val="FF0000"/>
          </a:solidFill>
          <a:effectLst>
            <a:glow rad="127000">
              <a:schemeClr val="accent2"/>
            </a:glow>
          </a:effec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35072B9-B7AE-4360-9F34-7DAC6FF15F8D}"/>
              </a:ext>
            </a:extLst>
          </p:cNvPr>
          <p:cNvSpPr/>
          <p:nvPr/>
        </p:nvSpPr>
        <p:spPr>
          <a:xfrm>
            <a:off x="128777" y="2628625"/>
            <a:ext cx="3093817" cy="47162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002060"/>
                </a:solidFill>
                <a:latin typeface="Abadi" panose="020B0604020104020204" pitchFamily="34" charset="0"/>
              </a:rPr>
              <a:t>Function </a:t>
            </a:r>
            <a:r>
              <a:rPr lang="en-GB" sz="2800" b="1" dirty="0" err="1">
                <a:solidFill>
                  <a:srgbClr val="002060"/>
                </a:solidFill>
                <a:latin typeface="Abadi" panose="020B0604020104020204" pitchFamily="34" charset="0"/>
              </a:rPr>
              <a:t>seqiplot</a:t>
            </a:r>
            <a:endParaRPr lang="en-SG" sz="2800" b="1" dirty="0">
              <a:solidFill>
                <a:srgbClr val="002060"/>
              </a:solidFill>
              <a:latin typeface="Abadi" panose="020B060402010402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7E4FDFF-3F86-40FD-BC1D-C43D86965534}"/>
              </a:ext>
            </a:extLst>
          </p:cNvPr>
          <p:cNvGrpSpPr/>
          <p:nvPr/>
        </p:nvGrpSpPr>
        <p:grpSpPr>
          <a:xfrm>
            <a:off x="5913711" y="2380383"/>
            <a:ext cx="1615705" cy="1971280"/>
            <a:chOff x="9991496" y="2625350"/>
            <a:chExt cx="2424643" cy="265048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98D9E46-14E0-40BB-BDB4-D09D0C89E94B}"/>
                </a:ext>
              </a:extLst>
            </p:cNvPr>
            <p:cNvGrpSpPr/>
            <p:nvPr/>
          </p:nvGrpSpPr>
          <p:grpSpPr>
            <a:xfrm>
              <a:off x="10195344" y="2900684"/>
              <a:ext cx="1687173" cy="2176309"/>
              <a:chOff x="4543425" y="2314575"/>
              <a:chExt cx="4232784" cy="5773857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1E382DF2-C20A-4A8E-A279-611B30883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56735" y="4726106"/>
                <a:ext cx="3419474" cy="3362326"/>
              </a:xfrm>
              <a:prstGeom prst="rect">
                <a:avLst/>
              </a:prstGeom>
            </p:spPr>
          </p:pic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CC2C7DE-6F17-4E6B-8B50-3471B20511CD}"/>
                  </a:ext>
                </a:extLst>
              </p:cNvPr>
              <p:cNvSpPr/>
              <p:nvPr/>
            </p:nvSpPr>
            <p:spPr>
              <a:xfrm>
                <a:off x="4543425" y="2314575"/>
                <a:ext cx="285750" cy="3238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4EDE7F2-0D6C-4751-B624-675AD29909A8}"/>
                </a:ext>
              </a:extLst>
            </p:cNvPr>
            <p:cNvSpPr txBox="1"/>
            <p:nvPr/>
          </p:nvSpPr>
          <p:spPr>
            <a:xfrm>
              <a:off x="10016369" y="2713417"/>
              <a:ext cx="2380067" cy="786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Arial Rounded MT Bold" panose="020F0704030504030204" pitchFamily="34" charset="0"/>
                </a:rPr>
                <a:t>Determination </a:t>
              </a:r>
            </a:p>
            <a:p>
              <a:pPr algn="ctr"/>
              <a:r>
                <a:rPr lang="en-GB" sz="1600" b="1" dirty="0">
                  <a:latin typeface="Arial Rounded MT Bold" panose="020F0704030504030204" pitchFamily="34" charset="0"/>
                </a:rPr>
                <a:t>No of Clusters</a:t>
              </a:r>
              <a:endParaRPr lang="en-SG" sz="1600" b="1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698D4EF-83C6-4D68-8EDB-F56ACB812DC7}"/>
                </a:ext>
              </a:extLst>
            </p:cNvPr>
            <p:cNvSpPr/>
            <p:nvPr/>
          </p:nvSpPr>
          <p:spPr>
            <a:xfrm>
              <a:off x="9991496" y="2625350"/>
              <a:ext cx="2424643" cy="26504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B227C7F9-6514-4120-97AD-5DEF5DC8FA1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65453" y="2142241"/>
            <a:ext cx="3478500" cy="82010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14FDBDC-BBF3-4DF9-B098-03750716F4D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44902" y="660808"/>
            <a:ext cx="1463167" cy="142049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8C930D2-97BA-4CEF-A4A6-8669BCFE11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97006" y="5656904"/>
            <a:ext cx="566977" cy="408467"/>
          </a:xfrm>
          <a:prstGeom prst="rect">
            <a:avLst/>
          </a:prstGeom>
          <a:solidFill>
            <a:srgbClr val="FF0000"/>
          </a:solidFill>
          <a:effectLst>
            <a:glow rad="127000">
              <a:schemeClr val="accent2"/>
            </a:glow>
          </a:effec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E5DF1A5-340D-4005-AC00-B4AFE96E8B8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91477" y="3146429"/>
            <a:ext cx="1855494" cy="77465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EC53D5F-B6BA-499D-BECB-22AFF3F857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0800000">
            <a:off x="7712341" y="3043247"/>
            <a:ext cx="566977" cy="408467"/>
          </a:xfrm>
          <a:prstGeom prst="rect">
            <a:avLst/>
          </a:prstGeom>
          <a:solidFill>
            <a:srgbClr val="FF0000"/>
          </a:solidFill>
          <a:effectLst>
            <a:glow rad="127000">
              <a:schemeClr val="accent2"/>
            </a:glo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BC77DE5-9847-4818-A09A-BC015D571916}"/>
              </a:ext>
            </a:extLst>
          </p:cNvPr>
          <p:cNvSpPr txBox="1"/>
          <p:nvPr/>
        </p:nvSpPr>
        <p:spPr>
          <a:xfrm>
            <a:off x="7483112" y="168189"/>
            <a:ext cx="5234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Abadi" panose="020B0604020104020204" pitchFamily="34" charset="0"/>
              </a:rPr>
              <a:t>Sequence Analysis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ED7C4BE-DA48-4551-804F-8A8108683DCC}"/>
              </a:ext>
            </a:extLst>
          </p:cNvPr>
          <p:cNvSpPr/>
          <p:nvPr/>
        </p:nvSpPr>
        <p:spPr>
          <a:xfrm>
            <a:off x="8512502" y="677349"/>
            <a:ext cx="3583703" cy="3398261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4491850-E89E-4D82-9283-BE52E0CD5676}"/>
              </a:ext>
            </a:extLst>
          </p:cNvPr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895" y="2652818"/>
            <a:ext cx="1580226" cy="1182335"/>
          </a:xfrm>
          <a:prstGeom prst="rect">
            <a:avLst/>
          </a:prstGeom>
          <a:noFill/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68A0A2DA-DD07-4ED6-9304-AD86CCEE3D26}"/>
              </a:ext>
            </a:extLst>
          </p:cNvPr>
          <p:cNvSpPr/>
          <p:nvPr/>
        </p:nvSpPr>
        <p:spPr>
          <a:xfrm>
            <a:off x="4154751" y="2381862"/>
            <a:ext cx="1743422" cy="1950441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B17E6F-F5A6-47C0-9D41-FC8F8B2F7B84}"/>
              </a:ext>
            </a:extLst>
          </p:cNvPr>
          <p:cNvSpPr txBox="1"/>
          <p:nvPr/>
        </p:nvSpPr>
        <p:spPr>
          <a:xfrm>
            <a:off x="4332302" y="1845055"/>
            <a:ext cx="3011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Abadi" panose="020B0604020104020204" pitchFamily="34" charset="0"/>
              </a:rPr>
              <a:t>Cluster Analysis</a:t>
            </a:r>
            <a:endParaRPr lang="en-SG" sz="2800" b="1" dirty="0">
              <a:latin typeface="Abadi" panose="020B0604020104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1BB190-A94F-44C8-99E8-9CCAD15764DB}"/>
              </a:ext>
            </a:extLst>
          </p:cNvPr>
          <p:cNvSpPr txBox="1"/>
          <p:nvPr/>
        </p:nvSpPr>
        <p:spPr>
          <a:xfrm>
            <a:off x="426128" y="1953061"/>
            <a:ext cx="2636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Abadi" panose="020B0604020104020204" pitchFamily="34" charset="0"/>
              </a:rPr>
              <a:t>Profile Analysis</a:t>
            </a:r>
            <a:endParaRPr lang="en-SG" sz="2800" b="1" dirty="0">
              <a:latin typeface="Abadi" panose="020B06040201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5D9BD6-E006-4763-864E-B1E5C8C83F2C}"/>
              </a:ext>
            </a:extLst>
          </p:cNvPr>
          <p:cNvSpPr txBox="1"/>
          <p:nvPr/>
        </p:nvSpPr>
        <p:spPr>
          <a:xfrm>
            <a:off x="4702274" y="4789412"/>
            <a:ext cx="3208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Abadi" panose="020B0604020104020204" pitchFamily="34" charset="0"/>
              </a:rPr>
              <a:t>Regression Analysis</a:t>
            </a:r>
            <a:endParaRPr lang="en-SG" sz="2800" b="1" dirty="0">
              <a:latin typeface="Abadi" panose="020B0604020104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91C4F90-94A9-4AD8-B88F-570345498B9C}"/>
              </a:ext>
            </a:extLst>
          </p:cNvPr>
          <p:cNvSpPr txBox="1"/>
          <p:nvPr/>
        </p:nvSpPr>
        <p:spPr>
          <a:xfrm>
            <a:off x="228687" y="4796981"/>
            <a:ext cx="2990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Abadi" panose="020B0604020104020204" pitchFamily="34" charset="0"/>
              </a:rPr>
              <a:t>Model Selection</a:t>
            </a:r>
            <a:endParaRPr lang="en-SG" sz="2800" b="1" dirty="0">
              <a:latin typeface="Abadi" panose="020B0604020104020204" pitchFamily="34" charset="0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9395893E-48EA-4108-9945-88055A6D62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67836" y="5662824"/>
            <a:ext cx="566977" cy="408467"/>
          </a:xfrm>
          <a:prstGeom prst="rect">
            <a:avLst/>
          </a:prstGeom>
          <a:solidFill>
            <a:srgbClr val="FF0000"/>
          </a:solidFill>
          <a:effectLst>
            <a:glow rad="127000">
              <a:schemeClr val="accent2"/>
            </a:glow>
          </a:effec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E124C96B-4A7B-43D0-A774-927846D45120}"/>
              </a:ext>
            </a:extLst>
          </p:cNvPr>
          <p:cNvSpPr/>
          <p:nvPr/>
        </p:nvSpPr>
        <p:spPr>
          <a:xfrm>
            <a:off x="63623" y="2552013"/>
            <a:ext cx="3292136" cy="147844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356051F-AFC3-4F7B-B92C-68AEB5CD95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0800000">
            <a:off x="3474732" y="3201437"/>
            <a:ext cx="566977" cy="408467"/>
          </a:xfrm>
          <a:prstGeom prst="rect">
            <a:avLst/>
          </a:prstGeom>
          <a:solidFill>
            <a:srgbClr val="FF0000"/>
          </a:solidFill>
          <a:effectLst>
            <a:glow rad="127000">
              <a:schemeClr val="accent2"/>
            </a:glow>
          </a:effec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AA286F1-26D1-4B84-8EE4-C158FA5779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1423991" y="4284512"/>
            <a:ext cx="566977" cy="408467"/>
          </a:xfrm>
          <a:prstGeom prst="rect">
            <a:avLst/>
          </a:prstGeom>
          <a:solidFill>
            <a:srgbClr val="FF0000"/>
          </a:solidFill>
          <a:effectLst>
            <a:glow rad="127000">
              <a:schemeClr val="accent2"/>
            </a:glow>
          </a:effectLst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3B8FC741-0F46-4CEE-91A4-29B0701F9519}"/>
              </a:ext>
            </a:extLst>
          </p:cNvPr>
          <p:cNvSpPr/>
          <p:nvPr/>
        </p:nvSpPr>
        <p:spPr>
          <a:xfrm>
            <a:off x="383159" y="5209954"/>
            <a:ext cx="2647120" cy="1562985"/>
          </a:xfrm>
          <a:prstGeom prst="rect">
            <a:avLst/>
          </a:prstGeom>
          <a:solidFill>
            <a:srgbClr val="00B0F0">
              <a:alpha val="20000"/>
            </a:srgb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Arial Black" panose="020B0A04020102020204" pitchFamily="34" charset="0"/>
              </a:rPr>
              <a:t>Package</a:t>
            </a:r>
          </a:p>
          <a:p>
            <a:pPr algn="ctr"/>
            <a:r>
              <a:rPr lang="en-GB" sz="1600" b="1" dirty="0" err="1">
                <a:solidFill>
                  <a:srgbClr val="002060"/>
                </a:solidFill>
                <a:latin typeface="Arial Black" panose="020B0A04020102020204" pitchFamily="34" charset="0"/>
              </a:rPr>
              <a:t>BayesVarSet</a:t>
            </a:r>
            <a:endParaRPr lang="en-GB" sz="16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GB" sz="1600" b="1" dirty="0" err="1">
                <a:solidFill>
                  <a:srgbClr val="002060"/>
                </a:solidFill>
                <a:latin typeface="Arial Black" panose="020B0A04020102020204" pitchFamily="34" charset="0"/>
              </a:rPr>
              <a:t>BeSS</a:t>
            </a:r>
            <a:endParaRPr lang="en-GB" sz="16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GB" sz="1600" b="1" dirty="0" err="1">
                <a:solidFill>
                  <a:srgbClr val="002060"/>
                </a:solidFill>
                <a:latin typeface="Arial Black" panose="020B0A04020102020204" pitchFamily="34" charset="0"/>
              </a:rPr>
              <a:t>Bestglm</a:t>
            </a:r>
            <a:endParaRPr lang="en-GB" sz="16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GB" sz="1600" b="1" dirty="0" err="1">
                <a:solidFill>
                  <a:srgbClr val="002060"/>
                </a:solidFill>
                <a:latin typeface="Arial Black" panose="020B0A04020102020204" pitchFamily="34" charset="0"/>
              </a:rPr>
              <a:t>FWDselect</a:t>
            </a:r>
            <a:endParaRPr lang="en-GB" sz="16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GB" sz="1600" b="1" dirty="0">
                <a:solidFill>
                  <a:srgbClr val="002060"/>
                </a:solidFill>
                <a:latin typeface="Arial Black" panose="020B0A04020102020204" pitchFamily="34" charset="0"/>
              </a:rPr>
              <a:t>MASS</a:t>
            </a:r>
          </a:p>
        </p:txBody>
      </p:sp>
    </p:spTree>
    <p:extLst>
      <p:ext uri="{BB962C8B-B14F-4D97-AF65-F5344CB8AC3E}">
        <p14:creationId xmlns:p14="http://schemas.microsoft.com/office/powerpoint/2010/main" val="351755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4F13C58-8219-40C6-9AB3-8AC7A9C22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782712"/>
              </p:ext>
            </p:extLst>
          </p:nvPr>
        </p:nvGraphicFramePr>
        <p:xfrm>
          <a:off x="549436" y="864483"/>
          <a:ext cx="11093128" cy="734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282">
                  <a:extLst>
                    <a:ext uri="{9D8B030D-6E8A-4147-A177-3AD203B41FA5}">
                      <a16:colId xmlns:a16="http://schemas.microsoft.com/office/drawing/2014/main" val="254783037"/>
                    </a:ext>
                  </a:extLst>
                </a:gridCol>
                <a:gridCol w="2773282">
                  <a:extLst>
                    <a:ext uri="{9D8B030D-6E8A-4147-A177-3AD203B41FA5}">
                      <a16:colId xmlns:a16="http://schemas.microsoft.com/office/drawing/2014/main" val="2523444239"/>
                    </a:ext>
                  </a:extLst>
                </a:gridCol>
                <a:gridCol w="2773282">
                  <a:extLst>
                    <a:ext uri="{9D8B030D-6E8A-4147-A177-3AD203B41FA5}">
                      <a16:colId xmlns:a16="http://schemas.microsoft.com/office/drawing/2014/main" val="1095951517"/>
                    </a:ext>
                  </a:extLst>
                </a:gridCol>
                <a:gridCol w="2773282">
                  <a:extLst>
                    <a:ext uri="{9D8B030D-6E8A-4147-A177-3AD203B41FA5}">
                      <a16:colId xmlns:a16="http://schemas.microsoft.com/office/drawing/2014/main" val="2155133640"/>
                    </a:ext>
                  </a:extLst>
                </a:gridCol>
              </a:tblGrid>
              <a:tr h="545217"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 1   n=41</a:t>
                      </a:r>
                    </a:p>
                    <a:p>
                      <a:pPr algn="ctr"/>
                      <a:r>
                        <a:rPr lang="en-GB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Procrastinate</a:t>
                      </a:r>
                      <a:r>
                        <a:rPr lang="en-SG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Learner</a:t>
                      </a:r>
                      <a:endParaRPr lang="en-SG" sz="2000" dirty="0"/>
                    </a:p>
                  </a:txBody>
                  <a:tcPr marL="124798" marR="124798" marT="62399" marB="62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 2   n=18</a:t>
                      </a:r>
                    </a:p>
                    <a:p>
                      <a:pPr algn="ctr"/>
                      <a:r>
                        <a:rPr lang="en-GB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Scatter Learner</a:t>
                      </a:r>
                      <a:endParaRPr lang="en-SG" sz="2000" dirty="0"/>
                    </a:p>
                  </a:txBody>
                  <a:tcPr marL="124798" marR="124798" marT="62399" marB="62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 3   n=33</a:t>
                      </a:r>
                    </a:p>
                    <a:p>
                      <a:pPr algn="ctr"/>
                      <a:r>
                        <a:rPr lang="en-GB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 but Persistent Learner</a:t>
                      </a:r>
                      <a:endParaRPr lang="en-SG" sz="2000" dirty="0"/>
                    </a:p>
                  </a:txBody>
                  <a:tcPr marL="124798" marR="124798" marT="62399" marB="623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 4   n=65</a:t>
                      </a:r>
                    </a:p>
                    <a:p>
                      <a:pPr algn="ctr"/>
                      <a:r>
                        <a:rPr lang="en-GB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Earlier and Persistent Learner</a:t>
                      </a:r>
                      <a:endParaRPr lang="en-SG" sz="2000" dirty="0"/>
                    </a:p>
                  </a:txBody>
                  <a:tcPr marL="124798" marR="124798" marT="62399" marB="62399" anchor="ctr"/>
                </a:tc>
                <a:extLst>
                  <a:ext uri="{0D108BD9-81ED-4DB2-BD59-A6C34878D82A}">
                    <a16:rowId xmlns:a16="http://schemas.microsoft.com/office/drawing/2014/main" val="287128331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EE9A714-EA65-44B4-8EFF-735C9F693E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8693" y="1913121"/>
            <a:ext cx="2432468" cy="14261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E0FA4B-B5A8-4D30-898D-C375AC75D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692" y="1926675"/>
            <a:ext cx="2358314" cy="1373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CB79A2-66BE-40E6-A3DB-684631677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551" y="1936427"/>
            <a:ext cx="2343690" cy="13450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695DD5-53B9-4D35-BE40-5350BC9CD825}"/>
              </a:ext>
            </a:extLst>
          </p:cNvPr>
          <p:cNvSpPr/>
          <p:nvPr/>
        </p:nvSpPr>
        <p:spPr>
          <a:xfrm>
            <a:off x="452742" y="0"/>
            <a:ext cx="55175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4800" b="1" dirty="0"/>
              <a:t>Profile Analysis - 4 Learning Clusters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A748EF-BFC1-4100-ABB9-E6929AF12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7758" y="1920482"/>
            <a:ext cx="2437900" cy="141082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3FD157-FD66-4C8D-83DA-E50D5E5BACC8}"/>
              </a:ext>
            </a:extLst>
          </p:cNvPr>
          <p:cNvSpPr/>
          <p:nvPr/>
        </p:nvSpPr>
        <p:spPr>
          <a:xfrm>
            <a:off x="5155125" y="1493911"/>
            <a:ext cx="1984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b="1" dirty="0"/>
              <a:t>State Distribution Plot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9AE497-9B00-4DD5-8AF0-02E4FBF416C7}"/>
              </a:ext>
            </a:extLst>
          </p:cNvPr>
          <p:cNvSpPr/>
          <p:nvPr/>
        </p:nvSpPr>
        <p:spPr>
          <a:xfrm>
            <a:off x="5133353" y="3180109"/>
            <a:ext cx="1848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b="1" dirty="0"/>
              <a:t>Sequence Index Plot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EB40A0-7837-4B80-8D51-46D812979A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384" y="3576904"/>
            <a:ext cx="2265351" cy="12449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F372EF-E546-489B-8997-902A7148E3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1593" y="3617835"/>
            <a:ext cx="2231196" cy="11952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D2911E-E11D-4652-B095-F34E5E448F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9434" y="136149"/>
            <a:ext cx="4808741" cy="603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77A32B-B412-4D90-8574-13CB882AA8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7895" y="3603030"/>
            <a:ext cx="2270820" cy="12312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E6F53E-847A-4529-B8BD-B0866CD0AB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31735" y="3620448"/>
            <a:ext cx="2265351" cy="12449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45EB7D-52C2-4491-A08A-7FD0F60CA4C0}"/>
              </a:ext>
            </a:extLst>
          </p:cNvPr>
          <p:cNvSpPr txBox="1"/>
          <p:nvPr/>
        </p:nvSpPr>
        <p:spPr>
          <a:xfrm>
            <a:off x="1650725" y="2680967"/>
            <a:ext cx="147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Late Start</a:t>
            </a:r>
            <a:endParaRPr lang="en-SG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F3646D-79DE-49D4-970F-F8CE46DE825B}"/>
              </a:ext>
            </a:extLst>
          </p:cNvPr>
          <p:cNvSpPr txBox="1"/>
          <p:nvPr/>
        </p:nvSpPr>
        <p:spPr>
          <a:xfrm>
            <a:off x="9132160" y="2691161"/>
            <a:ext cx="252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Persistent Learning</a:t>
            </a:r>
            <a:endParaRPr lang="en-SG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A69FFD-A393-4479-B81D-A6405443B46A}"/>
              </a:ext>
            </a:extLst>
          </p:cNvPr>
          <p:cNvCxnSpPr/>
          <p:nvPr/>
        </p:nvCxnSpPr>
        <p:spPr>
          <a:xfrm>
            <a:off x="1739590" y="1981200"/>
            <a:ext cx="0" cy="1248937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3A8DF6-0A2D-43D5-8859-93E9BA8F3588}"/>
              </a:ext>
            </a:extLst>
          </p:cNvPr>
          <p:cNvCxnSpPr/>
          <p:nvPr/>
        </p:nvCxnSpPr>
        <p:spPr>
          <a:xfrm>
            <a:off x="1719610" y="3468494"/>
            <a:ext cx="0" cy="1248937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495A288-2D05-4CE4-973D-8B04E980C4E9}"/>
              </a:ext>
            </a:extLst>
          </p:cNvPr>
          <p:cNvSpPr txBox="1"/>
          <p:nvPr/>
        </p:nvSpPr>
        <p:spPr>
          <a:xfrm>
            <a:off x="0" y="3221386"/>
            <a:ext cx="182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92D050"/>
                </a:solidFill>
                <a:latin typeface="Arial Rounded MT Bold" panose="020F0704030504030204" pitchFamily="34" charset="0"/>
              </a:rPr>
              <a:t>No Learning</a:t>
            </a:r>
            <a:endParaRPr lang="en-SG" b="1" dirty="0">
              <a:solidFill>
                <a:srgbClr val="92D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51CFA0-10B6-463A-B8C8-5282A5A5789A}"/>
              </a:ext>
            </a:extLst>
          </p:cNvPr>
          <p:cNvSpPr/>
          <p:nvPr/>
        </p:nvSpPr>
        <p:spPr>
          <a:xfrm>
            <a:off x="5085456" y="4728692"/>
            <a:ext cx="21664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2800" b="1" dirty="0"/>
              <a:t>Transversal Entropy Plot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7528475-F35A-4267-B617-B51091AB63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4028" y="5133640"/>
            <a:ext cx="2473918" cy="15841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A710D7-57A2-4AB7-A800-239892A5F9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56687" y="5167658"/>
            <a:ext cx="2439632" cy="15841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12AB016-73F4-468B-843B-53618FFD2B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92730" y="5196345"/>
            <a:ext cx="2462952" cy="16062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4BF48FE-DE92-4A4F-BB2F-15B18351DC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27749" y="5163033"/>
            <a:ext cx="2461896" cy="158417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644AE6-455A-4508-82B5-51D71ED6C810}"/>
              </a:ext>
            </a:extLst>
          </p:cNvPr>
          <p:cNvSpPr txBox="1"/>
          <p:nvPr/>
        </p:nvSpPr>
        <p:spPr>
          <a:xfrm>
            <a:off x="9094453" y="4826276"/>
            <a:ext cx="252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Diverse Change in Time Management</a:t>
            </a:r>
            <a:endParaRPr lang="en-SG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4F8905-3EDB-49B4-9674-71DE671084AE}"/>
              </a:ext>
            </a:extLst>
          </p:cNvPr>
          <p:cNvSpPr/>
          <p:nvPr/>
        </p:nvSpPr>
        <p:spPr>
          <a:xfrm>
            <a:off x="9370243" y="5392767"/>
            <a:ext cx="1857081" cy="78242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BCA4511-683D-4CBB-8644-62F0DC19D00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38075" y="199225"/>
            <a:ext cx="553250" cy="55325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46DC5A3-6708-48CD-B607-86BC5FEB759F}"/>
              </a:ext>
            </a:extLst>
          </p:cNvPr>
          <p:cNvSpPr/>
          <p:nvPr/>
        </p:nvSpPr>
        <p:spPr>
          <a:xfrm>
            <a:off x="3213462" y="3249233"/>
            <a:ext cx="2177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rgbClr val="0070C0"/>
                </a:solidFill>
                <a:latin typeface="Abadi" panose="020B0604020104020204" pitchFamily="34" charset="0"/>
              </a:rPr>
              <a:t>Function </a:t>
            </a:r>
            <a:r>
              <a:rPr lang="en-SG" b="1" dirty="0" err="1">
                <a:solidFill>
                  <a:srgbClr val="0070C0"/>
                </a:solidFill>
                <a:latin typeface="Abadi" panose="020B0604020104020204" pitchFamily="34" charset="0"/>
              </a:rPr>
              <a:t>seqiplot</a:t>
            </a:r>
            <a:endParaRPr lang="en-SG" b="1" dirty="0">
              <a:solidFill>
                <a:srgbClr val="0070C0"/>
              </a:solidFill>
              <a:latin typeface="Abadi" panose="020B06040201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8F4FFD-0E73-43D1-955A-9B85C1CBAB4D}"/>
              </a:ext>
            </a:extLst>
          </p:cNvPr>
          <p:cNvSpPr/>
          <p:nvPr/>
        </p:nvSpPr>
        <p:spPr>
          <a:xfrm>
            <a:off x="2407920" y="1564124"/>
            <a:ext cx="28526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rgbClr val="0070C0"/>
                </a:solidFill>
                <a:latin typeface="Abadi" panose="020B0604020104020204" pitchFamily="34" charset="0"/>
              </a:rPr>
              <a:t>Function </a:t>
            </a:r>
            <a:r>
              <a:rPr lang="en-SG" b="1" dirty="0" err="1">
                <a:solidFill>
                  <a:srgbClr val="0070C0"/>
                </a:solidFill>
                <a:latin typeface="Abadi" panose="020B0604020104020204" pitchFamily="34" charset="0"/>
              </a:rPr>
              <a:t>seqplot</a:t>
            </a:r>
            <a:r>
              <a:rPr lang="en-SG" b="1" dirty="0">
                <a:solidFill>
                  <a:srgbClr val="0070C0"/>
                </a:solidFill>
                <a:latin typeface="Abadi" panose="020B0604020104020204" pitchFamily="34" charset="0"/>
              </a:rPr>
              <a:t> (type=d)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47C6CA-AFAC-44CA-B2FD-4D0323DBB945}"/>
              </a:ext>
            </a:extLst>
          </p:cNvPr>
          <p:cNvSpPr/>
          <p:nvPr/>
        </p:nvSpPr>
        <p:spPr>
          <a:xfrm>
            <a:off x="2216331" y="4829838"/>
            <a:ext cx="28526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rgbClr val="0070C0"/>
                </a:solidFill>
                <a:latin typeface="Abadi" panose="020B0604020104020204" pitchFamily="34" charset="0"/>
              </a:rPr>
              <a:t>Function </a:t>
            </a:r>
            <a:r>
              <a:rPr lang="en-SG" b="1" dirty="0" err="1">
                <a:solidFill>
                  <a:srgbClr val="0070C0"/>
                </a:solidFill>
                <a:latin typeface="Abadi" panose="020B0604020104020204" pitchFamily="34" charset="0"/>
              </a:rPr>
              <a:t>seqplot</a:t>
            </a:r>
            <a:r>
              <a:rPr lang="en-SG" b="1" dirty="0">
                <a:solidFill>
                  <a:srgbClr val="0070C0"/>
                </a:solidFill>
                <a:latin typeface="Abadi" panose="020B0604020104020204" pitchFamily="34" charset="0"/>
              </a:rPr>
              <a:t> (type=</a:t>
            </a:r>
            <a:r>
              <a:rPr lang="en-SG" b="1" dirty="0" err="1">
                <a:solidFill>
                  <a:srgbClr val="0070C0"/>
                </a:solidFill>
                <a:latin typeface="Abadi" panose="020B0604020104020204" pitchFamily="34" charset="0"/>
              </a:rPr>
              <a:t>Ht</a:t>
            </a:r>
            <a:r>
              <a:rPr lang="en-SG" b="1" dirty="0">
                <a:solidFill>
                  <a:srgbClr val="0070C0"/>
                </a:solidFill>
                <a:latin typeface="Abadi" panose="020B06040201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867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3873D0-1C41-4FCB-8763-9BD4AF0730F0}"/>
              </a:ext>
            </a:extLst>
          </p:cNvPr>
          <p:cNvSpPr/>
          <p:nvPr/>
        </p:nvSpPr>
        <p:spPr>
          <a:xfrm>
            <a:off x="956930" y="5862580"/>
            <a:ext cx="4965405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latin typeface="+mj-lt"/>
                <a:ea typeface="+mj-ea"/>
                <a:cs typeface="+mj-cs"/>
              </a:rPr>
              <a:t>Model Selection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15FD1A-3976-4E9E-85A2-953726C9A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688857"/>
              </p:ext>
            </p:extLst>
          </p:nvPr>
        </p:nvGraphicFramePr>
        <p:xfrm>
          <a:off x="254928" y="928042"/>
          <a:ext cx="2530802" cy="2106601"/>
        </p:xfrm>
        <a:graphic>
          <a:graphicData uri="http://schemas.openxmlformats.org/drawingml/2006/table">
            <a:tbl>
              <a:tblPr firstRow="1" firstCol="1" bandRow="1"/>
              <a:tblGrid>
                <a:gridCol w="2530802">
                  <a:extLst>
                    <a:ext uri="{9D8B030D-6E8A-4147-A177-3AD203B41FA5}">
                      <a16:colId xmlns:a16="http://schemas.microsoft.com/office/drawing/2014/main" val="3118651673"/>
                    </a:ext>
                  </a:extLst>
                </a:gridCol>
              </a:tblGrid>
              <a:tr h="3009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Before 10 am</a:t>
                      </a:r>
                      <a:endParaRPr lang="en-SG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77" marR="1203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65808"/>
                  </a:ext>
                </a:extLst>
              </a:tr>
              <a:tr h="3009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am to 12 noon</a:t>
                      </a:r>
                      <a:endParaRPr lang="en-SG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77" marR="1203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17593"/>
                  </a:ext>
                </a:extLst>
              </a:tr>
              <a:tr h="3009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noon to 3 pm</a:t>
                      </a:r>
                      <a:endParaRPr lang="en-SG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77" marR="1203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644328"/>
                  </a:ext>
                </a:extLst>
              </a:tr>
              <a:tr h="3009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pm to 5 pm</a:t>
                      </a:r>
                      <a:endParaRPr lang="en-SG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77" marR="1203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81621"/>
                  </a:ext>
                </a:extLst>
              </a:tr>
              <a:tr h="3009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pm to 8 pm</a:t>
                      </a:r>
                      <a:endParaRPr lang="en-SG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77" marR="1203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414323"/>
                  </a:ext>
                </a:extLst>
              </a:tr>
              <a:tr h="3009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9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 pm to 10 pm,</a:t>
                      </a:r>
                      <a:endParaRPr lang="en-SG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77" marR="1203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645078"/>
                  </a:ext>
                </a:extLst>
              </a:tr>
              <a:tr h="3009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9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pm to 12 midnight</a:t>
                      </a:r>
                      <a:endParaRPr lang="en-SG" sz="1900" b="1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77" marR="1203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08683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71EAC57-4BDB-41D4-B12A-D7AE442B0C8B}"/>
              </a:ext>
            </a:extLst>
          </p:cNvPr>
          <p:cNvSpPr/>
          <p:nvPr/>
        </p:nvSpPr>
        <p:spPr>
          <a:xfrm>
            <a:off x="574278" y="280921"/>
            <a:ext cx="17171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>
                <a:latin typeface="Abadi" panose="020B0604020104020204" pitchFamily="34" charset="0"/>
              </a:rPr>
              <a:t>7 Categories</a:t>
            </a:r>
          </a:p>
          <a:p>
            <a:pPr algn="ctr"/>
            <a:r>
              <a:rPr lang="en-SG" b="1" dirty="0">
                <a:latin typeface="Abadi" panose="020B0604020104020204" pitchFamily="34" charset="0"/>
              </a:rPr>
              <a:t>Time of the Day</a:t>
            </a:r>
            <a:endParaRPr lang="en-SG" dirty="0">
              <a:latin typeface="Abadi" panose="020B0604020104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058786-B337-4957-8CC5-2C1D6AB28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54415"/>
              </p:ext>
            </p:extLst>
          </p:nvPr>
        </p:nvGraphicFramePr>
        <p:xfrm>
          <a:off x="3044203" y="920953"/>
          <a:ext cx="1432104" cy="2106601"/>
        </p:xfrm>
        <a:graphic>
          <a:graphicData uri="http://schemas.openxmlformats.org/drawingml/2006/table">
            <a:tbl>
              <a:tblPr firstRow="1" firstCol="1" bandRow="1"/>
              <a:tblGrid>
                <a:gridCol w="1432104">
                  <a:extLst>
                    <a:ext uri="{9D8B030D-6E8A-4147-A177-3AD203B41FA5}">
                      <a16:colId xmlns:a16="http://schemas.microsoft.com/office/drawing/2014/main" val="3118651673"/>
                    </a:ext>
                  </a:extLst>
                </a:gridCol>
              </a:tblGrid>
              <a:tr h="3009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Sunday</a:t>
                      </a:r>
                      <a:endParaRPr lang="en-SG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77" marR="1203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65808"/>
                  </a:ext>
                </a:extLst>
              </a:tr>
              <a:tr h="3009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endParaRPr lang="en-SG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77" marR="1203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917593"/>
                  </a:ext>
                </a:extLst>
              </a:tr>
              <a:tr h="3009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Tuesday</a:t>
                      </a:r>
                      <a:endParaRPr lang="en-SG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77" marR="1203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644328"/>
                  </a:ext>
                </a:extLst>
              </a:tr>
              <a:tr h="3009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Wednesday</a:t>
                      </a:r>
                    </a:p>
                  </a:txBody>
                  <a:tcPr marL="120377" marR="1203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81621"/>
                  </a:ext>
                </a:extLst>
              </a:tr>
              <a:tr h="3009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Thursday</a:t>
                      </a:r>
                      <a:endParaRPr lang="en-SG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77" marR="1203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414323"/>
                  </a:ext>
                </a:extLst>
              </a:tr>
              <a:tr h="3009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Friday</a:t>
                      </a:r>
                      <a:endParaRPr lang="en-SG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77" marR="1203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645078"/>
                  </a:ext>
                </a:extLst>
              </a:tr>
              <a:tr h="3009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Saturday</a:t>
                      </a:r>
                      <a:endParaRPr lang="en-SG" sz="1900" b="1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377" marR="1203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08683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ABFC625-97B9-463C-88BF-2B18F195E7EE}"/>
              </a:ext>
            </a:extLst>
          </p:cNvPr>
          <p:cNvSpPr/>
          <p:nvPr/>
        </p:nvSpPr>
        <p:spPr>
          <a:xfrm>
            <a:off x="2789234" y="263200"/>
            <a:ext cx="17812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>
                <a:latin typeface="Abadi" panose="020B0604020104020204" pitchFamily="34" charset="0"/>
              </a:rPr>
              <a:t>7 Categories</a:t>
            </a:r>
          </a:p>
          <a:p>
            <a:pPr algn="ctr"/>
            <a:r>
              <a:rPr lang="en-SG" b="1" dirty="0">
                <a:latin typeface="Abadi" panose="020B0604020104020204" pitchFamily="34" charset="0"/>
              </a:rPr>
              <a:t>Day of the Week</a:t>
            </a:r>
            <a:endParaRPr lang="en-SG" dirty="0">
              <a:latin typeface="Abadi" panose="020B0604020104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625680-BE9E-48F5-985E-A876ABCCA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31248"/>
              </p:ext>
            </p:extLst>
          </p:nvPr>
        </p:nvGraphicFramePr>
        <p:xfrm>
          <a:off x="4777658" y="957060"/>
          <a:ext cx="2516278" cy="1480820"/>
        </p:xfrm>
        <a:graphic>
          <a:graphicData uri="http://schemas.openxmlformats.org/drawingml/2006/table">
            <a:tbl>
              <a:tblPr firstRow="1" firstCol="1" bandRow="1"/>
              <a:tblGrid>
                <a:gridCol w="2516278">
                  <a:extLst>
                    <a:ext uri="{9D8B030D-6E8A-4147-A177-3AD203B41FA5}">
                      <a16:colId xmlns:a16="http://schemas.microsoft.com/office/drawing/2014/main" val="2749737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9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1 - 5 Minutes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093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9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5 – 10 Minutes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750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10 – 15 Minutes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716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15 – 20 Minutes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170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More Than 20 Minutes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4960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F4957BE-9B0E-4957-BA22-83DD65E2D4C2}"/>
              </a:ext>
            </a:extLst>
          </p:cNvPr>
          <p:cNvSpPr/>
          <p:nvPr/>
        </p:nvSpPr>
        <p:spPr>
          <a:xfrm>
            <a:off x="4747810" y="266743"/>
            <a:ext cx="2528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>
                <a:latin typeface="Abadi" panose="020B0604020104020204" pitchFamily="34" charset="0"/>
              </a:rPr>
              <a:t>5 Categories</a:t>
            </a:r>
          </a:p>
          <a:p>
            <a:pPr algn="ctr"/>
            <a:r>
              <a:rPr lang="en-SG" b="1" dirty="0">
                <a:latin typeface="Abadi" panose="020B0604020104020204" pitchFamily="34" charset="0"/>
              </a:rPr>
              <a:t>Time Length Per Launch</a:t>
            </a:r>
            <a:endParaRPr lang="en-SG" dirty="0">
              <a:latin typeface="Abadi" panose="020B0604020104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19D1D03-10C1-451E-BDDB-D39782119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06883"/>
              </p:ext>
            </p:extLst>
          </p:nvPr>
        </p:nvGraphicFramePr>
        <p:xfrm>
          <a:off x="7588198" y="949972"/>
          <a:ext cx="2516278" cy="1184656"/>
        </p:xfrm>
        <a:graphic>
          <a:graphicData uri="http://schemas.openxmlformats.org/drawingml/2006/table">
            <a:tbl>
              <a:tblPr firstRow="1" firstCol="1" bandRow="1"/>
              <a:tblGrid>
                <a:gridCol w="2516278">
                  <a:extLst>
                    <a:ext uri="{9D8B030D-6E8A-4147-A177-3AD203B41FA5}">
                      <a16:colId xmlns:a16="http://schemas.microsoft.com/office/drawing/2014/main" val="2749737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9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Entropy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093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900" b="1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Complexity Number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750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Turbulence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716289"/>
                  </a:ext>
                </a:extLst>
              </a:tr>
              <a:tr h="2576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9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Precarity Index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17025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92A1914-F3F9-4AF1-89CE-D496AF3DF7AB}"/>
              </a:ext>
            </a:extLst>
          </p:cNvPr>
          <p:cNvSpPr/>
          <p:nvPr/>
        </p:nvSpPr>
        <p:spPr>
          <a:xfrm>
            <a:off x="7615518" y="270287"/>
            <a:ext cx="25202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>
                <a:latin typeface="Abadi" panose="020B0604020104020204" pitchFamily="34" charset="0"/>
              </a:rPr>
              <a:t>4 Sequence Turbulence </a:t>
            </a:r>
          </a:p>
          <a:p>
            <a:pPr algn="ctr"/>
            <a:r>
              <a:rPr lang="en-SG" b="1" dirty="0">
                <a:latin typeface="Abadi" panose="020B0604020104020204" pitchFamily="34" charset="0"/>
              </a:rPr>
              <a:t>Measures</a:t>
            </a:r>
            <a:endParaRPr lang="en-SG" dirty="0">
              <a:latin typeface="Abadi" panose="020B06040201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961C8-3D3A-419A-A214-B2E73D2BEDD6}"/>
              </a:ext>
            </a:extLst>
          </p:cNvPr>
          <p:cNvSpPr/>
          <p:nvPr/>
        </p:nvSpPr>
        <p:spPr>
          <a:xfrm>
            <a:off x="6227135" y="3284378"/>
            <a:ext cx="44798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latin typeface="Calibri" panose="020F0502020204030204" pitchFamily="34" charset="0"/>
                <a:cs typeface="Times New Roman" panose="02020603050405020304" pitchFamily="18" charset="0"/>
              </a:rPr>
              <a:t>1. Akaike Information Criterion (AIC)</a:t>
            </a:r>
          </a:p>
          <a:p>
            <a:r>
              <a:rPr lang="en-SG" b="1" dirty="0">
                <a:latin typeface="Calibri" panose="020F0502020204030204" pitchFamily="34" charset="0"/>
                <a:cs typeface="Times New Roman" panose="02020603050405020304" pitchFamily="18" charset="0"/>
              </a:rPr>
              <a:t>2. AIC Correction for finite sample size (AICC)</a:t>
            </a:r>
          </a:p>
          <a:p>
            <a:r>
              <a:rPr lang="en-SG" b="1" dirty="0">
                <a:latin typeface="Calibri" panose="020F0502020204030204" pitchFamily="34" charset="0"/>
                <a:cs typeface="Times New Roman" panose="02020603050405020304" pitchFamily="18" charset="0"/>
              </a:rPr>
              <a:t>3. Bayesian Information Criterion (BIC)</a:t>
            </a:r>
          </a:p>
          <a:p>
            <a:r>
              <a:rPr lang="en-SG" b="1" dirty="0">
                <a:latin typeface="Calibri" panose="020F0502020204030204" pitchFamily="34" charset="0"/>
                <a:cs typeface="Times New Roman" panose="02020603050405020304" pitchFamily="18" charset="0"/>
              </a:rPr>
              <a:t>4. Extended BIC, (</a:t>
            </a:r>
            <a:r>
              <a:rPr lang="en-SG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BICq</a:t>
            </a:r>
            <a:r>
              <a:rPr lang="en-SG" b="1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SG" b="1" dirty="0">
                <a:latin typeface="Calibri" panose="020F0502020204030204" pitchFamily="34" charset="0"/>
                <a:cs typeface="Times New Roman" panose="02020603050405020304" pitchFamily="18" charset="0"/>
              </a:rPr>
              <a:t>5. BIC with Bernoulli prior (</a:t>
            </a:r>
            <a:r>
              <a:rPr lang="en-SG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BICq</a:t>
            </a:r>
            <a:r>
              <a:rPr lang="en-SG" b="1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SG" b="1" dirty="0">
                <a:latin typeface="Calibri" panose="020F0502020204030204" pitchFamily="34" charset="0"/>
                <a:cs typeface="Times New Roman" panose="02020603050405020304" pitchFamily="18" charset="0"/>
              </a:rPr>
              <a:t>6. Leave-One-Out Cross-Validation</a:t>
            </a:r>
          </a:p>
          <a:p>
            <a:r>
              <a:rPr lang="en-SG" b="1" dirty="0">
                <a:latin typeface="Calibri" panose="020F0502020204030204" pitchFamily="34" charset="0"/>
                <a:cs typeface="Times New Roman" panose="02020603050405020304" pitchFamily="18" charset="0"/>
              </a:rPr>
              <a:t>7. Cross-Validation</a:t>
            </a:r>
          </a:p>
          <a:p>
            <a:r>
              <a:rPr lang="en-SG" b="1" dirty="0">
                <a:latin typeface="Calibri" panose="020F0502020204030204" pitchFamily="34" charset="0"/>
                <a:cs typeface="Times New Roman" panose="02020603050405020304" pitchFamily="18" charset="0"/>
              </a:rPr>
              <a:t>8. R</a:t>
            </a:r>
            <a:r>
              <a:rPr lang="en-SG" b="1" baseline="30000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</a:p>
          <a:p>
            <a:r>
              <a:rPr lang="en-SG" b="1" dirty="0">
                <a:latin typeface="Calibri" panose="020F0502020204030204" pitchFamily="34" charset="0"/>
                <a:cs typeface="Times New Roman" panose="02020603050405020304" pitchFamily="18" charset="0"/>
              </a:rPr>
              <a:t>9. Residual Variance</a:t>
            </a:r>
          </a:p>
          <a:p>
            <a:r>
              <a:rPr lang="en-SG" b="1" dirty="0">
                <a:latin typeface="Calibri" panose="020F0502020204030204" pitchFamily="34" charset="0"/>
                <a:cs typeface="Times New Roman" panose="02020603050405020304" pitchFamily="18" charset="0"/>
              </a:rPr>
              <a:t>10. Deviance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E3C95D-C33D-4805-8FA8-41AD3D81F1CB}"/>
              </a:ext>
            </a:extLst>
          </p:cNvPr>
          <p:cNvSpPr/>
          <p:nvPr/>
        </p:nvSpPr>
        <p:spPr>
          <a:xfrm>
            <a:off x="287466" y="3678865"/>
            <a:ext cx="2647120" cy="568095"/>
          </a:xfrm>
          <a:prstGeom prst="rect">
            <a:avLst/>
          </a:prstGeom>
          <a:solidFill>
            <a:srgbClr val="00B0F0">
              <a:alpha val="20000"/>
            </a:srgb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Arial Black" panose="020B0A04020102020204" pitchFamily="34" charset="0"/>
              </a:rPr>
              <a:t>Package MASS</a:t>
            </a:r>
          </a:p>
          <a:p>
            <a:pPr algn="ctr"/>
            <a:r>
              <a:rPr lang="en-GB" sz="1600" b="1" dirty="0">
                <a:solidFill>
                  <a:srgbClr val="002060"/>
                </a:solidFill>
                <a:latin typeface="Arial Black" panose="020B0A04020102020204" pitchFamily="34" charset="0"/>
              </a:rPr>
              <a:t>Function </a:t>
            </a:r>
            <a:r>
              <a:rPr lang="en-GB" sz="1600" b="1" dirty="0" err="1">
                <a:solidFill>
                  <a:srgbClr val="002060"/>
                </a:solidFill>
                <a:latin typeface="Arial Black" panose="020B0A04020102020204" pitchFamily="34" charset="0"/>
              </a:rPr>
              <a:t>stepAIC</a:t>
            </a:r>
            <a:endParaRPr lang="en-SG" sz="16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8A6FBC-6CA5-4E2D-AFCF-D67F6DC51CE6}"/>
              </a:ext>
            </a:extLst>
          </p:cNvPr>
          <p:cNvSpPr/>
          <p:nvPr/>
        </p:nvSpPr>
        <p:spPr>
          <a:xfrm>
            <a:off x="291010" y="4386504"/>
            <a:ext cx="2654209" cy="547003"/>
          </a:xfrm>
          <a:prstGeom prst="rect">
            <a:avLst/>
          </a:prstGeom>
          <a:solidFill>
            <a:srgbClr val="00B0F0">
              <a:alpha val="20000"/>
            </a:srgb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Arial Black" panose="020B0A04020102020204" pitchFamily="34" charset="0"/>
              </a:rPr>
              <a:t>Package </a:t>
            </a:r>
            <a:r>
              <a:rPr lang="en-GB" sz="1600" b="1" dirty="0" err="1">
                <a:solidFill>
                  <a:srgbClr val="002060"/>
                </a:solidFill>
                <a:latin typeface="Arial Black" panose="020B0A04020102020204" pitchFamily="34" charset="0"/>
              </a:rPr>
              <a:t>bestglm</a:t>
            </a:r>
            <a:r>
              <a:rPr lang="en-GB" sz="1600" b="1" dirty="0">
                <a:solidFill>
                  <a:srgbClr val="002060"/>
                </a:solidFill>
                <a:latin typeface="Arial Black" panose="020B0A04020102020204" pitchFamily="34" charset="0"/>
              </a:rPr>
              <a:t> Function </a:t>
            </a:r>
            <a:r>
              <a:rPr lang="en-GB" sz="1600" b="1" dirty="0" err="1">
                <a:solidFill>
                  <a:srgbClr val="002060"/>
                </a:solidFill>
                <a:latin typeface="Arial Black" panose="020B0A04020102020204" pitchFamily="34" charset="0"/>
              </a:rPr>
              <a:t>bestglm</a:t>
            </a:r>
            <a:endParaRPr lang="en-SG" sz="16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91514-416C-4167-82DD-4744DD65BAD8}"/>
              </a:ext>
            </a:extLst>
          </p:cNvPr>
          <p:cNvSpPr/>
          <p:nvPr/>
        </p:nvSpPr>
        <p:spPr>
          <a:xfrm>
            <a:off x="283922" y="5081165"/>
            <a:ext cx="2654209" cy="547003"/>
          </a:xfrm>
          <a:prstGeom prst="rect">
            <a:avLst/>
          </a:prstGeom>
          <a:solidFill>
            <a:srgbClr val="00B0F0">
              <a:alpha val="20000"/>
            </a:srgb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Arial Black" panose="020B0A04020102020204" pitchFamily="34" charset="0"/>
              </a:rPr>
              <a:t>Package </a:t>
            </a:r>
            <a:r>
              <a:rPr lang="en-GB" sz="1600" b="1" dirty="0" err="1">
                <a:solidFill>
                  <a:srgbClr val="002060"/>
                </a:solidFill>
                <a:latin typeface="Arial Black" panose="020B0A04020102020204" pitchFamily="34" charset="0"/>
              </a:rPr>
              <a:t>BeSS</a:t>
            </a:r>
            <a:r>
              <a:rPr lang="en-GB" sz="1600" b="1" dirty="0">
                <a:solidFill>
                  <a:srgbClr val="002060"/>
                </a:solidFill>
                <a:latin typeface="Arial Black" panose="020B0A04020102020204" pitchFamily="34" charset="0"/>
              </a:rPr>
              <a:t> Function bess.one</a:t>
            </a:r>
            <a:endParaRPr lang="en-SG" sz="16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743060-3B0E-470D-9220-F2E22E798626}"/>
              </a:ext>
            </a:extLst>
          </p:cNvPr>
          <p:cNvSpPr/>
          <p:nvPr/>
        </p:nvSpPr>
        <p:spPr>
          <a:xfrm>
            <a:off x="3207875" y="3688299"/>
            <a:ext cx="2654209" cy="547003"/>
          </a:xfrm>
          <a:prstGeom prst="rect">
            <a:avLst/>
          </a:prstGeom>
          <a:solidFill>
            <a:srgbClr val="00B0F0">
              <a:alpha val="20000"/>
            </a:srgb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Arial Black" panose="020B0A04020102020204" pitchFamily="34" charset="0"/>
              </a:rPr>
              <a:t>Package </a:t>
            </a:r>
            <a:r>
              <a:rPr lang="en-GB" sz="1600" b="1" dirty="0" err="1">
                <a:solidFill>
                  <a:srgbClr val="002060"/>
                </a:solidFill>
                <a:latin typeface="Arial Black" panose="020B0A04020102020204" pitchFamily="34" charset="0"/>
              </a:rPr>
              <a:t>FWDselect</a:t>
            </a:r>
            <a:r>
              <a:rPr lang="en-GB" sz="1600" b="1" dirty="0">
                <a:solidFill>
                  <a:srgbClr val="002060"/>
                </a:solidFill>
                <a:latin typeface="Arial Black" panose="020B0A04020102020204" pitchFamily="34" charset="0"/>
              </a:rPr>
              <a:t> Function </a:t>
            </a:r>
            <a:r>
              <a:rPr lang="en-GB" sz="1600" b="1" dirty="0" err="1">
                <a:solidFill>
                  <a:srgbClr val="002060"/>
                </a:solidFill>
                <a:latin typeface="Arial Black" panose="020B0A04020102020204" pitchFamily="34" charset="0"/>
              </a:rPr>
              <a:t>qselection</a:t>
            </a:r>
            <a:endParaRPr lang="en-SG" sz="16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E2E1B3-70E8-44FC-8DB1-6857A32F2C91}"/>
              </a:ext>
            </a:extLst>
          </p:cNvPr>
          <p:cNvSpPr/>
          <p:nvPr/>
        </p:nvSpPr>
        <p:spPr>
          <a:xfrm>
            <a:off x="3200787" y="4404225"/>
            <a:ext cx="2654209" cy="547003"/>
          </a:xfrm>
          <a:prstGeom prst="rect">
            <a:avLst/>
          </a:prstGeom>
          <a:solidFill>
            <a:srgbClr val="00B0F0">
              <a:alpha val="20000"/>
            </a:srgb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Arial Black" panose="020B0A04020102020204" pitchFamily="34" charset="0"/>
              </a:rPr>
              <a:t>Package </a:t>
            </a:r>
            <a:r>
              <a:rPr lang="en-GB" sz="1600" b="1" dirty="0" err="1">
                <a:solidFill>
                  <a:srgbClr val="002060"/>
                </a:solidFill>
                <a:latin typeface="Arial Black" panose="020B0A04020102020204" pitchFamily="34" charset="0"/>
              </a:rPr>
              <a:t>BayesVarSel</a:t>
            </a:r>
            <a:r>
              <a:rPr lang="en-GB" sz="1600" b="1" dirty="0">
                <a:solidFill>
                  <a:srgbClr val="002060"/>
                </a:solidFill>
                <a:latin typeface="Arial Black" panose="020B0A04020102020204" pitchFamily="34" charset="0"/>
              </a:rPr>
              <a:t> Function </a:t>
            </a:r>
            <a:r>
              <a:rPr lang="en-GB" sz="1600" b="1" dirty="0" err="1">
                <a:solidFill>
                  <a:srgbClr val="002060"/>
                </a:solidFill>
                <a:latin typeface="Arial Black" panose="020B0A04020102020204" pitchFamily="34" charset="0"/>
              </a:rPr>
              <a:t>Bvs</a:t>
            </a:r>
            <a:endParaRPr lang="en-SG" sz="16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EBEF99-70D0-4CDF-A11C-93771A734ABB}"/>
              </a:ext>
            </a:extLst>
          </p:cNvPr>
          <p:cNvSpPr/>
          <p:nvPr/>
        </p:nvSpPr>
        <p:spPr>
          <a:xfrm>
            <a:off x="6829647" y="2442441"/>
            <a:ext cx="5153246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latin typeface="+mj-lt"/>
                <a:ea typeface="+mj-ea"/>
                <a:cs typeface="+mj-cs"/>
              </a:rPr>
              <a:t>Variable Selection</a:t>
            </a:r>
          </a:p>
        </p:txBody>
      </p:sp>
    </p:spTree>
    <p:extLst>
      <p:ext uri="{BB962C8B-B14F-4D97-AF65-F5344CB8AC3E}">
        <p14:creationId xmlns:p14="http://schemas.microsoft.com/office/powerpoint/2010/main" val="30927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52557A-CEB3-4028-BF17-02C3AFE35B0C}"/>
              </a:ext>
            </a:extLst>
          </p:cNvPr>
          <p:cNvSpPr txBox="1"/>
          <p:nvPr/>
        </p:nvSpPr>
        <p:spPr>
          <a:xfrm>
            <a:off x="3990975" y="147234"/>
            <a:ext cx="52341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Abadi" panose="020B0604020104020204" pitchFamily="34" charset="0"/>
              </a:rPr>
              <a:t>Variance Explained and </a:t>
            </a:r>
          </a:p>
          <a:p>
            <a:pPr algn="ctr"/>
            <a:r>
              <a:rPr lang="en-GB" sz="2800" b="1" dirty="0">
                <a:latin typeface="Abadi" panose="020B0604020104020204" pitchFamily="34" charset="0"/>
              </a:rPr>
              <a:t>Relative Importance of Variables</a:t>
            </a:r>
            <a:endParaRPr lang="en-SG" sz="2800" b="1" dirty="0">
              <a:latin typeface="Abadi" panose="020B06040201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5554AB-DD3B-4BFF-A23E-EADCC6473C5C}"/>
              </a:ext>
            </a:extLst>
          </p:cNvPr>
          <p:cNvSpPr/>
          <p:nvPr/>
        </p:nvSpPr>
        <p:spPr>
          <a:xfrm>
            <a:off x="3480029" y="1186181"/>
            <a:ext cx="2377846" cy="480694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n </a:t>
            </a:r>
            <a:r>
              <a:rPr lang="en-SG" sz="1600" b="1" dirty="0">
                <a:solidFill>
                  <a:srgbClr val="0070C0"/>
                </a:solidFill>
                <a:latin typeface="Abadi" panose="020B0604020104020204" pitchFamily="34" charset="0"/>
              </a:rPr>
              <a:t>Lindemann, Merenda and Gold </a:t>
            </a:r>
            <a:r>
              <a:rPr lang="en-GB" sz="1600" b="1" dirty="0">
                <a:solidFill>
                  <a:srgbClr val="0070C0"/>
                </a:solidFill>
                <a:latin typeface="Abadi" panose="020B0604020104020204" pitchFamily="34" charset="0"/>
              </a:rPr>
              <a:t>(1980)</a:t>
            </a:r>
            <a:endParaRPr lang="en-SG" sz="1600" b="1" dirty="0">
              <a:solidFill>
                <a:srgbClr val="0070C0"/>
              </a:solidFill>
              <a:latin typeface="Abadi" panose="020B06040201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14C58D-AFC0-4AEF-8A3C-CDD3D671F9F4}"/>
              </a:ext>
            </a:extLst>
          </p:cNvPr>
          <p:cNvSpPr/>
          <p:nvPr/>
        </p:nvSpPr>
        <p:spPr>
          <a:xfrm>
            <a:off x="861201" y="866775"/>
            <a:ext cx="2249214" cy="9049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  <a:latin typeface="Abadi" panose="020B0604020104020204" pitchFamily="34" charset="0"/>
              </a:rPr>
              <a:t>Package </a:t>
            </a:r>
            <a:r>
              <a:rPr lang="en-GB" sz="2800" b="1" dirty="0" err="1">
                <a:solidFill>
                  <a:schemeClr val="tx1"/>
                </a:solidFill>
                <a:latin typeface="Abadi" panose="020B0604020104020204" pitchFamily="34" charset="0"/>
              </a:rPr>
              <a:t>relaimpo</a:t>
            </a:r>
            <a:endParaRPr lang="en-SG" sz="2800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90C3BD-4F8A-404C-8369-7BCDE622ADCD}"/>
              </a:ext>
            </a:extLst>
          </p:cNvPr>
          <p:cNvSpPr/>
          <p:nvPr/>
        </p:nvSpPr>
        <p:spPr>
          <a:xfrm>
            <a:off x="6166079" y="1176656"/>
            <a:ext cx="2377846" cy="480694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n </a:t>
            </a:r>
            <a:r>
              <a:rPr lang="en-SG" sz="1600" b="1" dirty="0">
                <a:solidFill>
                  <a:srgbClr val="0070C0"/>
                </a:solidFill>
                <a:latin typeface="Abadi" panose="020B0604020104020204" pitchFamily="34" charset="0"/>
              </a:rPr>
              <a:t>Zuber and Summer</a:t>
            </a:r>
            <a:endParaRPr lang="en-GB" sz="1600" b="1" dirty="0">
              <a:solidFill>
                <a:srgbClr val="0070C0"/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600" b="1" dirty="0">
                <a:solidFill>
                  <a:srgbClr val="0070C0"/>
                </a:solidFill>
                <a:latin typeface="Abadi" panose="020B0604020104020204" pitchFamily="34" charset="0"/>
              </a:rPr>
              <a:t>CAR Score (2010)</a:t>
            </a:r>
            <a:endParaRPr lang="en-SG" sz="1600" b="1" dirty="0">
              <a:solidFill>
                <a:srgbClr val="0070C0"/>
              </a:solidFill>
              <a:latin typeface="Abadi" panose="020B06040201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CF21EC-EFE3-4D2E-9C20-A5FE81D55B86}"/>
              </a:ext>
            </a:extLst>
          </p:cNvPr>
          <p:cNvSpPr/>
          <p:nvPr/>
        </p:nvSpPr>
        <p:spPr>
          <a:xfrm>
            <a:off x="8871179" y="1176656"/>
            <a:ext cx="2377846" cy="480694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n </a:t>
            </a:r>
            <a:r>
              <a:rPr lang="en-GB" sz="1600" b="1" dirty="0" err="1">
                <a:solidFill>
                  <a:srgbClr val="0070C0"/>
                </a:solidFill>
                <a:latin typeface="Abadi" panose="020B0604020104020204" pitchFamily="34" charset="0"/>
              </a:rPr>
              <a:t>Genizi</a:t>
            </a:r>
            <a:r>
              <a:rPr lang="en-GB" sz="1600" b="1" dirty="0">
                <a:solidFill>
                  <a:srgbClr val="0070C0"/>
                </a:solidFill>
                <a:latin typeface="Abadi" panose="020B0604020104020204" pitchFamily="34" charset="0"/>
              </a:rPr>
              <a:t> (1993)</a:t>
            </a:r>
            <a:endParaRPr lang="en-SG" sz="1600" b="1" dirty="0">
              <a:solidFill>
                <a:srgbClr val="0070C0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5C92F11-AB4C-49A8-9A19-4DBC082E8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25875"/>
              </p:ext>
            </p:extLst>
          </p:nvPr>
        </p:nvGraphicFramePr>
        <p:xfrm>
          <a:off x="1523234" y="1883624"/>
          <a:ext cx="9414774" cy="4081558"/>
        </p:xfrm>
        <a:graphic>
          <a:graphicData uri="http://schemas.openxmlformats.org/drawingml/2006/table">
            <a:tbl>
              <a:tblPr firstRow="1" firstCol="1" bandRow="1"/>
              <a:tblGrid>
                <a:gridCol w="3007016">
                  <a:extLst>
                    <a:ext uri="{9D8B030D-6E8A-4147-A177-3AD203B41FA5}">
                      <a16:colId xmlns:a16="http://schemas.microsoft.com/office/drawing/2014/main" val="1301049000"/>
                    </a:ext>
                  </a:extLst>
                </a:gridCol>
                <a:gridCol w="908595">
                  <a:extLst>
                    <a:ext uri="{9D8B030D-6E8A-4147-A177-3AD203B41FA5}">
                      <a16:colId xmlns:a16="http://schemas.microsoft.com/office/drawing/2014/main" val="2845258600"/>
                    </a:ext>
                  </a:extLst>
                </a:gridCol>
                <a:gridCol w="956188">
                  <a:extLst>
                    <a:ext uri="{9D8B030D-6E8A-4147-A177-3AD203B41FA5}">
                      <a16:colId xmlns:a16="http://schemas.microsoft.com/office/drawing/2014/main" val="2457546375"/>
                    </a:ext>
                  </a:extLst>
                </a:gridCol>
                <a:gridCol w="908595">
                  <a:extLst>
                    <a:ext uri="{9D8B030D-6E8A-4147-A177-3AD203B41FA5}">
                      <a16:colId xmlns:a16="http://schemas.microsoft.com/office/drawing/2014/main" val="1576502674"/>
                    </a:ext>
                  </a:extLst>
                </a:gridCol>
                <a:gridCol w="908595">
                  <a:extLst>
                    <a:ext uri="{9D8B030D-6E8A-4147-A177-3AD203B41FA5}">
                      <a16:colId xmlns:a16="http://schemas.microsoft.com/office/drawing/2014/main" val="769940755"/>
                    </a:ext>
                  </a:extLst>
                </a:gridCol>
                <a:gridCol w="908595">
                  <a:extLst>
                    <a:ext uri="{9D8B030D-6E8A-4147-A177-3AD203B41FA5}">
                      <a16:colId xmlns:a16="http://schemas.microsoft.com/office/drawing/2014/main" val="1911052457"/>
                    </a:ext>
                  </a:extLst>
                </a:gridCol>
                <a:gridCol w="908595">
                  <a:extLst>
                    <a:ext uri="{9D8B030D-6E8A-4147-A177-3AD203B41FA5}">
                      <a16:colId xmlns:a16="http://schemas.microsoft.com/office/drawing/2014/main" val="533493613"/>
                    </a:ext>
                  </a:extLst>
                </a:gridCol>
                <a:gridCol w="908595">
                  <a:extLst>
                    <a:ext uri="{9D8B030D-6E8A-4147-A177-3AD203B41FA5}">
                      <a16:colId xmlns:a16="http://schemas.microsoft.com/office/drawing/2014/main" val="2948047809"/>
                    </a:ext>
                  </a:extLst>
                </a:gridCol>
              </a:tblGrid>
              <a:tr h="3136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Variable</a:t>
                      </a:r>
                      <a:endParaRPr lang="en-SG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Model 1</a:t>
                      </a:r>
                      <a:endParaRPr lang="en-SG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Model 2</a:t>
                      </a:r>
                      <a:endParaRPr lang="en-SG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Model 3</a:t>
                      </a:r>
                      <a:endParaRPr lang="en-SG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Model 4</a:t>
                      </a:r>
                      <a:endParaRPr lang="en-SG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Model 5</a:t>
                      </a:r>
                      <a:endParaRPr lang="en-SG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Model 6</a:t>
                      </a:r>
                      <a:endParaRPr lang="en-SG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Model 7</a:t>
                      </a:r>
                      <a:endParaRPr lang="en-SG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387275"/>
                  </a:ext>
                </a:extLst>
              </a:tr>
              <a:tr h="3136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Scatter Learner</a:t>
                      </a:r>
                      <a:endParaRPr lang="en-SG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0.12</a:t>
                      </a:r>
                      <a:endParaRPr lang="en-SG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SG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814805"/>
                  </a:ext>
                </a:extLst>
              </a:tr>
              <a:tr h="3136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Late but Persistent Learner</a:t>
                      </a:r>
                      <a:endParaRPr lang="en-SG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0.14</a:t>
                      </a:r>
                      <a:endParaRPr lang="en-SG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SG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9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85251"/>
                  </a:ext>
                </a:extLst>
              </a:tr>
              <a:tr h="3136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Earlier and Persistent Learner</a:t>
                      </a:r>
                      <a:endParaRPr lang="en-SG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0.74</a:t>
                      </a:r>
                      <a:endParaRPr lang="en-SG" sz="1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0.34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345732"/>
                  </a:ext>
                </a:extLst>
              </a:tr>
              <a:tr h="3136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Learning Procrastination</a:t>
                      </a:r>
                      <a:endParaRPr lang="en-SG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0.84</a:t>
                      </a:r>
                      <a:endParaRPr lang="en-SG" sz="1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315906"/>
                  </a:ext>
                </a:extLst>
              </a:tr>
              <a:tr h="3136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Submission Procrastination 1</a:t>
                      </a:r>
                      <a:endParaRPr lang="en-SG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0.11</a:t>
                      </a:r>
                      <a:endParaRPr lang="en-SG" sz="1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0.11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973696"/>
                  </a:ext>
                </a:extLst>
              </a:tr>
              <a:tr h="3136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Submission Procrastination 2</a:t>
                      </a:r>
                      <a:endParaRPr lang="en-SG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0.05</a:t>
                      </a:r>
                      <a:endParaRPr lang="en-SG" sz="1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254487"/>
                  </a:ext>
                </a:extLst>
              </a:tr>
              <a:tr h="3136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Watching Time (Hours)</a:t>
                      </a:r>
                      <a:endParaRPr lang="en-SG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1.00</a:t>
                      </a:r>
                      <a:endParaRPr lang="en-SG" sz="1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336589"/>
                  </a:ext>
                </a:extLst>
              </a:tr>
              <a:tr h="3136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Sequence Complexity Index</a:t>
                      </a:r>
                      <a:endParaRPr lang="en-SG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1.00</a:t>
                      </a:r>
                      <a:endParaRPr lang="en-SG" sz="1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SG" sz="1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39428"/>
                  </a:ext>
                </a:extLst>
              </a:tr>
              <a:tr h="3136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Launch Time: 10pm-12pm</a:t>
                      </a:r>
                      <a:endParaRPr lang="en-SG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0.38</a:t>
                      </a:r>
                      <a:endParaRPr lang="en-SG" sz="1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0.17</a:t>
                      </a:r>
                      <a:endParaRPr lang="en-SG" sz="1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0.17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629200"/>
                  </a:ext>
                </a:extLst>
              </a:tr>
              <a:tr h="3136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Launch on Saturday</a:t>
                      </a:r>
                      <a:endParaRPr lang="en-SG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0.42</a:t>
                      </a:r>
                      <a:endParaRPr lang="en-SG" sz="1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0.18</a:t>
                      </a:r>
                      <a:endParaRPr lang="en-SG" sz="1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0.17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549718"/>
                  </a:ext>
                </a:extLst>
              </a:tr>
              <a:tr h="3173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Time Per Launch: 5 - 10 Mins</a:t>
                      </a:r>
                      <a:endParaRPr lang="en-SG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0.20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0.08</a:t>
                      </a:r>
                      <a:endParaRPr lang="en-SG" sz="1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0.08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883574"/>
                  </a:ext>
                </a:extLst>
              </a:tr>
              <a:tr h="3136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SG" sz="1500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SG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en-SG" sz="1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SG" sz="1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</a:t>
                      </a:r>
                      <a:endParaRPr lang="en-SG" sz="1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</a:t>
                      </a:r>
                      <a:endParaRPr lang="en-SG" sz="19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en-SG" sz="1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5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en-SG" sz="19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819" marR="1168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723187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E989943B-6CE3-47B3-87A7-81FAAD29199C}"/>
              </a:ext>
            </a:extLst>
          </p:cNvPr>
          <p:cNvSpPr/>
          <p:nvPr/>
        </p:nvSpPr>
        <p:spPr>
          <a:xfrm>
            <a:off x="171449" y="6110585"/>
            <a:ext cx="11801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Grömping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 U (2006). “Relative Importance for Linear Regression in R: The Package </a:t>
            </a:r>
            <a:r>
              <a:rPr lang="en-GB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relaimpo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.” </a:t>
            </a:r>
            <a:r>
              <a:rPr lang="en-GB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Journal of Statistical Software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, 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17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(1), 1–27.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735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5FC17-1C1D-42D1-97DF-6976354E4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26" b="870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572CE-FD02-4B1F-8259-F3F8F158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53" y="2560320"/>
            <a:ext cx="11548532" cy="161479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095" y="4702516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0436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311C22"/>
      </a:dk2>
      <a:lt2>
        <a:srgbClr val="F0F3F3"/>
      </a:lt2>
      <a:accent1>
        <a:srgbClr val="E74429"/>
      </a:accent1>
      <a:accent2>
        <a:srgbClr val="D5174B"/>
      </a:accent2>
      <a:accent3>
        <a:srgbClr val="E729AC"/>
      </a:accent3>
      <a:accent4>
        <a:srgbClr val="C117D5"/>
      </a:accent4>
      <a:accent5>
        <a:srgbClr val="8329E7"/>
      </a:accent5>
      <a:accent6>
        <a:srgbClr val="3E34DA"/>
      </a:accent6>
      <a:hlink>
        <a:srgbClr val="913FBF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5954</TotalTime>
  <Words>533</Words>
  <Application>Microsoft Office PowerPoint</Application>
  <PresentationFormat>Widescreen</PresentationFormat>
  <Paragraphs>194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Abadi</vt:lpstr>
      <vt:lpstr>Arial</vt:lpstr>
      <vt:lpstr>Arial Black</vt:lpstr>
      <vt:lpstr>Arial Rounded MT Bold</vt:lpstr>
      <vt:lpstr>Calibri</vt:lpstr>
      <vt:lpstr>Modern Love</vt:lpstr>
      <vt:lpstr>The Hand</vt:lpstr>
      <vt:lpstr>Times New Roman</vt:lpstr>
      <vt:lpstr>SketchyVTI</vt:lpstr>
      <vt:lpstr>UseR! Conference 2021  Classifying Student’s Learning Pattern using R Sequence Analysis Packages: The Impact of Procrastination on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Conference  Classifying Student’s Learning Pattern using R Sequence Analysis Packages: The Impact of Procrastination on Performance</dc:title>
  <dc:creator>Tan Teck Kiang</dc:creator>
  <cp:lastModifiedBy>Tan Teck Kiang</cp:lastModifiedBy>
  <cp:revision>79</cp:revision>
  <dcterms:created xsi:type="dcterms:W3CDTF">2021-06-14T00:13:13Z</dcterms:created>
  <dcterms:modified xsi:type="dcterms:W3CDTF">2021-06-21T11:16:14Z</dcterms:modified>
</cp:coreProperties>
</file>