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Raleway" panose="020B0604020202020204" charset="0"/>
      <p:regular r:id="rId41"/>
      <p:bold r:id="rId42"/>
      <p:italic r:id="rId43"/>
      <p:boldItalic r:id="rId44"/>
    </p:embeddedFont>
    <p:embeddedFont>
      <p:font typeface="Source Sans Pro" panose="020B0503030403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A0BCFB-D6D9-4D42-904B-53ACFF33F998}">
  <a:tblStyle styleId="{0CA0BCFB-D6D9-4D42-904B-53ACFF33F9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92" autoAdjust="0"/>
  </p:normalViewPr>
  <p:slideViewPr>
    <p:cSldViewPr snapToGrid="0">
      <p:cViewPr varScale="1">
        <p:scale>
          <a:sx n="66" d="100"/>
          <a:sy n="66" d="100"/>
        </p:scale>
        <p:origin x="97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dirty="0">
                <a:solidFill>
                  <a:schemeClr val="dk1"/>
                </a:solidFill>
              </a:rPr>
              <a:t>Hello, my name is Kasia </a:t>
            </a:r>
            <a:r>
              <a:rPr lang="en-GB" sz="2300" dirty="0">
                <a:solidFill>
                  <a:schemeClr val="dk1"/>
                </a:solidFill>
              </a:rPr>
              <a:t>P</a:t>
            </a:r>
            <a:r>
              <a:rPr lang="pl-PL" sz="2300" dirty="0">
                <a:solidFill>
                  <a:schemeClr val="dk1"/>
                </a:solidFill>
              </a:rPr>
              <a:t>ękala</a:t>
            </a:r>
            <a:r>
              <a:rPr lang="pl" sz="2300" dirty="0">
                <a:solidFill>
                  <a:schemeClr val="dk1"/>
                </a:solidFill>
              </a:rPr>
              <a:t> and today with my collegue Kasia Woźnica we would like to share with you results of our work. We are part of MI Square Data Lab at Warsaw University of Technology.</a:t>
            </a:r>
            <a:endParaRPr sz="2300" dirty="0">
              <a:solidFill>
                <a:schemeClr val="dk1"/>
              </a:solidFill>
            </a:endParaRPr>
          </a:p>
          <a:p>
            <a:pPr marL="0" lvl="0" indent="0" algn="l" rtl="0">
              <a:lnSpc>
                <a:spcPct val="115000"/>
              </a:lnSpc>
              <a:spcBef>
                <a:spcPts val="0"/>
              </a:spcBef>
              <a:spcAft>
                <a:spcPts val="0"/>
              </a:spcAft>
              <a:buNone/>
            </a:pPr>
            <a:endParaRPr sz="2300" dirty="0">
              <a:solidFill>
                <a:schemeClr val="dk1"/>
              </a:solidFill>
            </a:endParaRPr>
          </a:p>
          <a:p>
            <a:pPr marL="0" lvl="0" indent="0" algn="l" rtl="0">
              <a:lnSpc>
                <a:spcPct val="115000"/>
              </a:lnSpc>
              <a:spcBef>
                <a:spcPts val="0"/>
              </a:spcBef>
              <a:spcAft>
                <a:spcPts val="0"/>
              </a:spcAft>
              <a:buNone/>
            </a:pPr>
            <a:r>
              <a:rPr lang="pl" sz="2300" dirty="0">
                <a:solidFill>
                  <a:schemeClr val="dk1"/>
                </a:solidFill>
              </a:rPr>
              <a:t>Today we would like to present new R package - Triplot.</a:t>
            </a:r>
            <a:endParaRPr sz="2300" dirty="0">
              <a:solidFill>
                <a:schemeClr val="dk1"/>
              </a:solidFill>
            </a:endParaRPr>
          </a:p>
          <a:p>
            <a:pPr marL="0" lvl="0" indent="0" algn="l" rtl="0">
              <a:lnSpc>
                <a:spcPct val="115000"/>
              </a:lnSpc>
              <a:spcBef>
                <a:spcPts val="0"/>
              </a:spcBef>
              <a:spcAft>
                <a:spcPts val="0"/>
              </a:spcAft>
              <a:buNone/>
            </a:pPr>
            <a:endParaRPr sz="23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dirty="0">
                <a:solidFill>
                  <a:schemeClr val="dk1"/>
                </a:solidFill>
              </a:rPr>
              <a:t> Triplot offers model agnostic approach to compute and visualise variable importance in predictive modelling. This approach takes  into account correlation structure between variables in input data.</a:t>
            </a:r>
            <a:endParaRPr sz="23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a8620eb2_2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a8620eb2_2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In a result we can assess the importance for every feature and summarise permutation of which feature causes the biggest disturbances in model predictions.  This method is model agnostic and straightforward, but it there are some challenges.</a:t>
            </a: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None/>
            </a:pPr>
            <a:endParaRPr sz="1800">
              <a:solidFill>
                <a:srgbClr val="7F7F7F"/>
              </a:solidFill>
              <a:latin typeface="Source Sans Pro"/>
              <a:ea typeface="Source Sans Pro"/>
              <a:cs typeface="Source Sans Pro"/>
              <a:sym typeface="Source Sans Pr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09a29d79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09a29d79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rgbClr val="611BB8"/>
                </a:solidFill>
              </a:rPr>
              <a:t>This approach doesn't work in the case of a correlation between explanatory variables. If we treat every variable independently and permute them separately, column by column we may create very unlikely new observations - out of input data distributions.</a:t>
            </a:r>
            <a:endParaRPr sz="2300">
              <a:solidFill>
                <a:srgbClr val="611BB8"/>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r>
              <a:rPr lang="pl" sz="2300">
                <a:solidFill>
                  <a:schemeClr val="dk1"/>
                </a:solidFill>
              </a:rPr>
              <a:t>It is easy to unerstand examaple  of two skill of soccer player - dribbilng and ball control. Layman would tell that are highly correlated and if player is good at dribbling , he is also able to control ball. We can observe this also in real data. If we permute ball control column  independently we could  create strange player with high value of dribbiling but low value of ball control.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In this region of data model may be unstable and provide out of range preditions beacuse it has no observation durnig training model. </a:t>
            </a:r>
            <a:endParaRPr sz="2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0a8620eb2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e0a8620eb2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611BB8"/>
              </a:buClr>
              <a:buSzPts val="1100"/>
              <a:buFont typeface="Arial"/>
              <a:buNone/>
            </a:pPr>
            <a:r>
              <a:rPr lang="pl" sz="1200">
                <a:solidFill>
                  <a:srgbClr val="7F7F7F"/>
                </a:solidFill>
                <a:latin typeface="Source Sans Pro"/>
                <a:ea typeface="Source Sans Pro"/>
                <a:cs typeface="Source Sans Pro"/>
                <a:sym typeface="Source Sans Pro"/>
              </a:rPr>
              <a:t>We can mitigate the problem caused by correlated variables by using variable importance for groups. Let's look again at the football players' example:</a:t>
            </a:r>
            <a:endParaRPr sz="1200">
              <a:solidFill>
                <a:schemeClr val="dk1"/>
              </a:solidFill>
            </a:endParaRPr>
          </a:p>
          <a:p>
            <a:pPr marL="0" lvl="0" indent="0" algn="l" rtl="0">
              <a:lnSpc>
                <a:spcPct val="115000"/>
              </a:lnSpc>
              <a:spcBef>
                <a:spcPts val="1200"/>
              </a:spcBef>
              <a:spcAft>
                <a:spcPts val="1200"/>
              </a:spcAft>
              <a:buClr>
                <a:srgbClr val="611BB8"/>
              </a:buClr>
              <a:buSzPts val="1100"/>
              <a:buFont typeface="Arial"/>
              <a:buNone/>
            </a:pPr>
            <a:r>
              <a:rPr lang="pl" sz="1200">
                <a:solidFill>
                  <a:srgbClr val="7F7F7F"/>
                </a:solidFill>
                <a:latin typeface="Source Sans Pro"/>
                <a:ea typeface="Source Sans Pro"/>
                <a:cs typeface="Source Sans Pro"/>
                <a:sym typeface="Source Sans Pro"/>
              </a:rPr>
              <a:t>if we permute variables dribbling and ball control together,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0a8620eb2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0a8620eb2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l" sz="1200">
                <a:solidFill>
                  <a:srgbClr val="7F7F7F"/>
                </a:solidFill>
                <a:latin typeface="Source Sans Pro"/>
                <a:ea typeface="Source Sans Pro"/>
                <a:cs typeface="Source Sans Pro"/>
                <a:sym typeface="Source Sans Pro"/>
              </a:rPr>
              <a:t>we can rest assured that we won't receive a pair of data points that will be out of the distribution.</a:t>
            </a:r>
            <a:endParaRPr sz="1200">
              <a:solidFill>
                <a:srgbClr val="7F7F7F"/>
              </a:solidFill>
              <a:latin typeface="Source Sans Pro"/>
              <a:ea typeface="Source Sans Pro"/>
              <a:cs typeface="Source Sans Pro"/>
              <a:sym typeface="Source Sans Pro"/>
            </a:endParaRPr>
          </a:p>
          <a:p>
            <a:pPr marL="0" lvl="0" indent="0" algn="l" rtl="0">
              <a:lnSpc>
                <a:spcPct val="115000"/>
              </a:lnSpc>
              <a:spcBef>
                <a:spcPts val="1200"/>
              </a:spcBef>
              <a:spcAft>
                <a:spcPts val="0"/>
              </a:spcAft>
              <a:buClr>
                <a:schemeClr val="dk1"/>
              </a:buClr>
              <a:buSzPts val="1100"/>
              <a:buFont typeface="Arial"/>
              <a:buNone/>
            </a:pPr>
            <a:r>
              <a:rPr lang="pl" sz="1200">
                <a:solidFill>
                  <a:srgbClr val="7F7F7F"/>
                </a:solidFill>
                <a:latin typeface="Source Sans Pro"/>
                <a:ea typeface="Source Sans Pro"/>
                <a:cs typeface="Source Sans Pro"/>
                <a:sym typeface="Source Sans Pro"/>
              </a:rPr>
              <a:t>Permuting correlated features together and assessing the importance of the whole groups of variables may provide more concise explanations and more truthful picture</a:t>
            </a:r>
            <a:endParaRPr sz="1200">
              <a:solidFill>
                <a:srgbClr val="7F7F7F"/>
              </a:solidFill>
              <a:latin typeface="Source Sans Pro"/>
              <a:ea typeface="Source Sans Pro"/>
              <a:cs typeface="Source Sans Pro"/>
              <a:sym typeface="Source Sans Pro"/>
            </a:endParaRPr>
          </a:p>
          <a:p>
            <a:pPr marL="0" lvl="0" indent="0" algn="l" rtl="0">
              <a:lnSpc>
                <a:spcPct val="115000"/>
              </a:lnSpc>
              <a:spcBef>
                <a:spcPts val="1200"/>
              </a:spcBef>
              <a:spcAft>
                <a:spcPts val="1200"/>
              </a:spcAft>
              <a:buClr>
                <a:schemeClr val="dk1"/>
              </a:buClr>
              <a:buSzPts val="1100"/>
              <a:buFont typeface="Arial"/>
              <a:buNone/>
            </a:pPr>
            <a:r>
              <a:rPr lang="pl" sz="1200">
                <a:solidFill>
                  <a:srgbClr val="7F7F7F"/>
                </a:solidFill>
                <a:latin typeface="Source Sans Pro"/>
                <a:ea typeface="Source Sans Pro"/>
                <a:cs typeface="Source Sans Pro"/>
                <a:sym typeface="Source Sans Pro"/>
              </a:rPr>
              <a:t>... but what if... we don't know the internal data structure that well?</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06a23c5ac_8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06a23c5ac_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1200">
                <a:solidFill>
                  <a:srgbClr val="7F7F7F"/>
                </a:solidFill>
                <a:latin typeface="Source Sans Pro"/>
                <a:ea typeface="Source Sans Pro"/>
                <a:cs typeface="Source Sans Pro"/>
                <a:sym typeface="Source Sans Pro"/>
              </a:rPr>
              <a:t>Well, let's look at it this way:</a:t>
            </a:r>
            <a:endParaRPr sz="1200">
              <a:solidFill>
                <a:srgbClr val="7F7F7F"/>
              </a:solidFill>
              <a:latin typeface="Source Sans Pro"/>
              <a:ea typeface="Source Sans Pro"/>
              <a:cs typeface="Source Sans Pro"/>
              <a:sym typeface="Source Sans Pro"/>
            </a:endParaRPr>
          </a:p>
          <a:p>
            <a:pPr marL="0" lvl="0" indent="0" algn="l" rtl="0">
              <a:lnSpc>
                <a:spcPct val="115000"/>
              </a:lnSpc>
              <a:spcBef>
                <a:spcPts val="1200"/>
              </a:spcBef>
              <a:spcAft>
                <a:spcPts val="0"/>
              </a:spcAft>
              <a:buNone/>
            </a:pPr>
            <a:r>
              <a:rPr lang="pl" sz="1200">
                <a:solidFill>
                  <a:srgbClr val="7F7F7F"/>
                </a:solidFill>
                <a:latin typeface="Source Sans Pro"/>
                <a:ea typeface="Source Sans Pro"/>
                <a:cs typeface="Source Sans Pro"/>
                <a:sym typeface="Source Sans Pro"/>
              </a:rPr>
              <a:t>it’s relatively easy to use variable importance on correlated variables when there is only pair or two pairs of of them</a:t>
            </a:r>
            <a:endParaRPr sz="1200">
              <a:solidFill>
                <a:srgbClr val="7F7F7F"/>
              </a:solidFill>
              <a:latin typeface="Source Sans Pro"/>
              <a:ea typeface="Source Sans Pro"/>
              <a:cs typeface="Source Sans Pro"/>
              <a:sym typeface="Source Sans Pro"/>
            </a:endParaRPr>
          </a:p>
          <a:p>
            <a:pPr marL="0" lvl="0" indent="0" algn="l" rtl="0">
              <a:lnSpc>
                <a:spcPct val="115000"/>
              </a:lnSpc>
              <a:spcBef>
                <a:spcPts val="1200"/>
              </a:spcBef>
              <a:spcAft>
                <a:spcPts val="0"/>
              </a:spcAft>
              <a:buNone/>
            </a:pPr>
            <a:r>
              <a:rPr lang="pl" sz="1200">
                <a:solidFill>
                  <a:srgbClr val="7F7F7F"/>
                </a:solidFill>
                <a:latin typeface="Source Sans Pro"/>
                <a:ea typeface="Source Sans Pro"/>
                <a:cs typeface="Source Sans Pro"/>
                <a:sym typeface="Source Sans Pro"/>
              </a:rPr>
              <a:t>But what if the internal structure is much more complex? If strongly correlated features create multiple, interrelated, groups? In that case, defining such groups is not trivial. For that task we can use a dendogram, that is a diagram that shows </a:t>
            </a:r>
            <a:r>
              <a:rPr lang="pl" sz="1200">
                <a:solidFill>
                  <a:srgbClr val="202124"/>
                </a:solidFill>
                <a:highlight>
                  <a:srgbClr val="FFFFFF"/>
                </a:highlight>
              </a:rPr>
              <a:t>hierarchical clustering of correlated variables. This facilitates making decisions about the number and composition of groups that will be used in Variable Importance calculations.</a:t>
            </a:r>
            <a:endParaRPr sz="1200">
              <a:solidFill>
                <a:srgbClr val="7F7F7F"/>
              </a:solidFill>
              <a:latin typeface="Source Sans Pro"/>
              <a:ea typeface="Source Sans Pro"/>
              <a:cs typeface="Source Sans Pro"/>
              <a:sym typeface="Source Sans Pro"/>
            </a:endParaRPr>
          </a:p>
          <a:p>
            <a:pPr marL="0" lvl="0" indent="0" algn="l" rtl="0">
              <a:spcBef>
                <a:spcPts val="1200"/>
              </a:spcBef>
              <a:spcAft>
                <a:spcPts val="0"/>
              </a:spcAft>
              <a:buNone/>
            </a:pP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06a23c5ac_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06a23c5ac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solidFill>
                  <a:schemeClr val="dk1"/>
                </a:solidFill>
              </a:rPr>
              <a:t>But then, the question still remains, at what cut off point should we calculate this variable importance? How the Variable Importance looks like when calculated for 5 groups of strongly correlated variables and how does it look like when it is calculated for only 3 groups of little less correlated variables?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we can try to do it by trial and error, and for different cut off points calculate Variable Importance. But that creates a lot of overhead. So the triplot does it for us. It takes every cutoff point from the dendogram, that is defined by the successive nodes, and it calculates the variable importance for newly created groups. And to make the picture complete, on the left triplot show single variable importance.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In that way, in one picture, we get the information about the simple VI, then on the right we can see how the data is structured, that is how variables are correlated, and in the middle we can find out how the different groups of more or less correlated variables influence the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06a23c5ac_8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06a23c5ac_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solidFill>
                  <a:schemeClr val="dk1"/>
                </a:solidFill>
              </a:rPr>
              <a:t>But then, the question still remains, at what cut off point should we calculate this variable importance? How the Variable Importance looks like when calculated for 5 groups of strongly correlated variables and how does it look like when it is calculated for only 3 groups of little less correlated variables?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we can try to do it by trial and error, and for different cut off points calculate Variable Importance. But that creates a lot of overhead. So the triplot does it for us. It takes every cutoff point from the dendogram, that is defined by the successive nodes, and it calculates the variable importance for newly created groups. And to make the picture complete, on the left triplot show single variable importance.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In that way, in one picture, we get the information about the simple VI, then on the right we can see how the data is structured, that is how variables are correlated, and in the middle we can find out how the different groups of more or less correlated variables influence the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6a23c5ac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6a23c5ac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a:solidFill>
                  <a:schemeClr val="dk1"/>
                </a:solidFill>
              </a:rPr>
              <a:t>But then, the question still remains, at what cut off point should we calculate this variable importance? How the Variable Importance looks like when calculated for 5 groups of strongly correlated variables and how does it look like when it is calculated for only 3 groups of little less correlated variables?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we can try to do it by trial and error, and for different cut off points calculate Variable Importance. But that creates a lot of overhead. So the triplot does it for us. It takes every cutoff point from the dendogram, that is defined by the successive nodes, and it calculates the variable importance for newly created groups. And to make the picture complete, on the left triplot show single variable importance.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pl">
                <a:solidFill>
                  <a:schemeClr val="dk1"/>
                </a:solidFill>
              </a:rPr>
              <a:t>In that way, in one picture, we get the information about the simple VI, then on the right we can see how the data is structured, that is how variables are correlated, and in the middle we can find out how the different groups of more or less correlated variables influence the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91232978806d1a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91232978806d1a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1400">
                <a:solidFill>
                  <a:schemeClr val="dk1"/>
                </a:solidFill>
              </a:rPr>
              <a:t>This is how real example of triplot looks like for a simple model.</a:t>
            </a:r>
            <a:endParaRPr sz="1400">
              <a:solidFill>
                <a:schemeClr val="dk1"/>
              </a:solidFill>
            </a:endParaRPr>
          </a:p>
          <a:p>
            <a:pPr marL="0" lvl="0" indent="0" algn="l" rtl="0">
              <a:spcBef>
                <a:spcPts val="0"/>
              </a:spcBef>
              <a:spcAft>
                <a:spcPts val="0"/>
              </a:spcAft>
              <a:buClr>
                <a:schemeClr val="dk1"/>
              </a:buClr>
              <a:buSzPts val="1100"/>
              <a:buFont typeface="Arial"/>
              <a:buNone/>
            </a:pPr>
            <a:r>
              <a:rPr lang="pl" sz="1400">
                <a:solidFill>
                  <a:schemeClr val="dk1"/>
                </a:solidFill>
              </a:rPr>
              <a:t>Again, single variable importance on the left, correlation structure on the right, and hierarchical variable importance in the middle.</a:t>
            </a:r>
            <a:endParaRPr sz="14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91232978806d1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1200">
                <a:solidFill>
                  <a:schemeClr val="dk1"/>
                </a:solidFill>
              </a:rPr>
              <a:t>For the purpose of this presentation, we are using a simple model built on Boston dataset included in mlbench package. This model is built on only a few futures out of the dataset, namely 7 variables: tax rate, accessibility to highways, </a:t>
            </a:r>
            <a:r>
              <a:rPr lang="pl" sz="1200">
                <a:solidFill>
                  <a:schemeClr val="dk1"/>
                </a:solidFill>
                <a:highlight>
                  <a:schemeClr val="lt1"/>
                </a:highlight>
              </a:rPr>
              <a:t>pupil-teacher ratio, Percentage of lower status of the population, </a:t>
            </a:r>
            <a:r>
              <a:rPr lang="pl" sz="1200">
                <a:solidFill>
                  <a:schemeClr val="dk1"/>
                </a:solidFill>
                <a:highlight>
                  <a:srgbClr val="FFFFFF"/>
                </a:highlight>
              </a:rPr>
              <a:t>average number of rooms</a:t>
            </a:r>
            <a:r>
              <a:rPr lang="pl" sz="1200">
                <a:solidFill>
                  <a:schemeClr val="dk1"/>
                </a:solidFill>
                <a:highlight>
                  <a:schemeClr val="lt1"/>
                </a:highlight>
              </a:rPr>
              <a:t> and</a:t>
            </a:r>
            <a:r>
              <a:rPr lang="pl" sz="1200">
                <a:solidFill>
                  <a:schemeClr val="dk1"/>
                </a:solidFill>
              </a:rPr>
              <a:t> racial proportions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p:txBody>
      </p:sp>
      <p:sp>
        <p:nvSpPr>
          <p:cNvPr id="352" name="Google Shape;352;ge91232978806d1a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96a04c2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96a04c2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chemeClr val="dk1"/>
                </a:solidFill>
              </a:rPr>
              <a:t>In a nutshell, triplot is developed as a response to the challenges faced by existing variable importance technique.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r>
              <a:rPr lang="pl" sz="2300">
                <a:solidFill>
                  <a:schemeClr val="dk1"/>
                </a:solidFill>
              </a:rPr>
              <a:t>As the package name suggest, this chart is composed of three components. Together they summarise correlation structure and  variable importance.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What is worth highlighting, triplot is not isolated tool, but it is part of DALEX universe. DALEX is bunch of explainable model analysis tools developed by our research group.</a:t>
            </a:r>
            <a:endParaRPr sz="2300">
              <a:solidFill>
                <a:schemeClr val="dk1"/>
              </a:solidFill>
            </a:endParaRPr>
          </a:p>
          <a:p>
            <a:pPr marL="0" lvl="0" indent="0" algn="l" rtl="0">
              <a:lnSpc>
                <a:spcPct val="150000"/>
              </a:lnSpc>
              <a:spcBef>
                <a:spcPts val="0"/>
              </a:spcBef>
              <a:spcAft>
                <a:spcPts val="1200"/>
              </a:spcAft>
              <a:buNone/>
            </a:pPr>
            <a:endParaRPr sz="1800">
              <a:solidFill>
                <a:srgbClr val="7F7F7F"/>
              </a:solidFill>
              <a:latin typeface="Source Sans Pro"/>
              <a:ea typeface="Source Sans Pro"/>
              <a:cs typeface="Source Sans Pro"/>
              <a:sym typeface="Source Sans Pr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fcf4f8083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200">
                <a:solidFill>
                  <a:schemeClr val="dk1"/>
                </a:solidFill>
              </a:rPr>
              <a:t>Ok. Let's understand how the triplot works by building it. On the left we see single Variable Importance for every feature. Now let's make the rest of the chart step by step. We start by looking at the variables tax and rad. Thanks to the dendogram we can see that the correlation between tax and rad is the strongest.</a:t>
            </a:r>
            <a:endParaRPr sz="1200">
              <a:solidFill>
                <a:schemeClr val="dk1"/>
              </a:solidFill>
            </a:endParaRPr>
          </a:p>
        </p:txBody>
      </p:sp>
      <p:sp>
        <p:nvSpPr>
          <p:cNvPr id="358" name="Google Shape;358;gdfcf4f8083_3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fcf4f8083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600"/>
              <a:t>Importance of this group is equal to almost 4.</a:t>
            </a:r>
            <a:endParaRPr sz="1600"/>
          </a:p>
        </p:txBody>
      </p:sp>
      <p:sp>
        <p:nvSpPr>
          <p:cNvPr id="365" name="Google Shape;365;gdfcf4f8083_3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fcf4f8083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Second pair of correlated features is lstat and rm. </a:t>
            </a:r>
            <a:endParaRPr/>
          </a:p>
        </p:txBody>
      </p:sp>
      <p:sp>
        <p:nvSpPr>
          <p:cNvPr id="372" name="Google Shape;372;gdfcf4f8083_3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fcf4f8083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Importance of group that consists of this features is equal to almost 11.</a:t>
            </a:r>
            <a:endParaRPr sz="1400"/>
          </a:p>
        </p:txBody>
      </p:sp>
      <p:sp>
        <p:nvSpPr>
          <p:cNvPr id="379" name="Google Shape;379;gdfcf4f8083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fcf4f8083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300"/>
              <a:t>Next, we see that when we add ptratio to tax and rad, we get a correlation equal to 0.3.</a:t>
            </a:r>
            <a:endParaRPr sz="1300"/>
          </a:p>
        </p:txBody>
      </p:sp>
      <p:sp>
        <p:nvSpPr>
          <p:cNvPr id="386" name="Google Shape;386;gdfcf4f8083_3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fcf4f8083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Importance for this 3-elemnts group is equal 5.</a:t>
            </a:r>
            <a:endParaRPr sz="1400"/>
          </a:p>
        </p:txBody>
      </p:sp>
      <p:sp>
        <p:nvSpPr>
          <p:cNvPr id="393" name="Google Shape;393;gdfcf4f8083_3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fcf4f8083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pl" sz="1200">
                <a:solidFill>
                  <a:schemeClr val="dk1"/>
                </a:solidFill>
                <a:latin typeface="Droid Sans Mono"/>
                <a:ea typeface="Droid Sans Mono"/>
                <a:cs typeface="Droid Sans Mono"/>
                <a:sym typeface="Droid Sans Mono"/>
              </a:rPr>
              <a:t>Correlation between group </a:t>
            </a:r>
            <a:r>
              <a:rPr lang="pl" sz="1200" i="1">
                <a:solidFill>
                  <a:schemeClr val="dk1"/>
                </a:solidFill>
                <a:latin typeface="Droid Sans Mono"/>
                <a:ea typeface="Droid Sans Mono"/>
                <a:cs typeface="Droid Sans Mono"/>
                <a:sym typeface="Droid Sans Mono"/>
              </a:rPr>
              <a:t>lstat</a:t>
            </a:r>
            <a:r>
              <a:rPr lang="pl" sz="1200">
                <a:solidFill>
                  <a:schemeClr val="dk1"/>
                </a:solidFill>
                <a:latin typeface="Droid Sans Mono"/>
                <a:ea typeface="Droid Sans Mono"/>
                <a:cs typeface="Droid Sans Mono"/>
                <a:sym typeface="Droid Sans Mono"/>
              </a:rPr>
              <a:t>+</a:t>
            </a:r>
            <a:r>
              <a:rPr lang="pl" sz="1200" i="1">
                <a:solidFill>
                  <a:schemeClr val="dk1"/>
                </a:solidFill>
                <a:latin typeface="Droid Sans Mono"/>
                <a:ea typeface="Droid Sans Mono"/>
                <a:cs typeface="Droid Sans Mono"/>
                <a:sym typeface="Droid Sans Mono"/>
              </a:rPr>
              <a:t>rm </a:t>
            </a:r>
            <a:r>
              <a:rPr lang="pl" sz="1200">
                <a:solidFill>
                  <a:schemeClr val="dk1"/>
                </a:solidFill>
                <a:latin typeface="Droid Sans Mono"/>
                <a:ea typeface="Droid Sans Mono"/>
                <a:cs typeface="Droid Sans Mono"/>
                <a:sym typeface="Droid Sans Mono"/>
              </a:rPr>
              <a:t>and group </a:t>
            </a:r>
            <a:r>
              <a:rPr lang="pl" sz="1200" i="1">
                <a:solidFill>
                  <a:schemeClr val="dk1"/>
                </a:solidFill>
                <a:latin typeface="Droid Sans Mono"/>
                <a:ea typeface="Droid Sans Mono"/>
                <a:cs typeface="Droid Sans Mono"/>
                <a:sym typeface="Droid Sans Mono"/>
              </a:rPr>
              <a:t>ptratio</a:t>
            </a:r>
            <a:r>
              <a:rPr lang="pl" sz="1200">
                <a:solidFill>
                  <a:schemeClr val="dk1"/>
                </a:solidFill>
                <a:latin typeface="Droid Sans Mono"/>
                <a:ea typeface="Droid Sans Mono"/>
                <a:cs typeface="Droid Sans Mono"/>
                <a:sym typeface="Droid Sans Mono"/>
              </a:rPr>
              <a:t>+</a:t>
            </a:r>
            <a:r>
              <a:rPr lang="pl" sz="1200" i="1">
                <a:solidFill>
                  <a:schemeClr val="dk1"/>
                </a:solidFill>
                <a:latin typeface="Droid Sans Mono"/>
                <a:ea typeface="Droid Sans Mono"/>
                <a:cs typeface="Droid Sans Mono"/>
                <a:sym typeface="Droid Sans Mono"/>
              </a:rPr>
              <a:t>tax</a:t>
            </a:r>
            <a:r>
              <a:rPr lang="pl" sz="1200">
                <a:solidFill>
                  <a:schemeClr val="dk1"/>
                </a:solidFill>
                <a:latin typeface="Droid Sans Mono"/>
                <a:ea typeface="Droid Sans Mono"/>
                <a:cs typeface="Droid Sans Mono"/>
                <a:sym typeface="Droid Sans Mono"/>
              </a:rPr>
              <a:t>+</a:t>
            </a:r>
            <a:r>
              <a:rPr lang="pl" sz="1200" i="1">
                <a:solidFill>
                  <a:schemeClr val="dk1"/>
                </a:solidFill>
                <a:latin typeface="Droid Sans Mono"/>
                <a:ea typeface="Droid Sans Mono"/>
                <a:cs typeface="Droid Sans Mono"/>
                <a:sym typeface="Droid Sans Mono"/>
              </a:rPr>
              <a:t>rad </a:t>
            </a:r>
            <a:r>
              <a:rPr lang="pl" sz="1200">
                <a:solidFill>
                  <a:schemeClr val="dk1"/>
                </a:solidFill>
                <a:latin typeface="Droid Sans Mono"/>
                <a:ea typeface="Droid Sans Mono"/>
                <a:cs typeface="Droid Sans Mono"/>
                <a:sym typeface="Droid Sans Mono"/>
              </a:rPr>
              <a:t>is 0.11.</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400" name="Google Shape;400;gdfcf4f8083_3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fcf4f8083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pl" sz="1200">
                <a:solidFill>
                  <a:schemeClr val="dk1"/>
                </a:solidFill>
                <a:latin typeface="Droid Sans Mono"/>
                <a:ea typeface="Droid Sans Mono"/>
                <a:cs typeface="Droid Sans Mono"/>
                <a:sym typeface="Droid Sans Mono"/>
              </a:rPr>
              <a:t>Importance of this 5 elements group is equal 12.27.</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407" name="Google Shape;407;gdfcf4f8083_3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fcf4f8083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pl" sz="1400">
                <a:solidFill>
                  <a:schemeClr val="dk1"/>
                </a:solidFill>
                <a:latin typeface="Droid Sans Mono"/>
                <a:ea typeface="Droid Sans Mono"/>
                <a:cs typeface="Droid Sans Mono"/>
                <a:sym typeface="Droid Sans Mono"/>
              </a:rPr>
              <a:t>Correlation between </a:t>
            </a:r>
            <a:r>
              <a:rPr lang="pl" sz="1400" i="1">
                <a:solidFill>
                  <a:schemeClr val="dk1"/>
                </a:solidFill>
                <a:latin typeface="Droid Sans Mono"/>
                <a:ea typeface="Droid Sans Mono"/>
                <a:cs typeface="Droid Sans Mono"/>
                <a:sym typeface="Droid Sans Mono"/>
              </a:rPr>
              <a:t>lstat</a:t>
            </a:r>
            <a:r>
              <a:rPr lang="pl" sz="1400">
                <a:solidFill>
                  <a:schemeClr val="dk1"/>
                </a:solidFill>
                <a:latin typeface="Droid Sans Mono"/>
                <a:ea typeface="Droid Sans Mono"/>
                <a:cs typeface="Droid Sans Mono"/>
                <a:sym typeface="Droid Sans Mono"/>
              </a:rPr>
              <a:t>+</a:t>
            </a:r>
            <a:r>
              <a:rPr lang="pl" sz="1400" i="1">
                <a:solidFill>
                  <a:schemeClr val="dk1"/>
                </a:solidFill>
                <a:latin typeface="Droid Sans Mono"/>
                <a:ea typeface="Droid Sans Mono"/>
                <a:cs typeface="Droid Sans Mono"/>
                <a:sym typeface="Droid Sans Mono"/>
              </a:rPr>
              <a:t>rm</a:t>
            </a:r>
            <a:r>
              <a:rPr lang="pl" sz="1400">
                <a:solidFill>
                  <a:schemeClr val="dk1"/>
                </a:solidFill>
                <a:latin typeface="Droid Sans Mono"/>
                <a:ea typeface="Droid Sans Mono"/>
                <a:cs typeface="Droid Sans Mono"/>
                <a:sym typeface="Droid Sans Mono"/>
              </a:rPr>
              <a:t>+</a:t>
            </a:r>
            <a:r>
              <a:rPr lang="pl" sz="1400" i="1">
                <a:solidFill>
                  <a:schemeClr val="dk1"/>
                </a:solidFill>
                <a:latin typeface="Droid Sans Mono"/>
                <a:ea typeface="Droid Sans Mono"/>
                <a:cs typeface="Droid Sans Mono"/>
                <a:sym typeface="Droid Sans Mono"/>
              </a:rPr>
              <a:t>ptratio</a:t>
            </a:r>
            <a:r>
              <a:rPr lang="pl" sz="1400">
                <a:solidFill>
                  <a:schemeClr val="dk1"/>
                </a:solidFill>
                <a:latin typeface="Droid Sans Mono"/>
                <a:ea typeface="Droid Sans Mono"/>
                <a:cs typeface="Droid Sans Mono"/>
                <a:sym typeface="Droid Sans Mono"/>
              </a:rPr>
              <a:t>+</a:t>
            </a:r>
            <a:r>
              <a:rPr lang="pl" sz="1400" i="1">
                <a:solidFill>
                  <a:schemeClr val="dk1"/>
                </a:solidFill>
                <a:latin typeface="Droid Sans Mono"/>
                <a:ea typeface="Droid Sans Mono"/>
                <a:cs typeface="Droid Sans Mono"/>
                <a:sym typeface="Droid Sans Mono"/>
              </a:rPr>
              <a:t>tax</a:t>
            </a:r>
            <a:r>
              <a:rPr lang="pl" sz="1400">
                <a:solidFill>
                  <a:schemeClr val="dk1"/>
                </a:solidFill>
                <a:latin typeface="Droid Sans Mono"/>
                <a:ea typeface="Droid Sans Mono"/>
                <a:cs typeface="Droid Sans Mono"/>
                <a:sym typeface="Droid Sans Mono"/>
              </a:rPr>
              <a:t>+</a:t>
            </a:r>
            <a:r>
              <a:rPr lang="pl" sz="1400" i="1">
                <a:solidFill>
                  <a:schemeClr val="dk1"/>
                </a:solidFill>
                <a:latin typeface="Droid Sans Mono"/>
                <a:ea typeface="Droid Sans Mono"/>
                <a:cs typeface="Droid Sans Mono"/>
                <a:sym typeface="Droid Sans Mono"/>
              </a:rPr>
              <a:t>rad </a:t>
            </a:r>
            <a:r>
              <a:rPr lang="pl" sz="1400">
                <a:solidFill>
                  <a:schemeClr val="dk1"/>
                </a:solidFill>
                <a:latin typeface="Droid Sans Mono"/>
                <a:ea typeface="Droid Sans Mono"/>
                <a:cs typeface="Droid Sans Mono"/>
                <a:sym typeface="Droid Sans Mono"/>
              </a:rPr>
              <a:t>group and </a:t>
            </a:r>
            <a:r>
              <a:rPr lang="pl" sz="1400" i="1">
                <a:solidFill>
                  <a:schemeClr val="dk1"/>
                </a:solidFill>
                <a:latin typeface="Droid Sans Mono"/>
                <a:ea typeface="Droid Sans Mono"/>
                <a:cs typeface="Droid Sans Mono"/>
                <a:sym typeface="Droid Sans Mono"/>
              </a:rPr>
              <a:t>b</a:t>
            </a:r>
            <a:r>
              <a:rPr lang="pl" sz="1400">
                <a:solidFill>
                  <a:schemeClr val="dk1"/>
                </a:solidFill>
                <a:latin typeface="Droid Sans Mono"/>
                <a:ea typeface="Droid Sans Mono"/>
                <a:cs typeface="Droid Sans Mono"/>
                <a:sym typeface="Droid Sans Mono"/>
              </a:rPr>
              <a:t> is 0.05.</a:t>
            </a:r>
            <a:endParaRPr sz="1400">
              <a:solidFill>
                <a:schemeClr val="dk1"/>
              </a:solidFill>
            </a:endParaRPr>
          </a:p>
          <a:p>
            <a:pPr marL="0" lvl="0" indent="0" algn="l" rtl="0">
              <a:spcBef>
                <a:spcPts val="0"/>
              </a:spcBef>
              <a:spcAft>
                <a:spcPts val="0"/>
              </a:spcAft>
              <a:buNone/>
            </a:pPr>
            <a:endParaRPr sz="1400">
              <a:solidFill>
                <a:schemeClr val="dk1"/>
              </a:solidFill>
            </a:endParaRPr>
          </a:p>
        </p:txBody>
      </p:sp>
      <p:sp>
        <p:nvSpPr>
          <p:cNvPr id="414" name="Google Shape;414;gdfcf4f8083_3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fcf4f8083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600"/>
              <a:t>And finally baseline for the model is 12</a:t>
            </a:r>
            <a:endParaRPr sz="1600"/>
          </a:p>
        </p:txBody>
      </p:sp>
      <p:sp>
        <p:nvSpPr>
          <p:cNvPr id="421" name="Google Shape;421;gdfcf4f8083_3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0a8620eb2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0a8620eb2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Let's start with a brief reminder of what problem we are addressing. Principle of predictive modelling is simple:  on the base of input data we would like to predict expected output. </a:t>
            </a:r>
            <a:endParaRPr sz="2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dfcf4f8083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Finally, we can notice, or highlight, the following: even if we don't see many correlated features, we can already observe that feature importance is not additive. We can see it by looking for the most important variables - lstat and rm. Their single variable importance values are about 8 6 respectively. But importance of this group is equal to less than 11. And we can clearly see it thanks to the triplot.</a:t>
            </a:r>
            <a:endParaRPr sz="1400"/>
          </a:p>
        </p:txBody>
      </p:sp>
      <p:sp>
        <p:nvSpPr>
          <p:cNvPr id="428" name="Google Shape;428;gdfcf4f8083_3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fcf4f8083_3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fcf4f8083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Triplot package also provides a possibility to make a chart for local variable importance. It addresses a similar problem: how single variables influence the prediction of a given observation, what's the correlation between variables and how groups  of variables impact the prediction. It is based on an experimental method for local variable importance </a:t>
            </a:r>
            <a:r>
              <a:rPr lang="pl" sz="1400">
                <a:solidFill>
                  <a:schemeClr val="dk1"/>
                </a:solidFill>
              </a:rPr>
              <a:t>called predict aspects. This method is also implemented in the triplot package.</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91232978806d1a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91232978806d1a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At the end, we would like to show you the code that produces the triplot. You can see that after building the model, we create a DALEX explainer - an useful adapter for the machine learning explanations. It allows us to build a global and local triplots, among other methods. Afterwards, triplot object can be plotted. </a:t>
            </a:r>
            <a:endParaRPr sz="1400"/>
          </a:p>
          <a:p>
            <a:pPr marL="0" lvl="0" indent="0" algn="l" rtl="0">
              <a:spcBef>
                <a:spcPts val="0"/>
              </a:spcBef>
              <a:spcAft>
                <a:spcPts val="0"/>
              </a:spcAft>
              <a:buNone/>
            </a:pPr>
            <a:r>
              <a:rPr lang="pl" sz="1400"/>
              <a:t>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d96a04c2e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d96a04c2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a:t>To summarize, we would like to highlight the necessity of taking into account the input's data correlation structure, when we are building machine learning explanations. To mitigate the problem of correlation making variable importance results misleading, we can use triplot.</a:t>
            </a:r>
            <a:endParaRPr sz="1400"/>
          </a:p>
          <a:p>
            <a:pPr marL="0" lvl="0" indent="0" algn="l" rtl="0">
              <a:spcBef>
                <a:spcPts val="0"/>
              </a:spcBef>
              <a:spcAft>
                <a:spcPts val="0"/>
              </a:spcAft>
              <a:buNone/>
            </a:pPr>
            <a:r>
              <a:rPr lang="pl" sz="1400"/>
              <a:t>More information about methods described here can be found in our </a:t>
            </a:r>
            <a:r>
              <a:rPr lang="pl" sz="1400">
                <a:solidFill>
                  <a:schemeClr val="dk1"/>
                </a:solidFill>
              </a:rPr>
              <a:t>preprinted </a:t>
            </a:r>
            <a:r>
              <a:rPr lang="pl" sz="1400"/>
              <a:t>paper as well as on the github. </a:t>
            </a:r>
            <a:endParaRPr sz="1400"/>
          </a:p>
          <a:p>
            <a:pPr marL="0" lvl="0" indent="0" algn="l" rtl="0">
              <a:spcBef>
                <a:spcPts val="0"/>
              </a:spcBef>
              <a:spcAft>
                <a:spcPts val="0"/>
              </a:spcAft>
              <a:buNone/>
            </a:pPr>
            <a:r>
              <a:rPr lang="pl" sz="1400"/>
              <a:t>Thank you for your attention.</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0a8620eb2_2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0a8620eb2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chemeClr val="dk1"/>
                </a:solidFill>
              </a:rPr>
              <a:t>This output may be different depending on the application. For instance it may be probability of customers default in credit scoring, price of apartment in considered location or many different application. his ma</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r>
              <a:rPr lang="pl" sz="2300">
                <a:solidFill>
                  <a:schemeClr val="dk1"/>
                </a:solidFill>
              </a:rPr>
              <a:t>On the other hand input are varaibles connected with expected output providing supplementary inforamtion. This may be information about applicant age, his income and credit history.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In classical predictive modeling input features are store in tabular data.</a:t>
            </a:r>
            <a:endParaRPr sz="2300">
              <a:solidFill>
                <a:schemeClr val="dk1"/>
              </a:solidFill>
            </a:endParaRPr>
          </a:p>
          <a:p>
            <a:pPr marL="0" lvl="0" indent="0" algn="l" rtl="0">
              <a:spcBef>
                <a:spcPts val="0"/>
              </a:spcBef>
              <a:spcAft>
                <a:spcPts val="0"/>
              </a:spcAft>
              <a:buNone/>
            </a:pPr>
            <a:endParaRPr sz="2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0a8620eb2_5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0a8620eb2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chemeClr val="dk1"/>
                </a:solidFill>
              </a:rPr>
              <a:t>The relationship between descriptive variables and expected output may be very complex and difficult to capture for human perception.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So we use machine learning models - black box tools. They are very effective in finding these relations but it is hard to summarise how model works and why make this decision not another.</a:t>
            </a: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None/>
            </a:pPr>
            <a:endParaRPr sz="2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0be7ef3d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0be7ef3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That is why in recent years  bunch of explainable artificial intelligence methods have been developed. XAI methods provide insight into machine learning model stucture and  try to summarise the dependency between explanatory variables and model output.The examples of XAI techniques are partial dependency profile or variable importance.</a:t>
            </a:r>
            <a:endParaRPr sz="2300">
              <a:solidFill>
                <a:schemeClr val="dk1"/>
              </a:solidFill>
            </a:endParaRPr>
          </a:p>
          <a:p>
            <a:pPr marL="0" lvl="0" indent="0" algn="l" rtl="0">
              <a:spcBef>
                <a:spcPts val="0"/>
              </a:spcBef>
              <a:spcAft>
                <a:spcPts val="0"/>
              </a:spcAft>
              <a:buNone/>
            </a:pPr>
            <a:endParaRPr sz="2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0a8620eb2_5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0a8620eb2_5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chemeClr val="dk1"/>
                </a:solidFill>
              </a:rPr>
              <a:t>But very important information which these techniques ignore is internal structure of input data - correlation between columns.  In real world variables are not independent entities. </a:t>
            </a:r>
            <a:endParaRPr sz="2300">
              <a:solidFill>
                <a:schemeClr val="dk1"/>
              </a:solidFill>
            </a:endParaRPr>
          </a:p>
          <a:p>
            <a:pPr marL="0" lvl="0" indent="0" algn="l" rtl="0">
              <a:lnSpc>
                <a:spcPct val="115000"/>
              </a:lnSpc>
              <a:spcBef>
                <a:spcPts val="0"/>
              </a:spcBef>
              <a:spcAft>
                <a:spcPts val="0"/>
              </a:spcAft>
              <a:buNone/>
            </a:pPr>
            <a:r>
              <a:rPr lang="pl" sz="2300">
                <a:solidFill>
                  <a:schemeClr val="dk1"/>
                </a:solidFill>
              </a:rPr>
              <a:t>Often subset of them  describe the same phenomena from different perspective for example how rich customer is. So it is natural that these variables are correlated. </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This dependency influence model process and some XAI techniques try to eliminate bias caused by correlation modyfing definitions.</a:t>
            </a:r>
            <a:endParaRPr sz="2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0a8620eb2_5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0a8620eb2_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In triplot package we would like to reinforce XAI interference  by adding  information about correlation structure  as input to explanations methods. </a:t>
            </a: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300">
              <a:solidFill>
                <a:schemeClr val="dk1"/>
              </a:solidFill>
            </a:endParaRPr>
          </a:p>
          <a:p>
            <a:pPr marL="0" lvl="0" indent="0" algn="l" rtl="0">
              <a:spcBef>
                <a:spcPts val="0"/>
              </a:spcBef>
              <a:spcAft>
                <a:spcPts val="0"/>
              </a:spcAft>
              <a:buNone/>
            </a:pPr>
            <a:endParaRPr sz="2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b19d07a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b19d07a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 sz="2300">
                <a:solidFill>
                  <a:schemeClr val="dk1"/>
                </a:solidFill>
              </a:rPr>
              <a:t>In this presenattion we will focus on variable importance methods. For every single variable we want to attribute how much model performance depends on this feature. To assess this we perturb input variable and create new observations in which we try to imitate excluding the impact of considered feature. After perturbation we check how model performance has changed.</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pl" sz="2300">
                <a:solidFill>
                  <a:schemeClr val="dk1"/>
                </a:solidFill>
              </a:rPr>
              <a:t>The most common perturbation ist permutation - we break dependency between variable and target variable. So we permutate one selected column and check how much model performance changes. We repeat this many times to estimate expected change of model perofrmance.</a:t>
            </a:r>
            <a:endParaRPr sz="2300">
              <a:solidFill>
                <a:schemeClr val="dk1"/>
              </a:solidFill>
            </a:endParaRPr>
          </a:p>
          <a:p>
            <a:pPr marL="0" lvl="0" indent="0" algn="l" rtl="0">
              <a:spcBef>
                <a:spcPts val="0"/>
              </a:spcBef>
              <a:spcAft>
                <a:spcPts val="0"/>
              </a:spcAft>
              <a:buNone/>
            </a:pPr>
            <a:endParaRPr sz="1800">
              <a:solidFill>
                <a:srgbClr val="7F7F7F"/>
              </a:solidFill>
              <a:latin typeface="Source Sans Pro"/>
              <a:ea typeface="Source Sans Pro"/>
              <a:cs typeface="Source Sans Pro"/>
              <a:sym typeface="Source Sans Pr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0" name="Google Shape;8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6" name="Google Shape;9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6" name="Google Shape;5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2104.03403"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modeloriented.github.io/triplo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5"/>
          <p:cNvSpPr txBox="1">
            <a:spLocks noGrp="1"/>
          </p:cNvSpPr>
          <p:nvPr>
            <p:ph type="ctrTitle"/>
          </p:nvPr>
        </p:nvSpPr>
        <p:spPr>
          <a:xfrm>
            <a:off x="480150" y="923050"/>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solidFill>
                  <a:schemeClr val="accent2"/>
                </a:solidFill>
              </a:rPr>
              <a:t>Triplot</a:t>
            </a:r>
            <a:endParaRPr>
              <a:solidFill>
                <a:schemeClr val="accent2"/>
              </a:solidFill>
            </a:endParaRPr>
          </a:p>
        </p:txBody>
      </p:sp>
      <p:sp>
        <p:nvSpPr>
          <p:cNvPr id="104" name="Google Shape;104;p25"/>
          <p:cNvSpPr txBox="1">
            <a:spLocks noGrp="1"/>
          </p:cNvSpPr>
          <p:nvPr>
            <p:ph type="subTitle" idx="1"/>
          </p:nvPr>
        </p:nvSpPr>
        <p:spPr>
          <a:xfrm>
            <a:off x="435875" y="2705100"/>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sz="1700" b="1">
                <a:solidFill>
                  <a:schemeClr val="lt1"/>
                </a:solidFill>
              </a:rPr>
              <a:t>Model agnostic</a:t>
            </a:r>
            <a:r>
              <a:rPr lang="pl" sz="1700">
                <a:solidFill>
                  <a:schemeClr val="lt1"/>
                </a:solidFill>
              </a:rPr>
              <a:t> visualisations for </a:t>
            </a:r>
            <a:r>
              <a:rPr lang="pl" sz="1700" b="1">
                <a:solidFill>
                  <a:schemeClr val="lt1"/>
                </a:solidFill>
              </a:rPr>
              <a:t>variable importance</a:t>
            </a:r>
            <a:r>
              <a:rPr lang="pl" sz="1700">
                <a:solidFill>
                  <a:schemeClr val="lt1"/>
                </a:solidFill>
              </a:rPr>
              <a:t> in predictive modeling </a:t>
            </a:r>
            <a:endParaRPr sz="1700">
              <a:solidFill>
                <a:schemeClr val="lt1"/>
              </a:solidFill>
            </a:endParaRPr>
          </a:p>
          <a:p>
            <a:pPr marL="0" lvl="0" indent="0" algn="l" rtl="0">
              <a:spcBef>
                <a:spcPts val="0"/>
              </a:spcBef>
              <a:spcAft>
                <a:spcPts val="0"/>
              </a:spcAft>
              <a:buNone/>
            </a:pPr>
            <a:r>
              <a:rPr lang="pl" sz="1700">
                <a:solidFill>
                  <a:schemeClr val="lt1"/>
                </a:solidFill>
              </a:rPr>
              <a:t>that take into account the hierarchical </a:t>
            </a:r>
            <a:r>
              <a:rPr lang="pl" sz="1700" b="1">
                <a:solidFill>
                  <a:schemeClr val="lt1"/>
                </a:solidFill>
              </a:rPr>
              <a:t>correlation</a:t>
            </a:r>
            <a:r>
              <a:rPr lang="pl" sz="1700">
                <a:solidFill>
                  <a:schemeClr val="lt1"/>
                </a:solidFill>
              </a:rPr>
              <a:t> structure</a:t>
            </a:r>
            <a:endParaRPr sz="3500">
              <a:solidFill>
                <a:schemeClr val="lt1"/>
              </a:solidFill>
            </a:endParaRPr>
          </a:p>
        </p:txBody>
      </p:sp>
      <p:pic>
        <p:nvPicPr>
          <p:cNvPr id="105" name="Google Shape;105;p25"/>
          <p:cNvPicPr preferRelativeResize="0"/>
          <p:nvPr/>
        </p:nvPicPr>
        <p:blipFill>
          <a:blip r:embed="rId3">
            <a:alphaModFix/>
          </a:blip>
          <a:stretch>
            <a:fillRect/>
          </a:stretch>
        </p:blipFill>
        <p:spPr>
          <a:xfrm>
            <a:off x="7366700" y="325850"/>
            <a:ext cx="1330250" cy="133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Explanations - variable importance</a:t>
            </a:r>
            <a:endParaRPr/>
          </a:p>
        </p:txBody>
      </p:sp>
      <p:pic>
        <p:nvPicPr>
          <p:cNvPr id="280" name="Google Shape;280;p34"/>
          <p:cNvPicPr preferRelativeResize="0"/>
          <p:nvPr/>
        </p:nvPicPr>
        <p:blipFill>
          <a:blip r:embed="rId3">
            <a:alphaModFix/>
          </a:blip>
          <a:stretch>
            <a:fillRect/>
          </a:stretch>
        </p:blipFill>
        <p:spPr>
          <a:xfrm>
            <a:off x="2767000" y="2421750"/>
            <a:ext cx="3609999" cy="2380800"/>
          </a:xfrm>
          <a:prstGeom prst="rect">
            <a:avLst/>
          </a:prstGeom>
          <a:noFill/>
          <a:ln>
            <a:noFill/>
          </a:ln>
        </p:spPr>
      </p:pic>
      <p:sp>
        <p:nvSpPr>
          <p:cNvPr id="281" name="Google Shape;281;p34"/>
          <p:cNvSpPr txBox="1">
            <a:spLocks noGrp="1"/>
          </p:cNvSpPr>
          <p:nvPr>
            <p:ph type="body" idx="1"/>
          </p:nvPr>
        </p:nvSpPr>
        <p:spPr>
          <a:xfrm>
            <a:off x="311700" y="1152475"/>
            <a:ext cx="611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pl"/>
              <a:t>- variable importance (VI) shows how a single variable contributes to model performance </a:t>
            </a:r>
            <a:endParaRPr/>
          </a:p>
          <a:p>
            <a:pPr marL="0" lvl="0" indent="0" algn="l" rtl="0">
              <a:spcBef>
                <a:spcPts val="1200"/>
              </a:spcBef>
              <a:spcAft>
                <a:spcPts val="0"/>
              </a:spcAft>
              <a:buClr>
                <a:schemeClr val="dk2"/>
              </a:buClr>
              <a:buSzPts val="1100"/>
              <a:buFont typeface="Arial"/>
              <a:buNone/>
            </a:pPr>
            <a:r>
              <a:rPr lang="pl"/>
              <a:t>- it is based on variable perturbations / permutations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r>
              <a:rPr lang="pl" b="1"/>
              <a:t>But there are some challenges of using VI...</a:t>
            </a:r>
            <a:endParaRPr b="1"/>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Correlation &amp; variable importance</a:t>
            </a:r>
            <a:endParaRPr/>
          </a:p>
        </p:txBody>
      </p:sp>
      <p:sp>
        <p:nvSpPr>
          <p:cNvPr id="287" name="Google Shape;287;p35"/>
          <p:cNvSpPr txBox="1">
            <a:spLocks noGrp="1"/>
          </p:cNvSpPr>
          <p:nvPr>
            <p:ph type="body" idx="1"/>
          </p:nvPr>
        </p:nvSpPr>
        <p:spPr>
          <a:xfrm>
            <a:off x="311700" y="1152475"/>
            <a:ext cx="5543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if there are highly correlated features permuting these variables independently causes creating unlikely observations</a:t>
            </a:r>
            <a:endParaRPr/>
          </a:p>
          <a:p>
            <a:pPr marL="457200" lvl="0" indent="-342900" algn="l" rtl="0">
              <a:spcBef>
                <a:spcPts val="0"/>
              </a:spcBef>
              <a:spcAft>
                <a:spcPts val="0"/>
              </a:spcAft>
              <a:buSzPts val="1800"/>
              <a:buChar char="-"/>
            </a:pPr>
            <a:r>
              <a:rPr lang="pl"/>
              <a:t>Skill of  dribbling + skill of  ball control </a:t>
            </a:r>
            <a:endParaRPr/>
          </a:p>
          <a:p>
            <a:pPr marL="0" lvl="0" indent="0" algn="l" rtl="0">
              <a:spcBef>
                <a:spcPts val="1200"/>
              </a:spcBef>
              <a:spcAft>
                <a:spcPts val="1200"/>
              </a:spcAft>
              <a:buNone/>
            </a:pPr>
            <a:endParaRPr/>
          </a:p>
        </p:txBody>
      </p:sp>
      <p:graphicFrame>
        <p:nvGraphicFramePr>
          <p:cNvPr id="288" name="Google Shape;288;p35"/>
          <p:cNvGraphicFramePr/>
          <p:nvPr/>
        </p:nvGraphicFramePr>
        <p:xfrm>
          <a:off x="462350" y="3269725"/>
          <a:ext cx="2281050" cy="1444950"/>
        </p:xfrm>
        <a:graphic>
          <a:graphicData uri="http://schemas.openxmlformats.org/drawingml/2006/table">
            <a:tbl>
              <a:tblPr>
                <a:noFill/>
                <a:tableStyleId>{0CA0BCFB-D6D9-4D42-904B-53ACFF33F998}</a:tableStyleId>
              </a:tblPr>
              <a:tblGrid>
                <a:gridCol w="1140525">
                  <a:extLst>
                    <a:ext uri="{9D8B030D-6E8A-4147-A177-3AD203B41FA5}">
                      <a16:colId xmlns:a16="http://schemas.microsoft.com/office/drawing/2014/main" val="20000"/>
                    </a:ext>
                  </a:extLst>
                </a:gridCol>
                <a:gridCol w="1140525">
                  <a:extLst>
                    <a:ext uri="{9D8B030D-6E8A-4147-A177-3AD203B41FA5}">
                      <a16:colId xmlns:a16="http://schemas.microsoft.com/office/drawing/2014/main" val="20001"/>
                    </a:ext>
                  </a:extLst>
                </a:gridCol>
              </a:tblGrid>
              <a:tr h="481650">
                <a:tc>
                  <a:txBody>
                    <a:bodyPr/>
                    <a:lstStyle/>
                    <a:p>
                      <a:pPr marL="0" lvl="0" indent="0" algn="l" rtl="0">
                        <a:spcBef>
                          <a:spcPts val="0"/>
                        </a:spcBef>
                        <a:spcAft>
                          <a:spcPts val="0"/>
                        </a:spcAft>
                        <a:buNone/>
                      </a:pPr>
                      <a:r>
                        <a:rPr lang="pl"/>
                        <a:t>Dribbling</a:t>
                      </a:r>
                      <a:endParaRPr/>
                    </a:p>
                  </a:txBody>
                  <a:tcPr marL="91425" marR="91425" marT="91425" marB="91425"/>
                </a:tc>
                <a:tc>
                  <a:txBody>
                    <a:bodyPr/>
                    <a:lstStyle/>
                    <a:p>
                      <a:pPr marL="0" lvl="0" indent="0" algn="l" rtl="0">
                        <a:spcBef>
                          <a:spcPts val="0"/>
                        </a:spcBef>
                        <a:spcAft>
                          <a:spcPts val="0"/>
                        </a:spcAft>
                        <a:buNone/>
                      </a:pPr>
                      <a:r>
                        <a:rPr lang="pl"/>
                        <a:t>Ball control</a:t>
                      </a:r>
                      <a:endParaRPr/>
                    </a:p>
                  </a:txBody>
                  <a:tcPr marL="91425" marR="91425" marT="91425" marB="91425"/>
                </a:tc>
                <a:extLst>
                  <a:ext uri="{0D108BD9-81ED-4DB2-BD59-A6C34878D82A}">
                    <a16:rowId xmlns:a16="http://schemas.microsoft.com/office/drawing/2014/main" val="10000"/>
                  </a:ext>
                </a:extLst>
              </a:tr>
              <a:tr h="481650">
                <a:tc>
                  <a:txBody>
                    <a:bodyPr/>
                    <a:lstStyle/>
                    <a:p>
                      <a:pPr marL="0" lvl="0" indent="0" algn="l" rtl="0">
                        <a:spcBef>
                          <a:spcPts val="0"/>
                        </a:spcBef>
                        <a:spcAft>
                          <a:spcPts val="0"/>
                        </a:spcAft>
                        <a:buNone/>
                      </a:pPr>
                      <a:r>
                        <a:rPr lang="pl"/>
                        <a:t>96</a:t>
                      </a:r>
                      <a:endParaRPr/>
                    </a:p>
                  </a:txBody>
                  <a:tcPr marL="91425" marR="91425" marT="91425" marB="91425"/>
                </a:tc>
                <a:tc>
                  <a:txBody>
                    <a:bodyPr/>
                    <a:lstStyle/>
                    <a:p>
                      <a:pPr marL="0" lvl="0" indent="0" algn="l" rtl="0">
                        <a:spcBef>
                          <a:spcPts val="0"/>
                        </a:spcBef>
                        <a:spcAft>
                          <a:spcPts val="0"/>
                        </a:spcAft>
                        <a:buNone/>
                      </a:pPr>
                      <a:r>
                        <a:rPr lang="pl"/>
                        <a:t>97</a:t>
                      </a:r>
                      <a:endParaRPr/>
                    </a:p>
                  </a:txBody>
                  <a:tcPr marL="91425" marR="91425" marT="91425" marB="91425"/>
                </a:tc>
                <a:extLst>
                  <a:ext uri="{0D108BD9-81ED-4DB2-BD59-A6C34878D82A}">
                    <a16:rowId xmlns:a16="http://schemas.microsoft.com/office/drawing/2014/main" val="10001"/>
                  </a:ext>
                </a:extLst>
              </a:tr>
              <a:tr h="481650">
                <a:tc>
                  <a:txBody>
                    <a:bodyPr/>
                    <a:lstStyle/>
                    <a:p>
                      <a:pPr marL="0" lvl="0" indent="0" algn="l" rtl="0">
                        <a:spcBef>
                          <a:spcPts val="0"/>
                        </a:spcBef>
                        <a:spcAft>
                          <a:spcPts val="0"/>
                        </a:spcAft>
                        <a:buNone/>
                      </a:pPr>
                      <a:r>
                        <a:rPr lang="pl"/>
                        <a:t>50</a:t>
                      </a:r>
                      <a:endParaRPr/>
                    </a:p>
                  </a:txBody>
                  <a:tcPr marL="91425" marR="91425" marT="91425" marB="91425"/>
                </a:tc>
                <a:tc>
                  <a:txBody>
                    <a:bodyPr/>
                    <a:lstStyle/>
                    <a:p>
                      <a:pPr marL="0" lvl="0" indent="0" algn="l" rtl="0">
                        <a:spcBef>
                          <a:spcPts val="0"/>
                        </a:spcBef>
                        <a:spcAft>
                          <a:spcPts val="0"/>
                        </a:spcAft>
                        <a:buNone/>
                      </a:pPr>
                      <a:r>
                        <a:rPr lang="pl"/>
                        <a:t>58</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289" name="Google Shape;289;p35"/>
          <p:cNvGraphicFramePr/>
          <p:nvPr/>
        </p:nvGraphicFramePr>
        <p:xfrm>
          <a:off x="4102925" y="3269725"/>
          <a:ext cx="2281050" cy="1444950"/>
        </p:xfrm>
        <a:graphic>
          <a:graphicData uri="http://schemas.openxmlformats.org/drawingml/2006/table">
            <a:tbl>
              <a:tblPr>
                <a:noFill/>
                <a:tableStyleId>{0CA0BCFB-D6D9-4D42-904B-53ACFF33F998}</a:tableStyleId>
              </a:tblPr>
              <a:tblGrid>
                <a:gridCol w="1140525">
                  <a:extLst>
                    <a:ext uri="{9D8B030D-6E8A-4147-A177-3AD203B41FA5}">
                      <a16:colId xmlns:a16="http://schemas.microsoft.com/office/drawing/2014/main" val="20000"/>
                    </a:ext>
                  </a:extLst>
                </a:gridCol>
                <a:gridCol w="1140525">
                  <a:extLst>
                    <a:ext uri="{9D8B030D-6E8A-4147-A177-3AD203B41FA5}">
                      <a16:colId xmlns:a16="http://schemas.microsoft.com/office/drawing/2014/main" val="20001"/>
                    </a:ext>
                  </a:extLst>
                </a:gridCol>
              </a:tblGrid>
              <a:tr h="481650">
                <a:tc>
                  <a:txBody>
                    <a:bodyPr/>
                    <a:lstStyle/>
                    <a:p>
                      <a:pPr marL="0" lvl="0" indent="0" algn="l" rtl="0">
                        <a:spcBef>
                          <a:spcPts val="0"/>
                        </a:spcBef>
                        <a:spcAft>
                          <a:spcPts val="0"/>
                        </a:spcAft>
                        <a:buNone/>
                      </a:pPr>
                      <a:r>
                        <a:rPr lang="pl"/>
                        <a:t>Dribbling</a:t>
                      </a:r>
                      <a:endParaRPr/>
                    </a:p>
                  </a:txBody>
                  <a:tcPr marL="91425" marR="91425" marT="91425" marB="91425"/>
                </a:tc>
                <a:tc>
                  <a:txBody>
                    <a:bodyPr/>
                    <a:lstStyle/>
                    <a:p>
                      <a:pPr marL="0" lvl="0" indent="0" algn="l" rtl="0">
                        <a:spcBef>
                          <a:spcPts val="0"/>
                        </a:spcBef>
                        <a:spcAft>
                          <a:spcPts val="0"/>
                        </a:spcAft>
                        <a:buNone/>
                      </a:pPr>
                      <a:r>
                        <a:rPr lang="pl"/>
                        <a:t>Ball control</a:t>
                      </a:r>
                      <a:endParaRPr/>
                    </a:p>
                  </a:txBody>
                  <a:tcPr marL="91425" marR="91425" marT="91425" marB="91425"/>
                </a:tc>
                <a:extLst>
                  <a:ext uri="{0D108BD9-81ED-4DB2-BD59-A6C34878D82A}">
                    <a16:rowId xmlns:a16="http://schemas.microsoft.com/office/drawing/2014/main" val="10000"/>
                  </a:ext>
                </a:extLst>
              </a:tr>
              <a:tr h="481650">
                <a:tc>
                  <a:txBody>
                    <a:bodyPr/>
                    <a:lstStyle/>
                    <a:p>
                      <a:pPr marL="0" lvl="0" indent="0" algn="l" rtl="0">
                        <a:spcBef>
                          <a:spcPts val="0"/>
                        </a:spcBef>
                        <a:spcAft>
                          <a:spcPts val="0"/>
                        </a:spcAft>
                        <a:buNone/>
                      </a:pPr>
                      <a:r>
                        <a:rPr lang="pl"/>
                        <a:t>96</a:t>
                      </a:r>
                      <a:endParaRPr/>
                    </a:p>
                  </a:txBody>
                  <a:tcPr marL="91425" marR="91425" marT="91425" marB="91425">
                    <a:solidFill>
                      <a:srgbClr val="B4A7D6"/>
                    </a:solidFill>
                  </a:tcPr>
                </a:tc>
                <a:tc>
                  <a:txBody>
                    <a:bodyPr/>
                    <a:lstStyle/>
                    <a:p>
                      <a:pPr marL="0" lvl="0" indent="0" algn="l" rtl="0">
                        <a:spcBef>
                          <a:spcPts val="0"/>
                        </a:spcBef>
                        <a:spcAft>
                          <a:spcPts val="0"/>
                        </a:spcAft>
                        <a:buNone/>
                      </a:pPr>
                      <a:r>
                        <a:rPr lang="pl"/>
                        <a:t>58</a:t>
                      </a:r>
                      <a:endParaRPr/>
                    </a:p>
                  </a:txBody>
                  <a:tcPr marL="91425" marR="91425" marT="91425" marB="91425">
                    <a:solidFill>
                      <a:srgbClr val="B4A7D6"/>
                    </a:solidFill>
                  </a:tcPr>
                </a:tc>
                <a:extLst>
                  <a:ext uri="{0D108BD9-81ED-4DB2-BD59-A6C34878D82A}">
                    <a16:rowId xmlns:a16="http://schemas.microsoft.com/office/drawing/2014/main" val="10001"/>
                  </a:ext>
                </a:extLst>
              </a:tr>
              <a:tr h="481650">
                <a:tc>
                  <a:txBody>
                    <a:bodyPr/>
                    <a:lstStyle/>
                    <a:p>
                      <a:pPr marL="0" lvl="0" indent="0" algn="l" rtl="0">
                        <a:spcBef>
                          <a:spcPts val="0"/>
                        </a:spcBef>
                        <a:spcAft>
                          <a:spcPts val="0"/>
                        </a:spcAft>
                        <a:buNone/>
                      </a:pPr>
                      <a:r>
                        <a:rPr lang="pl"/>
                        <a:t>50</a:t>
                      </a:r>
                      <a:endParaRPr/>
                    </a:p>
                  </a:txBody>
                  <a:tcPr marL="91425" marR="91425" marT="91425" marB="91425"/>
                </a:tc>
                <a:tc>
                  <a:txBody>
                    <a:bodyPr/>
                    <a:lstStyle/>
                    <a:p>
                      <a:pPr marL="0" lvl="0" indent="0" algn="l" rtl="0">
                        <a:spcBef>
                          <a:spcPts val="0"/>
                        </a:spcBef>
                        <a:spcAft>
                          <a:spcPts val="0"/>
                        </a:spcAft>
                        <a:buNone/>
                      </a:pPr>
                      <a:r>
                        <a:rPr lang="pl"/>
                        <a:t>...</a:t>
                      </a:r>
                      <a:endParaRPr/>
                    </a:p>
                  </a:txBody>
                  <a:tcPr marL="91425" marR="91425" marT="91425" marB="91425"/>
                </a:tc>
                <a:extLst>
                  <a:ext uri="{0D108BD9-81ED-4DB2-BD59-A6C34878D82A}">
                    <a16:rowId xmlns:a16="http://schemas.microsoft.com/office/drawing/2014/main" val="10002"/>
                  </a:ext>
                </a:extLst>
              </a:tr>
            </a:tbl>
          </a:graphicData>
        </a:graphic>
      </p:graphicFrame>
      <p:sp>
        <p:nvSpPr>
          <p:cNvPr id="290" name="Google Shape;290;p35"/>
          <p:cNvSpPr/>
          <p:nvPr/>
        </p:nvSpPr>
        <p:spPr>
          <a:xfrm>
            <a:off x="1551950" y="3209350"/>
            <a:ext cx="1269300" cy="15657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txBox="1"/>
          <p:nvPr/>
        </p:nvSpPr>
        <p:spPr>
          <a:xfrm>
            <a:off x="2848775" y="3269725"/>
            <a:ext cx="12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Source Sans Pro"/>
                <a:ea typeface="Source Sans Pro"/>
                <a:cs typeface="Source Sans Pro"/>
                <a:sym typeface="Source Sans Pro"/>
              </a:rPr>
              <a:t>Permutation</a:t>
            </a:r>
            <a:endParaRPr>
              <a:latin typeface="Source Sans Pro"/>
              <a:ea typeface="Source Sans Pro"/>
              <a:cs typeface="Source Sans Pro"/>
              <a:sym typeface="Source Sans Pro"/>
            </a:endParaRPr>
          </a:p>
        </p:txBody>
      </p:sp>
      <p:sp>
        <p:nvSpPr>
          <p:cNvPr id="292" name="Google Shape;292;p35"/>
          <p:cNvSpPr/>
          <p:nvPr/>
        </p:nvSpPr>
        <p:spPr>
          <a:xfrm>
            <a:off x="3101838" y="3751525"/>
            <a:ext cx="254700" cy="338400"/>
          </a:xfrm>
          <a:prstGeom prst="curvedRightArrow">
            <a:avLst>
              <a:gd name="adj1" fmla="val 25000"/>
              <a:gd name="adj2" fmla="val 50000"/>
              <a:gd name="adj3" fmla="val 25000"/>
            </a:avLst>
          </a:prstGeom>
          <a:solidFill>
            <a:srgbClr val="9E9E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rot="-10795956">
            <a:off x="3457604" y="3751526"/>
            <a:ext cx="255000" cy="338400"/>
          </a:xfrm>
          <a:prstGeom prst="curvedRightArrow">
            <a:avLst>
              <a:gd name="adj1" fmla="val 25000"/>
              <a:gd name="adj2" fmla="val 50000"/>
              <a:gd name="adj3" fmla="val 25000"/>
            </a:avLst>
          </a:prstGeom>
          <a:solidFill>
            <a:srgbClr val="9E9E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Mitigating the challenge by calculating Variable Importance for groups</a:t>
            </a:r>
            <a:endParaRPr/>
          </a:p>
          <a:p>
            <a:pPr marL="457200" lvl="0" indent="-342900" algn="l" rtl="0">
              <a:spcBef>
                <a:spcPts val="0"/>
              </a:spcBef>
              <a:spcAft>
                <a:spcPts val="0"/>
              </a:spcAft>
              <a:buSzPts val="1800"/>
              <a:buChar char="-"/>
            </a:pPr>
            <a:r>
              <a:rPr lang="pl"/>
              <a:t>Permuting correlated variables together</a:t>
            </a:r>
            <a:endParaRPr/>
          </a:p>
          <a:p>
            <a:pPr marL="0" lvl="0" indent="0" algn="l" rtl="0">
              <a:spcBef>
                <a:spcPts val="1200"/>
              </a:spcBef>
              <a:spcAft>
                <a:spcPts val="1200"/>
              </a:spcAft>
              <a:buNone/>
            </a:pPr>
            <a:endParaRPr/>
          </a:p>
        </p:txBody>
      </p:sp>
      <p:sp>
        <p:nvSpPr>
          <p:cNvPr id="299" name="Google Shape;299;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pl"/>
              <a:t>Variable importance for groups</a:t>
            </a:r>
            <a:endParaRPr/>
          </a:p>
          <a:p>
            <a:pPr marL="0" lvl="0" indent="0" algn="l" rtl="0">
              <a:spcBef>
                <a:spcPts val="0"/>
              </a:spcBef>
              <a:spcAft>
                <a:spcPts val="0"/>
              </a:spcAft>
              <a:buNone/>
            </a:pPr>
            <a:endParaRPr/>
          </a:p>
        </p:txBody>
      </p:sp>
      <p:sp>
        <p:nvSpPr>
          <p:cNvPr id="300" name="Google Shape;300;p36"/>
          <p:cNvSpPr txBox="1"/>
          <p:nvPr/>
        </p:nvSpPr>
        <p:spPr>
          <a:xfrm>
            <a:off x="560850" y="1299600"/>
            <a:ext cx="5462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p>
        </p:txBody>
      </p:sp>
      <p:graphicFrame>
        <p:nvGraphicFramePr>
          <p:cNvPr id="301" name="Google Shape;301;p36"/>
          <p:cNvGraphicFramePr/>
          <p:nvPr/>
        </p:nvGraphicFramePr>
        <p:xfrm>
          <a:off x="311700" y="2613300"/>
          <a:ext cx="3451475" cy="1972230"/>
        </p:xfrm>
        <a:graphic>
          <a:graphicData uri="http://schemas.openxmlformats.org/drawingml/2006/table">
            <a:tbl>
              <a:tblPr>
                <a:noFill/>
                <a:tableStyleId>{0CA0BCFB-D6D9-4D42-904B-53ACFF33F998}</a:tableStyleId>
              </a:tblPr>
              <a:tblGrid>
                <a:gridCol w="877575">
                  <a:extLst>
                    <a:ext uri="{9D8B030D-6E8A-4147-A177-3AD203B41FA5}">
                      <a16:colId xmlns:a16="http://schemas.microsoft.com/office/drawing/2014/main" val="20000"/>
                    </a:ext>
                  </a:extLst>
                </a:gridCol>
                <a:gridCol w="783225">
                  <a:extLst>
                    <a:ext uri="{9D8B030D-6E8A-4147-A177-3AD203B41FA5}">
                      <a16:colId xmlns:a16="http://schemas.microsoft.com/office/drawing/2014/main" val="20001"/>
                    </a:ext>
                  </a:extLst>
                </a:gridCol>
                <a:gridCol w="730000">
                  <a:extLst>
                    <a:ext uri="{9D8B030D-6E8A-4147-A177-3AD203B41FA5}">
                      <a16:colId xmlns:a16="http://schemas.microsoft.com/office/drawing/2014/main" val="20002"/>
                    </a:ext>
                  </a:extLst>
                </a:gridCol>
                <a:gridCol w="1060675">
                  <a:extLst>
                    <a:ext uri="{9D8B030D-6E8A-4147-A177-3AD203B41FA5}">
                      <a16:colId xmlns:a16="http://schemas.microsoft.com/office/drawing/2014/main" val="20003"/>
                    </a:ext>
                  </a:extLst>
                </a:gridCol>
              </a:tblGrid>
              <a:tr h="506225">
                <a:tc>
                  <a:txBody>
                    <a:bodyPr/>
                    <a:lstStyle/>
                    <a:p>
                      <a:pPr marL="0" lvl="0" indent="0" algn="ctr" rtl="0">
                        <a:spcBef>
                          <a:spcPts val="0"/>
                        </a:spcBef>
                        <a:spcAft>
                          <a:spcPts val="0"/>
                        </a:spcAft>
                        <a:buNone/>
                      </a:pPr>
                      <a:r>
                        <a:rPr lang="pl" sz="1100" b="1">
                          <a:solidFill>
                            <a:schemeClr val="lt1"/>
                          </a:solidFill>
                        </a:rPr>
                        <a:t>Dribbling</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Ball control</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Sliding</a:t>
                      </a:r>
                      <a:endParaRPr sz="1100" b="1">
                        <a:solidFill>
                          <a:schemeClr val="lt1"/>
                        </a:solidFill>
                      </a:endParaRPr>
                    </a:p>
                    <a:p>
                      <a:pPr marL="0" lvl="0" indent="0" algn="ctr" rtl="0">
                        <a:spcBef>
                          <a:spcPts val="0"/>
                        </a:spcBef>
                        <a:spcAft>
                          <a:spcPts val="0"/>
                        </a:spcAft>
                        <a:buNone/>
                      </a:pPr>
                      <a:r>
                        <a:rPr lang="pl" sz="1100" b="1">
                          <a:solidFill>
                            <a:schemeClr val="lt1"/>
                          </a:solidFill>
                        </a:rPr>
                        <a:t>tackle</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Interceptions</a:t>
                      </a:r>
                      <a:endParaRPr sz="1100" b="1">
                        <a:solidFill>
                          <a:schemeClr val="lt1"/>
                        </a:solidFill>
                      </a:endParaRPr>
                    </a:p>
                  </a:txBody>
                  <a:tcPr marL="91425" marR="91425" marT="91425" marB="91425" anchor="ctr">
                    <a:solidFill>
                      <a:srgbClr val="666666"/>
                    </a:solidFill>
                  </a:tcPr>
                </a:tc>
                <a:extLst>
                  <a:ext uri="{0D108BD9-81ED-4DB2-BD59-A6C34878D82A}">
                    <a16:rowId xmlns:a16="http://schemas.microsoft.com/office/drawing/2014/main" val="10000"/>
                  </a:ext>
                </a:extLst>
              </a:tr>
              <a:tr h="484700">
                <a:tc>
                  <a:txBody>
                    <a:bodyPr/>
                    <a:lstStyle/>
                    <a:p>
                      <a:pPr marL="0" lvl="0" indent="0" algn="ctr" rtl="0">
                        <a:spcBef>
                          <a:spcPts val="0"/>
                        </a:spcBef>
                        <a:spcAft>
                          <a:spcPts val="0"/>
                        </a:spcAft>
                        <a:buNone/>
                      </a:pPr>
                      <a:r>
                        <a:rPr lang="pl"/>
                        <a:t>96</a:t>
                      </a:r>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pl"/>
                        <a:t>97</a:t>
                      </a:r>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pl"/>
                        <a:t>60</a:t>
                      </a:r>
                      <a:endParaRPr/>
                    </a:p>
                  </a:txBody>
                  <a:tcPr marL="91425" marR="91425" marT="91425" marB="91425" anchor="ctr"/>
                </a:tc>
                <a:tc>
                  <a:txBody>
                    <a:bodyPr/>
                    <a:lstStyle/>
                    <a:p>
                      <a:pPr marL="0" lvl="0" indent="0" algn="ctr" rtl="0">
                        <a:spcBef>
                          <a:spcPts val="0"/>
                        </a:spcBef>
                        <a:spcAft>
                          <a:spcPts val="0"/>
                        </a:spcAft>
                        <a:buNone/>
                      </a:pPr>
                      <a:r>
                        <a:rPr lang="pl"/>
                        <a:t>45</a:t>
                      </a:r>
                      <a:endParaRPr/>
                    </a:p>
                  </a:txBody>
                  <a:tcPr marL="91425" marR="91425" marT="91425" marB="91425" anchor="ctr"/>
                </a:tc>
                <a:extLst>
                  <a:ext uri="{0D108BD9-81ED-4DB2-BD59-A6C34878D82A}">
                    <a16:rowId xmlns:a16="http://schemas.microsoft.com/office/drawing/2014/main" val="10001"/>
                  </a:ext>
                </a:extLst>
              </a:tr>
              <a:tr h="484700">
                <a:tc>
                  <a:txBody>
                    <a:bodyPr/>
                    <a:lstStyle/>
                    <a:p>
                      <a:pPr marL="0" lvl="0" indent="0" algn="ctr" rtl="0">
                        <a:spcBef>
                          <a:spcPts val="0"/>
                        </a:spcBef>
                        <a:spcAft>
                          <a:spcPts val="0"/>
                        </a:spcAft>
                        <a:buNone/>
                      </a:pPr>
                      <a:r>
                        <a:rPr lang="pl"/>
                        <a:t>50</a:t>
                      </a:r>
                      <a:endParaRPr/>
                    </a:p>
                  </a:txBody>
                  <a:tcPr marL="91425" marR="91425" marT="91425" marB="91425" anchor="ctr">
                    <a:solidFill>
                      <a:srgbClr val="B4A7D6"/>
                    </a:solidFill>
                  </a:tcPr>
                </a:tc>
                <a:tc>
                  <a:txBody>
                    <a:bodyPr/>
                    <a:lstStyle/>
                    <a:p>
                      <a:pPr marL="0" lvl="0" indent="0" algn="ctr" rtl="0">
                        <a:spcBef>
                          <a:spcPts val="0"/>
                        </a:spcBef>
                        <a:spcAft>
                          <a:spcPts val="0"/>
                        </a:spcAft>
                        <a:buNone/>
                      </a:pPr>
                      <a:r>
                        <a:rPr lang="pl"/>
                        <a:t>58</a:t>
                      </a:r>
                      <a:endParaRPr/>
                    </a:p>
                  </a:txBody>
                  <a:tcPr marL="91425" marR="91425" marT="91425" marB="91425" anchor="ctr">
                    <a:solidFill>
                      <a:srgbClr val="B4A7D6"/>
                    </a:solidFill>
                  </a:tcPr>
                </a:tc>
                <a:tc>
                  <a:txBody>
                    <a:bodyPr/>
                    <a:lstStyle/>
                    <a:p>
                      <a:pPr marL="0" lvl="0" indent="0" algn="ctr" rtl="0">
                        <a:spcBef>
                          <a:spcPts val="0"/>
                        </a:spcBef>
                        <a:spcAft>
                          <a:spcPts val="0"/>
                        </a:spcAft>
                        <a:buNone/>
                      </a:pPr>
                      <a:r>
                        <a:rPr lang="pl"/>
                        <a:t>..</a:t>
                      </a:r>
                      <a:endParaRPr/>
                    </a:p>
                  </a:txBody>
                  <a:tcPr marL="91425" marR="91425" marT="91425" marB="91425" anchor="ct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None/>
                      </a:pPr>
                      <a:r>
                        <a:rPr lang="pl"/>
                        <a:t>48</a:t>
                      </a:r>
                      <a:endParaRPr/>
                    </a:p>
                  </a:txBody>
                  <a:tcPr marL="91425" marR="91425" marT="91425" marB="91425" anchor="ctr">
                    <a:solidFill>
                      <a:srgbClr val="8E7CC3"/>
                    </a:solidFill>
                  </a:tcPr>
                </a:tc>
                <a:tc>
                  <a:txBody>
                    <a:bodyPr/>
                    <a:lstStyle/>
                    <a:p>
                      <a:pPr marL="0" marR="0" lvl="0" indent="0" algn="ctr" rtl="0">
                        <a:lnSpc>
                          <a:spcPct val="100000"/>
                        </a:lnSpc>
                        <a:spcBef>
                          <a:spcPts val="0"/>
                        </a:spcBef>
                        <a:spcAft>
                          <a:spcPts val="0"/>
                        </a:spcAft>
                        <a:buNone/>
                      </a:pPr>
                      <a:r>
                        <a:rPr lang="pl"/>
                        <a:t>55</a:t>
                      </a:r>
                      <a:endParaRPr/>
                    </a:p>
                  </a:txBody>
                  <a:tcPr marL="91425" marR="91425" marT="91425" marB="91425" anchor="ctr">
                    <a:solidFill>
                      <a:srgbClr val="8E7CC3"/>
                    </a:solidFill>
                  </a:tcPr>
                </a:tc>
                <a:tc>
                  <a:txBody>
                    <a:bodyPr/>
                    <a:lstStyle/>
                    <a:p>
                      <a:pPr marL="0" lvl="0" indent="0" algn="ctr" rtl="0">
                        <a:spcBef>
                          <a:spcPts val="0"/>
                        </a:spcBef>
                        <a:spcAft>
                          <a:spcPts val="0"/>
                        </a:spcAft>
                        <a:buNone/>
                      </a:pPr>
                      <a:r>
                        <a:rPr lang="pl"/>
                        <a:t>..</a:t>
                      </a:r>
                      <a:endParaRPr/>
                    </a:p>
                  </a:txBody>
                  <a:tcPr marL="91425" marR="91425" marT="91425" marB="91425" anchor="ct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Mitigating the challenge by calculating Variable Importance for groups</a:t>
            </a:r>
            <a:endParaRPr/>
          </a:p>
          <a:p>
            <a:pPr marL="457200" lvl="0" indent="-342900" algn="l" rtl="0">
              <a:spcBef>
                <a:spcPts val="0"/>
              </a:spcBef>
              <a:spcAft>
                <a:spcPts val="0"/>
              </a:spcAft>
              <a:buSzPts val="1800"/>
              <a:buChar char="-"/>
            </a:pPr>
            <a:r>
              <a:rPr lang="pl"/>
              <a:t>Permuting correlated variables together</a:t>
            </a:r>
            <a:endParaRPr/>
          </a:p>
          <a:p>
            <a:pPr marL="0" lvl="0" indent="0" algn="l" rtl="0">
              <a:spcBef>
                <a:spcPts val="1200"/>
              </a:spcBef>
              <a:spcAft>
                <a:spcPts val="1200"/>
              </a:spcAft>
              <a:buNone/>
            </a:pPr>
            <a:endParaRPr/>
          </a:p>
        </p:txBody>
      </p:sp>
      <p:sp>
        <p:nvSpPr>
          <p:cNvPr id="307" name="Google Shape;307;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pl"/>
              <a:t>Variable importance for groups</a:t>
            </a:r>
            <a:endParaRPr/>
          </a:p>
          <a:p>
            <a:pPr marL="0" lvl="0" indent="0" algn="l" rtl="0">
              <a:spcBef>
                <a:spcPts val="0"/>
              </a:spcBef>
              <a:spcAft>
                <a:spcPts val="0"/>
              </a:spcAft>
              <a:buNone/>
            </a:pPr>
            <a:endParaRPr/>
          </a:p>
        </p:txBody>
      </p:sp>
      <p:sp>
        <p:nvSpPr>
          <p:cNvPr id="308" name="Google Shape;308;p37"/>
          <p:cNvSpPr txBox="1"/>
          <p:nvPr/>
        </p:nvSpPr>
        <p:spPr>
          <a:xfrm>
            <a:off x="560850" y="1299600"/>
            <a:ext cx="5462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p>
        </p:txBody>
      </p:sp>
      <p:graphicFrame>
        <p:nvGraphicFramePr>
          <p:cNvPr id="309" name="Google Shape;309;p37"/>
          <p:cNvGraphicFramePr/>
          <p:nvPr/>
        </p:nvGraphicFramePr>
        <p:xfrm>
          <a:off x="311700" y="2613300"/>
          <a:ext cx="3451475" cy="1972230"/>
        </p:xfrm>
        <a:graphic>
          <a:graphicData uri="http://schemas.openxmlformats.org/drawingml/2006/table">
            <a:tbl>
              <a:tblPr>
                <a:noFill/>
                <a:tableStyleId>{0CA0BCFB-D6D9-4D42-904B-53ACFF33F998}</a:tableStyleId>
              </a:tblPr>
              <a:tblGrid>
                <a:gridCol w="877575">
                  <a:extLst>
                    <a:ext uri="{9D8B030D-6E8A-4147-A177-3AD203B41FA5}">
                      <a16:colId xmlns:a16="http://schemas.microsoft.com/office/drawing/2014/main" val="20000"/>
                    </a:ext>
                  </a:extLst>
                </a:gridCol>
                <a:gridCol w="783225">
                  <a:extLst>
                    <a:ext uri="{9D8B030D-6E8A-4147-A177-3AD203B41FA5}">
                      <a16:colId xmlns:a16="http://schemas.microsoft.com/office/drawing/2014/main" val="20001"/>
                    </a:ext>
                  </a:extLst>
                </a:gridCol>
                <a:gridCol w="730000">
                  <a:extLst>
                    <a:ext uri="{9D8B030D-6E8A-4147-A177-3AD203B41FA5}">
                      <a16:colId xmlns:a16="http://schemas.microsoft.com/office/drawing/2014/main" val="20002"/>
                    </a:ext>
                  </a:extLst>
                </a:gridCol>
                <a:gridCol w="1060675">
                  <a:extLst>
                    <a:ext uri="{9D8B030D-6E8A-4147-A177-3AD203B41FA5}">
                      <a16:colId xmlns:a16="http://schemas.microsoft.com/office/drawing/2014/main" val="20003"/>
                    </a:ext>
                  </a:extLst>
                </a:gridCol>
              </a:tblGrid>
              <a:tr h="506225">
                <a:tc>
                  <a:txBody>
                    <a:bodyPr/>
                    <a:lstStyle/>
                    <a:p>
                      <a:pPr marL="0" lvl="0" indent="0" algn="ctr" rtl="0">
                        <a:spcBef>
                          <a:spcPts val="0"/>
                        </a:spcBef>
                        <a:spcAft>
                          <a:spcPts val="0"/>
                        </a:spcAft>
                        <a:buNone/>
                      </a:pPr>
                      <a:r>
                        <a:rPr lang="pl" sz="1100" b="1">
                          <a:solidFill>
                            <a:schemeClr val="lt1"/>
                          </a:solidFill>
                        </a:rPr>
                        <a:t>Dribbling</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Ball control</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Sliding</a:t>
                      </a:r>
                      <a:endParaRPr sz="1100" b="1">
                        <a:solidFill>
                          <a:schemeClr val="lt1"/>
                        </a:solidFill>
                      </a:endParaRPr>
                    </a:p>
                    <a:p>
                      <a:pPr marL="0" lvl="0" indent="0" algn="ctr" rtl="0">
                        <a:spcBef>
                          <a:spcPts val="0"/>
                        </a:spcBef>
                        <a:spcAft>
                          <a:spcPts val="0"/>
                        </a:spcAft>
                        <a:buNone/>
                      </a:pPr>
                      <a:r>
                        <a:rPr lang="pl" sz="1100" b="1">
                          <a:solidFill>
                            <a:schemeClr val="lt1"/>
                          </a:solidFill>
                        </a:rPr>
                        <a:t>tackle</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Interceptions</a:t>
                      </a:r>
                      <a:endParaRPr sz="1100" b="1">
                        <a:solidFill>
                          <a:schemeClr val="lt1"/>
                        </a:solidFill>
                      </a:endParaRPr>
                    </a:p>
                  </a:txBody>
                  <a:tcPr marL="91425" marR="91425" marT="91425" marB="91425" anchor="ctr">
                    <a:solidFill>
                      <a:srgbClr val="666666"/>
                    </a:solidFill>
                  </a:tcPr>
                </a:tc>
                <a:extLst>
                  <a:ext uri="{0D108BD9-81ED-4DB2-BD59-A6C34878D82A}">
                    <a16:rowId xmlns:a16="http://schemas.microsoft.com/office/drawing/2014/main" val="10000"/>
                  </a:ext>
                </a:extLst>
              </a:tr>
              <a:tr h="484700">
                <a:tc>
                  <a:txBody>
                    <a:bodyPr/>
                    <a:lstStyle/>
                    <a:p>
                      <a:pPr marL="0" lvl="0" indent="0" algn="ctr" rtl="0">
                        <a:spcBef>
                          <a:spcPts val="0"/>
                        </a:spcBef>
                        <a:spcAft>
                          <a:spcPts val="0"/>
                        </a:spcAft>
                        <a:buNone/>
                      </a:pPr>
                      <a:r>
                        <a:rPr lang="pl"/>
                        <a:t>96</a:t>
                      </a:r>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pl"/>
                        <a:t>97</a:t>
                      </a:r>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pl"/>
                        <a:t>60</a:t>
                      </a:r>
                      <a:endParaRPr/>
                    </a:p>
                  </a:txBody>
                  <a:tcPr marL="91425" marR="91425" marT="91425" marB="91425" anchor="ctr"/>
                </a:tc>
                <a:tc>
                  <a:txBody>
                    <a:bodyPr/>
                    <a:lstStyle/>
                    <a:p>
                      <a:pPr marL="0" lvl="0" indent="0" algn="ctr" rtl="0">
                        <a:spcBef>
                          <a:spcPts val="0"/>
                        </a:spcBef>
                        <a:spcAft>
                          <a:spcPts val="0"/>
                        </a:spcAft>
                        <a:buNone/>
                      </a:pPr>
                      <a:r>
                        <a:rPr lang="pl"/>
                        <a:t>45</a:t>
                      </a:r>
                      <a:endParaRPr/>
                    </a:p>
                  </a:txBody>
                  <a:tcPr marL="91425" marR="91425" marT="91425" marB="91425" anchor="ctr"/>
                </a:tc>
                <a:extLst>
                  <a:ext uri="{0D108BD9-81ED-4DB2-BD59-A6C34878D82A}">
                    <a16:rowId xmlns:a16="http://schemas.microsoft.com/office/drawing/2014/main" val="10001"/>
                  </a:ext>
                </a:extLst>
              </a:tr>
              <a:tr h="484700">
                <a:tc>
                  <a:txBody>
                    <a:bodyPr/>
                    <a:lstStyle/>
                    <a:p>
                      <a:pPr marL="0" lvl="0" indent="0" algn="ctr" rtl="0">
                        <a:spcBef>
                          <a:spcPts val="0"/>
                        </a:spcBef>
                        <a:spcAft>
                          <a:spcPts val="0"/>
                        </a:spcAft>
                        <a:buNone/>
                      </a:pPr>
                      <a:r>
                        <a:rPr lang="pl"/>
                        <a:t>50</a:t>
                      </a:r>
                      <a:endParaRPr/>
                    </a:p>
                  </a:txBody>
                  <a:tcPr marL="91425" marR="91425" marT="91425" marB="91425" anchor="ctr">
                    <a:solidFill>
                      <a:srgbClr val="B4A7D6"/>
                    </a:solidFill>
                  </a:tcPr>
                </a:tc>
                <a:tc>
                  <a:txBody>
                    <a:bodyPr/>
                    <a:lstStyle/>
                    <a:p>
                      <a:pPr marL="0" lvl="0" indent="0" algn="ctr" rtl="0">
                        <a:spcBef>
                          <a:spcPts val="0"/>
                        </a:spcBef>
                        <a:spcAft>
                          <a:spcPts val="0"/>
                        </a:spcAft>
                        <a:buNone/>
                      </a:pPr>
                      <a:r>
                        <a:rPr lang="pl"/>
                        <a:t>58</a:t>
                      </a:r>
                      <a:endParaRPr/>
                    </a:p>
                  </a:txBody>
                  <a:tcPr marL="91425" marR="91425" marT="91425" marB="91425" anchor="ctr">
                    <a:solidFill>
                      <a:srgbClr val="B4A7D6"/>
                    </a:solidFill>
                  </a:tcPr>
                </a:tc>
                <a:tc>
                  <a:txBody>
                    <a:bodyPr/>
                    <a:lstStyle/>
                    <a:p>
                      <a:pPr marL="0" lvl="0" indent="0" algn="ctr" rtl="0">
                        <a:spcBef>
                          <a:spcPts val="0"/>
                        </a:spcBef>
                        <a:spcAft>
                          <a:spcPts val="0"/>
                        </a:spcAft>
                        <a:buNone/>
                      </a:pPr>
                      <a:r>
                        <a:rPr lang="pl"/>
                        <a:t>..</a:t>
                      </a:r>
                      <a:endParaRPr/>
                    </a:p>
                  </a:txBody>
                  <a:tcPr marL="91425" marR="91425" marT="91425" marB="91425" anchor="ct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None/>
                      </a:pPr>
                      <a:r>
                        <a:rPr lang="pl"/>
                        <a:t>48</a:t>
                      </a:r>
                      <a:endParaRPr/>
                    </a:p>
                  </a:txBody>
                  <a:tcPr marL="91425" marR="91425" marT="91425" marB="91425" anchor="ctr">
                    <a:solidFill>
                      <a:srgbClr val="8E7CC3"/>
                    </a:solidFill>
                  </a:tcPr>
                </a:tc>
                <a:tc>
                  <a:txBody>
                    <a:bodyPr/>
                    <a:lstStyle/>
                    <a:p>
                      <a:pPr marL="0" marR="0" lvl="0" indent="0" algn="ctr" rtl="0">
                        <a:lnSpc>
                          <a:spcPct val="100000"/>
                        </a:lnSpc>
                        <a:spcBef>
                          <a:spcPts val="0"/>
                        </a:spcBef>
                        <a:spcAft>
                          <a:spcPts val="0"/>
                        </a:spcAft>
                        <a:buNone/>
                      </a:pPr>
                      <a:r>
                        <a:rPr lang="pl"/>
                        <a:t>55</a:t>
                      </a:r>
                      <a:endParaRPr/>
                    </a:p>
                  </a:txBody>
                  <a:tcPr marL="91425" marR="91425" marT="91425" marB="91425" anchor="ctr">
                    <a:solidFill>
                      <a:srgbClr val="8E7CC3"/>
                    </a:solidFill>
                  </a:tcPr>
                </a:tc>
                <a:tc>
                  <a:txBody>
                    <a:bodyPr/>
                    <a:lstStyle/>
                    <a:p>
                      <a:pPr marL="0" lvl="0" indent="0" algn="ctr" rtl="0">
                        <a:spcBef>
                          <a:spcPts val="0"/>
                        </a:spcBef>
                        <a:spcAft>
                          <a:spcPts val="0"/>
                        </a:spcAft>
                        <a:buNone/>
                      </a:pPr>
                      <a:r>
                        <a:rPr lang="pl"/>
                        <a:t>..</a:t>
                      </a:r>
                      <a:endParaRPr/>
                    </a:p>
                  </a:txBody>
                  <a:tcPr marL="91425" marR="91425" marT="91425" marB="91425" anchor="ct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310" name="Google Shape;310;p37"/>
          <p:cNvSpPr txBox="1"/>
          <p:nvPr/>
        </p:nvSpPr>
        <p:spPr>
          <a:xfrm>
            <a:off x="4031125" y="3215913"/>
            <a:ext cx="12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Source Sans Pro"/>
                <a:ea typeface="Source Sans Pro"/>
                <a:cs typeface="Source Sans Pro"/>
                <a:sym typeface="Source Sans Pro"/>
              </a:rPr>
              <a:t>Permutation</a:t>
            </a:r>
            <a:endParaRPr>
              <a:latin typeface="Source Sans Pro"/>
              <a:ea typeface="Source Sans Pro"/>
              <a:cs typeface="Source Sans Pro"/>
              <a:sym typeface="Source Sans Pro"/>
            </a:endParaRPr>
          </a:p>
        </p:txBody>
      </p:sp>
      <p:sp>
        <p:nvSpPr>
          <p:cNvPr id="311" name="Google Shape;311;p37"/>
          <p:cNvSpPr/>
          <p:nvPr/>
        </p:nvSpPr>
        <p:spPr>
          <a:xfrm>
            <a:off x="4266613" y="3616288"/>
            <a:ext cx="254700" cy="338400"/>
          </a:xfrm>
          <a:prstGeom prst="curvedRightArrow">
            <a:avLst>
              <a:gd name="adj1" fmla="val 25000"/>
              <a:gd name="adj2" fmla="val 50000"/>
              <a:gd name="adj3" fmla="val 25000"/>
            </a:avLst>
          </a:prstGeom>
          <a:solidFill>
            <a:srgbClr val="9E9E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rot="-10795956">
            <a:off x="4622379" y="3616289"/>
            <a:ext cx="255000" cy="338400"/>
          </a:xfrm>
          <a:prstGeom prst="curvedRightArrow">
            <a:avLst>
              <a:gd name="adj1" fmla="val 25000"/>
              <a:gd name="adj2" fmla="val 50000"/>
              <a:gd name="adj3" fmla="val 25000"/>
            </a:avLst>
          </a:prstGeom>
          <a:solidFill>
            <a:srgbClr val="9E9E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13" name="Google Shape;313;p37"/>
          <p:cNvGraphicFramePr/>
          <p:nvPr/>
        </p:nvGraphicFramePr>
        <p:xfrm>
          <a:off x="5380825" y="2613313"/>
          <a:ext cx="3451475" cy="1972230"/>
        </p:xfrm>
        <a:graphic>
          <a:graphicData uri="http://schemas.openxmlformats.org/drawingml/2006/table">
            <a:tbl>
              <a:tblPr>
                <a:noFill/>
                <a:tableStyleId>{0CA0BCFB-D6D9-4D42-904B-53ACFF33F998}</a:tableStyleId>
              </a:tblPr>
              <a:tblGrid>
                <a:gridCol w="877575">
                  <a:extLst>
                    <a:ext uri="{9D8B030D-6E8A-4147-A177-3AD203B41FA5}">
                      <a16:colId xmlns:a16="http://schemas.microsoft.com/office/drawing/2014/main" val="20000"/>
                    </a:ext>
                  </a:extLst>
                </a:gridCol>
                <a:gridCol w="783225">
                  <a:extLst>
                    <a:ext uri="{9D8B030D-6E8A-4147-A177-3AD203B41FA5}">
                      <a16:colId xmlns:a16="http://schemas.microsoft.com/office/drawing/2014/main" val="20001"/>
                    </a:ext>
                  </a:extLst>
                </a:gridCol>
                <a:gridCol w="730000">
                  <a:extLst>
                    <a:ext uri="{9D8B030D-6E8A-4147-A177-3AD203B41FA5}">
                      <a16:colId xmlns:a16="http://schemas.microsoft.com/office/drawing/2014/main" val="20002"/>
                    </a:ext>
                  </a:extLst>
                </a:gridCol>
                <a:gridCol w="1060675">
                  <a:extLst>
                    <a:ext uri="{9D8B030D-6E8A-4147-A177-3AD203B41FA5}">
                      <a16:colId xmlns:a16="http://schemas.microsoft.com/office/drawing/2014/main" val="20003"/>
                    </a:ext>
                  </a:extLst>
                </a:gridCol>
              </a:tblGrid>
              <a:tr h="506225">
                <a:tc>
                  <a:txBody>
                    <a:bodyPr/>
                    <a:lstStyle/>
                    <a:p>
                      <a:pPr marL="0" lvl="0" indent="0" algn="ctr" rtl="0">
                        <a:spcBef>
                          <a:spcPts val="0"/>
                        </a:spcBef>
                        <a:spcAft>
                          <a:spcPts val="0"/>
                        </a:spcAft>
                        <a:buNone/>
                      </a:pPr>
                      <a:r>
                        <a:rPr lang="pl" sz="1100" b="1">
                          <a:solidFill>
                            <a:schemeClr val="lt1"/>
                          </a:solidFill>
                        </a:rPr>
                        <a:t>Dribbling</a:t>
                      </a:r>
                      <a:endParaRPr sz="1100" b="1">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pl" sz="1100" b="1">
                          <a:solidFill>
                            <a:schemeClr val="lt1"/>
                          </a:solidFill>
                        </a:rPr>
                        <a:t>Ball control</a:t>
                      </a:r>
                      <a:endParaRPr sz="1100" b="1">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pl" sz="1100" b="1">
                          <a:solidFill>
                            <a:schemeClr val="lt1"/>
                          </a:solidFill>
                        </a:rPr>
                        <a:t>Sliding</a:t>
                      </a:r>
                      <a:endParaRPr sz="1100" b="1">
                        <a:solidFill>
                          <a:schemeClr val="lt1"/>
                        </a:solidFill>
                      </a:endParaRPr>
                    </a:p>
                    <a:p>
                      <a:pPr marL="0" lvl="0" indent="0" algn="ctr" rtl="0">
                        <a:spcBef>
                          <a:spcPts val="0"/>
                        </a:spcBef>
                        <a:spcAft>
                          <a:spcPts val="0"/>
                        </a:spcAft>
                        <a:buNone/>
                      </a:pPr>
                      <a:r>
                        <a:rPr lang="pl" sz="1100" b="1">
                          <a:solidFill>
                            <a:schemeClr val="lt1"/>
                          </a:solidFill>
                        </a:rPr>
                        <a:t>tackle</a:t>
                      </a:r>
                      <a:endParaRPr sz="1100" b="1">
                        <a:solidFill>
                          <a:schemeClr val="lt1"/>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pl" sz="1100" b="1">
                          <a:solidFill>
                            <a:schemeClr val="lt1"/>
                          </a:solidFill>
                        </a:rPr>
                        <a:t>Interceptions</a:t>
                      </a:r>
                      <a:endParaRPr sz="1100" b="1">
                        <a:solidFill>
                          <a:schemeClr val="lt1"/>
                        </a:solidFill>
                      </a:endParaRPr>
                    </a:p>
                  </a:txBody>
                  <a:tcPr marL="91425" marR="91425" marT="91425" marB="91425" anchor="ctr">
                    <a:solidFill>
                      <a:srgbClr val="666666"/>
                    </a:solidFill>
                  </a:tcPr>
                </a:tc>
                <a:extLst>
                  <a:ext uri="{0D108BD9-81ED-4DB2-BD59-A6C34878D82A}">
                    <a16:rowId xmlns:a16="http://schemas.microsoft.com/office/drawing/2014/main" val="10000"/>
                  </a:ext>
                </a:extLst>
              </a:tr>
              <a:tr h="484700">
                <a:tc>
                  <a:txBody>
                    <a:bodyPr/>
                    <a:lstStyle/>
                    <a:p>
                      <a:pPr marL="0" lvl="0" indent="0" algn="ctr" rtl="0">
                        <a:spcBef>
                          <a:spcPts val="0"/>
                        </a:spcBef>
                        <a:spcAft>
                          <a:spcPts val="0"/>
                        </a:spcAft>
                        <a:buNone/>
                      </a:pPr>
                      <a:r>
                        <a:rPr lang="pl"/>
                        <a:t>50</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pl"/>
                        <a:t>58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A7D6"/>
                    </a:solidFill>
                  </a:tcPr>
                </a:tc>
                <a:tc>
                  <a:txBody>
                    <a:bodyPr/>
                    <a:lstStyle/>
                    <a:p>
                      <a:pPr marL="0" lvl="0" indent="0" algn="ctr" rtl="0">
                        <a:spcBef>
                          <a:spcPts val="0"/>
                        </a:spcBef>
                        <a:spcAft>
                          <a:spcPts val="0"/>
                        </a:spcAft>
                        <a:buNone/>
                      </a:pPr>
                      <a:r>
                        <a:rPr lang="pl"/>
                        <a:t>60</a:t>
                      </a:r>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pl"/>
                        <a:t>45</a:t>
                      </a:r>
                      <a:endParaRPr/>
                    </a:p>
                  </a:txBody>
                  <a:tcPr marL="91425" marR="91425" marT="91425" marB="91425" anchor="ctr"/>
                </a:tc>
                <a:extLst>
                  <a:ext uri="{0D108BD9-81ED-4DB2-BD59-A6C34878D82A}">
                    <a16:rowId xmlns:a16="http://schemas.microsoft.com/office/drawing/2014/main" val="10001"/>
                  </a:ext>
                </a:extLst>
              </a:tr>
              <a:tr h="484700">
                <a:tc>
                  <a:txBody>
                    <a:bodyPr/>
                    <a:lstStyle/>
                    <a:p>
                      <a:pPr marL="0" lvl="0" indent="0" algn="ctr" rtl="0">
                        <a:spcBef>
                          <a:spcPts val="0"/>
                        </a:spcBef>
                        <a:spcAft>
                          <a:spcPts val="0"/>
                        </a:spcAft>
                        <a:buNone/>
                      </a:pPr>
                      <a:r>
                        <a:rPr lang="pl"/>
                        <a:t>96</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pl"/>
                        <a:t>97</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pl"/>
                        <a:t>..</a:t>
                      </a:r>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None/>
                      </a:pPr>
                      <a:r>
                        <a:rPr lang="pl"/>
                        <a:t>48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E7CC3"/>
                    </a:solidFill>
                  </a:tcPr>
                </a:tc>
                <a:tc>
                  <a:txBody>
                    <a:bodyPr/>
                    <a:lstStyle/>
                    <a:p>
                      <a:pPr marL="0" marR="0" lvl="0" indent="0" algn="ctr" rtl="0">
                        <a:lnSpc>
                          <a:spcPct val="100000"/>
                        </a:lnSpc>
                        <a:spcBef>
                          <a:spcPts val="0"/>
                        </a:spcBef>
                        <a:spcAft>
                          <a:spcPts val="0"/>
                        </a:spcAft>
                        <a:buNone/>
                      </a:pPr>
                      <a:r>
                        <a:rPr lang="pl"/>
                        <a:t>55</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E7CC3"/>
                    </a:solidFill>
                  </a:tcPr>
                </a:tc>
                <a:tc>
                  <a:txBody>
                    <a:bodyPr/>
                    <a:lstStyle/>
                    <a:p>
                      <a:pPr marL="0" lvl="0" indent="0" algn="ctr" rtl="0">
                        <a:spcBef>
                          <a:spcPts val="0"/>
                        </a:spcBef>
                        <a:spcAft>
                          <a:spcPts val="0"/>
                        </a:spcAft>
                        <a:buNone/>
                      </a:pPr>
                      <a:r>
                        <a:rPr lang="pl"/>
                        <a:t>..</a:t>
                      </a:r>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pl"/>
                        <a:t>..</a:t>
                      </a:r>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What if the correlation structure is complex?</a:t>
            </a:r>
            <a:endParaRPr/>
          </a:p>
        </p:txBody>
      </p:sp>
      <p:sp>
        <p:nvSpPr>
          <p:cNvPr id="319" name="Google Shape;319;p38"/>
          <p:cNvSpPr/>
          <p:nvPr/>
        </p:nvSpPr>
        <p:spPr>
          <a:xfrm>
            <a:off x="2629175" y="1322375"/>
            <a:ext cx="3930600" cy="3592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38"/>
          <p:cNvPicPr preferRelativeResize="0"/>
          <p:nvPr/>
        </p:nvPicPr>
        <p:blipFill>
          <a:blip r:embed="rId3">
            <a:alphaModFix/>
          </a:blip>
          <a:stretch>
            <a:fillRect/>
          </a:stretch>
        </p:blipFill>
        <p:spPr>
          <a:xfrm>
            <a:off x="1414836" y="1565325"/>
            <a:ext cx="6314324" cy="3298601"/>
          </a:xfrm>
          <a:prstGeom prst="rect">
            <a:avLst/>
          </a:prstGeom>
          <a:noFill/>
          <a:ln>
            <a:noFill/>
          </a:ln>
        </p:spPr>
      </p:pic>
      <p:sp>
        <p:nvSpPr>
          <p:cNvPr id="321" name="Google Shape;321;p38"/>
          <p:cNvSpPr/>
          <p:nvPr/>
        </p:nvSpPr>
        <p:spPr>
          <a:xfrm>
            <a:off x="1173825" y="1558000"/>
            <a:ext cx="4076400" cy="339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txBox="1">
            <a:spLocks noGrp="1"/>
          </p:cNvSpPr>
          <p:nvPr>
            <p:ph type="body" idx="1"/>
          </p:nvPr>
        </p:nvSpPr>
        <p:spPr>
          <a:xfrm>
            <a:off x="311700" y="1152475"/>
            <a:ext cx="6031500" cy="3416400"/>
          </a:xfrm>
          <a:prstGeom prst="rect">
            <a:avLst/>
          </a:prstGeom>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pl"/>
              <a:t>One pair of correlated variables - easy</a:t>
            </a:r>
            <a:endParaRPr/>
          </a:p>
          <a:p>
            <a:pPr marL="457200" lvl="0" indent="-342900" algn="l" rtl="0">
              <a:lnSpc>
                <a:spcPct val="150000"/>
              </a:lnSpc>
              <a:spcBef>
                <a:spcPts val="1000"/>
              </a:spcBef>
              <a:spcAft>
                <a:spcPts val="0"/>
              </a:spcAft>
              <a:buSzPts val="1800"/>
              <a:buChar char="-"/>
            </a:pPr>
            <a:r>
              <a:rPr lang="pl"/>
              <a:t>More complex structure - challenging</a:t>
            </a:r>
            <a:endParaRPr/>
          </a:p>
          <a:p>
            <a:pPr marL="457200" lvl="0" indent="-342900" algn="l" rtl="0">
              <a:lnSpc>
                <a:spcPct val="150000"/>
              </a:lnSpc>
              <a:spcBef>
                <a:spcPts val="1000"/>
              </a:spcBef>
              <a:spcAft>
                <a:spcPts val="0"/>
              </a:spcAft>
              <a:buSzPts val="1800"/>
              <a:buChar char="-"/>
            </a:pPr>
            <a:r>
              <a:rPr lang="pl"/>
              <a:t>How many groups?</a:t>
            </a:r>
            <a:endParaRPr/>
          </a:p>
          <a:p>
            <a:pPr marL="457200" lvl="0" indent="-342900" algn="l" rtl="0">
              <a:lnSpc>
                <a:spcPct val="150000"/>
              </a:lnSpc>
              <a:spcBef>
                <a:spcPts val="1000"/>
              </a:spcBef>
              <a:spcAft>
                <a:spcPts val="0"/>
              </a:spcAft>
              <a:buSzPts val="1800"/>
              <a:buChar char="-"/>
            </a:pPr>
            <a:r>
              <a:rPr lang="pl"/>
              <a:t>Use dendrogram </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What cut off should I choose? How many groups should I use?</a:t>
            </a:r>
            <a:endParaRPr/>
          </a:p>
        </p:txBody>
      </p:sp>
      <p:pic>
        <p:nvPicPr>
          <p:cNvPr id="328" name="Google Shape;328;p39"/>
          <p:cNvPicPr preferRelativeResize="0"/>
          <p:nvPr/>
        </p:nvPicPr>
        <p:blipFill>
          <a:blip r:embed="rId3">
            <a:alphaModFix/>
          </a:blip>
          <a:stretch>
            <a:fillRect/>
          </a:stretch>
        </p:blipFill>
        <p:spPr>
          <a:xfrm>
            <a:off x="1414836" y="1565325"/>
            <a:ext cx="6314324" cy="3298601"/>
          </a:xfrm>
          <a:prstGeom prst="rect">
            <a:avLst/>
          </a:prstGeom>
          <a:noFill/>
          <a:ln>
            <a:noFill/>
          </a:ln>
        </p:spPr>
      </p:pic>
      <p:sp>
        <p:nvSpPr>
          <p:cNvPr id="329" name="Google Shape;329;p39"/>
          <p:cNvSpPr/>
          <p:nvPr/>
        </p:nvSpPr>
        <p:spPr>
          <a:xfrm>
            <a:off x="1173825" y="1558000"/>
            <a:ext cx="4076400" cy="339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What cut off should I choose? How many groups should I use?</a:t>
            </a:r>
            <a:endParaRPr/>
          </a:p>
        </p:txBody>
      </p:sp>
      <p:pic>
        <p:nvPicPr>
          <p:cNvPr id="335" name="Google Shape;335;p40"/>
          <p:cNvPicPr preferRelativeResize="0"/>
          <p:nvPr/>
        </p:nvPicPr>
        <p:blipFill>
          <a:blip r:embed="rId3">
            <a:alphaModFix/>
          </a:blip>
          <a:stretch>
            <a:fillRect/>
          </a:stretch>
        </p:blipFill>
        <p:spPr>
          <a:xfrm>
            <a:off x="1414836" y="1565325"/>
            <a:ext cx="6314324" cy="3298601"/>
          </a:xfrm>
          <a:prstGeom prst="rect">
            <a:avLst/>
          </a:prstGeom>
          <a:noFill/>
          <a:ln>
            <a:noFill/>
          </a:ln>
        </p:spPr>
      </p:pic>
      <p:sp>
        <p:nvSpPr>
          <p:cNvPr id="336" name="Google Shape;336;p40"/>
          <p:cNvSpPr/>
          <p:nvPr/>
        </p:nvSpPr>
        <p:spPr>
          <a:xfrm>
            <a:off x="1173825" y="1558000"/>
            <a:ext cx="2091600" cy="3393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What cut off should I choose? How many groups should I use?</a:t>
            </a:r>
            <a:endParaRPr/>
          </a:p>
        </p:txBody>
      </p:sp>
      <p:pic>
        <p:nvPicPr>
          <p:cNvPr id="342" name="Google Shape;342;p41"/>
          <p:cNvPicPr preferRelativeResize="0"/>
          <p:nvPr/>
        </p:nvPicPr>
        <p:blipFill>
          <a:blip r:embed="rId3">
            <a:alphaModFix/>
          </a:blip>
          <a:stretch>
            <a:fillRect/>
          </a:stretch>
        </p:blipFill>
        <p:spPr>
          <a:xfrm>
            <a:off x="1414836" y="1565325"/>
            <a:ext cx="6314324" cy="3298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What cut off should I choose? How many groups should I use?</a:t>
            </a:r>
            <a:endParaRPr/>
          </a:p>
        </p:txBody>
      </p:sp>
      <p:pic>
        <p:nvPicPr>
          <p:cNvPr id="348" name="Google Shape;348;p42" descr="A screenshot of a cell phone&#10;&#10;Description automatically generated"/>
          <p:cNvPicPr preferRelativeResize="0"/>
          <p:nvPr/>
        </p:nvPicPr>
        <p:blipFill rotWithShape="1">
          <a:blip r:embed="rId3">
            <a:alphaModFix/>
          </a:blip>
          <a:srcRect/>
          <a:stretch/>
        </p:blipFill>
        <p:spPr>
          <a:xfrm>
            <a:off x="512888" y="1604225"/>
            <a:ext cx="8118225" cy="2924100"/>
          </a:xfrm>
          <a:prstGeom prst="rect">
            <a:avLst/>
          </a:prstGeom>
          <a:noFill/>
          <a:ln>
            <a:noFill/>
          </a:ln>
        </p:spPr>
      </p:pic>
      <p:sp>
        <p:nvSpPr>
          <p:cNvPr id="349" name="Google Shape;349;p42"/>
          <p:cNvSpPr/>
          <p:nvPr/>
        </p:nvSpPr>
        <p:spPr>
          <a:xfrm>
            <a:off x="1225247" y="1373220"/>
            <a:ext cx="6681600" cy="751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43" descr="A screenshot of a cell phone&#10;&#10;Description automatically generated"/>
          <p:cNvPicPr preferRelativeResize="0"/>
          <p:nvPr/>
        </p:nvPicPr>
        <p:blipFill rotWithShape="1">
          <a:blip r:embed="rId3">
            <a:alphaModFix/>
          </a:blip>
          <a:srcRect/>
          <a:stretch/>
        </p:blipFill>
        <p:spPr>
          <a:xfrm>
            <a:off x="512888" y="1109663"/>
            <a:ext cx="8118225" cy="2924100"/>
          </a:xfrm>
          <a:prstGeom prst="rect">
            <a:avLst/>
          </a:prstGeom>
          <a:noFill/>
          <a:ln>
            <a:noFill/>
          </a:ln>
        </p:spPr>
      </p:pic>
      <p:sp>
        <p:nvSpPr>
          <p:cNvPr id="355" name="Google Shape;355;p43"/>
          <p:cNvSpPr/>
          <p:nvPr/>
        </p:nvSpPr>
        <p:spPr>
          <a:xfrm>
            <a:off x="3635966" y="1505527"/>
            <a:ext cx="5170500" cy="2010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Intro to Triplot</a:t>
            </a:r>
            <a:endParaRPr/>
          </a:p>
        </p:txBody>
      </p:sp>
      <p:sp>
        <p:nvSpPr>
          <p:cNvPr id="111" name="Google Shape;111;p26"/>
          <p:cNvSpPr txBox="1">
            <a:spLocks noGrp="1"/>
          </p:cNvSpPr>
          <p:nvPr>
            <p:ph type="body" idx="1"/>
          </p:nvPr>
        </p:nvSpPr>
        <p:spPr>
          <a:xfrm>
            <a:off x="222352" y="1017725"/>
            <a:ext cx="62148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pl"/>
              <a:t>Solution for some challenges with Variable Importance measures</a:t>
            </a:r>
            <a:endParaRPr/>
          </a:p>
          <a:p>
            <a:pPr marL="457200" lvl="0" indent="-342900" algn="l" rtl="0">
              <a:lnSpc>
                <a:spcPct val="150000"/>
              </a:lnSpc>
              <a:spcBef>
                <a:spcPts val="0"/>
              </a:spcBef>
              <a:spcAft>
                <a:spcPts val="0"/>
              </a:spcAft>
              <a:buSzPts val="1800"/>
              <a:buChar char="●"/>
            </a:pPr>
            <a:r>
              <a:rPr lang="pl"/>
              <a:t>New type of chart </a:t>
            </a:r>
            <a:endParaRPr b="1"/>
          </a:p>
          <a:p>
            <a:pPr marL="457200" lvl="0" indent="-342900" algn="l" rtl="0">
              <a:lnSpc>
                <a:spcPct val="150000"/>
              </a:lnSpc>
              <a:spcBef>
                <a:spcPts val="0"/>
              </a:spcBef>
              <a:spcAft>
                <a:spcPts val="0"/>
              </a:spcAft>
              <a:buSzPts val="1800"/>
              <a:buChar char="●"/>
            </a:pPr>
            <a:r>
              <a:rPr lang="pl"/>
              <a:t>Part of DALEX universe</a:t>
            </a:r>
            <a:endParaRPr/>
          </a:p>
          <a:p>
            <a:pPr marL="457200" lvl="0" indent="0" algn="l" rtl="0">
              <a:lnSpc>
                <a:spcPct val="150000"/>
              </a:lnSpc>
              <a:spcBef>
                <a:spcPts val="1200"/>
              </a:spcBef>
              <a:spcAft>
                <a:spcPts val="1200"/>
              </a:spcAft>
              <a:buNone/>
            </a:pPr>
            <a:endParaRPr/>
          </a:p>
        </p:txBody>
      </p:sp>
      <p:pic>
        <p:nvPicPr>
          <p:cNvPr id="112" name="Google Shape;112;p26"/>
          <p:cNvPicPr preferRelativeResize="0"/>
          <p:nvPr/>
        </p:nvPicPr>
        <p:blipFill>
          <a:blip r:embed="rId3">
            <a:alphaModFix/>
          </a:blip>
          <a:stretch>
            <a:fillRect/>
          </a:stretch>
        </p:blipFill>
        <p:spPr>
          <a:xfrm>
            <a:off x="3365199" y="1589300"/>
            <a:ext cx="1801599" cy="1905399"/>
          </a:xfrm>
          <a:prstGeom prst="rect">
            <a:avLst/>
          </a:prstGeom>
          <a:noFill/>
          <a:ln>
            <a:noFill/>
          </a:ln>
        </p:spPr>
      </p:pic>
      <p:pic>
        <p:nvPicPr>
          <p:cNvPr id="113" name="Google Shape;113;p26"/>
          <p:cNvPicPr preferRelativeResize="0"/>
          <p:nvPr/>
        </p:nvPicPr>
        <p:blipFill>
          <a:blip r:embed="rId4">
            <a:alphaModFix/>
          </a:blip>
          <a:stretch>
            <a:fillRect/>
          </a:stretch>
        </p:blipFill>
        <p:spPr>
          <a:xfrm>
            <a:off x="4350899" y="3016000"/>
            <a:ext cx="1651351" cy="1905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44" descr="09"/>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61" name="Google Shape;361;p44"/>
          <p:cNvSpPr txBox="1"/>
          <p:nvPr/>
        </p:nvSpPr>
        <p:spPr>
          <a:xfrm>
            <a:off x="2166775" y="4507745"/>
            <a:ext cx="48909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Correlation between </a:t>
            </a:r>
            <a:r>
              <a:rPr lang="pl" sz="1100" i="1">
                <a:solidFill>
                  <a:schemeClr val="dk1"/>
                </a:solidFill>
                <a:latin typeface="Droid Sans Mono"/>
                <a:ea typeface="Droid Sans Mono"/>
                <a:cs typeface="Droid Sans Mono"/>
                <a:sym typeface="Droid Sans Mono"/>
              </a:rPr>
              <a:t>tax</a:t>
            </a:r>
            <a:r>
              <a:rPr lang="pl" sz="1100">
                <a:solidFill>
                  <a:schemeClr val="dk1"/>
                </a:solidFill>
                <a:latin typeface="Droid Sans Mono"/>
                <a:ea typeface="Droid Sans Mono"/>
                <a:cs typeface="Droid Sans Mono"/>
                <a:sym typeface="Droid Sans Mono"/>
              </a:rPr>
              <a:t> and </a:t>
            </a:r>
            <a:r>
              <a:rPr lang="pl" sz="1100" i="1">
                <a:solidFill>
                  <a:schemeClr val="dk1"/>
                </a:solidFill>
                <a:latin typeface="Droid Sans Mono"/>
                <a:ea typeface="Droid Sans Mono"/>
                <a:cs typeface="Droid Sans Mono"/>
                <a:sym typeface="Droid Sans Mono"/>
              </a:rPr>
              <a:t>rad</a:t>
            </a:r>
            <a:r>
              <a:rPr lang="pl" sz="1100">
                <a:solidFill>
                  <a:schemeClr val="dk1"/>
                </a:solidFill>
                <a:latin typeface="Droid Sans Mono"/>
                <a:ea typeface="Droid Sans Mono"/>
                <a:cs typeface="Droid Sans Mono"/>
                <a:sym typeface="Droid Sans Mono"/>
              </a:rPr>
              <a:t> variables is the strongest.</a:t>
            </a:r>
            <a:endParaRPr sz="1100"/>
          </a:p>
        </p:txBody>
      </p:sp>
      <p:sp>
        <p:nvSpPr>
          <p:cNvPr id="362" name="Google Shape;362;p44"/>
          <p:cNvSpPr/>
          <p:nvPr/>
        </p:nvSpPr>
        <p:spPr>
          <a:xfrm>
            <a:off x="847725" y="1600200"/>
            <a:ext cx="209400" cy="561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45" descr="08"/>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68" name="Google Shape;368;p45"/>
          <p:cNvSpPr txBox="1"/>
          <p:nvPr/>
        </p:nvSpPr>
        <p:spPr>
          <a:xfrm>
            <a:off x="2932008" y="4507745"/>
            <a:ext cx="32799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Importance of this group is equal 3.75.</a:t>
            </a:r>
            <a:endParaRPr sz="1100"/>
          </a:p>
        </p:txBody>
      </p:sp>
      <p:sp>
        <p:nvSpPr>
          <p:cNvPr id="369" name="Google Shape;369;p45"/>
          <p:cNvSpPr/>
          <p:nvPr/>
        </p:nvSpPr>
        <p:spPr>
          <a:xfrm>
            <a:off x="847725" y="1600200"/>
            <a:ext cx="209400" cy="561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6" descr="07"/>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75" name="Google Shape;375;p46"/>
          <p:cNvSpPr txBox="1"/>
          <p:nvPr/>
        </p:nvSpPr>
        <p:spPr>
          <a:xfrm>
            <a:off x="2851457" y="4507745"/>
            <a:ext cx="34410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Correlation between </a:t>
            </a:r>
            <a:r>
              <a:rPr lang="pl" sz="1100" i="1">
                <a:solidFill>
                  <a:schemeClr val="dk1"/>
                </a:solidFill>
                <a:latin typeface="Droid Sans Mono"/>
                <a:ea typeface="Droid Sans Mono"/>
                <a:cs typeface="Droid Sans Mono"/>
                <a:sym typeface="Droid Sans Mono"/>
              </a:rPr>
              <a:t>rm</a:t>
            </a:r>
            <a:r>
              <a:rPr lang="pl" sz="1100">
                <a:solidFill>
                  <a:schemeClr val="dk1"/>
                </a:solidFill>
                <a:latin typeface="Droid Sans Mono"/>
                <a:ea typeface="Droid Sans Mono"/>
                <a:cs typeface="Droid Sans Mono"/>
                <a:sym typeface="Droid Sans Mono"/>
              </a:rPr>
              <a:t> and </a:t>
            </a:r>
            <a:r>
              <a:rPr lang="pl" sz="1100" i="1">
                <a:solidFill>
                  <a:schemeClr val="dk1"/>
                </a:solidFill>
                <a:latin typeface="Droid Sans Mono"/>
                <a:ea typeface="Droid Sans Mono"/>
                <a:cs typeface="Droid Sans Mono"/>
                <a:sym typeface="Droid Sans Mono"/>
              </a:rPr>
              <a:t>lstat</a:t>
            </a:r>
            <a:r>
              <a:rPr lang="pl" sz="1100">
                <a:solidFill>
                  <a:schemeClr val="dk1"/>
                </a:solidFill>
                <a:latin typeface="Droid Sans Mono"/>
                <a:ea typeface="Droid Sans Mono"/>
                <a:cs typeface="Droid Sans Mono"/>
                <a:sym typeface="Droid Sans Mono"/>
              </a:rPr>
              <a:t> is 0.64.</a:t>
            </a:r>
            <a:endParaRPr sz="1100"/>
          </a:p>
        </p:txBody>
      </p:sp>
      <p:sp>
        <p:nvSpPr>
          <p:cNvPr id="376" name="Google Shape;376;p46"/>
          <p:cNvSpPr/>
          <p:nvPr/>
        </p:nvSpPr>
        <p:spPr>
          <a:xfrm>
            <a:off x="790576" y="2640012"/>
            <a:ext cx="266700" cy="561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47" descr="06"/>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82" name="Google Shape;382;p47"/>
          <p:cNvSpPr txBox="1"/>
          <p:nvPr/>
        </p:nvSpPr>
        <p:spPr>
          <a:xfrm>
            <a:off x="3012559" y="4507745"/>
            <a:ext cx="31188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Importance of this group equal 10.65.</a:t>
            </a:r>
            <a:endParaRPr sz="1100"/>
          </a:p>
        </p:txBody>
      </p:sp>
      <p:sp>
        <p:nvSpPr>
          <p:cNvPr id="383" name="Google Shape;383;p47"/>
          <p:cNvSpPr/>
          <p:nvPr/>
        </p:nvSpPr>
        <p:spPr>
          <a:xfrm>
            <a:off x="790576" y="2640012"/>
            <a:ext cx="266700" cy="561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48" descr="05"/>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89" name="Google Shape;389;p48"/>
          <p:cNvSpPr txBox="1"/>
          <p:nvPr/>
        </p:nvSpPr>
        <p:spPr>
          <a:xfrm>
            <a:off x="2327876" y="4507745"/>
            <a:ext cx="44883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Correlation between </a:t>
            </a:r>
            <a:r>
              <a:rPr lang="pl" sz="1100" i="1">
                <a:solidFill>
                  <a:schemeClr val="dk1"/>
                </a:solidFill>
                <a:latin typeface="Droid Sans Mono"/>
                <a:ea typeface="Droid Sans Mono"/>
                <a:cs typeface="Droid Sans Mono"/>
                <a:sym typeface="Droid Sans Mono"/>
              </a:rPr>
              <a:t>ptratio</a:t>
            </a:r>
            <a:r>
              <a:rPr lang="pl" sz="1100">
                <a:solidFill>
                  <a:schemeClr val="dk1"/>
                </a:solidFill>
                <a:latin typeface="Droid Sans Mono"/>
                <a:ea typeface="Droid Sans Mono"/>
                <a:cs typeface="Droid Sans Mono"/>
                <a:sym typeface="Droid Sans Mono"/>
              </a:rPr>
              <a:t> and group </a:t>
            </a:r>
            <a:r>
              <a:rPr lang="pl" sz="1100" i="1">
                <a:solidFill>
                  <a:schemeClr val="dk1"/>
                </a:solidFill>
                <a:latin typeface="Droid Sans Mono"/>
                <a:ea typeface="Droid Sans Mono"/>
                <a:cs typeface="Droid Sans Mono"/>
                <a:sym typeface="Droid Sans Mono"/>
              </a:rPr>
              <a:t>tax</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rad</a:t>
            </a:r>
            <a:r>
              <a:rPr lang="pl" sz="1100">
                <a:solidFill>
                  <a:schemeClr val="dk1"/>
                </a:solidFill>
                <a:latin typeface="Droid Sans Mono"/>
                <a:ea typeface="Droid Sans Mono"/>
                <a:cs typeface="Droid Sans Mono"/>
                <a:sym typeface="Droid Sans Mono"/>
              </a:rPr>
              <a:t> is 0.32.</a:t>
            </a:r>
            <a:endParaRPr sz="1100"/>
          </a:p>
        </p:txBody>
      </p:sp>
      <p:sp>
        <p:nvSpPr>
          <p:cNvPr id="390" name="Google Shape;390;p48"/>
          <p:cNvSpPr/>
          <p:nvPr/>
        </p:nvSpPr>
        <p:spPr>
          <a:xfrm>
            <a:off x="733425" y="1600200"/>
            <a:ext cx="323700" cy="8955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49" descr="04"/>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396" name="Google Shape;396;p49"/>
          <p:cNvSpPr txBox="1"/>
          <p:nvPr/>
        </p:nvSpPr>
        <p:spPr>
          <a:xfrm>
            <a:off x="2488978" y="4507745"/>
            <a:ext cx="41661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Importance of this 3-elements group is equal 4.89.</a:t>
            </a:r>
            <a:endParaRPr sz="1100"/>
          </a:p>
        </p:txBody>
      </p:sp>
      <p:sp>
        <p:nvSpPr>
          <p:cNvPr id="397" name="Google Shape;397;p49"/>
          <p:cNvSpPr/>
          <p:nvPr/>
        </p:nvSpPr>
        <p:spPr>
          <a:xfrm>
            <a:off x="733425" y="1600200"/>
            <a:ext cx="323700" cy="8955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50" descr="03"/>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403" name="Google Shape;403;p50"/>
          <p:cNvSpPr txBox="1"/>
          <p:nvPr/>
        </p:nvSpPr>
        <p:spPr>
          <a:xfrm>
            <a:off x="1723744" y="4507745"/>
            <a:ext cx="56964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Correlation between group </a:t>
            </a:r>
            <a:r>
              <a:rPr lang="pl" sz="1100" i="1">
                <a:solidFill>
                  <a:schemeClr val="dk1"/>
                </a:solidFill>
                <a:latin typeface="Droid Sans Mono"/>
                <a:ea typeface="Droid Sans Mono"/>
                <a:cs typeface="Droid Sans Mono"/>
                <a:sym typeface="Droid Sans Mono"/>
              </a:rPr>
              <a:t>lstat</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rm </a:t>
            </a:r>
            <a:r>
              <a:rPr lang="pl" sz="1100">
                <a:solidFill>
                  <a:schemeClr val="dk1"/>
                </a:solidFill>
                <a:latin typeface="Droid Sans Mono"/>
                <a:ea typeface="Droid Sans Mono"/>
                <a:cs typeface="Droid Sans Mono"/>
                <a:sym typeface="Droid Sans Mono"/>
              </a:rPr>
              <a:t>and group </a:t>
            </a:r>
            <a:r>
              <a:rPr lang="pl" sz="1100" i="1">
                <a:solidFill>
                  <a:schemeClr val="dk1"/>
                </a:solidFill>
                <a:latin typeface="Droid Sans Mono"/>
                <a:ea typeface="Droid Sans Mono"/>
                <a:cs typeface="Droid Sans Mono"/>
                <a:sym typeface="Droid Sans Mono"/>
              </a:rPr>
              <a:t>ptratio</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tax</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rad </a:t>
            </a:r>
            <a:r>
              <a:rPr lang="pl" sz="1100">
                <a:solidFill>
                  <a:schemeClr val="dk1"/>
                </a:solidFill>
                <a:latin typeface="Droid Sans Mono"/>
                <a:ea typeface="Droid Sans Mono"/>
                <a:cs typeface="Droid Sans Mono"/>
                <a:sym typeface="Droid Sans Mono"/>
              </a:rPr>
              <a:t>is 0.11.</a:t>
            </a:r>
            <a:endParaRPr sz="1100"/>
          </a:p>
        </p:txBody>
      </p:sp>
      <p:sp>
        <p:nvSpPr>
          <p:cNvPr id="404" name="Google Shape;404;p50"/>
          <p:cNvSpPr/>
          <p:nvPr/>
        </p:nvSpPr>
        <p:spPr>
          <a:xfrm>
            <a:off x="666750" y="1581150"/>
            <a:ext cx="390600" cy="1620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51" descr="02"/>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410" name="Google Shape;410;p51"/>
          <p:cNvSpPr txBox="1"/>
          <p:nvPr/>
        </p:nvSpPr>
        <p:spPr>
          <a:xfrm>
            <a:off x="2448703" y="4507745"/>
            <a:ext cx="42465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Importance of this 5 elements group is equal 12.27.</a:t>
            </a:r>
            <a:endParaRPr sz="1100"/>
          </a:p>
        </p:txBody>
      </p:sp>
      <p:sp>
        <p:nvSpPr>
          <p:cNvPr id="411" name="Google Shape;411;p51"/>
          <p:cNvSpPr/>
          <p:nvPr/>
        </p:nvSpPr>
        <p:spPr>
          <a:xfrm>
            <a:off x="666750" y="1581150"/>
            <a:ext cx="390600" cy="16209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52" descr="01"/>
          <p:cNvPicPr preferRelativeResize="0"/>
          <p:nvPr/>
        </p:nvPicPr>
        <p:blipFill rotWithShape="1">
          <a:blip r:embed="rId3">
            <a:alphaModFix/>
          </a:blip>
          <a:srcRect/>
          <a:stretch/>
        </p:blipFill>
        <p:spPr>
          <a:xfrm>
            <a:off x="514350" y="1109663"/>
            <a:ext cx="8115300" cy="2922985"/>
          </a:xfrm>
          <a:prstGeom prst="rect">
            <a:avLst/>
          </a:prstGeom>
          <a:noFill/>
          <a:ln>
            <a:noFill/>
          </a:ln>
        </p:spPr>
      </p:pic>
      <p:sp>
        <p:nvSpPr>
          <p:cNvPr id="417" name="Google Shape;417;p52"/>
          <p:cNvSpPr txBox="1"/>
          <p:nvPr/>
        </p:nvSpPr>
        <p:spPr>
          <a:xfrm>
            <a:off x="1884846" y="4507745"/>
            <a:ext cx="5374200" cy="40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a:solidFill>
                  <a:schemeClr val="dk1"/>
                </a:solidFill>
                <a:latin typeface="Droid Sans Mono"/>
                <a:ea typeface="Droid Sans Mono"/>
                <a:cs typeface="Droid Sans Mono"/>
                <a:sym typeface="Droid Sans Mono"/>
              </a:rPr>
              <a:t>Correlation between </a:t>
            </a:r>
            <a:r>
              <a:rPr lang="pl" sz="1100" i="1">
                <a:solidFill>
                  <a:schemeClr val="dk1"/>
                </a:solidFill>
                <a:latin typeface="Droid Sans Mono"/>
                <a:ea typeface="Droid Sans Mono"/>
                <a:cs typeface="Droid Sans Mono"/>
                <a:sym typeface="Droid Sans Mono"/>
              </a:rPr>
              <a:t>lstat</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rm</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ptratio</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tax</a:t>
            </a:r>
            <a:r>
              <a:rPr lang="pl" sz="1100">
                <a:solidFill>
                  <a:schemeClr val="dk1"/>
                </a:solidFill>
                <a:latin typeface="Droid Sans Mono"/>
                <a:ea typeface="Droid Sans Mono"/>
                <a:cs typeface="Droid Sans Mono"/>
                <a:sym typeface="Droid Sans Mono"/>
              </a:rPr>
              <a:t>+</a:t>
            </a:r>
            <a:r>
              <a:rPr lang="pl" sz="1100" i="1">
                <a:solidFill>
                  <a:schemeClr val="dk1"/>
                </a:solidFill>
                <a:latin typeface="Droid Sans Mono"/>
                <a:ea typeface="Droid Sans Mono"/>
                <a:cs typeface="Droid Sans Mono"/>
                <a:sym typeface="Droid Sans Mono"/>
              </a:rPr>
              <a:t>rad </a:t>
            </a:r>
            <a:r>
              <a:rPr lang="pl" sz="1100">
                <a:solidFill>
                  <a:schemeClr val="dk1"/>
                </a:solidFill>
                <a:latin typeface="Droid Sans Mono"/>
                <a:ea typeface="Droid Sans Mono"/>
                <a:cs typeface="Droid Sans Mono"/>
                <a:sym typeface="Droid Sans Mono"/>
              </a:rPr>
              <a:t>group and </a:t>
            </a:r>
            <a:r>
              <a:rPr lang="pl" sz="1100" i="1">
                <a:solidFill>
                  <a:schemeClr val="dk1"/>
                </a:solidFill>
                <a:latin typeface="Droid Sans Mono"/>
                <a:ea typeface="Droid Sans Mono"/>
                <a:cs typeface="Droid Sans Mono"/>
                <a:sym typeface="Droid Sans Mono"/>
              </a:rPr>
              <a:t>b</a:t>
            </a:r>
            <a:r>
              <a:rPr lang="pl" sz="1100">
                <a:solidFill>
                  <a:schemeClr val="dk1"/>
                </a:solidFill>
                <a:latin typeface="Droid Sans Mono"/>
                <a:ea typeface="Droid Sans Mono"/>
                <a:cs typeface="Droid Sans Mono"/>
                <a:sym typeface="Droid Sans Mono"/>
              </a:rPr>
              <a:t> is 0.05.</a:t>
            </a:r>
            <a:endParaRPr sz="1100"/>
          </a:p>
        </p:txBody>
      </p:sp>
      <p:sp>
        <p:nvSpPr>
          <p:cNvPr id="418" name="Google Shape;418;p52"/>
          <p:cNvSpPr/>
          <p:nvPr/>
        </p:nvSpPr>
        <p:spPr>
          <a:xfrm>
            <a:off x="733425" y="1600200"/>
            <a:ext cx="323700" cy="19812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53" descr="A screenshot of a cell phone&#10;&#10;Description automatically generated"/>
          <p:cNvPicPr preferRelativeResize="0"/>
          <p:nvPr/>
        </p:nvPicPr>
        <p:blipFill rotWithShape="1">
          <a:blip r:embed="rId3">
            <a:alphaModFix/>
          </a:blip>
          <a:srcRect/>
          <a:stretch/>
        </p:blipFill>
        <p:spPr>
          <a:xfrm>
            <a:off x="512888" y="1109663"/>
            <a:ext cx="8118225" cy="2924100"/>
          </a:xfrm>
          <a:prstGeom prst="rect">
            <a:avLst/>
          </a:prstGeom>
          <a:noFill/>
          <a:ln>
            <a:noFill/>
          </a:ln>
        </p:spPr>
      </p:pic>
      <p:sp>
        <p:nvSpPr>
          <p:cNvPr id="424" name="Google Shape;424;p53"/>
          <p:cNvSpPr txBox="1"/>
          <p:nvPr/>
        </p:nvSpPr>
        <p:spPr>
          <a:xfrm>
            <a:off x="3213936" y="4507745"/>
            <a:ext cx="27162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1100" b="1">
                <a:solidFill>
                  <a:schemeClr val="dk1"/>
                </a:solidFill>
                <a:latin typeface="Droid Sans Mono"/>
                <a:ea typeface="Droid Sans Mono"/>
                <a:cs typeface="Droid Sans Mono"/>
                <a:sym typeface="Droid Sans Mono"/>
              </a:rPr>
              <a:t>Baseline</a:t>
            </a:r>
            <a:r>
              <a:rPr lang="pl" sz="1100">
                <a:solidFill>
                  <a:schemeClr val="dk1"/>
                </a:solidFill>
                <a:latin typeface="Droid Sans Mono"/>
                <a:ea typeface="Droid Sans Mono"/>
                <a:cs typeface="Droid Sans Mono"/>
                <a:sym typeface="Droid Sans Mono"/>
              </a:rPr>
              <a:t> for the model is 12.57.</a:t>
            </a:r>
            <a:endParaRPr sz="1100"/>
          </a:p>
        </p:txBody>
      </p:sp>
      <p:sp>
        <p:nvSpPr>
          <p:cNvPr id="425" name="Google Shape;425;p53"/>
          <p:cNvSpPr/>
          <p:nvPr/>
        </p:nvSpPr>
        <p:spPr>
          <a:xfrm>
            <a:off x="733425" y="1600200"/>
            <a:ext cx="323700" cy="1981200"/>
          </a:xfrm>
          <a:prstGeom prst="roundRect">
            <a:avLst>
              <a:gd name="adj" fmla="val 16667"/>
            </a:avLst>
          </a:prstGeom>
          <a:solidFill>
            <a:srgbClr val="4378BF">
              <a:alpha val="29800"/>
            </a:srgbClr>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49050" y="400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cxnSp>
        <p:nvCxnSpPr>
          <p:cNvPr id="119" name="Google Shape;119;p27"/>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120" name="Google Shape;120;p27"/>
          <p:cNvSpPr/>
          <p:nvPr/>
        </p:nvSpPr>
        <p:spPr>
          <a:xfrm>
            <a:off x="37801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7"/>
          <p:cNvCxnSpPr/>
          <p:nvPr/>
        </p:nvCxnSpPr>
        <p:spPr>
          <a:xfrm>
            <a:off x="52235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122" name="Google Shape;122;p27"/>
          <p:cNvSpPr txBox="1"/>
          <p:nvPr/>
        </p:nvSpPr>
        <p:spPr>
          <a:xfrm>
            <a:off x="64384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7"/>
          <p:cNvSpPr/>
          <p:nvPr/>
        </p:nvSpPr>
        <p:spPr>
          <a:xfrm>
            <a:off x="489550" y="1180950"/>
            <a:ext cx="1833900" cy="29055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6634900" y="2228450"/>
            <a:ext cx="978000" cy="49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txBox="1"/>
          <p:nvPr/>
        </p:nvSpPr>
        <p:spPr>
          <a:xfrm>
            <a:off x="1083975" y="2362275"/>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sp>
        <p:nvSpPr>
          <p:cNvPr id="126" name="Google Shape;126;p27"/>
          <p:cNvSpPr txBox="1"/>
          <p:nvPr/>
        </p:nvSpPr>
        <p:spPr>
          <a:xfrm>
            <a:off x="6705550" y="2272700"/>
            <a:ext cx="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Output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4" descr="A screenshot of a cell phone&#10;&#10;Description automatically generated"/>
          <p:cNvPicPr preferRelativeResize="0"/>
          <p:nvPr/>
        </p:nvPicPr>
        <p:blipFill rotWithShape="1">
          <a:blip r:embed="rId3">
            <a:alphaModFix/>
          </a:blip>
          <a:srcRect/>
          <a:stretch/>
        </p:blipFill>
        <p:spPr>
          <a:xfrm>
            <a:off x="512888" y="1109663"/>
            <a:ext cx="8118225" cy="2924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Local triplot</a:t>
            </a:r>
            <a:endParaRPr/>
          </a:p>
        </p:txBody>
      </p:sp>
      <p:pic>
        <p:nvPicPr>
          <p:cNvPr id="436" name="Google Shape;436;p55"/>
          <p:cNvPicPr preferRelativeResize="0"/>
          <p:nvPr/>
        </p:nvPicPr>
        <p:blipFill>
          <a:blip r:embed="rId3">
            <a:alphaModFix/>
          </a:blip>
          <a:stretch>
            <a:fillRect/>
          </a:stretch>
        </p:blipFill>
        <p:spPr>
          <a:xfrm>
            <a:off x="0" y="1591129"/>
            <a:ext cx="9143999" cy="2539093"/>
          </a:xfrm>
          <a:prstGeom prst="rect">
            <a:avLst/>
          </a:prstGeom>
          <a:noFill/>
          <a:ln>
            <a:noFill/>
          </a:ln>
        </p:spPr>
      </p:pic>
      <p:sp>
        <p:nvSpPr>
          <p:cNvPr id="437" name="Google Shape;437;p55"/>
          <p:cNvSpPr/>
          <p:nvPr/>
        </p:nvSpPr>
        <p:spPr>
          <a:xfrm>
            <a:off x="3515050" y="1449700"/>
            <a:ext cx="2204400" cy="623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Triplot code example</a:t>
            </a:r>
            <a:endParaRPr/>
          </a:p>
        </p:txBody>
      </p:sp>
      <p:sp>
        <p:nvSpPr>
          <p:cNvPr id="443" name="Google Shape;443;p56"/>
          <p:cNvSpPr txBox="1">
            <a:spLocks noGrp="1"/>
          </p:cNvSpPr>
          <p:nvPr>
            <p:ph type="body" idx="1"/>
          </p:nvPr>
        </p:nvSpPr>
        <p:spPr>
          <a:xfrm>
            <a:off x="311700" y="1152475"/>
            <a:ext cx="8520600" cy="3863100"/>
          </a:xfrm>
          <a:prstGeom prst="rect">
            <a:avLst/>
          </a:prstGeom>
        </p:spPr>
        <p:txBody>
          <a:bodyPr spcFirstLastPara="1" wrap="square" lIns="91425" tIns="91425" rIns="91425" bIns="91425" anchor="t" anchorCtr="0">
            <a:normAutofit fontScale="62500" lnSpcReduction="20000"/>
          </a:bodyPr>
          <a:lstStyle/>
          <a:p>
            <a:pPr marL="0" lvl="0" indent="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Boston_model &lt;- ranger(cmedv~., </a:t>
            </a:r>
            <a:endParaRPr sz="3282">
              <a:latin typeface="Courier New"/>
              <a:ea typeface="Courier New"/>
              <a:cs typeface="Courier New"/>
              <a:sym typeface="Courier New"/>
            </a:endParaRPr>
          </a:p>
          <a:p>
            <a:pPr marL="2743200" lvl="0" indent="45720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  data = Boston)</a:t>
            </a:r>
            <a:endParaRPr sz="3282">
              <a:latin typeface="Courier New"/>
              <a:ea typeface="Courier New"/>
              <a:cs typeface="Courier New"/>
              <a:sym typeface="Courier New"/>
            </a:endParaRPr>
          </a:p>
          <a:p>
            <a:pPr marL="0" lvl="0" indent="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explainer &lt;- explain(Boston_model, </a:t>
            </a:r>
            <a:endParaRPr sz="3282">
              <a:latin typeface="Courier New"/>
              <a:ea typeface="Courier New"/>
              <a:cs typeface="Courier New"/>
              <a:sym typeface="Courier New"/>
            </a:endParaRPr>
          </a:p>
          <a:p>
            <a:pPr marL="2286000" lvl="0" indent="45720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   Boston_no_target, </a:t>
            </a:r>
            <a:endParaRPr sz="3282">
              <a:latin typeface="Courier New"/>
              <a:ea typeface="Courier New"/>
              <a:cs typeface="Courier New"/>
              <a:sym typeface="Courier New"/>
            </a:endParaRPr>
          </a:p>
          <a:p>
            <a:pPr marL="2743200" lvl="0" indent="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   Boston$cmedv)</a:t>
            </a:r>
            <a:endParaRPr sz="3282">
              <a:latin typeface="Courier New"/>
              <a:ea typeface="Courier New"/>
              <a:cs typeface="Courier New"/>
              <a:sym typeface="Courier New"/>
            </a:endParaRPr>
          </a:p>
          <a:p>
            <a:pPr marL="0" lvl="0" indent="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triplot &lt;- model_triplot(explainer)</a:t>
            </a:r>
            <a:endParaRPr sz="3282">
              <a:latin typeface="Courier New"/>
              <a:ea typeface="Courier New"/>
              <a:cs typeface="Courier New"/>
              <a:sym typeface="Courier New"/>
            </a:endParaRPr>
          </a:p>
          <a:p>
            <a:pPr marL="0" lvl="0" indent="0" algn="l" rtl="0">
              <a:lnSpc>
                <a:spcPct val="160000"/>
              </a:lnSpc>
              <a:spcBef>
                <a:spcPts val="0"/>
              </a:spcBef>
              <a:spcAft>
                <a:spcPts val="0"/>
              </a:spcAft>
              <a:buClr>
                <a:schemeClr val="dk2"/>
              </a:buClr>
              <a:buSzPct val="33508"/>
              <a:buFont typeface="Arial"/>
              <a:buNone/>
            </a:pPr>
            <a:r>
              <a:rPr lang="pl" sz="3282">
                <a:latin typeface="Courier New"/>
                <a:ea typeface="Courier New"/>
                <a:cs typeface="Courier New"/>
                <a:sym typeface="Courier New"/>
              </a:rPr>
              <a:t>plot(triplot)</a:t>
            </a:r>
            <a:endParaRPr sz="3282">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ct val="61111"/>
              <a:buFont typeface="Arial"/>
              <a:buNone/>
            </a:pPr>
            <a:endParaRPr>
              <a:latin typeface="Courier New"/>
              <a:ea typeface="Courier New"/>
              <a:cs typeface="Courier New"/>
              <a:sym typeface="Courier New"/>
            </a:endParaRPr>
          </a:p>
          <a:p>
            <a:pPr marL="0" lvl="0" indent="0" algn="l" rtl="0">
              <a:lnSpc>
                <a:spcPct val="115000"/>
              </a:lnSpc>
              <a:spcBef>
                <a:spcPts val="0"/>
              </a:spcBef>
              <a:spcAft>
                <a:spcPts val="0"/>
              </a:spcAft>
              <a:buNone/>
            </a:pPr>
            <a:endParaRPr>
              <a:latin typeface="Courier New"/>
              <a:ea typeface="Courier New"/>
              <a:cs typeface="Courier New"/>
              <a:sym typeface="Courier New"/>
            </a:endParaRPr>
          </a:p>
          <a:p>
            <a:pPr marL="0" lvl="0" indent="0" algn="l" rtl="0">
              <a:lnSpc>
                <a:spcPct val="115000"/>
              </a:lnSpc>
              <a:spcBef>
                <a:spcPts val="0"/>
              </a:spcBef>
              <a:spcAft>
                <a:spcPts val="1200"/>
              </a:spcAft>
              <a:buNone/>
            </a:pP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Thank you for your attention.</a:t>
            </a:r>
            <a:endParaRPr/>
          </a:p>
        </p:txBody>
      </p:sp>
      <p:sp>
        <p:nvSpPr>
          <p:cNvPr id="449" name="Google Shape;44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457200" lvl="0" indent="0" algn="l" rtl="0">
              <a:spcBef>
                <a:spcPts val="600"/>
              </a:spcBef>
              <a:spcAft>
                <a:spcPts val="600"/>
              </a:spcAft>
              <a:buNone/>
            </a:pPr>
            <a:r>
              <a:rPr lang="pl" sz="2100" dirty="0"/>
              <a:t>Preprint about triplot:</a:t>
            </a:r>
          </a:p>
          <a:p>
            <a:pPr marL="457200" lvl="0" indent="0" algn="l" rtl="0">
              <a:spcBef>
                <a:spcPts val="600"/>
              </a:spcBef>
              <a:spcAft>
                <a:spcPts val="600"/>
              </a:spcAft>
              <a:buNone/>
            </a:pPr>
            <a:r>
              <a:rPr lang="pl" sz="2100" dirty="0">
                <a:uFill>
                  <a:noFill/>
                </a:uFill>
                <a:hlinkClick r:id="rId3"/>
              </a:rPr>
              <a:t>arxiv.org/abs/2104.03403</a:t>
            </a:r>
            <a:endParaRPr sz="2100" dirty="0"/>
          </a:p>
          <a:p>
            <a:pPr marL="457200" lvl="0" indent="0" algn="l" rtl="0">
              <a:spcBef>
                <a:spcPts val="2400"/>
              </a:spcBef>
              <a:spcAft>
                <a:spcPts val="600"/>
              </a:spcAft>
              <a:buNone/>
            </a:pPr>
            <a:r>
              <a:rPr lang="pl" sz="2100" dirty="0"/>
              <a:t>Triplot webpage:</a:t>
            </a:r>
            <a:endParaRPr sz="2100" dirty="0"/>
          </a:p>
          <a:p>
            <a:pPr marL="457200" lvl="0" indent="0" algn="l" rtl="0">
              <a:spcBef>
                <a:spcPts val="600"/>
              </a:spcBef>
              <a:spcAft>
                <a:spcPts val="600"/>
              </a:spcAft>
              <a:buNone/>
            </a:pPr>
            <a:r>
              <a:rPr lang="pl" sz="2100" dirty="0">
                <a:uFill>
                  <a:noFill/>
                </a:uFill>
                <a:hlinkClick r:id="rId4"/>
              </a:rPr>
              <a:t>modeloriented.github.io/triplot/</a:t>
            </a:r>
            <a:endParaRPr sz="2100"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cxnSp>
        <p:nvCxnSpPr>
          <p:cNvPr id="131" name="Google Shape;131;p28"/>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132" name="Google Shape;132;p28"/>
          <p:cNvSpPr/>
          <p:nvPr/>
        </p:nvSpPr>
        <p:spPr>
          <a:xfrm>
            <a:off x="37801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28"/>
          <p:cNvCxnSpPr/>
          <p:nvPr/>
        </p:nvCxnSpPr>
        <p:spPr>
          <a:xfrm>
            <a:off x="52235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134" name="Google Shape;134;p28"/>
          <p:cNvSpPr txBox="1"/>
          <p:nvPr/>
        </p:nvSpPr>
        <p:spPr>
          <a:xfrm>
            <a:off x="6438475" y="1986100"/>
            <a:ext cx="213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credit scoring</a:t>
            </a:r>
            <a:endParaRPr/>
          </a:p>
          <a:p>
            <a:pPr marL="0" lvl="0" indent="0" algn="l" rtl="0">
              <a:spcBef>
                <a:spcPts val="0"/>
              </a:spcBef>
              <a:spcAft>
                <a:spcPts val="0"/>
              </a:spcAft>
              <a:buNone/>
            </a:pPr>
            <a:r>
              <a:rPr lang="pl"/>
              <a:t>apartment price</a:t>
            </a:r>
            <a:endParaRPr/>
          </a:p>
          <a:p>
            <a:pPr marL="0" lvl="0" indent="0" algn="l" rtl="0">
              <a:spcBef>
                <a:spcPts val="0"/>
              </a:spcBef>
              <a:spcAft>
                <a:spcPts val="0"/>
              </a:spcAft>
              <a:buNone/>
            </a:pPr>
            <a:r>
              <a:rPr lang="pl"/>
              <a:t>disease probability</a:t>
            </a:r>
            <a:endParaRPr/>
          </a:p>
        </p:txBody>
      </p:sp>
      <p:sp>
        <p:nvSpPr>
          <p:cNvPr id="135" name="Google Shape;135;p28"/>
          <p:cNvSpPr/>
          <p:nvPr/>
        </p:nvSpPr>
        <p:spPr>
          <a:xfrm>
            <a:off x="511200" y="1489625"/>
            <a:ext cx="1830000" cy="27696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a:off x="652950" y="2162838"/>
            <a:ext cx="1546500" cy="13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28"/>
          <p:cNvCxnSpPr/>
          <p:nvPr/>
        </p:nvCxnSpPr>
        <p:spPr>
          <a:xfrm>
            <a:off x="907850"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28"/>
          <p:cNvCxnSpPr/>
          <p:nvPr/>
        </p:nvCxnSpPr>
        <p:spPr>
          <a:xfrm>
            <a:off x="116702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28"/>
          <p:cNvCxnSpPr/>
          <p:nvPr/>
        </p:nvCxnSpPr>
        <p:spPr>
          <a:xfrm>
            <a:off x="1426200"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28"/>
          <p:cNvCxnSpPr/>
          <p:nvPr/>
        </p:nvCxnSpPr>
        <p:spPr>
          <a:xfrm>
            <a:off x="1685375"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28"/>
          <p:cNvCxnSpPr/>
          <p:nvPr/>
        </p:nvCxnSpPr>
        <p:spPr>
          <a:xfrm>
            <a:off x="194237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28"/>
          <p:cNvCxnSpPr/>
          <p:nvPr/>
        </p:nvCxnSpPr>
        <p:spPr>
          <a:xfrm rot="10800000" flipH="1">
            <a:off x="656700" y="2469113"/>
            <a:ext cx="1539000" cy="7500"/>
          </a:xfrm>
          <a:prstGeom prst="straightConnector1">
            <a:avLst/>
          </a:prstGeom>
          <a:noFill/>
          <a:ln w="9525" cap="flat" cmpd="sng">
            <a:solidFill>
              <a:schemeClr val="dk2"/>
            </a:solidFill>
            <a:prstDash val="solid"/>
            <a:round/>
            <a:headEnd type="none" w="med" len="med"/>
            <a:tailEnd type="none" w="med" len="med"/>
          </a:ln>
        </p:spPr>
      </p:cxnSp>
      <p:sp>
        <p:nvSpPr>
          <p:cNvPr id="143" name="Google Shape;143;p28"/>
          <p:cNvSpPr txBox="1"/>
          <p:nvPr/>
        </p:nvSpPr>
        <p:spPr>
          <a:xfrm>
            <a:off x="6529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1</a:t>
            </a:r>
            <a:endParaRPr sz="600" baseline="-25000"/>
          </a:p>
        </p:txBody>
      </p:sp>
      <p:sp>
        <p:nvSpPr>
          <p:cNvPr id="144" name="Google Shape;144;p28"/>
          <p:cNvSpPr txBox="1"/>
          <p:nvPr/>
        </p:nvSpPr>
        <p:spPr>
          <a:xfrm>
            <a:off x="9078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2</a:t>
            </a:r>
            <a:endParaRPr sz="600" baseline="-25000"/>
          </a:p>
        </p:txBody>
      </p:sp>
      <p:sp>
        <p:nvSpPr>
          <p:cNvPr id="145" name="Google Shape;145;p28"/>
          <p:cNvSpPr txBox="1"/>
          <p:nvPr/>
        </p:nvSpPr>
        <p:spPr>
          <a:xfrm>
            <a:off x="1192350"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3</a:t>
            </a:r>
            <a:endParaRPr sz="600" baseline="-25000"/>
          </a:p>
        </p:txBody>
      </p:sp>
      <p:sp>
        <p:nvSpPr>
          <p:cNvPr id="146" name="Google Shape;146;p28"/>
          <p:cNvSpPr txBox="1"/>
          <p:nvPr/>
        </p:nvSpPr>
        <p:spPr>
          <a:xfrm>
            <a:off x="162560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n-1</a:t>
            </a:r>
            <a:endParaRPr sz="600" baseline="-25000"/>
          </a:p>
        </p:txBody>
      </p:sp>
      <p:sp>
        <p:nvSpPr>
          <p:cNvPr id="147" name="Google Shape;147;p28"/>
          <p:cNvSpPr txBox="1"/>
          <p:nvPr/>
        </p:nvSpPr>
        <p:spPr>
          <a:xfrm>
            <a:off x="1905025"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a:t>
            </a:r>
            <a:endParaRPr sz="600" baseline="-25000"/>
          </a:p>
        </p:txBody>
      </p:sp>
      <p:sp>
        <p:nvSpPr>
          <p:cNvPr id="148" name="Google Shape;148;p28"/>
          <p:cNvSpPr txBox="1"/>
          <p:nvPr/>
        </p:nvSpPr>
        <p:spPr>
          <a:xfrm>
            <a:off x="1083975" y="1559288"/>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sp>
        <p:nvSpPr>
          <p:cNvPr id="149" name="Google Shape;149;p28"/>
          <p:cNvSpPr/>
          <p:nvPr/>
        </p:nvSpPr>
        <p:spPr>
          <a:xfrm>
            <a:off x="975475" y="4260400"/>
            <a:ext cx="800400" cy="9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p:nvPr/>
        </p:nvSpPr>
        <p:spPr>
          <a:xfrm>
            <a:off x="511200" y="1489625"/>
            <a:ext cx="1830000" cy="27696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29"/>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156" name="Google Shape;156;p29"/>
          <p:cNvSpPr/>
          <p:nvPr/>
        </p:nvSpPr>
        <p:spPr>
          <a:xfrm>
            <a:off x="37801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9"/>
          <p:cNvCxnSpPr/>
          <p:nvPr/>
        </p:nvCxnSpPr>
        <p:spPr>
          <a:xfrm>
            <a:off x="52235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158" name="Google Shape;158;p29"/>
          <p:cNvSpPr txBox="1"/>
          <p:nvPr/>
        </p:nvSpPr>
        <p:spPr>
          <a:xfrm>
            <a:off x="64384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9" name="Google Shape;159;p29"/>
          <p:cNvSpPr txBox="1"/>
          <p:nvPr/>
        </p:nvSpPr>
        <p:spPr>
          <a:xfrm>
            <a:off x="63747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0" name="Google Shape;160;p29"/>
          <p:cNvSpPr/>
          <p:nvPr/>
        </p:nvSpPr>
        <p:spPr>
          <a:xfrm>
            <a:off x="6634900" y="2228450"/>
            <a:ext cx="978000" cy="49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txBox="1"/>
          <p:nvPr/>
        </p:nvSpPr>
        <p:spPr>
          <a:xfrm>
            <a:off x="6705550" y="2272700"/>
            <a:ext cx="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Output</a:t>
            </a:r>
            <a:endParaRPr/>
          </a:p>
        </p:txBody>
      </p:sp>
      <p:sp>
        <p:nvSpPr>
          <p:cNvPr id="162" name="Google Shape;162;p29"/>
          <p:cNvSpPr/>
          <p:nvPr/>
        </p:nvSpPr>
        <p:spPr>
          <a:xfrm>
            <a:off x="652950" y="2162838"/>
            <a:ext cx="1546500" cy="13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29"/>
          <p:cNvCxnSpPr/>
          <p:nvPr/>
        </p:nvCxnSpPr>
        <p:spPr>
          <a:xfrm>
            <a:off x="907850"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29"/>
          <p:cNvCxnSpPr/>
          <p:nvPr/>
        </p:nvCxnSpPr>
        <p:spPr>
          <a:xfrm>
            <a:off x="116702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29"/>
          <p:cNvCxnSpPr/>
          <p:nvPr/>
        </p:nvCxnSpPr>
        <p:spPr>
          <a:xfrm>
            <a:off x="1426200"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29"/>
          <p:cNvCxnSpPr/>
          <p:nvPr/>
        </p:nvCxnSpPr>
        <p:spPr>
          <a:xfrm>
            <a:off x="1685375"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29"/>
          <p:cNvCxnSpPr/>
          <p:nvPr/>
        </p:nvCxnSpPr>
        <p:spPr>
          <a:xfrm>
            <a:off x="194237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29"/>
          <p:cNvCxnSpPr/>
          <p:nvPr/>
        </p:nvCxnSpPr>
        <p:spPr>
          <a:xfrm rot="10800000" flipH="1">
            <a:off x="656700" y="2469113"/>
            <a:ext cx="1539000" cy="75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9"/>
          <p:cNvSpPr txBox="1"/>
          <p:nvPr/>
        </p:nvSpPr>
        <p:spPr>
          <a:xfrm>
            <a:off x="6529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1</a:t>
            </a:r>
            <a:endParaRPr sz="600" baseline="-25000"/>
          </a:p>
        </p:txBody>
      </p:sp>
      <p:sp>
        <p:nvSpPr>
          <p:cNvPr id="170" name="Google Shape;170;p29"/>
          <p:cNvSpPr txBox="1"/>
          <p:nvPr/>
        </p:nvSpPr>
        <p:spPr>
          <a:xfrm>
            <a:off x="9078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2</a:t>
            </a:r>
            <a:endParaRPr sz="600" baseline="-25000"/>
          </a:p>
        </p:txBody>
      </p:sp>
      <p:sp>
        <p:nvSpPr>
          <p:cNvPr id="171" name="Google Shape;171;p29"/>
          <p:cNvSpPr txBox="1"/>
          <p:nvPr/>
        </p:nvSpPr>
        <p:spPr>
          <a:xfrm>
            <a:off x="1192350"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3</a:t>
            </a:r>
            <a:endParaRPr sz="600" baseline="-25000"/>
          </a:p>
        </p:txBody>
      </p:sp>
      <p:sp>
        <p:nvSpPr>
          <p:cNvPr id="172" name="Google Shape;172;p29"/>
          <p:cNvSpPr txBox="1"/>
          <p:nvPr/>
        </p:nvSpPr>
        <p:spPr>
          <a:xfrm>
            <a:off x="162560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n-1</a:t>
            </a:r>
            <a:endParaRPr sz="600" baseline="-25000"/>
          </a:p>
        </p:txBody>
      </p:sp>
      <p:sp>
        <p:nvSpPr>
          <p:cNvPr id="173" name="Google Shape;173;p29"/>
          <p:cNvSpPr txBox="1"/>
          <p:nvPr/>
        </p:nvSpPr>
        <p:spPr>
          <a:xfrm>
            <a:off x="1905025"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a:t>
            </a:r>
            <a:endParaRPr sz="600" baseline="-25000"/>
          </a:p>
        </p:txBody>
      </p:sp>
      <p:sp>
        <p:nvSpPr>
          <p:cNvPr id="174" name="Google Shape;174;p29"/>
          <p:cNvSpPr txBox="1"/>
          <p:nvPr/>
        </p:nvSpPr>
        <p:spPr>
          <a:xfrm>
            <a:off x="1083975" y="1559288"/>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sp>
        <p:nvSpPr>
          <p:cNvPr id="175" name="Google Shape;175;p29"/>
          <p:cNvSpPr/>
          <p:nvPr/>
        </p:nvSpPr>
        <p:spPr>
          <a:xfrm>
            <a:off x="975475" y="4260400"/>
            <a:ext cx="800400" cy="9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p:nvPr/>
        </p:nvSpPr>
        <p:spPr>
          <a:xfrm>
            <a:off x="511200" y="1489625"/>
            <a:ext cx="1830000" cy="27696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30"/>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182" name="Google Shape;182;p30"/>
          <p:cNvSpPr/>
          <p:nvPr/>
        </p:nvSpPr>
        <p:spPr>
          <a:xfrm>
            <a:off x="37801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30"/>
          <p:cNvCxnSpPr/>
          <p:nvPr/>
        </p:nvCxnSpPr>
        <p:spPr>
          <a:xfrm>
            <a:off x="52235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184" name="Google Shape;184;p30"/>
          <p:cNvSpPr txBox="1"/>
          <p:nvPr/>
        </p:nvSpPr>
        <p:spPr>
          <a:xfrm>
            <a:off x="64384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5" name="Google Shape;185;p30"/>
          <p:cNvSpPr txBox="1"/>
          <p:nvPr/>
        </p:nvSpPr>
        <p:spPr>
          <a:xfrm>
            <a:off x="3915450" y="532125"/>
            <a:ext cx="131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2500"/>
              <a:t>XAI</a:t>
            </a:r>
            <a:endParaRPr sz="2500"/>
          </a:p>
        </p:txBody>
      </p:sp>
      <p:cxnSp>
        <p:nvCxnSpPr>
          <p:cNvPr id="186" name="Google Shape;186;p30"/>
          <p:cNvCxnSpPr/>
          <p:nvPr/>
        </p:nvCxnSpPr>
        <p:spPr>
          <a:xfrm rot="10800000">
            <a:off x="4343550" y="1149375"/>
            <a:ext cx="0" cy="711900"/>
          </a:xfrm>
          <a:prstGeom prst="straightConnector1">
            <a:avLst/>
          </a:prstGeom>
          <a:noFill/>
          <a:ln w="38100" cap="flat" cmpd="sng">
            <a:solidFill>
              <a:srgbClr val="9E9E9E"/>
            </a:solidFill>
            <a:prstDash val="solid"/>
            <a:round/>
            <a:headEnd type="none" w="med" len="med"/>
            <a:tailEnd type="triangle" w="med" len="med"/>
          </a:ln>
        </p:spPr>
      </p:cxnSp>
      <p:cxnSp>
        <p:nvCxnSpPr>
          <p:cNvPr id="187" name="Google Shape;187;p30"/>
          <p:cNvCxnSpPr/>
          <p:nvPr/>
        </p:nvCxnSpPr>
        <p:spPr>
          <a:xfrm rot="10800000">
            <a:off x="5553825" y="1149355"/>
            <a:ext cx="687300" cy="711900"/>
          </a:xfrm>
          <a:prstGeom prst="straightConnector1">
            <a:avLst/>
          </a:prstGeom>
          <a:noFill/>
          <a:ln w="38100" cap="flat" cmpd="sng">
            <a:solidFill>
              <a:srgbClr val="9E9E9E"/>
            </a:solidFill>
            <a:prstDash val="solid"/>
            <a:round/>
            <a:headEnd type="none" w="med" len="med"/>
            <a:tailEnd type="triangle" w="med" len="med"/>
          </a:ln>
        </p:spPr>
      </p:cxnSp>
      <p:sp>
        <p:nvSpPr>
          <p:cNvPr id="188" name="Google Shape;188;p30"/>
          <p:cNvSpPr txBox="1"/>
          <p:nvPr/>
        </p:nvSpPr>
        <p:spPr>
          <a:xfrm>
            <a:off x="63747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9" name="Google Shape;189;p30"/>
          <p:cNvSpPr/>
          <p:nvPr/>
        </p:nvSpPr>
        <p:spPr>
          <a:xfrm>
            <a:off x="6634900" y="2228450"/>
            <a:ext cx="978000" cy="49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txBox="1"/>
          <p:nvPr/>
        </p:nvSpPr>
        <p:spPr>
          <a:xfrm>
            <a:off x="6705550" y="2272700"/>
            <a:ext cx="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Output</a:t>
            </a:r>
            <a:endParaRPr/>
          </a:p>
        </p:txBody>
      </p:sp>
      <p:sp>
        <p:nvSpPr>
          <p:cNvPr id="191" name="Google Shape;191;p30"/>
          <p:cNvSpPr/>
          <p:nvPr/>
        </p:nvSpPr>
        <p:spPr>
          <a:xfrm>
            <a:off x="652950" y="2162838"/>
            <a:ext cx="1546500" cy="13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30"/>
          <p:cNvCxnSpPr/>
          <p:nvPr/>
        </p:nvCxnSpPr>
        <p:spPr>
          <a:xfrm>
            <a:off x="907850"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30"/>
          <p:cNvCxnSpPr/>
          <p:nvPr/>
        </p:nvCxnSpPr>
        <p:spPr>
          <a:xfrm>
            <a:off x="116702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30"/>
          <p:cNvCxnSpPr/>
          <p:nvPr/>
        </p:nvCxnSpPr>
        <p:spPr>
          <a:xfrm>
            <a:off x="1426200"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30"/>
          <p:cNvCxnSpPr/>
          <p:nvPr/>
        </p:nvCxnSpPr>
        <p:spPr>
          <a:xfrm>
            <a:off x="1685375" y="2183363"/>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30"/>
          <p:cNvCxnSpPr/>
          <p:nvPr/>
        </p:nvCxnSpPr>
        <p:spPr>
          <a:xfrm>
            <a:off x="1942375" y="2170338"/>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30"/>
          <p:cNvCxnSpPr/>
          <p:nvPr/>
        </p:nvCxnSpPr>
        <p:spPr>
          <a:xfrm rot="10800000" flipH="1">
            <a:off x="656700" y="2469113"/>
            <a:ext cx="1539000" cy="7500"/>
          </a:xfrm>
          <a:prstGeom prst="straightConnector1">
            <a:avLst/>
          </a:prstGeom>
          <a:noFill/>
          <a:ln w="9525" cap="flat" cmpd="sng">
            <a:solidFill>
              <a:schemeClr val="dk2"/>
            </a:solidFill>
            <a:prstDash val="solid"/>
            <a:round/>
            <a:headEnd type="none" w="med" len="med"/>
            <a:tailEnd type="none" w="med" len="med"/>
          </a:ln>
        </p:spPr>
      </p:cxnSp>
      <p:sp>
        <p:nvSpPr>
          <p:cNvPr id="198" name="Google Shape;198;p30"/>
          <p:cNvSpPr txBox="1"/>
          <p:nvPr/>
        </p:nvSpPr>
        <p:spPr>
          <a:xfrm>
            <a:off x="6529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1</a:t>
            </a:r>
            <a:endParaRPr sz="600" baseline="-25000"/>
          </a:p>
        </p:txBody>
      </p:sp>
      <p:sp>
        <p:nvSpPr>
          <p:cNvPr id="199" name="Google Shape;199;p30"/>
          <p:cNvSpPr txBox="1"/>
          <p:nvPr/>
        </p:nvSpPr>
        <p:spPr>
          <a:xfrm>
            <a:off x="90785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2</a:t>
            </a:r>
            <a:endParaRPr sz="600" baseline="-25000"/>
          </a:p>
        </p:txBody>
      </p:sp>
      <p:sp>
        <p:nvSpPr>
          <p:cNvPr id="200" name="Google Shape;200;p30"/>
          <p:cNvSpPr txBox="1"/>
          <p:nvPr/>
        </p:nvSpPr>
        <p:spPr>
          <a:xfrm>
            <a:off x="1192350"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3</a:t>
            </a:r>
            <a:endParaRPr sz="600" baseline="-25000"/>
          </a:p>
        </p:txBody>
      </p:sp>
      <p:sp>
        <p:nvSpPr>
          <p:cNvPr id="201" name="Google Shape;201;p30"/>
          <p:cNvSpPr txBox="1"/>
          <p:nvPr/>
        </p:nvSpPr>
        <p:spPr>
          <a:xfrm>
            <a:off x="1625600" y="2183363"/>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n-1</a:t>
            </a:r>
            <a:endParaRPr sz="600" baseline="-25000"/>
          </a:p>
        </p:txBody>
      </p:sp>
      <p:sp>
        <p:nvSpPr>
          <p:cNvPr id="202" name="Google Shape;202;p30"/>
          <p:cNvSpPr txBox="1"/>
          <p:nvPr/>
        </p:nvSpPr>
        <p:spPr>
          <a:xfrm>
            <a:off x="1905025" y="2162838"/>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a:t>
            </a:r>
            <a:endParaRPr sz="600" baseline="-25000"/>
          </a:p>
        </p:txBody>
      </p:sp>
      <p:sp>
        <p:nvSpPr>
          <p:cNvPr id="203" name="Google Shape;203;p30"/>
          <p:cNvSpPr txBox="1"/>
          <p:nvPr/>
        </p:nvSpPr>
        <p:spPr>
          <a:xfrm>
            <a:off x="1083975" y="1559288"/>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sp>
        <p:nvSpPr>
          <p:cNvPr id="204" name="Google Shape;204;p30"/>
          <p:cNvSpPr/>
          <p:nvPr/>
        </p:nvSpPr>
        <p:spPr>
          <a:xfrm>
            <a:off x="975475" y="4260400"/>
            <a:ext cx="800400" cy="9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p:nvPr/>
        </p:nvSpPr>
        <p:spPr>
          <a:xfrm>
            <a:off x="497025" y="653550"/>
            <a:ext cx="1830000" cy="38805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 name="Google Shape;210;p31"/>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211" name="Google Shape;211;p31"/>
          <p:cNvSpPr/>
          <p:nvPr/>
        </p:nvSpPr>
        <p:spPr>
          <a:xfrm>
            <a:off x="35515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2" name="Google Shape;212;p31"/>
          <p:cNvCxnSpPr/>
          <p:nvPr/>
        </p:nvCxnSpPr>
        <p:spPr>
          <a:xfrm>
            <a:off x="46901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213" name="Google Shape;213;p31"/>
          <p:cNvSpPr txBox="1"/>
          <p:nvPr/>
        </p:nvSpPr>
        <p:spPr>
          <a:xfrm>
            <a:off x="56002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4" name="Google Shape;214;p31"/>
          <p:cNvSpPr txBox="1"/>
          <p:nvPr/>
        </p:nvSpPr>
        <p:spPr>
          <a:xfrm>
            <a:off x="3686850" y="532125"/>
            <a:ext cx="131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2500"/>
              <a:t>XAI</a:t>
            </a:r>
            <a:endParaRPr sz="2500"/>
          </a:p>
        </p:txBody>
      </p:sp>
      <p:cxnSp>
        <p:nvCxnSpPr>
          <p:cNvPr id="215" name="Google Shape;215;p31"/>
          <p:cNvCxnSpPr/>
          <p:nvPr/>
        </p:nvCxnSpPr>
        <p:spPr>
          <a:xfrm rot="10800000">
            <a:off x="4114950" y="1149375"/>
            <a:ext cx="0" cy="711900"/>
          </a:xfrm>
          <a:prstGeom prst="straightConnector1">
            <a:avLst/>
          </a:prstGeom>
          <a:noFill/>
          <a:ln w="38100" cap="flat" cmpd="sng">
            <a:solidFill>
              <a:srgbClr val="9E9E9E"/>
            </a:solidFill>
            <a:prstDash val="solid"/>
            <a:round/>
            <a:headEnd type="none" w="med" len="med"/>
            <a:tailEnd type="triangle" w="med" len="med"/>
          </a:ln>
        </p:spPr>
      </p:cxnSp>
      <p:cxnSp>
        <p:nvCxnSpPr>
          <p:cNvPr id="216" name="Google Shape;216;p31"/>
          <p:cNvCxnSpPr/>
          <p:nvPr/>
        </p:nvCxnSpPr>
        <p:spPr>
          <a:xfrm rot="10800000">
            <a:off x="5020425" y="1149355"/>
            <a:ext cx="687300" cy="711900"/>
          </a:xfrm>
          <a:prstGeom prst="straightConnector1">
            <a:avLst/>
          </a:prstGeom>
          <a:noFill/>
          <a:ln w="38100" cap="flat" cmpd="sng">
            <a:solidFill>
              <a:srgbClr val="9E9E9E"/>
            </a:solidFill>
            <a:prstDash val="solid"/>
            <a:round/>
            <a:headEnd type="none" w="med" len="med"/>
            <a:tailEnd type="triangle" w="med" len="med"/>
          </a:ln>
        </p:spPr>
      </p:cxnSp>
      <p:pic>
        <p:nvPicPr>
          <p:cNvPr id="217" name="Google Shape;217;p31"/>
          <p:cNvPicPr preferRelativeResize="0"/>
          <p:nvPr/>
        </p:nvPicPr>
        <p:blipFill>
          <a:blip r:embed="rId3">
            <a:alphaModFix/>
          </a:blip>
          <a:stretch>
            <a:fillRect/>
          </a:stretch>
        </p:blipFill>
        <p:spPr>
          <a:xfrm>
            <a:off x="563025" y="2767150"/>
            <a:ext cx="1636424" cy="1572125"/>
          </a:xfrm>
          <a:prstGeom prst="rect">
            <a:avLst/>
          </a:prstGeom>
          <a:noFill/>
          <a:ln>
            <a:noFill/>
          </a:ln>
        </p:spPr>
      </p:pic>
      <p:sp>
        <p:nvSpPr>
          <p:cNvPr id="218" name="Google Shape;218;p31"/>
          <p:cNvSpPr txBox="1"/>
          <p:nvPr/>
        </p:nvSpPr>
        <p:spPr>
          <a:xfrm>
            <a:off x="56002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9" name="Google Shape;219;p31"/>
          <p:cNvSpPr/>
          <p:nvPr/>
        </p:nvSpPr>
        <p:spPr>
          <a:xfrm>
            <a:off x="5796700" y="2228450"/>
            <a:ext cx="978000" cy="49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txBox="1"/>
          <p:nvPr/>
        </p:nvSpPr>
        <p:spPr>
          <a:xfrm>
            <a:off x="5867350" y="2272700"/>
            <a:ext cx="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Output</a:t>
            </a:r>
            <a:endParaRPr/>
          </a:p>
        </p:txBody>
      </p:sp>
      <p:sp>
        <p:nvSpPr>
          <p:cNvPr id="221" name="Google Shape;221;p31"/>
          <p:cNvSpPr/>
          <p:nvPr/>
        </p:nvSpPr>
        <p:spPr>
          <a:xfrm>
            <a:off x="652950" y="1289425"/>
            <a:ext cx="1546500" cy="13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31"/>
          <p:cNvCxnSpPr/>
          <p:nvPr/>
        </p:nvCxnSpPr>
        <p:spPr>
          <a:xfrm>
            <a:off x="907850"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31"/>
          <p:cNvCxnSpPr/>
          <p:nvPr/>
        </p:nvCxnSpPr>
        <p:spPr>
          <a:xfrm>
            <a:off x="1167025"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31"/>
          <p:cNvCxnSpPr/>
          <p:nvPr/>
        </p:nvCxnSpPr>
        <p:spPr>
          <a:xfrm>
            <a:off x="1426200" y="1309950"/>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31"/>
          <p:cNvCxnSpPr/>
          <p:nvPr/>
        </p:nvCxnSpPr>
        <p:spPr>
          <a:xfrm>
            <a:off x="1685375" y="1309950"/>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31"/>
          <p:cNvCxnSpPr/>
          <p:nvPr/>
        </p:nvCxnSpPr>
        <p:spPr>
          <a:xfrm>
            <a:off x="1942375"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31"/>
          <p:cNvCxnSpPr/>
          <p:nvPr/>
        </p:nvCxnSpPr>
        <p:spPr>
          <a:xfrm rot="10800000" flipH="1">
            <a:off x="656700" y="1595700"/>
            <a:ext cx="1539000" cy="7500"/>
          </a:xfrm>
          <a:prstGeom prst="straightConnector1">
            <a:avLst/>
          </a:prstGeom>
          <a:noFill/>
          <a:ln w="9525" cap="flat" cmpd="sng">
            <a:solidFill>
              <a:schemeClr val="dk2"/>
            </a:solidFill>
            <a:prstDash val="solid"/>
            <a:round/>
            <a:headEnd type="none" w="med" len="med"/>
            <a:tailEnd type="none" w="med" len="med"/>
          </a:ln>
        </p:spPr>
      </p:cxnSp>
      <p:sp>
        <p:nvSpPr>
          <p:cNvPr id="228" name="Google Shape;228;p31"/>
          <p:cNvSpPr txBox="1"/>
          <p:nvPr/>
        </p:nvSpPr>
        <p:spPr>
          <a:xfrm>
            <a:off x="65295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1</a:t>
            </a:r>
            <a:endParaRPr sz="600" baseline="-25000"/>
          </a:p>
        </p:txBody>
      </p:sp>
      <p:sp>
        <p:nvSpPr>
          <p:cNvPr id="229" name="Google Shape;229;p31"/>
          <p:cNvSpPr txBox="1"/>
          <p:nvPr/>
        </p:nvSpPr>
        <p:spPr>
          <a:xfrm>
            <a:off x="90785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2</a:t>
            </a:r>
            <a:endParaRPr sz="600" baseline="-25000"/>
          </a:p>
        </p:txBody>
      </p:sp>
      <p:sp>
        <p:nvSpPr>
          <p:cNvPr id="230" name="Google Shape;230;p31"/>
          <p:cNvSpPr txBox="1"/>
          <p:nvPr/>
        </p:nvSpPr>
        <p:spPr>
          <a:xfrm>
            <a:off x="1192350" y="1289425"/>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3</a:t>
            </a:r>
            <a:endParaRPr sz="600" baseline="-25000"/>
          </a:p>
        </p:txBody>
      </p:sp>
      <p:sp>
        <p:nvSpPr>
          <p:cNvPr id="231" name="Google Shape;231;p31"/>
          <p:cNvSpPr txBox="1"/>
          <p:nvPr/>
        </p:nvSpPr>
        <p:spPr>
          <a:xfrm>
            <a:off x="162560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n-1</a:t>
            </a:r>
            <a:endParaRPr sz="600" baseline="-25000"/>
          </a:p>
        </p:txBody>
      </p:sp>
      <p:sp>
        <p:nvSpPr>
          <p:cNvPr id="232" name="Google Shape;232;p31"/>
          <p:cNvSpPr txBox="1"/>
          <p:nvPr/>
        </p:nvSpPr>
        <p:spPr>
          <a:xfrm>
            <a:off x="1905025" y="1289425"/>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a:t>
            </a:r>
            <a:endParaRPr sz="600" baseline="-25000"/>
          </a:p>
        </p:txBody>
      </p:sp>
      <p:sp>
        <p:nvSpPr>
          <p:cNvPr id="233" name="Google Shape;233;p31"/>
          <p:cNvSpPr txBox="1"/>
          <p:nvPr/>
        </p:nvSpPr>
        <p:spPr>
          <a:xfrm>
            <a:off x="1083975" y="685875"/>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sp>
        <p:nvSpPr>
          <p:cNvPr id="234" name="Google Shape;234;p31"/>
          <p:cNvSpPr/>
          <p:nvPr/>
        </p:nvSpPr>
        <p:spPr>
          <a:xfrm>
            <a:off x="975475" y="4260400"/>
            <a:ext cx="800400" cy="9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p:nvPr/>
        </p:nvSpPr>
        <p:spPr>
          <a:xfrm>
            <a:off x="497025" y="653550"/>
            <a:ext cx="1830000" cy="3880500"/>
          </a:xfrm>
          <a:prstGeom prst="can">
            <a:avLst>
              <a:gd name="adj" fmla="val 25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32"/>
          <p:cNvCxnSpPr/>
          <p:nvPr/>
        </p:nvCxnSpPr>
        <p:spPr>
          <a:xfrm>
            <a:off x="2473525" y="2562375"/>
            <a:ext cx="978000" cy="0"/>
          </a:xfrm>
          <a:prstGeom prst="straightConnector1">
            <a:avLst/>
          </a:prstGeom>
          <a:noFill/>
          <a:ln w="28575" cap="flat" cmpd="sng">
            <a:solidFill>
              <a:schemeClr val="dk2"/>
            </a:solidFill>
            <a:prstDash val="solid"/>
            <a:round/>
            <a:headEnd type="none" w="med" len="med"/>
            <a:tailEnd type="triangle" w="med" len="med"/>
          </a:ln>
        </p:spPr>
      </p:cxnSp>
      <p:sp>
        <p:nvSpPr>
          <p:cNvPr id="241" name="Google Shape;241;p32"/>
          <p:cNvSpPr/>
          <p:nvPr/>
        </p:nvSpPr>
        <p:spPr>
          <a:xfrm>
            <a:off x="3780125" y="1968500"/>
            <a:ext cx="948900" cy="1016100"/>
          </a:xfrm>
          <a:prstGeom prst="cube">
            <a:avLst>
              <a:gd name="adj"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2"/>
          <p:cNvCxnSpPr/>
          <p:nvPr/>
        </p:nvCxnSpPr>
        <p:spPr>
          <a:xfrm>
            <a:off x="5223525" y="2472800"/>
            <a:ext cx="1017600" cy="0"/>
          </a:xfrm>
          <a:prstGeom prst="straightConnector1">
            <a:avLst/>
          </a:prstGeom>
          <a:noFill/>
          <a:ln w="28575" cap="flat" cmpd="sng">
            <a:solidFill>
              <a:schemeClr val="dk2"/>
            </a:solidFill>
            <a:prstDash val="solid"/>
            <a:round/>
            <a:headEnd type="none" w="med" len="med"/>
            <a:tailEnd type="triangle" w="med" len="med"/>
          </a:ln>
        </p:spPr>
      </p:cxnSp>
      <p:sp>
        <p:nvSpPr>
          <p:cNvPr id="243" name="Google Shape;243;p32"/>
          <p:cNvSpPr txBox="1"/>
          <p:nvPr/>
        </p:nvSpPr>
        <p:spPr>
          <a:xfrm>
            <a:off x="64384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4" name="Google Shape;244;p32"/>
          <p:cNvSpPr txBox="1"/>
          <p:nvPr/>
        </p:nvSpPr>
        <p:spPr>
          <a:xfrm>
            <a:off x="3915450" y="532125"/>
            <a:ext cx="131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2500"/>
              <a:t>XAI</a:t>
            </a:r>
            <a:endParaRPr sz="2500"/>
          </a:p>
        </p:txBody>
      </p:sp>
      <p:cxnSp>
        <p:nvCxnSpPr>
          <p:cNvPr id="245" name="Google Shape;245;p32"/>
          <p:cNvCxnSpPr/>
          <p:nvPr/>
        </p:nvCxnSpPr>
        <p:spPr>
          <a:xfrm rot="10800000">
            <a:off x="4343550" y="1149375"/>
            <a:ext cx="0" cy="711900"/>
          </a:xfrm>
          <a:prstGeom prst="straightConnector1">
            <a:avLst/>
          </a:prstGeom>
          <a:noFill/>
          <a:ln w="38100" cap="flat" cmpd="sng">
            <a:solidFill>
              <a:srgbClr val="9E9E9E"/>
            </a:solidFill>
            <a:prstDash val="solid"/>
            <a:round/>
            <a:headEnd type="none" w="med" len="med"/>
            <a:tailEnd type="triangle" w="med" len="med"/>
          </a:ln>
        </p:spPr>
      </p:cxnSp>
      <p:cxnSp>
        <p:nvCxnSpPr>
          <p:cNvPr id="246" name="Google Shape;246;p32"/>
          <p:cNvCxnSpPr/>
          <p:nvPr/>
        </p:nvCxnSpPr>
        <p:spPr>
          <a:xfrm rot="10800000">
            <a:off x="5553825" y="1149355"/>
            <a:ext cx="687300" cy="711900"/>
          </a:xfrm>
          <a:prstGeom prst="straightConnector1">
            <a:avLst/>
          </a:prstGeom>
          <a:noFill/>
          <a:ln w="38100" cap="flat" cmpd="sng">
            <a:solidFill>
              <a:srgbClr val="9E9E9E"/>
            </a:solidFill>
            <a:prstDash val="solid"/>
            <a:round/>
            <a:headEnd type="none" w="med" len="med"/>
            <a:tailEnd type="triangle" w="med" len="med"/>
          </a:ln>
        </p:spPr>
      </p:cxnSp>
      <p:pic>
        <p:nvPicPr>
          <p:cNvPr id="247" name="Google Shape;247;p32"/>
          <p:cNvPicPr preferRelativeResize="0"/>
          <p:nvPr/>
        </p:nvPicPr>
        <p:blipFill>
          <a:blip r:embed="rId3">
            <a:alphaModFix/>
          </a:blip>
          <a:stretch>
            <a:fillRect/>
          </a:stretch>
        </p:blipFill>
        <p:spPr>
          <a:xfrm>
            <a:off x="563025" y="2767150"/>
            <a:ext cx="1636424" cy="1572125"/>
          </a:xfrm>
          <a:prstGeom prst="rect">
            <a:avLst/>
          </a:prstGeom>
          <a:noFill/>
          <a:ln>
            <a:noFill/>
          </a:ln>
        </p:spPr>
      </p:pic>
      <p:sp>
        <p:nvSpPr>
          <p:cNvPr id="248" name="Google Shape;248;p32"/>
          <p:cNvSpPr txBox="1"/>
          <p:nvPr/>
        </p:nvSpPr>
        <p:spPr>
          <a:xfrm>
            <a:off x="6438475" y="1986100"/>
            <a:ext cx="2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9" name="Google Shape;249;p32"/>
          <p:cNvSpPr/>
          <p:nvPr/>
        </p:nvSpPr>
        <p:spPr>
          <a:xfrm>
            <a:off x="6634900" y="2228450"/>
            <a:ext cx="978000" cy="49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txBox="1"/>
          <p:nvPr/>
        </p:nvSpPr>
        <p:spPr>
          <a:xfrm>
            <a:off x="6705550" y="2272700"/>
            <a:ext cx="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Output</a:t>
            </a:r>
            <a:endParaRPr/>
          </a:p>
        </p:txBody>
      </p:sp>
      <p:sp>
        <p:nvSpPr>
          <p:cNvPr id="251" name="Google Shape;251;p32"/>
          <p:cNvSpPr/>
          <p:nvPr/>
        </p:nvSpPr>
        <p:spPr>
          <a:xfrm>
            <a:off x="652950" y="1289425"/>
            <a:ext cx="1546500" cy="13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32"/>
          <p:cNvCxnSpPr/>
          <p:nvPr/>
        </p:nvCxnSpPr>
        <p:spPr>
          <a:xfrm>
            <a:off x="907850"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32"/>
          <p:cNvCxnSpPr/>
          <p:nvPr/>
        </p:nvCxnSpPr>
        <p:spPr>
          <a:xfrm>
            <a:off x="1167025"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32"/>
          <p:cNvCxnSpPr/>
          <p:nvPr/>
        </p:nvCxnSpPr>
        <p:spPr>
          <a:xfrm>
            <a:off x="1426200" y="1309950"/>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32"/>
          <p:cNvCxnSpPr/>
          <p:nvPr/>
        </p:nvCxnSpPr>
        <p:spPr>
          <a:xfrm>
            <a:off x="1685375" y="1309950"/>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32"/>
          <p:cNvCxnSpPr/>
          <p:nvPr/>
        </p:nvCxnSpPr>
        <p:spPr>
          <a:xfrm>
            <a:off x="1942375" y="1296925"/>
            <a:ext cx="0" cy="138210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32"/>
          <p:cNvCxnSpPr/>
          <p:nvPr/>
        </p:nvCxnSpPr>
        <p:spPr>
          <a:xfrm rot="10800000" flipH="1">
            <a:off x="656700" y="1595700"/>
            <a:ext cx="1539000" cy="7500"/>
          </a:xfrm>
          <a:prstGeom prst="straightConnector1">
            <a:avLst/>
          </a:prstGeom>
          <a:noFill/>
          <a:ln w="9525" cap="flat" cmpd="sng">
            <a:solidFill>
              <a:schemeClr val="dk2"/>
            </a:solidFill>
            <a:prstDash val="solid"/>
            <a:round/>
            <a:headEnd type="none" w="med" len="med"/>
            <a:tailEnd type="none" w="med" len="med"/>
          </a:ln>
        </p:spPr>
      </p:cxnSp>
      <p:sp>
        <p:nvSpPr>
          <p:cNvPr id="258" name="Google Shape;258;p32"/>
          <p:cNvSpPr txBox="1"/>
          <p:nvPr/>
        </p:nvSpPr>
        <p:spPr>
          <a:xfrm>
            <a:off x="65295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1</a:t>
            </a:r>
            <a:endParaRPr sz="600" baseline="-25000"/>
          </a:p>
        </p:txBody>
      </p:sp>
      <p:sp>
        <p:nvSpPr>
          <p:cNvPr id="259" name="Google Shape;259;p32"/>
          <p:cNvSpPr txBox="1"/>
          <p:nvPr/>
        </p:nvSpPr>
        <p:spPr>
          <a:xfrm>
            <a:off x="90785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2</a:t>
            </a:r>
            <a:endParaRPr sz="600" baseline="-25000"/>
          </a:p>
        </p:txBody>
      </p:sp>
      <p:sp>
        <p:nvSpPr>
          <p:cNvPr id="260" name="Google Shape;260;p32"/>
          <p:cNvSpPr txBox="1"/>
          <p:nvPr/>
        </p:nvSpPr>
        <p:spPr>
          <a:xfrm>
            <a:off x="1192350" y="1289425"/>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3</a:t>
            </a:r>
            <a:endParaRPr sz="600" baseline="-25000"/>
          </a:p>
        </p:txBody>
      </p:sp>
      <p:sp>
        <p:nvSpPr>
          <p:cNvPr id="261" name="Google Shape;261;p32"/>
          <p:cNvSpPr txBox="1"/>
          <p:nvPr/>
        </p:nvSpPr>
        <p:spPr>
          <a:xfrm>
            <a:off x="1625600" y="1309950"/>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n-1</a:t>
            </a:r>
            <a:endParaRPr sz="600" baseline="-25000"/>
          </a:p>
        </p:txBody>
      </p:sp>
      <p:sp>
        <p:nvSpPr>
          <p:cNvPr id="262" name="Google Shape;262;p32"/>
          <p:cNvSpPr txBox="1"/>
          <p:nvPr/>
        </p:nvSpPr>
        <p:spPr>
          <a:xfrm>
            <a:off x="1905025" y="1289425"/>
            <a:ext cx="46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000"/>
              <a:t>X</a:t>
            </a:r>
            <a:r>
              <a:rPr lang="pl" sz="1000" baseline="-25000"/>
              <a:t>n</a:t>
            </a:r>
            <a:endParaRPr sz="600" baseline="-25000"/>
          </a:p>
        </p:txBody>
      </p:sp>
      <p:sp>
        <p:nvSpPr>
          <p:cNvPr id="263" name="Google Shape;263;p32"/>
          <p:cNvSpPr txBox="1"/>
          <p:nvPr/>
        </p:nvSpPr>
        <p:spPr>
          <a:xfrm>
            <a:off x="1083975" y="685875"/>
            <a:ext cx="12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t>Input</a:t>
            </a:r>
            <a:endParaRPr/>
          </a:p>
        </p:txBody>
      </p:sp>
      <p:cxnSp>
        <p:nvCxnSpPr>
          <p:cNvPr id="264" name="Google Shape;264;p32"/>
          <p:cNvCxnSpPr/>
          <p:nvPr/>
        </p:nvCxnSpPr>
        <p:spPr>
          <a:xfrm rot="10800000" flipH="1">
            <a:off x="2568338" y="1086080"/>
            <a:ext cx="1105800" cy="594900"/>
          </a:xfrm>
          <a:prstGeom prst="straightConnector1">
            <a:avLst/>
          </a:prstGeom>
          <a:noFill/>
          <a:ln w="38100" cap="flat" cmpd="sng">
            <a:solidFill>
              <a:srgbClr val="674EA7"/>
            </a:solidFill>
            <a:prstDash val="dash"/>
            <a:round/>
            <a:headEnd type="none" w="med" len="med"/>
            <a:tailEnd type="triangle" w="med" len="med"/>
          </a:ln>
          <a:effectLst>
            <a:outerShdw blurRad="57150" dist="19050" dir="5400000" algn="bl" rotWithShape="0">
              <a:srgbClr val="000000">
                <a:alpha val="50000"/>
              </a:srgbClr>
            </a:outerShdw>
          </a:effectLst>
        </p:spPr>
      </p:cxnSp>
      <p:sp>
        <p:nvSpPr>
          <p:cNvPr id="265" name="Google Shape;265;p32"/>
          <p:cNvSpPr/>
          <p:nvPr/>
        </p:nvSpPr>
        <p:spPr>
          <a:xfrm>
            <a:off x="975475" y="4260400"/>
            <a:ext cx="800400" cy="9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Explanations - variable importance</a:t>
            </a:r>
            <a:endParaRPr/>
          </a:p>
        </p:txBody>
      </p:sp>
      <p:sp>
        <p:nvSpPr>
          <p:cNvPr id="271" name="Google Shape;271;p33"/>
          <p:cNvSpPr txBox="1">
            <a:spLocks noGrp="1"/>
          </p:cNvSpPr>
          <p:nvPr>
            <p:ph type="body" idx="1"/>
          </p:nvPr>
        </p:nvSpPr>
        <p:spPr>
          <a:xfrm>
            <a:off x="311700" y="1152475"/>
            <a:ext cx="612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 variable importance (VI) shows how a single variable contributes to model performance </a:t>
            </a:r>
            <a:endParaRPr/>
          </a:p>
          <a:p>
            <a:pPr marL="0" lvl="0" indent="0" algn="l" rtl="0">
              <a:spcBef>
                <a:spcPts val="1200"/>
              </a:spcBef>
              <a:spcAft>
                <a:spcPts val="0"/>
              </a:spcAft>
              <a:buNone/>
            </a:pPr>
            <a:r>
              <a:rPr lang="pl"/>
              <a:t>- it is based on variable perturbations / permutations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72" name="Google Shape;272;p33"/>
          <p:cNvGraphicFramePr/>
          <p:nvPr/>
        </p:nvGraphicFramePr>
        <p:xfrm>
          <a:off x="1523550" y="2571760"/>
          <a:ext cx="1148550" cy="1980750"/>
        </p:xfrm>
        <a:graphic>
          <a:graphicData uri="http://schemas.openxmlformats.org/drawingml/2006/table">
            <a:tbl>
              <a:tblPr>
                <a:noFill/>
                <a:tableStyleId>{0CA0BCFB-D6D9-4D42-904B-53ACFF33F998}</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B4A7D6"/>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8E7CC3"/>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674EA7"/>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20124D"/>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73" name="Google Shape;273;p33"/>
          <p:cNvGraphicFramePr/>
          <p:nvPr/>
        </p:nvGraphicFramePr>
        <p:xfrm>
          <a:off x="4520525" y="2571760"/>
          <a:ext cx="1148550" cy="1980750"/>
        </p:xfrm>
        <a:graphic>
          <a:graphicData uri="http://schemas.openxmlformats.org/drawingml/2006/table">
            <a:tbl>
              <a:tblPr>
                <a:noFill/>
                <a:tableStyleId>{0CA0BCFB-D6D9-4D42-904B-53ACFF33F998}</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7F7F7F"/>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7F7F7F"/>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7F7F7F"/>
                    </a:solidFill>
                  </a:tcPr>
                </a:tc>
                <a:extLst>
                  <a:ext uri="{0D108BD9-81ED-4DB2-BD59-A6C34878D82A}">
                    <a16:rowId xmlns:a16="http://schemas.microsoft.com/office/drawing/2014/main" val="10000"/>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8E7CC3"/>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351C75"/>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E9E9E"/>
                      </a:solidFill>
                      <a:prstDash val="solid"/>
                      <a:round/>
                      <a:headEnd type="none" w="sm" len="sm"/>
                      <a:tailEnd type="none" w="sm" len="sm"/>
                    </a:lnB>
                    <a:solidFill>
                      <a:srgbClr val="20124D"/>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330125">
                <a:tc>
                  <a:txBody>
                    <a:bodyPr/>
                    <a:lstStyle/>
                    <a:p>
                      <a:pPr marL="0" lvl="0" indent="0" algn="l" rtl="0">
                        <a:spcBef>
                          <a:spcPts val="0"/>
                        </a:spcBef>
                        <a:spcAft>
                          <a:spcPts val="0"/>
                        </a:spcAft>
                        <a:buNone/>
                      </a:pPr>
                      <a:endParaRPr sz="500"/>
                    </a:p>
                  </a:txBody>
                  <a:tcPr marL="91425" marR="91425" marT="91425" marB="91425">
                    <a:lnL w="19050" cap="flat" cmpd="sng">
                      <a:solidFill>
                        <a:srgbClr val="999999"/>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endParaRPr sz="5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674EA7"/>
                    </a:solidFill>
                  </a:tcPr>
                </a:tc>
                <a:tc>
                  <a:txBody>
                    <a:bodyPr/>
                    <a:lstStyle/>
                    <a:p>
                      <a:pPr marL="0" lvl="0" indent="0" algn="l" rtl="0">
                        <a:spcBef>
                          <a:spcPts val="0"/>
                        </a:spcBef>
                        <a:spcAft>
                          <a:spcPts val="0"/>
                        </a:spcAft>
                        <a:buNone/>
                      </a:pPr>
                      <a:endParaRPr sz="500"/>
                    </a:p>
                  </a:txBody>
                  <a:tcPr marL="91425" marR="91425" marT="91425" marB="91425">
                    <a:lnL w="19050" cap="flat" cmpd="sng">
                      <a:solidFill>
                        <a:srgbClr val="9E9E9E"/>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74" name="Google Shape;274;p33"/>
          <p:cNvPicPr preferRelativeResize="0"/>
          <p:nvPr/>
        </p:nvPicPr>
        <p:blipFill>
          <a:blip r:embed="rId3">
            <a:alphaModFix/>
          </a:blip>
          <a:stretch>
            <a:fillRect/>
          </a:stretch>
        </p:blipFill>
        <p:spPr>
          <a:xfrm>
            <a:off x="2948813" y="2605087"/>
            <a:ext cx="1295000" cy="1914075"/>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2654</Words>
  <Application>Microsoft Office PowerPoint</Application>
  <PresentationFormat>On-screen Show (16:9)</PresentationFormat>
  <Paragraphs>251</Paragraphs>
  <Slides>33</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Source Sans Pro</vt:lpstr>
      <vt:lpstr>Raleway</vt:lpstr>
      <vt:lpstr>Courier New</vt:lpstr>
      <vt:lpstr>Calibri</vt:lpstr>
      <vt:lpstr>Arial</vt:lpstr>
      <vt:lpstr>Droid Sans Mono</vt:lpstr>
      <vt:lpstr>Plum</vt:lpstr>
      <vt:lpstr>Simple Light</vt:lpstr>
      <vt:lpstr>Triplot</vt:lpstr>
      <vt:lpstr>Intro to Triplot</vt:lpstr>
      <vt:lpstr>PowerPoint Presentation</vt:lpstr>
      <vt:lpstr>PowerPoint Presentation</vt:lpstr>
      <vt:lpstr>PowerPoint Presentation</vt:lpstr>
      <vt:lpstr>PowerPoint Presentation</vt:lpstr>
      <vt:lpstr>PowerPoint Presentation</vt:lpstr>
      <vt:lpstr>PowerPoint Presentation</vt:lpstr>
      <vt:lpstr>Explanations - variable importance</vt:lpstr>
      <vt:lpstr>Explanations - variable importance</vt:lpstr>
      <vt:lpstr>Correlation &amp; variable importance</vt:lpstr>
      <vt:lpstr>Variable importance for groups </vt:lpstr>
      <vt:lpstr>Variable importance for groups </vt:lpstr>
      <vt:lpstr>What if the correlation structure is complex?</vt:lpstr>
      <vt:lpstr>What cut off should I choose? How many groups should I use?</vt:lpstr>
      <vt:lpstr>What cut off should I choose? How many groups should I use?</vt:lpstr>
      <vt:lpstr>What cut off should I choose? How many groups should I use?</vt:lpstr>
      <vt:lpstr>What cut off should I choose? How many groups should I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triplot</vt:lpstr>
      <vt:lpstr>Triplot code example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Triplot</dc:title>
  <cp:lastModifiedBy>Katarzyna Pekala</cp:lastModifiedBy>
  <cp:revision>1</cp:revision>
  <dcterms:modified xsi:type="dcterms:W3CDTF">2021-06-23T09:54:03Z</dcterms:modified>
</cp:coreProperties>
</file>