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</a:t>
            </a:r>
            <a:r>
              <a:rPr b="0" lang="en-GB" sz="1800" spc="-1" strike="noStrike">
                <a:latin typeface="Arial"/>
              </a:rPr>
              <a:t>edit the </a:t>
            </a:r>
            <a:r>
              <a:rPr b="0" lang="en-GB" sz="1800" spc="-1" strike="noStrike">
                <a:latin typeface="Arial"/>
              </a:rPr>
              <a:t>outline </a:t>
            </a:r>
            <a:r>
              <a:rPr b="0" lang="en-GB" sz="1800" spc="-1" strike="noStrike">
                <a:latin typeface="Arial"/>
              </a:rPr>
              <a:t>text </a:t>
            </a:r>
            <a:r>
              <a:rPr b="0" lang="en-GB" sz="1800" spc="-1" strike="noStrike">
                <a:latin typeface="Arial"/>
              </a:rPr>
              <a:t>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</a:t>
            </a:r>
            <a:r>
              <a:rPr b="0" lang="en-GB" sz="1800" spc="-1" strike="noStrike">
                <a:latin typeface="Arial"/>
              </a:rPr>
              <a:t>con</a:t>
            </a:r>
            <a:r>
              <a:rPr b="0" lang="en-GB" sz="1800" spc="-1" strike="noStrike">
                <a:latin typeface="Arial"/>
              </a:rPr>
              <a:t>d </a:t>
            </a:r>
            <a:r>
              <a:rPr b="0" lang="en-GB" sz="1800" spc="-1" strike="noStrike">
                <a:latin typeface="Arial"/>
              </a:rPr>
              <a:t>Ou</a:t>
            </a:r>
            <a:r>
              <a:rPr b="0" lang="en-GB" sz="1800" spc="-1" strike="noStrike">
                <a:latin typeface="Arial"/>
              </a:rPr>
              <a:t>tlin</a:t>
            </a:r>
            <a:r>
              <a:rPr b="0" lang="en-GB" sz="1800" spc="-1" strike="noStrike">
                <a:latin typeface="Arial"/>
              </a:rPr>
              <a:t>e </a:t>
            </a:r>
            <a:r>
              <a:rPr b="0" lang="en-GB" sz="1800" spc="-1" strike="noStrike">
                <a:latin typeface="Arial"/>
              </a:rPr>
              <a:t>Lev</a:t>
            </a:r>
            <a:r>
              <a:rPr b="0" lang="en-GB" sz="1800" spc="-1" strike="noStrike">
                <a:latin typeface="Arial"/>
              </a:rPr>
              <a:t>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h</a:t>
            </a:r>
            <a:r>
              <a:rPr b="0" lang="en-GB" sz="1800" spc="-1" strike="noStrike">
                <a:latin typeface="Arial"/>
              </a:rPr>
              <a:t>i</a:t>
            </a:r>
            <a:r>
              <a:rPr b="0" lang="en-GB" sz="1800" spc="-1" strike="noStrike">
                <a:latin typeface="Arial"/>
              </a:rPr>
              <a:t>r</a:t>
            </a:r>
            <a:r>
              <a:rPr b="0" lang="en-GB" sz="1800" spc="-1" strike="noStrike">
                <a:latin typeface="Arial"/>
              </a:rPr>
              <a:t>d</a:t>
            </a: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O</a:t>
            </a:r>
            <a:r>
              <a:rPr b="0" lang="en-GB" sz="1800" spc="-1" strike="noStrike">
                <a:latin typeface="Arial"/>
              </a:rPr>
              <a:t>u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l</a:t>
            </a:r>
            <a:r>
              <a:rPr b="0" lang="en-GB" sz="1800" spc="-1" strike="noStrike">
                <a:latin typeface="Arial"/>
              </a:rPr>
              <a:t>i</a:t>
            </a:r>
            <a:r>
              <a:rPr b="0" lang="en-GB" sz="1800" spc="-1" strike="noStrike">
                <a:latin typeface="Arial"/>
              </a:rPr>
              <a:t>n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L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v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</a:t>
            </a:r>
            <a:r>
              <a:rPr b="0" lang="en-GB" sz="1800" spc="-1" strike="noStrike">
                <a:latin typeface="Arial"/>
              </a:rPr>
              <a:t>o</a:t>
            </a:r>
            <a:r>
              <a:rPr b="0" lang="en-GB" sz="1800" spc="-1" strike="noStrike">
                <a:latin typeface="Arial"/>
              </a:rPr>
              <a:t>u</a:t>
            </a:r>
            <a:r>
              <a:rPr b="0" lang="en-GB" sz="1800" spc="-1" strike="noStrike">
                <a:latin typeface="Arial"/>
              </a:rPr>
              <a:t>r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h</a:t>
            </a: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O</a:t>
            </a:r>
            <a:r>
              <a:rPr b="0" lang="en-GB" sz="1800" spc="-1" strike="noStrike">
                <a:latin typeface="Arial"/>
              </a:rPr>
              <a:t>u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l</a:t>
            </a:r>
            <a:r>
              <a:rPr b="0" lang="en-GB" sz="1800" spc="-1" strike="noStrike">
                <a:latin typeface="Arial"/>
              </a:rPr>
              <a:t>i</a:t>
            </a:r>
            <a:r>
              <a:rPr b="0" lang="en-GB" sz="1800" spc="-1" strike="noStrike">
                <a:latin typeface="Arial"/>
              </a:rPr>
              <a:t>n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L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v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</a:t>
            </a:r>
            <a:r>
              <a:rPr b="0" lang="en-GB" sz="1800" spc="-1" strike="noStrike">
                <a:latin typeface="Arial"/>
              </a:rPr>
              <a:t>i</a:t>
            </a:r>
            <a:r>
              <a:rPr b="0" lang="en-GB" sz="1800" spc="-1" strike="noStrike">
                <a:latin typeface="Arial"/>
              </a:rPr>
              <a:t>f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h</a:t>
            </a: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O</a:t>
            </a:r>
            <a:r>
              <a:rPr b="0" lang="en-GB" sz="1800" spc="-1" strike="noStrike">
                <a:latin typeface="Arial"/>
              </a:rPr>
              <a:t>u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l</a:t>
            </a:r>
            <a:r>
              <a:rPr b="0" lang="en-GB" sz="1800" spc="-1" strike="noStrike">
                <a:latin typeface="Arial"/>
              </a:rPr>
              <a:t>i</a:t>
            </a:r>
            <a:r>
              <a:rPr b="0" lang="en-GB" sz="1800" spc="-1" strike="noStrike">
                <a:latin typeface="Arial"/>
              </a:rPr>
              <a:t>n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L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v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</a:t>
            </a:r>
            <a:r>
              <a:rPr b="0" lang="en-GB" sz="1800" spc="-1" strike="noStrike">
                <a:latin typeface="Arial"/>
              </a:rPr>
              <a:t>i</a:t>
            </a:r>
            <a:r>
              <a:rPr b="0" lang="en-GB" sz="1800" spc="-1" strike="noStrike">
                <a:latin typeface="Arial"/>
              </a:rPr>
              <a:t>x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h</a:t>
            </a: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O</a:t>
            </a:r>
            <a:r>
              <a:rPr b="0" lang="en-GB" sz="1800" spc="-1" strike="noStrike">
                <a:latin typeface="Arial"/>
              </a:rPr>
              <a:t>u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l</a:t>
            </a:r>
            <a:r>
              <a:rPr b="0" lang="en-GB" sz="1800" spc="-1" strike="noStrike">
                <a:latin typeface="Arial"/>
              </a:rPr>
              <a:t>i</a:t>
            </a:r>
            <a:r>
              <a:rPr b="0" lang="en-GB" sz="1800" spc="-1" strike="noStrike">
                <a:latin typeface="Arial"/>
              </a:rPr>
              <a:t>n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L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v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v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n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h</a:t>
            </a: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O</a:t>
            </a:r>
            <a:r>
              <a:rPr b="0" lang="en-GB" sz="1800" spc="-1" strike="noStrike">
                <a:latin typeface="Arial"/>
              </a:rPr>
              <a:t>u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l</a:t>
            </a:r>
            <a:r>
              <a:rPr b="0" lang="en-GB" sz="1800" spc="-1" strike="noStrike">
                <a:latin typeface="Arial"/>
              </a:rPr>
              <a:t>i</a:t>
            </a:r>
            <a:r>
              <a:rPr b="0" lang="en-GB" sz="1800" spc="-1" strike="noStrike">
                <a:latin typeface="Arial"/>
              </a:rPr>
              <a:t>n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L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v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doi.org/10.1007/s41109-020-00329-4" TargetMode="External"/><Relationship Id="rId2" Type="http://schemas.openxmlformats.org/officeDocument/2006/relationships/hyperlink" Target="https://jonnob.github.io/rSETSe/index.html" TargetMode="External"/><Relationship Id="rId3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rSETSe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Jonathan Bourne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20000" p14:dur="2500"/>
    </mc:Choice>
    <mc:Fallback>
      <p:transition spd="slow" advTm="20000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What can SETSe be used for?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088000" y="1584000"/>
            <a:ext cx="8190720" cy="502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20000" p14:dur="2500"/>
    </mc:Choice>
    <mc:Fallback>
      <p:transition spd="slow" advTm="20000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What can SETSe be used for?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625040" y="1544400"/>
            <a:ext cx="8190720" cy="502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20000" p14:dur="2500"/>
    </mc:Choice>
    <mc:Fallback>
      <p:transition spd="slow" advTm="20000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What can SETSe be used for?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3751560" y="1440000"/>
            <a:ext cx="4528080" cy="452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20000" p14:dur="2500"/>
    </mc:Choice>
    <mc:Fallback>
      <p:transition spd="slow" advTm="20000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What can SETSe be used for?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3124800" y="2016000"/>
            <a:ext cx="6738840" cy="447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20000" p14:dur="2500"/>
    </mc:Choice>
    <mc:Fallback>
      <p:transition spd="slow" advTm="20000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What can SETSe be used for?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088000" y="2160000"/>
            <a:ext cx="8209800" cy="365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20000" p14:dur="2500"/>
    </mc:Choice>
    <mc:Fallback>
      <p:transition spd="slow" advTm="20000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`rsetse` R implementation on CRAN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800000" y="1635480"/>
            <a:ext cx="7591320" cy="426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20000" p14:dur="2500"/>
    </mc:Choice>
    <mc:Fallback>
      <p:transition spd="slow" advTm="20000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Using rsetse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61840" y="2019960"/>
            <a:ext cx="4018320" cy="352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Use these</a:t>
            </a:r>
            <a:endParaRPr b="0" lang="en-US" sz="28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setse_auto</a:t>
            </a:r>
            <a:endParaRPr b="0" lang="en-US" sz="28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setse_auto_hd</a:t>
            </a:r>
            <a:endParaRPr b="0" lang="en-US" sz="28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setse_bicomp</a:t>
            </a:r>
            <a:endParaRPr b="0" lang="en-US" sz="28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Or If you want to get crazy</a:t>
            </a:r>
            <a:endParaRPr b="0" lang="en-US" sz="28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setse</a:t>
            </a:r>
            <a:endParaRPr b="0" lang="en-US" sz="28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setse_extended</a:t>
            </a:r>
            <a:endParaRPr b="0" lang="en-US" sz="2800" spc="-1" strike="noStrike">
              <a:solidFill>
                <a:srgbClr val="000000"/>
              </a:solidFill>
              <a:latin typeface="Calibri"/>
              <a:ea typeface="Noto Sans CJK SC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6120000" y="2304000"/>
            <a:ext cx="5700960" cy="359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20000" p14:dur="2500"/>
    </mc:Choice>
    <mc:Fallback>
      <p:transition spd="slow" advTm="20000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Using rsetse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585720" y="1771200"/>
            <a:ext cx="9133920" cy="298044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5717880" y="2810520"/>
            <a:ext cx="5945760" cy="366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20000" p14:dur="2500"/>
    </mc:Choice>
    <mc:Fallback>
      <p:transition spd="slow" advTm="20000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Summary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Embeds networks using a physics model</a:t>
            </a:r>
            <a:endParaRPr b="0" lang="en-GB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Predicts at node and network level</a:t>
            </a:r>
            <a:endParaRPr b="0" lang="en-GB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be used on a wide range of network tasks</a:t>
            </a:r>
            <a:endParaRPr b="0" lang="en-GB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Acts as a networks smoothing algorithm</a:t>
            </a:r>
            <a:endParaRPr b="0" lang="en-GB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Works on graphs of 10k’s nodes and millions of edges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6172200" y="1825560"/>
            <a:ext cx="51807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Able to create embeddings for both continuous and categorical values</a:t>
            </a:r>
            <a:endParaRPr b="0" lang="en-GB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Available from CRAN as `rsetse`</a:t>
            </a:r>
            <a:endParaRPr b="0" lang="en-GB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Documentation website available</a:t>
            </a:r>
            <a:endParaRPr b="0" lang="en-GB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Vignettes for deeper explanation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advTm="20000" p14:dur="2500"/>
    </mc:Choice>
    <mc:Fallback>
      <p:transition spd="slow" advTm="20000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Find out more about SETSe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1825560"/>
            <a:ext cx="105375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The Spring Bounces back: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introducing the strain elevation tension spring embedding algorithm for network representation </a:t>
            </a:r>
            <a:br/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https://doi.org/10.1007/s41109-020-00329-4</a:t>
            </a:r>
            <a:endParaRPr b="0" lang="en-GB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High Tension Lines: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Predicting robustness of high-voltage power-grids to cascading failure using network embedding</a:t>
            </a:r>
            <a:endParaRPr b="0" lang="en-GB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arXiv:2105.13224 [eess.SY]</a:t>
            </a:r>
            <a:endParaRPr b="0" lang="en-GB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rsetse website: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https://jonnob.github.io/rSETSe/index.html</a:t>
            </a:r>
            <a:endParaRPr b="0" lang="en-GB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Use rsetse: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Install.packages(“rsetse”)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advTm="20000" p14:dur="2500"/>
    </mc:Choice>
    <mc:Fallback>
      <p:transition spd="slow" advTm="20000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What are embeddings?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88000" y="1512000"/>
            <a:ext cx="6695640" cy="41446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4968000" y="2441160"/>
            <a:ext cx="6407640" cy="396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20000" p14:dur="2500"/>
    </mc:Choice>
    <mc:Fallback>
      <p:transition spd="slow" advTm="20000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Acknowledgements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2304000" y="1985400"/>
            <a:ext cx="7632000" cy="435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EPSRC International Doctoral Scholars - IDS Grant (EP/N509577/1)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The UCL Myriad High Performance Computing Facility (Myriad@UCL), and associated support services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advTm="20000" p14:dur="2500"/>
    </mc:Choice>
    <mc:Fallback>
      <p:transition spd="slow" advTm="20000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What are graph embeddings?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3024000" y="1440000"/>
            <a:ext cx="5790600" cy="507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20000" p14:dur="2500"/>
    </mc:Choice>
    <mc:Fallback>
      <p:transition spd="slow" advTm="20000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What is SETSe?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Physics based</a:t>
            </a:r>
            <a:endParaRPr b="0" lang="en-GB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Represents a network as a system of springs</a:t>
            </a:r>
            <a:endParaRPr b="0" lang="en-GB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Deterministic</a:t>
            </a:r>
            <a:endParaRPr b="0" lang="en-GB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Embedding and smoothing algorithm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6172200" y="1825560"/>
            <a:ext cx="51807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6624000" y="2455200"/>
            <a:ext cx="4295160" cy="330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20000" p14:dur="2500"/>
    </mc:Choice>
    <mc:Fallback>
      <p:transition spd="slow" advTm="20000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So how does SETSe work?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584000" y="1762560"/>
            <a:ext cx="9029160" cy="4933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20000" p14:dur="2500"/>
    </mc:Choice>
    <mc:Fallback>
      <p:transition spd="slow" advTm="20000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So how does SETSe work?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916000" y="1862280"/>
            <a:ext cx="6665760" cy="411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20000" p14:dur="2500"/>
    </mc:Choice>
    <mc:Fallback>
      <p:transition spd="slow" advTm="20000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So how does SETSe work?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916000" y="1872000"/>
            <a:ext cx="6665760" cy="411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20000" p14:dur="2500"/>
    </mc:Choice>
    <mc:Fallback>
      <p:transition spd="slow" advTm="20000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So how does SETSe work?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16000" y="2088000"/>
            <a:ext cx="5615640" cy="346536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5811840" y="2063160"/>
            <a:ext cx="5691600" cy="351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20000" p14:dur="2500"/>
    </mc:Choice>
    <mc:Fallback>
      <p:transition spd="slow" advTm="20000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What can SETSe be used for?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800000" y="1512000"/>
            <a:ext cx="8190720" cy="502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20000" p14:dur="2500"/>
    </mc:Choice>
    <mc:Fallback>
      <p:transition spd="slow" advTm="2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1376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2021-06-04T14:51:42Z</dcterms:created>
  <dc:creator>Orr, Scott</dc:creator>
  <dc:description/>
  <dc:language>en-GB</dc:language>
  <cp:lastModifiedBy/>
  <dcterms:modified xsi:type="dcterms:W3CDTF">2021-06-22T14:47:31Z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