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swald Regular"/>
      <p:regular r:id="rId18"/>
      <p:bold r:id="rId19"/>
    </p:embeddedFont>
    <p:embeddedFont>
      <p:font typeface="Lato"/>
      <p:regular r:id="rId20"/>
      <p:bold r:id="rId21"/>
      <p:italic r:id="rId22"/>
      <p:boldItalic r:id="rId23"/>
    </p:embeddedFont>
    <p:embeddedFont>
      <p:font typeface="Lato Light"/>
      <p:regular r:id="rId24"/>
      <p:bold r:id="rId25"/>
      <p:italic r:id="rId26"/>
      <p:boldItalic r:id="rId27"/>
    </p:embeddedFont>
    <p:embeddedFont>
      <p:font typeface="Lato Hairline"/>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LatoLight-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italic.fntdata"/><Relationship Id="rId25" Type="http://schemas.openxmlformats.org/officeDocument/2006/relationships/font" Target="fonts/LatoLight-bold.fntdata"/><Relationship Id="rId28" Type="http://schemas.openxmlformats.org/officeDocument/2006/relationships/font" Target="fonts/LatoHairline-regular.fntdata"/><Relationship Id="rId27" Type="http://schemas.openxmlformats.org/officeDocument/2006/relationships/font" Target="fonts/La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Hairlin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Hairline-boldItalic.fntdata"/><Relationship Id="rId30" Type="http://schemas.openxmlformats.org/officeDocument/2006/relationships/font" Target="fonts/LatoHairline-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swaldRegular-bold.fntdata"/><Relationship Id="rId18" Type="http://schemas.openxmlformats.org/officeDocument/2006/relationships/font" Target="fonts/OswaldRegula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6f2ba7b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6f2ba7b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dd97a985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dd97a985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dd97a985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dd97a985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dd97a985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dd97a985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dd97a985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dd97a985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82625"/>
                </a:solidFill>
                <a:highlight>
                  <a:srgbClr val="FFFFFF"/>
                </a:highlight>
                <a:latin typeface="Georgia"/>
                <a:ea typeface="Georgia"/>
                <a:cs typeface="Georgia"/>
                <a:sym typeface="Georgia"/>
              </a:rPr>
              <a:t>within ccny it is our goal to engage folks with non programming background to use scripting methods and </a:t>
            </a:r>
            <a:r>
              <a:rPr lang="en" sz="1150">
                <a:solidFill>
                  <a:srgbClr val="282625"/>
                </a:solidFill>
                <a:highlight>
                  <a:srgbClr val="FFFFFF"/>
                </a:highlight>
                <a:latin typeface="Georgia"/>
                <a:ea typeface="Georgia"/>
                <a:cs typeface="Georgia"/>
                <a:sym typeface="Georgia"/>
              </a:rPr>
              <a:t>tools</a:t>
            </a:r>
            <a:r>
              <a:rPr lang="en" sz="1150">
                <a:solidFill>
                  <a:srgbClr val="282625"/>
                </a:solidFill>
                <a:highlight>
                  <a:srgbClr val="FFFFFF"/>
                </a:highlight>
                <a:latin typeface="Georgia"/>
                <a:ea typeface="Georgia"/>
                <a:cs typeface="Georgia"/>
                <a:sym typeface="Georgia"/>
              </a:rPr>
              <a:t> such as r.  Many employee within ccny do not have a background in computer science or programming.  This means that any kind of script buildings or report automation becomes instantly more difficult. hence why we decided to turn to R. R allows us to build Scripts and automate various reports even develop dashboards using fairly simple but a complex scripting language. This scripting language is best suited for those who have a mind and a process flow of an analyst/evaluator.  Being able to see data being manipulated and results without the use of complex data structures and algorithms calls of a very attractive language for those who are not well versed in programming. Our director of evaluation of analytics has developed a fantastic tutorial for our evaluators and analysts to use and get the hang of R.  This allows  those who work at ccny to not only use R but also get engaged with R.  Another form of Engagement is to take a report and automate it.  Once we have completed the automation of the report we present the work to all the employees.  this not only shows them what R can achieve but also allows them to get a footing and understanding what are incapable of doing for them.  when you show somebody the tricks the usefulness of R instantly become engaging and fascinating.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dd97a98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dd97a98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82625"/>
                </a:solidFill>
                <a:highlight>
                  <a:srgbClr val="FFFFFF"/>
                </a:highlight>
                <a:latin typeface="Georgia"/>
                <a:ea typeface="Georgia"/>
                <a:cs typeface="Georgia"/>
                <a:sym typeface="Georgia"/>
              </a:rPr>
              <a:t>here at ccny  we utilize R in various forms and services. Each month we are tasked with building various reports from various data sources.  These reports are often tedious and are linked to various Excel documents and or databases. With the help of R we are able to not only automate the report building process, but also deliver reports in a timely manner.  This allows us to be competitive when given tasks for report building with various organizations. R also helps us with developing various dashboards.  At the current moment we are just starting to use R for dashboard visualization, but it is worthy to note that this is an Avenue  that ccny is pursuing.  utilizing packages searches ggplot2  allows our visualizations to be more advanced and sophisticated then using any other pre-built software.  This level customisation is what allows ccny to be versatile and advanced when comes to dashboard design and report building.  with these skill sets we are able to take on various project throughout Western New York and help bring data literacy too various organizations.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12030dda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12030dda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dd97a98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dd97a98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dd97a985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dd97a985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12030dd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12030dd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dd97a985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dd97a985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drive.google.com/file/d/1BvOO06ASHb-EKU0KdYrlENiFWYpkYyCO/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drive.google.com/file/d/15cO4YlTBprnVRxuah40SiEzg_1J7T8vs/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59025"/>
            <a:ext cx="8520600" cy="652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4000">
                <a:solidFill>
                  <a:srgbClr val="333366"/>
                </a:solidFill>
                <a:latin typeface="Oswald Regular"/>
                <a:ea typeface="Oswald Regular"/>
                <a:cs typeface="Oswald Regular"/>
                <a:sym typeface="Oswald Regular"/>
              </a:rPr>
              <a:t> R FOR NON-PROGRAMMERS</a:t>
            </a:r>
            <a:endParaRPr sz="4000"/>
          </a:p>
        </p:txBody>
      </p:sp>
      <p:sp>
        <p:nvSpPr>
          <p:cNvPr id="55" name="Google Shape;55;p13"/>
          <p:cNvSpPr txBox="1"/>
          <p:nvPr>
            <p:ph idx="1" type="subTitle"/>
          </p:nvPr>
        </p:nvSpPr>
        <p:spPr>
          <a:xfrm>
            <a:off x="311700" y="1779150"/>
            <a:ext cx="8520600" cy="7926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523"/>
              <a:buFont typeface="Arial"/>
              <a:buNone/>
            </a:pPr>
            <a:r>
              <a:rPr lang="en" sz="2400">
                <a:solidFill>
                  <a:schemeClr val="dk1"/>
                </a:solidFill>
                <a:latin typeface="Oswald Regular"/>
                <a:ea typeface="Oswald Regular"/>
                <a:cs typeface="Oswald Regular"/>
                <a:sym typeface="Oswald Regular"/>
              </a:rPr>
              <a:t>Creating Paradigm Shifts in Reporting for Community-Facing Organizations Using R</a:t>
            </a:r>
            <a:endParaRPr sz="2400">
              <a:solidFill>
                <a:schemeClr val="dk1"/>
              </a:solidFill>
              <a:latin typeface="Oswald Regular"/>
              <a:ea typeface="Oswald Regular"/>
              <a:cs typeface="Oswald Regular"/>
              <a:sym typeface="Oswald Regular"/>
            </a:endParaRPr>
          </a:p>
          <a:p>
            <a:pPr indent="0" lvl="0" marL="0" rtl="0" algn="ctr">
              <a:lnSpc>
                <a:spcPct val="80000"/>
              </a:lnSpc>
              <a:spcBef>
                <a:spcPts val="0"/>
              </a:spcBef>
              <a:spcAft>
                <a:spcPts val="0"/>
              </a:spcAft>
              <a:buSzPts val="523"/>
              <a:buNone/>
            </a:pPr>
            <a:r>
              <a:t/>
            </a:r>
            <a:endParaRPr sz="2130">
              <a:latin typeface="Oswald Regular"/>
              <a:ea typeface="Oswald Regular"/>
              <a:cs typeface="Oswald Regular"/>
              <a:sym typeface="Oswald Regular"/>
            </a:endParaRPr>
          </a:p>
        </p:txBody>
      </p:sp>
      <p:sp>
        <p:nvSpPr>
          <p:cNvPr id="56" name="Google Shape;56;p13"/>
          <p:cNvSpPr txBox="1"/>
          <p:nvPr>
            <p:ph idx="1" type="subTitle"/>
          </p:nvPr>
        </p:nvSpPr>
        <p:spPr>
          <a:xfrm>
            <a:off x="433500" y="3833200"/>
            <a:ext cx="8520600" cy="7926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523"/>
              <a:buNone/>
            </a:pPr>
            <a:r>
              <a:rPr lang="en" sz="1400">
                <a:solidFill>
                  <a:srgbClr val="00A79D"/>
                </a:solidFill>
              </a:rPr>
              <a:t>Mohammad Haque, Lisa Kulka, Sulagna Patra</a:t>
            </a:r>
            <a:br>
              <a:rPr lang="en" sz="1400">
                <a:solidFill>
                  <a:srgbClr val="00A79D"/>
                </a:solidFill>
              </a:rPr>
            </a:br>
            <a:r>
              <a:rPr b="1" lang="en" sz="1400">
                <a:solidFill>
                  <a:srgbClr val="333366"/>
                </a:solidFill>
              </a:rPr>
              <a:t>Community Connections of New York, Inc.</a:t>
            </a:r>
            <a:endParaRPr b="1" sz="1400">
              <a:solidFill>
                <a:srgbClr val="333366"/>
              </a:solidFill>
            </a:endParaRPr>
          </a:p>
          <a:p>
            <a:pPr indent="0" lvl="0" marL="0" rtl="0" algn="ctr">
              <a:lnSpc>
                <a:spcPct val="80000"/>
              </a:lnSpc>
              <a:spcBef>
                <a:spcPts val="0"/>
              </a:spcBef>
              <a:spcAft>
                <a:spcPts val="0"/>
              </a:spcAft>
              <a:buSzPts val="523"/>
              <a:buNone/>
            </a:pPr>
            <a:r>
              <a:t/>
            </a:r>
            <a:endParaRPr sz="2130"/>
          </a:p>
        </p:txBody>
      </p:sp>
      <p:pic>
        <p:nvPicPr>
          <p:cNvPr id="57" name="Google Shape;57;p13"/>
          <p:cNvPicPr preferRelativeResize="0"/>
          <p:nvPr/>
        </p:nvPicPr>
        <p:blipFill>
          <a:blip r:embed="rId3">
            <a:alphaModFix/>
          </a:blip>
          <a:stretch>
            <a:fillRect/>
          </a:stretch>
        </p:blipFill>
        <p:spPr>
          <a:xfrm>
            <a:off x="4201375" y="3049075"/>
            <a:ext cx="827802" cy="731225"/>
          </a:xfrm>
          <a:prstGeom prst="rect">
            <a:avLst/>
          </a:prstGeom>
          <a:noFill/>
          <a:ln>
            <a:noFill/>
          </a:ln>
        </p:spPr>
      </p:pic>
      <p:cxnSp>
        <p:nvCxnSpPr>
          <p:cNvPr id="58" name="Google Shape;58;p13"/>
          <p:cNvCxnSpPr/>
          <p:nvPr/>
        </p:nvCxnSpPr>
        <p:spPr>
          <a:xfrm>
            <a:off x="435300" y="1820650"/>
            <a:ext cx="8180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subTitle"/>
          </p:nvPr>
        </p:nvSpPr>
        <p:spPr>
          <a:xfrm>
            <a:off x="811050" y="1261975"/>
            <a:ext cx="7265400" cy="600000"/>
          </a:xfrm>
          <a:prstGeom prst="rect">
            <a:avLst/>
          </a:prstGeom>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300">
                <a:solidFill>
                  <a:schemeClr val="dk1"/>
                </a:solidFill>
                <a:highlight>
                  <a:schemeClr val="lt1"/>
                </a:highlight>
                <a:latin typeface="Lato"/>
                <a:ea typeface="Lato"/>
                <a:cs typeface="Lato"/>
                <a:sym typeface="Lato"/>
              </a:rPr>
              <a:t>Another similar project utilizing filter commands for daily data output was automated at CCNY and shows the simplicity and generalizability of such code</a:t>
            </a:r>
            <a:endParaRPr sz="900">
              <a:latin typeface="Lato"/>
              <a:ea typeface="Lato"/>
              <a:cs typeface="Lato"/>
              <a:sym typeface="Lato"/>
            </a:endParaRPr>
          </a:p>
        </p:txBody>
      </p:sp>
      <p:pic>
        <p:nvPicPr>
          <p:cNvPr id="144" name="Google Shape;144;p22"/>
          <p:cNvPicPr preferRelativeResize="0"/>
          <p:nvPr/>
        </p:nvPicPr>
        <p:blipFill>
          <a:blip r:embed="rId3">
            <a:alphaModFix/>
          </a:blip>
          <a:stretch>
            <a:fillRect/>
          </a:stretch>
        </p:blipFill>
        <p:spPr>
          <a:xfrm>
            <a:off x="8316200" y="0"/>
            <a:ext cx="827802" cy="731225"/>
          </a:xfrm>
          <a:prstGeom prst="rect">
            <a:avLst/>
          </a:prstGeom>
          <a:noFill/>
          <a:ln>
            <a:noFill/>
          </a:ln>
        </p:spPr>
      </p:pic>
      <p:sp>
        <p:nvSpPr>
          <p:cNvPr id="145" name="Google Shape;145;p22"/>
          <p:cNvSpPr txBox="1"/>
          <p:nvPr/>
        </p:nvSpPr>
        <p:spPr>
          <a:xfrm>
            <a:off x="751725" y="3113558"/>
            <a:ext cx="6963600" cy="3603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chemeClr val="dk1"/>
              </a:buClr>
              <a:buSzPts val="1100"/>
              <a:buFont typeface="Arial"/>
              <a:buNone/>
            </a:pPr>
            <a:r>
              <a:rPr b="1" lang="en" sz="1200">
                <a:solidFill>
                  <a:srgbClr val="333366"/>
                </a:solidFill>
                <a:highlight>
                  <a:schemeClr val="lt1"/>
                </a:highlight>
                <a:latin typeface="Lato"/>
                <a:ea typeface="Lato"/>
                <a:cs typeface="Lato"/>
                <a:sym typeface="Lato"/>
              </a:rPr>
              <a:t>Above </a:t>
            </a:r>
            <a:r>
              <a:rPr b="1" lang="en" sz="1200">
                <a:solidFill>
                  <a:srgbClr val="333366"/>
                </a:solidFill>
                <a:highlight>
                  <a:schemeClr val="lt1"/>
                </a:highlight>
                <a:latin typeface="Lato"/>
                <a:ea typeface="Lato"/>
                <a:cs typeface="Lato"/>
                <a:sym typeface="Lato"/>
              </a:rPr>
              <a:t>code snippet is reading the csv file to create the data frame</a:t>
            </a:r>
            <a:endParaRPr b="1">
              <a:solidFill>
                <a:srgbClr val="333366"/>
              </a:solidFill>
              <a:latin typeface="Lato"/>
              <a:ea typeface="Lato"/>
              <a:cs typeface="Lato"/>
              <a:sym typeface="Lato"/>
            </a:endParaRPr>
          </a:p>
        </p:txBody>
      </p:sp>
      <p:sp>
        <p:nvSpPr>
          <p:cNvPr id="146" name="Google Shape;146;p22"/>
          <p:cNvSpPr txBox="1"/>
          <p:nvPr/>
        </p:nvSpPr>
        <p:spPr>
          <a:xfrm>
            <a:off x="711300" y="3915668"/>
            <a:ext cx="6963600" cy="240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200">
                <a:solidFill>
                  <a:srgbClr val="333366"/>
                </a:solidFill>
                <a:highlight>
                  <a:schemeClr val="lt1"/>
                </a:highlight>
                <a:latin typeface="Lato"/>
                <a:ea typeface="Lato"/>
                <a:cs typeface="Lato"/>
                <a:sym typeface="Lato"/>
              </a:rPr>
              <a:t>Above </a:t>
            </a:r>
            <a:r>
              <a:rPr b="1" lang="en" sz="1200">
                <a:solidFill>
                  <a:srgbClr val="333366"/>
                </a:solidFill>
                <a:highlight>
                  <a:schemeClr val="lt1"/>
                </a:highlight>
                <a:latin typeface="Lato"/>
                <a:ea typeface="Lato"/>
                <a:cs typeface="Lato"/>
                <a:sym typeface="Lato"/>
              </a:rPr>
              <a:t>code filters the data as per yesterday</a:t>
            </a:r>
            <a:endParaRPr b="1" sz="1200">
              <a:solidFill>
                <a:srgbClr val="333366"/>
              </a:solidFill>
              <a:highlight>
                <a:schemeClr val="lt1"/>
              </a:highlight>
              <a:latin typeface="Lato"/>
              <a:ea typeface="Lato"/>
              <a:cs typeface="Lato"/>
              <a:sym typeface="Lato"/>
            </a:endParaRPr>
          </a:p>
        </p:txBody>
      </p:sp>
      <p:sp>
        <p:nvSpPr>
          <p:cNvPr id="147" name="Google Shape;147;p22"/>
          <p:cNvSpPr txBox="1"/>
          <p:nvPr/>
        </p:nvSpPr>
        <p:spPr>
          <a:xfrm>
            <a:off x="692377" y="4802983"/>
            <a:ext cx="6963600" cy="3603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 sz="1200">
                <a:solidFill>
                  <a:srgbClr val="333366"/>
                </a:solidFill>
                <a:highlight>
                  <a:schemeClr val="lt1"/>
                </a:highlight>
                <a:latin typeface="Lato"/>
                <a:ea typeface="Lato"/>
                <a:cs typeface="Lato"/>
                <a:sym typeface="Lato"/>
              </a:rPr>
              <a:t>After that, it writes and saves the data frame in this particular location with file name</a:t>
            </a:r>
            <a:endParaRPr b="1" sz="1200">
              <a:solidFill>
                <a:srgbClr val="333366"/>
              </a:solidFill>
              <a:highlight>
                <a:schemeClr val="lt1"/>
              </a:highlight>
              <a:latin typeface="Lato"/>
              <a:ea typeface="Lato"/>
              <a:cs typeface="Lato"/>
              <a:sym typeface="Lato"/>
            </a:endParaRPr>
          </a:p>
        </p:txBody>
      </p:sp>
      <p:sp>
        <p:nvSpPr>
          <p:cNvPr id="148" name="Google Shape;148;p22"/>
          <p:cNvSpPr txBox="1"/>
          <p:nvPr/>
        </p:nvSpPr>
        <p:spPr>
          <a:xfrm>
            <a:off x="711300" y="417700"/>
            <a:ext cx="499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00A79D"/>
                </a:solidFill>
                <a:latin typeface="Oswald Regular"/>
                <a:ea typeface="Oswald Regular"/>
                <a:cs typeface="Oswald Regular"/>
                <a:sym typeface="Oswald Regular"/>
              </a:rPr>
              <a:t>ADDITIONAL SAMPLE CODE</a:t>
            </a:r>
            <a:endParaRPr sz="3600">
              <a:solidFill>
                <a:srgbClr val="00A79D"/>
              </a:solidFill>
              <a:latin typeface="Oswald Regular"/>
              <a:ea typeface="Oswald Regular"/>
              <a:cs typeface="Oswald Regular"/>
              <a:sym typeface="Oswald Regular"/>
            </a:endParaRPr>
          </a:p>
        </p:txBody>
      </p:sp>
      <p:cxnSp>
        <p:nvCxnSpPr>
          <p:cNvPr id="149" name="Google Shape;149;p22"/>
          <p:cNvCxnSpPr/>
          <p:nvPr/>
        </p:nvCxnSpPr>
        <p:spPr>
          <a:xfrm>
            <a:off x="642075" y="1238700"/>
            <a:ext cx="8002200" cy="0"/>
          </a:xfrm>
          <a:prstGeom prst="straightConnector1">
            <a:avLst/>
          </a:prstGeom>
          <a:noFill/>
          <a:ln cap="flat" cmpd="sng" w="9525">
            <a:solidFill>
              <a:schemeClr val="dk2"/>
            </a:solidFill>
            <a:prstDash val="solid"/>
            <a:round/>
            <a:headEnd len="med" w="med" type="none"/>
            <a:tailEnd len="med" w="med" type="none"/>
          </a:ln>
        </p:spPr>
      </p:cxnSp>
      <p:sp>
        <p:nvSpPr>
          <p:cNvPr id="150" name="Google Shape;150;p22"/>
          <p:cNvSpPr txBox="1"/>
          <p:nvPr/>
        </p:nvSpPr>
        <p:spPr>
          <a:xfrm>
            <a:off x="711300" y="1746163"/>
            <a:ext cx="8051700" cy="1423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#Function for "Not Due"==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`Active QPR Training Set`$`QPR Due` &lt;- ifelse(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(Sys.Date() &lt;= notduedate),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paste(</a:t>
            </a:r>
            <a:r>
              <a:rPr lang="en" sz="1150">
                <a:solidFill>
                  <a:srgbClr val="9CCC65"/>
                </a:solidFill>
                <a:latin typeface="Roboto Mono"/>
                <a:ea typeface="Roboto Mono"/>
                <a:cs typeface="Roboto Mono"/>
                <a:sym typeface="Roboto Mono"/>
              </a:rPr>
              <a:t>"Not Due"</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paste(`Active QPR Training Set`$`QPR Due`))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ERUS_daily&lt;-  read.csv(</a:t>
            </a:r>
            <a:r>
              <a:rPr lang="en" sz="1150">
                <a:solidFill>
                  <a:srgbClr val="9CCC65"/>
                </a:solidFill>
                <a:latin typeface="Roboto Mono"/>
                <a:ea typeface="Roboto Mono"/>
                <a:cs typeface="Roboto Mono"/>
                <a:sym typeface="Roboto Mono"/>
              </a:rPr>
              <a:t>"Y:\\Evaluation\\FMH Reporting\\ERUS\\ERUS_2021-06-17_12-27.csv "</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ERUS_daily &lt;- as.data.frame(ERUS_daily)</a:t>
            </a:r>
            <a:endParaRPr sz="1150">
              <a:solidFill>
                <a:srgbClr val="ECEFF1"/>
              </a:solidFill>
              <a:latin typeface="Roboto Mono"/>
              <a:ea typeface="Roboto Mono"/>
              <a:cs typeface="Roboto Mono"/>
              <a:sym typeface="Roboto Mono"/>
            </a:endParaRPr>
          </a:p>
        </p:txBody>
      </p:sp>
      <p:sp>
        <p:nvSpPr>
          <p:cNvPr id="151" name="Google Shape;151;p22"/>
          <p:cNvSpPr txBox="1"/>
          <p:nvPr/>
        </p:nvSpPr>
        <p:spPr>
          <a:xfrm>
            <a:off x="719500" y="3392475"/>
            <a:ext cx="8051700" cy="538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Erus_data&lt;-ERUS_daily %&gt;%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   dplyr::filter(FirstFMHReferral == Yesterday)</a:t>
            </a:r>
            <a:endParaRPr sz="1150">
              <a:solidFill>
                <a:srgbClr val="ECEFF1"/>
              </a:solidFill>
              <a:latin typeface="Roboto Mono"/>
              <a:ea typeface="Roboto Mono"/>
              <a:cs typeface="Roboto Mono"/>
              <a:sym typeface="Roboto Mono"/>
            </a:endParaRPr>
          </a:p>
        </p:txBody>
      </p:sp>
      <p:sp>
        <p:nvSpPr>
          <p:cNvPr id="152" name="Google Shape;152;p22"/>
          <p:cNvSpPr txBox="1"/>
          <p:nvPr/>
        </p:nvSpPr>
        <p:spPr>
          <a:xfrm>
            <a:off x="719500" y="4153775"/>
            <a:ext cx="8051700" cy="715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write.xlsx(Erus_data, file = paste(</a:t>
            </a:r>
            <a:r>
              <a:rPr lang="en" sz="1150">
                <a:solidFill>
                  <a:srgbClr val="9CCC65"/>
                </a:solidFill>
                <a:latin typeface="Roboto Mono"/>
                <a:ea typeface="Roboto Mono"/>
                <a:cs typeface="Roboto Mono"/>
                <a:sym typeface="Roboto Mono"/>
              </a:rPr>
              <a:t>"Y:/Evaluation/FMH Reporting/ERUS/"</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"ERUS_"</a:t>
            </a:r>
            <a:r>
              <a:rPr lang="en" sz="1150">
                <a:solidFill>
                  <a:srgbClr val="ECEFF1"/>
                </a:solidFill>
                <a:latin typeface="Roboto Mono"/>
                <a:ea typeface="Roboto Mono"/>
                <a:cs typeface="Roboto Mono"/>
                <a:sym typeface="Roboto Mono"/>
              </a:rPr>
              <a:t>,format(as.Date(Yesterday),</a:t>
            </a:r>
            <a:r>
              <a:rPr lang="en" sz="1150">
                <a:solidFill>
                  <a:srgbClr val="9CCC65"/>
                </a:solidFill>
                <a:latin typeface="Roboto Mono"/>
                <a:ea typeface="Roboto Mono"/>
                <a:cs typeface="Roboto Mono"/>
                <a:sym typeface="Roboto Mono"/>
              </a:rPr>
              <a:t>"%m-%d-%Y"</a:t>
            </a:r>
            <a:r>
              <a:rPr lang="en" sz="1150">
                <a:solidFill>
                  <a:srgbClr val="ECEFF1"/>
                </a:solidFill>
                <a:latin typeface="Roboto Mono"/>
                <a:ea typeface="Roboto Mono"/>
                <a:cs typeface="Roboto Mono"/>
                <a:sym typeface="Roboto Mono"/>
              </a:rPr>
              <a:t>),</a:t>
            </a:r>
            <a:r>
              <a:rPr lang="en" sz="1150">
                <a:solidFill>
                  <a:srgbClr val="9CCC65"/>
                </a:solidFill>
                <a:latin typeface="Roboto Mono"/>
                <a:ea typeface="Roboto Mono"/>
                <a:cs typeface="Roboto Mono"/>
                <a:sym typeface="Roboto Mono"/>
              </a:rPr>
              <a:t>".xlsx"</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     sheetName = format(as.Date(Yesterday)), append = </a:t>
            </a:r>
            <a:r>
              <a:rPr lang="en" sz="1150">
                <a:solidFill>
                  <a:srgbClr val="4DD0E1"/>
                </a:solidFill>
                <a:latin typeface="Roboto Mono"/>
                <a:ea typeface="Roboto Mono"/>
                <a:cs typeface="Roboto Mono"/>
                <a:sym typeface="Roboto Mono"/>
              </a:rPr>
              <a:t>FALSE</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1" type="subTitle"/>
          </p:nvPr>
        </p:nvSpPr>
        <p:spPr>
          <a:xfrm>
            <a:off x="380575" y="1684975"/>
            <a:ext cx="8520600" cy="792600"/>
          </a:xfrm>
          <a:prstGeom prst="rect">
            <a:avLst/>
          </a:prstGeom>
        </p:spPr>
        <p:txBody>
          <a:bodyPr anchorCtr="0" anchor="t" bIns="91425" lIns="91425" spcFirstLastPara="1" rIns="91425" wrap="square" tIns="91425">
            <a:noAutofit/>
          </a:bodyPr>
          <a:lstStyle/>
          <a:p>
            <a:pPr indent="-336550" lvl="0" marL="457200" rtl="0" algn="l">
              <a:lnSpc>
                <a:spcPct val="9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Our approach can be applied to other similar nonprofit projects and </a:t>
            </a:r>
            <a:r>
              <a:rPr lang="en" sz="1700">
                <a:solidFill>
                  <a:schemeClr val="dk1"/>
                </a:solidFill>
                <a:latin typeface="Lato"/>
                <a:ea typeface="Lato"/>
                <a:cs typeface="Lato"/>
                <a:sym typeface="Lato"/>
              </a:rPr>
              <a:t>environments</a:t>
            </a:r>
            <a:r>
              <a:rPr lang="en" sz="1700">
                <a:solidFill>
                  <a:schemeClr val="dk1"/>
                </a:solidFill>
                <a:latin typeface="Lato"/>
                <a:ea typeface="Lato"/>
                <a:cs typeface="Lato"/>
                <a:sym typeface="Lato"/>
              </a:rPr>
              <a:t> in the </a:t>
            </a:r>
            <a:r>
              <a:rPr lang="en" sz="1700">
                <a:solidFill>
                  <a:schemeClr val="dk1"/>
                </a:solidFill>
                <a:latin typeface="Lato"/>
                <a:ea typeface="Lato"/>
                <a:cs typeface="Lato"/>
                <a:sym typeface="Lato"/>
              </a:rPr>
              <a:t>following</a:t>
            </a:r>
            <a:r>
              <a:rPr lang="en" sz="1700">
                <a:solidFill>
                  <a:schemeClr val="dk1"/>
                </a:solidFill>
                <a:latin typeface="Lato"/>
                <a:ea typeface="Lato"/>
                <a:cs typeface="Lato"/>
                <a:sym typeface="Lato"/>
              </a:rPr>
              <a:t> ways:</a:t>
            </a:r>
            <a:endParaRPr sz="1700">
              <a:solidFill>
                <a:schemeClr val="dk1"/>
              </a:solidFill>
              <a:latin typeface="Lato"/>
              <a:ea typeface="Lato"/>
              <a:cs typeface="Lato"/>
              <a:sym typeface="Lato"/>
            </a:endParaRPr>
          </a:p>
          <a:p>
            <a:pPr indent="0" lvl="0" marL="457200" rtl="0" algn="l">
              <a:lnSpc>
                <a:spcPct val="95000"/>
              </a:lnSpc>
              <a:spcBef>
                <a:spcPts val="0"/>
              </a:spcBef>
              <a:spcAft>
                <a:spcPts val="0"/>
              </a:spcAft>
              <a:buNone/>
            </a:pPr>
            <a:r>
              <a:t/>
            </a:r>
            <a:endParaRPr sz="1700">
              <a:solidFill>
                <a:schemeClr val="dk1"/>
              </a:solidFill>
              <a:latin typeface="Lato"/>
              <a:ea typeface="Lato"/>
              <a:cs typeface="Lato"/>
              <a:sym typeface="Lato"/>
            </a:endParaRPr>
          </a:p>
          <a:p>
            <a:pPr indent="-336550" lvl="1" marL="914400" rtl="0" algn="l">
              <a:lnSpc>
                <a:spcPct val="9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Short video tutorials for non-programmers to help ensure more effective project work</a:t>
            </a:r>
            <a:endParaRPr sz="1700">
              <a:solidFill>
                <a:schemeClr val="dk1"/>
              </a:solidFill>
              <a:latin typeface="Lato"/>
              <a:ea typeface="Lato"/>
              <a:cs typeface="Lato"/>
              <a:sym typeface="Lato"/>
            </a:endParaRPr>
          </a:p>
          <a:p>
            <a:pPr indent="-336550" lvl="1" marL="914400" rtl="0" algn="l">
              <a:lnSpc>
                <a:spcPct val="9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Simplest possible code use</a:t>
            </a:r>
            <a:endParaRPr sz="1700">
              <a:solidFill>
                <a:schemeClr val="dk1"/>
              </a:solidFill>
              <a:latin typeface="Lato"/>
              <a:ea typeface="Lato"/>
              <a:cs typeface="Lato"/>
              <a:sym typeface="Lato"/>
            </a:endParaRPr>
          </a:p>
          <a:p>
            <a:pPr indent="-336550" lvl="1" marL="914400" rtl="0" algn="l">
              <a:lnSpc>
                <a:spcPct val="9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Automation that incorporates the non-programmer into the process and teaches the mechanics of what is happening</a:t>
            </a:r>
            <a:endParaRPr sz="1700">
              <a:solidFill>
                <a:schemeClr val="dk1"/>
              </a:solidFill>
              <a:latin typeface="Lato"/>
              <a:ea typeface="Lato"/>
              <a:cs typeface="Lato"/>
              <a:sym typeface="Lato"/>
            </a:endParaRPr>
          </a:p>
          <a:p>
            <a:pPr indent="-336550" lvl="1" marL="914400" rtl="0" algn="l">
              <a:lnSpc>
                <a:spcPct val="9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Implementing their feedback into both the code writing and improvement processes</a:t>
            </a:r>
            <a:endParaRPr sz="1700">
              <a:solidFill>
                <a:schemeClr val="dk1"/>
              </a:solidFill>
              <a:latin typeface="Lato"/>
              <a:ea typeface="Lato"/>
              <a:cs typeface="Lato"/>
              <a:sym typeface="Lato"/>
            </a:endParaRPr>
          </a:p>
          <a:p>
            <a:pPr indent="0" lvl="0" marL="457200" rtl="0" algn="ctr">
              <a:lnSpc>
                <a:spcPct val="95000"/>
              </a:lnSpc>
              <a:spcBef>
                <a:spcPts val="0"/>
              </a:spcBef>
              <a:spcAft>
                <a:spcPts val="0"/>
              </a:spcAft>
              <a:buNone/>
            </a:pPr>
            <a:r>
              <a:t/>
            </a:r>
            <a:endParaRPr sz="1700">
              <a:solidFill>
                <a:schemeClr val="dk1"/>
              </a:solidFill>
            </a:endParaRPr>
          </a:p>
          <a:p>
            <a:pPr indent="0" lvl="0" marL="0" rtl="0" algn="ctr">
              <a:lnSpc>
                <a:spcPct val="95000"/>
              </a:lnSpc>
              <a:spcBef>
                <a:spcPts val="0"/>
              </a:spcBef>
              <a:spcAft>
                <a:spcPts val="0"/>
              </a:spcAft>
              <a:buNone/>
            </a:pPr>
            <a:r>
              <a:t/>
            </a:r>
            <a:endParaRPr sz="1700">
              <a:solidFill>
                <a:schemeClr val="dk1"/>
              </a:solidFill>
            </a:endParaRPr>
          </a:p>
          <a:p>
            <a:pPr indent="0" lvl="0" marL="0" rtl="0" algn="ctr">
              <a:lnSpc>
                <a:spcPct val="95000"/>
              </a:lnSpc>
              <a:spcBef>
                <a:spcPts val="0"/>
              </a:spcBef>
              <a:spcAft>
                <a:spcPts val="0"/>
              </a:spcAft>
              <a:buNone/>
            </a:pPr>
            <a:r>
              <a:t/>
            </a:r>
            <a:endParaRPr sz="1700">
              <a:solidFill>
                <a:schemeClr val="dk1"/>
              </a:solidFill>
            </a:endParaRPr>
          </a:p>
          <a:p>
            <a:pPr indent="0" lvl="0" marL="0" rtl="0" algn="ctr">
              <a:lnSpc>
                <a:spcPct val="95000"/>
              </a:lnSpc>
              <a:spcBef>
                <a:spcPts val="0"/>
              </a:spcBef>
              <a:spcAft>
                <a:spcPts val="0"/>
              </a:spcAft>
              <a:buNone/>
            </a:pPr>
            <a:r>
              <a:t/>
            </a:r>
            <a:endParaRPr sz="1700">
              <a:solidFill>
                <a:schemeClr val="dk1"/>
              </a:solidFill>
            </a:endParaRPr>
          </a:p>
          <a:p>
            <a:pPr indent="0" lvl="0" marL="0" rtl="0" algn="ctr">
              <a:lnSpc>
                <a:spcPct val="95000"/>
              </a:lnSpc>
              <a:spcBef>
                <a:spcPts val="0"/>
              </a:spcBef>
              <a:spcAft>
                <a:spcPts val="0"/>
              </a:spcAft>
              <a:buNone/>
            </a:pPr>
            <a:r>
              <a:t/>
            </a:r>
            <a:endParaRPr sz="1700">
              <a:solidFill>
                <a:schemeClr val="dk1"/>
              </a:solidFill>
              <a:highlight>
                <a:schemeClr val="accent6"/>
              </a:highlight>
            </a:endParaRPr>
          </a:p>
          <a:p>
            <a:pPr indent="0" lvl="0" marL="457200" rtl="0" algn="l">
              <a:lnSpc>
                <a:spcPct val="115000"/>
              </a:lnSpc>
              <a:spcBef>
                <a:spcPts val="0"/>
              </a:spcBef>
              <a:spcAft>
                <a:spcPts val="0"/>
              </a:spcAft>
              <a:buNone/>
            </a:pPr>
            <a:r>
              <a:t/>
            </a:r>
            <a:endParaRPr sz="1700">
              <a:solidFill>
                <a:schemeClr val="dk1"/>
              </a:solidFill>
            </a:endParaRPr>
          </a:p>
          <a:p>
            <a:pPr indent="0" lvl="0" marL="0" rtl="0" algn="ctr">
              <a:lnSpc>
                <a:spcPct val="80000"/>
              </a:lnSpc>
              <a:spcBef>
                <a:spcPts val="0"/>
              </a:spcBef>
              <a:spcAft>
                <a:spcPts val="0"/>
              </a:spcAft>
              <a:buSzPts val="523"/>
              <a:buNone/>
            </a:pPr>
            <a:r>
              <a:t/>
            </a:r>
            <a:endParaRPr sz="1700"/>
          </a:p>
        </p:txBody>
      </p:sp>
      <p:pic>
        <p:nvPicPr>
          <p:cNvPr id="158" name="Google Shape;158;p23"/>
          <p:cNvPicPr preferRelativeResize="0"/>
          <p:nvPr/>
        </p:nvPicPr>
        <p:blipFill>
          <a:blip r:embed="rId3">
            <a:alphaModFix/>
          </a:blip>
          <a:stretch>
            <a:fillRect/>
          </a:stretch>
        </p:blipFill>
        <p:spPr>
          <a:xfrm>
            <a:off x="8316200" y="0"/>
            <a:ext cx="827802" cy="731225"/>
          </a:xfrm>
          <a:prstGeom prst="rect">
            <a:avLst/>
          </a:prstGeom>
          <a:noFill/>
          <a:ln>
            <a:noFill/>
          </a:ln>
        </p:spPr>
      </p:pic>
      <p:pic>
        <p:nvPicPr>
          <p:cNvPr id="159" name="Google Shape;159;p23"/>
          <p:cNvPicPr preferRelativeResize="0"/>
          <p:nvPr/>
        </p:nvPicPr>
        <p:blipFill>
          <a:blip r:embed="rId3">
            <a:alphaModFix/>
          </a:blip>
          <a:stretch>
            <a:fillRect/>
          </a:stretch>
        </p:blipFill>
        <p:spPr>
          <a:xfrm>
            <a:off x="8268325" y="61200"/>
            <a:ext cx="827802" cy="731225"/>
          </a:xfrm>
          <a:prstGeom prst="rect">
            <a:avLst/>
          </a:prstGeom>
          <a:noFill/>
          <a:ln>
            <a:noFill/>
          </a:ln>
        </p:spPr>
      </p:pic>
      <p:sp>
        <p:nvSpPr>
          <p:cNvPr id="160" name="Google Shape;160;p23"/>
          <p:cNvSpPr txBox="1"/>
          <p:nvPr/>
        </p:nvSpPr>
        <p:spPr>
          <a:xfrm>
            <a:off x="741925" y="417700"/>
            <a:ext cx="7179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00A79D"/>
                </a:solidFill>
                <a:latin typeface="Oswald Regular"/>
                <a:ea typeface="Oswald Regular"/>
                <a:cs typeface="Oswald Regular"/>
                <a:sym typeface="Oswald Regular"/>
              </a:rPr>
              <a:t>GENERALIZABILITY OF OUR WORK </a:t>
            </a:r>
            <a:endParaRPr sz="3600">
              <a:solidFill>
                <a:srgbClr val="00A79D"/>
              </a:solidFill>
              <a:latin typeface="Oswald Regular"/>
              <a:ea typeface="Oswald Regular"/>
              <a:cs typeface="Oswald Regular"/>
              <a:sym typeface="Oswald Regular"/>
            </a:endParaRPr>
          </a:p>
        </p:txBody>
      </p:sp>
      <p:cxnSp>
        <p:nvCxnSpPr>
          <p:cNvPr id="161" name="Google Shape;161;p23"/>
          <p:cNvCxnSpPr/>
          <p:nvPr/>
        </p:nvCxnSpPr>
        <p:spPr>
          <a:xfrm>
            <a:off x="672700" y="1238700"/>
            <a:ext cx="800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4"/>
          <p:cNvPicPr preferRelativeResize="0"/>
          <p:nvPr/>
        </p:nvPicPr>
        <p:blipFill>
          <a:blip r:embed="rId3">
            <a:alphaModFix/>
          </a:blip>
          <a:stretch>
            <a:fillRect/>
          </a:stretch>
        </p:blipFill>
        <p:spPr>
          <a:xfrm>
            <a:off x="3740827" y="2734700"/>
            <a:ext cx="1469700" cy="1298250"/>
          </a:xfrm>
          <a:prstGeom prst="rect">
            <a:avLst/>
          </a:prstGeom>
          <a:noFill/>
          <a:ln>
            <a:noFill/>
          </a:ln>
        </p:spPr>
      </p:pic>
      <p:sp>
        <p:nvSpPr>
          <p:cNvPr id="167" name="Google Shape;167;p24"/>
          <p:cNvSpPr txBox="1"/>
          <p:nvPr/>
        </p:nvSpPr>
        <p:spPr>
          <a:xfrm>
            <a:off x="3225700" y="1411725"/>
            <a:ext cx="449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00A79D"/>
                </a:solidFill>
                <a:latin typeface="Oswald Regular"/>
                <a:ea typeface="Oswald Regular"/>
                <a:cs typeface="Oswald Regular"/>
                <a:sym typeface="Oswald Regular"/>
              </a:rPr>
              <a:t>QUESTIONS?</a:t>
            </a:r>
            <a:endParaRPr sz="3600">
              <a:solidFill>
                <a:srgbClr val="00A79D"/>
              </a:solidFill>
              <a:latin typeface="Oswald Regular"/>
              <a:ea typeface="Oswald Regular"/>
              <a:cs typeface="Oswald Regular"/>
              <a:sym typeface="Oswald Regular"/>
            </a:endParaRPr>
          </a:p>
        </p:txBody>
      </p:sp>
      <p:cxnSp>
        <p:nvCxnSpPr>
          <p:cNvPr id="168" name="Google Shape;168;p24"/>
          <p:cNvCxnSpPr/>
          <p:nvPr/>
        </p:nvCxnSpPr>
        <p:spPr>
          <a:xfrm>
            <a:off x="535800" y="2393425"/>
            <a:ext cx="800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65275" y="2142175"/>
            <a:ext cx="8520600" cy="19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rgbClr val="000000"/>
              </a:solidFill>
              <a:latin typeface="Lato Light"/>
              <a:ea typeface="Lato Light"/>
              <a:cs typeface="Lato Light"/>
              <a:sym typeface="Lato Light"/>
            </a:endParaRPr>
          </a:p>
          <a:p>
            <a:pPr indent="-323850" lvl="0" marL="457200" rtl="0" algn="l">
              <a:lnSpc>
                <a:spcPct val="115000"/>
              </a:lnSpc>
              <a:spcBef>
                <a:spcPts val="0"/>
              </a:spcBef>
              <a:spcAft>
                <a:spcPts val="0"/>
              </a:spcAft>
              <a:buClr>
                <a:srgbClr val="000000"/>
              </a:buClr>
              <a:buSzPts val="1500"/>
              <a:buFont typeface="Lato"/>
              <a:buChar char="●"/>
            </a:pPr>
            <a:r>
              <a:rPr lang="en" sz="1500">
                <a:solidFill>
                  <a:srgbClr val="000000"/>
                </a:solidFill>
                <a:latin typeface="Lato"/>
                <a:ea typeface="Lato"/>
                <a:cs typeface="Lato"/>
                <a:sym typeface="Lato"/>
              </a:rPr>
              <a:t>CCNY is a nonprofit organization in Western New York serving clients throughout the region in a variety of evaluation, analytics and training capacities</a:t>
            </a:r>
            <a:endParaRPr sz="1500">
              <a:solidFill>
                <a:srgbClr val="000000"/>
              </a:solidFill>
              <a:latin typeface="Lato"/>
              <a:ea typeface="Lato"/>
              <a:cs typeface="Lato"/>
              <a:sym typeface="Lato"/>
            </a:endParaRPr>
          </a:p>
          <a:p>
            <a:pPr indent="0" lvl="0" marL="914400" rtl="0" algn="l">
              <a:lnSpc>
                <a:spcPct val="115000"/>
              </a:lnSpc>
              <a:spcBef>
                <a:spcPts val="0"/>
              </a:spcBef>
              <a:spcAft>
                <a:spcPts val="0"/>
              </a:spcAft>
              <a:buNone/>
            </a:pPr>
            <a:r>
              <a:t/>
            </a:r>
            <a:endParaRPr sz="1500">
              <a:solidFill>
                <a:srgbClr val="000000"/>
              </a:solidFill>
              <a:latin typeface="Lato"/>
              <a:ea typeface="Lato"/>
              <a:cs typeface="Lato"/>
              <a:sym typeface="Lato"/>
            </a:endParaRPr>
          </a:p>
          <a:p>
            <a:pPr indent="-323850" lvl="0" marL="457200" rtl="0" algn="l">
              <a:lnSpc>
                <a:spcPct val="115000"/>
              </a:lnSpc>
              <a:spcBef>
                <a:spcPts val="0"/>
              </a:spcBef>
              <a:spcAft>
                <a:spcPts val="0"/>
              </a:spcAft>
              <a:buClr>
                <a:srgbClr val="000000"/>
              </a:buClr>
              <a:buSzPts val="1500"/>
              <a:buFont typeface="Lato"/>
              <a:buChar char="●"/>
            </a:pPr>
            <a:r>
              <a:rPr lang="en" sz="1500">
                <a:solidFill>
                  <a:srgbClr val="000000"/>
                </a:solidFill>
                <a:latin typeface="Lato"/>
                <a:ea typeface="Lato"/>
                <a:cs typeface="Lato"/>
                <a:sym typeface="Lato"/>
              </a:rPr>
              <a:t>C</a:t>
            </a:r>
            <a:r>
              <a:rPr lang="en" sz="1500">
                <a:latin typeface="Lato"/>
                <a:ea typeface="Lato"/>
                <a:cs typeface="Lato"/>
                <a:sym typeface="Lato"/>
              </a:rPr>
              <a:t>CNY offers analytics support (examples include building dashboards, and providing technical support for building and maintaining databases), evaluation services (examples include report creation and visualization utilizing tools such as R), and training support (examples include QPR training for local community health providers)</a:t>
            </a:r>
            <a:endParaRPr sz="1500">
              <a:solidFill>
                <a:srgbClr val="000000"/>
              </a:solidFill>
              <a:latin typeface="Lato"/>
              <a:ea typeface="Lato"/>
              <a:cs typeface="Lato"/>
              <a:sym typeface="Lato"/>
            </a:endParaRPr>
          </a:p>
          <a:p>
            <a:pPr indent="0" lvl="0" marL="914400" rtl="0" algn="l">
              <a:lnSpc>
                <a:spcPct val="115000"/>
              </a:lnSpc>
              <a:spcBef>
                <a:spcPts val="0"/>
              </a:spcBef>
              <a:spcAft>
                <a:spcPts val="0"/>
              </a:spcAft>
              <a:buNone/>
            </a:pPr>
            <a:r>
              <a:t/>
            </a:r>
            <a:endParaRPr sz="1500">
              <a:solidFill>
                <a:srgbClr val="000000"/>
              </a:solidFill>
              <a:latin typeface="Lato"/>
              <a:ea typeface="Lato"/>
              <a:cs typeface="Lato"/>
              <a:sym typeface="Lato"/>
            </a:endParaRPr>
          </a:p>
        </p:txBody>
      </p:sp>
      <p:pic>
        <p:nvPicPr>
          <p:cNvPr id="64" name="Google Shape;64;p14"/>
          <p:cNvPicPr preferRelativeResize="0"/>
          <p:nvPr/>
        </p:nvPicPr>
        <p:blipFill>
          <a:blip r:embed="rId3">
            <a:alphaModFix/>
          </a:blip>
          <a:stretch>
            <a:fillRect/>
          </a:stretch>
        </p:blipFill>
        <p:spPr>
          <a:xfrm>
            <a:off x="8260675" y="91825"/>
            <a:ext cx="827802" cy="731225"/>
          </a:xfrm>
          <a:prstGeom prst="rect">
            <a:avLst/>
          </a:prstGeom>
          <a:noFill/>
          <a:ln>
            <a:noFill/>
          </a:ln>
        </p:spPr>
      </p:pic>
      <p:sp>
        <p:nvSpPr>
          <p:cNvPr id="65" name="Google Shape;65;p14"/>
          <p:cNvSpPr txBox="1"/>
          <p:nvPr/>
        </p:nvSpPr>
        <p:spPr>
          <a:xfrm>
            <a:off x="741925" y="417700"/>
            <a:ext cx="449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00A79D"/>
                </a:solidFill>
                <a:latin typeface="Oswald Regular"/>
                <a:ea typeface="Oswald Regular"/>
                <a:cs typeface="Oswald Regular"/>
                <a:sym typeface="Oswald Regular"/>
              </a:rPr>
              <a:t>WHO WE ARE</a:t>
            </a:r>
            <a:endParaRPr sz="3600">
              <a:solidFill>
                <a:srgbClr val="00A79D"/>
              </a:solidFill>
              <a:latin typeface="Oswald Regular"/>
              <a:ea typeface="Oswald Regular"/>
              <a:cs typeface="Oswald Regular"/>
              <a:sym typeface="Oswald Regular"/>
            </a:endParaRPr>
          </a:p>
        </p:txBody>
      </p:sp>
      <p:cxnSp>
        <p:nvCxnSpPr>
          <p:cNvPr id="66" name="Google Shape;66;p14"/>
          <p:cNvCxnSpPr/>
          <p:nvPr/>
        </p:nvCxnSpPr>
        <p:spPr>
          <a:xfrm>
            <a:off x="672700" y="1238700"/>
            <a:ext cx="800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382875" y="1669975"/>
            <a:ext cx="8520600" cy="7926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Our t</a:t>
            </a:r>
            <a:r>
              <a:rPr lang="en" sz="1700">
                <a:solidFill>
                  <a:schemeClr val="dk1"/>
                </a:solidFill>
                <a:latin typeface="Lato"/>
                <a:ea typeface="Lato"/>
                <a:cs typeface="Lato"/>
                <a:sym typeface="Lato"/>
              </a:rPr>
              <a:t>echniques for engaging non-programmers in the logistics of building R schema:</a:t>
            </a:r>
            <a:br>
              <a:rPr lang="en"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1" marL="1371600" rtl="0" algn="l">
              <a:lnSpc>
                <a:spcPct val="11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Visual communication </a:t>
            </a:r>
            <a:endParaRPr sz="1700">
              <a:solidFill>
                <a:schemeClr val="dk1"/>
              </a:solidFill>
              <a:latin typeface="Lato"/>
              <a:ea typeface="Lato"/>
              <a:cs typeface="Lato"/>
              <a:sym typeface="Lato"/>
            </a:endParaRPr>
          </a:p>
          <a:p>
            <a:pPr indent="-336550" lvl="1" marL="1371600" rtl="0" algn="l">
              <a:lnSpc>
                <a:spcPct val="11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Demonstration of outcomes from each pivotal step in the reporting process </a:t>
            </a:r>
            <a:endParaRPr sz="1700">
              <a:solidFill>
                <a:schemeClr val="dk1"/>
              </a:solidFill>
              <a:latin typeface="Lato"/>
              <a:ea typeface="Lato"/>
              <a:cs typeface="Lato"/>
              <a:sym typeface="Lato"/>
            </a:endParaRPr>
          </a:p>
          <a:p>
            <a:pPr indent="-336550" lvl="1" marL="1371600" rtl="0" algn="l">
              <a:lnSpc>
                <a:spcPct val="11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Providing brief and easy-to-understand tutorials to supplement knowledge</a:t>
            </a:r>
            <a:endParaRPr sz="1700">
              <a:solidFill>
                <a:schemeClr val="dk1"/>
              </a:solidFill>
              <a:latin typeface="Lato"/>
              <a:ea typeface="Lato"/>
              <a:cs typeface="Lato"/>
              <a:sym typeface="Lato"/>
            </a:endParaRPr>
          </a:p>
          <a:p>
            <a:pPr indent="-336550" lvl="1" marL="1371600" rtl="0" algn="l">
              <a:lnSpc>
                <a:spcPct val="11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Comparing deliverables with vs. </a:t>
            </a:r>
            <a:r>
              <a:rPr lang="en" sz="1700">
                <a:solidFill>
                  <a:schemeClr val="dk1"/>
                </a:solidFill>
                <a:latin typeface="Lato"/>
                <a:ea typeface="Lato"/>
                <a:cs typeface="Lato"/>
                <a:sym typeface="Lato"/>
              </a:rPr>
              <a:t>without</a:t>
            </a:r>
            <a:r>
              <a:rPr lang="en" sz="1700">
                <a:solidFill>
                  <a:schemeClr val="dk1"/>
                </a:solidFill>
                <a:latin typeface="Lato"/>
                <a:ea typeface="Lato"/>
                <a:cs typeface="Lato"/>
                <a:sym typeface="Lato"/>
              </a:rPr>
              <a:t> R</a:t>
            </a:r>
            <a:endParaRPr sz="17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ctr">
              <a:lnSpc>
                <a:spcPct val="80000"/>
              </a:lnSpc>
              <a:spcBef>
                <a:spcPts val="0"/>
              </a:spcBef>
              <a:spcAft>
                <a:spcPts val="0"/>
              </a:spcAft>
              <a:buSzPts val="523"/>
              <a:buNone/>
            </a:pPr>
            <a:r>
              <a:t/>
            </a:r>
            <a:endParaRPr sz="2130"/>
          </a:p>
        </p:txBody>
      </p:sp>
      <p:pic>
        <p:nvPicPr>
          <p:cNvPr id="72" name="Google Shape;72;p15"/>
          <p:cNvPicPr preferRelativeResize="0"/>
          <p:nvPr/>
        </p:nvPicPr>
        <p:blipFill>
          <a:blip r:embed="rId3">
            <a:alphaModFix/>
          </a:blip>
          <a:stretch>
            <a:fillRect/>
          </a:stretch>
        </p:blipFill>
        <p:spPr>
          <a:xfrm>
            <a:off x="8316200" y="0"/>
            <a:ext cx="827802" cy="731225"/>
          </a:xfrm>
          <a:prstGeom prst="rect">
            <a:avLst/>
          </a:prstGeom>
          <a:noFill/>
          <a:ln>
            <a:noFill/>
          </a:ln>
        </p:spPr>
      </p:pic>
      <p:pic>
        <p:nvPicPr>
          <p:cNvPr id="73" name="Google Shape;73;p15"/>
          <p:cNvPicPr preferRelativeResize="0"/>
          <p:nvPr/>
        </p:nvPicPr>
        <p:blipFill>
          <a:blip r:embed="rId3">
            <a:alphaModFix/>
          </a:blip>
          <a:stretch>
            <a:fillRect/>
          </a:stretch>
        </p:blipFill>
        <p:spPr>
          <a:xfrm>
            <a:off x="8268325" y="61200"/>
            <a:ext cx="827802" cy="731225"/>
          </a:xfrm>
          <a:prstGeom prst="rect">
            <a:avLst/>
          </a:prstGeom>
          <a:noFill/>
          <a:ln>
            <a:noFill/>
          </a:ln>
        </p:spPr>
      </p:pic>
      <p:sp>
        <p:nvSpPr>
          <p:cNvPr id="74" name="Google Shape;74;p15"/>
          <p:cNvSpPr txBox="1"/>
          <p:nvPr/>
        </p:nvSpPr>
        <p:spPr>
          <a:xfrm>
            <a:off x="741925" y="417700"/>
            <a:ext cx="597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00A79D"/>
                </a:solidFill>
                <a:latin typeface="Oswald Regular"/>
                <a:ea typeface="Oswald Regular"/>
                <a:cs typeface="Oswald Regular"/>
                <a:sym typeface="Oswald Regular"/>
              </a:rPr>
              <a:t>ENGAGING NON-PROGRAMMERS</a:t>
            </a:r>
            <a:endParaRPr sz="3600">
              <a:solidFill>
                <a:srgbClr val="00A79D"/>
              </a:solidFill>
              <a:latin typeface="Oswald Regular"/>
              <a:ea typeface="Oswald Regular"/>
              <a:cs typeface="Oswald Regular"/>
              <a:sym typeface="Oswald Regular"/>
            </a:endParaRPr>
          </a:p>
        </p:txBody>
      </p:sp>
      <p:cxnSp>
        <p:nvCxnSpPr>
          <p:cNvPr id="75" name="Google Shape;75;p15"/>
          <p:cNvCxnSpPr/>
          <p:nvPr/>
        </p:nvCxnSpPr>
        <p:spPr>
          <a:xfrm>
            <a:off x="672700" y="1238700"/>
            <a:ext cx="8002200" cy="0"/>
          </a:xfrm>
          <a:prstGeom prst="straightConnector1">
            <a:avLst/>
          </a:prstGeom>
          <a:noFill/>
          <a:ln cap="flat" cmpd="sng" w="9525">
            <a:solidFill>
              <a:schemeClr val="dk2"/>
            </a:solidFill>
            <a:prstDash val="solid"/>
            <a:round/>
            <a:headEnd len="med" w="med" type="none"/>
            <a:tailEnd len="med" w="med" type="none"/>
          </a:ln>
        </p:spPr>
      </p:cxnSp>
      <p:pic>
        <p:nvPicPr>
          <p:cNvPr id="76" name="Google Shape;76;p15" title="Slide_3.mp3">
            <a:hlinkClick r:id="rId4"/>
          </p:cNvPr>
          <p:cNvPicPr preferRelativeResize="0"/>
          <p:nvPr/>
        </p:nvPicPr>
        <p:blipFill>
          <a:blip r:embed="rId5">
            <a:alphaModFix/>
          </a:blip>
          <a:stretch>
            <a:fillRect/>
          </a:stretch>
        </p:blipFill>
        <p:spPr>
          <a:xfrm>
            <a:off x="-1180275" y="446530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8270275" y="76550"/>
            <a:ext cx="827802" cy="731225"/>
          </a:xfrm>
          <a:prstGeom prst="rect">
            <a:avLst/>
          </a:prstGeom>
          <a:noFill/>
          <a:ln>
            <a:noFill/>
          </a:ln>
        </p:spPr>
      </p:pic>
      <p:sp>
        <p:nvSpPr>
          <p:cNvPr id="82" name="Google Shape;82;p16"/>
          <p:cNvSpPr txBox="1"/>
          <p:nvPr/>
        </p:nvSpPr>
        <p:spPr>
          <a:xfrm>
            <a:off x="823325" y="1710725"/>
            <a:ext cx="279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33366"/>
                </a:solidFill>
                <a:latin typeface="Lato"/>
                <a:ea typeface="Lato"/>
                <a:cs typeface="Lato"/>
                <a:sym typeface="Lato"/>
              </a:rPr>
              <a:t>REPORT AUTOMATION</a:t>
            </a:r>
            <a:endParaRPr b="1">
              <a:solidFill>
                <a:srgbClr val="333366"/>
              </a:solidFill>
              <a:latin typeface="Lato"/>
              <a:ea typeface="Lato"/>
              <a:cs typeface="Lato"/>
              <a:sym typeface="Lato"/>
            </a:endParaRPr>
          </a:p>
        </p:txBody>
      </p:sp>
      <p:sp>
        <p:nvSpPr>
          <p:cNvPr id="83" name="Google Shape;83;p16"/>
          <p:cNvSpPr txBox="1"/>
          <p:nvPr/>
        </p:nvSpPr>
        <p:spPr>
          <a:xfrm>
            <a:off x="3399950" y="1710725"/>
            <a:ext cx="279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33366"/>
                </a:solidFill>
                <a:latin typeface="Lato"/>
                <a:ea typeface="Lato"/>
                <a:cs typeface="Lato"/>
                <a:sym typeface="Lato"/>
              </a:rPr>
              <a:t>DATA VISUALIZATION</a:t>
            </a:r>
            <a:endParaRPr b="1">
              <a:solidFill>
                <a:srgbClr val="333366"/>
              </a:solidFill>
              <a:latin typeface="Lato"/>
              <a:ea typeface="Lato"/>
              <a:cs typeface="Lato"/>
              <a:sym typeface="Lato"/>
            </a:endParaRPr>
          </a:p>
        </p:txBody>
      </p:sp>
      <p:sp>
        <p:nvSpPr>
          <p:cNvPr id="84" name="Google Shape;84;p16"/>
          <p:cNvSpPr txBox="1"/>
          <p:nvPr/>
        </p:nvSpPr>
        <p:spPr>
          <a:xfrm>
            <a:off x="5940375" y="1710725"/>
            <a:ext cx="304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33366"/>
                </a:solidFill>
                <a:latin typeface="Lato"/>
                <a:ea typeface="Lato"/>
                <a:cs typeface="Lato"/>
                <a:sym typeface="Lato"/>
              </a:rPr>
              <a:t>SUPPORT WNY ORGANIZATIONS</a:t>
            </a:r>
            <a:endParaRPr b="1">
              <a:solidFill>
                <a:srgbClr val="333366"/>
              </a:solidFill>
              <a:latin typeface="Lato"/>
              <a:ea typeface="Lato"/>
              <a:cs typeface="Lato"/>
              <a:sym typeface="Lato"/>
            </a:endParaRPr>
          </a:p>
        </p:txBody>
      </p:sp>
      <p:sp>
        <p:nvSpPr>
          <p:cNvPr id="85" name="Google Shape;85;p16"/>
          <p:cNvSpPr txBox="1"/>
          <p:nvPr/>
        </p:nvSpPr>
        <p:spPr>
          <a:xfrm>
            <a:off x="487850" y="2110925"/>
            <a:ext cx="25785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Create processes that allow work to be scripted</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Gather reports that take time to process </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Simplify process</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Save time</a:t>
            </a:r>
            <a:endParaRPr sz="1200">
              <a:latin typeface="Lato"/>
              <a:ea typeface="Lato"/>
              <a:cs typeface="Lato"/>
              <a:sym typeface="Lato"/>
            </a:endParaRPr>
          </a:p>
        </p:txBody>
      </p:sp>
      <p:sp>
        <p:nvSpPr>
          <p:cNvPr id="86" name="Google Shape;86;p16"/>
          <p:cNvSpPr txBox="1"/>
          <p:nvPr/>
        </p:nvSpPr>
        <p:spPr>
          <a:xfrm>
            <a:off x="3171350" y="2110925"/>
            <a:ext cx="22875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New to this field</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Allow powerful diversity to visualization</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Customization and flexibility</a:t>
            </a:r>
            <a:endParaRPr sz="1200">
              <a:latin typeface="Lato"/>
              <a:ea typeface="Lato"/>
              <a:cs typeface="Lato"/>
              <a:sym typeface="Lato"/>
            </a:endParaRPr>
          </a:p>
        </p:txBody>
      </p:sp>
      <p:sp>
        <p:nvSpPr>
          <p:cNvPr id="87" name="Google Shape;87;p16"/>
          <p:cNvSpPr txBox="1"/>
          <p:nvPr/>
        </p:nvSpPr>
        <p:spPr>
          <a:xfrm>
            <a:off x="741925" y="417700"/>
            <a:ext cx="449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00A79D"/>
                </a:solidFill>
                <a:latin typeface="Oswald Regular"/>
                <a:ea typeface="Oswald Regular"/>
                <a:cs typeface="Oswald Regular"/>
                <a:sym typeface="Oswald Regular"/>
              </a:rPr>
              <a:t>HOW WE USE R AT CCNY</a:t>
            </a:r>
            <a:endParaRPr sz="3600">
              <a:solidFill>
                <a:srgbClr val="00A79D"/>
              </a:solidFill>
              <a:latin typeface="Oswald Regular"/>
              <a:ea typeface="Oswald Regular"/>
              <a:cs typeface="Oswald Regular"/>
              <a:sym typeface="Oswald Regular"/>
            </a:endParaRPr>
          </a:p>
        </p:txBody>
      </p:sp>
      <p:cxnSp>
        <p:nvCxnSpPr>
          <p:cNvPr id="88" name="Google Shape;88;p16"/>
          <p:cNvCxnSpPr/>
          <p:nvPr/>
        </p:nvCxnSpPr>
        <p:spPr>
          <a:xfrm>
            <a:off x="672700" y="1238700"/>
            <a:ext cx="8002200" cy="0"/>
          </a:xfrm>
          <a:prstGeom prst="straightConnector1">
            <a:avLst/>
          </a:prstGeom>
          <a:noFill/>
          <a:ln cap="flat" cmpd="sng" w="9525">
            <a:solidFill>
              <a:schemeClr val="dk2"/>
            </a:solidFill>
            <a:prstDash val="solid"/>
            <a:round/>
            <a:headEnd len="med" w="med" type="none"/>
            <a:tailEnd len="med" w="med" type="none"/>
          </a:ln>
        </p:spPr>
      </p:cxnSp>
      <p:sp>
        <p:nvSpPr>
          <p:cNvPr id="89" name="Google Shape;89;p16"/>
          <p:cNvSpPr txBox="1"/>
          <p:nvPr/>
        </p:nvSpPr>
        <p:spPr>
          <a:xfrm>
            <a:off x="5940375" y="2110925"/>
            <a:ext cx="22875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Fast reports allows for better data delivery</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Bring in more contracts </a:t>
            </a:r>
            <a:endParaRPr sz="1200">
              <a:latin typeface="Lato"/>
              <a:ea typeface="Lato"/>
              <a:cs typeface="Lato"/>
              <a:sym typeface="Lato"/>
            </a:endParaRPr>
          </a:p>
        </p:txBody>
      </p:sp>
      <p:pic>
        <p:nvPicPr>
          <p:cNvPr id="90" name="Google Shape;90;p16" title="Slide_4.mp3">
            <a:hlinkClick r:id="rId4"/>
          </p:cNvPr>
          <p:cNvPicPr preferRelativeResize="0"/>
          <p:nvPr/>
        </p:nvPicPr>
        <p:blipFill>
          <a:blip r:embed="rId5">
            <a:alphaModFix/>
          </a:blip>
          <a:stretch>
            <a:fillRect/>
          </a:stretch>
        </p:blipFill>
        <p:spPr>
          <a:xfrm>
            <a:off x="-1323450" y="435575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0" y="454675"/>
            <a:ext cx="5321625" cy="4451749"/>
          </a:xfrm>
          <a:prstGeom prst="rect">
            <a:avLst/>
          </a:prstGeom>
          <a:noFill/>
          <a:ln>
            <a:noFill/>
          </a:ln>
        </p:spPr>
      </p:pic>
      <p:pic>
        <p:nvPicPr>
          <p:cNvPr id="96" name="Google Shape;96;p17"/>
          <p:cNvPicPr preferRelativeResize="0"/>
          <p:nvPr/>
        </p:nvPicPr>
        <p:blipFill>
          <a:blip r:embed="rId4">
            <a:alphaModFix/>
          </a:blip>
          <a:stretch>
            <a:fillRect/>
          </a:stretch>
        </p:blipFill>
        <p:spPr>
          <a:xfrm>
            <a:off x="5458725" y="454675"/>
            <a:ext cx="3517576" cy="3660775"/>
          </a:xfrm>
          <a:prstGeom prst="rect">
            <a:avLst/>
          </a:prstGeom>
          <a:noFill/>
          <a:ln>
            <a:noFill/>
          </a:ln>
        </p:spPr>
      </p:pic>
      <p:sp>
        <p:nvSpPr>
          <p:cNvPr id="97" name="Google Shape;97;p17"/>
          <p:cNvSpPr txBox="1"/>
          <p:nvPr/>
        </p:nvSpPr>
        <p:spPr>
          <a:xfrm>
            <a:off x="4871550" y="4259925"/>
            <a:ext cx="4490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333366"/>
                </a:solidFill>
                <a:latin typeface="Oswald Regular"/>
                <a:ea typeface="Oswald Regular"/>
                <a:cs typeface="Oswald Regular"/>
                <a:sym typeface="Oswald Regular"/>
              </a:rPr>
              <a:t>VISUALIZATION EXAMPLES </a:t>
            </a:r>
            <a:endParaRPr sz="3000">
              <a:solidFill>
                <a:srgbClr val="333366"/>
              </a:solidFill>
              <a:latin typeface="Oswald Regular"/>
              <a:ea typeface="Oswald Regular"/>
              <a:cs typeface="Oswald Regular"/>
              <a:sym typeface="Oswald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subTitle"/>
          </p:nvPr>
        </p:nvSpPr>
        <p:spPr>
          <a:xfrm>
            <a:off x="311700" y="1736675"/>
            <a:ext cx="8520600" cy="792600"/>
          </a:xfrm>
          <a:prstGeom prst="rect">
            <a:avLst/>
          </a:prstGeom>
        </p:spPr>
        <p:txBody>
          <a:bodyPr anchorCtr="0" anchor="t" bIns="91425" lIns="91425" spcFirstLastPara="1" rIns="91425" wrap="square" tIns="91425">
            <a:noAutofit/>
          </a:bodyPr>
          <a:lstStyle/>
          <a:p>
            <a:pPr indent="-321786" lvl="0" marL="457200" rtl="0" algn="l">
              <a:lnSpc>
                <a:spcPct val="95000"/>
              </a:lnSpc>
              <a:spcBef>
                <a:spcPts val="0"/>
              </a:spcBef>
              <a:spcAft>
                <a:spcPts val="0"/>
              </a:spcAft>
              <a:buClr>
                <a:schemeClr val="dk1"/>
              </a:buClr>
              <a:buSzPts val="1468"/>
              <a:buFont typeface="Lato"/>
              <a:buChar char="●"/>
            </a:pPr>
            <a:r>
              <a:rPr lang="en" sz="1467">
                <a:solidFill>
                  <a:schemeClr val="dk1"/>
                </a:solidFill>
                <a:latin typeface="Lato"/>
                <a:ea typeface="Lato"/>
                <a:cs typeface="Lato"/>
                <a:sym typeface="Lato"/>
              </a:rPr>
              <a:t>This project allowed for community health providers to have their Question, Persuade, Refer (QPR) suicide prevention training timelines automatically generated per provider:</a:t>
            </a:r>
            <a:endParaRPr sz="1467">
              <a:solidFill>
                <a:schemeClr val="dk1"/>
              </a:solidFill>
              <a:latin typeface="Lato"/>
              <a:ea typeface="Lato"/>
              <a:cs typeface="Lato"/>
              <a:sym typeface="Lato"/>
            </a:endParaRPr>
          </a:p>
          <a:p>
            <a:pPr indent="0" lvl="0" marL="457200" rtl="0" algn="l">
              <a:lnSpc>
                <a:spcPct val="95000"/>
              </a:lnSpc>
              <a:spcBef>
                <a:spcPts val="0"/>
              </a:spcBef>
              <a:spcAft>
                <a:spcPts val="0"/>
              </a:spcAft>
              <a:buNone/>
            </a:pPr>
            <a:r>
              <a:t/>
            </a:r>
            <a:endParaRPr sz="1467">
              <a:solidFill>
                <a:schemeClr val="dk1"/>
              </a:solidFill>
            </a:endParaRPr>
          </a:p>
          <a:p>
            <a:pPr indent="0" lvl="0" marL="457200" rtl="0" algn="l">
              <a:lnSpc>
                <a:spcPct val="95000"/>
              </a:lnSpc>
              <a:spcBef>
                <a:spcPts val="0"/>
              </a:spcBef>
              <a:spcAft>
                <a:spcPts val="0"/>
              </a:spcAft>
              <a:buNone/>
            </a:pPr>
            <a:r>
              <a:rPr b="1" lang="en" sz="1767">
                <a:solidFill>
                  <a:srgbClr val="333366"/>
                </a:solidFill>
                <a:latin typeface="Lato"/>
                <a:ea typeface="Lato"/>
                <a:cs typeface="Lato"/>
                <a:sym typeface="Lato"/>
              </a:rPr>
              <a:t>QPR Training -</a:t>
            </a:r>
            <a:r>
              <a:rPr b="1" lang="en" sz="1767">
                <a:solidFill>
                  <a:srgbClr val="333366"/>
                </a:solidFill>
                <a:latin typeface="Lato"/>
                <a:ea typeface="Lato"/>
                <a:cs typeface="Lato"/>
                <a:sym typeface="Lato"/>
              </a:rPr>
              <a:t>&gt; QPR Reporting -&gt; </a:t>
            </a:r>
            <a:r>
              <a:rPr b="1" lang="en" sz="1767">
                <a:solidFill>
                  <a:srgbClr val="333366"/>
                </a:solidFill>
                <a:latin typeface="Lato"/>
                <a:ea typeface="Lato"/>
                <a:cs typeface="Lato"/>
                <a:sym typeface="Lato"/>
              </a:rPr>
              <a:t>QPR Renewal accountability </a:t>
            </a:r>
            <a:endParaRPr b="1" sz="1767">
              <a:solidFill>
                <a:srgbClr val="333366"/>
              </a:solidFill>
              <a:latin typeface="Lato"/>
              <a:ea typeface="Lato"/>
              <a:cs typeface="Lato"/>
              <a:sym typeface="Lato"/>
            </a:endParaRPr>
          </a:p>
          <a:p>
            <a:pPr indent="0" lvl="0" marL="0" rtl="0" algn="l">
              <a:lnSpc>
                <a:spcPct val="95000"/>
              </a:lnSpc>
              <a:spcBef>
                <a:spcPts val="0"/>
              </a:spcBef>
              <a:spcAft>
                <a:spcPts val="0"/>
              </a:spcAft>
              <a:buNone/>
            </a:pPr>
            <a:r>
              <a:t/>
            </a:r>
            <a:endParaRPr sz="1767">
              <a:solidFill>
                <a:schemeClr val="dk1"/>
              </a:solidFill>
              <a:latin typeface="Lato"/>
              <a:ea typeface="Lato"/>
              <a:cs typeface="Lato"/>
              <a:sym typeface="Lato"/>
            </a:endParaRPr>
          </a:p>
          <a:p>
            <a:pPr indent="-321786" lvl="0" marL="457200" rtl="0" algn="l">
              <a:lnSpc>
                <a:spcPct val="95000"/>
              </a:lnSpc>
              <a:spcBef>
                <a:spcPts val="0"/>
              </a:spcBef>
              <a:spcAft>
                <a:spcPts val="0"/>
              </a:spcAft>
              <a:buClr>
                <a:schemeClr val="dk1"/>
              </a:buClr>
              <a:buSzPts val="1468"/>
              <a:buFont typeface="Lato"/>
              <a:buChar char="●"/>
            </a:pPr>
            <a:r>
              <a:rPr lang="en" sz="1467">
                <a:solidFill>
                  <a:schemeClr val="dk1"/>
                </a:solidFill>
                <a:latin typeface="Lato"/>
                <a:ea typeface="Lato"/>
                <a:cs typeface="Lato"/>
                <a:sym typeface="Lato"/>
              </a:rPr>
              <a:t>The project solved the problem of manual, time-consuming searching for QPR data that was at times erroneous</a:t>
            </a:r>
            <a:endParaRPr sz="1767">
              <a:solidFill>
                <a:schemeClr val="dk1"/>
              </a:solidFill>
              <a:latin typeface="Lato"/>
              <a:ea typeface="Lato"/>
              <a:cs typeface="Lato"/>
              <a:sym typeface="Lato"/>
            </a:endParaRPr>
          </a:p>
          <a:p>
            <a:pPr indent="0" lvl="0" marL="457200" rtl="0" algn="l">
              <a:lnSpc>
                <a:spcPct val="95000"/>
              </a:lnSpc>
              <a:spcBef>
                <a:spcPts val="0"/>
              </a:spcBef>
              <a:spcAft>
                <a:spcPts val="0"/>
              </a:spcAft>
              <a:buNone/>
            </a:pPr>
            <a:r>
              <a:t/>
            </a:r>
            <a:endParaRPr sz="1767">
              <a:solidFill>
                <a:schemeClr val="dk1"/>
              </a:solidFill>
              <a:latin typeface="Lato"/>
              <a:ea typeface="Lato"/>
              <a:cs typeface="Lato"/>
              <a:sym typeface="Lato"/>
            </a:endParaRPr>
          </a:p>
          <a:p>
            <a:pPr indent="-321786" lvl="0" marL="457200" rtl="0" algn="l">
              <a:lnSpc>
                <a:spcPct val="95000"/>
              </a:lnSpc>
              <a:spcBef>
                <a:spcPts val="0"/>
              </a:spcBef>
              <a:spcAft>
                <a:spcPts val="0"/>
              </a:spcAft>
              <a:buClr>
                <a:schemeClr val="dk1"/>
              </a:buClr>
              <a:buSzPts val="1468"/>
              <a:buFont typeface="Lato"/>
              <a:buChar char="●"/>
            </a:pPr>
            <a:r>
              <a:rPr lang="en" sz="1467">
                <a:solidFill>
                  <a:schemeClr val="dk1"/>
                </a:solidFill>
                <a:latin typeface="Lato"/>
                <a:ea typeface="Lato"/>
                <a:cs typeface="Lato"/>
                <a:sym typeface="Lato"/>
              </a:rPr>
              <a:t>Application of R in this particular medium with non-programmers requires (1) visual communication, (2) simple explanation of the mechanics of the process, and (3) justification of each process step</a:t>
            </a:r>
            <a:endParaRPr sz="1967">
              <a:solidFill>
                <a:schemeClr val="dk1"/>
              </a:solidFill>
              <a:latin typeface="Lato"/>
              <a:ea typeface="Lato"/>
              <a:cs typeface="Lato"/>
              <a:sym typeface="Lato"/>
            </a:endParaRPr>
          </a:p>
          <a:p>
            <a:pPr indent="0" lvl="0" marL="0" rtl="0" algn="ctr">
              <a:lnSpc>
                <a:spcPct val="80000"/>
              </a:lnSpc>
              <a:spcBef>
                <a:spcPts val="0"/>
              </a:spcBef>
              <a:spcAft>
                <a:spcPts val="0"/>
              </a:spcAft>
              <a:buSzPts val="523"/>
              <a:buNone/>
            </a:pPr>
            <a:r>
              <a:t/>
            </a:r>
            <a:endParaRPr sz="2130">
              <a:latin typeface="Lato"/>
              <a:ea typeface="Lato"/>
              <a:cs typeface="Lato"/>
              <a:sym typeface="Lato"/>
            </a:endParaRPr>
          </a:p>
        </p:txBody>
      </p:sp>
      <p:pic>
        <p:nvPicPr>
          <p:cNvPr id="103" name="Google Shape;103;p18"/>
          <p:cNvPicPr preferRelativeResize="0"/>
          <p:nvPr/>
        </p:nvPicPr>
        <p:blipFill>
          <a:blip r:embed="rId3">
            <a:alphaModFix/>
          </a:blip>
          <a:stretch>
            <a:fillRect/>
          </a:stretch>
        </p:blipFill>
        <p:spPr>
          <a:xfrm>
            <a:off x="8316200" y="0"/>
            <a:ext cx="827802" cy="731225"/>
          </a:xfrm>
          <a:prstGeom prst="rect">
            <a:avLst/>
          </a:prstGeom>
          <a:noFill/>
          <a:ln>
            <a:noFill/>
          </a:ln>
        </p:spPr>
      </p:pic>
      <p:pic>
        <p:nvPicPr>
          <p:cNvPr id="104" name="Google Shape;104;p18"/>
          <p:cNvPicPr preferRelativeResize="0"/>
          <p:nvPr/>
        </p:nvPicPr>
        <p:blipFill>
          <a:blip r:embed="rId3">
            <a:alphaModFix/>
          </a:blip>
          <a:stretch>
            <a:fillRect/>
          </a:stretch>
        </p:blipFill>
        <p:spPr>
          <a:xfrm>
            <a:off x="8268325" y="61200"/>
            <a:ext cx="827802" cy="731225"/>
          </a:xfrm>
          <a:prstGeom prst="rect">
            <a:avLst/>
          </a:prstGeom>
          <a:noFill/>
          <a:ln>
            <a:noFill/>
          </a:ln>
        </p:spPr>
      </p:pic>
      <p:sp>
        <p:nvSpPr>
          <p:cNvPr id="105" name="Google Shape;105;p18"/>
          <p:cNvSpPr txBox="1"/>
          <p:nvPr/>
        </p:nvSpPr>
        <p:spPr>
          <a:xfrm>
            <a:off x="741925" y="417700"/>
            <a:ext cx="449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00A79D"/>
                </a:solidFill>
                <a:latin typeface="Oswald Regular"/>
                <a:ea typeface="Oswald Regular"/>
                <a:cs typeface="Oswald Regular"/>
                <a:sym typeface="Oswald Regular"/>
              </a:rPr>
              <a:t>CSOC REPORTING</a:t>
            </a:r>
            <a:endParaRPr sz="3600">
              <a:solidFill>
                <a:srgbClr val="00A79D"/>
              </a:solidFill>
              <a:latin typeface="Oswald Regular"/>
              <a:ea typeface="Oswald Regular"/>
              <a:cs typeface="Oswald Regular"/>
              <a:sym typeface="Oswald Regular"/>
            </a:endParaRPr>
          </a:p>
        </p:txBody>
      </p:sp>
      <p:cxnSp>
        <p:nvCxnSpPr>
          <p:cNvPr id="106" name="Google Shape;106;p18"/>
          <p:cNvCxnSpPr/>
          <p:nvPr/>
        </p:nvCxnSpPr>
        <p:spPr>
          <a:xfrm>
            <a:off x="672700" y="1238700"/>
            <a:ext cx="800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9"/>
          <p:cNvSpPr txBox="1"/>
          <p:nvPr/>
        </p:nvSpPr>
        <p:spPr>
          <a:xfrm>
            <a:off x="878015" y="4224425"/>
            <a:ext cx="743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333366"/>
                </a:solidFill>
                <a:latin typeface="Lato"/>
                <a:ea typeface="Lato"/>
                <a:cs typeface="Lato"/>
                <a:sym typeface="Lato"/>
              </a:rPr>
              <a:t>Joining three data sources using left join and </a:t>
            </a:r>
            <a:r>
              <a:rPr b="1" lang="en" sz="1200">
                <a:solidFill>
                  <a:srgbClr val="333366"/>
                </a:solidFill>
                <a:latin typeface="Lato"/>
                <a:ea typeface="Lato"/>
                <a:cs typeface="Lato"/>
                <a:sym typeface="Lato"/>
              </a:rPr>
              <a:t>dropping</a:t>
            </a:r>
            <a:r>
              <a:rPr b="1" lang="en" sz="1200">
                <a:solidFill>
                  <a:srgbClr val="333366"/>
                </a:solidFill>
                <a:latin typeface="Lato"/>
                <a:ea typeface="Lato"/>
                <a:cs typeface="Lato"/>
                <a:sym typeface="Lato"/>
              </a:rPr>
              <a:t> others </a:t>
            </a:r>
            <a:r>
              <a:rPr b="1" lang="en" sz="1200">
                <a:solidFill>
                  <a:srgbClr val="333366"/>
                </a:solidFill>
                <a:latin typeface="Lato"/>
                <a:ea typeface="Lato"/>
                <a:cs typeface="Lato"/>
                <a:sym typeface="Lato"/>
              </a:rPr>
              <a:t>which</a:t>
            </a:r>
            <a:r>
              <a:rPr b="1" lang="en" sz="1200">
                <a:solidFill>
                  <a:srgbClr val="333366"/>
                </a:solidFill>
                <a:latin typeface="Lato"/>
                <a:ea typeface="Lato"/>
                <a:cs typeface="Lato"/>
                <a:sym typeface="Lato"/>
              </a:rPr>
              <a:t>  are not matching</a:t>
            </a:r>
            <a:endParaRPr b="1" sz="1200">
              <a:solidFill>
                <a:srgbClr val="333366"/>
              </a:solidFill>
              <a:latin typeface="Lato"/>
              <a:ea typeface="Lato"/>
              <a:cs typeface="Lato"/>
              <a:sym typeface="Lato"/>
            </a:endParaRPr>
          </a:p>
        </p:txBody>
      </p:sp>
      <p:sp>
        <p:nvSpPr>
          <p:cNvPr id="112" name="Google Shape;112;p19"/>
          <p:cNvSpPr txBox="1"/>
          <p:nvPr/>
        </p:nvSpPr>
        <p:spPr>
          <a:xfrm>
            <a:off x="867975" y="1534725"/>
            <a:ext cx="6225900" cy="5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3" name="Google Shape;113;p19"/>
          <p:cNvSpPr txBox="1"/>
          <p:nvPr/>
        </p:nvSpPr>
        <p:spPr>
          <a:xfrm>
            <a:off x="867975" y="2456850"/>
            <a:ext cx="743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333366"/>
                </a:solidFill>
                <a:latin typeface="Lato"/>
                <a:ea typeface="Lato"/>
                <a:cs typeface="Lato"/>
                <a:sym typeface="Lato"/>
              </a:rPr>
              <a:t>While preprocess the data, rename Organization and role to same format in all the input data source</a:t>
            </a:r>
            <a:endParaRPr b="1" sz="1200">
              <a:solidFill>
                <a:srgbClr val="333366"/>
              </a:solidFill>
              <a:latin typeface="Lato"/>
              <a:ea typeface="Lato"/>
              <a:cs typeface="Lato"/>
              <a:sym typeface="Lato"/>
            </a:endParaRPr>
          </a:p>
        </p:txBody>
      </p:sp>
      <p:pic>
        <p:nvPicPr>
          <p:cNvPr id="114" name="Google Shape;114;p19"/>
          <p:cNvPicPr preferRelativeResize="0"/>
          <p:nvPr/>
        </p:nvPicPr>
        <p:blipFill>
          <a:blip r:embed="rId3">
            <a:alphaModFix/>
          </a:blip>
          <a:stretch>
            <a:fillRect/>
          </a:stretch>
        </p:blipFill>
        <p:spPr>
          <a:xfrm>
            <a:off x="8316200" y="0"/>
            <a:ext cx="827802" cy="731225"/>
          </a:xfrm>
          <a:prstGeom prst="rect">
            <a:avLst/>
          </a:prstGeom>
          <a:noFill/>
          <a:ln>
            <a:noFill/>
          </a:ln>
        </p:spPr>
      </p:pic>
      <p:pic>
        <p:nvPicPr>
          <p:cNvPr id="115" name="Google Shape;115;p19"/>
          <p:cNvPicPr preferRelativeResize="0"/>
          <p:nvPr/>
        </p:nvPicPr>
        <p:blipFill>
          <a:blip r:embed="rId3">
            <a:alphaModFix/>
          </a:blip>
          <a:stretch>
            <a:fillRect/>
          </a:stretch>
        </p:blipFill>
        <p:spPr>
          <a:xfrm>
            <a:off x="8268325" y="61200"/>
            <a:ext cx="827802" cy="731225"/>
          </a:xfrm>
          <a:prstGeom prst="rect">
            <a:avLst/>
          </a:prstGeom>
          <a:noFill/>
          <a:ln>
            <a:noFill/>
          </a:ln>
        </p:spPr>
      </p:pic>
      <p:sp>
        <p:nvSpPr>
          <p:cNvPr id="116" name="Google Shape;116;p19"/>
          <p:cNvSpPr txBox="1"/>
          <p:nvPr/>
        </p:nvSpPr>
        <p:spPr>
          <a:xfrm>
            <a:off x="741925" y="417700"/>
            <a:ext cx="449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00A79D"/>
                </a:solidFill>
                <a:latin typeface="Oswald Regular"/>
                <a:ea typeface="Oswald Regular"/>
                <a:cs typeface="Oswald Regular"/>
                <a:sym typeface="Oswald Regular"/>
              </a:rPr>
              <a:t>CSOC CODE</a:t>
            </a:r>
            <a:endParaRPr sz="3600">
              <a:solidFill>
                <a:srgbClr val="00A79D"/>
              </a:solidFill>
              <a:latin typeface="Oswald Regular"/>
              <a:ea typeface="Oswald Regular"/>
              <a:cs typeface="Oswald Regular"/>
              <a:sym typeface="Oswald Regular"/>
            </a:endParaRPr>
          </a:p>
        </p:txBody>
      </p:sp>
      <p:cxnSp>
        <p:nvCxnSpPr>
          <p:cNvPr id="117" name="Google Shape;117;p19"/>
          <p:cNvCxnSpPr/>
          <p:nvPr/>
        </p:nvCxnSpPr>
        <p:spPr>
          <a:xfrm>
            <a:off x="672700" y="1238700"/>
            <a:ext cx="8002200" cy="0"/>
          </a:xfrm>
          <a:prstGeom prst="straightConnector1">
            <a:avLst/>
          </a:prstGeom>
          <a:noFill/>
          <a:ln cap="flat" cmpd="sng" w="9525">
            <a:solidFill>
              <a:schemeClr val="dk2"/>
            </a:solidFill>
            <a:prstDash val="solid"/>
            <a:round/>
            <a:headEnd len="med" w="med" type="none"/>
            <a:tailEnd len="med" w="med" type="none"/>
          </a:ln>
        </p:spPr>
      </p:cxnSp>
      <p:sp>
        <p:nvSpPr>
          <p:cNvPr id="118" name="Google Shape;118;p19"/>
          <p:cNvSpPr txBox="1"/>
          <p:nvPr/>
        </p:nvSpPr>
        <p:spPr>
          <a:xfrm>
            <a:off x="878000" y="1436525"/>
            <a:ext cx="7797000" cy="892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50">
                <a:solidFill>
                  <a:srgbClr val="F06292"/>
                </a:solidFill>
                <a:latin typeface="Roboto Mono"/>
                <a:ea typeface="Roboto Mono"/>
                <a:cs typeface="Roboto Mono"/>
                <a:sym typeface="Roboto Mono"/>
              </a:rPr>
              <a:t>#Renaming "Organization Name" and "Role" in Active Set</a:t>
            </a:r>
            <a:endParaRPr sz="115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50">
                <a:solidFill>
                  <a:srgbClr val="ECEFF1"/>
                </a:solidFill>
                <a:latin typeface="Roboto Mono"/>
                <a:ea typeface="Roboto Mono"/>
                <a:cs typeface="Roboto Mono"/>
                <a:sym typeface="Roboto Mono"/>
              </a:rPr>
              <a:t>`Active Staff` &lt;- `Active Staff`  %&gt;%</a:t>
            </a:r>
            <a:endParaRPr sz="115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50">
                <a:solidFill>
                  <a:srgbClr val="ECEFF1"/>
                </a:solidFill>
                <a:latin typeface="Roboto Mono"/>
                <a:ea typeface="Roboto Mono"/>
                <a:cs typeface="Roboto Mono"/>
                <a:sym typeface="Roboto Mono"/>
              </a:rPr>
              <a:t>                   rename(</a:t>
            </a:r>
            <a:r>
              <a:rPr lang="en" sz="1150">
                <a:solidFill>
                  <a:srgbClr val="9CCC65"/>
                </a:solidFill>
                <a:latin typeface="Roboto Mono"/>
                <a:ea typeface="Roboto Mono"/>
                <a:cs typeface="Roboto Mono"/>
                <a:sym typeface="Roboto Mono"/>
              </a:rPr>
              <a:t>"Agency"</a:t>
            </a:r>
            <a:r>
              <a:rPr lang="en" sz="1150">
                <a:solidFill>
                  <a:srgbClr val="ECEFF1"/>
                </a:solidFill>
                <a:latin typeface="Roboto Mono"/>
                <a:ea typeface="Roboto Mono"/>
                <a:cs typeface="Roboto Mono"/>
                <a:sym typeface="Roboto Mono"/>
              </a:rPr>
              <a:t> = </a:t>
            </a:r>
            <a:r>
              <a:rPr lang="en" sz="1150">
                <a:solidFill>
                  <a:srgbClr val="9CCC65"/>
                </a:solidFill>
                <a:latin typeface="Roboto Mono"/>
                <a:ea typeface="Roboto Mono"/>
                <a:cs typeface="Roboto Mono"/>
                <a:sym typeface="Roboto Mono"/>
              </a:rPr>
              <a:t>"Organization Name"</a:t>
            </a:r>
            <a:r>
              <a:rPr lang="en" sz="1150">
                <a:solidFill>
                  <a:srgbClr val="ECEFF1"/>
                </a:solidFill>
                <a:latin typeface="Roboto Mono"/>
                <a:ea typeface="Roboto Mono"/>
                <a:cs typeface="Roboto Mono"/>
                <a:sym typeface="Roboto Mono"/>
              </a:rPr>
              <a:t>) %&gt;%</a:t>
            </a:r>
            <a:endParaRPr sz="115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50">
                <a:solidFill>
                  <a:srgbClr val="ECEFF1"/>
                </a:solidFill>
                <a:latin typeface="Roboto Mono"/>
                <a:ea typeface="Roboto Mono"/>
                <a:cs typeface="Roboto Mono"/>
                <a:sym typeface="Roboto Mono"/>
              </a:rPr>
              <a:t>                   rename(</a:t>
            </a:r>
            <a:r>
              <a:rPr lang="en" sz="1150">
                <a:solidFill>
                  <a:srgbClr val="9CCC65"/>
                </a:solidFill>
                <a:latin typeface="Roboto Mono"/>
                <a:ea typeface="Roboto Mono"/>
                <a:cs typeface="Roboto Mono"/>
                <a:sym typeface="Roboto Mono"/>
              </a:rPr>
              <a:t>"Trainee Job Title"</a:t>
            </a:r>
            <a:r>
              <a:rPr lang="en" sz="1150">
                <a:solidFill>
                  <a:srgbClr val="ECEFF1"/>
                </a:solidFill>
                <a:latin typeface="Roboto Mono"/>
                <a:ea typeface="Roboto Mono"/>
                <a:cs typeface="Roboto Mono"/>
                <a:sym typeface="Roboto Mono"/>
              </a:rPr>
              <a:t> = </a:t>
            </a:r>
            <a:r>
              <a:rPr lang="en" sz="1150">
                <a:solidFill>
                  <a:srgbClr val="9CCC65"/>
                </a:solidFill>
                <a:latin typeface="Roboto Mono"/>
                <a:ea typeface="Roboto Mono"/>
                <a:cs typeface="Roboto Mono"/>
                <a:sym typeface="Roboto Mono"/>
              </a:rPr>
              <a:t>"Role"</a:t>
            </a:r>
            <a:r>
              <a:rPr lang="en" sz="1150">
                <a:solidFill>
                  <a:srgbClr val="ECEFF1"/>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p:txBody>
      </p:sp>
      <p:sp>
        <p:nvSpPr>
          <p:cNvPr id="119" name="Google Shape;119;p19"/>
          <p:cNvSpPr txBox="1"/>
          <p:nvPr/>
        </p:nvSpPr>
        <p:spPr>
          <a:xfrm>
            <a:off x="878000" y="3056325"/>
            <a:ext cx="7797000" cy="1069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`Active QPR Training Set` &lt;- plyr::join_all(list(`Active Staff`,</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`Training Registration Form`,</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`QPR Master`),</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by=c(</a:t>
            </a:r>
            <a:r>
              <a:rPr lang="en" sz="1150">
                <a:solidFill>
                  <a:srgbClr val="9CCC65"/>
                </a:solidFill>
                <a:latin typeface="Roboto Mono"/>
                <a:ea typeface="Roboto Mono"/>
                <a:cs typeface="Roboto Mono"/>
                <a:sym typeface="Roboto Mono"/>
              </a:rPr>
              <a:t>'Trainee'</a:t>
            </a:r>
            <a:r>
              <a:rPr lang="en" sz="1150">
                <a:solidFill>
                  <a:srgbClr val="ECEFF1"/>
                </a:solidFill>
                <a:latin typeface="Roboto Mono"/>
                <a:ea typeface="Roboto Mono"/>
                <a:cs typeface="Roboto Mono"/>
                <a:sym typeface="Roboto Mono"/>
              </a:rPr>
              <a:t>,</a:t>
            </a:r>
            <a:r>
              <a:rPr lang="en" sz="1150">
                <a:solidFill>
                  <a:srgbClr val="9CCC65"/>
                </a:solidFill>
                <a:latin typeface="Roboto Mono"/>
                <a:ea typeface="Roboto Mono"/>
                <a:cs typeface="Roboto Mono"/>
                <a:sym typeface="Roboto Mono"/>
              </a:rPr>
              <a:t>'Agency'</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                                            type=</a:t>
            </a:r>
            <a:r>
              <a:rPr lang="en" sz="1150">
                <a:solidFill>
                  <a:srgbClr val="9CCC65"/>
                </a:solidFill>
                <a:latin typeface="Roboto Mono"/>
                <a:ea typeface="Roboto Mono"/>
                <a:cs typeface="Roboto Mono"/>
                <a:sym typeface="Roboto Mono"/>
              </a:rPr>
              <a:t>'left'</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ctrTitle"/>
          </p:nvPr>
        </p:nvSpPr>
        <p:spPr>
          <a:xfrm>
            <a:off x="672700" y="4761613"/>
            <a:ext cx="8520600" cy="2820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113792"/>
              <a:buFont typeface="Arial"/>
              <a:buNone/>
            </a:pPr>
            <a:r>
              <a:t/>
            </a:r>
            <a:endParaRPr sz="966"/>
          </a:p>
          <a:p>
            <a:pPr indent="0" lvl="0" marL="0" rtl="0" algn="l">
              <a:lnSpc>
                <a:spcPct val="115000"/>
              </a:lnSpc>
              <a:spcBef>
                <a:spcPts val="0"/>
              </a:spcBef>
              <a:spcAft>
                <a:spcPts val="0"/>
              </a:spcAft>
              <a:buClr>
                <a:schemeClr val="dk1"/>
              </a:buClr>
              <a:buSzPct val="113792"/>
              <a:buFont typeface="Arial"/>
              <a:buNone/>
            </a:pPr>
            <a:r>
              <a:t/>
            </a:r>
            <a:endParaRPr sz="966"/>
          </a:p>
          <a:p>
            <a:pPr indent="0" lvl="0" marL="0" rtl="0" algn="l">
              <a:lnSpc>
                <a:spcPct val="115000"/>
              </a:lnSpc>
              <a:spcBef>
                <a:spcPts val="0"/>
              </a:spcBef>
              <a:spcAft>
                <a:spcPts val="0"/>
              </a:spcAft>
              <a:buClr>
                <a:schemeClr val="dk1"/>
              </a:buClr>
              <a:buSzPct val="113792"/>
              <a:buFont typeface="Arial"/>
              <a:buNone/>
            </a:pPr>
            <a:r>
              <a:t/>
            </a:r>
            <a:endParaRPr sz="966"/>
          </a:p>
          <a:p>
            <a:pPr indent="0" lvl="0" marL="0" rtl="0" algn="l">
              <a:lnSpc>
                <a:spcPct val="115000"/>
              </a:lnSpc>
              <a:spcBef>
                <a:spcPts val="0"/>
              </a:spcBef>
              <a:spcAft>
                <a:spcPts val="0"/>
              </a:spcAft>
              <a:buClr>
                <a:schemeClr val="dk1"/>
              </a:buClr>
              <a:buSzPct val="113792"/>
              <a:buFont typeface="Arial"/>
              <a:buNone/>
            </a:pPr>
            <a:r>
              <a:t/>
            </a:r>
            <a:endParaRPr sz="966"/>
          </a:p>
          <a:p>
            <a:pPr indent="0" lvl="0" marL="0" rtl="0" algn="l">
              <a:lnSpc>
                <a:spcPct val="115000"/>
              </a:lnSpc>
              <a:spcBef>
                <a:spcPts val="0"/>
              </a:spcBef>
              <a:spcAft>
                <a:spcPts val="0"/>
              </a:spcAft>
              <a:buClr>
                <a:schemeClr val="dk1"/>
              </a:buClr>
              <a:buSzPct val="113792"/>
              <a:buFont typeface="Arial"/>
              <a:buNone/>
            </a:pPr>
            <a:r>
              <a:t/>
            </a:r>
            <a:endParaRPr sz="966"/>
          </a:p>
          <a:p>
            <a:pPr indent="0" lvl="0" marL="0" rtl="0" algn="l">
              <a:lnSpc>
                <a:spcPct val="115000"/>
              </a:lnSpc>
              <a:spcBef>
                <a:spcPts val="0"/>
              </a:spcBef>
              <a:spcAft>
                <a:spcPts val="0"/>
              </a:spcAft>
              <a:buClr>
                <a:schemeClr val="dk1"/>
              </a:buClr>
              <a:buSzPct val="113792"/>
              <a:buFont typeface="Arial"/>
              <a:buNone/>
            </a:pPr>
            <a:r>
              <a:t/>
            </a:r>
            <a:endParaRPr sz="966"/>
          </a:p>
          <a:p>
            <a:pPr indent="0" lvl="0" marL="0" rtl="0" algn="l">
              <a:lnSpc>
                <a:spcPct val="115000"/>
              </a:lnSpc>
              <a:spcBef>
                <a:spcPts val="0"/>
              </a:spcBef>
              <a:spcAft>
                <a:spcPts val="0"/>
              </a:spcAft>
              <a:buClr>
                <a:schemeClr val="dk1"/>
              </a:buClr>
              <a:buSzPct val="113792"/>
              <a:buFont typeface="Arial"/>
              <a:buNone/>
            </a:pPr>
            <a:r>
              <a:t/>
            </a:r>
            <a:endParaRPr sz="966"/>
          </a:p>
          <a:p>
            <a:pPr indent="0" lvl="0" marL="0" rtl="0" algn="l">
              <a:lnSpc>
                <a:spcPct val="115000"/>
              </a:lnSpc>
              <a:spcBef>
                <a:spcPts val="0"/>
              </a:spcBef>
              <a:spcAft>
                <a:spcPts val="0"/>
              </a:spcAft>
              <a:buNone/>
            </a:pPr>
            <a:r>
              <a:rPr b="1" lang="en" sz="966"/>
              <a:t>               </a:t>
            </a:r>
            <a:endParaRPr b="1" sz="966"/>
          </a:p>
          <a:p>
            <a:pPr indent="0" lvl="0" marL="0" rtl="0" algn="l">
              <a:lnSpc>
                <a:spcPct val="115000"/>
              </a:lnSpc>
              <a:spcBef>
                <a:spcPts val="0"/>
              </a:spcBef>
              <a:spcAft>
                <a:spcPts val="0"/>
              </a:spcAft>
              <a:buNone/>
            </a:pPr>
            <a:r>
              <a:rPr b="1" lang="en" sz="1300">
                <a:solidFill>
                  <a:srgbClr val="333366"/>
                </a:solidFill>
                <a:latin typeface="Lato"/>
                <a:ea typeface="Lato"/>
                <a:cs typeface="Lato"/>
                <a:sym typeface="Lato"/>
              </a:rPr>
              <a:t>By taking recent date calculate Due date and not Due date</a:t>
            </a:r>
            <a:endParaRPr b="1" sz="1300">
              <a:solidFill>
                <a:srgbClr val="333366"/>
              </a:solidFill>
              <a:latin typeface="Lato"/>
              <a:ea typeface="Lato"/>
              <a:cs typeface="Lato"/>
              <a:sym typeface="Lato"/>
            </a:endParaRPr>
          </a:p>
        </p:txBody>
      </p:sp>
      <p:sp>
        <p:nvSpPr>
          <p:cNvPr id="125" name="Google Shape;125;p20"/>
          <p:cNvSpPr txBox="1"/>
          <p:nvPr/>
        </p:nvSpPr>
        <p:spPr>
          <a:xfrm>
            <a:off x="672700" y="2472700"/>
            <a:ext cx="7490100" cy="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333366"/>
                </a:solidFill>
                <a:latin typeface="Lato"/>
                <a:ea typeface="Lato"/>
                <a:cs typeface="Lato"/>
                <a:sym typeface="Lato"/>
              </a:rPr>
              <a:t>Create QPR due field Flag staff that are Overdue, and upcoming due for recert in the 60 days.</a:t>
            </a:r>
            <a:endParaRPr b="1" sz="1200">
              <a:solidFill>
                <a:schemeClr val="dk1"/>
              </a:solidFill>
            </a:endParaRPr>
          </a:p>
        </p:txBody>
      </p:sp>
      <p:sp>
        <p:nvSpPr>
          <p:cNvPr id="126" name="Google Shape;126;p20"/>
          <p:cNvSpPr txBox="1"/>
          <p:nvPr/>
        </p:nvSpPr>
        <p:spPr>
          <a:xfrm>
            <a:off x="741925" y="417700"/>
            <a:ext cx="449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00A79D"/>
                </a:solidFill>
                <a:latin typeface="Oswald Regular"/>
                <a:ea typeface="Oswald Regular"/>
                <a:cs typeface="Oswald Regular"/>
                <a:sym typeface="Oswald Regular"/>
              </a:rPr>
              <a:t>CSOC CODE cont.</a:t>
            </a:r>
            <a:endParaRPr sz="3600">
              <a:solidFill>
                <a:srgbClr val="00A79D"/>
              </a:solidFill>
              <a:latin typeface="Oswald Regular"/>
              <a:ea typeface="Oswald Regular"/>
              <a:cs typeface="Oswald Regular"/>
              <a:sym typeface="Oswald Regular"/>
            </a:endParaRPr>
          </a:p>
        </p:txBody>
      </p:sp>
      <p:cxnSp>
        <p:nvCxnSpPr>
          <p:cNvPr id="127" name="Google Shape;127;p20"/>
          <p:cNvCxnSpPr/>
          <p:nvPr/>
        </p:nvCxnSpPr>
        <p:spPr>
          <a:xfrm>
            <a:off x="672700" y="1238700"/>
            <a:ext cx="8002200" cy="0"/>
          </a:xfrm>
          <a:prstGeom prst="straightConnector1">
            <a:avLst/>
          </a:prstGeom>
          <a:noFill/>
          <a:ln cap="flat" cmpd="sng" w="9525">
            <a:solidFill>
              <a:schemeClr val="dk2"/>
            </a:solidFill>
            <a:prstDash val="solid"/>
            <a:round/>
            <a:headEnd len="med" w="med" type="none"/>
            <a:tailEnd len="med" w="med" type="none"/>
          </a:ln>
        </p:spPr>
      </p:cxnSp>
      <p:sp>
        <p:nvSpPr>
          <p:cNvPr id="128" name="Google Shape;128;p20"/>
          <p:cNvSpPr txBox="1"/>
          <p:nvPr/>
        </p:nvSpPr>
        <p:spPr>
          <a:xfrm>
            <a:off x="672700" y="1320800"/>
            <a:ext cx="8180100" cy="1069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#Due soon interval==</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soon &lt;- interval((recent - ddays(</a:t>
            </a:r>
            <a:r>
              <a:rPr lang="en" sz="1150">
                <a:solidFill>
                  <a:srgbClr val="FBC02D"/>
                </a:solidFill>
                <a:latin typeface="Roboto Mono"/>
                <a:ea typeface="Roboto Mono"/>
                <a:cs typeface="Roboto Mono"/>
                <a:sym typeface="Roboto Mono"/>
              </a:rPr>
              <a:t>60</a:t>
            </a:r>
            <a:r>
              <a:rPr lang="en" sz="1150">
                <a:solidFill>
                  <a:srgbClr val="ECEFF1"/>
                </a:solidFill>
                <a:latin typeface="Roboto Mono"/>
                <a:ea typeface="Roboto Mono"/>
                <a:cs typeface="Roboto Mono"/>
                <a:sym typeface="Roboto Mono"/>
              </a:rPr>
              <a:t>)), (recert))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#Not Due Date==</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notduedate &lt;- (ymd(recent) - ddays(</a:t>
            </a:r>
            <a:r>
              <a:rPr lang="en" sz="1150">
                <a:solidFill>
                  <a:srgbClr val="FBC02D"/>
                </a:solidFill>
                <a:latin typeface="Roboto Mono"/>
                <a:ea typeface="Roboto Mono"/>
                <a:cs typeface="Roboto Mono"/>
                <a:sym typeface="Roboto Mono"/>
              </a:rPr>
              <a:t>61</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29" name="Google Shape;129;p20"/>
          <p:cNvSpPr txBox="1"/>
          <p:nvPr/>
        </p:nvSpPr>
        <p:spPr>
          <a:xfrm>
            <a:off x="672700" y="2908800"/>
            <a:ext cx="8180100" cy="1777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#Function for "Due Soon"==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`Active QPR Training Set`$`QPR Due` &lt;- ifelse((Sys.Date() %within% soon),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paste(</a:t>
            </a:r>
            <a:r>
              <a:rPr lang="en" sz="1150">
                <a:solidFill>
                  <a:srgbClr val="9CCC65"/>
                </a:solidFill>
                <a:latin typeface="Roboto Mono"/>
                <a:ea typeface="Roboto Mono"/>
                <a:cs typeface="Roboto Mono"/>
                <a:sym typeface="Roboto Mono"/>
              </a:rPr>
              <a:t>"Due Soon"</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paste(`Active QPR Training Set`$`QPR Due`))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#Function for "Not Due"==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`Active QPR Training Set`$`QPR Due` &lt;- ifelse((Sys.Date() &lt;= notduedate),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paste(</a:t>
            </a:r>
            <a:r>
              <a:rPr lang="en" sz="1150">
                <a:solidFill>
                  <a:srgbClr val="9CCC65"/>
                </a:solidFill>
                <a:latin typeface="Roboto Mono"/>
                <a:ea typeface="Roboto Mono"/>
                <a:cs typeface="Roboto Mono"/>
                <a:sym typeface="Roboto Mono"/>
              </a:rPr>
              <a:t>"Not Due"</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                                                paste(`Active QPR Training Set`$`QPR Due`))</a:t>
            </a:r>
            <a:endParaRPr sz="1150">
              <a:solidFill>
                <a:srgbClr val="ECEFF1"/>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1" type="subTitle"/>
          </p:nvPr>
        </p:nvSpPr>
        <p:spPr>
          <a:xfrm>
            <a:off x="311700" y="1397475"/>
            <a:ext cx="8520600" cy="792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sz="2067">
              <a:solidFill>
                <a:schemeClr val="dk1"/>
              </a:solidFill>
              <a:latin typeface="Lato Hairline"/>
              <a:ea typeface="Lato Hairline"/>
              <a:cs typeface="Lato Hairline"/>
              <a:sym typeface="Lato Hairline"/>
            </a:endParaRPr>
          </a:p>
          <a:p>
            <a:pPr indent="-359886" lvl="0" marL="457200" rtl="0" algn="l">
              <a:lnSpc>
                <a:spcPct val="95000"/>
              </a:lnSpc>
              <a:spcBef>
                <a:spcPts val="0"/>
              </a:spcBef>
              <a:spcAft>
                <a:spcPts val="0"/>
              </a:spcAft>
              <a:buClr>
                <a:schemeClr val="dk1"/>
              </a:buClr>
              <a:buSzPts val="2068"/>
              <a:buFont typeface="Lato"/>
              <a:buChar char="●"/>
            </a:pPr>
            <a:r>
              <a:rPr lang="en" sz="2067">
                <a:solidFill>
                  <a:schemeClr val="dk1"/>
                </a:solidFill>
                <a:latin typeface="Lato"/>
                <a:ea typeface="Lato"/>
                <a:cs typeface="Lato"/>
                <a:sym typeface="Lato"/>
              </a:rPr>
              <a:t>The code is in the </a:t>
            </a:r>
            <a:r>
              <a:rPr lang="en" sz="2067">
                <a:solidFill>
                  <a:schemeClr val="dk1"/>
                </a:solidFill>
                <a:latin typeface="Lato"/>
                <a:ea typeface="Lato"/>
                <a:cs typeface="Lato"/>
                <a:sym typeface="Lato"/>
              </a:rPr>
              <a:t>simplest</a:t>
            </a:r>
            <a:r>
              <a:rPr lang="en" sz="2067">
                <a:solidFill>
                  <a:schemeClr val="dk1"/>
                </a:solidFill>
                <a:latin typeface="Lato"/>
                <a:ea typeface="Lato"/>
                <a:cs typeface="Lato"/>
                <a:sym typeface="Lato"/>
              </a:rPr>
              <a:t> possible form, and easy to understand</a:t>
            </a:r>
            <a:br>
              <a:rPr lang="en" sz="2067">
                <a:solidFill>
                  <a:schemeClr val="dk1"/>
                </a:solidFill>
                <a:latin typeface="Lato"/>
                <a:ea typeface="Lato"/>
                <a:cs typeface="Lato"/>
                <a:sym typeface="Lato"/>
              </a:rPr>
            </a:br>
            <a:endParaRPr sz="2067">
              <a:solidFill>
                <a:schemeClr val="dk1"/>
              </a:solidFill>
              <a:latin typeface="Lato"/>
              <a:ea typeface="Lato"/>
              <a:cs typeface="Lato"/>
              <a:sym typeface="Lato"/>
            </a:endParaRPr>
          </a:p>
          <a:p>
            <a:pPr indent="-359886" lvl="0" marL="457200" rtl="0" algn="l">
              <a:lnSpc>
                <a:spcPct val="95000"/>
              </a:lnSpc>
              <a:spcBef>
                <a:spcPts val="0"/>
              </a:spcBef>
              <a:spcAft>
                <a:spcPts val="0"/>
              </a:spcAft>
              <a:buClr>
                <a:schemeClr val="dk1"/>
              </a:buClr>
              <a:buSzPts val="2068"/>
              <a:buFont typeface="Lato"/>
              <a:buChar char="●"/>
            </a:pPr>
            <a:r>
              <a:rPr lang="en" sz="2067">
                <a:solidFill>
                  <a:schemeClr val="dk1"/>
                </a:solidFill>
                <a:latin typeface="Lato"/>
                <a:ea typeface="Lato"/>
                <a:cs typeface="Lato"/>
                <a:sym typeface="Lato"/>
              </a:rPr>
              <a:t>The code reduces the redundancy of manual work, automates the process, and reduces time from several hours to a few minutes</a:t>
            </a:r>
            <a:endParaRPr sz="2067">
              <a:solidFill>
                <a:schemeClr val="dk1"/>
              </a:solidFill>
              <a:latin typeface="Lato"/>
              <a:ea typeface="Lato"/>
              <a:cs typeface="Lato"/>
              <a:sym typeface="Lato"/>
            </a:endParaRPr>
          </a:p>
          <a:p>
            <a:pPr indent="0" lvl="0" marL="457200" rtl="0" algn="l">
              <a:lnSpc>
                <a:spcPct val="95000"/>
              </a:lnSpc>
              <a:spcBef>
                <a:spcPts val="0"/>
              </a:spcBef>
              <a:spcAft>
                <a:spcPts val="0"/>
              </a:spcAft>
              <a:buNone/>
            </a:pPr>
            <a:r>
              <a:t/>
            </a:r>
            <a:endParaRPr sz="2067">
              <a:solidFill>
                <a:schemeClr val="dk1"/>
              </a:solidFill>
              <a:latin typeface="Lato"/>
              <a:ea typeface="Lato"/>
              <a:cs typeface="Lato"/>
              <a:sym typeface="Lato"/>
            </a:endParaRPr>
          </a:p>
          <a:p>
            <a:pPr indent="-359886" lvl="0" marL="457200" rtl="0" algn="l">
              <a:lnSpc>
                <a:spcPct val="95000"/>
              </a:lnSpc>
              <a:spcBef>
                <a:spcPts val="0"/>
              </a:spcBef>
              <a:spcAft>
                <a:spcPts val="0"/>
              </a:spcAft>
              <a:buClr>
                <a:schemeClr val="dk1"/>
              </a:buClr>
              <a:buSzPts val="2068"/>
              <a:buChar char="●"/>
            </a:pPr>
            <a:r>
              <a:rPr lang="en" sz="2067">
                <a:solidFill>
                  <a:schemeClr val="dk1"/>
                </a:solidFill>
                <a:latin typeface="Lato"/>
                <a:ea typeface="Lato"/>
                <a:cs typeface="Lato"/>
                <a:sym typeface="Lato"/>
              </a:rPr>
              <a:t>The code’s utility was communicated (verbally and visually) to non-programmers as a q</a:t>
            </a:r>
            <a:r>
              <a:rPr lang="en" sz="2067">
                <a:solidFill>
                  <a:schemeClr val="dk1"/>
                </a:solidFill>
                <a:latin typeface="Lato"/>
                <a:ea typeface="Lato"/>
                <a:cs typeface="Lato"/>
                <a:sym typeface="Lato"/>
              </a:rPr>
              <a:t>uick and time-saving tool, which increased buy-in among staff</a:t>
            </a:r>
            <a:br>
              <a:rPr lang="en" sz="2067">
                <a:solidFill>
                  <a:schemeClr val="dk1"/>
                </a:solidFill>
                <a:latin typeface="Lato"/>
                <a:ea typeface="Lato"/>
                <a:cs typeface="Lato"/>
                <a:sym typeface="Lato"/>
              </a:rPr>
            </a:br>
            <a:endParaRPr sz="2067">
              <a:solidFill>
                <a:schemeClr val="dk1"/>
              </a:solidFill>
              <a:highlight>
                <a:srgbClr val="FFFF00"/>
              </a:highlight>
              <a:latin typeface="Lato"/>
              <a:ea typeface="Lato"/>
              <a:cs typeface="Lato"/>
              <a:sym typeface="Lato"/>
            </a:endParaRPr>
          </a:p>
          <a:p>
            <a:pPr indent="0" lvl="0" marL="0" rtl="0" algn="l">
              <a:lnSpc>
                <a:spcPct val="95000"/>
              </a:lnSpc>
              <a:spcBef>
                <a:spcPts val="0"/>
              </a:spcBef>
              <a:spcAft>
                <a:spcPts val="0"/>
              </a:spcAft>
              <a:buNone/>
            </a:pPr>
            <a:r>
              <a:t/>
            </a:r>
            <a:endParaRPr sz="2567">
              <a:solidFill>
                <a:schemeClr val="dk1"/>
              </a:solidFill>
            </a:endParaRPr>
          </a:p>
          <a:p>
            <a:pPr indent="0" lvl="0" marL="0" rtl="0" algn="ctr">
              <a:lnSpc>
                <a:spcPct val="95000"/>
              </a:lnSpc>
              <a:spcBef>
                <a:spcPts val="0"/>
              </a:spcBef>
              <a:spcAft>
                <a:spcPts val="0"/>
              </a:spcAft>
              <a:buNone/>
            </a:pPr>
            <a:r>
              <a:t/>
            </a:r>
            <a:endParaRPr sz="4500">
              <a:solidFill>
                <a:schemeClr val="dk1"/>
              </a:solidFill>
              <a:highlight>
                <a:srgbClr val="FFFF00"/>
              </a:highlight>
            </a:endParaRPr>
          </a:p>
          <a:p>
            <a:pPr indent="0" lvl="0" marL="0" rtl="0" algn="ctr">
              <a:lnSpc>
                <a:spcPct val="80000"/>
              </a:lnSpc>
              <a:spcBef>
                <a:spcPts val="0"/>
              </a:spcBef>
              <a:spcAft>
                <a:spcPts val="0"/>
              </a:spcAft>
              <a:buSzPts val="523"/>
              <a:buNone/>
            </a:pPr>
            <a:r>
              <a:t/>
            </a:r>
            <a:endParaRPr sz="2130"/>
          </a:p>
        </p:txBody>
      </p:sp>
      <p:pic>
        <p:nvPicPr>
          <p:cNvPr id="135" name="Google Shape;135;p21"/>
          <p:cNvPicPr preferRelativeResize="0"/>
          <p:nvPr/>
        </p:nvPicPr>
        <p:blipFill>
          <a:blip r:embed="rId3">
            <a:alphaModFix/>
          </a:blip>
          <a:stretch>
            <a:fillRect/>
          </a:stretch>
        </p:blipFill>
        <p:spPr>
          <a:xfrm>
            <a:off x="8316200" y="0"/>
            <a:ext cx="827802" cy="731225"/>
          </a:xfrm>
          <a:prstGeom prst="rect">
            <a:avLst/>
          </a:prstGeom>
          <a:noFill/>
          <a:ln>
            <a:noFill/>
          </a:ln>
        </p:spPr>
      </p:pic>
      <p:pic>
        <p:nvPicPr>
          <p:cNvPr id="136" name="Google Shape;136;p21"/>
          <p:cNvPicPr preferRelativeResize="0"/>
          <p:nvPr/>
        </p:nvPicPr>
        <p:blipFill>
          <a:blip r:embed="rId3">
            <a:alphaModFix/>
          </a:blip>
          <a:stretch>
            <a:fillRect/>
          </a:stretch>
        </p:blipFill>
        <p:spPr>
          <a:xfrm>
            <a:off x="8237700" y="61200"/>
            <a:ext cx="827802" cy="731225"/>
          </a:xfrm>
          <a:prstGeom prst="rect">
            <a:avLst/>
          </a:prstGeom>
          <a:noFill/>
          <a:ln>
            <a:noFill/>
          </a:ln>
        </p:spPr>
      </p:pic>
      <p:sp>
        <p:nvSpPr>
          <p:cNvPr id="137" name="Google Shape;137;p21"/>
          <p:cNvSpPr txBox="1"/>
          <p:nvPr/>
        </p:nvSpPr>
        <p:spPr>
          <a:xfrm>
            <a:off x="711300" y="417700"/>
            <a:ext cx="449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00A79D"/>
                </a:solidFill>
                <a:latin typeface="Oswald Regular"/>
                <a:ea typeface="Oswald Regular"/>
                <a:cs typeface="Oswald Regular"/>
                <a:sym typeface="Oswald Regular"/>
              </a:rPr>
              <a:t>CSOC CODE ATTRIBUTES</a:t>
            </a:r>
            <a:endParaRPr sz="3600">
              <a:solidFill>
                <a:srgbClr val="00A79D"/>
              </a:solidFill>
              <a:latin typeface="Oswald Regular"/>
              <a:ea typeface="Oswald Regular"/>
              <a:cs typeface="Oswald Regular"/>
              <a:sym typeface="Oswald Regular"/>
            </a:endParaRPr>
          </a:p>
        </p:txBody>
      </p:sp>
      <p:cxnSp>
        <p:nvCxnSpPr>
          <p:cNvPr id="138" name="Google Shape;138;p21"/>
          <p:cNvCxnSpPr/>
          <p:nvPr/>
        </p:nvCxnSpPr>
        <p:spPr>
          <a:xfrm>
            <a:off x="642075" y="1238700"/>
            <a:ext cx="800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