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Default Extension="pdf" ContentType="application/pdf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28"/>
  </p:notesMasterIdLst>
  <p:handoutMasterIdLst>
    <p:handoutMasterId r:id="rId29"/>
  </p:handoutMasterIdLst>
  <p:sldIdLst>
    <p:sldId id="256" r:id="rId2"/>
    <p:sldId id="311" r:id="rId3"/>
    <p:sldId id="312" r:id="rId4"/>
    <p:sldId id="313" r:id="rId5"/>
    <p:sldId id="314" r:id="rId6"/>
    <p:sldId id="315" r:id="rId7"/>
    <p:sldId id="284" r:id="rId8"/>
    <p:sldId id="316" r:id="rId9"/>
    <p:sldId id="317" r:id="rId10"/>
    <p:sldId id="318" r:id="rId11"/>
    <p:sldId id="338" r:id="rId12"/>
    <p:sldId id="339" r:id="rId13"/>
    <p:sldId id="340" r:id="rId14"/>
    <p:sldId id="341" r:id="rId15"/>
    <p:sldId id="343" r:id="rId16"/>
    <p:sldId id="344" r:id="rId17"/>
    <p:sldId id="345" r:id="rId18"/>
    <p:sldId id="346" r:id="rId19"/>
    <p:sldId id="347" r:id="rId20"/>
    <p:sldId id="298" r:id="rId21"/>
    <p:sldId id="319" r:id="rId22"/>
    <p:sldId id="295" r:id="rId23"/>
    <p:sldId id="266" r:id="rId24"/>
    <p:sldId id="306" r:id="rId25"/>
    <p:sldId id="322" r:id="rId26"/>
    <p:sldId id="32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02" autoAdjust="0"/>
    <p:restoredTop sz="94700" autoAdjust="0"/>
  </p:normalViewPr>
  <p:slideViewPr>
    <p:cSldViewPr snapToObjects="1">
      <p:cViewPr varScale="1">
        <p:scale>
          <a:sx n="121" d="100"/>
          <a:sy n="121" d="100"/>
        </p:scale>
        <p:origin x="-528" y="-104"/>
      </p:cViewPr>
      <p:guideLst>
        <p:guide orient="horz" pos="2832"/>
        <p:guide pos="3312"/>
      </p:guideLst>
    </p:cSldViewPr>
  </p:slideViewPr>
  <p:outlineViewPr>
    <p:cViewPr>
      <p:scale>
        <a:sx n="33" d="100"/>
        <a:sy n="33" d="100"/>
      </p:scale>
      <p:origin x="0" y="4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3AEBE-3B63-E448-8CE5-80049FBA70FA}" type="datetimeFigureOut">
              <a:rPr lang="en-US" smtClean="0"/>
              <a:pPr/>
              <a:t>2/7/12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97EF8-C34E-1745-BF43-098D6DB45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690C4-F9B7-8346-8F7F-55D35CB859C4}" type="datetimeFigureOut">
              <a:rPr lang="en-US" smtClean="0"/>
              <a:pPr/>
              <a:t>2/7/12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E0A14-A874-4B46-8AAE-DCB414EF2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E0A14-A874-4B46-8AAE-DCB414EF2F2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E0A14-A874-4B46-8AAE-DCB414EF2F2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E0AEA-62D7-BC42-9700-755EC134D04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50A9-927D-B241-B2EB-11A474BFC8F9}" type="datetime4">
              <a:rPr lang="en-US" smtClean="0"/>
              <a:pPr/>
              <a:t>February 7,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9BEE-A61F-CD46-9E9A-BE6DF7066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4879-55C2-A447-A025-EE22CA7B75B3}" type="datetime4">
              <a:rPr lang="en-US" smtClean="0"/>
              <a:pPr/>
              <a:t>February 7,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9BEE-A61F-CD46-9E9A-BE6DF7066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80F9-F2C1-364A-8444-83177BC74886}" type="datetime4">
              <a:rPr lang="en-US" smtClean="0"/>
              <a:pPr/>
              <a:t>February 7,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9BEE-A61F-CD46-9E9A-BE6DF7066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14E2-B3C4-DD47-950F-307EDBAAAB41}" type="datetime4">
              <a:rPr lang="en-US" smtClean="0"/>
              <a:pPr/>
              <a:t>February 7,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9BEE-A61F-CD46-9E9A-BE6DF7066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5E66-6075-3F4A-9985-AEA767C74AAE}" type="datetime4">
              <a:rPr lang="en-US" smtClean="0"/>
              <a:pPr/>
              <a:t>February 7,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9BEE-A61F-CD46-9E9A-BE6DF7066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E548-CA11-2940-A798-D2B47B9AE4C1}" type="datetime4">
              <a:rPr lang="en-US" smtClean="0"/>
              <a:pPr/>
              <a:t>February 7,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9BEE-A61F-CD46-9E9A-BE6DF7066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35AC-FA8C-334B-A4F4-4FD5F2006063}" type="datetime4">
              <a:rPr lang="en-US" smtClean="0"/>
              <a:pPr/>
              <a:t>February 7,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9BEE-A61F-CD46-9E9A-BE6DF7066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28DE-7EFA-F142-9190-DD4EEAFC7182}" type="datetime4">
              <a:rPr lang="en-US" smtClean="0"/>
              <a:pPr/>
              <a:t>February 7,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9BEE-A61F-CD46-9E9A-BE6DF7066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1F1A-C51B-4443-AEF2-DF914CBBDFC5}" type="datetime4">
              <a:rPr lang="en-US" smtClean="0"/>
              <a:pPr/>
              <a:t>February 7,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9BEE-A61F-CD46-9E9A-BE6DF7066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9D5A-B24A-0944-A91F-468B1C9BE3F3}" type="datetime4">
              <a:rPr lang="en-US" smtClean="0"/>
              <a:pPr/>
              <a:t>February 7,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9BEE-A61F-CD46-9E9A-BE6DF7066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11C7-4E93-A640-BA13-68FE3A5DC592}" type="datetime4">
              <a:rPr lang="en-US" smtClean="0"/>
              <a:pPr/>
              <a:t>February 7,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9BEE-A61F-CD46-9E9A-BE6DF7066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05E6F-F7AF-7D44-868D-23FF17C8A97A}" type="datetime4">
              <a:rPr lang="en-US" smtClean="0"/>
              <a:pPr/>
              <a:t>February 7,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A9BEE-A61F-CD46-9E9A-BE6DF7066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20" Type="http://schemas.openxmlformats.org/officeDocument/2006/relationships/image" Target="../media/image44.pdf"/><Relationship Id="rId21" Type="http://schemas.openxmlformats.org/officeDocument/2006/relationships/image" Target="../media/image45.png"/><Relationship Id="rId22" Type="http://schemas.openxmlformats.org/officeDocument/2006/relationships/image" Target="../media/image46.png"/><Relationship Id="rId23" Type="http://schemas.openxmlformats.org/officeDocument/2006/relationships/image" Target="../media/image47.pdf"/><Relationship Id="rId24" Type="http://schemas.openxmlformats.org/officeDocument/2006/relationships/image" Target="../media/image48.png"/><Relationship Id="rId25" Type="http://schemas.openxmlformats.org/officeDocument/2006/relationships/image" Target="../media/image49.pdf"/><Relationship Id="rId26" Type="http://schemas.openxmlformats.org/officeDocument/2006/relationships/image" Target="../media/image50.png"/><Relationship Id="rId10" Type="http://schemas.openxmlformats.org/officeDocument/2006/relationships/image" Target="../media/image34.pdf"/><Relationship Id="rId11" Type="http://schemas.openxmlformats.org/officeDocument/2006/relationships/image" Target="../media/image35.png"/><Relationship Id="rId12" Type="http://schemas.openxmlformats.org/officeDocument/2006/relationships/image" Target="../media/image36.pdf"/><Relationship Id="rId13" Type="http://schemas.openxmlformats.org/officeDocument/2006/relationships/image" Target="../media/image37.png"/><Relationship Id="rId14" Type="http://schemas.openxmlformats.org/officeDocument/2006/relationships/image" Target="../media/image38.pdf"/><Relationship Id="rId15" Type="http://schemas.openxmlformats.org/officeDocument/2006/relationships/image" Target="../media/image39.png"/><Relationship Id="rId16" Type="http://schemas.openxmlformats.org/officeDocument/2006/relationships/image" Target="../media/image40.pdf"/><Relationship Id="rId17" Type="http://schemas.openxmlformats.org/officeDocument/2006/relationships/image" Target="../media/image41.png"/><Relationship Id="rId18" Type="http://schemas.openxmlformats.org/officeDocument/2006/relationships/image" Target="../media/image42.pdf"/><Relationship Id="rId19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df"/><Relationship Id="rId3" Type="http://schemas.openxmlformats.org/officeDocument/2006/relationships/image" Target="../media/image27.png"/><Relationship Id="rId4" Type="http://schemas.openxmlformats.org/officeDocument/2006/relationships/image" Target="../media/image28.pdf"/><Relationship Id="rId5" Type="http://schemas.openxmlformats.org/officeDocument/2006/relationships/image" Target="../media/image29.png"/><Relationship Id="rId6" Type="http://schemas.openxmlformats.org/officeDocument/2006/relationships/image" Target="../media/image30.pdf"/><Relationship Id="rId7" Type="http://schemas.openxmlformats.org/officeDocument/2006/relationships/image" Target="../media/image31.png"/><Relationship Id="rId8" Type="http://schemas.openxmlformats.org/officeDocument/2006/relationships/image" Target="../media/image32.pd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7.png"/><Relationship Id="rId1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6.png"/><Relationship Id="rId12" Type="http://schemas.openxmlformats.org/officeDocument/2006/relationships/image" Target="../media/image97.png"/><Relationship Id="rId13" Type="http://schemas.openxmlformats.org/officeDocument/2006/relationships/image" Target="../media/image98.png"/><Relationship Id="rId14" Type="http://schemas.openxmlformats.org/officeDocument/2006/relationships/image" Target="../media/image99.png"/><Relationship Id="rId15" Type="http://schemas.openxmlformats.org/officeDocument/2006/relationships/image" Target="../media/image100.png"/><Relationship Id="rId16" Type="http://schemas.openxmlformats.org/officeDocument/2006/relationships/image" Target="../media/image101.png"/><Relationship Id="rId17" Type="http://schemas.openxmlformats.org/officeDocument/2006/relationships/image" Target="../media/image102.png"/><Relationship Id="rId18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94.png"/><Relationship Id="rId10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pdf"/><Relationship Id="rId20" Type="http://schemas.openxmlformats.org/officeDocument/2006/relationships/image" Target="../media/image122.png"/><Relationship Id="rId21" Type="http://schemas.openxmlformats.org/officeDocument/2006/relationships/image" Target="../media/image123.pdf"/><Relationship Id="rId22" Type="http://schemas.openxmlformats.org/officeDocument/2006/relationships/image" Target="../media/image124.png"/><Relationship Id="rId10" Type="http://schemas.openxmlformats.org/officeDocument/2006/relationships/image" Target="../media/image112.png"/><Relationship Id="rId11" Type="http://schemas.openxmlformats.org/officeDocument/2006/relationships/image" Target="../media/image113.pdf"/><Relationship Id="rId12" Type="http://schemas.openxmlformats.org/officeDocument/2006/relationships/image" Target="../media/image114.png"/><Relationship Id="rId13" Type="http://schemas.openxmlformats.org/officeDocument/2006/relationships/image" Target="../media/image115.pdf"/><Relationship Id="rId14" Type="http://schemas.openxmlformats.org/officeDocument/2006/relationships/image" Target="../media/image116.png"/><Relationship Id="rId15" Type="http://schemas.openxmlformats.org/officeDocument/2006/relationships/image" Target="../media/image117.pdf"/><Relationship Id="rId16" Type="http://schemas.openxmlformats.org/officeDocument/2006/relationships/image" Target="../media/image118.png"/><Relationship Id="rId17" Type="http://schemas.openxmlformats.org/officeDocument/2006/relationships/image" Target="../media/image119.pdf"/><Relationship Id="rId18" Type="http://schemas.openxmlformats.org/officeDocument/2006/relationships/image" Target="../media/image120.png"/><Relationship Id="rId19" Type="http://schemas.openxmlformats.org/officeDocument/2006/relationships/image" Target="../media/image121.pd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.png"/><Relationship Id="rId3" Type="http://schemas.openxmlformats.org/officeDocument/2006/relationships/image" Target="../media/image105.pdf"/><Relationship Id="rId4" Type="http://schemas.openxmlformats.org/officeDocument/2006/relationships/image" Target="../media/image106.png"/><Relationship Id="rId5" Type="http://schemas.openxmlformats.org/officeDocument/2006/relationships/image" Target="../media/image107.pdf"/><Relationship Id="rId6" Type="http://schemas.openxmlformats.org/officeDocument/2006/relationships/image" Target="../media/image108.png"/><Relationship Id="rId7" Type="http://schemas.openxmlformats.org/officeDocument/2006/relationships/image" Target="../media/image109.pdf"/><Relationship Id="rId8" Type="http://schemas.openxmlformats.org/officeDocument/2006/relationships/image" Target="../media/image110.png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3.pdf"/><Relationship Id="rId12" Type="http://schemas.openxmlformats.org/officeDocument/2006/relationships/image" Target="../media/image134.png"/><Relationship Id="rId13" Type="http://schemas.openxmlformats.org/officeDocument/2006/relationships/image" Target="../media/image49.pdf"/><Relationship Id="rId14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5.pdf"/><Relationship Id="rId4" Type="http://schemas.openxmlformats.org/officeDocument/2006/relationships/image" Target="../media/image126.png"/><Relationship Id="rId5" Type="http://schemas.openxmlformats.org/officeDocument/2006/relationships/image" Target="../media/image127.pdf"/><Relationship Id="rId6" Type="http://schemas.openxmlformats.org/officeDocument/2006/relationships/image" Target="../media/image128.png"/><Relationship Id="rId7" Type="http://schemas.openxmlformats.org/officeDocument/2006/relationships/image" Target="../media/image129.pdf"/><Relationship Id="rId8" Type="http://schemas.openxmlformats.org/officeDocument/2006/relationships/image" Target="../media/image130.png"/><Relationship Id="rId9" Type="http://schemas.openxmlformats.org/officeDocument/2006/relationships/image" Target="../media/image131.pdf"/><Relationship Id="rId10" Type="http://schemas.openxmlformats.org/officeDocument/2006/relationships/image" Target="../media/image1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5.png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5.png"/><Relationship Id="rId12" Type="http://schemas.openxmlformats.org/officeDocument/2006/relationships/image" Target="../media/image146.png"/><Relationship Id="rId13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Relationship Id="rId6" Type="http://schemas.openxmlformats.org/officeDocument/2006/relationships/image" Target="../media/image140.png"/><Relationship Id="rId7" Type="http://schemas.openxmlformats.org/officeDocument/2006/relationships/image" Target="../media/image141.png"/><Relationship Id="rId8" Type="http://schemas.openxmlformats.org/officeDocument/2006/relationships/image" Target="../media/image142.png"/><Relationship Id="rId9" Type="http://schemas.openxmlformats.org/officeDocument/2006/relationships/image" Target="../media/image143.png"/><Relationship Id="rId10" Type="http://schemas.openxmlformats.org/officeDocument/2006/relationships/image" Target="../media/image14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8.pdf"/><Relationship Id="rId3" Type="http://schemas.openxmlformats.org/officeDocument/2006/relationships/image" Target="../media/image1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4" Type="http://schemas.openxmlformats.org/officeDocument/2006/relationships/image" Target="../media/image152.pdf"/><Relationship Id="rId5" Type="http://schemas.openxmlformats.org/officeDocument/2006/relationships/image" Target="../media/image153.png"/><Relationship Id="rId6" Type="http://schemas.openxmlformats.org/officeDocument/2006/relationships/image" Target="../media/image154.png"/><Relationship Id="rId7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d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4" Type="http://schemas.openxmlformats.org/officeDocument/2006/relationships/image" Target="../media/image158.pdf"/><Relationship Id="rId5" Type="http://schemas.openxmlformats.org/officeDocument/2006/relationships/image" Target="../media/image159.png"/><Relationship Id="rId6" Type="http://schemas.openxmlformats.org/officeDocument/2006/relationships/image" Target="../media/image160.pdf"/><Relationship Id="rId7" Type="http://schemas.openxmlformats.org/officeDocument/2006/relationships/image" Target="../media/image161.png"/><Relationship Id="rId8" Type="http://schemas.openxmlformats.org/officeDocument/2006/relationships/image" Target="../media/image162.pdf"/><Relationship Id="rId9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6.pd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df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df"/><Relationship Id="rId5" Type="http://schemas.openxmlformats.org/officeDocument/2006/relationships/image" Target="../media/image20.png"/><Relationship Id="rId6" Type="http://schemas.openxmlformats.org/officeDocument/2006/relationships/image" Target="../media/image21.pdf"/><Relationship Id="rId7" Type="http://schemas.openxmlformats.org/officeDocument/2006/relationships/image" Target="../media/image22.png"/><Relationship Id="rId8" Type="http://schemas.openxmlformats.org/officeDocument/2006/relationships/image" Target="../media/image23.pdf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Generating multi-jet events with MadGraph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Yoshitaro Takaesu (Sokendai)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100" y="3600450"/>
            <a:ext cx="990600" cy="9906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05ED-7E37-4742-8750-D1413A1B6231}" type="datetime4">
              <a:rPr lang="en-US" smtClean="0"/>
              <a:pPr/>
              <a:t>February 7, 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9BEE-A61F-CD46-9E9A-BE6DF70661B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Color decomposition</a:t>
            </a:r>
            <a:endParaRPr lang="en-US" b="1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1143000"/>
            <a:ext cx="990600" cy="184298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590800" y="1327298"/>
            <a:ext cx="5676900" cy="1332837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71450" y="2660135"/>
            <a:ext cx="133350" cy="13335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160964" y="1327298"/>
            <a:ext cx="143835" cy="215752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2133601" y="2557267"/>
            <a:ext cx="156454" cy="156454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2133600" y="1327298"/>
            <a:ext cx="129707" cy="166768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3352800" y="2920742"/>
            <a:ext cx="2246374" cy="254515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5867400" y="2842554"/>
            <a:ext cx="1231900" cy="33270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59106" y="5875192"/>
            <a:ext cx="134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Color Factor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59106" y="5590295"/>
            <a:ext cx="203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c</a:t>
            </a:r>
            <a:r>
              <a:rPr lang="en-US" b="1" dirty="0" smtClean="0">
                <a:solidFill>
                  <a:srgbClr val="008000"/>
                </a:solidFill>
              </a:rPr>
              <a:t>olor-ordered amp.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28800" y="5505859"/>
            <a:ext cx="4465914" cy="1215615"/>
          </a:xfrm>
          <a:prstGeom prst="rect">
            <a:avLst/>
          </a:prstGeom>
          <a:noFill/>
          <a:ln w="3810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8"/>
              <a:stretch>
                <a:fillRect/>
              </a:stretch>
            </p:blipFill>
          </mc:Choice>
          <mc:Fallback>
            <p:blipFill>
              <a:blip r:embed="rId19"/>
              <a:stretch>
                <a:fillRect/>
              </a:stretch>
            </p:blipFill>
          </mc:Fallback>
        </mc:AlternateContent>
        <p:spPr>
          <a:xfrm>
            <a:off x="2590800" y="4724400"/>
            <a:ext cx="5791200" cy="612599"/>
          </a:xfrm>
          <a:prstGeom prst="rect">
            <a:avLst/>
          </a:prstGeom>
        </p:spPr>
      </p:pic>
      <p:pic>
        <p:nvPicPr>
          <p:cNvPr id="26" name="Picture 2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0"/>
              <a:stretch>
                <a:fillRect/>
              </a:stretch>
            </p:blipFill>
          </mc:Choice>
          <mc:Fallback>
            <p:blipFill>
              <a:blip r:embed="rId21"/>
              <a:stretch>
                <a:fillRect/>
              </a:stretch>
            </p:blipFill>
          </mc:Fallback>
        </mc:AlternateContent>
        <p:spPr>
          <a:xfrm>
            <a:off x="2590800" y="3352800"/>
            <a:ext cx="5791200" cy="1126260"/>
          </a:xfrm>
          <a:prstGeom prst="rect">
            <a:avLst/>
          </a:prstGeom>
        </p:spPr>
      </p:pic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49DE-6BD8-2545-815B-CA24ADB2F45B}" type="datetime4">
              <a:rPr lang="en-US" smtClean="0"/>
              <a:pPr/>
              <a:t>February 7, 2012</a:t>
            </a:fld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9BEE-A61F-CD46-9E9A-BE6DF70661B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122848" y="5505860"/>
            <a:ext cx="114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Color flow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705600" y="5029200"/>
            <a:ext cx="1538552" cy="1588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0"/>
          </p:cNvCxnSpPr>
          <p:nvPr/>
        </p:nvCxnSpPr>
        <p:spPr>
          <a:xfrm rot="16200000" flipV="1">
            <a:off x="7355675" y="5166261"/>
            <a:ext cx="475072" cy="2041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87397" y="6171684"/>
            <a:ext cx="131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i: Color flow</a:t>
            </a:r>
            <a:endParaRPr lang="en-US" dirty="0"/>
          </a:p>
        </p:txBody>
      </p:sp>
      <p:pic>
        <p:nvPicPr>
          <p:cNvPr id="41" name="Picture 40" descr="Screen Shot 2012-02-03 at 11.42.42 AM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4799" y="1333500"/>
            <a:ext cx="1807486" cy="1326635"/>
          </a:xfrm>
          <a:prstGeom prst="rect">
            <a:avLst/>
          </a:prstGeom>
        </p:spPr>
      </p:pic>
      <p:pic>
        <p:nvPicPr>
          <p:cNvPr id="43" name="Picture 4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3"/>
              <a:stretch>
                <a:fillRect/>
              </a:stretch>
            </p:blipFill>
          </mc:Choice>
          <mc:Fallback>
            <p:blipFill>
              <a:blip r:embed="rId24"/>
              <a:stretch>
                <a:fillRect/>
              </a:stretch>
            </p:blipFill>
          </mc:Fallback>
        </mc:AlternateContent>
        <p:spPr>
          <a:xfrm>
            <a:off x="2112284" y="5590295"/>
            <a:ext cx="1926315" cy="980994"/>
          </a:xfrm>
          <a:prstGeom prst="rect">
            <a:avLst/>
          </a:prstGeom>
        </p:spPr>
      </p:pic>
      <p:pic>
        <p:nvPicPr>
          <p:cNvPr id="44" name="Picture 4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5"/>
              <a:stretch>
                <a:fillRect/>
              </a:stretch>
            </p:blipFill>
          </mc:Choice>
          <mc:Fallback>
            <p:blipFill>
              <a:blip r:embed="rId26"/>
              <a:stretch>
                <a:fillRect/>
              </a:stretch>
            </p:blipFill>
          </mc:Fallback>
        </mc:AlternateContent>
        <p:spPr>
          <a:xfrm>
            <a:off x="6391031" y="6082599"/>
            <a:ext cx="1876669" cy="32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/>
          </p:cNvSpPr>
          <p:nvPr/>
        </p:nvSpPr>
        <p:spPr bwMode="auto">
          <a:xfrm>
            <a:off x="467693" y="589360"/>
            <a:ext cx="8367117" cy="87510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2500" dirty="0"/>
              <a:t>In</a:t>
            </a:r>
            <a:r>
              <a:rPr lang="en-US" sz="2500" dirty="0" smtClean="0"/>
              <a:t> color </a:t>
            </a:r>
            <a:r>
              <a:rPr lang="en-US" sz="2500" dirty="0"/>
              <a:t>decomposition, we usually use </a:t>
            </a:r>
            <a:r>
              <a:rPr lang="en-US" sz="2500" dirty="0" err="1"/>
              <a:t>Gell</a:t>
            </a:r>
            <a:r>
              <a:rPr lang="en-US" sz="2500" dirty="0"/>
              <a:t>-Man matrices or modified matrices for     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116211"/>
            <a:ext cx="382861" cy="2589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2531" name="Rectangle 3"/>
          <p:cNvSpPr>
            <a:spLocks/>
          </p:cNvSpPr>
          <p:nvPr/>
        </p:nvSpPr>
        <p:spPr bwMode="auto">
          <a:xfrm>
            <a:off x="481087" y="1973461"/>
            <a:ext cx="1288977" cy="38472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500" dirty="0" err="1"/>
              <a:t>Gell</a:t>
            </a:r>
            <a:r>
              <a:rPr lang="en-US" sz="2500" dirty="0"/>
              <a:t>-Man:</a:t>
            </a:r>
          </a:p>
        </p:txBody>
      </p:sp>
      <p:sp>
        <p:nvSpPr>
          <p:cNvPr id="22532" name="Rectangle 4"/>
          <p:cNvSpPr>
            <a:spLocks/>
          </p:cNvSpPr>
          <p:nvPr/>
        </p:nvSpPr>
        <p:spPr bwMode="auto">
          <a:xfrm>
            <a:off x="458763" y="4420195"/>
            <a:ext cx="1268626" cy="38472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2500" dirty="0"/>
              <a:t>Modified: </a:t>
            </a: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3859" y="1884164"/>
            <a:ext cx="5482828" cy="22000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9211" y="4268391"/>
            <a:ext cx="5965031" cy="23049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607219" y="187524"/>
            <a:ext cx="7929563" cy="87510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2500" dirty="0">
                <a:solidFill>
                  <a:srgbClr val="003DCC"/>
                </a:solidFill>
              </a:rPr>
              <a:t>Color-Flow decomposition</a:t>
            </a:r>
            <a:r>
              <a:rPr lang="en-US" sz="2500" dirty="0"/>
              <a:t> uses another set of matrices for     .    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56332"/>
            <a:ext cx="357188" cy="2411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0555" y="1330524"/>
            <a:ext cx="5822156" cy="22502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3556" name="Rectangle 4"/>
          <p:cNvSpPr>
            <a:spLocks/>
          </p:cNvSpPr>
          <p:nvPr/>
        </p:nvSpPr>
        <p:spPr bwMode="auto">
          <a:xfrm>
            <a:off x="666378" y="4054078"/>
            <a:ext cx="4458822" cy="38472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2500" dirty="0"/>
              <a:t>Here      are the generators of</a:t>
            </a:r>
            <a:r>
              <a:rPr lang="en-US" sz="2500" dirty="0">
                <a:solidFill>
                  <a:srgbClr val="003DCC"/>
                </a:solidFill>
              </a:rPr>
              <a:t>        </a:t>
            </a:r>
            <a:r>
              <a:rPr lang="en-US" sz="2500" dirty="0"/>
              <a:t>. 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5203" y="4125515"/>
            <a:ext cx="357188" cy="2411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9052" y="4108401"/>
            <a:ext cx="616148" cy="3303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3559" name="Rectangle 7"/>
          <p:cNvSpPr>
            <a:spLocks/>
          </p:cNvSpPr>
          <p:nvPr/>
        </p:nvSpPr>
        <p:spPr bwMode="auto">
          <a:xfrm>
            <a:off x="626195" y="4938117"/>
            <a:ext cx="7331273" cy="87510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2500" dirty="0"/>
              <a:t>By using this basis, we can </a:t>
            </a:r>
            <a:r>
              <a:rPr lang="en-US" sz="2500" dirty="0">
                <a:solidFill>
                  <a:srgbClr val="003DCC"/>
                </a:solidFill>
              </a:rPr>
              <a:t>simplify the color factors</a:t>
            </a:r>
            <a:r>
              <a:rPr lang="en-US" sz="2500" dirty="0"/>
              <a:t> as much as we can: </a:t>
            </a:r>
            <a:r>
              <a:rPr lang="en-US" sz="2500" dirty="0">
                <a:solidFill>
                  <a:srgbClr val="003DCC"/>
                </a:solidFill>
              </a:rPr>
              <a:t>0</a:t>
            </a:r>
            <a:r>
              <a:rPr lang="en-US" sz="2500" dirty="0"/>
              <a:t> or </a:t>
            </a:r>
            <a:r>
              <a:rPr lang="en-US" sz="2500" dirty="0">
                <a:solidFill>
                  <a:srgbClr val="003DCC"/>
                </a:solidFill>
              </a:rPr>
              <a:t>1</a:t>
            </a:r>
            <a:r>
              <a:rPr lang="en-US" sz="2500" dirty="0"/>
              <a:t>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1464469" y="196453"/>
            <a:ext cx="6197203" cy="732234"/>
          </a:xfrm>
          <a:ln/>
        </p:spPr>
        <p:txBody>
          <a:bodyPr/>
          <a:lstStyle/>
          <a:p>
            <a:r>
              <a:rPr lang="en-US" sz="3400" dirty="0">
                <a:solidFill>
                  <a:srgbClr val="9B2C01"/>
                </a:solidFill>
              </a:rPr>
              <a:t>Color-Flow  basis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421312" y="6536531"/>
            <a:ext cx="291331" cy="2321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</a:bodyPr>
          <a:lstStyle/>
          <a:p>
            <a:fld id="{42B19BC0-7C6C-FC46-85BE-91FE4116F541}" type="slidenum">
              <a:rPr lang="en-US" sz="1300"/>
              <a:pPr/>
              <a:t>13</a:t>
            </a:fld>
            <a:endParaRPr lang="en-US" sz="1300" dirty="0"/>
          </a:p>
        </p:txBody>
      </p:sp>
      <p:sp>
        <p:nvSpPr>
          <p:cNvPr id="24579" name="Rectangle 3"/>
          <p:cNvSpPr>
            <a:spLocks/>
          </p:cNvSpPr>
          <p:nvPr/>
        </p:nvSpPr>
        <p:spPr bwMode="auto">
          <a:xfrm>
            <a:off x="651867" y="1205508"/>
            <a:ext cx="7063383" cy="446484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2500" dirty="0">
                <a:solidFill>
                  <a:srgbClr val="002D99"/>
                </a:solidFill>
              </a:rPr>
              <a:t>QCD Lagrangian</a:t>
            </a:r>
            <a:r>
              <a:rPr lang="en-US" sz="2500" dirty="0"/>
              <a:t> can be written as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4742" y="1866305"/>
            <a:ext cx="7725296" cy="5893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63" y="3509367"/>
            <a:ext cx="7594699" cy="6875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/>
          <a:srcRect l="37575" t="70940" r="29393"/>
          <a:stretch>
            <a:fillRect/>
          </a:stretch>
        </p:blipFill>
        <p:spPr bwMode="auto">
          <a:xfrm>
            <a:off x="1946672" y="2716858"/>
            <a:ext cx="2379762" cy="5502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4"/>
          <a:srcRect b="65395"/>
          <a:stretch>
            <a:fillRect/>
          </a:stretch>
        </p:blipFill>
        <p:spPr bwMode="auto">
          <a:xfrm>
            <a:off x="814834" y="4675808"/>
            <a:ext cx="8123783" cy="7378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4584" name="Line 8"/>
          <p:cNvSpPr>
            <a:spLocks noChangeShapeType="1"/>
          </p:cNvSpPr>
          <p:nvPr/>
        </p:nvSpPr>
        <p:spPr bwMode="auto">
          <a:xfrm rot="10800000" flipH="1">
            <a:off x="4652367" y="2634258"/>
            <a:ext cx="8930" cy="803672"/>
          </a:xfrm>
          <a:prstGeom prst="line">
            <a:avLst/>
          </a:prstGeom>
          <a:noFill/>
          <a:ln w="127000">
            <a:solidFill>
              <a:srgbClr val="FF7F00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64291" tIns="32146" rIns="64291" bIns="32146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421312" y="6527602"/>
            <a:ext cx="291331" cy="2321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</a:bodyPr>
          <a:lstStyle/>
          <a:p>
            <a:fld id="{DE9057FE-CA11-1145-BD10-6825E3D46C98}" type="slidenum">
              <a:rPr lang="en-US" sz="1300"/>
              <a:pPr/>
              <a:t>14</a:t>
            </a:fld>
            <a:endParaRPr lang="en-US" sz="1300" dirty="0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206499" y="366117"/>
            <a:ext cx="8724305" cy="392906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2500" dirty="0"/>
              <a:t>We rewrite this by introducing a </a:t>
            </a:r>
            <a:r>
              <a:rPr lang="en-US" sz="2500" dirty="0">
                <a:solidFill>
                  <a:srgbClr val="003DCC"/>
                </a:solidFill>
              </a:rPr>
              <a:t>U(1) gauge boson</a:t>
            </a:r>
            <a:r>
              <a:rPr lang="en-US" sz="2500" dirty="0"/>
              <a:t> 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25" y="812602"/>
            <a:ext cx="2053828" cy="439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4" y="1330524"/>
            <a:ext cx="8483203" cy="2053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5605" name="Rectangle 5"/>
          <p:cNvSpPr>
            <a:spLocks/>
          </p:cNvSpPr>
          <p:nvPr/>
        </p:nvSpPr>
        <p:spPr bwMode="auto">
          <a:xfrm>
            <a:off x="1098352" y="1276945"/>
            <a:ext cx="4759523" cy="767953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3187899" y="2160984"/>
            <a:ext cx="3393281" cy="776883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024" y="3643313"/>
            <a:ext cx="6188273" cy="2053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9390" y="5973961"/>
            <a:ext cx="2357438" cy="4051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99322" y="5929312"/>
            <a:ext cx="5556498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36469" y="3232547"/>
            <a:ext cx="2937867" cy="3862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59024" y="2366367"/>
            <a:ext cx="7466335" cy="1893094"/>
            <a:chOff x="0" y="0"/>
            <a:chExt cx="6689" cy="1695"/>
          </a:xfrm>
        </p:grpSpPr>
        <p:pic>
          <p:nvPicPr>
            <p:cNvPr id="276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2195" cy="16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276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68" y="494"/>
              <a:ext cx="1640" cy="7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27652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876" y="8"/>
              <a:ext cx="1813" cy="16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759024" y="4321969"/>
            <a:ext cx="7617023" cy="2000250"/>
            <a:chOff x="0" y="0"/>
            <a:chExt cx="6824" cy="1792"/>
          </a:xfrm>
        </p:grpSpPr>
        <p:pic>
          <p:nvPicPr>
            <p:cNvPr id="27654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50"/>
              <a:ext cx="2133" cy="16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27655" name="Picture 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46" y="600"/>
              <a:ext cx="1844" cy="5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27656" name="Picture 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929" y="0"/>
              <a:ext cx="1895" cy="17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27657" name="Rectangle 9"/>
          <p:cNvSpPr>
            <a:spLocks/>
          </p:cNvSpPr>
          <p:nvPr/>
        </p:nvSpPr>
        <p:spPr bwMode="auto">
          <a:xfrm>
            <a:off x="2937867" y="205383"/>
            <a:ext cx="1584155" cy="27699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Feynman Rules 1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4421312" y="6536531"/>
            <a:ext cx="291331" cy="2321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</a:bodyPr>
          <a:lstStyle/>
          <a:p>
            <a:fld id="{BAEFC303-8CD0-1543-A2CC-E2C930CC28E0}" type="slidenum">
              <a:rPr lang="en-US" sz="1300"/>
              <a:pPr/>
              <a:t>15</a:t>
            </a:fld>
            <a:endParaRPr lang="en-US" sz="1300" dirty="0"/>
          </a:p>
        </p:txBody>
      </p:sp>
      <p:pic>
        <p:nvPicPr>
          <p:cNvPr id="27659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1133" y="812602"/>
            <a:ext cx="8152805" cy="5572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7660" name="Rectangle 12"/>
          <p:cNvSpPr>
            <a:spLocks/>
          </p:cNvSpPr>
          <p:nvPr/>
        </p:nvSpPr>
        <p:spPr bwMode="auto">
          <a:xfrm>
            <a:off x="5598914" y="767953"/>
            <a:ext cx="3161109" cy="5527477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6509742" y="437555"/>
            <a:ext cx="1797931" cy="26161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</a:rPr>
              <a:t>Color Flow diagrams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4893469" y="2018110"/>
            <a:ext cx="651867" cy="473273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4411266" y="964406"/>
            <a:ext cx="651867" cy="473273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4732734" y="3598664"/>
            <a:ext cx="651867" cy="473273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4634508" y="5536406"/>
            <a:ext cx="651867" cy="473273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3970363" y="2928938"/>
            <a:ext cx="941652" cy="26161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700" dirty="0">
                <a:solidFill>
                  <a:srgbClr val="D90B00"/>
                </a:solidFill>
              </a:rPr>
              <a:t>Color Flow</a:t>
            </a:r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 flipH="1">
            <a:off x="5011787" y="2582913"/>
            <a:ext cx="142875" cy="369466"/>
          </a:xfrm>
          <a:prstGeom prst="line">
            <a:avLst/>
          </a:prstGeom>
          <a:noFill/>
          <a:ln w="38100">
            <a:solidFill>
              <a:srgbClr val="D90B00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64291" tIns="32146" rIns="64291" bIns="3214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 rot="10800000">
            <a:off x="4679157" y="3214687"/>
            <a:ext cx="189756" cy="309191"/>
          </a:xfrm>
          <a:prstGeom prst="line">
            <a:avLst/>
          </a:prstGeom>
          <a:noFill/>
          <a:ln w="38100">
            <a:solidFill>
              <a:srgbClr val="FF2712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64291" tIns="32146" rIns="64291" bIns="32146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69" name="Picture 2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811245" y="2973586"/>
            <a:ext cx="145107" cy="1964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7670" name="Line 22"/>
          <p:cNvSpPr>
            <a:spLocks noChangeShapeType="1"/>
          </p:cNvSpPr>
          <p:nvPr/>
        </p:nvSpPr>
        <p:spPr bwMode="auto">
          <a:xfrm rot="10800000" flipH="1">
            <a:off x="7465219" y="3118694"/>
            <a:ext cx="296912" cy="83716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64291" tIns="32146" rIns="64291" bIns="32146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71" name="Picture 2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284268" y="4241602"/>
            <a:ext cx="145107" cy="1964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7672" name="Picture 2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688336" y="2991446"/>
            <a:ext cx="125016" cy="1640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7673" name="Line 25"/>
          <p:cNvSpPr>
            <a:spLocks noChangeShapeType="1"/>
          </p:cNvSpPr>
          <p:nvPr/>
        </p:nvSpPr>
        <p:spPr bwMode="auto">
          <a:xfrm rot="10800000">
            <a:off x="6845722" y="3130972"/>
            <a:ext cx="285750" cy="71438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64291" tIns="32146" rIns="64291" bIns="32146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74" name="Picture 2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811245" y="2973586"/>
            <a:ext cx="145107" cy="1964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7675" name="Picture 2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197453" y="4259461"/>
            <a:ext cx="125016" cy="1640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/>
          </p:cNvSpPr>
          <p:nvPr/>
        </p:nvSpPr>
        <p:spPr bwMode="auto">
          <a:xfrm>
            <a:off x="2750344" y="348258"/>
            <a:ext cx="1584155" cy="27699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Feynman Rules 2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421312" y="6536531"/>
            <a:ext cx="291331" cy="2321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</a:bodyPr>
          <a:lstStyle/>
          <a:p>
            <a:fld id="{0D09F8DB-2D84-6E42-905B-33D38E44F3EC}" type="slidenum">
              <a:rPr lang="en-US" sz="1300"/>
              <a:pPr/>
              <a:t>16</a:t>
            </a:fld>
            <a:endParaRPr lang="en-US" sz="1300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2297" y="1014636"/>
            <a:ext cx="7109148" cy="44559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8676" name="Rectangle 4"/>
          <p:cNvSpPr>
            <a:spLocks/>
          </p:cNvSpPr>
          <p:nvPr/>
        </p:nvSpPr>
        <p:spPr bwMode="auto">
          <a:xfrm>
            <a:off x="686470" y="5723930"/>
            <a:ext cx="6368962" cy="38472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2500" dirty="0">
                <a:solidFill>
                  <a:srgbClr val="003DCC"/>
                </a:solidFill>
              </a:rPr>
              <a:t>The </a:t>
            </a:r>
            <a:r>
              <a:rPr lang="en-US" sz="2500" dirty="0" err="1">
                <a:solidFill>
                  <a:srgbClr val="003DCC"/>
                </a:solidFill>
              </a:rPr>
              <a:t>abelian</a:t>
            </a:r>
            <a:r>
              <a:rPr lang="en-US" sz="2500" dirty="0">
                <a:solidFill>
                  <a:srgbClr val="003DCC"/>
                </a:solidFill>
              </a:rPr>
              <a:t> gluon is decoupled from U(3) gluons.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/>
          </p:cNvSpPr>
          <p:nvPr/>
        </p:nvSpPr>
        <p:spPr bwMode="auto">
          <a:xfrm>
            <a:off x="599406" y="5393531"/>
            <a:ext cx="8349258" cy="750094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>
              <a:lnSpc>
                <a:spcPct val="60000"/>
              </a:lnSpc>
            </a:pPr>
            <a:r>
              <a:rPr lang="en-US" sz="2500" dirty="0"/>
              <a:t>This is the</a:t>
            </a:r>
            <a:r>
              <a:rPr lang="en-US" sz="2500" dirty="0">
                <a:solidFill>
                  <a:srgbClr val="003DCC"/>
                </a:solidFill>
              </a:rPr>
              <a:t> color-flow decomposition</a:t>
            </a:r>
            <a:r>
              <a:rPr lang="en-US" sz="2500" dirty="0"/>
              <a:t> of a </a:t>
            </a:r>
            <a:r>
              <a:rPr lang="en-US" sz="2500" dirty="0" err="1"/>
              <a:t>n</a:t>
            </a:r>
            <a:r>
              <a:rPr lang="en-US" sz="2500" dirty="0"/>
              <a:t>-gluon amplitude.</a:t>
            </a:r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380628" y="428625"/>
            <a:ext cx="8358188" cy="678656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>
              <a:lnSpc>
                <a:spcPct val="60000"/>
              </a:lnSpc>
            </a:pPr>
            <a:r>
              <a:rPr lang="en-US" sz="2500" dirty="0"/>
              <a:t>From these rules, we evaluate a </a:t>
            </a:r>
            <a:r>
              <a:rPr lang="en-US" sz="2500" dirty="0">
                <a:solidFill>
                  <a:srgbClr val="003DCC"/>
                </a:solidFill>
              </a:rPr>
              <a:t>color-fixed  scattering amplitude</a:t>
            </a:r>
            <a:r>
              <a:rPr lang="en-US" sz="2500" dirty="0"/>
              <a:t>.</a:t>
            </a:r>
          </a:p>
        </p:txBody>
      </p:sp>
      <p:sp>
        <p:nvSpPr>
          <p:cNvPr id="29699" name="Rectangle 3"/>
          <p:cNvSpPr>
            <a:spLocks/>
          </p:cNvSpPr>
          <p:nvPr/>
        </p:nvSpPr>
        <p:spPr bwMode="auto">
          <a:xfrm>
            <a:off x="469926" y="1357313"/>
            <a:ext cx="1726960" cy="27699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n-gluon amplitude</a:t>
            </a: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 rot="10800000" flipH="1">
            <a:off x="508993" y="1832818"/>
            <a:ext cx="3347517" cy="14511"/>
          </a:xfrm>
          <a:prstGeom prst="line">
            <a:avLst/>
          </a:prstGeom>
          <a:noFill/>
          <a:ln w="50800">
            <a:solidFill>
              <a:srgbClr val="FF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64291" tIns="32146" rIns="64291" bIns="3214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1" name="Rectangle 5"/>
          <p:cNvSpPr>
            <a:spLocks/>
          </p:cNvSpPr>
          <p:nvPr/>
        </p:nvSpPr>
        <p:spPr bwMode="auto">
          <a:xfrm>
            <a:off x="3709169" y="3330774"/>
            <a:ext cx="5170289" cy="392906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2500" dirty="0"/>
              <a:t>: (n-1)! non-cyclic </a:t>
            </a:r>
            <a:r>
              <a:rPr lang="en-US" sz="2500" dirty="0" err="1"/>
              <a:t>permutaions</a:t>
            </a:r>
            <a:endParaRPr lang="en-US" sz="2500" dirty="0"/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6428" y="3384352"/>
            <a:ext cx="1578322" cy="3303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7634" y="2196703"/>
            <a:ext cx="6587877" cy="8661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9704" name="Rectangle 8"/>
          <p:cNvSpPr>
            <a:spLocks/>
          </p:cNvSpPr>
          <p:nvPr/>
        </p:nvSpPr>
        <p:spPr bwMode="auto">
          <a:xfrm>
            <a:off x="1255738" y="4232672"/>
            <a:ext cx="5713672" cy="76944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2500" dirty="0"/>
              <a:t>For </a:t>
            </a:r>
            <a:r>
              <a:rPr lang="en-US" sz="2500" dirty="0" err="1"/>
              <a:t>n</a:t>
            </a:r>
            <a:r>
              <a:rPr lang="en-US" sz="2500" dirty="0"/>
              <a:t>-gluon case,                    are the same as</a:t>
            </a:r>
          </a:p>
          <a:p>
            <a:pPr algn="l"/>
            <a:r>
              <a:rPr lang="en-US" sz="2500" dirty="0"/>
              <a:t>the Color-Ordered ones.  </a:t>
            </a:r>
          </a:p>
        </p:txBody>
      </p:sp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6953" y="4321969"/>
            <a:ext cx="1875234" cy="3303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9706" name="Line 10"/>
          <p:cNvSpPr>
            <a:spLocks noChangeShapeType="1"/>
          </p:cNvSpPr>
          <p:nvPr/>
        </p:nvSpPr>
        <p:spPr bwMode="auto">
          <a:xfrm rot="10800000" flipH="1">
            <a:off x="3643312" y="2761506"/>
            <a:ext cx="2178844" cy="12279"/>
          </a:xfrm>
          <a:prstGeom prst="line">
            <a:avLst/>
          </a:prstGeom>
          <a:noFill/>
          <a:ln w="38100">
            <a:solidFill>
              <a:srgbClr val="D90B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4291" tIns="32146" rIns="64291" bIns="3214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7" name="Rectangle 11"/>
          <p:cNvSpPr>
            <a:spLocks/>
          </p:cNvSpPr>
          <p:nvPr/>
        </p:nvSpPr>
        <p:spPr bwMode="auto">
          <a:xfrm>
            <a:off x="4691435" y="1562695"/>
            <a:ext cx="1585245" cy="26161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700" dirty="0">
                <a:solidFill>
                  <a:srgbClr val="FF0000"/>
                </a:solidFill>
              </a:rPr>
              <a:t>color factor</a:t>
            </a:r>
            <a:r>
              <a:rPr lang="en-US" sz="1700" dirty="0"/>
              <a:t>: 0 or1</a:t>
            </a:r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 rot="10800000" flipH="1">
            <a:off x="4904631" y="1845097"/>
            <a:ext cx="250031" cy="357188"/>
          </a:xfrm>
          <a:prstGeom prst="line">
            <a:avLst/>
          </a:prstGeom>
          <a:noFill/>
          <a:ln w="38100">
            <a:solidFill>
              <a:srgbClr val="D90B00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64291" tIns="32146" rIns="64291" bIns="3214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5929313" y="2714625"/>
            <a:ext cx="2082850" cy="0"/>
          </a:xfrm>
          <a:prstGeom prst="line">
            <a:avLst/>
          </a:prstGeom>
          <a:noFill/>
          <a:ln w="38100">
            <a:solidFill>
              <a:srgbClr val="003D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4291" tIns="32146" rIns="64291" bIns="3214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0" name="Rectangle 14"/>
          <p:cNvSpPr>
            <a:spLocks/>
          </p:cNvSpPr>
          <p:nvPr/>
        </p:nvSpPr>
        <p:spPr bwMode="auto">
          <a:xfrm>
            <a:off x="6932786" y="1562695"/>
            <a:ext cx="1523930" cy="26161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700" dirty="0">
                <a:solidFill>
                  <a:srgbClr val="003DCC"/>
                </a:solidFill>
              </a:rPr>
              <a:t>partial amplitude</a:t>
            </a:r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 rot="10800000" flipH="1">
            <a:off x="6869162" y="1893093"/>
            <a:ext cx="107156" cy="357188"/>
          </a:xfrm>
          <a:prstGeom prst="line">
            <a:avLst/>
          </a:prstGeom>
          <a:noFill/>
          <a:ln w="38100">
            <a:solidFill>
              <a:srgbClr val="003DCC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64291" tIns="32146" rIns="64291" bIns="3214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2" name="Rectangle 16"/>
          <p:cNvSpPr>
            <a:spLocks/>
          </p:cNvSpPr>
          <p:nvPr/>
        </p:nvSpPr>
        <p:spPr bwMode="auto">
          <a:xfrm>
            <a:off x="1330523" y="2089547"/>
            <a:ext cx="6893719" cy="1026914"/>
          </a:xfrm>
          <a:prstGeom prst="rect">
            <a:avLst/>
          </a:prstGeom>
          <a:noFill/>
          <a:ln w="25400">
            <a:solidFill>
              <a:srgbClr val="6E05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/>
          </p:cNvSpPr>
          <p:nvPr/>
        </p:nvSpPr>
        <p:spPr bwMode="auto">
          <a:xfrm>
            <a:off x="1425402" y="1062633"/>
            <a:ext cx="7000875" cy="87510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2500" dirty="0"/>
              <a:t>We add </a:t>
            </a:r>
            <a:r>
              <a:rPr lang="en-US" sz="2500" dirty="0" err="1">
                <a:solidFill>
                  <a:srgbClr val="003DCC"/>
                </a:solidFill>
              </a:rPr>
              <a:t>abelian</a:t>
            </a:r>
            <a:r>
              <a:rPr lang="en-US" sz="2500" dirty="0">
                <a:solidFill>
                  <a:srgbClr val="003DCC"/>
                </a:solidFill>
              </a:rPr>
              <a:t> gluon</a:t>
            </a:r>
            <a:r>
              <a:rPr lang="en-US" sz="2500" dirty="0"/>
              <a:t> amplitudes to the U(3) gluon ones. </a:t>
            </a:r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300261" y="2402086"/>
            <a:ext cx="572948" cy="38472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2500" dirty="0"/>
              <a:t>e.g.)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38" y="3080742"/>
            <a:ext cx="3298404" cy="848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3837" y="3098601"/>
            <a:ext cx="217661" cy="8126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63570" y="3036094"/>
            <a:ext cx="214313" cy="8784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964906" y="4196953"/>
            <a:ext cx="3804047" cy="910828"/>
            <a:chOff x="0" y="0"/>
            <a:chExt cx="3408" cy="816"/>
          </a:xfrm>
        </p:grpSpPr>
        <p:pic>
          <p:nvPicPr>
            <p:cNvPr id="30727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88"/>
              <a:ext cx="195" cy="7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28" name="Picture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16" y="0"/>
              <a:ext cx="192" cy="7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29" name="Picture 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44" y="55"/>
              <a:ext cx="3096" cy="6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pic>
        <p:nvPicPr>
          <p:cNvPr id="30730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58471" y="5589984"/>
            <a:ext cx="3385467" cy="785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0731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3837" y="5572125"/>
            <a:ext cx="217661" cy="8126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0732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51094" y="5545336"/>
            <a:ext cx="214313" cy="8784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78594" y="2411016"/>
            <a:ext cx="5491758" cy="607219"/>
            <a:chOff x="0" y="0"/>
            <a:chExt cx="4920" cy="544"/>
          </a:xfrm>
        </p:grpSpPr>
        <p:sp>
          <p:nvSpPr>
            <p:cNvPr id="30734" name="Rectangle 14"/>
            <p:cNvSpPr>
              <a:spLocks/>
            </p:cNvSpPr>
            <p:nvPr/>
          </p:nvSpPr>
          <p:spPr bwMode="auto">
            <a:xfrm>
              <a:off x="48" y="32"/>
              <a:ext cx="4824" cy="408"/>
            </a:xfrm>
            <a:prstGeom prst="rect">
              <a:avLst/>
            </a:prstGeom>
            <a:no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735" name="Picture 15"/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0"/>
              <a:ext cx="4920" cy="5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pic>
        <p:nvPicPr>
          <p:cNvPr id="30736" name="Picture 16"/>
          <p:cNvPicPr>
            <a:picLocks noChangeAspect="1" noChangeArrowheads="1"/>
          </p:cNvPicPr>
          <p:nvPr/>
        </p:nvPicPr>
        <p:blipFill>
          <a:blip r:embed="rId8"/>
          <a:srcRect l="66948" t="8510" r="20509"/>
          <a:stretch>
            <a:fillRect/>
          </a:stretch>
        </p:blipFill>
        <p:spPr bwMode="auto">
          <a:xfrm>
            <a:off x="3158877" y="396256"/>
            <a:ext cx="536898" cy="3549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0737" name="Rectangle 17"/>
          <p:cNvSpPr>
            <a:spLocks/>
          </p:cNvSpPr>
          <p:nvPr/>
        </p:nvSpPr>
        <p:spPr bwMode="auto">
          <a:xfrm>
            <a:off x="398487" y="352723"/>
            <a:ext cx="2709044" cy="399604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2500" dirty="0"/>
              <a:t>1 quark line and</a:t>
            </a:r>
          </a:p>
        </p:txBody>
      </p:sp>
      <p:sp>
        <p:nvSpPr>
          <p:cNvPr id="30738" name="Rectangle 18"/>
          <p:cNvSpPr>
            <a:spLocks/>
          </p:cNvSpPr>
          <p:nvPr/>
        </p:nvSpPr>
        <p:spPr bwMode="auto">
          <a:xfrm>
            <a:off x="3757166" y="351607"/>
            <a:ext cx="1705570" cy="401836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2500" dirty="0"/>
              <a:t>amplitude</a:t>
            </a: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 rot="10800000" flipH="1">
            <a:off x="465460" y="796975"/>
            <a:ext cx="4892352" cy="18976"/>
          </a:xfrm>
          <a:prstGeom prst="line">
            <a:avLst/>
          </a:prstGeom>
          <a:noFill/>
          <a:ln w="50800">
            <a:solidFill>
              <a:srgbClr val="FF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64291" tIns="32146" rIns="64291" bIns="32146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0" name="Picture 2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14438" y="2455664"/>
            <a:ext cx="4209232" cy="4732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0741" name="Picture 2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677666" y="3214687"/>
            <a:ext cx="2992561" cy="8661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0742" name="Picture 2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145358" y="4223742"/>
            <a:ext cx="2694533" cy="955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0743" name="Picture 2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080617" y="5447110"/>
            <a:ext cx="2696766" cy="848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0744" name="Line 24"/>
          <p:cNvSpPr>
            <a:spLocks noChangeShapeType="1"/>
          </p:cNvSpPr>
          <p:nvPr/>
        </p:nvSpPr>
        <p:spPr bwMode="auto">
          <a:xfrm>
            <a:off x="3429000" y="3821906"/>
            <a:ext cx="1250156" cy="0"/>
          </a:xfrm>
          <a:prstGeom prst="line">
            <a:avLst/>
          </a:prstGeom>
          <a:noFill/>
          <a:ln w="38100">
            <a:solidFill>
              <a:srgbClr val="D90B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4291" tIns="32146" rIns="64291" bIns="3214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 rot="10800000" flipH="1">
            <a:off x="2982516" y="4976069"/>
            <a:ext cx="1910953" cy="5581"/>
          </a:xfrm>
          <a:prstGeom prst="line">
            <a:avLst/>
          </a:prstGeom>
          <a:noFill/>
          <a:ln w="38100">
            <a:solidFill>
              <a:srgbClr val="D90B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4291" tIns="32146" rIns="64291" bIns="3214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 rot="10800000" flipH="1">
            <a:off x="2419945" y="6393656"/>
            <a:ext cx="2402086" cy="8930"/>
          </a:xfrm>
          <a:prstGeom prst="line">
            <a:avLst/>
          </a:prstGeom>
          <a:noFill/>
          <a:ln w="38100">
            <a:solidFill>
              <a:srgbClr val="D90B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4291" tIns="32146" rIns="64291" bIns="3214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7" name="Line 27"/>
          <p:cNvSpPr>
            <a:spLocks noChangeShapeType="1"/>
          </p:cNvSpPr>
          <p:nvPr/>
        </p:nvSpPr>
        <p:spPr bwMode="auto">
          <a:xfrm>
            <a:off x="4991696" y="4027289"/>
            <a:ext cx="3743771" cy="16744"/>
          </a:xfrm>
          <a:prstGeom prst="line">
            <a:avLst/>
          </a:prstGeom>
          <a:noFill/>
          <a:ln w="38100">
            <a:solidFill>
              <a:srgbClr val="003D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4291" tIns="32146" rIns="64291" bIns="3214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8" name="Line 28"/>
          <p:cNvSpPr>
            <a:spLocks noChangeShapeType="1"/>
          </p:cNvSpPr>
          <p:nvPr/>
        </p:nvSpPr>
        <p:spPr bwMode="auto">
          <a:xfrm>
            <a:off x="4991696" y="5170289"/>
            <a:ext cx="3743771" cy="16744"/>
          </a:xfrm>
          <a:prstGeom prst="line">
            <a:avLst/>
          </a:prstGeom>
          <a:noFill/>
          <a:ln w="38100">
            <a:solidFill>
              <a:srgbClr val="003D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4291" tIns="32146" rIns="64291" bIns="3214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9" name="Line 29"/>
          <p:cNvSpPr>
            <a:spLocks noChangeShapeType="1"/>
          </p:cNvSpPr>
          <p:nvPr/>
        </p:nvSpPr>
        <p:spPr bwMode="auto">
          <a:xfrm>
            <a:off x="5080993" y="6474024"/>
            <a:ext cx="3743771" cy="16744"/>
          </a:xfrm>
          <a:prstGeom prst="line">
            <a:avLst/>
          </a:prstGeom>
          <a:noFill/>
          <a:ln w="38100">
            <a:solidFill>
              <a:srgbClr val="003D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4291" tIns="32146" rIns="64291" bIns="32146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/>
          </p:cNvSpPr>
          <p:nvPr/>
        </p:nvSpPr>
        <p:spPr bwMode="auto">
          <a:xfrm>
            <a:off x="1161976" y="776883"/>
            <a:ext cx="8911828" cy="785813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>
              <a:lnSpc>
                <a:spcPct val="70000"/>
              </a:lnSpc>
            </a:pPr>
            <a:r>
              <a:rPr lang="en-US" sz="2500" dirty="0"/>
              <a:t>There are other contributions from </a:t>
            </a:r>
            <a:r>
              <a:rPr lang="en-US" sz="2500" dirty="0">
                <a:solidFill>
                  <a:srgbClr val="003DCC"/>
                </a:solidFill>
              </a:rPr>
              <a:t>propagating </a:t>
            </a:r>
            <a:r>
              <a:rPr lang="en-US" sz="2500" dirty="0" err="1">
                <a:solidFill>
                  <a:srgbClr val="003DCC"/>
                </a:solidFill>
              </a:rPr>
              <a:t>abelian</a:t>
            </a:r>
            <a:r>
              <a:rPr lang="en-US" sz="2500" dirty="0">
                <a:solidFill>
                  <a:srgbClr val="003DCC"/>
                </a:solidFill>
              </a:rPr>
              <a:t> gluons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398488" y="1857375"/>
            <a:ext cx="572948" cy="38472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2500" dirty="0"/>
              <a:t>e.g.)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53953" y="2461246"/>
            <a:ext cx="3893344" cy="1146348"/>
            <a:chOff x="0" y="0"/>
            <a:chExt cx="3488" cy="1026"/>
          </a:xfrm>
        </p:grpSpPr>
        <p:pic>
          <p:nvPicPr>
            <p:cNvPr id="31748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4" y="0"/>
              <a:ext cx="3056" cy="10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1749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8"/>
              <a:ext cx="152" cy="5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1750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44" y="130"/>
              <a:ext cx="144" cy="5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286125" y="3326309"/>
            <a:ext cx="4179094" cy="1250156"/>
            <a:chOff x="0" y="0"/>
            <a:chExt cx="3744" cy="1120"/>
          </a:xfrm>
        </p:grpSpPr>
        <p:pic>
          <p:nvPicPr>
            <p:cNvPr id="31752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00" y="0"/>
              <a:ext cx="3368" cy="11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1753" name="Picture 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203"/>
              <a:ext cx="152" cy="5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1754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00" y="195"/>
              <a:ext cx="144" cy="5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pic>
        <p:nvPicPr>
          <p:cNvPr id="31755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81139" y="4564187"/>
            <a:ext cx="2281535" cy="8918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1756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3294" y="4538514"/>
            <a:ext cx="160734" cy="597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1757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80992" y="4530701"/>
            <a:ext cx="150689" cy="620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1758" name="Picture 1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10818" y="5552033"/>
            <a:ext cx="2042666" cy="7612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1759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1108" y="5696025"/>
            <a:ext cx="160734" cy="5994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1760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78041" y="5687095"/>
            <a:ext cx="152921" cy="623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1761" name="Picture 1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350250" y="4597673"/>
            <a:ext cx="1559346" cy="6351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1762" name="Picture 1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480846" y="5726162"/>
            <a:ext cx="1582787" cy="642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1763" name="Picture 19"/>
          <p:cNvPicPr>
            <a:picLocks noChangeAspect="1" noChangeArrowheads="1"/>
          </p:cNvPicPr>
          <p:nvPr/>
        </p:nvPicPr>
        <p:blipFill>
          <a:blip r:embed="rId10"/>
          <a:srcRect l="67596" t="18979" r="19957"/>
          <a:stretch>
            <a:fillRect/>
          </a:stretch>
        </p:blipFill>
        <p:spPr bwMode="auto">
          <a:xfrm>
            <a:off x="3192363" y="218777"/>
            <a:ext cx="554757" cy="327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1764" name="Rectangle 20"/>
          <p:cNvSpPr>
            <a:spLocks/>
          </p:cNvSpPr>
          <p:nvPr/>
        </p:nvSpPr>
        <p:spPr bwMode="auto">
          <a:xfrm>
            <a:off x="289099" y="150689"/>
            <a:ext cx="3320727" cy="46211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2500" dirty="0"/>
              <a:t>2 quark lines and</a:t>
            </a:r>
          </a:p>
        </p:txBody>
      </p:sp>
      <p:sp>
        <p:nvSpPr>
          <p:cNvPr id="31765" name="Rectangle 21"/>
          <p:cNvSpPr>
            <a:spLocks/>
          </p:cNvSpPr>
          <p:nvPr/>
        </p:nvSpPr>
        <p:spPr bwMode="auto">
          <a:xfrm>
            <a:off x="3776142" y="149572"/>
            <a:ext cx="1687711" cy="464344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2500" dirty="0"/>
              <a:t>amplitude</a:t>
            </a:r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 rot="10800000" flipH="1">
            <a:off x="312539" y="630660"/>
            <a:ext cx="5163592" cy="2232"/>
          </a:xfrm>
          <a:prstGeom prst="line">
            <a:avLst/>
          </a:prstGeom>
          <a:noFill/>
          <a:ln w="50800">
            <a:solidFill>
              <a:srgbClr val="FF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64291" tIns="32146" rIns="64291" bIns="32146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76820" y="1723430"/>
            <a:ext cx="5982891" cy="714375"/>
            <a:chOff x="0" y="0"/>
            <a:chExt cx="5360" cy="640"/>
          </a:xfrm>
        </p:grpSpPr>
        <p:sp>
          <p:nvSpPr>
            <p:cNvPr id="31768" name="Rectangle 24"/>
            <p:cNvSpPr>
              <a:spLocks/>
            </p:cNvSpPr>
            <p:nvPr/>
          </p:nvSpPr>
          <p:spPr bwMode="auto">
            <a:xfrm>
              <a:off x="48" y="40"/>
              <a:ext cx="5264" cy="496"/>
            </a:xfrm>
            <a:prstGeom prst="rect">
              <a:avLst/>
            </a:prstGeom>
            <a:no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769" name="Picture 25"/>
            <p:cNvPicPr>
              <a:picLocks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0" y="0"/>
              <a:ext cx="5360" cy="6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pic>
        <p:nvPicPr>
          <p:cNvPr id="31770" name="Picture 26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393031" y="1825006"/>
            <a:ext cx="4161234" cy="4565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1771" name="Picture 2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62570" y="2659931"/>
            <a:ext cx="2357438" cy="519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1772" name="Picture 28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561580" y="3571875"/>
            <a:ext cx="1593949" cy="4911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1773" name="Picture 29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28625" y="4464844"/>
            <a:ext cx="1887513" cy="70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1774" name="Picture 30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5447109" y="4509492"/>
            <a:ext cx="1768078" cy="660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1775" name="Picture 3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321469" y="5594449"/>
            <a:ext cx="1964531" cy="7277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1776" name="Picture 32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4929188" y="5581055"/>
            <a:ext cx="2481337" cy="7679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LHC is running</a:t>
            </a:r>
            <a:endParaRPr lang="en-US" dirty="0"/>
          </a:p>
        </p:txBody>
      </p:sp>
      <p:pic>
        <p:nvPicPr>
          <p:cNvPr id="4" name="Content Placeholder 3" descr="lhc-si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99" y="1417638"/>
            <a:ext cx="8726713" cy="3048000"/>
          </a:xfrm>
        </p:spPr>
      </p:pic>
      <p:sp>
        <p:nvSpPr>
          <p:cNvPr id="5" name="TextBox 4"/>
          <p:cNvSpPr txBox="1"/>
          <p:nvPr/>
        </p:nvSpPr>
        <p:spPr>
          <a:xfrm>
            <a:off x="838200" y="5473988"/>
            <a:ext cx="13620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 fb^-1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5671810"/>
            <a:ext cx="1220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Higgs ?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5040868"/>
            <a:ext cx="1198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8 TeV 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4800600"/>
            <a:ext cx="2301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New  Physics ?</a:t>
            </a:r>
            <a:endParaRPr lang="en-US" sz="28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883F-8A30-A543-9DAA-C88D1195FE49}" type="datetime4">
              <a:rPr lang="en-US" smtClean="0"/>
              <a:pPr/>
              <a:t>February 7, 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9BEE-A61F-CD46-9E9A-BE6DF70661B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54835" y="-7432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Divide MadGraph code for </a:t>
            </a:r>
            <a:endParaRPr lang="en-US" sz="4000" b="1" dirty="0"/>
          </a:p>
        </p:txBody>
      </p:sp>
      <p:pic>
        <p:nvPicPr>
          <p:cNvPr id="6" name="Picture 5" descr="Screen shot 2011-05-09 at 09.08.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182979"/>
            <a:ext cx="3574306" cy="517337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83CB-18F4-CD4D-8D92-C5AFDDBDFD73}" type="datetime4">
              <a:rPr lang="en-US" smtClean="0"/>
              <a:pPr/>
              <a:t>February 7, 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ED0B-2783-A04A-A331-B1982DD4530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19800" y="1068679"/>
            <a:ext cx="5334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34000" y="3146400"/>
            <a:ext cx="3048000" cy="2263452"/>
          </a:xfrm>
          <a:prstGeom prst="rect">
            <a:avLst/>
          </a:prstGeom>
          <a:noFill/>
          <a:ln w="254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798845" y="2895600"/>
            <a:ext cx="535155" cy="91303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28"/>
          <p:cNvGrpSpPr/>
          <p:nvPr/>
        </p:nvGrpSpPr>
        <p:grpSpPr>
          <a:xfrm>
            <a:off x="306554" y="1124500"/>
            <a:ext cx="2970046" cy="932900"/>
            <a:chOff x="714375" y="1767285"/>
            <a:chExt cx="3705202" cy="1065429"/>
          </a:xfrm>
        </p:grpSpPr>
        <p:pic>
          <p:nvPicPr>
            <p:cNvPr id="20" name="Picture 19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714375" y="2136617"/>
              <a:ext cx="1981200" cy="696097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14375" y="1767285"/>
              <a:ext cx="1340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Color Factor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83969" y="1767286"/>
              <a:ext cx="2035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c</a:t>
              </a:r>
              <a:r>
                <a:rPr lang="en-US" b="1" dirty="0" smtClean="0">
                  <a:solidFill>
                    <a:srgbClr val="008000"/>
                  </a:solidFill>
                </a:rPr>
                <a:t>olor-ordered amp.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</p:grpSp>
      <p:pic>
        <p:nvPicPr>
          <p:cNvPr id="23" name="Picture 2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206106" y="2057400"/>
            <a:ext cx="4592739" cy="1089000"/>
          </a:xfrm>
          <a:prstGeom prst="rect">
            <a:avLst/>
          </a:prstGeom>
        </p:spPr>
      </p:pic>
      <p:sp>
        <p:nvSpPr>
          <p:cNvPr id="24" name="Down Arrow 23"/>
          <p:cNvSpPr/>
          <p:nvPr/>
        </p:nvSpPr>
        <p:spPr>
          <a:xfrm>
            <a:off x="2286000" y="3429000"/>
            <a:ext cx="457200" cy="685800"/>
          </a:xfrm>
          <a:prstGeom prst="downArrow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86031" y="4406552"/>
            <a:ext cx="4374919" cy="762348"/>
            <a:chOff x="686031" y="4406552"/>
            <a:chExt cx="4374919" cy="762348"/>
          </a:xfrm>
        </p:grpSpPr>
        <p:pic>
          <p:nvPicPr>
            <p:cNvPr id="27" name="Picture 26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"/>
                <a:stretch>
                  <a:fillRect/>
                </a:stretch>
              </p:blipFill>
            </mc:Choice>
            <mc:Fallback>
              <p:blipFill>
                <a:blip r:embed="rId8"/>
                <a:stretch>
                  <a:fillRect/>
                </a:stretch>
              </p:blipFill>
            </mc:Fallback>
          </mc:AlternateContent>
          <p:spPr>
            <a:xfrm>
              <a:off x="686031" y="4406552"/>
              <a:ext cx="1335773" cy="698848"/>
            </a:xfrm>
            <a:prstGeom prst="rect">
              <a:avLst/>
            </a:prstGeom>
          </p:spPr>
        </p:pic>
        <p:pic>
          <p:nvPicPr>
            <p:cNvPr id="30" name="Picture 29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9"/>
                <a:stretch>
                  <a:fillRect/>
                </a:stretch>
              </p:blipFill>
            </mc:Choice>
            <mc:Fallback>
              <p:blipFill>
                <a:blip r:embed="rId10"/>
                <a:stretch>
                  <a:fillRect/>
                </a:stretch>
              </p:blipFill>
            </mc:Fallback>
          </mc:AlternateContent>
          <p:spPr>
            <a:xfrm>
              <a:off x="2571750" y="4749452"/>
              <a:ext cx="342900" cy="292100"/>
            </a:xfrm>
            <a:prstGeom prst="rect">
              <a:avLst/>
            </a:prstGeom>
          </p:spPr>
        </p:pic>
        <p:pic>
          <p:nvPicPr>
            <p:cNvPr id="32" name="Picture 31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1"/>
                <a:stretch>
                  <a:fillRect/>
                </a:stretch>
              </p:blipFill>
            </mc:Choice>
            <mc:Fallback>
              <p:blipFill>
                <a:blip r:embed="rId12"/>
                <a:stretch>
                  <a:fillRect/>
                </a:stretch>
              </p:blipFill>
            </mc:Fallback>
          </mc:AlternateContent>
          <p:spPr>
            <a:xfrm>
              <a:off x="2933700" y="4406552"/>
              <a:ext cx="342900" cy="292100"/>
            </a:xfrm>
            <a:prstGeom prst="rect">
              <a:avLst/>
            </a:prstGeom>
          </p:spPr>
        </p:pic>
        <p:pic>
          <p:nvPicPr>
            <p:cNvPr id="33" name="Picture 32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3"/>
                <a:stretch>
                  <a:fillRect/>
                </a:stretch>
              </p:blipFill>
            </mc:Choice>
            <mc:Fallback>
              <p:blipFill>
                <a:blip r:embed="rId14"/>
                <a:stretch>
                  <a:fillRect/>
                </a:stretch>
              </p:blipFill>
            </mc:Fallback>
          </mc:AlternateContent>
          <p:spPr>
            <a:xfrm>
              <a:off x="3098800" y="4813300"/>
              <a:ext cx="355600" cy="292100"/>
            </a:xfrm>
            <a:prstGeom prst="rect">
              <a:avLst/>
            </a:prstGeom>
          </p:spPr>
        </p:pic>
        <p:pic>
          <p:nvPicPr>
            <p:cNvPr id="34" name="Picture 33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5"/>
                <a:stretch>
                  <a:fillRect/>
                </a:stretch>
              </p:blipFill>
            </mc:Choice>
            <mc:Fallback>
              <p:blipFill>
                <a:blip r:embed="rId16"/>
                <a:stretch>
                  <a:fillRect/>
                </a:stretch>
              </p:blipFill>
            </mc:Fallback>
          </mc:AlternateContent>
          <p:spPr>
            <a:xfrm>
              <a:off x="3606800" y="4724052"/>
              <a:ext cx="330200" cy="50800"/>
            </a:xfrm>
            <a:prstGeom prst="rect">
              <a:avLst/>
            </a:prstGeom>
          </p:spPr>
        </p:pic>
        <p:pic>
          <p:nvPicPr>
            <p:cNvPr id="35" name="Picture 34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7"/>
                <a:stretch>
                  <a:fillRect/>
                </a:stretch>
              </p:blipFill>
            </mc:Choice>
            <mc:Fallback>
              <p:blipFill>
                <a:blip r:embed="rId18"/>
                <a:stretch>
                  <a:fillRect/>
                </a:stretch>
              </p:blipFill>
            </mc:Fallback>
          </mc:AlternateContent>
          <p:spPr>
            <a:xfrm>
              <a:off x="4083050" y="4419252"/>
              <a:ext cx="977900" cy="355600"/>
            </a:xfrm>
            <a:prstGeom prst="rect">
              <a:avLst/>
            </a:prstGeom>
          </p:spPr>
        </p:pic>
        <p:pic>
          <p:nvPicPr>
            <p:cNvPr id="36" name="Picture 35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9"/>
                <a:stretch>
                  <a:fillRect/>
                </a:stretch>
              </p:blipFill>
            </mc:Choice>
            <mc:Fallback>
              <p:blipFill>
                <a:blip r:embed="rId20"/>
                <a:stretch>
                  <a:fillRect/>
                </a:stretch>
              </p:blipFill>
            </mc:Fallback>
          </mc:AlternateContent>
          <p:spPr>
            <a:xfrm>
              <a:off x="4083050" y="4813300"/>
              <a:ext cx="647700" cy="355600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2793234" y="3429000"/>
            <a:ext cx="96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divide</a:t>
            </a: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6031" y="5331767"/>
            <a:ext cx="2964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Combine them later …</a:t>
            </a:r>
            <a:endParaRPr lang="en-US" sz="2400" dirty="0"/>
          </a:p>
        </p:txBody>
      </p:sp>
      <p:pic>
        <p:nvPicPr>
          <p:cNvPr id="39" name="Picture 3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1"/>
              <a:stretch>
                <a:fillRect/>
              </a:stretch>
            </p:blipFill>
          </mc:Choice>
          <mc:Fallback>
            <p:blipFill>
              <a:blip r:embed="rId22"/>
              <a:stretch>
                <a:fillRect/>
              </a:stretch>
            </p:blipFill>
          </mc:Fallback>
        </mc:AlternateContent>
        <p:spPr>
          <a:xfrm>
            <a:off x="6832600" y="152400"/>
            <a:ext cx="1325089" cy="71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9154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3600" b="1" dirty="0" smtClean="0"/>
              <a:t>Advantages of dividing code by</a:t>
            </a:r>
          </a:p>
          <a:p>
            <a:endParaRPr lang="en-US" sz="3600" b="1" dirty="0" smtClean="0"/>
          </a:p>
          <a:p>
            <a:pPr lvl="1"/>
            <a:r>
              <a:rPr lang="en-US" dirty="0" smtClean="0"/>
              <a:t>Each code for          is </a:t>
            </a:r>
            <a:r>
              <a:rPr lang="en-US" dirty="0" err="1" smtClean="0">
                <a:solidFill>
                  <a:srgbClr val="0000FF"/>
                </a:solidFill>
              </a:rPr>
              <a:t>compilable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      are </a:t>
            </a:r>
            <a:r>
              <a:rPr lang="en-US" dirty="0" smtClean="0">
                <a:solidFill>
                  <a:srgbClr val="0000FF"/>
                </a:solidFill>
              </a:rPr>
              <a:t>related to each other </a:t>
            </a:r>
            <a:r>
              <a:rPr lang="en-US" dirty="0" smtClean="0"/>
              <a:t>by gluon permutations.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                  </a:t>
            </a:r>
          </a:p>
          <a:p>
            <a:pPr lvl="1">
              <a:buNone/>
            </a:pPr>
            <a:r>
              <a:rPr lang="en-US" dirty="0" smtClean="0"/>
              <a:t>                     do not have to generate all A’s.  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      are </a:t>
            </a:r>
            <a:r>
              <a:rPr lang="en-US" dirty="0" smtClean="0">
                <a:solidFill>
                  <a:srgbClr val="0000FF"/>
                </a:solidFill>
              </a:rPr>
              <a:t>gauge invariant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14E2-B3C4-DD47-950F-307EDBAAAB41}" type="datetime4">
              <a:rPr lang="en-US" smtClean="0"/>
              <a:pPr/>
              <a:t>February 7,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9BEE-A61F-CD46-9E9A-BE6DF70661B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5924551" y="533400"/>
            <a:ext cx="444500" cy="4064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857501" y="1370874"/>
            <a:ext cx="457200" cy="418011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066800" y="4064000"/>
            <a:ext cx="444500" cy="4064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066800" y="2202271"/>
            <a:ext cx="444500" cy="40640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733551" y="2640421"/>
            <a:ext cx="6591298" cy="604429"/>
            <a:chOff x="1752600" y="2012769"/>
            <a:chExt cx="6591298" cy="604429"/>
          </a:xfrm>
        </p:grpSpPr>
        <p:pic>
          <p:nvPicPr>
            <p:cNvPr id="11" name="Picture 10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"/>
                <a:stretch>
                  <a:fillRect/>
                </a:stretch>
              </p:blipFill>
            </mc:Choice>
            <mc:Fallback>
              <p:blipFill>
                <a:blip r:embed="rId6"/>
                <a:stretch>
                  <a:fillRect/>
                </a:stretch>
              </p:blipFill>
            </mc:Fallback>
          </mc:AlternateContent>
          <p:spPr>
            <a:xfrm>
              <a:off x="3048000" y="2130244"/>
              <a:ext cx="1790700" cy="315504"/>
            </a:xfrm>
            <a:prstGeom prst="rect">
              <a:avLst/>
            </a:prstGeom>
          </p:spPr>
        </p:pic>
        <p:pic>
          <p:nvPicPr>
            <p:cNvPr id="12" name="Picture 11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"/>
                <a:stretch>
                  <a:fillRect/>
                </a:stretch>
              </p:blipFill>
            </mc:Choice>
            <mc:Fallback>
              <p:blipFill>
                <a:blip r:embed="rId8"/>
                <a:stretch>
                  <a:fillRect/>
                </a:stretch>
              </p:blipFill>
            </mc:Fallback>
          </mc:AlternateContent>
          <p:spPr>
            <a:xfrm>
              <a:off x="6553200" y="2130244"/>
              <a:ext cx="1790698" cy="315504"/>
            </a:xfrm>
            <a:prstGeom prst="rect">
              <a:avLst/>
            </a:prstGeom>
          </p:spPr>
        </p:pic>
        <p:sp>
          <p:nvSpPr>
            <p:cNvPr id="13" name="Left-Right Arrow 12"/>
            <p:cNvSpPr/>
            <p:nvPr/>
          </p:nvSpPr>
          <p:spPr>
            <a:xfrm>
              <a:off x="5029200" y="2130244"/>
              <a:ext cx="1358900" cy="315504"/>
            </a:xfrm>
            <a:prstGeom prst="left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9"/>
                <a:stretch>
                  <a:fillRect/>
                </a:stretch>
              </p:blipFill>
            </mc:Choice>
            <mc:Fallback>
              <p:blipFill>
                <a:blip r:embed="rId10"/>
                <a:stretch>
                  <a:fillRect/>
                </a:stretch>
              </p:blipFill>
            </mc:Fallback>
          </mc:AlternateContent>
          <p:spPr>
            <a:xfrm>
              <a:off x="5372100" y="2445748"/>
              <a:ext cx="571500" cy="171450"/>
            </a:xfrm>
            <a:prstGeom prst="rect">
              <a:avLst/>
            </a:prstGeom>
          </p:spPr>
        </p:pic>
        <p:pic>
          <p:nvPicPr>
            <p:cNvPr id="15" name="Picture 14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1"/>
                <a:stretch>
                  <a:fillRect/>
                </a:stretch>
              </p:blipFill>
            </mc:Choice>
            <mc:Fallback>
              <p:blipFill>
                <a:blip r:embed="rId12"/>
                <a:stretch>
                  <a:fillRect/>
                </a:stretch>
              </p:blipFill>
            </mc:Fallback>
          </mc:AlternateContent>
          <p:spPr>
            <a:xfrm>
              <a:off x="1752600" y="2012769"/>
              <a:ext cx="1123950" cy="234950"/>
            </a:xfrm>
            <a:prstGeom prst="rect">
              <a:avLst/>
            </a:prstGeom>
          </p:spPr>
        </p:pic>
      </p:grpSp>
      <p:sp>
        <p:nvSpPr>
          <p:cNvPr id="16" name="Right Arrow 15"/>
          <p:cNvSpPr/>
          <p:nvPr/>
        </p:nvSpPr>
        <p:spPr>
          <a:xfrm>
            <a:off x="1390651" y="3244850"/>
            <a:ext cx="685800" cy="381000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390651" y="4716463"/>
            <a:ext cx="685800" cy="381000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076451" y="4716463"/>
            <a:ext cx="467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can simplify color-ordered amps </a:t>
            </a:r>
          </a:p>
          <a:p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590800" y="5178128"/>
            <a:ext cx="3676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Off-shell recursive relations</a:t>
            </a:r>
            <a:endParaRPr lang="en-US" sz="2400" b="1" dirty="0">
              <a:solidFill>
                <a:srgbClr val="0000FF"/>
              </a:solidFill>
            </a:endParaRPr>
          </a:p>
        </p:txBody>
      </p:sp>
      <p:pic>
        <p:nvPicPr>
          <p:cNvPr id="24" name="Picture 2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3"/>
              <a:stretch>
                <a:fillRect/>
              </a:stretch>
            </p:blipFill>
          </mc:Choice>
          <mc:Fallback>
            <p:blipFill>
              <a:blip r:embed="rId14"/>
              <a:stretch>
                <a:fillRect/>
              </a:stretch>
            </p:blipFill>
          </mc:Fallback>
        </mc:AlternateContent>
        <p:spPr>
          <a:xfrm>
            <a:off x="6753933" y="3302000"/>
            <a:ext cx="1876669" cy="32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7200" y="1143000"/>
            <a:ext cx="7510160" cy="5539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Efficient amplitude evaluation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4F81-EF6E-A140-B332-0E5EAFFA6FE6}" type="datetime4">
              <a:rPr lang="en-US" smtClean="0"/>
              <a:pPr/>
              <a:t>February 7, 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C4D-D2E1-5146-ACB7-D64CDFFF237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 descr="Screen shot 2011-05-06 at 06.07.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675" y="2127360"/>
            <a:ext cx="5518325" cy="4283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96" y="3886200"/>
            <a:ext cx="3237008" cy="18601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1143000"/>
            <a:ext cx="77047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Off-shell recursive relations in fixed color-order</a:t>
            </a:r>
            <a:endParaRPr lang="en-US" sz="3000" dirty="0"/>
          </a:p>
        </p:txBody>
      </p:sp>
      <p:pic>
        <p:nvPicPr>
          <p:cNvPr id="11" name="Picture 10" descr="Screen shot 2011-05-06 at 06.10.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000" y="2127360"/>
            <a:ext cx="1473200" cy="15367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651000" y="2667000"/>
            <a:ext cx="177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51000" y="3124200"/>
            <a:ext cx="406400" cy="539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40A4-0CB1-884E-B40F-6DC584FE37B1}" type="datetime4">
              <a:rPr lang="en-US" smtClean="0"/>
              <a:pPr/>
              <a:t>February 7, 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C4D-D2E1-5146-ACB7-D64CDFFF237C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1" name="Picture 10" descr="Screen shot 2011-05-05 at 13.28.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5" y="2520771"/>
            <a:ext cx="1806389" cy="1199555"/>
          </a:xfrm>
          <a:prstGeom prst="rect">
            <a:avLst/>
          </a:prstGeom>
        </p:spPr>
      </p:pic>
      <p:pic>
        <p:nvPicPr>
          <p:cNvPr id="12" name="Picture 11" descr="Screen shot 2011-05-05 at 13.28.5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5" y="3904345"/>
            <a:ext cx="1618198" cy="10223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017512" y="230832"/>
            <a:ext cx="6777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Off-shell recursive relations for gluonic </a:t>
            </a:r>
            <a:r>
              <a:rPr lang="en-US" sz="2400" dirty="0" err="1" smtClean="0"/>
              <a:t>subamplitude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0" y="230832"/>
            <a:ext cx="8825590" cy="4900426"/>
            <a:chOff x="220388" y="1311106"/>
            <a:chExt cx="8825590" cy="4900426"/>
          </a:xfrm>
        </p:grpSpPr>
        <p:pic>
          <p:nvPicPr>
            <p:cNvPr id="10" name="Picture 9" descr="Screen shot 2011-05-05 at 13.27.08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388" y="2467010"/>
              <a:ext cx="1738401" cy="1134035"/>
            </a:xfrm>
            <a:prstGeom prst="rect">
              <a:avLst/>
            </a:prstGeom>
          </p:spPr>
        </p:pic>
        <p:pic>
          <p:nvPicPr>
            <p:cNvPr id="16" name="Picture 15" descr="Screen shot 2011-05-05 at 13.34.15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84072" y="2338864"/>
              <a:ext cx="1623055" cy="1050944"/>
            </a:xfrm>
            <a:prstGeom prst="rect">
              <a:avLst/>
            </a:prstGeom>
          </p:spPr>
        </p:pic>
        <p:pic>
          <p:nvPicPr>
            <p:cNvPr id="17" name="Picture 16" descr="Screen shot 2011-05-05 at 13.35.19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49703" y="3746219"/>
              <a:ext cx="1904674" cy="1238400"/>
            </a:xfrm>
            <a:prstGeom prst="rect">
              <a:avLst/>
            </a:prstGeom>
          </p:spPr>
        </p:pic>
        <p:pic>
          <p:nvPicPr>
            <p:cNvPr id="18" name="Picture 17" descr="Screen shot 2011-05-05 at 13.35.54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70598" y="4800600"/>
              <a:ext cx="2076094" cy="1328382"/>
            </a:xfrm>
            <a:prstGeom prst="rect">
              <a:avLst/>
            </a:prstGeom>
          </p:spPr>
        </p:pic>
        <p:pic>
          <p:nvPicPr>
            <p:cNvPr id="19" name="Picture 18" descr="Screen shot 2011-05-05 at 13.37.43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46692" y="2456535"/>
              <a:ext cx="1705810" cy="1104900"/>
            </a:xfrm>
            <a:prstGeom prst="rect">
              <a:avLst/>
            </a:prstGeom>
          </p:spPr>
        </p:pic>
        <p:pic>
          <p:nvPicPr>
            <p:cNvPr id="20" name="Picture 19" descr="Screen shot 2011-05-05 at 13.38.22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11651" y="3414140"/>
              <a:ext cx="1890914" cy="1205904"/>
            </a:xfrm>
            <a:prstGeom prst="rect">
              <a:avLst/>
            </a:prstGeom>
          </p:spPr>
        </p:pic>
        <p:pic>
          <p:nvPicPr>
            <p:cNvPr id="21" name="Picture 20" descr="Screen shot 2011-05-05 at 13.38.36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846692" y="5106632"/>
              <a:ext cx="1780117" cy="1104900"/>
            </a:xfrm>
            <a:prstGeom prst="rect">
              <a:avLst/>
            </a:prstGeom>
          </p:spPr>
        </p:pic>
        <p:pic>
          <p:nvPicPr>
            <p:cNvPr id="22" name="Picture 21" descr="Screen shot 2011-05-05 at 13.38.48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48217" y="1311106"/>
              <a:ext cx="1610572" cy="1027758"/>
            </a:xfrm>
            <a:prstGeom prst="rect">
              <a:avLst/>
            </a:prstGeom>
          </p:spPr>
        </p:pic>
        <p:pic>
          <p:nvPicPr>
            <p:cNvPr id="25" name="Picture 24" descr="Screen shot 2011-05-06 at 03.20.28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377398" y="3008985"/>
              <a:ext cx="2668580" cy="197563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6377398" y="2819400"/>
              <a:ext cx="2668580" cy="2165219"/>
            </a:xfrm>
            <a:prstGeom prst="rect">
              <a:avLst/>
            </a:prstGeom>
            <a:noFill/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5626809" y="3297548"/>
              <a:ext cx="649289" cy="448671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914400" y="67214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2417268" y="5352431"/>
            <a:ext cx="5829692" cy="461665"/>
            <a:chOff x="2593553" y="849441"/>
            <a:chExt cx="5829692" cy="461665"/>
          </a:xfrm>
        </p:grpSpPr>
        <p:sp>
          <p:nvSpPr>
            <p:cNvPr id="28" name="TextBox 27"/>
            <p:cNvSpPr txBox="1"/>
            <p:nvPr/>
          </p:nvSpPr>
          <p:spPr>
            <a:xfrm>
              <a:off x="3328881" y="849441"/>
              <a:ext cx="5094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Reduce the # of diagrams and code size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2593553" y="996220"/>
              <a:ext cx="735328" cy="29355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817594" y="5956240"/>
            <a:ext cx="5942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Straightforwardly applicable to New Physics processes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334000"/>
            <a:ext cx="82397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 far we can generate and evaluate </a:t>
            </a:r>
          </a:p>
          <a:p>
            <a:r>
              <a:rPr lang="en-US" sz="3200" dirty="0" smtClean="0"/>
              <a:t>color-ordered amplitudes for multi-jet processes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533400"/>
            <a:ext cx="69127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 performance of recursively generated </a:t>
            </a:r>
          </a:p>
          <a:p>
            <a:r>
              <a:rPr lang="en-US" sz="3000" dirty="0" smtClean="0"/>
              <a:t>color-ordered amplitudes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5200793" y="2057400"/>
            <a:ext cx="39432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gg -&gt; </a:t>
            </a:r>
            <a:r>
              <a:rPr lang="en-US" sz="2000" dirty="0" err="1" smtClean="0"/>
              <a:t>ng</a:t>
            </a:r>
            <a:r>
              <a:rPr lang="en-US" sz="2000" dirty="0" smtClean="0"/>
              <a:t> process</a:t>
            </a:r>
          </a:p>
          <a:p>
            <a:r>
              <a:rPr lang="en-US" sz="2000" dirty="0" smtClean="0"/>
              <a:t>Average of all color-</a:t>
            </a:r>
            <a:r>
              <a:rPr lang="en-US" sz="2000" dirty="0" err="1" smtClean="0"/>
              <a:t>orderd</a:t>
            </a:r>
            <a:r>
              <a:rPr lang="en-US" sz="2000" dirty="0" smtClean="0"/>
              <a:t> amps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Recursive amp gains from 4 gluons</a:t>
            </a:r>
          </a:p>
          <a:p>
            <a:r>
              <a:rPr lang="en-US" sz="2000" dirty="0" smtClean="0"/>
              <a:t> about 2 ~ 8 factor in execution time</a:t>
            </a:r>
            <a:endParaRPr lang="en-US" sz="20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F8CA-A79E-1B4D-9C3E-3C8995EC2492}" type="datetime4">
              <a:rPr lang="en-US" smtClean="0"/>
              <a:pPr/>
              <a:t>February 7, 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9BEE-A61F-CD46-9E9A-BE6DF70661B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" name="Picture 9" descr="rectime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28793" y="1828800"/>
            <a:ext cx="4572000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otal </a:t>
            </a:r>
            <a:r>
              <a:rPr lang="en-US" dirty="0"/>
              <a:t>c</a:t>
            </a:r>
            <a:r>
              <a:rPr lang="en-US" dirty="0" smtClean="0"/>
              <a:t>ross sections</a:t>
            </a:r>
            <a:endParaRPr lang="en-US" dirty="0"/>
          </a:p>
        </p:txBody>
      </p:sp>
      <p:pic>
        <p:nvPicPr>
          <p:cNvPr id="4" name="Content Placeholder 3" descr="xsec_ggng1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0" y="914400"/>
            <a:ext cx="4572000" cy="3200400"/>
          </a:xfrm>
        </p:spPr>
      </p:pic>
      <p:pic>
        <p:nvPicPr>
          <p:cNvPr id="5" name="Picture 4" descr="xsec_ggng2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114800" y="3429000"/>
            <a:ext cx="4876800" cy="3413760"/>
          </a:xfrm>
          <a:prstGeom prst="rect">
            <a:avLst/>
          </a:prstGeom>
        </p:spPr>
      </p:pic>
      <p:pic>
        <p:nvPicPr>
          <p:cNvPr id="6" name="Picture 5" descr="Screen Shot 2012-01-25 at 12.13.26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5410200"/>
            <a:ext cx="3113049" cy="762000"/>
          </a:xfrm>
          <a:prstGeom prst="rect">
            <a:avLst/>
          </a:prstGeom>
        </p:spPr>
      </p:pic>
      <p:pic>
        <p:nvPicPr>
          <p:cNvPr id="7" name="Picture 6" descr="Screen Shot 2012-01-25 at 12.14.09 P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4650226"/>
            <a:ext cx="1905000" cy="759973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8F51-BF77-604D-AB0E-66C5436CEF48}" type="datetime4">
              <a:rPr lang="en-US" smtClean="0"/>
              <a:pPr/>
              <a:t>February 7, 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9BEE-A61F-CD46-9E9A-BE6DF70661B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0243-EBBA-FB43-A765-CDBDF0147BAE}" type="datetime4">
              <a:rPr lang="en-US" smtClean="0"/>
              <a:pPr/>
              <a:t>February 7, 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ED0B-2783-A04A-A331-B1982DD4530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24200" y="0"/>
            <a:ext cx="5114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Distributions (preliminary)</a:t>
            </a:r>
            <a:endParaRPr lang="en-US" sz="2800" dirty="0"/>
          </a:p>
        </p:txBody>
      </p:sp>
      <p:pic>
        <p:nvPicPr>
          <p:cNvPr id="16" name="Picture 15" descr="gg4g_pt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63212" y="673199"/>
            <a:ext cx="4080187" cy="2856131"/>
          </a:xfrm>
          <a:prstGeom prst="rect">
            <a:avLst/>
          </a:prstGeom>
        </p:spPr>
      </p:pic>
      <p:pic>
        <p:nvPicPr>
          <p:cNvPr id="17" name="Picture 16" descr="gg4g_y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04800" y="3529330"/>
            <a:ext cx="4038600" cy="2827020"/>
          </a:xfrm>
          <a:prstGeom prst="rect">
            <a:avLst/>
          </a:prstGeom>
        </p:spPr>
      </p:pic>
      <p:pic>
        <p:nvPicPr>
          <p:cNvPr id="19" name="Picture 18" descr="gg4g_pt1_log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4533900" y="646331"/>
            <a:ext cx="4191000" cy="2933700"/>
          </a:xfrm>
          <a:prstGeom prst="rect">
            <a:avLst/>
          </a:prstGeom>
        </p:spPr>
      </p:pic>
      <p:pic>
        <p:nvPicPr>
          <p:cNvPr id="20" name="Picture 19" descr="gg4g_dR12_log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4533900" y="3580031"/>
            <a:ext cx="4038600" cy="2827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Simulation is an important tool</a:t>
            </a:r>
            <a:endParaRPr lang="en-US" b="1" dirty="0"/>
          </a:p>
        </p:txBody>
      </p:sp>
      <p:pic>
        <p:nvPicPr>
          <p:cNvPr id="4" name="Content Placeholder 3" descr="Screen Shot 2012-02-02 at 7.29.25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000" y="3048000"/>
            <a:ext cx="3784600" cy="2590800"/>
          </a:xfrm>
        </p:spPr>
      </p:pic>
      <p:sp>
        <p:nvSpPr>
          <p:cNvPr id="6" name="Rectangle 5"/>
          <p:cNvSpPr/>
          <p:nvPr/>
        </p:nvSpPr>
        <p:spPr>
          <a:xfrm>
            <a:off x="1231900" y="3048000"/>
            <a:ext cx="1689100" cy="19280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5600" y="3048000"/>
            <a:ext cx="1841500" cy="19280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25600" y="3819118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Theory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705600" y="3680619"/>
            <a:ext cx="184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Experiment</a:t>
            </a:r>
            <a:endParaRPr lang="en-US" sz="2400" dirty="0"/>
          </a:p>
        </p:txBody>
      </p:sp>
      <p:pic>
        <p:nvPicPr>
          <p:cNvPr id="12" name="Picture 11" descr="Screen Shot 2012-02-02 at 8.21.4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2507181"/>
            <a:ext cx="2374900" cy="540819"/>
          </a:xfrm>
          <a:prstGeom prst="rect">
            <a:avLst/>
          </a:prstGeom>
        </p:spPr>
      </p:pic>
      <p:pic>
        <p:nvPicPr>
          <p:cNvPr id="13" name="Picture 12" descr="Screen Shot 2012-02-02 at 8.23.05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184" y="4976019"/>
            <a:ext cx="3291568" cy="1123950"/>
          </a:xfrm>
          <a:prstGeom prst="rect">
            <a:avLst/>
          </a:prstGeom>
        </p:spPr>
      </p:pic>
      <p:pic>
        <p:nvPicPr>
          <p:cNvPr id="14" name="Picture 13" descr="lhc15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5076825"/>
            <a:ext cx="1981200" cy="1316797"/>
          </a:xfrm>
          <a:prstGeom prst="rect">
            <a:avLst/>
          </a:prstGeom>
        </p:spPr>
      </p:pic>
      <p:pic>
        <p:nvPicPr>
          <p:cNvPr id="15" name="Picture 14" descr="image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600" y="1295400"/>
            <a:ext cx="1780812" cy="1636216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063F-9FAE-924F-B2DF-CF278C03BB63}" type="datetime4">
              <a:rPr lang="en-US" smtClean="0"/>
              <a:pPr/>
              <a:t>February 7, 2012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9BEE-A61F-CD46-9E9A-BE6DF70661B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517900" y="1295400"/>
            <a:ext cx="2971800" cy="2522041"/>
            <a:chOff x="3517900" y="1295400"/>
            <a:chExt cx="2971800" cy="2522041"/>
          </a:xfrm>
        </p:grpSpPr>
        <p:sp>
          <p:nvSpPr>
            <p:cNvPr id="11" name="TextBox 10"/>
            <p:cNvSpPr txBox="1"/>
            <p:nvPr/>
          </p:nvSpPr>
          <p:spPr>
            <a:xfrm>
              <a:off x="3517900" y="3048000"/>
              <a:ext cx="2971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>
                  <a:solidFill>
                    <a:srgbClr val="FF6600"/>
                  </a:solidFill>
                </a:rPr>
                <a:t>Simulation</a:t>
              </a:r>
              <a:endParaRPr lang="en-US" sz="4400" b="1" dirty="0">
                <a:solidFill>
                  <a:srgbClr val="FF6600"/>
                </a:solidFill>
              </a:endParaRPr>
            </a:p>
          </p:txBody>
        </p:sp>
        <p:pic>
          <p:nvPicPr>
            <p:cNvPr id="20" name="Picture 19" descr="Screen Shot 2012-02-03 at 11.15.51 AM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7900" y="1295400"/>
              <a:ext cx="2419350" cy="18030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Simulation tools for HEP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Event generator</a:t>
            </a:r>
          </a:p>
          <a:p>
            <a:pPr lvl="1"/>
            <a:r>
              <a:rPr lang="en-US" dirty="0" smtClean="0"/>
              <a:t>Simulate high energy collisions of elementary particles ( generating momenta and helicities )</a:t>
            </a:r>
            <a:endParaRPr lang="en-US" dirty="0"/>
          </a:p>
        </p:txBody>
      </p:sp>
      <p:pic>
        <p:nvPicPr>
          <p:cNvPr id="4" name="Picture 3" descr="ha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935013"/>
            <a:ext cx="5257800" cy="37872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31242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Matrix element generator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Hard scattering (LO, NLO)</a:t>
            </a:r>
          </a:p>
          <a:p>
            <a:r>
              <a:rPr lang="en-US" dirty="0" smtClean="0"/>
              <a:t>	A few final state particles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648200"/>
            <a:ext cx="2921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Parton shower generator</a:t>
            </a:r>
            <a:r>
              <a:rPr lang="en-US" dirty="0" smtClean="0"/>
              <a:t>:</a:t>
            </a:r>
          </a:p>
          <a:p>
            <a:r>
              <a:rPr lang="en-US" dirty="0" smtClean="0"/>
              <a:t>	Soft/Collinear radiations</a:t>
            </a:r>
          </a:p>
          <a:p>
            <a:r>
              <a:rPr lang="en-US" dirty="0" smtClean="0"/>
              <a:t>	Many particles</a:t>
            </a:r>
            <a:endParaRPr lang="en-US" dirty="0"/>
          </a:p>
        </p:txBody>
      </p:sp>
      <p:pic>
        <p:nvPicPr>
          <p:cNvPr id="9" name="Picture 8" descr="My Diagram 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2935013"/>
            <a:ext cx="5257800" cy="37872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9164" y="4037111"/>
            <a:ext cx="2709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Alpgen, HELAC, Sherpa, MadGraph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227480" y="5571530"/>
            <a:ext cx="1912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PYTHIA, Sherpa, </a:t>
            </a:r>
            <a:r>
              <a:rPr lang="en-US" sz="1400" dirty="0" err="1" smtClean="0"/>
              <a:t>Herwig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304800" y="3124200"/>
            <a:ext cx="3073918" cy="1371600"/>
          </a:xfrm>
          <a:prstGeom prst="rect">
            <a:avLst/>
          </a:prstGeom>
          <a:noFill/>
          <a:ln w="38100" cmpd="sng">
            <a:solidFill>
              <a:srgbClr val="FF6600">
                <a:alpha val="99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906B-65BC-FB40-BC05-28DE645A2445}" type="datetime4">
              <a:rPr lang="en-US" smtClean="0"/>
              <a:pPr/>
              <a:t>February 7, 2012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9BEE-A61F-CD46-9E9A-BE6DF70661B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33800" y="1295400"/>
            <a:ext cx="308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 Collision-Scattering = 1 Event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Importance of multi-jet simulation</a:t>
            </a:r>
            <a:endParaRPr lang="en-US" b="1" dirty="0"/>
          </a:p>
        </p:txBody>
      </p:sp>
      <p:pic>
        <p:nvPicPr>
          <p:cNvPr id="11" name="Content Placeholder 10" descr="cascad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4762" y="1143001"/>
            <a:ext cx="3183038" cy="3352800"/>
          </a:xfrm>
        </p:spPr>
      </p:pic>
      <p:pic>
        <p:nvPicPr>
          <p:cNvPr id="13" name="Picture 12" descr="cascad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762" y="1143001"/>
            <a:ext cx="3183038" cy="3352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7200" y="1676400"/>
            <a:ext cx="46346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Multi-jet </a:t>
            </a:r>
            <a:r>
              <a:rPr lang="en-US" sz="2400" dirty="0" smtClean="0"/>
              <a:t>signature appears in many </a:t>
            </a:r>
          </a:p>
          <a:p>
            <a:r>
              <a:rPr lang="en-US" sz="2400" dirty="0" smtClean="0"/>
              <a:t>New Physics (BSM) models.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66129" y="3200400"/>
            <a:ext cx="432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need to simulate more hard jets.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66129" y="4034136"/>
            <a:ext cx="4159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need to simulate more jets with </a:t>
            </a:r>
          </a:p>
          <a:p>
            <a:r>
              <a:rPr lang="en-US" sz="2400" dirty="0" smtClean="0"/>
              <a:t>a matrix element generator.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228600" y="3352800"/>
            <a:ext cx="457200" cy="309265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28600" y="4186536"/>
            <a:ext cx="457200" cy="309265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7200" y="5105400"/>
            <a:ext cx="8084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Matrix element generator should  be able to generate &gt; 4 jets.</a:t>
            </a:r>
            <a:endParaRPr lang="en-US" sz="2400" b="1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212F-0290-7348-A26E-493DBAF73627}" type="datetime4">
              <a:rPr lang="en-US" smtClean="0"/>
              <a:pPr/>
              <a:t>February 7, 2012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9BEE-A61F-CD46-9E9A-BE6DF70661B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Status of ME generators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1397000"/>
          <a:ext cx="5715000" cy="15341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17600"/>
                <a:gridCol w="1117600"/>
                <a:gridCol w="1117600"/>
                <a:gridCol w="1066800"/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Alpgen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Sherpa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MadGraph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6 jets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10 jets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r>
                        <a:rPr lang="en-US" baseline="0" dirty="0" smtClean="0"/>
                        <a:t> jets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jets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MSSM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r>
                        <a:rPr lang="en-US" baseline="0" dirty="0" smtClean="0"/>
                        <a:t> jets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jets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✕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✕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jets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jets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5392" y="3350567"/>
            <a:ext cx="8988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There is </a:t>
            </a:r>
            <a:r>
              <a:rPr lang="en-US" sz="2400" dirty="0" smtClean="0">
                <a:solidFill>
                  <a:srgbClr val="0000FF"/>
                </a:solidFill>
              </a:rPr>
              <a:t>no ME generator </a:t>
            </a:r>
            <a:r>
              <a:rPr lang="en-US" sz="2400" dirty="0" smtClean="0"/>
              <a:t>which can simulate </a:t>
            </a:r>
            <a:r>
              <a:rPr lang="en-US" sz="2400" dirty="0" smtClean="0">
                <a:solidFill>
                  <a:srgbClr val="0000FF"/>
                </a:solidFill>
              </a:rPr>
              <a:t>New Physics with &gt; 5 jets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4525833"/>
            <a:ext cx="70953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We would like to extend the ability of HEP simulations </a:t>
            </a:r>
          </a:p>
          <a:p>
            <a:r>
              <a:rPr lang="en-US" sz="2400" b="1" dirty="0" smtClean="0"/>
              <a:t>for LHC physics.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5562600" y="1397000"/>
            <a:ext cx="1219200" cy="153416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28EA-99E7-5F4B-814F-101520E8E8D6}" type="datetime4">
              <a:rPr lang="en-US" smtClean="0"/>
              <a:pPr/>
              <a:t>February 7, 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9BEE-A61F-CD46-9E9A-BE6DF70661B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1"/>
          <p:cNvSpPr>
            <a:spLocks noGrp="1" noChangeArrowheads="1"/>
          </p:cNvSpPr>
          <p:nvPr>
            <p:ph type="title"/>
          </p:nvPr>
        </p:nvSpPr>
        <p:spPr>
          <a:xfrm>
            <a:off x="732235" y="0"/>
            <a:ext cx="7679531" cy="80367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ja-JP" sz="4000" b="1" dirty="0">
                <a:solidFill>
                  <a:srgbClr val="000000"/>
                </a:solidFill>
              </a:rPr>
              <a:t>What is MadGraph?</a:t>
            </a:r>
          </a:p>
        </p:txBody>
      </p:sp>
      <p:sp>
        <p:nvSpPr>
          <p:cNvPr id="175108" name="Rectangle 3"/>
          <p:cNvSpPr>
            <a:spLocks/>
          </p:cNvSpPr>
          <p:nvPr/>
        </p:nvSpPr>
        <p:spPr bwMode="auto">
          <a:xfrm>
            <a:off x="9465469" y="4027289"/>
            <a:ext cx="78447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ja-JP" altLang="en-US">
                <a:solidFill>
                  <a:schemeClr val="tx1"/>
                </a:solidFill>
              </a:rPr>
              <a:t>テキスト</a:t>
            </a:r>
          </a:p>
        </p:txBody>
      </p:sp>
      <p:sp>
        <p:nvSpPr>
          <p:cNvPr id="175111" name="Text Box 19"/>
          <p:cNvSpPr txBox="1">
            <a:spLocks noChangeArrowheads="1"/>
          </p:cNvSpPr>
          <p:nvPr/>
        </p:nvSpPr>
        <p:spPr bwMode="auto">
          <a:xfrm>
            <a:off x="4421312" y="6536531"/>
            <a:ext cx="291331" cy="2321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</a:bodyPr>
          <a:lstStyle/>
          <a:p>
            <a:fld id="{4BAAF251-3E23-3A4D-8208-88ECEABE91D6}" type="slidenum">
              <a:rPr lang="en-US" altLang="ja-JP" sz="1300"/>
              <a:pPr/>
              <a:t>7</a:t>
            </a:fld>
            <a:endParaRPr lang="en-US" altLang="ja-JP" sz="1300" dirty="0"/>
          </a:p>
        </p:txBody>
      </p:sp>
      <p:sp>
        <p:nvSpPr>
          <p:cNvPr id="23" name="TextBox 22"/>
          <p:cNvSpPr txBox="1"/>
          <p:nvPr/>
        </p:nvSpPr>
        <p:spPr>
          <a:xfrm>
            <a:off x="1641934" y="1232356"/>
            <a:ext cx="52348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Matrix Element Event Generator</a:t>
            </a:r>
            <a:endParaRPr lang="en-US" sz="3000" dirty="0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459080" y="1975692"/>
            <a:ext cx="3705628" cy="851669"/>
            <a:chOff x="692" y="187"/>
            <a:chExt cx="3319" cy="763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692" y="187"/>
              <a:ext cx="3319" cy="763"/>
              <a:chOff x="692" y="187"/>
              <a:chExt cx="3319" cy="763"/>
            </a:xfrm>
          </p:grpSpPr>
          <p:pic>
            <p:nvPicPr>
              <p:cNvPr id="175115" name="Picture 12"/>
              <p:cNvPicPr>
                <a:picLocks noChangeAspect="1" noChangeArrowheads="1"/>
              </p:cNvPicPr>
              <p:nvPr/>
            </p:nvPicPr>
            <p:blipFill>
              <a:blip r:embed="rId2"/>
              <a:srcRect r="71901" b="435"/>
              <a:stretch>
                <a:fillRect/>
              </a:stretch>
            </p:blipFill>
            <p:spPr bwMode="auto">
              <a:xfrm>
                <a:off x="692" y="256"/>
                <a:ext cx="1288" cy="6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175116" name="Picture 13"/>
              <p:cNvPicPr>
                <a:picLocks noChangeAspect="1" noChangeArrowheads="1"/>
              </p:cNvPicPr>
              <p:nvPr/>
            </p:nvPicPr>
            <p:blipFill>
              <a:blip r:embed="rId3"/>
              <a:srcRect r="52808"/>
              <a:stretch>
                <a:fillRect/>
              </a:stretch>
            </p:blipFill>
            <p:spPr bwMode="auto">
              <a:xfrm>
                <a:off x="2212" y="187"/>
                <a:ext cx="1799" cy="76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sp>
          <p:nvSpPr>
            <p:cNvPr id="175113" name="Rectangle 17"/>
            <p:cNvSpPr>
              <a:spLocks/>
            </p:cNvSpPr>
            <p:nvPr/>
          </p:nvSpPr>
          <p:spPr bwMode="auto">
            <a:xfrm>
              <a:off x="705" y="468"/>
              <a:ext cx="1345" cy="202"/>
            </a:xfrm>
            <a:prstGeom prst="rect">
              <a:avLst/>
            </a:prstGeom>
            <a:noFill/>
            <a:ln w="12700">
              <a:solidFill>
                <a:srgbClr val="FF2712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5114" name="Rectangle 18"/>
            <p:cNvSpPr>
              <a:spLocks/>
            </p:cNvSpPr>
            <p:nvPr/>
          </p:nvSpPr>
          <p:spPr bwMode="auto">
            <a:xfrm>
              <a:off x="2159" y="193"/>
              <a:ext cx="1768" cy="192"/>
            </a:xfrm>
            <a:prstGeom prst="rect">
              <a:avLst/>
            </a:prstGeom>
            <a:noFill/>
            <a:ln w="12700">
              <a:solidFill>
                <a:srgbClr val="FF2712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23810" y="2101185"/>
            <a:ext cx="850413" cy="4616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Input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5322094" y="2101185"/>
            <a:ext cx="2751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3366FF"/>
                </a:solidFill>
              </a:rPr>
              <a:t>Model</a:t>
            </a:r>
            <a:r>
              <a:rPr lang="en-US" sz="3000" dirty="0" smtClean="0"/>
              <a:t> + </a:t>
            </a:r>
            <a:r>
              <a:rPr lang="en-US" sz="3000" dirty="0" smtClean="0">
                <a:solidFill>
                  <a:srgbClr val="3366FF"/>
                </a:solidFill>
              </a:rPr>
              <a:t>process</a:t>
            </a:r>
            <a:endParaRPr lang="en-US" sz="3000" dirty="0">
              <a:solidFill>
                <a:srgbClr val="3366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200" y="3636447"/>
            <a:ext cx="61681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3">
                    <a:lumMod val="75000"/>
                  </a:schemeClr>
                </a:solidFill>
              </a:rPr>
              <a:t>Feynman diagrams </a:t>
            </a:r>
            <a:r>
              <a:rPr lang="en-US" sz="3000" dirty="0" smtClean="0"/>
              <a:t>+</a:t>
            </a:r>
            <a:r>
              <a:rPr lang="en-US" sz="3000" dirty="0" smtClean="0">
                <a:solidFill>
                  <a:schemeClr val="accent3">
                    <a:lumMod val="75000"/>
                  </a:schemeClr>
                </a:solidFill>
              </a:rPr>
              <a:t> Fortran codes for </a:t>
            </a:r>
            <a:endParaRPr lang="en-US" sz="3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3883021" y="3039431"/>
            <a:ext cx="458912" cy="541969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DE82-8BE9-2E42-AF83-A3170F25347A}" type="datetime4">
              <a:rPr lang="en-US" smtClean="0"/>
              <a:pPr/>
              <a:t>February 7, 2012</a:t>
            </a:fld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ED0B-2783-A04A-A331-B1982DD4530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7" name="Picture 3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6553200" y="3676821"/>
            <a:ext cx="1295400" cy="700936"/>
          </a:xfrm>
          <a:prstGeom prst="rect">
            <a:avLst/>
          </a:prstGeom>
        </p:spPr>
      </p:pic>
      <p:sp>
        <p:nvSpPr>
          <p:cNvPr id="39" name="Down Arrow 38"/>
          <p:cNvSpPr/>
          <p:nvPr/>
        </p:nvSpPr>
        <p:spPr>
          <a:xfrm>
            <a:off x="3883021" y="4304288"/>
            <a:ext cx="458912" cy="61015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641934" y="4953000"/>
            <a:ext cx="53999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solidFill>
                  <a:schemeClr val="accent3">
                    <a:lumMod val="75000"/>
                  </a:schemeClr>
                </a:solidFill>
              </a:rPr>
              <a:t>Unweighted</a:t>
            </a:r>
            <a:r>
              <a:rPr lang="en-US" sz="3000" dirty="0" smtClean="0">
                <a:solidFill>
                  <a:schemeClr val="accent3">
                    <a:lumMod val="75000"/>
                  </a:schemeClr>
                </a:solidFill>
              </a:rPr>
              <a:t> events in LHE format</a:t>
            </a:r>
            <a:endParaRPr lang="en-US" sz="3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17279" y="3039431"/>
            <a:ext cx="4632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Amplitude generator (“MadGraph”)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4417279" y="4377757"/>
            <a:ext cx="3696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Event generator (MadEvent)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23810" y="5045333"/>
            <a:ext cx="1079743" cy="4616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>
            <a:off x="170082" y="1786354"/>
            <a:ext cx="8880196" cy="3928646"/>
          </a:xfrm>
          <a:prstGeom prst="rect">
            <a:avLst/>
          </a:prstGeom>
          <a:noFill/>
          <a:ln w="381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539438" y="5715000"/>
            <a:ext cx="160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MadGraph</a:t>
            </a:r>
            <a:endParaRPr lang="en-US" sz="2400" b="1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Usefull</a:t>
            </a:r>
            <a:r>
              <a:rPr lang="en-US" sz="3200" b="1" dirty="0" smtClean="0"/>
              <a:t> features of MadGraph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Many </a:t>
            </a:r>
            <a:r>
              <a:rPr lang="en-US" sz="2400" dirty="0" smtClean="0">
                <a:solidFill>
                  <a:srgbClr val="0000FF"/>
                </a:solidFill>
              </a:rPr>
              <a:t>new-physics models</a:t>
            </a:r>
          </a:p>
          <a:p>
            <a:pPr marL="342900" lvl="1" indent="-342900">
              <a:buNone/>
            </a:pPr>
            <a:r>
              <a:rPr lang="en-US" sz="2000" dirty="0" smtClean="0"/>
              <a:t>         MSSM, MSSM with gravitino, Randall-</a:t>
            </a:r>
            <a:r>
              <a:rPr lang="en-US" sz="2000" dirty="0" err="1" smtClean="0"/>
              <a:t>Sundram</a:t>
            </a:r>
            <a:r>
              <a:rPr lang="en-US" sz="2000" dirty="0" smtClean="0"/>
              <a:t>, ADD, 2HDM...</a:t>
            </a:r>
          </a:p>
          <a:p>
            <a:r>
              <a:rPr lang="en-US" sz="2400" dirty="0" err="1" smtClean="0"/>
              <a:t>FeynRules</a:t>
            </a:r>
            <a:r>
              <a:rPr lang="en-US" sz="2400" dirty="0" smtClean="0"/>
              <a:t>/ALOHA: </a:t>
            </a:r>
            <a:r>
              <a:rPr lang="en-US" sz="2400" dirty="0" smtClean="0">
                <a:solidFill>
                  <a:srgbClr val="0000FF"/>
                </a:solidFill>
              </a:rPr>
              <a:t>new physics implementation by users</a:t>
            </a:r>
          </a:p>
          <a:p>
            <a:r>
              <a:rPr lang="en-US" sz="2400" dirty="0" smtClean="0"/>
              <a:t>Capable of dealing with </a:t>
            </a:r>
            <a:r>
              <a:rPr lang="en-US" sz="2400" dirty="0" err="1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-point vertices </a:t>
            </a:r>
            <a:r>
              <a:rPr lang="en-US" sz="2400" dirty="0" smtClean="0"/>
              <a:t>(higher dim. operators)</a:t>
            </a:r>
          </a:p>
          <a:p>
            <a:r>
              <a:rPr lang="en-US" sz="2400" dirty="0" smtClean="0"/>
              <a:t>Interface to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Parton Shower </a:t>
            </a:r>
            <a:r>
              <a:rPr lang="en-US" sz="2000" dirty="0" smtClean="0"/>
              <a:t>software (PYTHIA)</a:t>
            </a:r>
          </a:p>
          <a:p>
            <a:pPr lvl="1"/>
            <a:r>
              <a:rPr lang="en-US" sz="2000" dirty="0" smtClean="0"/>
              <a:t>Detector simulators ( PGS, </a:t>
            </a:r>
            <a:r>
              <a:rPr lang="en-US" sz="2000" dirty="0" err="1" smtClean="0"/>
              <a:t>Delphes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Data </a:t>
            </a:r>
            <a:r>
              <a:rPr lang="en-US" sz="2000" dirty="0" err="1" smtClean="0"/>
              <a:t>analysing</a:t>
            </a:r>
            <a:r>
              <a:rPr lang="en-US" sz="2000" dirty="0" smtClean="0"/>
              <a:t> tools (</a:t>
            </a:r>
            <a:r>
              <a:rPr lang="en-US" sz="2000" dirty="0" err="1" smtClean="0"/>
              <a:t>MadAnalysis</a:t>
            </a:r>
            <a:r>
              <a:rPr lang="en-US" sz="2000" dirty="0" smtClean="0"/>
              <a:t>, ROOT)</a:t>
            </a:r>
            <a:endParaRPr lang="en-US" sz="2400" dirty="0" smtClean="0"/>
          </a:p>
          <a:p>
            <a:r>
              <a:rPr lang="en-US" sz="2400" dirty="0" smtClean="0"/>
              <a:t>Automated </a:t>
            </a:r>
            <a:r>
              <a:rPr lang="en-US" sz="2400" dirty="0" smtClean="0">
                <a:solidFill>
                  <a:srgbClr val="0000FF"/>
                </a:solidFill>
              </a:rPr>
              <a:t>NLO calculation </a:t>
            </a:r>
            <a:r>
              <a:rPr lang="en-US" sz="2400" dirty="0" smtClean="0"/>
              <a:t>(</a:t>
            </a:r>
            <a:r>
              <a:rPr lang="en-US" sz="2400" dirty="0" err="1" smtClean="0"/>
              <a:t>aMC@NLO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Simulation of </a:t>
            </a:r>
            <a:r>
              <a:rPr lang="en-US" sz="2400" dirty="0" smtClean="0">
                <a:solidFill>
                  <a:srgbClr val="0000FF"/>
                </a:solidFill>
              </a:rPr>
              <a:t>spin-3/2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00FF"/>
                </a:solidFill>
              </a:rPr>
              <a:t>spin-2</a:t>
            </a:r>
            <a:r>
              <a:rPr lang="en-US" sz="2400" dirty="0" smtClean="0"/>
              <a:t> particles 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5334000"/>
            <a:ext cx="61197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MadGraph is a powerful simulation tool </a:t>
            </a:r>
          </a:p>
          <a:p>
            <a:r>
              <a:rPr lang="en-US" sz="2800" b="1" dirty="0" smtClean="0"/>
              <a:t>for new physics search at the LHC</a:t>
            </a:r>
            <a:endParaRPr lang="en-US" sz="28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485D-74DB-064B-A6B6-F01CABD0955E}" type="datetime4">
              <a:rPr lang="en-US" smtClean="0"/>
              <a:pPr/>
              <a:t>February 7, 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9BEE-A61F-CD46-9E9A-BE6DF70661B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Limitation of MG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1150" y="683567"/>
            <a:ext cx="8832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dirty="0" smtClean="0"/>
              <a:t>enerated Codes (&gt; 8MB) </a:t>
            </a:r>
            <a:r>
              <a:rPr lang="en-US" sz="2400" dirty="0" smtClean="0">
                <a:solidFill>
                  <a:srgbClr val="FF0000"/>
                </a:solidFill>
              </a:rPr>
              <a:t>cannot</a:t>
            </a:r>
            <a:r>
              <a:rPr lang="en-US" sz="2400" dirty="0" smtClean="0"/>
              <a:t> be </a:t>
            </a:r>
            <a:r>
              <a:rPr lang="en-US" sz="2400" dirty="0" smtClean="0">
                <a:solidFill>
                  <a:srgbClr val="0000FF"/>
                </a:solidFill>
              </a:rPr>
              <a:t>compiled </a:t>
            </a:r>
            <a:r>
              <a:rPr lang="en-US" sz="2400" dirty="0" smtClean="0"/>
              <a:t>in usual PC. </a:t>
            </a:r>
          </a:p>
        </p:txBody>
      </p:sp>
      <p:grpSp>
        <p:nvGrpSpPr>
          <p:cNvPr id="3" name="Group 29"/>
          <p:cNvGrpSpPr/>
          <p:nvPr/>
        </p:nvGrpSpPr>
        <p:grpSpPr>
          <a:xfrm>
            <a:off x="6194914" y="3040953"/>
            <a:ext cx="1949450" cy="1524000"/>
            <a:chOff x="6172200" y="2438400"/>
            <a:chExt cx="2514600" cy="1828800"/>
          </a:xfrm>
        </p:grpSpPr>
        <p:grpSp>
          <p:nvGrpSpPr>
            <p:cNvPr id="5" name="Group 13"/>
            <p:cNvGrpSpPr/>
            <p:nvPr/>
          </p:nvGrpSpPr>
          <p:grpSpPr>
            <a:xfrm>
              <a:off x="6496050" y="2577474"/>
              <a:ext cx="2019300" cy="1564838"/>
              <a:chOff x="1543050" y="4236661"/>
              <a:chExt cx="2019300" cy="1564838"/>
            </a:xfrm>
          </p:grpSpPr>
          <p:pic>
            <p:nvPicPr>
              <p:cNvPr id="20" name="Picture 19" descr="latex-image-1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2"/>
                  <a:stretch>
                    <a:fillRect/>
                  </a:stretch>
                </p:blipFill>
              </mc:Choice>
              <mc:Fallback>
                <p:blipFill>
                  <a:blip r:embed="rId3"/>
                  <a:stretch>
                    <a:fillRect/>
                  </a:stretch>
                </p:blipFill>
              </mc:Fallback>
            </mc:AlternateContent>
            <p:spPr>
              <a:xfrm>
                <a:off x="1543050" y="4236661"/>
                <a:ext cx="1625600" cy="419100"/>
              </a:xfrm>
              <a:prstGeom prst="rect">
                <a:avLst/>
              </a:prstGeom>
            </p:spPr>
          </p:pic>
          <p:pic>
            <p:nvPicPr>
              <p:cNvPr id="21" name="Picture 20" descr="latex-image-1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4"/>
                  <a:stretch>
                    <a:fillRect/>
                  </a:stretch>
                </p:blipFill>
              </mc:Choice>
              <mc:Fallback>
                <p:blipFill>
                  <a:blip r:embed="rId5"/>
                  <a:stretch>
                    <a:fillRect/>
                  </a:stretch>
                </p:blipFill>
              </mc:Fallback>
            </mc:AlternateContent>
            <p:spPr>
              <a:xfrm>
                <a:off x="1543050" y="4828401"/>
                <a:ext cx="1816100" cy="419100"/>
              </a:xfrm>
              <a:prstGeom prst="rect">
                <a:avLst/>
              </a:prstGeom>
            </p:spPr>
          </p:pic>
          <p:pic>
            <p:nvPicPr>
              <p:cNvPr id="22" name="Picture 21" descr="latex-image-1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6"/>
                  <a:stretch>
                    <a:fillRect/>
                  </a:stretch>
                </p:blipFill>
              </mc:Choice>
              <mc:Fallback>
                <p:blipFill>
                  <a:blip r:embed="rId7"/>
                  <a:stretch>
                    <a:fillRect/>
                  </a:stretch>
                </p:blipFill>
              </mc:Fallback>
            </mc:AlternateContent>
            <p:spPr>
              <a:xfrm>
                <a:off x="1543050" y="5382399"/>
                <a:ext cx="2019300" cy="419100"/>
              </a:xfrm>
              <a:prstGeom prst="rect">
                <a:avLst/>
              </a:prstGeom>
            </p:spPr>
          </p:pic>
        </p:grpSp>
        <p:cxnSp>
          <p:nvCxnSpPr>
            <p:cNvPr id="27" name="Straight Connector 26"/>
            <p:cNvCxnSpPr/>
            <p:nvPr/>
          </p:nvCxnSpPr>
          <p:spPr>
            <a:xfrm>
              <a:off x="6172200" y="2438400"/>
              <a:ext cx="2514600" cy="18288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6172200" y="2438400"/>
              <a:ext cx="2343150" cy="18288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362A-DEBD-6649-B0B6-28768E564CF2}" type="datetime4">
              <a:rPr lang="en-US" smtClean="0"/>
              <a:pPr/>
              <a:t>February 7, 2012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ED0B-2783-A04A-A331-B1982DD45302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6" name="Group 22"/>
          <p:cNvGrpSpPr/>
          <p:nvPr/>
        </p:nvGrpSpPr>
        <p:grpSpPr>
          <a:xfrm>
            <a:off x="556115" y="1371600"/>
            <a:ext cx="5997085" cy="4364226"/>
            <a:chOff x="0" y="1992124"/>
            <a:chExt cx="5997085" cy="4364226"/>
          </a:xfrm>
        </p:grpSpPr>
        <p:sp>
          <p:nvSpPr>
            <p:cNvPr id="7" name="TextBox 6"/>
            <p:cNvSpPr txBox="1"/>
            <p:nvPr/>
          </p:nvSpPr>
          <p:spPr>
            <a:xfrm>
              <a:off x="5312282" y="301693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 MB</a:t>
              </a:r>
              <a:endParaRPr lang="en-US" dirty="0"/>
            </a:p>
          </p:txBody>
        </p:sp>
        <p:grpSp>
          <p:nvGrpSpPr>
            <p:cNvPr id="9" name="Group 13"/>
            <p:cNvGrpSpPr/>
            <p:nvPr/>
          </p:nvGrpSpPr>
          <p:grpSpPr>
            <a:xfrm>
              <a:off x="0" y="2158663"/>
              <a:ext cx="5638799" cy="4197687"/>
              <a:chOff x="0" y="2158663"/>
              <a:chExt cx="6713339" cy="4699337"/>
            </a:xfrm>
          </p:grpSpPr>
          <p:pic>
            <p:nvPicPr>
              <p:cNvPr id="8" name="Picture 7" descr="filesize.eps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8"/>
                  <a:stretch>
                    <a:fillRect/>
                  </a:stretch>
                </p:blipFill>
              </mc:Choice>
              <mc:Fallback>
                <p:blipFill>
                  <a:blip r:embed="rId9"/>
                  <a:stretch>
                    <a:fillRect/>
                  </a:stretch>
                </p:blipFill>
              </mc:Fallback>
            </mc:AlternateContent>
            <p:spPr>
              <a:xfrm>
                <a:off x="0" y="2158663"/>
                <a:ext cx="6713339" cy="4699337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990600" y="2438400"/>
                <a:ext cx="5334000" cy="762000"/>
              </a:xfrm>
              <a:prstGeom prst="rect">
                <a:avLst/>
              </a:prstGeom>
              <a:solidFill>
                <a:schemeClr val="tx1">
                  <a:alpha val="49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680600" y="1992124"/>
              <a:ext cx="489987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 smtClean="0"/>
                <a:t>The file size of codes for QCD processes</a:t>
              </a:r>
              <a:endParaRPr lang="en-US" sz="2300" dirty="0"/>
            </a:p>
          </p:txBody>
        </p:sp>
      </p:grpSp>
      <p:pic>
        <p:nvPicPr>
          <p:cNvPr id="23" name="Picture 22" descr="Screen shot 2011-05-05 at 13.28.09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57370" y="4800600"/>
            <a:ext cx="1408341" cy="93522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16509" y="5735826"/>
            <a:ext cx="6240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Divide</a:t>
            </a:r>
            <a:r>
              <a:rPr lang="en-US" sz="2800" b="1" dirty="0" smtClean="0"/>
              <a:t> the Huge code into small pieces.</a:t>
            </a:r>
            <a:endParaRPr lang="en-US" sz="2800" b="1" dirty="0"/>
          </a:p>
        </p:txBody>
      </p:sp>
      <p:sp>
        <p:nvSpPr>
          <p:cNvPr id="26" name="Right Arrow 25"/>
          <p:cNvSpPr/>
          <p:nvPr/>
        </p:nvSpPr>
        <p:spPr>
          <a:xfrm>
            <a:off x="457200" y="5833130"/>
            <a:ext cx="457200" cy="309265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6600"/>
        </a:solidFill>
        <a:ln>
          <a:solidFill>
            <a:srgbClr val="FF66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4171</TotalTime>
  <Words>819</Words>
  <Application>Microsoft Macintosh PowerPoint</Application>
  <PresentationFormat>On-screen Show (4:3)</PresentationFormat>
  <Paragraphs>200</Paragraphs>
  <Slides>26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Generating multi-jet events with MadGraph</vt:lpstr>
      <vt:lpstr>LHC is running</vt:lpstr>
      <vt:lpstr>Simulation is an important tool</vt:lpstr>
      <vt:lpstr>Simulation tools for HEP</vt:lpstr>
      <vt:lpstr>Importance of multi-jet simulation</vt:lpstr>
      <vt:lpstr>Status of ME generators</vt:lpstr>
      <vt:lpstr>What is MadGraph?</vt:lpstr>
      <vt:lpstr>Usefull features of MadGraph</vt:lpstr>
      <vt:lpstr>Limitation of MG</vt:lpstr>
      <vt:lpstr>Color decomposition</vt:lpstr>
      <vt:lpstr>Slide 11</vt:lpstr>
      <vt:lpstr>Slide 12</vt:lpstr>
      <vt:lpstr>Color-Flow  basis</vt:lpstr>
      <vt:lpstr>Slide 14</vt:lpstr>
      <vt:lpstr>Slide 15</vt:lpstr>
      <vt:lpstr>Slide 16</vt:lpstr>
      <vt:lpstr>Slide 17</vt:lpstr>
      <vt:lpstr>Slide 18</vt:lpstr>
      <vt:lpstr>Slide 19</vt:lpstr>
      <vt:lpstr>Divide MadGraph code for </vt:lpstr>
      <vt:lpstr>Slide 21</vt:lpstr>
      <vt:lpstr>Efficient amplitude evaluation</vt:lpstr>
      <vt:lpstr> </vt:lpstr>
      <vt:lpstr>Slide 24</vt:lpstr>
      <vt:lpstr>Total cross sections</vt:lpstr>
      <vt:lpstr>Slide 26</vt:lpstr>
    </vt:vector>
  </TitlesOfParts>
  <Manager/>
  <Company>Sokendai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Yoshitaro Takaesu</dc:creator>
  <cp:keywords/>
  <dc:description/>
  <cp:lastModifiedBy>Yoshitaro Takaesu</cp:lastModifiedBy>
  <cp:revision>268</cp:revision>
  <dcterms:created xsi:type="dcterms:W3CDTF">2012-02-06T16:46:44Z</dcterms:created>
  <dcterms:modified xsi:type="dcterms:W3CDTF">2012-02-06T16:50:55Z</dcterms:modified>
  <cp:category/>
</cp:coreProperties>
</file>