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9"/>
  </p:notesMasterIdLst>
  <p:sldIdLst>
    <p:sldId id="256" r:id="rId2"/>
    <p:sldId id="261" r:id="rId3"/>
    <p:sldId id="263" r:id="rId4"/>
    <p:sldId id="264" r:id="rId5"/>
    <p:sldId id="266" r:id="rId6"/>
    <p:sldId id="279" r:id="rId7"/>
    <p:sldId id="280" r:id="rId8"/>
  </p:sldIdLst>
  <p:sldSz cx="9144000" cy="5143500" type="screen16x9"/>
  <p:notesSz cx="6858000" cy="9144000"/>
  <p:embeddedFontLst>
    <p:embeddedFont>
      <p:font typeface="Abril Fatface" panose="02000503000000020003" pitchFamily="2" charset="0"/>
      <p:regular r:id="rId10"/>
    </p:embeddedFont>
    <p:embeddedFont>
      <p:font typeface="Bodoni" panose="020B0604020202020204" charset="0"/>
      <p:regular r:id="rId11"/>
      <p:bold r:id="rId12"/>
      <p:italic r:id="rId13"/>
      <p:boldItalic r:id="rId14"/>
    </p:embeddedFont>
    <p:embeddedFont>
      <p:font typeface="Fira Sans" panose="020B05030500000200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FD09D6-0567-45A7-9CDB-915DF699DD41}">
  <a:tblStyle styleId="{03FD09D6-0567-45A7-9CDB-915DF699DD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4" y="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3b0c8d3c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3b0c8d3c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b3f9adf858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b3f9adf858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3b76b1884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3b76b1884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3b76b1884c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3b76b1884c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b8f08553c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b8f08553c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3b76b1884c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3b76b1884c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56756" y="1139838"/>
            <a:ext cx="5230500" cy="241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956750" y="3558149"/>
            <a:ext cx="5230500" cy="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6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title" idx="2"/>
          </p:nvPr>
        </p:nvSpPr>
        <p:spPr>
          <a:xfrm>
            <a:off x="810038" y="1594650"/>
            <a:ext cx="24516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subTitle" idx="1"/>
          </p:nvPr>
        </p:nvSpPr>
        <p:spPr>
          <a:xfrm>
            <a:off x="810038" y="2108850"/>
            <a:ext cx="24516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title" idx="3"/>
          </p:nvPr>
        </p:nvSpPr>
        <p:spPr>
          <a:xfrm>
            <a:off x="3346170" y="1594650"/>
            <a:ext cx="24516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ubTitle" idx="4"/>
          </p:nvPr>
        </p:nvSpPr>
        <p:spPr>
          <a:xfrm>
            <a:off x="3346175" y="2108850"/>
            <a:ext cx="24516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title" idx="5"/>
          </p:nvPr>
        </p:nvSpPr>
        <p:spPr>
          <a:xfrm>
            <a:off x="5882302" y="1594650"/>
            <a:ext cx="24516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6"/>
          </p:nvPr>
        </p:nvSpPr>
        <p:spPr>
          <a:xfrm>
            <a:off x="5882313" y="2108850"/>
            <a:ext cx="24516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title" idx="2"/>
          </p:nvPr>
        </p:nvSpPr>
        <p:spPr>
          <a:xfrm>
            <a:off x="1935565" y="1381700"/>
            <a:ext cx="40443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ubTitle" idx="1"/>
          </p:nvPr>
        </p:nvSpPr>
        <p:spPr>
          <a:xfrm>
            <a:off x="1935562" y="1772829"/>
            <a:ext cx="4044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title" idx="3"/>
          </p:nvPr>
        </p:nvSpPr>
        <p:spPr>
          <a:xfrm>
            <a:off x="3164090" y="2429973"/>
            <a:ext cx="40443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subTitle" idx="4"/>
          </p:nvPr>
        </p:nvSpPr>
        <p:spPr>
          <a:xfrm>
            <a:off x="3164087" y="2821102"/>
            <a:ext cx="4044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title" idx="5"/>
          </p:nvPr>
        </p:nvSpPr>
        <p:spPr>
          <a:xfrm>
            <a:off x="1935565" y="3475128"/>
            <a:ext cx="40443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subTitle" idx="6"/>
          </p:nvPr>
        </p:nvSpPr>
        <p:spPr>
          <a:xfrm>
            <a:off x="1935562" y="3866257"/>
            <a:ext cx="4044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title" idx="2"/>
          </p:nvPr>
        </p:nvSpPr>
        <p:spPr>
          <a:xfrm>
            <a:off x="810500" y="1787500"/>
            <a:ext cx="21459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subTitle" idx="1"/>
          </p:nvPr>
        </p:nvSpPr>
        <p:spPr>
          <a:xfrm>
            <a:off x="767900" y="2276725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title" idx="3"/>
          </p:nvPr>
        </p:nvSpPr>
        <p:spPr>
          <a:xfrm>
            <a:off x="3499033" y="1787500"/>
            <a:ext cx="21459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subTitle" idx="4"/>
          </p:nvPr>
        </p:nvSpPr>
        <p:spPr>
          <a:xfrm>
            <a:off x="3456438" y="2276725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title" idx="5"/>
          </p:nvPr>
        </p:nvSpPr>
        <p:spPr>
          <a:xfrm>
            <a:off x="6187567" y="1787500"/>
            <a:ext cx="21459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1"/>
          <p:cNvSpPr txBox="1">
            <a:spLocks noGrp="1"/>
          </p:cNvSpPr>
          <p:nvPr>
            <p:ph type="subTitle" idx="6"/>
          </p:nvPr>
        </p:nvSpPr>
        <p:spPr>
          <a:xfrm>
            <a:off x="6144962" y="2276725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title" idx="7"/>
          </p:nvPr>
        </p:nvSpPr>
        <p:spPr>
          <a:xfrm>
            <a:off x="810500" y="3323050"/>
            <a:ext cx="21459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subTitle" idx="8"/>
          </p:nvPr>
        </p:nvSpPr>
        <p:spPr>
          <a:xfrm>
            <a:off x="767875" y="3820337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title" idx="9"/>
          </p:nvPr>
        </p:nvSpPr>
        <p:spPr>
          <a:xfrm>
            <a:off x="3499033" y="3323050"/>
            <a:ext cx="21459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subTitle" idx="13"/>
          </p:nvPr>
        </p:nvSpPr>
        <p:spPr>
          <a:xfrm>
            <a:off x="3456438" y="3820337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type="title" idx="14"/>
          </p:nvPr>
        </p:nvSpPr>
        <p:spPr>
          <a:xfrm>
            <a:off x="6187567" y="3323050"/>
            <a:ext cx="21459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1"/>
          <p:cNvSpPr txBox="1">
            <a:spLocks noGrp="1"/>
          </p:cNvSpPr>
          <p:nvPr>
            <p:ph type="subTitle" idx="15"/>
          </p:nvPr>
        </p:nvSpPr>
        <p:spPr>
          <a:xfrm>
            <a:off x="6144962" y="3820337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title" idx="2"/>
          </p:nvPr>
        </p:nvSpPr>
        <p:spPr>
          <a:xfrm>
            <a:off x="2031288" y="1264229"/>
            <a:ext cx="22311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subTitle" idx="1"/>
          </p:nvPr>
        </p:nvSpPr>
        <p:spPr>
          <a:xfrm>
            <a:off x="2031288" y="1684654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title" idx="3"/>
          </p:nvPr>
        </p:nvSpPr>
        <p:spPr>
          <a:xfrm>
            <a:off x="2031288" y="2412494"/>
            <a:ext cx="22311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subTitle" idx="4"/>
          </p:nvPr>
        </p:nvSpPr>
        <p:spPr>
          <a:xfrm>
            <a:off x="2031263" y="2829549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 idx="5"/>
          </p:nvPr>
        </p:nvSpPr>
        <p:spPr>
          <a:xfrm>
            <a:off x="2031275" y="3560759"/>
            <a:ext cx="22311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6"/>
          </p:nvPr>
        </p:nvSpPr>
        <p:spPr>
          <a:xfrm>
            <a:off x="2031275" y="3981846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2"/>
          <p:cNvSpPr txBox="1">
            <a:spLocks noGrp="1"/>
          </p:cNvSpPr>
          <p:nvPr>
            <p:ph type="subTitle" idx="7"/>
          </p:nvPr>
        </p:nvSpPr>
        <p:spPr>
          <a:xfrm>
            <a:off x="5701238" y="1684654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8"/>
          </p:nvPr>
        </p:nvSpPr>
        <p:spPr>
          <a:xfrm>
            <a:off x="5701238" y="2412494"/>
            <a:ext cx="22311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9"/>
          </p:nvPr>
        </p:nvSpPr>
        <p:spPr>
          <a:xfrm>
            <a:off x="5701213" y="2833250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2"/>
          <p:cNvSpPr txBox="1">
            <a:spLocks noGrp="1"/>
          </p:cNvSpPr>
          <p:nvPr>
            <p:ph type="title" idx="13"/>
          </p:nvPr>
        </p:nvSpPr>
        <p:spPr>
          <a:xfrm>
            <a:off x="5701225" y="3560759"/>
            <a:ext cx="22311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2"/>
          <p:cNvSpPr txBox="1">
            <a:spLocks noGrp="1"/>
          </p:cNvSpPr>
          <p:nvPr>
            <p:ph type="subTitle" idx="14"/>
          </p:nvPr>
        </p:nvSpPr>
        <p:spPr>
          <a:xfrm>
            <a:off x="5701225" y="3981846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title" idx="15"/>
          </p:nvPr>
        </p:nvSpPr>
        <p:spPr>
          <a:xfrm>
            <a:off x="5701238" y="1264229"/>
            <a:ext cx="22311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title" idx="16" hasCustomPrompt="1"/>
          </p:nvPr>
        </p:nvSpPr>
        <p:spPr>
          <a:xfrm>
            <a:off x="1211650" y="1594506"/>
            <a:ext cx="667200" cy="4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17" hasCustomPrompt="1"/>
          </p:nvPr>
        </p:nvSpPr>
        <p:spPr>
          <a:xfrm>
            <a:off x="1211650" y="3908906"/>
            <a:ext cx="667200" cy="4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09" name="Google Shape;209;p32"/>
          <p:cNvSpPr txBox="1">
            <a:spLocks noGrp="1"/>
          </p:cNvSpPr>
          <p:nvPr>
            <p:ph type="title" idx="18" hasCustomPrompt="1"/>
          </p:nvPr>
        </p:nvSpPr>
        <p:spPr>
          <a:xfrm>
            <a:off x="1211650" y="2751706"/>
            <a:ext cx="667200" cy="4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10" name="Google Shape;210;p32"/>
          <p:cNvSpPr txBox="1">
            <a:spLocks noGrp="1"/>
          </p:cNvSpPr>
          <p:nvPr>
            <p:ph type="title" idx="19" hasCustomPrompt="1"/>
          </p:nvPr>
        </p:nvSpPr>
        <p:spPr>
          <a:xfrm>
            <a:off x="4881600" y="1594506"/>
            <a:ext cx="667200" cy="4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11" name="Google Shape;211;p32"/>
          <p:cNvSpPr txBox="1">
            <a:spLocks noGrp="1"/>
          </p:cNvSpPr>
          <p:nvPr>
            <p:ph type="title" idx="20" hasCustomPrompt="1"/>
          </p:nvPr>
        </p:nvSpPr>
        <p:spPr>
          <a:xfrm>
            <a:off x="4881600" y="3908906"/>
            <a:ext cx="667200" cy="4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12" name="Google Shape;212;p32"/>
          <p:cNvSpPr txBox="1">
            <a:spLocks noGrp="1"/>
          </p:cNvSpPr>
          <p:nvPr>
            <p:ph type="title" idx="21" hasCustomPrompt="1"/>
          </p:nvPr>
        </p:nvSpPr>
        <p:spPr>
          <a:xfrm>
            <a:off x="4881600" y="2751706"/>
            <a:ext cx="667200" cy="4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8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>
            <a:spLocks noGrp="1"/>
          </p:cNvSpPr>
          <p:nvPr>
            <p:ph type="title"/>
          </p:nvPr>
        </p:nvSpPr>
        <p:spPr>
          <a:xfrm>
            <a:off x="713213" y="2040750"/>
            <a:ext cx="3904800" cy="10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6" name="Google Shape;236;p40"/>
          <p:cNvSpPr txBox="1">
            <a:spLocks noGrp="1"/>
          </p:cNvSpPr>
          <p:nvPr>
            <p:ph type="subTitle" idx="1"/>
          </p:nvPr>
        </p:nvSpPr>
        <p:spPr>
          <a:xfrm>
            <a:off x="5128688" y="1738350"/>
            <a:ext cx="3302100" cy="16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●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○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■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●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○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■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●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○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■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71" r:id="rId4"/>
    <p:sldLayoutId id="2147483672" r:id="rId5"/>
    <p:sldLayoutId id="2147483677" r:id="rId6"/>
    <p:sldLayoutId id="2147483678" r:id="rId7"/>
    <p:sldLayoutId id="2147483686" r:id="rId8"/>
    <p:sldLayoutId id="2147483694" r:id="rId9"/>
    <p:sldLayoutId id="2147483695" r:id="rId10"/>
    <p:sldLayoutId id="2147483696" r:id="rId11"/>
    <p:sldLayoutId id="214748369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7"/>
          <p:cNvSpPr txBox="1">
            <a:spLocks noGrp="1"/>
          </p:cNvSpPr>
          <p:nvPr>
            <p:ph type="ctrTitle"/>
          </p:nvPr>
        </p:nvSpPr>
        <p:spPr>
          <a:xfrm>
            <a:off x="1956756" y="1139838"/>
            <a:ext cx="5230500" cy="241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Science of Rocketry</a:t>
            </a:r>
            <a:endParaRPr dirty="0"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274" name="Google Shape;274;p57"/>
          <p:cNvSpPr txBox="1">
            <a:spLocks noGrp="1"/>
          </p:cNvSpPr>
          <p:nvPr>
            <p:ph type="subTitle" idx="1"/>
          </p:nvPr>
        </p:nvSpPr>
        <p:spPr>
          <a:xfrm>
            <a:off x="1956750" y="3558149"/>
            <a:ext cx="5230500" cy="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Day 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2"/>
          <p:cNvSpPr txBox="1">
            <a:spLocks noGrp="1"/>
          </p:cNvSpPr>
          <p:nvPr>
            <p:ph type="title"/>
          </p:nvPr>
        </p:nvSpPr>
        <p:spPr>
          <a:xfrm>
            <a:off x="401485" y="3665195"/>
            <a:ext cx="4589614" cy="10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Newton’s Laws of Motion</a:t>
            </a:r>
            <a:endParaRPr dirty="0"/>
          </a:p>
        </p:txBody>
      </p:sp>
      <p:sp>
        <p:nvSpPr>
          <p:cNvPr id="334" name="Google Shape;334;p62"/>
          <p:cNvSpPr txBox="1">
            <a:spLocks noGrp="1"/>
          </p:cNvSpPr>
          <p:nvPr>
            <p:ph type="subTitle" idx="1"/>
          </p:nvPr>
        </p:nvSpPr>
        <p:spPr>
          <a:xfrm>
            <a:off x="4772890" y="1196291"/>
            <a:ext cx="4125192" cy="3072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An object at rest or at constant velocity will remain so until acted upon by an external force. (Law of inertia)</a:t>
            </a:r>
          </a:p>
          <a:p>
            <a:pPr marL="285750" lvl="0" indent="-285750" algn="ctr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net force on an object equals the force applied times its acceleration. (F = ma)</a:t>
            </a:r>
          </a:p>
          <a:p>
            <a:pPr marL="285750" lvl="0" indent="-285750" algn="ctr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For every action, there is an equal and opposite reaction.</a:t>
            </a:r>
          </a:p>
        </p:txBody>
      </p:sp>
      <p:pic>
        <p:nvPicPr>
          <p:cNvPr id="2" name="Picture 2" descr="Isaac Newton Biography - Facts, Childhood, Family Life &amp; Achievements">
            <a:extLst>
              <a:ext uri="{FF2B5EF4-FFF2-40B4-BE49-F238E27FC236}">
                <a16:creationId xmlns:a16="http://schemas.microsoft.com/office/drawing/2014/main" id="{681D3B69-94ED-EC2F-AB9A-976F14080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263" y="170040"/>
            <a:ext cx="3474028" cy="289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Forces on an Airplane vs Model Rocket</a:t>
            </a:r>
            <a:endParaRPr dirty="0"/>
          </a:p>
        </p:txBody>
      </p:sp>
      <p:pic>
        <p:nvPicPr>
          <p:cNvPr id="26" name="Picture 6">
            <a:extLst>
              <a:ext uri="{FF2B5EF4-FFF2-40B4-BE49-F238E27FC236}">
                <a16:creationId xmlns:a16="http://schemas.microsoft.com/office/drawing/2014/main" id="{704ECAB3-7149-1530-B478-3EBF6EE0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97" y="1330317"/>
            <a:ext cx="5510559" cy="318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A rocket with text on it&#10;&#10;Description automatically generated">
            <a:extLst>
              <a:ext uri="{FF2B5EF4-FFF2-40B4-BE49-F238E27FC236}">
                <a16:creationId xmlns:a16="http://schemas.microsoft.com/office/drawing/2014/main" id="{B1725CD0-A19F-FA20-3986-1E407BB73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596" y="571501"/>
            <a:ext cx="4049665" cy="43918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Lift Force</a:t>
            </a:r>
            <a:endParaRPr dirty="0"/>
          </a:p>
        </p:txBody>
      </p:sp>
      <p:pic>
        <p:nvPicPr>
          <p:cNvPr id="38" name="Picture 4" descr="Aerodynamic Lift and Drag and the Theory of Flight">
            <a:extLst>
              <a:ext uri="{FF2B5EF4-FFF2-40B4-BE49-F238E27FC236}">
                <a16:creationId xmlns:a16="http://schemas.microsoft.com/office/drawing/2014/main" id="{D2F63CC6-BB9A-85D7-E5A9-CEBB2D695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325706"/>
            <a:ext cx="668655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Aerodynamics of Flight</a:t>
            </a:r>
            <a:endParaRPr dirty="0"/>
          </a:p>
        </p:txBody>
      </p:sp>
      <p:sp>
        <p:nvSpPr>
          <p:cNvPr id="14" name="Google Shape;1225;p47">
            <a:extLst>
              <a:ext uri="{FF2B5EF4-FFF2-40B4-BE49-F238E27FC236}">
                <a16:creationId xmlns:a16="http://schemas.microsoft.com/office/drawing/2014/main" id="{884826C4-320A-ED23-8BE1-77A77E5FCC4C}"/>
              </a:ext>
            </a:extLst>
          </p:cNvPr>
          <p:cNvSpPr txBox="1">
            <a:spLocks/>
          </p:cNvSpPr>
          <p:nvPr/>
        </p:nvSpPr>
        <p:spPr>
          <a:xfrm>
            <a:off x="720000" y="1401575"/>
            <a:ext cx="4274400" cy="30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/>
            <a:r>
              <a:rPr lang="en-US" dirty="0"/>
              <a:t>The Object:</a:t>
            </a:r>
          </a:p>
          <a:p>
            <a:pPr marL="742950" lvl="1" indent="-285750"/>
            <a:r>
              <a:rPr lang="en-US" dirty="0"/>
              <a:t>Shape</a:t>
            </a:r>
          </a:p>
          <a:p>
            <a:pPr marL="742950" lvl="1" indent="-285750"/>
            <a:r>
              <a:rPr lang="en-US" dirty="0"/>
              <a:t>Size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The Motion:</a:t>
            </a:r>
          </a:p>
          <a:p>
            <a:pPr marL="742950" lvl="1" indent="-285750"/>
            <a:r>
              <a:rPr lang="en-US" dirty="0"/>
              <a:t>Velocity</a:t>
            </a:r>
          </a:p>
          <a:p>
            <a:pPr marL="742950" lvl="1" indent="-285750"/>
            <a:r>
              <a:rPr lang="en-US" dirty="0"/>
              <a:t>Angle to airflow</a:t>
            </a:r>
          </a:p>
          <a:p>
            <a:pPr marL="742950" lvl="1" indent="-285750"/>
            <a:endParaRPr lang="en-US" dirty="0"/>
          </a:p>
          <a:p>
            <a:pPr marL="0" indent="0"/>
            <a:r>
              <a:rPr lang="en-US" dirty="0"/>
              <a:t>The Air:</a:t>
            </a:r>
          </a:p>
          <a:p>
            <a:pPr marL="742950" lvl="1" indent="-285750"/>
            <a:r>
              <a:rPr lang="en-US" dirty="0"/>
              <a:t>Viscosity</a:t>
            </a:r>
          </a:p>
          <a:p>
            <a:pPr marL="742950" lvl="1" indent="-285750"/>
            <a:r>
              <a:rPr lang="en-US" dirty="0"/>
              <a:t>Density</a:t>
            </a:r>
          </a:p>
          <a:p>
            <a:pPr marL="742950" lvl="1" indent="-285750"/>
            <a:r>
              <a:rPr lang="en-US" dirty="0"/>
              <a:t>Compressibility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Rocket Stability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E6F384-E425-32AB-045A-D84D5947C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90" y="1976382"/>
            <a:ext cx="3805652" cy="2338820"/>
          </a:xfrm>
          <a:prstGeom prst="rect">
            <a:avLst/>
          </a:prstGeom>
        </p:spPr>
      </p:pic>
      <p:pic>
        <p:nvPicPr>
          <p:cNvPr id="3" name="Picture 2" descr="A diagram of a wind force application&#10;&#10;Description automatically generated">
            <a:extLst>
              <a:ext uri="{FF2B5EF4-FFF2-40B4-BE49-F238E27FC236}">
                <a16:creationId xmlns:a16="http://schemas.microsoft.com/office/drawing/2014/main" id="{5CD5D674-D038-55E0-5A85-0ACE6F9F2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622" y="1689892"/>
            <a:ext cx="4484116" cy="27328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107;p41">
            <a:extLst>
              <a:ext uri="{FF2B5EF4-FFF2-40B4-BE49-F238E27FC236}">
                <a16:creationId xmlns:a16="http://schemas.microsoft.com/office/drawing/2014/main" id="{69ED3E4C-0309-7977-2E8F-121FA83BFE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Aerodynamics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50D75A-5974-46B6-1EC9-9B1147AF221C}"/>
              </a:ext>
            </a:extLst>
          </p:cNvPr>
          <p:cNvGrpSpPr/>
          <p:nvPr/>
        </p:nvGrpSpPr>
        <p:grpSpPr>
          <a:xfrm>
            <a:off x="993044" y="1271246"/>
            <a:ext cx="2358477" cy="3653577"/>
            <a:chOff x="2732033" y="1674647"/>
            <a:chExt cx="2094210" cy="3244194"/>
          </a:xfrm>
        </p:grpSpPr>
        <p:pic>
          <p:nvPicPr>
            <p:cNvPr id="19" name="Picture 2" descr="aerodynamic shapes in nature - Google Search | Aerospace engineering, Physics and mathematics ...">
              <a:extLst>
                <a:ext uri="{FF2B5EF4-FFF2-40B4-BE49-F238E27FC236}">
                  <a16:creationId xmlns:a16="http://schemas.microsoft.com/office/drawing/2014/main" id="{BA04CBD7-38C3-9C01-8117-5BBF7CC4BC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4999"/>
            <a:stretch/>
          </p:blipFill>
          <p:spPr bwMode="auto">
            <a:xfrm>
              <a:off x="2732033" y="1674647"/>
              <a:ext cx="2094210" cy="592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aerodynamic shapes in nature - Google Search | Aerospace engineering, Physics and mathematics ...">
              <a:extLst>
                <a:ext uri="{FF2B5EF4-FFF2-40B4-BE49-F238E27FC236}">
                  <a16:creationId xmlns:a16="http://schemas.microsoft.com/office/drawing/2014/main" id="{FBAC849B-EDB4-F13A-D8E5-0C47FC7D8F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985" b="7821"/>
            <a:stretch/>
          </p:blipFill>
          <p:spPr bwMode="auto">
            <a:xfrm>
              <a:off x="2732033" y="2266730"/>
              <a:ext cx="2094210" cy="2652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C8D799B-776D-A20D-A857-0F272B5F20ED}"/>
              </a:ext>
            </a:extLst>
          </p:cNvPr>
          <p:cNvGrpSpPr/>
          <p:nvPr/>
        </p:nvGrpSpPr>
        <p:grpSpPr>
          <a:xfrm>
            <a:off x="4005375" y="1448408"/>
            <a:ext cx="4617308" cy="3307492"/>
            <a:chOff x="4081848" y="1264508"/>
            <a:chExt cx="4617308" cy="330749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87C0489-6B1F-649D-B36C-A143C4DEF446}"/>
                </a:ext>
              </a:extLst>
            </p:cNvPr>
            <p:cNvSpPr/>
            <p:nvPr/>
          </p:nvSpPr>
          <p:spPr>
            <a:xfrm>
              <a:off x="4081848" y="1264508"/>
              <a:ext cx="4617308" cy="33074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4" descr="Richard Nakka's Experimental Rocketry Site">
              <a:extLst>
                <a:ext uri="{FF2B5EF4-FFF2-40B4-BE49-F238E27FC236}">
                  <a16:creationId xmlns:a16="http://schemas.microsoft.com/office/drawing/2014/main" id="{58D7D7C1-8BD0-E3E5-8794-43935254A9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5398" y="1421326"/>
              <a:ext cx="4377875" cy="2985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Elegant Galaxy Background Breakthrough XL by Slidesgo">
  <a:themeElements>
    <a:clrScheme name="Simple Light">
      <a:dk1>
        <a:srgbClr val="000000"/>
      </a:dk1>
      <a:lt1>
        <a:srgbClr val="FFFFFF"/>
      </a:lt1>
      <a:dk2>
        <a:srgbClr val="682DD3"/>
      </a:dk2>
      <a:lt2>
        <a:srgbClr val="631E7B"/>
      </a:lt2>
      <a:accent1>
        <a:srgbClr val="3A15A2"/>
      </a:accent1>
      <a:accent2>
        <a:srgbClr val="000000"/>
      </a:accent2>
      <a:accent3>
        <a:srgbClr val="FFFFFF"/>
      </a:accent3>
      <a:accent4>
        <a:srgbClr val="682DD3"/>
      </a:accent4>
      <a:accent5>
        <a:srgbClr val="631E7B"/>
      </a:accent5>
      <a:accent6>
        <a:srgbClr val="3A15A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97</Words>
  <Application>Microsoft Office PowerPoint</Application>
  <PresentationFormat>On-screen Show (16:9)</PresentationFormat>
  <Paragraphs>23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Bodoni</vt:lpstr>
      <vt:lpstr>Abril Fatface</vt:lpstr>
      <vt:lpstr>Arial</vt:lpstr>
      <vt:lpstr>Fira Sans</vt:lpstr>
      <vt:lpstr>Elegant Galaxy Background Breakthrough XL by Slidesgo</vt:lpstr>
      <vt:lpstr>Science of Rocketry</vt:lpstr>
      <vt:lpstr>Newton’s Laws of Motion</vt:lpstr>
      <vt:lpstr>Forces on an Airplane vs Model Rocket</vt:lpstr>
      <vt:lpstr>Lift Force</vt:lpstr>
      <vt:lpstr>Aerodynamics of Flight</vt:lpstr>
      <vt:lpstr>Rocket Stability</vt:lpstr>
      <vt:lpstr>Aerodynamics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Galaxy Background Breakthrough</dc:title>
  <cp:lastModifiedBy>Li, Eugene J (Student)</cp:lastModifiedBy>
  <cp:revision>6</cp:revision>
  <dcterms:modified xsi:type="dcterms:W3CDTF">2024-07-24T03:41:35Z</dcterms:modified>
</cp:coreProperties>
</file>