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95" r:id="rId3"/>
    <p:sldId id="262" r:id="rId4"/>
    <p:sldId id="300" r:id="rId5"/>
    <p:sldId id="263" r:id="rId6"/>
    <p:sldId id="299" r:id="rId7"/>
    <p:sldId id="285" r:id="rId8"/>
    <p:sldId id="257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4"/>
    </p:embeddedFont>
    <p:embeddedFont>
      <p:font typeface="Chivo" panose="020B0604020202020204" charset="0"/>
      <p:regular r:id="rId15"/>
      <p:bold r:id="rId16"/>
      <p:italic r:id="rId17"/>
      <p:boldItalic r:id="rId18"/>
    </p:embeddedFont>
    <p:embeddedFont>
      <p:font typeface="Fredoka One" panose="02000000000000000000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brainstorm first </a:t>
            </a:r>
          </a:p>
          <a:p>
            <a:r>
              <a:rPr lang="en-US" dirty="0"/>
              <a:t>Aerodynamics due to different time in </a:t>
            </a:r>
            <a:r>
              <a:rPr lang="en-US" dirty="0" err="1"/>
              <a:t>atmospehre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how 3</a:t>
            </a:r>
            <a:r>
              <a:rPr lang="en-US" baseline="30000" dirty="0"/>
              <a:t>rd</a:t>
            </a:r>
            <a:r>
              <a:rPr lang="en-US" dirty="0"/>
              <a:t> law of motion is used here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passive stability – CG vs CP, and why that’s not enough for NASA rockets</a:t>
            </a:r>
          </a:p>
          <a:p>
            <a:r>
              <a:rPr lang="en-US" dirty="0"/>
              <a:t>Talk about active Control</a:t>
            </a:r>
          </a:p>
        </p:txBody>
      </p:sp>
    </p:spTree>
    <p:extLst>
      <p:ext uri="{BB962C8B-B14F-4D97-AF65-F5344CB8AC3E}">
        <p14:creationId xmlns:p14="http://schemas.microsoft.com/office/powerpoint/2010/main" val="318017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ff189cb9e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ff189cb9e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why aerodynamics is less of a concern for NASA rockets compared to model rockets – NASA rockets have much more thrust, so can sacrifice some aerodynamics for other things. They also are in the atmosphere for a short amount of time compared to their entire flight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 same aerodynamic principles still apply – use this picture as an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both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Beginning, 0:28, 3:05, 5:20, 5:42, 8:25</a:t>
            </a:r>
          </a:p>
        </p:txBody>
      </p:sp>
    </p:spTree>
    <p:extLst>
      <p:ext uri="{BB962C8B-B14F-4D97-AF65-F5344CB8AC3E}">
        <p14:creationId xmlns:p14="http://schemas.microsoft.com/office/powerpoint/2010/main" val="147802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Should emphasize that NASA had a lot of failed launches in the beginning too, and that Space X is on the shoulder of giants</a:t>
            </a:r>
          </a:p>
        </p:txBody>
      </p:sp>
    </p:spTree>
    <p:extLst>
      <p:ext uri="{BB962C8B-B14F-4D97-AF65-F5344CB8AC3E}">
        <p14:creationId xmlns:p14="http://schemas.microsoft.com/office/powerpoint/2010/main" val="18167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7908211" y="-51200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034239" y="167477"/>
            <a:ext cx="928939" cy="928939"/>
            <a:chOff x="6120868" y="1211319"/>
            <a:chExt cx="1309471" cy="1309471"/>
          </a:xfrm>
        </p:grpSpPr>
        <p:sp>
          <p:nvSpPr>
            <p:cNvPr id="91" name="Google Shape;91;p6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201778" y="1409324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12" name="Google Shape;112;p6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Google Shape;115;p6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6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/>
          <p:nvPr/>
        </p:nvSpPr>
        <p:spPr>
          <a:xfrm>
            <a:off x="6391892" y="742230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-220177" y="3752099"/>
            <a:ext cx="988500" cy="9885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 flipH="1">
            <a:off x="-2274175" y="4464913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0"/>
          <p:cNvGrpSpPr/>
          <p:nvPr/>
        </p:nvGrpSpPr>
        <p:grpSpPr>
          <a:xfrm>
            <a:off x="240256" y="271663"/>
            <a:ext cx="8663488" cy="4600174"/>
            <a:chOff x="263222" y="240375"/>
            <a:chExt cx="8663488" cy="4600174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263222" y="240375"/>
              <a:ext cx="8663488" cy="4586549"/>
              <a:chOff x="263222" y="240375"/>
              <a:chExt cx="8663488" cy="4586549"/>
            </a:xfrm>
          </p:grpSpPr>
          <p:grpSp>
            <p:nvGrpSpPr>
              <p:cNvPr id="466" name="Google Shape;466;p20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467" name="Google Shape;467;p20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0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9" name="Google Shape;469;p20"/>
              <p:cNvSpPr/>
              <p:nvPr/>
            </p:nvSpPr>
            <p:spPr>
              <a:xfrm>
                <a:off x="263222" y="31436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20"/>
              <p:cNvGrpSpPr/>
              <p:nvPr/>
            </p:nvGrpSpPr>
            <p:grpSpPr>
              <a:xfrm>
                <a:off x="1848470" y="4071499"/>
                <a:ext cx="7078241" cy="755426"/>
                <a:chOff x="1848470" y="4071499"/>
                <a:chExt cx="7078241" cy="755426"/>
              </a:xfrm>
            </p:grpSpPr>
            <p:sp>
              <p:nvSpPr>
                <p:cNvPr id="471" name="Google Shape;471;p20"/>
                <p:cNvSpPr/>
                <p:nvPr/>
              </p:nvSpPr>
              <p:spPr>
                <a:xfrm rot="10800000">
                  <a:off x="1848470" y="47499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8804922" y="4071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3" name="Google Shape;473;p20"/>
            <p:cNvSpPr/>
            <p:nvPr/>
          </p:nvSpPr>
          <p:spPr>
            <a:xfrm>
              <a:off x="8425085" y="46726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962158" y="89772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073108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6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bvim4rsNHkQ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8210fwA2Hg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DzQeNE0LyEw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Rockets vs NASA Rockets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87EA-1BA1-60A0-50B0-09F3BFD5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37" y="200564"/>
            <a:ext cx="7704000" cy="592200"/>
          </a:xfrm>
        </p:spPr>
        <p:txBody>
          <a:bodyPr/>
          <a:lstStyle/>
          <a:p>
            <a:r>
              <a:rPr lang="en-US" dirty="0"/>
              <a:t>Space-X Fails</a:t>
            </a:r>
          </a:p>
        </p:txBody>
      </p:sp>
      <p:pic>
        <p:nvPicPr>
          <p:cNvPr id="3" name="Online Media 2" title="How Not to Land an Orbital Rocket Booster">
            <a:hlinkClick r:id="" action="ppaction://media"/>
            <a:extLst>
              <a:ext uri="{FF2B5EF4-FFF2-40B4-BE49-F238E27FC236}">
                <a16:creationId xmlns:a16="http://schemas.microsoft.com/office/drawing/2014/main" id="{870315CB-57F8-9D89-F6BE-4F6239BC29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418" y="975716"/>
            <a:ext cx="6690591" cy="37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8B3-90F0-AF19-FB2C-F95FD412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Space-X Design Philosophy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B22F26-BC35-9764-4F8F-42E171274925}"/>
              </a:ext>
            </a:extLst>
          </p:cNvPr>
          <p:cNvSpPr txBox="1">
            <a:spLocks/>
          </p:cNvSpPr>
          <p:nvPr/>
        </p:nvSpPr>
        <p:spPr>
          <a:xfrm>
            <a:off x="760608" y="1417652"/>
            <a:ext cx="7430892" cy="261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z="2400" dirty="0"/>
              <a:t>Falcon 9 cost per launch: $57 million</a:t>
            </a:r>
          </a:p>
          <a:p>
            <a:r>
              <a:rPr lang="en-US" sz="2400" dirty="0"/>
              <a:t>United Launch Alliance cost per launch: $380 million</a:t>
            </a:r>
          </a:p>
          <a:p>
            <a:r>
              <a:rPr lang="en-US" sz="2400" dirty="0"/>
              <a:t>More of a learn from experience approach to rocketry design</a:t>
            </a:r>
          </a:p>
          <a:p>
            <a:r>
              <a:rPr lang="en-US" sz="2400" dirty="0"/>
              <a:t>Utilizes a lot of help from NASA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F265-2491-491C-A3B6-20187762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446" y="1025904"/>
            <a:ext cx="2131936" cy="630923"/>
          </a:xfrm>
        </p:spPr>
        <p:txBody>
          <a:bodyPr/>
          <a:lstStyle/>
          <a:p>
            <a:r>
              <a:rPr lang="en-US" dirty="0"/>
              <a:t>Very short flight time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4325-73CF-DFAB-1F4A-18963320ED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74898" y="823464"/>
            <a:ext cx="1681419" cy="703012"/>
          </a:xfrm>
        </p:spPr>
        <p:txBody>
          <a:bodyPr/>
          <a:lstStyle/>
          <a:p>
            <a:r>
              <a:rPr lang="en-US" dirty="0"/>
              <a:t>Long flight time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B430C8-D656-9EB1-761A-D3C843D68AA0}"/>
              </a:ext>
            </a:extLst>
          </p:cNvPr>
          <p:cNvSpPr/>
          <p:nvPr/>
        </p:nvSpPr>
        <p:spPr>
          <a:xfrm>
            <a:off x="749944" y="149964"/>
            <a:ext cx="4899245" cy="48435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3768F4-1A57-4D3F-DC84-F54EDC952032}"/>
              </a:ext>
            </a:extLst>
          </p:cNvPr>
          <p:cNvSpPr/>
          <p:nvPr/>
        </p:nvSpPr>
        <p:spPr>
          <a:xfrm>
            <a:off x="3455045" y="109427"/>
            <a:ext cx="4899245" cy="48435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BA5F7A-BED8-A0A8-EA8C-8EB564B3128B}"/>
              </a:ext>
            </a:extLst>
          </p:cNvPr>
          <p:cNvSpPr txBox="1">
            <a:spLocks/>
          </p:cNvSpPr>
          <p:nvPr/>
        </p:nvSpPr>
        <p:spPr>
          <a:xfrm>
            <a:off x="3607445" y="1298321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Same forces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F7381-694E-8484-7E2B-993E327EE190}"/>
              </a:ext>
            </a:extLst>
          </p:cNvPr>
          <p:cNvSpPr txBox="1"/>
          <p:nvPr/>
        </p:nvSpPr>
        <p:spPr>
          <a:xfrm>
            <a:off x="1025406" y="1656827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Relatively low speeds – heat not typically an issue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C2C14-BBAD-7953-1BD3-4B35276C3DAE}"/>
              </a:ext>
            </a:extLst>
          </p:cNvPr>
          <p:cNvSpPr txBox="1"/>
          <p:nvPr/>
        </p:nvSpPr>
        <p:spPr>
          <a:xfrm>
            <a:off x="866693" y="2739270"/>
            <a:ext cx="28211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Aerodynamics very important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A8C51-E3DC-ECA1-3D4B-78945006E01F}"/>
              </a:ext>
            </a:extLst>
          </p:cNvPr>
          <p:cNvSpPr txBox="1"/>
          <p:nvPr/>
        </p:nvSpPr>
        <p:spPr>
          <a:xfrm>
            <a:off x="1226419" y="3409393"/>
            <a:ext cx="22005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Solid propellant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F7DEE9-1249-9FD7-0433-DAE6EBF5EE16}"/>
              </a:ext>
            </a:extLst>
          </p:cNvPr>
          <p:cNvSpPr txBox="1">
            <a:spLocks/>
          </p:cNvSpPr>
          <p:nvPr/>
        </p:nvSpPr>
        <p:spPr>
          <a:xfrm>
            <a:off x="3431072" y="1791724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Passive stability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D0036CA-9E90-B6CB-BFDE-058A3B24C2F7}"/>
              </a:ext>
            </a:extLst>
          </p:cNvPr>
          <p:cNvSpPr txBox="1">
            <a:spLocks/>
          </p:cNvSpPr>
          <p:nvPr/>
        </p:nvSpPr>
        <p:spPr>
          <a:xfrm>
            <a:off x="3403363" y="2248035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Can use active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85034-BC2A-2871-41AE-1593A6A8555E}"/>
              </a:ext>
            </a:extLst>
          </p:cNvPr>
          <p:cNvSpPr txBox="1"/>
          <p:nvPr/>
        </p:nvSpPr>
        <p:spPr>
          <a:xfrm>
            <a:off x="5407819" y="1502939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High speeds (on reentry) – heat is a big design consideration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B207C-0A90-F381-3B85-D72C65184E02}"/>
              </a:ext>
            </a:extLst>
          </p:cNvPr>
          <p:cNvSpPr txBox="1"/>
          <p:nvPr/>
        </p:nvSpPr>
        <p:spPr>
          <a:xfrm>
            <a:off x="1782349" y="3865182"/>
            <a:ext cx="213020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Materials – cardboard, plastic, foam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D4F6B-ACB1-D0B8-96C1-5EB70C87AC50}"/>
              </a:ext>
            </a:extLst>
          </p:cNvPr>
          <p:cNvSpPr txBox="1"/>
          <p:nvPr/>
        </p:nvSpPr>
        <p:spPr>
          <a:xfrm>
            <a:off x="5133721" y="3818581"/>
            <a:ext cx="2130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Materials: Aluminum, titanium, nickel alloy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6BC34-7DD3-1206-C67F-FD881327AEF7}"/>
              </a:ext>
            </a:extLst>
          </p:cNvPr>
          <p:cNvSpPr txBox="1"/>
          <p:nvPr/>
        </p:nvSpPr>
        <p:spPr>
          <a:xfrm>
            <a:off x="5538287" y="3132394"/>
            <a:ext cx="21302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Liquid or solid propellant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D3E94C-5B8E-94DF-0E74-3B7D1FE8E66B}"/>
              </a:ext>
            </a:extLst>
          </p:cNvPr>
          <p:cNvSpPr txBox="1">
            <a:spLocks/>
          </p:cNvSpPr>
          <p:nvPr/>
        </p:nvSpPr>
        <p:spPr>
          <a:xfrm>
            <a:off x="1754603" y="420696"/>
            <a:ext cx="288992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33350" indent="0">
              <a:buNone/>
            </a:pPr>
            <a:r>
              <a:rPr lang="en-US" sz="2500" dirty="0"/>
              <a:t>Model Rocket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F0E9BBE-9AB4-2633-B0F2-02F09880D7E6}"/>
              </a:ext>
            </a:extLst>
          </p:cNvPr>
          <p:cNvSpPr txBox="1">
            <a:spLocks/>
          </p:cNvSpPr>
          <p:nvPr/>
        </p:nvSpPr>
        <p:spPr>
          <a:xfrm>
            <a:off x="4778565" y="364268"/>
            <a:ext cx="288992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33350" indent="0">
              <a:buNone/>
            </a:pPr>
            <a:r>
              <a:rPr lang="en-US" sz="2500" dirty="0"/>
              <a:t>NASA Rocket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7B0EE-1007-0468-3E56-D88A867F63C5}"/>
              </a:ext>
            </a:extLst>
          </p:cNvPr>
          <p:cNvSpPr txBox="1"/>
          <p:nvPr/>
        </p:nvSpPr>
        <p:spPr>
          <a:xfrm>
            <a:off x="5535299" y="2516576"/>
            <a:ext cx="28211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hivo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vo"/>
                <a:ea typeface="Chivo"/>
                <a:cs typeface="Chivo"/>
                <a:sym typeface="Chivo"/>
              </a:rPr>
              <a:t>Aerodynamics not as important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26E8F3-4717-6EBB-6EC7-C7F4AFCADCD9}"/>
              </a:ext>
            </a:extLst>
          </p:cNvPr>
          <p:cNvSpPr txBox="1">
            <a:spLocks/>
          </p:cNvSpPr>
          <p:nvPr/>
        </p:nvSpPr>
        <p:spPr>
          <a:xfrm>
            <a:off x="3478628" y="2926875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Same phases of flight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75D3112-E1B0-3C0C-F90F-854593F69D24}"/>
              </a:ext>
            </a:extLst>
          </p:cNvPr>
          <p:cNvSpPr txBox="1">
            <a:spLocks/>
          </p:cNvSpPr>
          <p:nvPr/>
        </p:nvSpPr>
        <p:spPr>
          <a:xfrm>
            <a:off x="3650656" y="3530036"/>
            <a:ext cx="2131936" cy="6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○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Condensed Light"/>
              <a:buChar char="■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dirty="0"/>
              <a:t>Looks cool!</a:t>
            </a:r>
          </a:p>
        </p:txBody>
      </p:sp>
    </p:spTree>
    <p:extLst>
      <p:ext uri="{BB962C8B-B14F-4D97-AF65-F5344CB8AC3E}">
        <p14:creationId xmlns:p14="http://schemas.microsoft.com/office/powerpoint/2010/main" val="6902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Rocket Engine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BA807-6FBF-7C22-2A66-54B3526F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" y="1548968"/>
            <a:ext cx="5659582" cy="26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818CCD-7401-561D-76CD-43332A5E1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" r="585" b="1"/>
          <a:stretch/>
        </p:blipFill>
        <p:spPr bwMode="auto">
          <a:xfrm>
            <a:off x="6207746" y="1302140"/>
            <a:ext cx="2257382" cy="28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B824-4059-E785-D4B4-A70B6E49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Saturn V Engines</a:t>
            </a:r>
          </a:p>
        </p:txBody>
      </p:sp>
      <p:pic>
        <p:nvPicPr>
          <p:cNvPr id="1026" name="Picture 2" descr="A Saturn V F-1 engine on display at NASA's Marshall Space Flight Center [2592x1728 ...">
            <a:extLst>
              <a:ext uri="{FF2B5EF4-FFF2-40B4-BE49-F238E27FC236}">
                <a16:creationId xmlns:a16="http://schemas.microsoft.com/office/drawing/2014/main" id="{4C89C33D-5BFA-EB94-9261-B89D51C2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90" y="1267364"/>
            <a:ext cx="2316947" cy="34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turn V Second Stage J-2 Engines. Photograph by Mark Williamson/science Photo Library - Pixels">
            <a:extLst>
              <a:ext uri="{FF2B5EF4-FFF2-40B4-BE49-F238E27FC236}">
                <a16:creationId xmlns:a16="http://schemas.microsoft.com/office/drawing/2014/main" id="{E40BDF84-3FD3-629B-15BA-466B65A8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94" y="1347943"/>
            <a:ext cx="3300337" cy="3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Control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1A2C-60CA-B812-D6FF-0372FCD5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73" y="1317563"/>
            <a:ext cx="5382128" cy="3408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E2FAB7-D326-758B-F809-4A6DDF5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Vectoring in Action</a:t>
            </a:r>
          </a:p>
        </p:txBody>
      </p:sp>
      <p:pic>
        <p:nvPicPr>
          <p:cNvPr id="4" name="Online Media 3" title="AIM-9X Tail Vectoring Demo">
            <a:hlinkClick r:id="" action="ppaction://media"/>
            <a:extLst>
              <a:ext uri="{FF2B5EF4-FFF2-40B4-BE49-F238E27FC236}">
                <a16:creationId xmlns:a16="http://schemas.microsoft.com/office/drawing/2014/main" id="{A646027E-978F-0786-6DB9-5A2F539E6C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83021" y="1104461"/>
            <a:ext cx="6511158" cy="3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6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at High Speed</a:t>
            </a:r>
            <a:endParaRPr dirty="0"/>
          </a:p>
        </p:txBody>
      </p:sp>
      <p:sp>
        <p:nvSpPr>
          <p:cNvPr id="1911" name="Google Shape;1911;p6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69"/>
          <p:cNvGrpSpPr/>
          <p:nvPr/>
        </p:nvGrpSpPr>
        <p:grpSpPr>
          <a:xfrm>
            <a:off x="5849115" y="3282475"/>
            <a:ext cx="2472918" cy="1164074"/>
            <a:chOff x="4769825" y="756450"/>
            <a:chExt cx="1075041" cy="506031"/>
          </a:xfrm>
        </p:grpSpPr>
        <p:sp>
          <p:nvSpPr>
            <p:cNvPr id="1913" name="Google Shape;1913;p6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69"/>
          <p:cNvGrpSpPr/>
          <p:nvPr/>
        </p:nvGrpSpPr>
        <p:grpSpPr>
          <a:xfrm flipH="1">
            <a:off x="7132253" y="1401577"/>
            <a:ext cx="1291752" cy="1093095"/>
            <a:chOff x="575162" y="3714864"/>
            <a:chExt cx="1291752" cy="1093095"/>
          </a:xfrm>
        </p:grpSpPr>
        <p:sp>
          <p:nvSpPr>
            <p:cNvPr id="1919" name="Google Shape;1919;p6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0" name="Google Shape;1920;p6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921" name="Google Shape;1921;p6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1242;p48">
            <a:extLst>
              <a:ext uri="{FF2B5EF4-FFF2-40B4-BE49-F238E27FC236}">
                <a16:creationId xmlns:a16="http://schemas.microsoft.com/office/drawing/2014/main" id="{7CE26533-99B9-C72A-C611-EC7C87EFACAD}"/>
              </a:ext>
            </a:extLst>
          </p:cNvPr>
          <p:cNvSpPr txBox="1">
            <a:spLocks/>
          </p:cNvSpPr>
          <p:nvPr/>
        </p:nvSpPr>
        <p:spPr>
          <a:xfrm>
            <a:off x="520496" y="1380254"/>
            <a:ext cx="5244655" cy="282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l"/>
            <a:r>
              <a:rPr lang="en-US" sz="2000" dirty="0"/>
              <a:t>Large Forces: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Bigger engines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Stronger airframes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Special design considerations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2000" dirty="0"/>
              <a:t>High Temperatures: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Special materials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Active cooling</a:t>
            </a:r>
          </a:p>
          <a:p>
            <a:pPr marL="0" indent="0" algn="l"/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12" name="Google Shape;1112;p4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DFDD7E-B142-1D77-2EEC-A233F04369DF}"/>
              </a:ext>
            </a:extLst>
          </p:cNvPr>
          <p:cNvGrpSpPr/>
          <p:nvPr/>
        </p:nvGrpSpPr>
        <p:grpSpPr>
          <a:xfrm>
            <a:off x="993044" y="1271246"/>
            <a:ext cx="2358477" cy="3653577"/>
            <a:chOff x="2732033" y="1674647"/>
            <a:chExt cx="2094210" cy="3244194"/>
          </a:xfrm>
        </p:grpSpPr>
        <p:pic>
          <p:nvPicPr>
            <p:cNvPr id="1026" name="Picture 2" descr="aerodynamic shapes in nature - Google Search | Aerospace engineering, Physics and mathematics ...">
              <a:extLst>
                <a:ext uri="{FF2B5EF4-FFF2-40B4-BE49-F238E27FC236}">
                  <a16:creationId xmlns:a16="http://schemas.microsoft.com/office/drawing/2014/main" id="{72A1A63C-CACA-679E-2A19-ED92C0E9A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99"/>
            <a:stretch/>
          </p:blipFill>
          <p:spPr bwMode="auto">
            <a:xfrm>
              <a:off x="2732033" y="1674647"/>
              <a:ext cx="2094210" cy="59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aerodynamic shapes in nature - Google Search | Aerospace engineering, Physics and mathematics ...">
              <a:extLst>
                <a:ext uri="{FF2B5EF4-FFF2-40B4-BE49-F238E27FC236}">
                  <a16:creationId xmlns:a16="http://schemas.microsoft.com/office/drawing/2014/main" id="{24618A35-9CA9-BBF2-C50D-A0F95139FB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5" b="7821"/>
            <a:stretch/>
          </p:blipFill>
          <p:spPr bwMode="auto">
            <a:xfrm>
              <a:off x="2732033" y="2266730"/>
              <a:ext cx="2094210" cy="26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6997FD-652A-C4AA-7F68-76A20FA539E9}"/>
              </a:ext>
            </a:extLst>
          </p:cNvPr>
          <p:cNvGrpSpPr/>
          <p:nvPr/>
        </p:nvGrpSpPr>
        <p:grpSpPr>
          <a:xfrm>
            <a:off x="4005375" y="1448408"/>
            <a:ext cx="4617308" cy="3307492"/>
            <a:chOff x="4081848" y="1264508"/>
            <a:chExt cx="4617308" cy="3307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D1F2BB-826F-8065-A8C6-020D8D3EAC92}"/>
                </a:ext>
              </a:extLst>
            </p:cNvPr>
            <p:cNvSpPr/>
            <p:nvPr/>
          </p:nvSpPr>
          <p:spPr>
            <a:xfrm>
              <a:off x="4081848" y="1264508"/>
              <a:ext cx="4617308" cy="3307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Richard Nakka's Experimental Rocketry Site">
              <a:extLst>
                <a:ext uri="{FF2B5EF4-FFF2-40B4-BE49-F238E27FC236}">
                  <a16:creationId xmlns:a16="http://schemas.microsoft.com/office/drawing/2014/main" id="{C2FD5294-B8C8-5A80-F818-D4C4AAA4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398" y="1421326"/>
              <a:ext cx="4377875" cy="298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FBBA-F4D8-D8B2-EE53-ADC7FF5E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36" y="242128"/>
            <a:ext cx="7704000" cy="592200"/>
          </a:xfrm>
        </p:spPr>
        <p:txBody>
          <a:bodyPr/>
          <a:lstStyle/>
          <a:p>
            <a:r>
              <a:rPr lang="en-US" dirty="0"/>
              <a:t>Model Rocketry Fails</a:t>
            </a:r>
          </a:p>
        </p:txBody>
      </p:sp>
      <p:pic>
        <p:nvPicPr>
          <p:cNvPr id="5" name="Online Media 4" title="High Power Rocketry FAIL COMPILATION (CATO, Shred, Chuffs and More)">
            <a:hlinkClick r:id="" action="ppaction://media"/>
            <a:extLst>
              <a:ext uri="{FF2B5EF4-FFF2-40B4-BE49-F238E27FC236}">
                <a16:creationId xmlns:a16="http://schemas.microsoft.com/office/drawing/2014/main" id="{E5D4381F-E958-DA59-1C4D-6729D0887F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5572" y="894414"/>
            <a:ext cx="6916882" cy="39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305</Words>
  <Application>Microsoft Office PowerPoint</Application>
  <PresentationFormat>On-screen Show (16:9)</PresentationFormat>
  <Paragraphs>49</Paragraphs>
  <Slides>11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Anek Devanagari ExtraBold</vt:lpstr>
      <vt:lpstr>Fredoka One</vt:lpstr>
      <vt:lpstr>Roboto Condensed Light</vt:lpstr>
      <vt:lpstr>Chivo</vt:lpstr>
      <vt:lpstr>Arial</vt:lpstr>
      <vt:lpstr>Astronomical Observatory by Slidesgo</vt:lpstr>
      <vt:lpstr>Model Rockets vs NASA Rockets</vt:lpstr>
      <vt:lpstr>PowerPoint Presentation</vt:lpstr>
      <vt:lpstr>Model Rocket Engine</vt:lpstr>
      <vt:lpstr>Saturn V Engines</vt:lpstr>
      <vt:lpstr>Active Control</vt:lpstr>
      <vt:lpstr>Thrust Vectoring in Action</vt:lpstr>
      <vt:lpstr>Problems at High Speed</vt:lpstr>
      <vt:lpstr>Aerodynamics</vt:lpstr>
      <vt:lpstr>Model Rocketry Fails</vt:lpstr>
      <vt:lpstr>Space-X Fails</vt:lpstr>
      <vt:lpstr>Space-X Design Philosophy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9</cp:revision>
  <dcterms:modified xsi:type="dcterms:W3CDTF">2024-07-06T22:12:02Z</dcterms:modified>
</cp:coreProperties>
</file>