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4" r:id="rId4"/>
    <p:sldId id="260" r:id="rId5"/>
    <p:sldId id="262" r:id="rId6"/>
    <p:sldId id="265" r:id="rId7"/>
    <p:sldId id="293" r:id="rId8"/>
    <p:sldId id="263" r:id="rId9"/>
    <p:sldId id="258" r:id="rId10"/>
    <p:sldId id="294" r:id="rId11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3"/>
    </p:embeddedFon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Fredoka One" panose="02000000000000000000" pitchFamily="2" charset="0"/>
      <p:regular r:id="rId18"/>
    </p:embeddedFont>
    <p:embeddedFont>
      <p:font typeface="Palanquin Dark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5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Elliptical – most aerodynamic, but difficult to construct</a:t>
            </a:r>
          </a:p>
          <a:p>
            <a:r>
              <a:rPr lang="en-US" dirty="0"/>
              <a:t>Trapezoidal – moves CP forward</a:t>
            </a:r>
          </a:p>
          <a:p>
            <a:r>
              <a:rPr lang="en-US" dirty="0"/>
              <a:t>Rectangular/square – easiest to make, but least aerodynamic</a:t>
            </a:r>
          </a:p>
          <a:p>
            <a:r>
              <a:rPr lang="en-US" dirty="0"/>
              <a:t>Clipped delta – aerodynamic, moderately easy to construct, very well balanced</a:t>
            </a:r>
          </a:p>
          <a:p>
            <a:r>
              <a:rPr lang="en-US" dirty="0"/>
              <a:t>Also swept type – more aerodynamic and moves </a:t>
            </a:r>
            <a:r>
              <a:rPr lang="en-US"/>
              <a:t>CP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7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difference between rocket and airplane?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Instead of wings, rockets have fins, and fins also generate lift – it’s what causes rockets to right themselves, since lift only occurs when there is an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that affect viscosity: temperature and pressure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 is more compressible at low speeds and less compressible at high speeds because the particles don’t have time to get out of the way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Spin stabilization too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 = average surface area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important thing to consider when building a model rocket is CG vs CP ratio. Less important in actual rockets because of active control. Some missiles purposely have a low stability so that they can maneuver better, since there is less resistance to change.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80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4" r:id="rId5"/>
    <p:sldLayoutId id="2147483667" r:id="rId6"/>
    <p:sldLayoutId id="2147483673" r:id="rId7"/>
    <p:sldLayoutId id="2147483674" r:id="rId8"/>
    <p:sldLayoutId id="2147483681" r:id="rId9"/>
    <p:sldLayoutId id="2147483682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red shapes&#10;&#10;Description automatically generated with medium confidence">
            <a:extLst>
              <a:ext uri="{FF2B5EF4-FFF2-40B4-BE49-F238E27FC236}">
                <a16:creationId xmlns:a16="http://schemas.microsoft.com/office/drawing/2014/main" id="{7F477D72-2451-CCE3-3BC5-2E06240A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6" y="851436"/>
            <a:ext cx="2913768" cy="373441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889DA30-052C-B840-5EB0-09D34999C7FD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Fin Shapes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2D802-A61D-D5A4-F4DA-A4E283645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748" y="4363479"/>
            <a:ext cx="1223326" cy="218911"/>
          </a:xfrm>
          <a:prstGeom prst="rect">
            <a:avLst/>
          </a:prstGeom>
        </p:spPr>
      </p:pic>
      <p:sp>
        <p:nvSpPr>
          <p:cNvPr id="9" name="Google Shape;1182;p44">
            <a:extLst>
              <a:ext uri="{FF2B5EF4-FFF2-40B4-BE49-F238E27FC236}">
                <a16:creationId xmlns:a16="http://schemas.microsoft.com/office/drawing/2014/main" id="{F1F5F19B-65E6-7AE8-D6FF-597915FC35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3992" y="1139313"/>
            <a:ext cx="1873614" cy="45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</a:pPr>
            <a:r>
              <a:rPr lang="en" dirty="0"/>
              <a:t>Rectangular</a:t>
            </a:r>
            <a:endParaRPr dirty="0"/>
          </a:p>
        </p:txBody>
      </p:sp>
      <p:sp>
        <p:nvSpPr>
          <p:cNvPr id="10" name="Google Shape;1182;p44">
            <a:extLst>
              <a:ext uri="{FF2B5EF4-FFF2-40B4-BE49-F238E27FC236}">
                <a16:creationId xmlns:a16="http://schemas.microsoft.com/office/drawing/2014/main" id="{E0C29A2C-4C87-B51A-EDD2-D89CF880F603}"/>
              </a:ext>
            </a:extLst>
          </p:cNvPr>
          <p:cNvSpPr txBox="1">
            <a:spLocks/>
          </p:cNvSpPr>
          <p:nvPr/>
        </p:nvSpPr>
        <p:spPr>
          <a:xfrm>
            <a:off x="720000" y="2410479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Swept</a:t>
            </a:r>
          </a:p>
        </p:txBody>
      </p:sp>
      <p:sp>
        <p:nvSpPr>
          <p:cNvPr id="12" name="Google Shape;1182;p44">
            <a:extLst>
              <a:ext uri="{FF2B5EF4-FFF2-40B4-BE49-F238E27FC236}">
                <a16:creationId xmlns:a16="http://schemas.microsoft.com/office/drawing/2014/main" id="{A5F76412-3EA1-B104-7678-25D1D90FE925}"/>
              </a:ext>
            </a:extLst>
          </p:cNvPr>
          <p:cNvSpPr txBox="1">
            <a:spLocks/>
          </p:cNvSpPr>
          <p:nvPr/>
        </p:nvSpPr>
        <p:spPr>
          <a:xfrm>
            <a:off x="924919" y="3841158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Tapered Swept</a:t>
            </a:r>
          </a:p>
        </p:txBody>
      </p:sp>
      <p:sp>
        <p:nvSpPr>
          <p:cNvPr id="13" name="Google Shape;1182;p44">
            <a:extLst>
              <a:ext uri="{FF2B5EF4-FFF2-40B4-BE49-F238E27FC236}">
                <a16:creationId xmlns:a16="http://schemas.microsoft.com/office/drawing/2014/main" id="{6561B418-E53B-48D1-64DB-1DD26B0A76FE}"/>
              </a:ext>
            </a:extLst>
          </p:cNvPr>
          <p:cNvSpPr txBox="1">
            <a:spLocks/>
          </p:cNvSpPr>
          <p:nvPr/>
        </p:nvSpPr>
        <p:spPr>
          <a:xfrm>
            <a:off x="6218857" y="1237769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Clipped Delta</a:t>
            </a:r>
          </a:p>
        </p:txBody>
      </p:sp>
      <p:sp>
        <p:nvSpPr>
          <p:cNvPr id="15" name="Google Shape;1182;p44">
            <a:extLst>
              <a:ext uri="{FF2B5EF4-FFF2-40B4-BE49-F238E27FC236}">
                <a16:creationId xmlns:a16="http://schemas.microsoft.com/office/drawing/2014/main" id="{A225AE92-1B29-5BF4-DA1B-727E9E05E4A4}"/>
              </a:ext>
            </a:extLst>
          </p:cNvPr>
          <p:cNvSpPr txBox="1">
            <a:spLocks/>
          </p:cNvSpPr>
          <p:nvPr/>
        </p:nvSpPr>
        <p:spPr>
          <a:xfrm>
            <a:off x="6423776" y="2298130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Trapezoidal</a:t>
            </a:r>
          </a:p>
        </p:txBody>
      </p:sp>
      <p:sp>
        <p:nvSpPr>
          <p:cNvPr id="16" name="Google Shape;1182;p44">
            <a:extLst>
              <a:ext uri="{FF2B5EF4-FFF2-40B4-BE49-F238E27FC236}">
                <a16:creationId xmlns:a16="http://schemas.microsoft.com/office/drawing/2014/main" id="{1940558B-13F4-2CC4-F869-90E71CB40AD7}"/>
              </a:ext>
            </a:extLst>
          </p:cNvPr>
          <p:cNvSpPr txBox="1">
            <a:spLocks/>
          </p:cNvSpPr>
          <p:nvPr/>
        </p:nvSpPr>
        <p:spPr>
          <a:xfrm>
            <a:off x="6218857" y="3929815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Elliptical</a:t>
            </a:r>
          </a:p>
        </p:txBody>
      </p:sp>
    </p:spTree>
    <p:extLst>
      <p:ext uri="{BB962C8B-B14F-4D97-AF65-F5344CB8AC3E}">
        <p14:creationId xmlns:p14="http://schemas.microsoft.com/office/powerpoint/2010/main" val="5757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A diagram of a flight&#10;&#10;Description automatically generated">
            <a:extLst>
              <a:ext uri="{FF2B5EF4-FFF2-40B4-BE49-F238E27FC236}">
                <a16:creationId xmlns:a16="http://schemas.microsoft.com/office/drawing/2014/main" id="{A99B8848-E011-0085-FA6A-47D43DC7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9325"/>
            <a:ext cx="5697682" cy="3784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an Airplane vs Rocket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7" y="1330317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rocket with text on it&#10;&#10;Description automatically generated">
            <a:extLst>
              <a:ext uri="{FF2B5EF4-FFF2-40B4-BE49-F238E27FC236}">
                <a16:creationId xmlns:a16="http://schemas.microsoft.com/office/drawing/2014/main" id="{C7BA82CF-A8A3-825D-C027-37342A04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96" y="571501"/>
            <a:ext cx="4049665" cy="439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Stability</a:t>
            </a:r>
            <a:endParaRPr dirty="0"/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6546B07-F77B-36F0-16CF-BA6A22D2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6" y="1678509"/>
            <a:ext cx="3805652" cy="2338820"/>
          </a:xfrm>
          <a:prstGeom prst="rect">
            <a:avLst/>
          </a:prstGeom>
        </p:spPr>
      </p:pic>
      <p:pic>
        <p:nvPicPr>
          <p:cNvPr id="3" name="Picture 2" descr="A diagram of a wind force application&#10;&#10;Description automatically generated">
            <a:extLst>
              <a:ext uri="{FF2B5EF4-FFF2-40B4-BE49-F238E27FC236}">
                <a16:creationId xmlns:a16="http://schemas.microsoft.com/office/drawing/2014/main" id="{359406F7-1773-BF09-C391-FBE73845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58" y="1392019"/>
            <a:ext cx="4484116" cy="2732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415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Arial</vt:lpstr>
      <vt:lpstr>Chivo</vt:lpstr>
      <vt:lpstr>Palanquin Dark</vt:lpstr>
      <vt:lpstr>Anek Devanagari ExtraBold</vt:lpstr>
      <vt:lpstr>Fredoka One</vt:lpstr>
      <vt:lpstr>Astronomical Observatory by Slidesgo</vt:lpstr>
      <vt:lpstr>Intro to Rocketry</vt:lpstr>
      <vt:lpstr>What is a rocket?</vt:lpstr>
      <vt:lpstr>Uses of Rocketry</vt:lpstr>
      <vt:lpstr>Newton’s Laws of Motion</vt:lpstr>
      <vt:lpstr>Flight of a Model Rocket</vt:lpstr>
      <vt:lpstr>Forces on an Airplane vs Rocket</vt:lpstr>
      <vt:lpstr>Lift Force</vt:lpstr>
      <vt:lpstr>Aerodynamics of Flight</vt:lpstr>
      <vt:lpstr>Rocket Stability</vt:lpstr>
      <vt:lpstr>Fin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13</cp:revision>
  <dcterms:modified xsi:type="dcterms:W3CDTF">2024-07-06T23:08:25Z</dcterms:modified>
</cp:coreProperties>
</file>