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9" r:id="rId3"/>
    <p:sldId id="264" r:id="rId4"/>
    <p:sldId id="260" r:id="rId5"/>
    <p:sldId id="262" r:id="rId6"/>
    <p:sldId id="265" r:id="rId7"/>
    <p:sldId id="293" r:id="rId8"/>
    <p:sldId id="263" r:id="rId9"/>
    <p:sldId id="258" r:id="rId10"/>
    <p:sldId id="294" r:id="rId11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3"/>
    </p:embeddedFont>
    <p:embeddedFont>
      <p:font typeface="Chivo" panose="020B0604020202020204" charset="0"/>
      <p:regular r:id="rId14"/>
      <p:bold r:id="rId15"/>
      <p:italic r:id="rId16"/>
      <p:boldItalic r:id="rId17"/>
    </p:embeddedFont>
    <p:embeddedFont>
      <p:font typeface="Fredoka One" panose="02000000000000000000" pitchFamily="2" charset="0"/>
      <p:regular r:id="rId18"/>
    </p:embeddedFont>
    <p:embeddedFont>
      <p:font typeface="Palanquin Dark" panose="020B0604020202020204" charset="0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1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Elliptical – most aerodynamic, but difficult to construct</a:t>
            </a:r>
          </a:p>
          <a:p>
            <a:r>
              <a:rPr lang="en-US" dirty="0"/>
              <a:t>Trapezoidal – moves CP forward</a:t>
            </a:r>
          </a:p>
          <a:p>
            <a:r>
              <a:rPr lang="en-US" dirty="0"/>
              <a:t>Rectangular/square – easiest to make, but least aerodynamic</a:t>
            </a:r>
          </a:p>
          <a:p>
            <a:r>
              <a:rPr lang="en-US" dirty="0"/>
              <a:t>Clipped delta – aerodynamic, moderately easy to construct, very well balanced</a:t>
            </a:r>
          </a:p>
          <a:p>
            <a:r>
              <a:rPr lang="en-US" dirty="0"/>
              <a:t>Also swept type – more aerodynamic and moves </a:t>
            </a:r>
            <a:r>
              <a:rPr lang="en-US"/>
              <a:t>CP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7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 kids answer the question first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difference between rocket and airplane?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f189cb9e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ff189cb9e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Sounding rockets – Rockets carrying scientific instruments into the upper atmosphere to take measurements of things like air quality and radiation in the air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these three laws relate to rocketry?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velocity and acceleration at each point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Instead of wings, rockets have fins, and fins also generate lift – it’s what causes rockets to right themselves, since lift only occurs when there is an angle of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28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that affect viscosity: temperature and pressure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 is more compressible at low speeds and less compressible at high speeds because the particles don’t have time to get out of the way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Spin stabilization too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 = average surface area 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most important thing to consider when building a model rocket is CG vs CP ratio. Less important in actual rockets because of active control. Some missiles purposely have a low stability so that they can maneuver better, since there is less resistance to change.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80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subTitle" idx="1"/>
          </p:nvPr>
        </p:nvSpPr>
        <p:spPr>
          <a:xfrm>
            <a:off x="1254788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subTitle" idx="2"/>
          </p:nvPr>
        </p:nvSpPr>
        <p:spPr>
          <a:xfrm>
            <a:off x="1254788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3"/>
          </p:nvPr>
        </p:nvSpPr>
        <p:spPr>
          <a:xfrm>
            <a:off x="5112413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4"/>
          </p:nvPr>
        </p:nvSpPr>
        <p:spPr>
          <a:xfrm>
            <a:off x="5112413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1840325"/>
            <a:ext cx="804600" cy="80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8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-371887" y="173322"/>
            <a:ext cx="11016561" cy="6305165"/>
            <a:chOff x="-371887" y="173322"/>
            <a:chExt cx="11016561" cy="6305165"/>
          </a:xfrm>
        </p:grpSpPr>
        <p:sp>
          <p:nvSpPr>
            <p:cNvPr id="405" name="Google Shape;405;p18"/>
            <p:cNvSpPr/>
            <p:nvPr/>
          </p:nvSpPr>
          <p:spPr>
            <a:xfrm rot="10800000" flipH="1">
              <a:off x="-371887" y="4397450"/>
              <a:ext cx="6361031" cy="2081038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124100" y="4608587"/>
              <a:ext cx="895800" cy="8958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1799994">
              <a:off x="8283167" y="524354"/>
              <a:ext cx="1967565" cy="2102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18"/>
            <p:cNvGrpSpPr/>
            <p:nvPr/>
          </p:nvGrpSpPr>
          <p:grpSpPr>
            <a:xfrm>
              <a:off x="7911242" y="173322"/>
              <a:ext cx="1020754" cy="1020754"/>
              <a:chOff x="3373650" y="2281500"/>
              <a:chExt cx="537975" cy="537975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3FA3">
                      <a:alpha val="4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8"/>
          <p:cNvGrpSpPr/>
          <p:nvPr/>
        </p:nvGrpSpPr>
        <p:grpSpPr>
          <a:xfrm>
            <a:off x="270918" y="1538036"/>
            <a:ext cx="8602163" cy="3407917"/>
            <a:chOff x="270918" y="1538036"/>
            <a:chExt cx="8602163" cy="3407917"/>
          </a:xfrm>
        </p:grpSpPr>
        <p:sp>
          <p:nvSpPr>
            <p:cNvPr id="415" name="Google Shape;415;p18"/>
            <p:cNvSpPr/>
            <p:nvPr/>
          </p:nvSpPr>
          <p:spPr>
            <a:xfrm>
              <a:off x="8825854" y="1538036"/>
              <a:ext cx="47228" cy="4722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270918" y="4216263"/>
              <a:ext cx="8552831" cy="729690"/>
              <a:chOff x="295585" y="4216263"/>
              <a:chExt cx="8552831" cy="729690"/>
            </a:xfrm>
          </p:grpSpPr>
          <p:sp>
            <p:nvSpPr>
              <p:cNvPr id="417" name="Google Shape;417;p18"/>
              <p:cNvSpPr/>
              <p:nvPr/>
            </p:nvSpPr>
            <p:spPr>
              <a:xfrm>
                <a:off x="463508" y="476260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8" name="Google Shape;418;p18"/>
              <p:cNvGrpSpPr/>
              <p:nvPr/>
            </p:nvGrpSpPr>
            <p:grpSpPr>
              <a:xfrm>
                <a:off x="295585" y="4216263"/>
                <a:ext cx="8552831" cy="729690"/>
                <a:chOff x="1833428" y="2310175"/>
                <a:chExt cx="3672792" cy="313347"/>
              </a:xfrm>
            </p:grpSpPr>
            <p:sp>
              <p:nvSpPr>
                <p:cNvPr id="419" name="Google Shape;419;p18"/>
                <p:cNvSpPr/>
                <p:nvPr/>
              </p:nvSpPr>
              <p:spPr>
                <a:xfrm>
                  <a:off x="5453921" y="2571249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5418245" y="2421272"/>
                  <a:ext cx="295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258485" y="2476306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1833428" y="2310175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/>
          <p:nvPr/>
        </p:nvSpPr>
        <p:spPr>
          <a:xfrm>
            <a:off x="6979487" y="-415800"/>
            <a:ext cx="2685099" cy="1699600"/>
          </a:xfrm>
          <a:custGeom>
            <a:avLst/>
            <a:gdLst/>
            <a:ahLst/>
            <a:cxnLst/>
            <a:rect l="l" t="t" r="r" b="b"/>
            <a:pathLst>
              <a:path w="22023" h="13940" extrusionOk="0">
                <a:moveTo>
                  <a:pt x="22015" y="1"/>
                </a:moveTo>
                <a:lnTo>
                  <a:pt x="1" y="2863"/>
                </a:lnTo>
                <a:cubicBezTo>
                  <a:pt x="44" y="2861"/>
                  <a:pt x="86" y="2860"/>
                  <a:pt x="128" y="2860"/>
                </a:cubicBezTo>
                <a:cubicBezTo>
                  <a:pt x="1335" y="2860"/>
                  <a:pt x="2351" y="3774"/>
                  <a:pt x="3156" y="4689"/>
                </a:cubicBezTo>
                <a:cubicBezTo>
                  <a:pt x="4404" y="6109"/>
                  <a:pt x="5478" y="7672"/>
                  <a:pt x="6365" y="9340"/>
                </a:cubicBezTo>
                <a:cubicBezTo>
                  <a:pt x="7311" y="11121"/>
                  <a:pt x="8258" y="13232"/>
                  <a:pt x="10189" y="13803"/>
                </a:cubicBezTo>
                <a:cubicBezTo>
                  <a:pt x="10507" y="13896"/>
                  <a:pt x="10827" y="13939"/>
                  <a:pt x="11145" y="13939"/>
                </a:cubicBezTo>
                <a:cubicBezTo>
                  <a:pt x="12775" y="13939"/>
                  <a:pt x="14362" y="12809"/>
                  <a:pt x="15418" y="11489"/>
                </a:cubicBezTo>
                <a:cubicBezTo>
                  <a:pt x="16688" y="9911"/>
                  <a:pt x="17545" y="7995"/>
                  <a:pt x="19032" y="6620"/>
                </a:cubicBezTo>
                <a:cubicBezTo>
                  <a:pt x="19671" y="6026"/>
                  <a:pt x="20430" y="5538"/>
                  <a:pt x="20963" y="4839"/>
                </a:cubicBezTo>
                <a:cubicBezTo>
                  <a:pt x="21985" y="3502"/>
                  <a:pt x="22023" y="1684"/>
                  <a:pt x="22015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5"/>
          </p:nvPr>
        </p:nvSpPr>
        <p:spPr>
          <a:xfrm>
            <a:off x="6061907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6"/>
          </p:nvPr>
        </p:nvSpPr>
        <p:spPr>
          <a:xfrm>
            <a:off x="6061907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-3562125" y="3776825"/>
            <a:ext cx="6204749" cy="202990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5529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1"/>
          <p:cNvGrpSpPr/>
          <p:nvPr/>
        </p:nvGrpSpPr>
        <p:grpSpPr>
          <a:xfrm>
            <a:off x="7391913" y="153406"/>
            <a:ext cx="2005201" cy="1917401"/>
            <a:chOff x="7391913" y="153406"/>
            <a:chExt cx="2005201" cy="1917401"/>
          </a:xfrm>
        </p:grpSpPr>
        <p:grpSp>
          <p:nvGrpSpPr>
            <p:cNvPr id="487" name="Google Shape;487;p21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488" name="Google Shape;488;p21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1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219131" y="4140023"/>
            <a:ext cx="2544246" cy="850071"/>
            <a:chOff x="246252" y="4091642"/>
            <a:chExt cx="2544246" cy="850071"/>
          </a:xfrm>
        </p:grpSpPr>
        <p:grpSp>
          <p:nvGrpSpPr>
            <p:cNvPr id="500" name="Google Shape;500;p21"/>
            <p:cNvGrpSpPr/>
            <p:nvPr/>
          </p:nvGrpSpPr>
          <p:grpSpPr>
            <a:xfrm>
              <a:off x="451918" y="4091642"/>
              <a:ext cx="1904314" cy="811484"/>
              <a:chOff x="17652" y="4091641"/>
              <a:chExt cx="1904314" cy="811484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18437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502;p21"/>
              <p:cNvGrpSpPr/>
              <p:nvPr/>
            </p:nvGrpSpPr>
            <p:grpSpPr>
              <a:xfrm rot="10800000">
                <a:off x="17652" y="4091641"/>
                <a:ext cx="840992" cy="811484"/>
                <a:chOff x="7557062" y="338511"/>
                <a:chExt cx="566363" cy="546527"/>
              </a:xfrm>
            </p:grpSpPr>
            <p:sp>
              <p:nvSpPr>
                <p:cNvPr id="503" name="Google Shape;503;p21"/>
                <p:cNvSpPr/>
                <p:nvPr/>
              </p:nvSpPr>
              <p:spPr>
                <a:xfrm>
                  <a:off x="809162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7557062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5" name="Google Shape;505;p21"/>
            <p:cNvSpPr/>
            <p:nvPr/>
          </p:nvSpPr>
          <p:spPr>
            <a:xfrm>
              <a:off x="2628073" y="4787562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46252" y="4762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/>
          <p:nvPr/>
        </p:nvSpPr>
        <p:spPr>
          <a:xfrm rot="5400000" flipH="1">
            <a:off x="-2824578" y="1913196"/>
            <a:ext cx="6282291" cy="3358718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FF3FA3">
                  <a:alpha val="44705"/>
                  <a:alpha val="82160"/>
                </a:srgbClr>
              </a:gs>
              <a:gs pos="100000">
                <a:srgbClr val="FFFFFF">
                  <a:alpha val="0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1"/>
          </p:nvPr>
        </p:nvSpPr>
        <p:spPr>
          <a:xfrm>
            <a:off x="2489700" y="2766541"/>
            <a:ext cx="42861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title"/>
          </p:nvPr>
        </p:nvSpPr>
        <p:spPr>
          <a:xfrm>
            <a:off x="2489700" y="1363868"/>
            <a:ext cx="4286100" cy="12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7300698" y="3383397"/>
            <a:ext cx="1348677" cy="1305743"/>
            <a:chOff x="6501379" y="728549"/>
            <a:chExt cx="1575557" cy="1525401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9" name="Google Shape;709;p27"/>
            <p:cNvSpPr/>
            <p:nvPr/>
          </p:nvSpPr>
          <p:spPr>
            <a:xfrm rot="-5400000">
              <a:off x="7370436" y="1547450"/>
              <a:ext cx="706500" cy="706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494625" y="454360"/>
            <a:ext cx="1721235" cy="1456549"/>
            <a:chOff x="494625" y="454360"/>
            <a:chExt cx="1721235" cy="1456549"/>
          </a:xfrm>
        </p:grpSpPr>
        <p:sp>
          <p:nvSpPr>
            <p:cNvPr id="711" name="Google Shape;711;p27"/>
            <p:cNvSpPr/>
            <p:nvPr/>
          </p:nvSpPr>
          <p:spPr>
            <a:xfrm rot="10800000">
              <a:off x="720925" y="1005394"/>
              <a:ext cx="499269" cy="511961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27"/>
            <p:cNvGrpSpPr/>
            <p:nvPr/>
          </p:nvGrpSpPr>
          <p:grpSpPr>
            <a:xfrm flipH="1">
              <a:off x="494625" y="454360"/>
              <a:ext cx="1721235" cy="1456549"/>
              <a:chOff x="5341900" y="1228588"/>
              <a:chExt cx="717600" cy="607275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" name="Google Shape;725;p27"/>
          <p:cNvSpPr/>
          <p:nvPr/>
        </p:nvSpPr>
        <p:spPr>
          <a:xfrm rot="10800000">
            <a:off x="8131781" y="1665081"/>
            <a:ext cx="1518900" cy="1518900"/>
          </a:xfrm>
          <a:prstGeom prst="ellipse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160417" y="207975"/>
            <a:ext cx="8657599" cy="5077759"/>
            <a:chOff x="160417" y="207975"/>
            <a:chExt cx="8657599" cy="5077759"/>
          </a:xfrm>
        </p:grpSpPr>
        <p:grpSp>
          <p:nvGrpSpPr>
            <p:cNvPr id="727" name="Google Shape;727;p27"/>
            <p:cNvGrpSpPr/>
            <p:nvPr/>
          </p:nvGrpSpPr>
          <p:grpSpPr>
            <a:xfrm>
              <a:off x="160417" y="207975"/>
              <a:ext cx="8657599" cy="5077759"/>
              <a:chOff x="160417" y="207975"/>
              <a:chExt cx="8657599" cy="5077759"/>
            </a:xfrm>
          </p:grpSpPr>
          <p:grpSp>
            <p:nvGrpSpPr>
              <p:cNvPr id="728" name="Google Shape;728;p27"/>
              <p:cNvGrpSpPr/>
              <p:nvPr/>
            </p:nvGrpSpPr>
            <p:grpSpPr>
              <a:xfrm>
                <a:off x="160417" y="221597"/>
                <a:ext cx="8657599" cy="5064136"/>
                <a:chOff x="160417" y="221597"/>
                <a:chExt cx="8657599" cy="5064136"/>
              </a:xfrm>
            </p:grpSpPr>
            <p:grpSp>
              <p:nvGrpSpPr>
                <p:cNvPr id="729" name="Google Shape;729;p27"/>
                <p:cNvGrpSpPr/>
                <p:nvPr/>
              </p:nvGrpSpPr>
              <p:grpSpPr>
                <a:xfrm>
                  <a:off x="160417" y="3829201"/>
                  <a:ext cx="1904571" cy="1456532"/>
                  <a:chOff x="5213975" y="3063259"/>
                  <a:chExt cx="779763" cy="596328"/>
                </a:xfrm>
              </p:grpSpPr>
              <p:sp>
                <p:nvSpPr>
                  <p:cNvPr id="730" name="Google Shape;730;p27"/>
                  <p:cNvSpPr/>
                  <p:nvPr/>
                </p:nvSpPr>
                <p:spPr>
                  <a:xfrm>
                    <a:off x="5237673" y="3090004"/>
                    <a:ext cx="733003" cy="54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0" h="10393" extrusionOk="0">
                        <a:moveTo>
                          <a:pt x="8234" y="2688"/>
                        </a:moveTo>
                        <a:cubicBezTo>
                          <a:pt x="8407" y="3489"/>
                          <a:pt x="8580" y="4290"/>
                          <a:pt x="8753" y="5090"/>
                        </a:cubicBezTo>
                        <a:cubicBezTo>
                          <a:pt x="8790" y="5231"/>
                          <a:pt x="9193" y="5409"/>
                          <a:pt x="9296" y="5474"/>
                        </a:cubicBezTo>
                        <a:cubicBezTo>
                          <a:pt x="9773" y="5793"/>
                          <a:pt x="10260" y="6111"/>
                          <a:pt x="10737" y="6439"/>
                        </a:cubicBezTo>
                        <a:cubicBezTo>
                          <a:pt x="11046" y="6635"/>
                          <a:pt x="11346" y="6841"/>
                          <a:pt x="11655" y="7038"/>
                        </a:cubicBezTo>
                        <a:cubicBezTo>
                          <a:pt x="11739" y="7094"/>
                          <a:pt x="11964" y="7712"/>
                          <a:pt x="12048" y="7880"/>
                        </a:cubicBezTo>
                        <a:cubicBezTo>
                          <a:pt x="12425" y="8652"/>
                          <a:pt x="12794" y="9432"/>
                          <a:pt x="13170" y="10204"/>
                        </a:cubicBezTo>
                        <a:lnTo>
                          <a:pt x="13170" y="10204"/>
                        </a:lnTo>
                        <a:cubicBezTo>
                          <a:pt x="10780" y="9535"/>
                          <a:pt x="8390" y="8858"/>
                          <a:pt x="6000" y="8180"/>
                        </a:cubicBezTo>
                        <a:cubicBezTo>
                          <a:pt x="5810" y="8126"/>
                          <a:pt x="5532" y="7992"/>
                          <a:pt x="5327" y="7992"/>
                        </a:cubicBezTo>
                        <a:cubicBezTo>
                          <a:pt x="5320" y="7992"/>
                          <a:pt x="5314" y="7993"/>
                          <a:pt x="5307" y="7993"/>
                        </a:cubicBezTo>
                        <a:cubicBezTo>
                          <a:pt x="4811" y="8030"/>
                          <a:pt x="4315" y="8058"/>
                          <a:pt x="3818" y="8096"/>
                        </a:cubicBezTo>
                        <a:cubicBezTo>
                          <a:pt x="2652" y="8175"/>
                          <a:pt x="1485" y="8254"/>
                          <a:pt x="318" y="8333"/>
                        </a:cubicBezTo>
                        <a:lnTo>
                          <a:pt x="318" y="8333"/>
                        </a:lnTo>
                        <a:cubicBezTo>
                          <a:pt x="2415" y="6775"/>
                          <a:pt x="4513" y="5278"/>
                          <a:pt x="6665" y="3798"/>
                        </a:cubicBezTo>
                        <a:cubicBezTo>
                          <a:pt x="7205" y="3431"/>
                          <a:pt x="7725" y="3070"/>
                          <a:pt x="8234" y="2688"/>
                        </a:cubicBezTo>
                        <a:close/>
                        <a:moveTo>
                          <a:pt x="11383" y="0"/>
                        </a:moveTo>
                        <a:cubicBezTo>
                          <a:pt x="11251" y="0"/>
                          <a:pt x="11155" y="79"/>
                          <a:pt x="10925" y="278"/>
                        </a:cubicBezTo>
                        <a:cubicBezTo>
                          <a:pt x="9979" y="1074"/>
                          <a:pt x="9015" y="2010"/>
                          <a:pt x="8022" y="2694"/>
                        </a:cubicBezTo>
                        <a:cubicBezTo>
                          <a:pt x="5691" y="4295"/>
                          <a:pt x="3369" y="5877"/>
                          <a:pt x="1094" y="7572"/>
                        </a:cubicBezTo>
                        <a:cubicBezTo>
                          <a:pt x="747" y="7834"/>
                          <a:pt x="401" y="8096"/>
                          <a:pt x="55" y="8358"/>
                        </a:cubicBezTo>
                        <a:cubicBezTo>
                          <a:pt x="1" y="8394"/>
                          <a:pt x="7" y="8490"/>
                          <a:pt x="82" y="8490"/>
                        </a:cubicBezTo>
                        <a:cubicBezTo>
                          <a:pt x="85" y="8490"/>
                          <a:pt x="88" y="8489"/>
                          <a:pt x="92" y="8489"/>
                        </a:cubicBezTo>
                        <a:cubicBezTo>
                          <a:pt x="1300" y="8414"/>
                          <a:pt x="2508" y="8330"/>
                          <a:pt x="3715" y="8246"/>
                        </a:cubicBezTo>
                        <a:cubicBezTo>
                          <a:pt x="4240" y="8208"/>
                          <a:pt x="4764" y="8180"/>
                          <a:pt x="5288" y="8143"/>
                        </a:cubicBezTo>
                        <a:cubicBezTo>
                          <a:pt x="5293" y="8142"/>
                          <a:pt x="5299" y="8142"/>
                          <a:pt x="5304" y="8142"/>
                        </a:cubicBezTo>
                        <a:cubicBezTo>
                          <a:pt x="5479" y="8142"/>
                          <a:pt x="5837" y="8285"/>
                          <a:pt x="6028" y="8349"/>
                        </a:cubicBezTo>
                        <a:cubicBezTo>
                          <a:pt x="8453" y="9032"/>
                          <a:pt x="10869" y="9706"/>
                          <a:pt x="13293" y="10390"/>
                        </a:cubicBezTo>
                        <a:cubicBezTo>
                          <a:pt x="13301" y="10392"/>
                          <a:pt x="13309" y="10393"/>
                          <a:pt x="13316" y="10393"/>
                        </a:cubicBezTo>
                        <a:cubicBezTo>
                          <a:pt x="13369" y="10393"/>
                          <a:pt x="13402" y="10336"/>
                          <a:pt x="13378" y="10287"/>
                        </a:cubicBezTo>
                        <a:cubicBezTo>
                          <a:pt x="12994" y="9491"/>
                          <a:pt x="12610" y="8704"/>
                          <a:pt x="12226" y="7909"/>
                        </a:cubicBezTo>
                        <a:cubicBezTo>
                          <a:pt x="12067" y="7590"/>
                          <a:pt x="11917" y="7272"/>
                          <a:pt x="11758" y="6954"/>
                        </a:cubicBezTo>
                        <a:cubicBezTo>
                          <a:pt x="11683" y="6785"/>
                          <a:pt x="11290" y="6626"/>
                          <a:pt x="11149" y="6532"/>
                        </a:cubicBezTo>
                        <a:cubicBezTo>
                          <a:pt x="10663" y="6214"/>
                          <a:pt x="10185" y="5896"/>
                          <a:pt x="9698" y="5568"/>
                        </a:cubicBezTo>
                        <a:cubicBezTo>
                          <a:pt x="9502" y="5437"/>
                          <a:pt x="9305" y="5306"/>
                          <a:pt x="9108" y="5175"/>
                        </a:cubicBezTo>
                        <a:cubicBezTo>
                          <a:pt x="9047" y="5136"/>
                          <a:pt x="8936" y="5036"/>
                          <a:pt x="8908" y="5036"/>
                        </a:cubicBezTo>
                        <a:cubicBezTo>
                          <a:pt x="8902" y="5036"/>
                          <a:pt x="8900" y="5039"/>
                          <a:pt x="8901" y="5046"/>
                        </a:cubicBezTo>
                        <a:lnTo>
                          <a:pt x="8901" y="5046"/>
                        </a:lnTo>
                        <a:cubicBezTo>
                          <a:pt x="8724" y="4228"/>
                          <a:pt x="8538" y="3410"/>
                          <a:pt x="8361" y="2591"/>
                        </a:cubicBezTo>
                        <a:lnTo>
                          <a:pt x="8361" y="2591"/>
                        </a:lnTo>
                        <a:cubicBezTo>
                          <a:pt x="8664" y="2361"/>
                          <a:pt x="8962" y="2122"/>
                          <a:pt x="9258" y="1870"/>
                        </a:cubicBezTo>
                        <a:cubicBezTo>
                          <a:pt x="9904" y="1327"/>
                          <a:pt x="10550" y="784"/>
                          <a:pt x="11187" y="241"/>
                        </a:cubicBezTo>
                        <a:cubicBezTo>
                          <a:pt x="11245" y="199"/>
                          <a:pt x="11295" y="158"/>
                          <a:pt x="11345" y="110"/>
                        </a:cubicBezTo>
                        <a:lnTo>
                          <a:pt x="11345" y="110"/>
                        </a:lnTo>
                        <a:cubicBezTo>
                          <a:pt x="11335" y="122"/>
                          <a:pt x="11358" y="119"/>
                          <a:pt x="11449" y="147"/>
                        </a:cubicBezTo>
                        <a:cubicBezTo>
                          <a:pt x="11842" y="287"/>
                          <a:pt x="12235" y="418"/>
                          <a:pt x="12629" y="559"/>
                        </a:cubicBezTo>
                        <a:cubicBezTo>
                          <a:pt x="13022" y="690"/>
                          <a:pt x="13425" y="830"/>
                          <a:pt x="13827" y="971"/>
                        </a:cubicBezTo>
                        <a:cubicBezTo>
                          <a:pt x="13836" y="973"/>
                          <a:pt x="13844" y="975"/>
                          <a:pt x="13851" y="975"/>
                        </a:cubicBezTo>
                        <a:cubicBezTo>
                          <a:pt x="13926" y="975"/>
                          <a:pt x="13950" y="856"/>
                          <a:pt x="13865" y="830"/>
                        </a:cubicBezTo>
                        <a:cubicBezTo>
                          <a:pt x="13200" y="596"/>
                          <a:pt x="12526" y="362"/>
                          <a:pt x="11852" y="128"/>
                        </a:cubicBezTo>
                        <a:cubicBezTo>
                          <a:pt x="11616" y="50"/>
                          <a:pt x="11488" y="0"/>
                          <a:pt x="1138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27"/>
                  <p:cNvSpPr/>
                  <p:nvPr/>
                </p:nvSpPr>
                <p:spPr>
                  <a:xfrm>
                    <a:off x="5213975" y="350599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27"/>
                  <p:cNvSpPr/>
                  <p:nvPr/>
                </p:nvSpPr>
                <p:spPr>
                  <a:xfrm>
                    <a:off x="5386111" y="3376635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0"/>
                        </a:lnTo>
                        <a:lnTo>
                          <a:pt x="544" y="853"/>
                        </a:lnTo>
                        <a:lnTo>
                          <a:pt x="872" y="1030"/>
                        </a:lnTo>
                        <a:lnTo>
                          <a:pt x="806" y="656"/>
                        </a:lnTo>
                        <a:lnTo>
                          <a:pt x="1078" y="394"/>
                        </a:lnTo>
                        <a:lnTo>
                          <a:pt x="703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27"/>
                  <p:cNvSpPr/>
                  <p:nvPr/>
                </p:nvSpPr>
                <p:spPr>
                  <a:xfrm>
                    <a:off x="5672952" y="3323039"/>
                    <a:ext cx="57116" cy="53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5"/>
                        </a:lnTo>
                        <a:lnTo>
                          <a:pt x="206" y="1021"/>
                        </a:lnTo>
                        <a:lnTo>
                          <a:pt x="543" y="852"/>
                        </a:lnTo>
                        <a:lnTo>
                          <a:pt x="881" y="1021"/>
                        </a:lnTo>
                        <a:lnTo>
                          <a:pt x="815" y="655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27"/>
                  <p:cNvSpPr/>
                  <p:nvPr/>
                </p:nvSpPr>
                <p:spPr>
                  <a:xfrm>
                    <a:off x="5644894" y="3199507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3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1"/>
                        </a:lnTo>
                        <a:lnTo>
                          <a:pt x="534" y="853"/>
                        </a:lnTo>
                        <a:lnTo>
                          <a:pt x="871" y="1031"/>
                        </a:lnTo>
                        <a:lnTo>
                          <a:pt x="806" y="656"/>
                        </a:lnTo>
                        <a:lnTo>
                          <a:pt x="1077" y="394"/>
                        </a:lnTo>
                        <a:lnTo>
                          <a:pt x="703" y="338"/>
                        </a:lnTo>
                        <a:lnTo>
                          <a:pt x="53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7"/>
                  <p:cNvSpPr/>
                  <p:nvPr/>
                </p:nvSpPr>
                <p:spPr>
                  <a:xfrm>
                    <a:off x="5802843" y="306325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27"/>
                  <p:cNvSpPr/>
                  <p:nvPr/>
                </p:nvSpPr>
                <p:spPr>
                  <a:xfrm>
                    <a:off x="5937147" y="3110970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27"/>
                  <p:cNvSpPr/>
                  <p:nvPr/>
                </p:nvSpPr>
                <p:spPr>
                  <a:xfrm>
                    <a:off x="5823493" y="3429757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31"/>
                        </a:lnTo>
                        <a:lnTo>
                          <a:pt x="543" y="853"/>
                        </a:lnTo>
                        <a:lnTo>
                          <a:pt x="881" y="1031"/>
                        </a:lnTo>
                        <a:lnTo>
                          <a:pt x="815" y="656"/>
                        </a:lnTo>
                        <a:lnTo>
                          <a:pt x="1086" y="394"/>
                        </a:lnTo>
                        <a:lnTo>
                          <a:pt x="71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27"/>
                  <p:cNvSpPr/>
                  <p:nvPr/>
                </p:nvSpPr>
                <p:spPr>
                  <a:xfrm>
                    <a:off x="5908615" y="3605414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6"/>
                        </a:lnTo>
                        <a:lnTo>
                          <a:pt x="206" y="1030"/>
                        </a:lnTo>
                        <a:lnTo>
                          <a:pt x="543" y="852"/>
                        </a:lnTo>
                        <a:lnTo>
                          <a:pt x="871" y="1030"/>
                        </a:lnTo>
                        <a:lnTo>
                          <a:pt x="815" y="656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27"/>
                  <p:cNvSpPr/>
                  <p:nvPr/>
                </p:nvSpPr>
                <p:spPr>
                  <a:xfrm>
                    <a:off x="5485999" y="3483878"/>
                    <a:ext cx="57116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2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84"/>
                        </a:lnTo>
                        <a:lnTo>
                          <a:pt x="272" y="647"/>
                        </a:lnTo>
                        <a:lnTo>
                          <a:pt x="207" y="1021"/>
                        </a:lnTo>
                        <a:lnTo>
                          <a:pt x="544" y="853"/>
                        </a:lnTo>
                        <a:lnTo>
                          <a:pt x="881" y="1021"/>
                        </a:lnTo>
                        <a:lnTo>
                          <a:pt x="815" y="647"/>
                        </a:lnTo>
                        <a:lnTo>
                          <a:pt x="1087" y="384"/>
                        </a:lnTo>
                        <a:lnTo>
                          <a:pt x="712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0" name="Google Shape;740;p27"/>
                <p:cNvGrpSpPr/>
                <p:nvPr/>
              </p:nvGrpSpPr>
              <p:grpSpPr>
                <a:xfrm>
                  <a:off x="4238828" y="221597"/>
                  <a:ext cx="4579189" cy="4713938"/>
                  <a:chOff x="4238828" y="221597"/>
                  <a:chExt cx="4579189" cy="4713938"/>
                </a:xfrm>
              </p:grpSpPr>
              <p:grpSp>
                <p:nvGrpSpPr>
                  <p:cNvPr id="741" name="Google Shape;741;p27"/>
                  <p:cNvGrpSpPr/>
                  <p:nvPr/>
                </p:nvGrpSpPr>
                <p:grpSpPr>
                  <a:xfrm rot="10800000">
                    <a:off x="4238828" y="4327570"/>
                    <a:ext cx="601387" cy="607965"/>
                    <a:chOff x="3567700" y="2310175"/>
                    <a:chExt cx="258250" cy="261075"/>
                  </a:xfrm>
                </p:grpSpPr>
                <p:sp>
                  <p:nvSpPr>
                    <p:cNvPr id="742" name="Google Shape;742;p27"/>
                    <p:cNvSpPr/>
                    <p:nvPr/>
                  </p:nvSpPr>
                  <p:spPr>
                    <a:xfrm>
                      <a:off x="3796425" y="2541750"/>
                      <a:ext cx="29525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1" h="1180" extrusionOk="0">
                          <a:moveTo>
                            <a:pt x="591" y="0"/>
                          </a:moveTo>
                          <a:lnTo>
                            <a:pt x="381" y="381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80" y="590"/>
                          </a:lnTo>
                          <a:lnTo>
                            <a:pt x="800" y="381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3" name="Google Shape;743;p27"/>
                    <p:cNvSpPr/>
                    <p:nvPr/>
                  </p:nvSpPr>
                  <p:spPr>
                    <a:xfrm>
                      <a:off x="3567700" y="2310175"/>
                      <a:ext cx="30000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" h="1180" extrusionOk="0">
                          <a:moveTo>
                            <a:pt x="591" y="0"/>
                          </a:moveTo>
                          <a:lnTo>
                            <a:pt x="381" y="380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99" y="590"/>
                          </a:lnTo>
                          <a:lnTo>
                            <a:pt x="800" y="380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44" name="Google Shape;744;p27"/>
                  <p:cNvGrpSpPr/>
                  <p:nvPr/>
                </p:nvGrpSpPr>
                <p:grpSpPr>
                  <a:xfrm rot="10800000">
                    <a:off x="4394408" y="221597"/>
                    <a:ext cx="4423609" cy="826532"/>
                    <a:chOff x="246252" y="4076593"/>
                    <a:chExt cx="4423609" cy="826532"/>
                  </a:xfrm>
                </p:grpSpPr>
                <p:grpSp>
                  <p:nvGrpSpPr>
                    <p:cNvPr id="745" name="Google Shape;745;p27"/>
                    <p:cNvGrpSpPr/>
                    <p:nvPr/>
                  </p:nvGrpSpPr>
                  <p:grpSpPr>
                    <a:xfrm rot="10800000">
                      <a:off x="246252" y="4076593"/>
                      <a:ext cx="1262796" cy="826532"/>
                      <a:chOff x="7119050" y="338511"/>
                      <a:chExt cx="850425" cy="556662"/>
                    </a:xfrm>
                  </p:grpSpPr>
                  <p:sp>
                    <p:nvSpPr>
                      <p:cNvPr id="746" name="Google Shape;746;p27"/>
                      <p:cNvSpPr/>
                      <p:nvPr/>
                    </p:nvSpPr>
                    <p:spPr>
                      <a:xfrm>
                        <a:off x="7937670" y="853234"/>
                        <a:ext cx="31805" cy="318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24" h="724" extrusionOk="0">
                            <a:moveTo>
                              <a:pt x="362" y="0"/>
                            </a:moveTo>
                            <a:lnTo>
                              <a:pt x="248" y="248"/>
                            </a:lnTo>
                            <a:lnTo>
                              <a:pt x="1" y="362"/>
                            </a:lnTo>
                            <a:lnTo>
                              <a:pt x="248" y="495"/>
                            </a:lnTo>
                            <a:lnTo>
                              <a:pt x="362" y="723"/>
                            </a:lnTo>
                            <a:lnTo>
                              <a:pt x="495" y="495"/>
                            </a:lnTo>
                            <a:lnTo>
                              <a:pt x="723" y="362"/>
                            </a:lnTo>
                            <a:lnTo>
                              <a:pt x="495" y="248"/>
                            </a:lnTo>
                            <a:lnTo>
                              <a:pt x="362" y="0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7" name="Google Shape;747;p27"/>
                      <p:cNvSpPr/>
                      <p:nvPr/>
                    </p:nvSpPr>
                    <p:spPr>
                      <a:xfrm>
                        <a:off x="7119050" y="842457"/>
                        <a:ext cx="52672" cy="527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9" h="1200" extrusionOk="0">
                            <a:moveTo>
                              <a:pt x="609" y="1"/>
                            </a:moveTo>
                            <a:lnTo>
                              <a:pt x="400" y="381"/>
                            </a:lnTo>
                            <a:lnTo>
                              <a:pt x="1" y="591"/>
                            </a:lnTo>
                            <a:lnTo>
                              <a:pt x="400" y="800"/>
                            </a:lnTo>
                            <a:lnTo>
                              <a:pt x="609" y="1199"/>
                            </a:lnTo>
                            <a:lnTo>
                              <a:pt x="818" y="800"/>
                            </a:lnTo>
                            <a:lnTo>
                              <a:pt x="1199" y="591"/>
                            </a:lnTo>
                            <a:lnTo>
                              <a:pt x="818" y="381"/>
                            </a:lnTo>
                            <a:lnTo>
                              <a:pt x="609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8" name="Google Shape;748;p27"/>
                      <p:cNvSpPr/>
                      <p:nvPr/>
                    </p:nvSpPr>
                    <p:spPr>
                      <a:xfrm>
                        <a:off x="7249163" y="338511"/>
                        <a:ext cx="51837" cy="518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" h="1180" extrusionOk="0">
                            <a:moveTo>
                              <a:pt x="590" y="1"/>
                            </a:moveTo>
                            <a:lnTo>
                              <a:pt x="381" y="381"/>
                            </a:lnTo>
                            <a:lnTo>
                              <a:pt x="0" y="590"/>
                            </a:lnTo>
                            <a:lnTo>
                              <a:pt x="381" y="799"/>
                            </a:lnTo>
                            <a:lnTo>
                              <a:pt x="590" y="1180"/>
                            </a:lnTo>
                            <a:lnTo>
                              <a:pt x="799" y="799"/>
                            </a:lnTo>
                            <a:lnTo>
                              <a:pt x="1180" y="590"/>
                            </a:lnTo>
                            <a:lnTo>
                              <a:pt x="799" y="381"/>
                            </a:lnTo>
                            <a:lnTo>
                              <a:pt x="590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749" name="Google Shape;749;p27"/>
                    <p:cNvSpPr/>
                    <p:nvPr/>
                  </p:nvSpPr>
                  <p:spPr>
                    <a:xfrm>
                      <a:off x="4548072" y="4542149"/>
                      <a:ext cx="121788" cy="1217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3" h="2892" extrusionOk="0">
                          <a:moveTo>
                            <a:pt x="1446" y="0"/>
                          </a:moveTo>
                          <a:lnTo>
                            <a:pt x="933" y="932"/>
                          </a:lnTo>
                          <a:lnTo>
                            <a:pt x="1" y="1446"/>
                          </a:lnTo>
                          <a:lnTo>
                            <a:pt x="933" y="1959"/>
                          </a:lnTo>
                          <a:lnTo>
                            <a:pt x="1446" y="2891"/>
                          </a:lnTo>
                          <a:lnTo>
                            <a:pt x="1960" y="1959"/>
                          </a:lnTo>
                          <a:lnTo>
                            <a:pt x="2892" y="1446"/>
                          </a:lnTo>
                          <a:lnTo>
                            <a:pt x="1960" y="932"/>
                          </a:lnTo>
                          <a:lnTo>
                            <a:pt x="1446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750" name="Google Shape;750;p27"/>
              <p:cNvSpPr/>
              <p:nvPr/>
            </p:nvSpPr>
            <p:spPr>
              <a:xfrm>
                <a:off x="8464620" y="2079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559945" y="302185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927045" y="46085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27"/>
            <p:cNvSpPr/>
            <p:nvPr/>
          </p:nvSpPr>
          <p:spPr>
            <a:xfrm>
              <a:off x="5635670" y="789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4" r:id="rId5"/>
    <p:sldLayoutId id="2147483667" r:id="rId6"/>
    <p:sldLayoutId id="2147483673" r:id="rId7"/>
    <p:sldLayoutId id="2147483674" r:id="rId8"/>
    <p:sldLayoutId id="2147483681" r:id="rId9"/>
    <p:sldLayoutId id="2147483682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 to Rocketry</a:t>
            </a:r>
            <a:endParaRPr sz="5400"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and red shapes&#10;&#10;Description automatically generated with medium confidence">
            <a:extLst>
              <a:ext uri="{FF2B5EF4-FFF2-40B4-BE49-F238E27FC236}">
                <a16:creationId xmlns:a16="http://schemas.microsoft.com/office/drawing/2014/main" id="{7F477D72-2451-CCE3-3BC5-2E06240A5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16" y="851436"/>
            <a:ext cx="2913768" cy="373441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889DA30-052C-B840-5EB0-09D34999C7FD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dirty="0"/>
              <a:t>Fin Shapes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2D802-A61D-D5A4-F4DA-A4E283645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748" y="4363479"/>
            <a:ext cx="1223326" cy="218911"/>
          </a:xfrm>
          <a:prstGeom prst="rect">
            <a:avLst/>
          </a:prstGeom>
        </p:spPr>
      </p:pic>
      <p:sp>
        <p:nvSpPr>
          <p:cNvPr id="9" name="Google Shape;1182;p44">
            <a:extLst>
              <a:ext uri="{FF2B5EF4-FFF2-40B4-BE49-F238E27FC236}">
                <a16:creationId xmlns:a16="http://schemas.microsoft.com/office/drawing/2014/main" id="{F1F5F19B-65E6-7AE8-D6FF-597915FC35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3992" y="1139313"/>
            <a:ext cx="1873614" cy="457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</a:pPr>
            <a:r>
              <a:rPr lang="en" dirty="0"/>
              <a:t>Rectangular</a:t>
            </a:r>
            <a:endParaRPr dirty="0"/>
          </a:p>
        </p:txBody>
      </p:sp>
      <p:sp>
        <p:nvSpPr>
          <p:cNvPr id="10" name="Google Shape;1182;p44">
            <a:extLst>
              <a:ext uri="{FF2B5EF4-FFF2-40B4-BE49-F238E27FC236}">
                <a16:creationId xmlns:a16="http://schemas.microsoft.com/office/drawing/2014/main" id="{E0C29A2C-4C87-B51A-EDD2-D89CF880F603}"/>
              </a:ext>
            </a:extLst>
          </p:cNvPr>
          <p:cNvSpPr txBox="1">
            <a:spLocks/>
          </p:cNvSpPr>
          <p:nvPr/>
        </p:nvSpPr>
        <p:spPr>
          <a:xfrm>
            <a:off x="720000" y="2410479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Swept</a:t>
            </a:r>
          </a:p>
        </p:txBody>
      </p:sp>
      <p:sp>
        <p:nvSpPr>
          <p:cNvPr id="12" name="Google Shape;1182;p44">
            <a:extLst>
              <a:ext uri="{FF2B5EF4-FFF2-40B4-BE49-F238E27FC236}">
                <a16:creationId xmlns:a16="http://schemas.microsoft.com/office/drawing/2014/main" id="{A5F76412-3EA1-B104-7678-25D1D90FE925}"/>
              </a:ext>
            </a:extLst>
          </p:cNvPr>
          <p:cNvSpPr txBox="1">
            <a:spLocks/>
          </p:cNvSpPr>
          <p:nvPr/>
        </p:nvSpPr>
        <p:spPr>
          <a:xfrm>
            <a:off x="924919" y="3841158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Tapered Swept</a:t>
            </a:r>
          </a:p>
        </p:txBody>
      </p:sp>
      <p:sp>
        <p:nvSpPr>
          <p:cNvPr id="13" name="Google Shape;1182;p44">
            <a:extLst>
              <a:ext uri="{FF2B5EF4-FFF2-40B4-BE49-F238E27FC236}">
                <a16:creationId xmlns:a16="http://schemas.microsoft.com/office/drawing/2014/main" id="{6561B418-E53B-48D1-64DB-1DD26B0A76FE}"/>
              </a:ext>
            </a:extLst>
          </p:cNvPr>
          <p:cNvSpPr txBox="1">
            <a:spLocks/>
          </p:cNvSpPr>
          <p:nvPr/>
        </p:nvSpPr>
        <p:spPr>
          <a:xfrm>
            <a:off x="6218857" y="1237769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Clipped Delta</a:t>
            </a:r>
          </a:p>
        </p:txBody>
      </p:sp>
      <p:sp>
        <p:nvSpPr>
          <p:cNvPr id="15" name="Google Shape;1182;p44">
            <a:extLst>
              <a:ext uri="{FF2B5EF4-FFF2-40B4-BE49-F238E27FC236}">
                <a16:creationId xmlns:a16="http://schemas.microsoft.com/office/drawing/2014/main" id="{A225AE92-1B29-5BF4-DA1B-727E9E05E4A4}"/>
              </a:ext>
            </a:extLst>
          </p:cNvPr>
          <p:cNvSpPr txBox="1">
            <a:spLocks/>
          </p:cNvSpPr>
          <p:nvPr/>
        </p:nvSpPr>
        <p:spPr>
          <a:xfrm>
            <a:off x="6423776" y="2298130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Trapezoidal</a:t>
            </a:r>
          </a:p>
        </p:txBody>
      </p:sp>
      <p:sp>
        <p:nvSpPr>
          <p:cNvPr id="16" name="Google Shape;1182;p44">
            <a:extLst>
              <a:ext uri="{FF2B5EF4-FFF2-40B4-BE49-F238E27FC236}">
                <a16:creationId xmlns:a16="http://schemas.microsoft.com/office/drawing/2014/main" id="{1940558B-13F4-2CC4-F869-90E71CB40AD7}"/>
              </a:ext>
            </a:extLst>
          </p:cNvPr>
          <p:cNvSpPr txBox="1">
            <a:spLocks/>
          </p:cNvSpPr>
          <p:nvPr/>
        </p:nvSpPr>
        <p:spPr>
          <a:xfrm>
            <a:off x="6218857" y="3929815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Elliptical</a:t>
            </a:r>
          </a:p>
        </p:txBody>
      </p:sp>
    </p:spTree>
    <p:extLst>
      <p:ext uri="{BB962C8B-B14F-4D97-AF65-F5344CB8AC3E}">
        <p14:creationId xmlns:p14="http://schemas.microsoft.com/office/powerpoint/2010/main" val="57570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4" y="2315118"/>
            <a:ext cx="4801475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According to NASA, a rocket is “</a:t>
            </a:r>
            <a:r>
              <a:rPr lang="en-US" dirty="0"/>
              <a:t>A vehicle, typically cylindrical, containing liquid or solid propellants which produce hot gases or ions that are ejected rearward through a nozzle.”</a:t>
            </a:r>
            <a:endParaRPr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rocket?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subTitle" idx="1"/>
          </p:nvPr>
        </p:nvSpPr>
        <p:spPr>
          <a:xfrm>
            <a:off x="2294700" y="3799871"/>
            <a:ext cx="147802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Missles</a:t>
            </a:r>
            <a:endParaRPr dirty="0"/>
          </a:p>
        </p:txBody>
      </p:sp>
      <p:sp>
        <p:nvSpPr>
          <p:cNvPr id="1243" name="Google Shape;1243;p48"/>
          <p:cNvSpPr txBox="1">
            <a:spLocks noGrp="1"/>
          </p:cNvSpPr>
          <p:nvPr>
            <p:ph type="subTitle" idx="3"/>
          </p:nvPr>
        </p:nvSpPr>
        <p:spPr>
          <a:xfrm>
            <a:off x="4115449" y="3809899"/>
            <a:ext cx="255954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Sounding Rockets</a:t>
            </a:r>
            <a:endParaRPr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Uses of Rocketry</a:t>
            </a:r>
            <a:endParaRPr dirty="0"/>
          </a:p>
        </p:txBody>
      </p:sp>
      <p:sp>
        <p:nvSpPr>
          <p:cNvPr id="1248" name="Google Shape;1248;p48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7498690" y="1230977"/>
            <a:ext cx="76974" cy="76968"/>
          </a:xfrm>
          <a:custGeom>
            <a:avLst/>
            <a:gdLst/>
            <a:ahLst/>
            <a:cxnLst/>
            <a:rect l="l" t="t" r="r" b="b"/>
            <a:pathLst>
              <a:path w="1180" h="1180" extrusionOk="0">
                <a:moveTo>
                  <a:pt x="590" y="1"/>
                </a:moveTo>
                <a:lnTo>
                  <a:pt x="381" y="381"/>
                </a:lnTo>
                <a:lnTo>
                  <a:pt x="0" y="590"/>
                </a:lnTo>
                <a:lnTo>
                  <a:pt x="381" y="799"/>
                </a:lnTo>
                <a:lnTo>
                  <a:pt x="590" y="1180"/>
                </a:lnTo>
                <a:lnTo>
                  <a:pt x="799" y="799"/>
                </a:lnTo>
                <a:lnTo>
                  <a:pt x="1180" y="590"/>
                </a:lnTo>
                <a:lnTo>
                  <a:pt x="799" y="381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43;p48">
            <a:extLst>
              <a:ext uri="{FF2B5EF4-FFF2-40B4-BE49-F238E27FC236}">
                <a16:creationId xmlns:a16="http://schemas.microsoft.com/office/drawing/2014/main" id="{75CB235D-AA01-A7DE-0D7F-F3561CFD9297}"/>
              </a:ext>
            </a:extLst>
          </p:cNvPr>
          <p:cNvSpPr txBox="1">
            <a:spLocks/>
          </p:cNvSpPr>
          <p:nvPr/>
        </p:nvSpPr>
        <p:spPr>
          <a:xfrm>
            <a:off x="6367200" y="3797133"/>
            <a:ext cx="2776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Launch Vehicles</a:t>
            </a:r>
          </a:p>
        </p:txBody>
      </p:sp>
      <p:sp>
        <p:nvSpPr>
          <p:cNvPr id="3" name="Google Shape;1241;p48">
            <a:extLst>
              <a:ext uri="{FF2B5EF4-FFF2-40B4-BE49-F238E27FC236}">
                <a16:creationId xmlns:a16="http://schemas.microsoft.com/office/drawing/2014/main" id="{A871F945-E6DA-3B7B-A711-431F5078048E}"/>
              </a:ext>
            </a:extLst>
          </p:cNvPr>
          <p:cNvSpPr txBox="1">
            <a:spLocks/>
          </p:cNvSpPr>
          <p:nvPr/>
        </p:nvSpPr>
        <p:spPr>
          <a:xfrm>
            <a:off x="215781" y="3749171"/>
            <a:ext cx="15621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Hobby</a:t>
            </a:r>
          </a:p>
        </p:txBody>
      </p:sp>
      <p:pic>
        <p:nvPicPr>
          <p:cNvPr id="2050" name="Picture 2" descr="Model rocket - Wikipedia">
            <a:extLst>
              <a:ext uri="{FF2B5EF4-FFF2-40B4-BE49-F238E27FC236}">
                <a16:creationId xmlns:a16="http://schemas.microsoft.com/office/drawing/2014/main" id="{ED1C612E-04E1-F7CB-155C-C371EB37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" y="1536159"/>
            <a:ext cx="1538669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ace Force sounding rocket launches experiment to study Earth’s ionosphere - SpaceNews">
            <a:extLst>
              <a:ext uri="{FF2B5EF4-FFF2-40B4-BE49-F238E27FC236}">
                <a16:creationId xmlns:a16="http://schemas.microsoft.com/office/drawing/2014/main" id="{8148C1CC-6D69-E2A6-1EE4-EA2F777A8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9" t="-162" r="20435"/>
          <a:stretch/>
        </p:blipFill>
        <p:spPr bwMode="auto">
          <a:xfrm>
            <a:off x="4420532" y="1536158"/>
            <a:ext cx="1666527" cy="19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38722C-042E-5AD3-51BB-1A6899B2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10" y="1536158"/>
            <a:ext cx="1518501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turn V at 50: NASA moon rocket lifted off on maiden mission 50 years ago | collectSPACE">
            <a:extLst>
              <a:ext uri="{FF2B5EF4-FFF2-40B4-BE49-F238E27FC236}">
                <a16:creationId xmlns:a16="http://schemas.microsoft.com/office/drawing/2014/main" id="{25C472F8-4389-C90F-1208-46688AC0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78" y="1536158"/>
            <a:ext cx="1478022" cy="1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4"/>
          <p:cNvSpPr txBox="1">
            <a:spLocks noGrp="1"/>
          </p:cNvSpPr>
          <p:nvPr>
            <p:ph type="subTitle" idx="1"/>
          </p:nvPr>
        </p:nvSpPr>
        <p:spPr>
          <a:xfrm>
            <a:off x="2227118" y="2766540"/>
            <a:ext cx="4883728" cy="2092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An object at rest or at constant velocity will remain so until acted upon by an external force. (Law of inertia)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The net force on an object equals the force applied times its acceleration. (F = ma)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For every action, there is an equal and opposite reaction.</a:t>
            </a:r>
            <a:endParaRPr dirty="0"/>
          </a:p>
        </p:txBody>
      </p:sp>
      <p:sp>
        <p:nvSpPr>
          <p:cNvPr id="1183" name="Google Shape;1183;p44"/>
          <p:cNvSpPr txBox="1">
            <a:spLocks noGrp="1"/>
          </p:cNvSpPr>
          <p:nvPr>
            <p:ph type="title"/>
          </p:nvPr>
        </p:nvSpPr>
        <p:spPr>
          <a:xfrm>
            <a:off x="1298864" y="578427"/>
            <a:ext cx="6473536" cy="2031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Newton’s Laws of Motion</a:t>
            </a:r>
            <a:endParaRPr sz="4400" dirty="0"/>
          </a:p>
        </p:txBody>
      </p:sp>
      <p:sp>
        <p:nvSpPr>
          <p:cNvPr id="1184" name="Google Shape;1184;p44"/>
          <p:cNvSpPr/>
          <p:nvPr/>
        </p:nvSpPr>
        <p:spPr>
          <a:xfrm>
            <a:off x="2981850" y="2574966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saac Newton Biography - Facts, Childhood, Family Life &amp; Achievements">
            <a:extLst>
              <a:ext uri="{FF2B5EF4-FFF2-40B4-BE49-F238E27FC236}">
                <a16:creationId xmlns:a16="http://schemas.microsoft.com/office/drawing/2014/main" id="{2FDFA0B1-F1C0-793A-2B1E-9018EA79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" y="79986"/>
            <a:ext cx="2119746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of a Model Rocket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 descr="A diagram of a flight&#10;&#10;Description automatically generated">
            <a:extLst>
              <a:ext uri="{FF2B5EF4-FFF2-40B4-BE49-F238E27FC236}">
                <a16:creationId xmlns:a16="http://schemas.microsoft.com/office/drawing/2014/main" id="{A99B8848-E011-0085-FA6A-47D43DC7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9325"/>
            <a:ext cx="5697682" cy="37845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Forces on an Airplane vs Rocket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44FDCB2-10CE-2389-F512-9DFFCE11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7" y="1330317"/>
            <a:ext cx="5510559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rocket with text on it&#10;&#10;Description automatically generated">
            <a:extLst>
              <a:ext uri="{FF2B5EF4-FFF2-40B4-BE49-F238E27FC236}">
                <a16:creationId xmlns:a16="http://schemas.microsoft.com/office/drawing/2014/main" id="{C7BA82CF-A8A3-825D-C027-37342A047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96" y="571501"/>
            <a:ext cx="4049665" cy="4391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Lift Force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Aerodynamic Lift and Drag and the Theory of Flight">
            <a:extLst>
              <a:ext uri="{FF2B5EF4-FFF2-40B4-BE49-F238E27FC236}">
                <a16:creationId xmlns:a16="http://schemas.microsoft.com/office/drawing/2014/main" id="{B3428DE1-B884-DB33-F419-E6FBDCD2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59" y="148849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2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Object:</a:t>
            </a:r>
          </a:p>
          <a:p>
            <a:pPr marL="742950" lvl="1" indent="-285750"/>
            <a:r>
              <a:rPr lang="en-US" dirty="0"/>
              <a:t>Shape</a:t>
            </a:r>
          </a:p>
          <a:p>
            <a:pPr marL="742950" lvl="1" indent="-285750"/>
            <a:r>
              <a:rPr lang="en-US" dirty="0"/>
              <a:t>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Motion:</a:t>
            </a:r>
          </a:p>
          <a:p>
            <a:pPr marL="742950" lvl="1" indent="-285750"/>
            <a:r>
              <a:rPr lang="en-US" dirty="0"/>
              <a:t>Velocity</a:t>
            </a:r>
          </a:p>
          <a:p>
            <a:pPr marL="742950" lvl="1" indent="-285750"/>
            <a:r>
              <a:rPr lang="en-US" dirty="0"/>
              <a:t>Angle to airflow</a:t>
            </a:r>
          </a:p>
          <a:p>
            <a:pPr marL="742950" lvl="1" indent="-285750"/>
            <a:endParaRPr lang="en-US" dirty="0"/>
          </a:p>
          <a:p>
            <a:pPr marL="0" indent="0">
              <a:buNone/>
            </a:pPr>
            <a:r>
              <a:rPr lang="en-US" dirty="0"/>
              <a:t>The Air:</a:t>
            </a:r>
          </a:p>
          <a:p>
            <a:pPr marL="742950" lvl="1" indent="-285750"/>
            <a:r>
              <a:rPr lang="en-US" dirty="0"/>
              <a:t>Viscosity</a:t>
            </a:r>
          </a:p>
          <a:p>
            <a:pPr marL="742950" lvl="1" indent="-285750"/>
            <a:r>
              <a:rPr lang="en-US" dirty="0"/>
              <a:t>Density</a:t>
            </a:r>
          </a:p>
          <a:p>
            <a:pPr marL="742950" lvl="1" indent="-285750"/>
            <a:r>
              <a:rPr lang="en-US" dirty="0"/>
              <a:t>Compressibility</a:t>
            </a:r>
            <a:endParaRPr dirty="0"/>
          </a:p>
        </p:txBody>
      </p:sp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 of Flight</a:t>
            </a:r>
            <a:endParaRPr dirty="0"/>
          </a:p>
        </p:txBody>
      </p:sp>
      <p:grpSp>
        <p:nvGrpSpPr>
          <p:cNvPr id="1227" name="Google Shape;1227;p47"/>
          <p:cNvGrpSpPr/>
          <p:nvPr/>
        </p:nvGrpSpPr>
        <p:grpSpPr>
          <a:xfrm>
            <a:off x="5098820" y="2728788"/>
            <a:ext cx="3808303" cy="1474649"/>
            <a:chOff x="1517450" y="2662050"/>
            <a:chExt cx="776175" cy="300550"/>
          </a:xfrm>
        </p:grpSpPr>
        <p:sp>
          <p:nvSpPr>
            <p:cNvPr id="1228" name="Google Shape;1228;p47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Stability</a:t>
            </a:r>
            <a:endParaRPr dirty="0"/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6546B07-F77B-36F0-16CF-BA6A22D2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0" y="1678509"/>
            <a:ext cx="3805652" cy="2338820"/>
          </a:xfrm>
          <a:prstGeom prst="rect">
            <a:avLst/>
          </a:prstGeom>
        </p:spPr>
      </p:pic>
      <p:pic>
        <p:nvPicPr>
          <p:cNvPr id="3" name="Picture 2" descr="A diagram of a wind force application&#10;&#10;Description automatically generated">
            <a:extLst>
              <a:ext uri="{FF2B5EF4-FFF2-40B4-BE49-F238E27FC236}">
                <a16:creationId xmlns:a16="http://schemas.microsoft.com/office/drawing/2014/main" id="{359406F7-1773-BF09-C391-FBE738457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722" y="1392019"/>
            <a:ext cx="4484116" cy="2732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415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Condensed Light</vt:lpstr>
      <vt:lpstr>Chivo</vt:lpstr>
      <vt:lpstr>Anek Devanagari ExtraBold</vt:lpstr>
      <vt:lpstr>Arial</vt:lpstr>
      <vt:lpstr>Fredoka One</vt:lpstr>
      <vt:lpstr>Palanquin Dark</vt:lpstr>
      <vt:lpstr>Astronomical Observatory by Slidesgo</vt:lpstr>
      <vt:lpstr>Intro to Rocketry</vt:lpstr>
      <vt:lpstr>What is a rocket?</vt:lpstr>
      <vt:lpstr>Uses of Rocketry</vt:lpstr>
      <vt:lpstr>Newton’s Laws of Motion</vt:lpstr>
      <vt:lpstr>Flight of a Model Rocket</vt:lpstr>
      <vt:lpstr>Forces on an Airplane vs Rocket</vt:lpstr>
      <vt:lpstr>Lift Force</vt:lpstr>
      <vt:lpstr>Aerodynamics of Flight</vt:lpstr>
      <vt:lpstr>Rocket Stability</vt:lpstr>
      <vt:lpstr>Fin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14</cp:revision>
  <dcterms:modified xsi:type="dcterms:W3CDTF">2024-07-09T21:34:02Z</dcterms:modified>
</cp:coreProperties>
</file>