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57" r:id="rId4"/>
    <p:sldId id="260" r:id="rId5"/>
    <p:sldId id="261" r:id="rId6"/>
    <p:sldId id="263" r:id="rId7"/>
    <p:sldId id="282" r:id="rId8"/>
    <p:sldId id="281" r:id="rId9"/>
    <p:sldId id="283" r:id="rId10"/>
    <p:sldId id="271" r:id="rId11"/>
    <p:sldId id="265" r:id="rId12"/>
    <p:sldId id="266" r:id="rId13"/>
    <p:sldId id="268" r:id="rId14"/>
    <p:sldId id="274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sef Khaireddin" initials="YK" lastIdx="1" clrIdx="0">
    <p:extLst>
      <p:ext uri="{19B8F6BF-5375-455C-9EA6-DF929625EA0E}">
        <p15:presenceInfo xmlns:p15="http://schemas.microsoft.com/office/powerpoint/2012/main" userId="7fbded38e8f932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48" y="341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30.132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3.98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4.31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4.65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19 0,'-8'0,"-2"0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4.99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0,'7'0,"3"0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9:07.58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10.91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11.25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11.63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11.96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7.52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30.47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7.853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8.18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8.53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1 17</inkml:trace>
  <inkml:trace contextRef="#ctx0" brushRef="#br0" timeOffset="1">1 17</inkml:trace>
  <inkml:trace contextRef="#ctx0" brushRef="#br0" timeOffset="2">1 17,'0'-7,"0"-3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10.91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11.25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11.63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11.96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7.52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7.853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8.18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30.81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8.53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1 17</inkml:trace>
  <inkml:trace contextRef="#ctx0" brushRef="#br0" timeOffset="1">1 17</inkml:trace>
  <inkml:trace contextRef="#ctx0" brushRef="#br0" timeOffset="2">1 17,'0'-7,"0"-3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08.574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2.113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2.614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2.99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1,'7'0,"3"0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3.32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3.65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</inkml:trace>
  <inkml:trace contextRef="#ctx0" brushRef="#br0" timeOffset="1">43 1,'7'0,"10"0,2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3.98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4.31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4.65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19 0,'-8'0,"-2"0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08.574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4.99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0,'7'0,"3"0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9:07.58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08.574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2.113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2.614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2.99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1,'7'0,"3"0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3.32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3.65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</inkml:trace>
  <inkml:trace contextRef="#ctx0" brushRef="#br0" timeOffset="1">43 1,'7'0,"10"0,2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3.98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4.31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2.113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4.65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19 0,'-8'0,"-2"0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4.99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0,'7'0,"3"0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9:07.58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08.574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2.113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2.614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2.99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1,'7'0,"3"0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3.32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3.65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</inkml:trace>
  <inkml:trace contextRef="#ctx0" brushRef="#br0" timeOffset="1">43 1,'7'0,"10"0,2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3.98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2.614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4.31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4.65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19 0,'-8'0,"-2"0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4.99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0,'7'0,"3"0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9:07.58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2.99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1,'7'0,"3"0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3.32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3.65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</inkml:trace>
  <inkml:trace contextRef="#ctx0" brushRef="#br0" timeOffset="1">43 1,'7'0,"10"0,2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6B52C-3F10-4B90-9BE6-1ADE42CEABA9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BE13A-959E-4ED5-82E2-1319C5393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AA5D-DBCC-4187-8B75-7B0CAE0A3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91933-07CA-4555-9821-48EDBAD0D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F72F0-B955-47E5-AE30-BE06523F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72B0-5700-4630-B79F-D07B9556420B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29815-746A-4ED9-9A31-26A693B89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26143-E0CC-4582-A1FF-31EC7A29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0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0069-CB4C-487E-804D-77DE510F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43CE3-1C59-44CF-A2AB-FEC70F0CB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91254-ABC1-4764-802A-6758B3C4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80F-33A2-4D05-A092-A9E025302A77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C054A-1962-4B3B-86EB-53F2B207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9A0D5-CC8D-4FC3-AE15-EDF997BA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4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3AF04-6407-4AB7-AFCF-07B60D068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03E80-8737-4B00-BA9F-C1BB1DDBE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93F35-5FD8-4AF9-A286-F23D20E5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BAEBD-A9AC-467B-AAC8-A2CA280CE543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40841-34DF-44B6-AF3B-99D56F95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042EA-C0DA-461F-90DD-2BCA0D15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7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91E1-8786-4D8D-B3B8-43E08DCB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4CE41-7AA2-443F-BABD-1501B5986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3F362-1268-4D1A-920E-6353C0D3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7C75-1799-4362-A9DE-3FDE54076EAF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6D5BC-6064-4BF0-8778-E49AC3E0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7C0FD-C5F2-4BCC-91AE-1A010A2A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7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530B-71C2-4682-8F2F-0B93A6D1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2B780-D850-4F8E-8A46-2EE925A12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EB502-3119-4D8D-9C3D-BF3FE25D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AA11-FEFE-418F-8896-B1A46D174DB7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D640A-E2F6-45CC-B08F-A38AF738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7FDB2-E1F2-42DE-AD13-CB4EC88F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8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C2CA-A948-47E1-A2B6-1E73509E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B6E8D-0CFD-4E60-B10C-CA75DD841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7128B-49D7-41E5-85AB-ED06506B2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2DFEF-B1A3-46FD-9649-85994B79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2849-6F8D-4A47-923F-F911FD0E9B31}" type="datetime1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A7345-53DC-448A-899F-C07047EC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2F3E5-C293-48C6-972B-BDAEF43C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2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4BAB-37F8-4C88-A431-6CB6E990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F0B0F-7DBB-4706-AE7E-2F8898CB7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30F56-315D-41CA-BAE0-A4E3F797C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45524-3931-4827-8560-44C1DFE79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2FF8-C922-4CD3-9D0A-2F2F63F1C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90901-CB56-47D5-B86F-60D9245E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06F9-3776-4B81-BA98-A0A42F9F2506}" type="datetime1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1740D-923F-4B6A-99A6-2A8C826E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3B42B9-E1A4-415D-B8ED-96CEF681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9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6FE1-2195-4A00-B161-7D77642A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97FA4D-94A3-4595-A20E-129C7393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0780-98A5-4575-9AD5-B6323986CAD1}" type="datetime1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093B1-F659-4FA5-A906-862F8203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9C787-B13B-41B7-990B-35C22F94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3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2F3501-AE06-4D69-8CCB-75B6FC61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78EC-3078-4240-9222-3D4A61C92B21}" type="datetime1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63B86-4FCD-4A2A-9B18-FB30F175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8A54D-D34D-48E6-94BF-AFECDA46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9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51B39-CCCB-400B-BD79-FB3C4F4C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14363-14CF-46B9-BCAC-F9DE0BD85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9EDE0-7782-4ECA-BADB-AB11D8860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F109C-FE9F-4048-9238-24FA9EEB0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DF2-123E-4314-AF57-FB1BDD05DFD3}" type="datetime1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30768-1DBB-49BA-92EA-15772B8E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06D14-8A3E-4B36-A1D7-E0F45E52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7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B6D1-14D4-481A-B803-41C258B1C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F1D95-0639-4BFA-91C4-14B237AB0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70638-68D9-4E09-A8F3-8E23300C4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3B9FF-7C8F-4854-B13F-5FFE4221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4677-0E3E-4670-90EB-D7CFD2D79959}" type="datetime1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AD677-231E-4A8D-9449-C560D8C4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5763A-D235-4FE9-ACB9-FD79A7D6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6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5F7B8-F12D-408A-ABDE-5E698FEFA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A92F-A815-4149-9F5B-C0267818D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86D37-76C7-4DAC-B76E-FDB5D66D0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BE815-F4E5-4676-A816-26E7C8F64B3E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79E8C-2644-43CA-9BB6-7F3D4A9D2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25F80-CCC9-44CC-A966-33E3E44FE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9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13" Type="http://schemas.openxmlformats.org/officeDocument/2006/relationships/customXml" Target="../ink/ink50.xml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customXml" Target="../ink/ink49.xml"/><Relationship Id="rId2" Type="http://schemas.openxmlformats.org/officeDocument/2006/relationships/customXml" Target="../ink/ink42.xml"/><Relationship Id="rId16" Type="http://schemas.openxmlformats.org/officeDocument/2006/relationships/customXml" Target="../ink/ink5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5.xml"/><Relationship Id="rId11" Type="http://schemas.openxmlformats.org/officeDocument/2006/relationships/customXml" Target="../ink/ink48.xml"/><Relationship Id="rId5" Type="http://schemas.openxmlformats.org/officeDocument/2006/relationships/customXml" Target="../ink/ink44.xml"/><Relationship Id="rId15" Type="http://schemas.openxmlformats.org/officeDocument/2006/relationships/customXml" Target="../ink/ink51.xml"/><Relationship Id="rId10" Type="http://schemas.openxmlformats.org/officeDocument/2006/relationships/image" Target="../media/image3.png"/><Relationship Id="rId4" Type="http://schemas.openxmlformats.org/officeDocument/2006/relationships/customXml" Target="../ink/ink43.xml"/><Relationship Id="rId9" Type="http://schemas.openxmlformats.org/officeDocument/2006/relationships/customXml" Target="../ink/ink47.xml"/><Relationship Id="rId1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.xml"/><Relationship Id="rId13" Type="http://schemas.openxmlformats.org/officeDocument/2006/relationships/customXml" Target="../ink/ink61.xml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customXml" Target="../ink/ink60.xml"/><Relationship Id="rId2" Type="http://schemas.openxmlformats.org/officeDocument/2006/relationships/customXml" Target="../ink/ink53.xml"/><Relationship Id="rId16" Type="http://schemas.openxmlformats.org/officeDocument/2006/relationships/customXml" Target="../ink/ink6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6.xml"/><Relationship Id="rId11" Type="http://schemas.openxmlformats.org/officeDocument/2006/relationships/customXml" Target="../ink/ink59.xml"/><Relationship Id="rId5" Type="http://schemas.openxmlformats.org/officeDocument/2006/relationships/customXml" Target="../ink/ink55.xml"/><Relationship Id="rId15" Type="http://schemas.openxmlformats.org/officeDocument/2006/relationships/customXml" Target="../ink/ink62.xml"/><Relationship Id="rId10" Type="http://schemas.openxmlformats.org/officeDocument/2006/relationships/image" Target="../media/image3.png"/><Relationship Id="rId4" Type="http://schemas.openxmlformats.org/officeDocument/2006/relationships/customXml" Target="../ink/ink54.xml"/><Relationship Id="rId9" Type="http://schemas.openxmlformats.org/officeDocument/2006/relationships/customXml" Target="../ink/ink58.xml"/><Relationship Id="rId1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customXml" Target="../ink/ink12.xml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customXml" Target="../ink/ink11.xml"/><Relationship Id="rId2" Type="http://schemas.openxmlformats.org/officeDocument/2006/relationships/customXml" Target="../ink/ink4.xml"/><Relationship Id="rId16" Type="http://schemas.openxmlformats.org/officeDocument/2006/relationships/customXml" Target="../ink/ink1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7.xml"/><Relationship Id="rId11" Type="http://schemas.openxmlformats.org/officeDocument/2006/relationships/customXml" Target="../ink/ink10.xml"/><Relationship Id="rId5" Type="http://schemas.openxmlformats.org/officeDocument/2006/relationships/customXml" Target="../ink/ink6.xml"/><Relationship Id="rId15" Type="http://schemas.openxmlformats.org/officeDocument/2006/relationships/customXml" Target="../ink/ink13.xml"/><Relationship Id="rId10" Type="http://schemas.openxmlformats.org/officeDocument/2006/relationships/image" Target="../media/image3.png"/><Relationship Id="rId4" Type="http://schemas.openxmlformats.org/officeDocument/2006/relationships/customXml" Target="../ink/ink5.xml"/><Relationship Id="rId9" Type="http://schemas.openxmlformats.org/officeDocument/2006/relationships/customXml" Target="../ink/ink9.xml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1.png"/><Relationship Id="rId7" Type="http://schemas.openxmlformats.org/officeDocument/2006/relationships/customXml" Target="../ink/ink19.xml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5.png"/><Relationship Id="rId5" Type="http://schemas.openxmlformats.org/officeDocument/2006/relationships/customXml" Target="../ink/ink17.xml"/><Relationship Id="rId10" Type="http://schemas.openxmlformats.org/officeDocument/2006/relationships/customXml" Target="../ink/ink22.xml"/><Relationship Id="rId4" Type="http://schemas.openxmlformats.org/officeDocument/2006/relationships/customXml" Target="../ink/ink16.xml"/><Relationship Id="rId9" Type="http://schemas.openxmlformats.org/officeDocument/2006/relationships/customXml" Target="../ink/ink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3" Type="http://schemas.openxmlformats.org/officeDocument/2006/relationships/image" Target="../media/image1.png"/><Relationship Id="rId7" Type="http://schemas.openxmlformats.org/officeDocument/2006/relationships/customXml" Target="../ink/ink27.xml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image" Target="../media/image5.png"/><Relationship Id="rId5" Type="http://schemas.openxmlformats.org/officeDocument/2006/relationships/customXml" Target="../ink/ink25.xml"/><Relationship Id="rId10" Type="http://schemas.openxmlformats.org/officeDocument/2006/relationships/customXml" Target="../ink/ink30.xml"/><Relationship Id="rId4" Type="http://schemas.openxmlformats.org/officeDocument/2006/relationships/customXml" Target="../ink/ink24.xml"/><Relationship Id="rId9" Type="http://schemas.openxmlformats.org/officeDocument/2006/relationships/customXml" Target="../ink/ink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13" Type="http://schemas.openxmlformats.org/officeDocument/2006/relationships/customXml" Target="../ink/ink39.xml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customXml" Target="../ink/ink38.xml"/><Relationship Id="rId2" Type="http://schemas.openxmlformats.org/officeDocument/2006/relationships/customXml" Target="../ink/ink31.xml"/><Relationship Id="rId16" Type="http://schemas.openxmlformats.org/officeDocument/2006/relationships/customXml" Target="../ink/ink4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4.xml"/><Relationship Id="rId11" Type="http://schemas.openxmlformats.org/officeDocument/2006/relationships/customXml" Target="../ink/ink37.xml"/><Relationship Id="rId5" Type="http://schemas.openxmlformats.org/officeDocument/2006/relationships/customXml" Target="../ink/ink33.xml"/><Relationship Id="rId15" Type="http://schemas.openxmlformats.org/officeDocument/2006/relationships/customXml" Target="../ink/ink40.xml"/><Relationship Id="rId10" Type="http://schemas.openxmlformats.org/officeDocument/2006/relationships/image" Target="../media/image3.png"/><Relationship Id="rId4" Type="http://schemas.openxmlformats.org/officeDocument/2006/relationships/customXml" Target="../ink/ink32.xml"/><Relationship Id="rId9" Type="http://schemas.openxmlformats.org/officeDocument/2006/relationships/customXml" Target="../ink/ink36.xml"/><Relationship Id="rId1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516E-C5D4-4154-BBBD-BE6ADD890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4390"/>
            <a:ext cx="9144000" cy="2387600"/>
          </a:xfrm>
        </p:spPr>
        <p:txBody>
          <a:bodyPr/>
          <a:lstStyle/>
          <a:p>
            <a:pPr algn="l"/>
            <a:r>
              <a:rPr lang="en-US" dirty="0"/>
              <a:t>Understanding Recommendation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F0262-1A53-4F45-9290-1D3CAB4DD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78051"/>
            <a:ext cx="9144000" cy="1655762"/>
          </a:xfrm>
        </p:spPr>
        <p:txBody>
          <a:bodyPr/>
          <a:lstStyle/>
          <a:p>
            <a:r>
              <a:rPr lang="en-US" dirty="0" err="1"/>
              <a:t>Zhoufa</a:t>
            </a:r>
            <a:r>
              <a:rPr lang="en-US" dirty="0"/>
              <a:t> Chen</a:t>
            </a:r>
          </a:p>
          <a:p>
            <a:r>
              <a:rPr lang="en-US" dirty="0"/>
              <a:t>Yousif Khaireddin</a:t>
            </a:r>
          </a:p>
          <a:p>
            <a:r>
              <a:rPr lang="en-US" dirty="0"/>
              <a:t>Krishna </a:t>
            </a:r>
            <a:r>
              <a:rPr lang="en-US" dirty="0" err="1"/>
              <a:t>Palle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21FF343-ED32-45AE-B259-85A86CCED413}"/>
              </a:ext>
            </a:extLst>
          </p:cNvPr>
          <p:cNvSpPr txBox="1">
            <a:spLocks/>
          </p:cNvSpPr>
          <p:nvPr/>
        </p:nvSpPr>
        <p:spPr>
          <a:xfrm>
            <a:off x="1524000" y="5009827"/>
            <a:ext cx="9526292" cy="11584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ENG EC503 </a:t>
            </a:r>
          </a:p>
          <a:p>
            <a:pPr algn="l"/>
            <a:r>
              <a:rPr lang="en-US" dirty="0"/>
              <a:t>Learning From Data </a:t>
            </a:r>
          </a:p>
          <a:p>
            <a:pPr algn="l"/>
            <a:r>
              <a:rPr lang="en-US" dirty="0"/>
              <a:t>Fall ‘19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7706AE8-3357-4058-873F-54BD61816BD8}"/>
                  </a:ext>
                </a:extLst>
              </p14:cNvPr>
              <p14:cNvContentPartPr/>
              <p14:nvPr/>
            </p14:nvContentPartPr>
            <p14:xfrm>
              <a:off x="4028864" y="165774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7706AE8-3357-4058-873F-54BD61816B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9864" y="164874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199C72BA-2D59-40F8-ADAD-AEB15F44DC86}"/>
              </a:ext>
            </a:extLst>
          </p:cNvPr>
          <p:cNvGrpSpPr/>
          <p:nvPr/>
        </p:nvGrpSpPr>
        <p:grpSpPr>
          <a:xfrm>
            <a:off x="4199864" y="1998665"/>
            <a:ext cx="360" cy="360"/>
            <a:chOff x="4199864" y="1998665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11B5B9A-F102-42D7-9DBE-67C611149DC1}"/>
                    </a:ext>
                  </a:extLst>
                </p14:cNvPr>
                <p14:cNvContentPartPr/>
                <p14:nvPr/>
              </p14:nvContentPartPr>
              <p14:xfrm>
                <a:off x="4199864" y="1998665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11B5B9A-F102-42D7-9DBE-67C611149DC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90864" y="19896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1B691DD-D3C2-41AB-BB38-7463725D38C8}"/>
                    </a:ext>
                  </a:extLst>
                </p14:cNvPr>
                <p14:cNvContentPartPr/>
                <p14:nvPr/>
              </p14:nvContentPartPr>
              <p14:xfrm>
                <a:off x="4199864" y="1998665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1B691DD-D3C2-41AB-BB38-7463725D38C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90864" y="19896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34719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FD9F-E644-4A44-BFCA-ED18DB74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332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SVD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B6223E-7E18-48A0-BBB6-336F112F6700}"/>
                  </a:ext>
                </a:extLst>
              </p14:cNvPr>
              <p14:cNvContentPartPr/>
              <p14:nvPr/>
            </p14:nvContentPartPr>
            <p14:xfrm>
              <a:off x="5697544" y="55167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B6223E-7E18-48A0-BBB6-336F112F67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8904" y="54267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BBC32A-A252-4EB3-AAA8-67286F3D7C00}"/>
                  </a:ext>
                </a:extLst>
              </p14:cNvPr>
              <p14:cNvContentPartPr/>
              <p14:nvPr/>
            </p14:nvContentPartPr>
            <p14:xfrm>
              <a:off x="2013584" y="54102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BBC32A-A252-4EB3-AAA8-67286F3D7C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4944" y="5323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700A363-91E8-40C5-9C5E-3E09689D5399}"/>
                  </a:ext>
                </a:extLst>
              </p14:cNvPr>
              <p14:cNvContentPartPr/>
              <p14:nvPr/>
            </p14:nvContentPartPr>
            <p14:xfrm>
              <a:off x="2060384" y="339785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700A363-91E8-40C5-9C5E-3E09689D53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1744" y="33078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918E7E0B-F2D8-4897-9067-5F6C3C7D2DF3}"/>
              </a:ext>
            </a:extLst>
          </p:cNvPr>
          <p:cNvGrpSpPr/>
          <p:nvPr/>
        </p:nvGrpSpPr>
        <p:grpSpPr>
          <a:xfrm>
            <a:off x="3672464" y="836225"/>
            <a:ext cx="15840" cy="360"/>
            <a:chOff x="3672464" y="836225"/>
            <a:chExt cx="158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6BE931A-0DE8-4032-957D-E843569A49C4}"/>
                    </a:ext>
                  </a:extLst>
                </p14:cNvPr>
                <p14:cNvContentPartPr/>
                <p14:nvPr/>
              </p14:nvContentPartPr>
              <p14:xfrm>
                <a:off x="3672464" y="836225"/>
                <a:ext cx="648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6BE931A-0DE8-4032-957D-E843569A49C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63824" y="827585"/>
                  <a:ext cx="24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C2F711C-CE74-404B-BA9B-185AAE899C1A}"/>
                    </a:ext>
                  </a:extLst>
                </p14:cNvPr>
                <p14:cNvContentPartPr/>
                <p14:nvPr/>
              </p14:nvContentPartPr>
              <p14:xfrm>
                <a:off x="3687944" y="836225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C2F711C-CE74-404B-BA9B-185AAE899C1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78944" y="8275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F1348A3-35BF-402A-A17D-EA9DA7B8A095}"/>
                  </a:ext>
                </a:extLst>
              </p14:cNvPr>
              <p14:cNvContentPartPr/>
              <p14:nvPr/>
            </p14:nvContentPartPr>
            <p14:xfrm>
              <a:off x="5082944" y="1037825"/>
              <a:ext cx="309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F1348A3-35BF-402A-A17D-EA9DA7B8A09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74304" y="1029185"/>
                <a:ext cx="4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06A6EFD-0AAA-46AB-8396-B3D1A96ED5A8}"/>
                  </a:ext>
                </a:extLst>
              </p14:cNvPr>
              <p14:cNvContentPartPr/>
              <p14:nvPr/>
            </p14:nvContentPartPr>
            <p14:xfrm>
              <a:off x="5656064" y="103782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06A6EFD-0AAA-46AB-8396-B3D1A96ED5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47064" y="10291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9B549C4-EB64-406E-BEDD-3A0070366590}"/>
                  </a:ext>
                </a:extLst>
              </p14:cNvPr>
              <p14:cNvContentPartPr/>
              <p14:nvPr/>
            </p14:nvContentPartPr>
            <p14:xfrm>
              <a:off x="5934704" y="1022705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9B549C4-EB64-406E-BEDD-3A00703665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6064" y="10137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DD9F89E-1E89-45A8-9B64-27330DDC16D5}"/>
                  </a:ext>
                </a:extLst>
              </p14:cNvPr>
              <p14:cNvContentPartPr/>
              <p14:nvPr/>
            </p14:nvContentPartPr>
            <p14:xfrm>
              <a:off x="2503904" y="991025"/>
              <a:ext cx="684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DD9F89E-1E89-45A8-9B64-27330DDC16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95264" y="982025"/>
                <a:ext cx="24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70F82F8-7C29-4F2E-B95E-31A4224FB92A}"/>
                  </a:ext>
                </a:extLst>
              </p14:cNvPr>
              <p14:cNvContentPartPr/>
              <p14:nvPr/>
            </p14:nvContentPartPr>
            <p14:xfrm>
              <a:off x="2773904" y="2603105"/>
              <a:ext cx="648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70F82F8-7C29-4F2E-B95E-31A4224FB9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65264" y="2594105"/>
                <a:ext cx="24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2B673A4-A277-47FF-A0EF-E7FE4CA5EC62}"/>
                  </a:ext>
                </a:extLst>
              </p14:cNvPr>
              <p14:cNvContentPartPr/>
              <p14:nvPr/>
            </p14:nvContentPartPr>
            <p14:xfrm>
              <a:off x="3408944" y="928745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2B673A4-A277-47FF-A0EF-E7FE4CA5EC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0304" y="92010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198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3525987-BD01-4AC7-A849-0A2B402F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51F3993-5531-474F-ACFD-DC30974BC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Any full matrix (R) can be decomposed into 3 matrices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/>
                        <m:t>𝑅</m:t>
                      </m:r>
                      <m:r>
                        <a:rPr lang="en-CA" i="1"/>
                        <m:t>=</m:t>
                      </m:r>
                      <m:r>
                        <a:rPr lang="en-CA" i="1"/>
                        <m:t>𝑈</m:t>
                      </m:r>
                      <m:r>
                        <m:rPr>
                          <m:sty m:val="p"/>
                        </m:rPr>
                        <a:rPr lang="en-CA"/>
                        <m:t>Σ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CA" i="1"/>
                            <m:t>𝑉</m:t>
                          </m:r>
                        </m:e>
                        <m:sup>
                          <m:r>
                            <a:rPr lang="en-CA" i="1"/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our problem, the matrices will hold the following [3]</a:t>
                </a:r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:  insight into user preference</a:t>
                </a:r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: diagonal matrix to weighting the information from U and V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understanding of movie features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reconstruction can then be created by taking the product of these matrices</a:t>
                </a:r>
                <a:endParaRPr lang="en-CA" sz="1400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51F3993-5531-474F-ACFD-DC30974BC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638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FFAD9AD-7102-4289-BA84-2DD2D17A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0312"/>
            <a:ext cx="10515600" cy="365125"/>
          </a:xfrm>
        </p:spPr>
        <p:txBody>
          <a:bodyPr/>
          <a:lstStyle/>
          <a:p>
            <a:pPr algn="l"/>
            <a:r>
              <a:rPr lang="en-GB"/>
              <a:t>𝜆^∗=0.3  intial MAE = 0.766. &amp; final MAE of 0.695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74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3525987-BD01-4AC7-A849-0A2B402F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SVD – Synthetic Data</a:t>
            </a:r>
            <a:br>
              <a:rPr lang="en-US" sz="4000" dirty="0"/>
            </a:br>
            <a:r>
              <a:rPr lang="en-US" sz="3200" dirty="0"/>
              <a:t>Understanding Parameters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1F3993-5531-474F-ACFD-DC30974BC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50346"/>
            <a:ext cx="5157787" cy="44989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MAE vs. Matrix Density and Rank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89B67D-360D-4F10-8BB3-DAF19A9AE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8" y="1850345"/>
            <a:ext cx="5183188" cy="44989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MAE vs. Density (rank  = 10)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09DA22-501C-4E52-ABEA-85C974DEAED3}"/>
              </a:ext>
            </a:extLst>
          </p:cNvPr>
          <p:cNvPicPr/>
          <p:nvPr/>
        </p:nvPicPr>
        <p:blipFill rotWithShape="1">
          <a:blip r:embed="rId2"/>
          <a:srcRect b="4123"/>
          <a:stretch/>
        </p:blipFill>
        <p:spPr bwMode="auto">
          <a:xfrm>
            <a:off x="756531" y="2376261"/>
            <a:ext cx="5324298" cy="34471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508E15-5410-41AA-9D53-DEFF4535B8EA}"/>
              </a:ext>
            </a:extLst>
          </p:cNvPr>
          <p:cNvPicPr/>
          <p:nvPr/>
        </p:nvPicPr>
        <p:blipFill rotWithShape="1">
          <a:blip r:embed="rId3"/>
          <a:srcRect t="21299"/>
          <a:stretch/>
        </p:blipFill>
        <p:spPr bwMode="auto">
          <a:xfrm>
            <a:off x="6224590" y="2713262"/>
            <a:ext cx="5122864" cy="33537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16014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892021-5185-4C4D-B058-E38BD08D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SVD – Synthetic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F839B1-55BD-46CA-A894-C8CFCDC306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3200" b="1" dirty="0"/>
              <a:t>Algorithm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Perform SVD on full matrix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Replace training points in reconstruction with their </a:t>
            </a:r>
            <a:br>
              <a:rPr lang="en-US" dirty="0"/>
            </a:br>
            <a:r>
              <a:rPr lang="en-US" dirty="0"/>
              <a:t>original entries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Re-run SVD on reconstruction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Repeat until </a:t>
            </a:r>
            <a:r>
              <a:rPr lang="en-US" dirty="0" err="1"/>
              <a:t>tmax</a:t>
            </a:r>
            <a:r>
              <a:rPr lang="en-US" dirty="0"/>
              <a:t> 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D5346DF-57F4-4E1A-BD86-AAF71720ADA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8" y="2205398"/>
            <a:ext cx="5181604" cy="359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99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A177-256F-43BB-BC14-BE5E2CB0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SVD – </a:t>
            </a:r>
            <a:r>
              <a:rPr lang="en-US" dirty="0" err="1"/>
              <a:t>MovieLens</a:t>
            </a:r>
            <a:r>
              <a:rPr lang="en-US" dirty="0"/>
              <a:t> 1M</a:t>
            </a:r>
            <a:br>
              <a:rPr lang="en-US" dirty="0"/>
            </a:br>
            <a:r>
              <a:rPr lang="en-US" sz="3200" dirty="0"/>
              <a:t>Matrix Completion Approaches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3109302-525A-4B55-8FEA-ED81C2FFB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251765"/>
              </p:ext>
            </p:extLst>
          </p:nvPr>
        </p:nvGraphicFramePr>
        <p:xfrm>
          <a:off x="1115785" y="2666274"/>
          <a:ext cx="9960429" cy="2164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3457">
                  <a:extLst>
                    <a:ext uri="{9D8B030D-6E8A-4147-A177-3AD203B41FA5}">
                      <a16:colId xmlns:a16="http://schemas.microsoft.com/office/drawing/2014/main" val="2199875809"/>
                    </a:ext>
                  </a:extLst>
                </a:gridCol>
                <a:gridCol w="2746829">
                  <a:extLst>
                    <a:ext uri="{9D8B030D-6E8A-4147-A177-3AD203B41FA5}">
                      <a16:colId xmlns:a16="http://schemas.microsoft.com/office/drawing/2014/main" val="31772585"/>
                    </a:ext>
                  </a:extLst>
                </a:gridCol>
                <a:gridCol w="3320143">
                  <a:extLst>
                    <a:ext uri="{9D8B030D-6E8A-4147-A177-3AD203B41FA5}">
                      <a16:colId xmlns:a16="http://schemas.microsoft.com/office/drawing/2014/main" val="2160814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Method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Initial MAE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Final MAE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28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Zeros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3.581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1.083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999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Average User Rating (AUR)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0.829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0.714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959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Average Movie Rating (AMR)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0.782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0.701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063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Average of AUR and AMR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0.771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2275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276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3CA177-256F-43BB-BC14-BE5E2CB0475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Iterative SVD – </a:t>
                </a:r>
                <a:r>
                  <a:rPr lang="en-US" dirty="0" err="1"/>
                  <a:t>MovieLens</a:t>
                </a:r>
                <a:r>
                  <a:rPr lang="en-US" dirty="0"/>
                  <a:t> 1M</a:t>
                </a:r>
                <a:br>
                  <a:rPr lang="en-US" dirty="0"/>
                </a:br>
                <a:r>
                  <a:rPr lang="en-US" sz="3200" dirty="0"/>
                  <a:t>Tuning </a:t>
                </a:r>
                <a14:m>
                  <m:oMath xmlns:m="http://schemas.openxmlformats.org/officeDocument/2006/math">
                    <m:r>
                      <a:rPr lang="en-US" sz="3200"/>
                      <m:t>𝜆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3CA177-256F-43BB-BC14-BE5E2CB04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7373" b="-8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288D943-54E7-4EA2-9EFE-6E1B28131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𝑀𝑎𝑡𝑟𝑖𝑥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𝐸𝑛𝑡𝑟𝑦</m:t>
                          </m:r>
                        </m:e>
                        <m:sub>
                          <m:r>
                            <a:rPr lang="en-US" i="1"/>
                            <m:t>𝑢𝑚</m:t>
                          </m:r>
                        </m:sub>
                      </m:sSub>
                      <m:r>
                        <a:rPr lang="en-US" i="1"/>
                        <m:t>= </m:t>
                      </m:r>
                      <m:r>
                        <a:rPr lang="en-US" i="1"/>
                        <m:t>𝜆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(</m:t>
                          </m:r>
                          <m:r>
                            <a:rPr lang="en-US" i="1"/>
                            <m:t>𝐴𝑈𝑅</m:t>
                          </m:r>
                          <m:r>
                            <a:rPr lang="en-US" i="1"/>
                            <m:t>)</m:t>
                          </m:r>
                        </m:e>
                        <m:sub>
                          <m:r>
                            <a:rPr lang="en-US" i="1"/>
                            <m:t>𝑢</m:t>
                          </m:r>
                        </m:sub>
                      </m:sSub>
                      <m:r>
                        <a:rPr lang="en-US" i="1"/>
                        <m:t>+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1−</m:t>
                          </m:r>
                          <m:r>
                            <a:rPr lang="en-US" i="1"/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𝐴𝑀𝑅</m:t>
                          </m:r>
                        </m:e>
                        <m:sub>
                          <m:r>
                            <a:rPr lang="en-US" i="1"/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288D943-54E7-4EA2-9EFE-6E1B28131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9E37F02-0AA5-465D-9E4D-46768EE4F8E6}"/>
              </a:ext>
            </a:extLst>
          </p:cNvPr>
          <p:cNvPicPr/>
          <p:nvPr/>
        </p:nvPicPr>
        <p:blipFill rotWithShape="1">
          <a:blip r:embed="rId4"/>
          <a:srcRect t="14125" r="5791" b="43723"/>
          <a:stretch/>
        </p:blipFill>
        <p:spPr bwMode="auto">
          <a:xfrm>
            <a:off x="1055914" y="2548958"/>
            <a:ext cx="4357008" cy="29046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CD8883-4788-41C1-96A3-9DB59B2C4319}"/>
              </a:ext>
            </a:extLst>
          </p:cNvPr>
          <p:cNvPicPr/>
          <p:nvPr/>
        </p:nvPicPr>
        <p:blipFill rotWithShape="1">
          <a:blip r:embed="rId4"/>
          <a:srcRect t="55436"/>
          <a:stretch/>
        </p:blipFill>
        <p:spPr bwMode="auto">
          <a:xfrm>
            <a:off x="6369039" y="2475434"/>
            <a:ext cx="4509872" cy="30517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30FA93-029F-4A37-95E9-C3007FC8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4014" y="5527154"/>
            <a:ext cx="4923971" cy="888921"/>
          </a:xfrm>
        </p:spPr>
        <p:txBody>
          <a:bodyPr/>
          <a:lstStyle/>
          <a:p>
            <a:r>
              <a:rPr lang="en-GB" sz="1800" dirty="0"/>
              <a:t>𝜆∗ = 0.3  </a:t>
            </a:r>
          </a:p>
          <a:p>
            <a:r>
              <a:rPr lang="en-GB" sz="1800" dirty="0"/>
              <a:t>min initial MAE = 0.766</a:t>
            </a:r>
          </a:p>
          <a:p>
            <a:r>
              <a:rPr lang="en-GB" sz="1800" dirty="0"/>
              <a:t>min final MAE of 0.695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11072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FD9F-E644-4A44-BFCA-ED18DB74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332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Regression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B6223E-7E18-48A0-BBB6-336F112F6700}"/>
                  </a:ext>
                </a:extLst>
              </p14:cNvPr>
              <p14:cNvContentPartPr/>
              <p14:nvPr/>
            </p14:nvContentPartPr>
            <p14:xfrm>
              <a:off x="5697544" y="55167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B6223E-7E18-48A0-BBB6-336F112F67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8904" y="54267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BBC32A-A252-4EB3-AAA8-67286F3D7C00}"/>
                  </a:ext>
                </a:extLst>
              </p14:cNvPr>
              <p14:cNvContentPartPr/>
              <p14:nvPr/>
            </p14:nvContentPartPr>
            <p14:xfrm>
              <a:off x="2013584" y="54102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BBC32A-A252-4EB3-AAA8-67286F3D7C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4944" y="5323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700A363-91E8-40C5-9C5E-3E09689D5399}"/>
                  </a:ext>
                </a:extLst>
              </p14:cNvPr>
              <p14:cNvContentPartPr/>
              <p14:nvPr/>
            </p14:nvContentPartPr>
            <p14:xfrm>
              <a:off x="2060384" y="339785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700A363-91E8-40C5-9C5E-3E09689D53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1744" y="33078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918E7E0B-F2D8-4897-9067-5F6C3C7D2DF3}"/>
              </a:ext>
            </a:extLst>
          </p:cNvPr>
          <p:cNvGrpSpPr/>
          <p:nvPr/>
        </p:nvGrpSpPr>
        <p:grpSpPr>
          <a:xfrm>
            <a:off x="3672464" y="836225"/>
            <a:ext cx="15840" cy="360"/>
            <a:chOff x="3672464" y="836225"/>
            <a:chExt cx="158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6BE931A-0DE8-4032-957D-E843569A49C4}"/>
                    </a:ext>
                  </a:extLst>
                </p14:cNvPr>
                <p14:cNvContentPartPr/>
                <p14:nvPr/>
              </p14:nvContentPartPr>
              <p14:xfrm>
                <a:off x="3672464" y="836225"/>
                <a:ext cx="648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6BE931A-0DE8-4032-957D-E843569A49C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63824" y="827585"/>
                  <a:ext cx="24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C2F711C-CE74-404B-BA9B-185AAE899C1A}"/>
                    </a:ext>
                  </a:extLst>
                </p14:cNvPr>
                <p14:cNvContentPartPr/>
                <p14:nvPr/>
              </p14:nvContentPartPr>
              <p14:xfrm>
                <a:off x="3687944" y="836225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C2F711C-CE74-404B-BA9B-185AAE899C1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78944" y="8275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F1348A3-35BF-402A-A17D-EA9DA7B8A095}"/>
                  </a:ext>
                </a:extLst>
              </p14:cNvPr>
              <p14:cNvContentPartPr/>
              <p14:nvPr/>
            </p14:nvContentPartPr>
            <p14:xfrm>
              <a:off x="5082944" y="1037825"/>
              <a:ext cx="309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F1348A3-35BF-402A-A17D-EA9DA7B8A09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74304" y="1029185"/>
                <a:ext cx="4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06A6EFD-0AAA-46AB-8396-B3D1A96ED5A8}"/>
                  </a:ext>
                </a:extLst>
              </p14:cNvPr>
              <p14:cNvContentPartPr/>
              <p14:nvPr/>
            </p14:nvContentPartPr>
            <p14:xfrm>
              <a:off x="5656064" y="103782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06A6EFD-0AAA-46AB-8396-B3D1A96ED5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47064" y="10291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9B549C4-EB64-406E-BEDD-3A0070366590}"/>
                  </a:ext>
                </a:extLst>
              </p14:cNvPr>
              <p14:cNvContentPartPr/>
              <p14:nvPr/>
            </p14:nvContentPartPr>
            <p14:xfrm>
              <a:off x="5934704" y="1022705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9B549C4-EB64-406E-BEDD-3A00703665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6064" y="10137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DD9F89E-1E89-45A8-9B64-27330DDC16D5}"/>
                  </a:ext>
                </a:extLst>
              </p14:cNvPr>
              <p14:cNvContentPartPr/>
              <p14:nvPr/>
            </p14:nvContentPartPr>
            <p14:xfrm>
              <a:off x="2503904" y="991025"/>
              <a:ext cx="684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DD9F89E-1E89-45A8-9B64-27330DDC16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95264" y="982025"/>
                <a:ext cx="24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70F82F8-7C29-4F2E-B95E-31A4224FB92A}"/>
                  </a:ext>
                </a:extLst>
              </p14:cNvPr>
              <p14:cNvContentPartPr/>
              <p14:nvPr/>
            </p14:nvContentPartPr>
            <p14:xfrm>
              <a:off x="2773904" y="2603105"/>
              <a:ext cx="648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70F82F8-7C29-4F2E-B95E-31A4224FB9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65264" y="2594105"/>
                <a:ext cx="24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2B673A4-A277-47FF-A0EF-E7FE4CA5EC62}"/>
                  </a:ext>
                </a:extLst>
              </p14:cNvPr>
              <p14:cNvContentPartPr/>
              <p14:nvPr/>
            </p14:nvContentPartPr>
            <p14:xfrm>
              <a:off x="3408944" y="928745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2B673A4-A277-47FF-A0EF-E7FE4CA5EC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0304" y="92010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7347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10805FF5-7E6F-4354-904A-E46BAF81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</a:t>
            </a:r>
            <a:br>
              <a:rPr lang="en-US" dirty="0"/>
            </a:br>
            <a:r>
              <a:rPr lang="en-US" sz="3100" dirty="0"/>
              <a:t>Incorporating metadata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781B11B-116A-4075-83B0-3B087A29F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689835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Feature Set 1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MovieID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UserID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Age</a:t>
            </a:r>
          </a:p>
          <a:p>
            <a:pPr marL="0" indent="0">
              <a:buSzPct val="80000"/>
              <a:buNone/>
            </a:pPr>
            <a:endParaRPr lang="en-US" dirty="0"/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Occupation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Gender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Genre</a:t>
            </a:r>
            <a:endParaRPr lang="en-GB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CCF7644A-27D0-45B0-BD35-03AD56F1BAC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sz="1400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5483C58A-E6E1-42D9-A37D-8A9EB7F822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1371654"/>
              </p:ext>
            </p:extLst>
          </p:nvPr>
        </p:nvGraphicFramePr>
        <p:xfrm>
          <a:off x="6537774" y="5308188"/>
          <a:ext cx="429804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2681">
                  <a:extLst>
                    <a:ext uri="{9D8B030D-6E8A-4147-A177-3AD203B41FA5}">
                      <a16:colId xmlns:a16="http://schemas.microsoft.com/office/drawing/2014/main" val="3225872746"/>
                    </a:ext>
                  </a:extLst>
                </a:gridCol>
                <a:gridCol w="1432681">
                  <a:extLst>
                    <a:ext uri="{9D8B030D-6E8A-4147-A177-3AD203B41FA5}">
                      <a16:colId xmlns:a16="http://schemas.microsoft.com/office/drawing/2014/main" val="1764643151"/>
                    </a:ext>
                  </a:extLst>
                </a:gridCol>
                <a:gridCol w="1432681">
                  <a:extLst>
                    <a:ext uri="{9D8B030D-6E8A-4147-A177-3AD203B41FA5}">
                      <a16:colId xmlns:a16="http://schemas.microsoft.com/office/drawing/2014/main" val="806320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Rounded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55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0.724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0.715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23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Ridge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0.728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0.719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167275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E44D9AE2-5F7B-4BA0-9108-AA92D9CC6E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379198"/>
              </p:ext>
            </p:extLst>
          </p:nvPr>
        </p:nvGraphicFramePr>
        <p:xfrm>
          <a:off x="6537775" y="3802879"/>
          <a:ext cx="429804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2681">
                  <a:extLst>
                    <a:ext uri="{9D8B030D-6E8A-4147-A177-3AD203B41FA5}">
                      <a16:colId xmlns:a16="http://schemas.microsoft.com/office/drawing/2014/main" val="3225872746"/>
                    </a:ext>
                  </a:extLst>
                </a:gridCol>
                <a:gridCol w="1432681">
                  <a:extLst>
                    <a:ext uri="{9D8B030D-6E8A-4147-A177-3AD203B41FA5}">
                      <a16:colId xmlns:a16="http://schemas.microsoft.com/office/drawing/2014/main" val="1764643151"/>
                    </a:ext>
                  </a:extLst>
                </a:gridCol>
                <a:gridCol w="1432681">
                  <a:extLst>
                    <a:ext uri="{9D8B030D-6E8A-4147-A177-3AD203B41FA5}">
                      <a16:colId xmlns:a16="http://schemas.microsoft.com/office/drawing/2014/main" val="806320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Rounded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55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0.811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0.803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23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Ridge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0.814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0.806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167275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3E6089B2-8C38-477B-B975-2A11BABDEF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2410807"/>
              </p:ext>
            </p:extLst>
          </p:nvPr>
        </p:nvGraphicFramePr>
        <p:xfrm>
          <a:off x="6537776" y="2202870"/>
          <a:ext cx="429804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2681">
                  <a:extLst>
                    <a:ext uri="{9D8B030D-6E8A-4147-A177-3AD203B41FA5}">
                      <a16:colId xmlns:a16="http://schemas.microsoft.com/office/drawing/2014/main" val="3225872746"/>
                    </a:ext>
                  </a:extLst>
                </a:gridCol>
                <a:gridCol w="1432681">
                  <a:extLst>
                    <a:ext uri="{9D8B030D-6E8A-4147-A177-3AD203B41FA5}">
                      <a16:colId xmlns:a16="http://schemas.microsoft.com/office/drawing/2014/main" val="1764643151"/>
                    </a:ext>
                  </a:extLst>
                </a:gridCol>
                <a:gridCol w="1432681">
                  <a:extLst>
                    <a:ext uri="{9D8B030D-6E8A-4147-A177-3AD203B41FA5}">
                      <a16:colId xmlns:a16="http://schemas.microsoft.com/office/drawing/2014/main" val="806320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Rounded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555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0.901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0.900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023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Ridge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0.903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0.905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167275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2890E0CA-0040-46DE-BD9E-6CA1D47F98F5}"/>
              </a:ext>
            </a:extLst>
          </p:cNvPr>
          <p:cNvSpPr/>
          <p:nvPr/>
        </p:nvSpPr>
        <p:spPr>
          <a:xfrm>
            <a:off x="838200" y="3751979"/>
            <a:ext cx="5181597" cy="2708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600" b="1" dirty="0"/>
              <a:t>Feature Set 2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600" dirty="0"/>
              <a:t>Feature Set 1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600" dirty="0"/>
              <a:t>Average User Rating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600" b="1" dirty="0"/>
              <a:t>Feature Set 3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600" dirty="0"/>
              <a:t>Feature Set 2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600" dirty="0"/>
              <a:t>Average Movie Rating</a:t>
            </a:r>
          </a:p>
        </p:txBody>
      </p:sp>
    </p:spTree>
    <p:extLst>
      <p:ext uri="{BB962C8B-B14F-4D97-AF65-F5344CB8AC3E}">
        <p14:creationId xmlns:p14="http://schemas.microsoft.com/office/powerpoint/2010/main" val="54582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FD9F-E644-4A44-BFCA-ED18DB74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332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Introduction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B6223E-7E18-48A0-BBB6-336F112F6700}"/>
                  </a:ext>
                </a:extLst>
              </p14:cNvPr>
              <p14:cNvContentPartPr/>
              <p14:nvPr/>
            </p14:nvContentPartPr>
            <p14:xfrm>
              <a:off x="5697544" y="55167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B6223E-7E18-48A0-BBB6-336F112F67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8904" y="54267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BBC32A-A252-4EB3-AAA8-67286F3D7C00}"/>
                  </a:ext>
                </a:extLst>
              </p14:cNvPr>
              <p14:cNvContentPartPr/>
              <p14:nvPr/>
            </p14:nvContentPartPr>
            <p14:xfrm>
              <a:off x="2013584" y="54102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BBC32A-A252-4EB3-AAA8-67286F3D7C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4944" y="5323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700A363-91E8-40C5-9C5E-3E09689D5399}"/>
                  </a:ext>
                </a:extLst>
              </p14:cNvPr>
              <p14:cNvContentPartPr/>
              <p14:nvPr/>
            </p14:nvContentPartPr>
            <p14:xfrm>
              <a:off x="2060384" y="339785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700A363-91E8-40C5-9C5E-3E09689D53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1744" y="33078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918E7E0B-F2D8-4897-9067-5F6C3C7D2DF3}"/>
              </a:ext>
            </a:extLst>
          </p:cNvPr>
          <p:cNvGrpSpPr/>
          <p:nvPr/>
        </p:nvGrpSpPr>
        <p:grpSpPr>
          <a:xfrm>
            <a:off x="3672464" y="836225"/>
            <a:ext cx="15840" cy="360"/>
            <a:chOff x="3672464" y="836225"/>
            <a:chExt cx="158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6BE931A-0DE8-4032-957D-E843569A49C4}"/>
                    </a:ext>
                  </a:extLst>
                </p14:cNvPr>
                <p14:cNvContentPartPr/>
                <p14:nvPr/>
              </p14:nvContentPartPr>
              <p14:xfrm>
                <a:off x="3672464" y="836225"/>
                <a:ext cx="648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6BE931A-0DE8-4032-957D-E843569A49C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63824" y="827585"/>
                  <a:ext cx="24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C2F711C-CE74-404B-BA9B-185AAE899C1A}"/>
                    </a:ext>
                  </a:extLst>
                </p14:cNvPr>
                <p14:cNvContentPartPr/>
                <p14:nvPr/>
              </p14:nvContentPartPr>
              <p14:xfrm>
                <a:off x="3687944" y="836225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C2F711C-CE74-404B-BA9B-185AAE899C1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78944" y="8275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F1348A3-35BF-402A-A17D-EA9DA7B8A095}"/>
                  </a:ext>
                </a:extLst>
              </p14:cNvPr>
              <p14:cNvContentPartPr/>
              <p14:nvPr/>
            </p14:nvContentPartPr>
            <p14:xfrm>
              <a:off x="5082944" y="1037825"/>
              <a:ext cx="309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F1348A3-35BF-402A-A17D-EA9DA7B8A09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74304" y="1029185"/>
                <a:ext cx="4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06A6EFD-0AAA-46AB-8396-B3D1A96ED5A8}"/>
                  </a:ext>
                </a:extLst>
              </p14:cNvPr>
              <p14:cNvContentPartPr/>
              <p14:nvPr/>
            </p14:nvContentPartPr>
            <p14:xfrm>
              <a:off x="5656064" y="103782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06A6EFD-0AAA-46AB-8396-B3D1A96ED5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47064" y="10291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9B549C4-EB64-406E-BEDD-3A0070366590}"/>
                  </a:ext>
                </a:extLst>
              </p14:cNvPr>
              <p14:cNvContentPartPr/>
              <p14:nvPr/>
            </p14:nvContentPartPr>
            <p14:xfrm>
              <a:off x="5934704" y="1022705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9B549C4-EB64-406E-BEDD-3A00703665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6064" y="10137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DD9F89E-1E89-45A8-9B64-27330DDC16D5}"/>
                  </a:ext>
                </a:extLst>
              </p14:cNvPr>
              <p14:cNvContentPartPr/>
              <p14:nvPr/>
            </p14:nvContentPartPr>
            <p14:xfrm>
              <a:off x="2503904" y="991025"/>
              <a:ext cx="684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DD9F89E-1E89-45A8-9B64-27330DDC16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95264" y="982025"/>
                <a:ext cx="24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70F82F8-7C29-4F2E-B95E-31A4224FB92A}"/>
                  </a:ext>
                </a:extLst>
              </p14:cNvPr>
              <p14:cNvContentPartPr/>
              <p14:nvPr/>
            </p14:nvContentPartPr>
            <p14:xfrm>
              <a:off x="2773904" y="2603105"/>
              <a:ext cx="648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70F82F8-7C29-4F2E-B95E-31A4224FB9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65264" y="2594105"/>
                <a:ext cx="24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2B673A4-A277-47FF-A0EF-E7FE4CA5EC62}"/>
                  </a:ext>
                </a:extLst>
              </p14:cNvPr>
              <p14:cNvContentPartPr/>
              <p14:nvPr/>
            </p14:nvContentPartPr>
            <p14:xfrm>
              <a:off x="3408944" y="928745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2B673A4-A277-47FF-A0EF-E7FE4CA5EC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0304" y="92010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172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2AB7-962F-4EF3-81FD-9F5EF423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8724F-0842-43EC-98B6-A0C9305DD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A310BA-C527-40E3-9F2F-3B5FE2B066C7}"/>
                  </a:ext>
                </a:extLst>
              </p14:cNvPr>
              <p14:cNvContentPartPr/>
              <p14:nvPr/>
            </p14:nvContentPartPr>
            <p14:xfrm>
              <a:off x="2508664" y="174291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A310BA-C527-40E3-9F2F-3B5FE2B066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9664" y="173391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9B1F79-BCD2-4610-9418-3AD8CD639850}"/>
                  </a:ext>
                </a:extLst>
              </p14:cNvPr>
              <p14:cNvContentPartPr/>
              <p14:nvPr/>
            </p14:nvContentPartPr>
            <p14:xfrm>
              <a:off x="2720704" y="892599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9B1F79-BCD2-4610-9418-3AD8CD6398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1704" y="88359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0BD59DC-2363-49E0-B1E7-82B1CF7C0AE8}"/>
              </a:ext>
            </a:extLst>
          </p:cNvPr>
          <p:cNvGrpSpPr/>
          <p:nvPr/>
        </p:nvGrpSpPr>
        <p:grpSpPr>
          <a:xfrm>
            <a:off x="2146864" y="763719"/>
            <a:ext cx="360" cy="360"/>
            <a:chOff x="2146864" y="76371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767116-BC8F-40A6-8F76-34A19B4D0EF9}"/>
                    </a:ext>
                  </a:extLst>
                </p14:cNvPr>
                <p14:cNvContentPartPr/>
                <p14:nvPr/>
              </p14:nvContentPartPr>
              <p14:xfrm>
                <a:off x="2146864" y="763719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767116-BC8F-40A6-8F76-34A19B4D0EF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37864" y="75507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5714273-2764-49D6-B63E-21A04D219EA1}"/>
                    </a:ext>
                  </a:extLst>
                </p14:cNvPr>
                <p14:cNvContentPartPr/>
                <p14:nvPr/>
              </p14:nvContentPartPr>
              <p14:xfrm>
                <a:off x="2146864" y="763719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5714273-2764-49D6-B63E-21A04D219EA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37864" y="75507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D27B076-E4BC-4FE2-BA1C-5A722D3F4982}"/>
                  </a:ext>
                </a:extLst>
              </p14:cNvPr>
              <p14:cNvContentPartPr/>
              <p14:nvPr/>
            </p14:nvContentPartPr>
            <p14:xfrm>
              <a:off x="3083144" y="209118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D27B076-E4BC-4FE2-BA1C-5A722D3F49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4504" y="20821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49BBCB1-86ED-4A20-B7C4-474A99CA2B22}"/>
                  </a:ext>
                </a:extLst>
              </p14:cNvPr>
              <p14:cNvContentPartPr/>
              <p14:nvPr/>
            </p14:nvContentPartPr>
            <p14:xfrm>
              <a:off x="3098624" y="201378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49BBCB1-86ED-4A20-B7C4-474A99CA2B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9624" y="20047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A589447-2FE6-4B74-9121-A9DB7A9160B5}"/>
                  </a:ext>
                </a:extLst>
              </p14:cNvPr>
              <p14:cNvContentPartPr/>
              <p14:nvPr/>
            </p14:nvContentPartPr>
            <p14:xfrm>
              <a:off x="3098624" y="2013785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A589447-2FE6-4B74-9121-A9DB7A9160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9624" y="20047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1194771-FA3F-4002-B163-A2CF12BB1ACE}"/>
                  </a:ext>
                </a:extLst>
              </p14:cNvPr>
              <p14:cNvContentPartPr/>
              <p14:nvPr/>
            </p14:nvContentPartPr>
            <p14:xfrm>
              <a:off x="3284744" y="1434905"/>
              <a:ext cx="360" cy="6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1194771-FA3F-4002-B163-A2CF12BB1AC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76104" y="1425905"/>
                <a:ext cx="1800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534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2AB7-962F-4EF3-81FD-9F5EF423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8724F-0842-43EC-98B6-A0C9305DD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A310BA-C527-40E3-9F2F-3B5FE2B066C7}"/>
                  </a:ext>
                </a:extLst>
              </p14:cNvPr>
              <p14:cNvContentPartPr/>
              <p14:nvPr/>
            </p14:nvContentPartPr>
            <p14:xfrm>
              <a:off x="2508664" y="174291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A310BA-C527-40E3-9F2F-3B5FE2B066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9664" y="173391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9B1F79-BCD2-4610-9418-3AD8CD639850}"/>
                  </a:ext>
                </a:extLst>
              </p14:cNvPr>
              <p14:cNvContentPartPr/>
              <p14:nvPr/>
            </p14:nvContentPartPr>
            <p14:xfrm>
              <a:off x="2720704" y="892599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9B1F79-BCD2-4610-9418-3AD8CD6398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1704" y="88359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0BD59DC-2363-49E0-B1E7-82B1CF7C0AE8}"/>
              </a:ext>
            </a:extLst>
          </p:cNvPr>
          <p:cNvGrpSpPr/>
          <p:nvPr/>
        </p:nvGrpSpPr>
        <p:grpSpPr>
          <a:xfrm>
            <a:off x="2146864" y="763719"/>
            <a:ext cx="360" cy="360"/>
            <a:chOff x="2146864" y="76371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767116-BC8F-40A6-8F76-34A19B4D0EF9}"/>
                    </a:ext>
                  </a:extLst>
                </p14:cNvPr>
                <p14:cNvContentPartPr/>
                <p14:nvPr/>
              </p14:nvContentPartPr>
              <p14:xfrm>
                <a:off x="2146864" y="763719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767116-BC8F-40A6-8F76-34A19B4D0EF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37864" y="75507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5714273-2764-49D6-B63E-21A04D219EA1}"/>
                    </a:ext>
                  </a:extLst>
                </p14:cNvPr>
                <p14:cNvContentPartPr/>
                <p14:nvPr/>
              </p14:nvContentPartPr>
              <p14:xfrm>
                <a:off x="2146864" y="763719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5714273-2764-49D6-B63E-21A04D219EA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37864" y="75507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D27B076-E4BC-4FE2-BA1C-5A722D3F4982}"/>
                  </a:ext>
                </a:extLst>
              </p14:cNvPr>
              <p14:cNvContentPartPr/>
              <p14:nvPr/>
            </p14:nvContentPartPr>
            <p14:xfrm>
              <a:off x="3083144" y="209118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D27B076-E4BC-4FE2-BA1C-5A722D3F49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4504" y="20821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49BBCB1-86ED-4A20-B7C4-474A99CA2B22}"/>
                  </a:ext>
                </a:extLst>
              </p14:cNvPr>
              <p14:cNvContentPartPr/>
              <p14:nvPr/>
            </p14:nvContentPartPr>
            <p14:xfrm>
              <a:off x="3098624" y="201378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49BBCB1-86ED-4A20-B7C4-474A99CA2B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9624" y="20047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A589447-2FE6-4B74-9121-A9DB7A9160B5}"/>
                  </a:ext>
                </a:extLst>
              </p14:cNvPr>
              <p14:cNvContentPartPr/>
              <p14:nvPr/>
            </p14:nvContentPartPr>
            <p14:xfrm>
              <a:off x="3098624" y="2013785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A589447-2FE6-4B74-9121-A9DB7A9160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9624" y="20047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1194771-FA3F-4002-B163-A2CF12BB1ACE}"/>
                  </a:ext>
                </a:extLst>
              </p14:cNvPr>
              <p14:cNvContentPartPr/>
              <p14:nvPr/>
            </p14:nvContentPartPr>
            <p14:xfrm>
              <a:off x="3284744" y="1434905"/>
              <a:ext cx="360" cy="6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1194771-FA3F-4002-B163-A2CF12BB1AC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76104" y="1425905"/>
                <a:ext cx="1800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011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9139-E32C-4028-B831-AA6B3347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45BB8-1BE4-4A13-86C9-BA784C86B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Synthetic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4E731-10D2-4643-B7D2-42B577A38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Generation</a:t>
            </a:r>
          </a:p>
          <a:p>
            <a:pPr marL="465138" indent="0">
              <a:lnSpc>
                <a:spcPct val="100000"/>
              </a:lnSpc>
              <a:buNone/>
            </a:pPr>
            <a:r>
              <a:rPr lang="en-US" dirty="0"/>
              <a:t>Looped addition of d dimensional outer-product of  a vector to a rank controlled Identity matrix dxd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/>
              <a:t>Control Parameters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800" dirty="0"/>
              <a:t>Rank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800" dirty="0"/>
              <a:t>Dimension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800" dirty="0"/>
              <a:t>Density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44241-D58C-4201-853C-D1152F60E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84887" y="1681163"/>
            <a:ext cx="5183188" cy="823912"/>
          </a:xfrm>
        </p:spPr>
        <p:txBody>
          <a:bodyPr/>
          <a:lstStyle/>
          <a:p>
            <a:r>
              <a:rPr lang="en-US" dirty="0" err="1"/>
              <a:t>MovieLens</a:t>
            </a:r>
            <a:r>
              <a:rPr lang="en-US" dirty="0"/>
              <a:t> 1M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7596E-43E7-4C2B-A1E4-28FC4E4A8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2505075"/>
            <a:ext cx="5183188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/>
              <a:t>Attributes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800" dirty="0"/>
              <a:t>6040 users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800" dirty="0"/>
              <a:t>3883 movies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800" dirty="0"/>
              <a:t>Density: 4.26%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Metadata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800" dirty="0"/>
              <a:t>Age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800" dirty="0"/>
              <a:t>Occupation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800" dirty="0"/>
              <a:t>Gender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800" dirty="0"/>
              <a:t>Genre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0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9139-E32C-4028-B831-AA6B3347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45BB8-1BE4-4A13-86C9-BA784C86B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Synthetic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44241-D58C-4201-853C-D1152F60E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84887" y="1681163"/>
            <a:ext cx="5183188" cy="823912"/>
          </a:xfrm>
        </p:spPr>
        <p:txBody>
          <a:bodyPr/>
          <a:lstStyle/>
          <a:p>
            <a:r>
              <a:rPr lang="en-US" dirty="0" err="1"/>
              <a:t>MovieLens</a:t>
            </a:r>
            <a:r>
              <a:rPr lang="en-US" dirty="0"/>
              <a:t> 1M</a:t>
            </a:r>
          </a:p>
        </p:txBody>
      </p:sp>
      <p:pic>
        <p:nvPicPr>
          <p:cNvPr id="7" name="Content Placeholder 13">
            <a:extLst>
              <a:ext uri="{FF2B5EF4-FFF2-40B4-BE49-F238E27FC236}">
                <a16:creationId xmlns:a16="http://schemas.microsoft.com/office/drawing/2014/main" id="{144D2923-9F3E-4D35-A192-9CD73246309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94425" y="3071650"/>
            <a:ext cx="5183188" cy="2551438"/>
          </a:xfrm>
          <a:prstGeom prst="rect">
            <a:avLst/>
          </a:prstGeom>
        </p:spPr>
      </p:pic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EE26087D-E5D1-47FA-A1C3-72DC4A6EEBE0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888" y="2789695"/>
            <a:ext cx="4387586" cy="311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3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5767-F270-494B-A038-622C4293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</a:t>
            </a:r>
            <a:r>
              <a:rPr lang="en-US" dirty="0" err="1"/>
              <a:t>MovieLens</a:t>
            </a:r>
            <a:r>
              <a:rPr lang="en-US" dirty="0"/>
              <a:t> 1M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CF3D1F-9DE7-4365-8D87-2CE00CE8A6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Observations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Most movies have a rating count below 500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The average rating of all entries is roughly 3.7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There seems to be a positive correlation between rating count and average rating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7D1141-23E4-4FA4-9278-14270F1AD545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6135" t="2412"/>
          <a:stretch/>
        </p:blipFill>
        <p:spPr>
          <a:xfrm>
            <a:off x="6019800" y="1468421"/>
            <a:ext cx="5939969" cy="538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40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FD9F-E644-4A44-BFCA-ED18DB74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332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Correlation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B6223E-7E18-48A0-BBB6-336F112F6700}"/>
                  </a:ext>
                </a:extLst>
              </p14:cNvPr>
              <p14:cNvContentPartPr/>
              <p14:nvPr/>
            </p14:nvContentPartPr>
            <p14:xfrm>
              <a:off x="5697544" y="55167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B6223E-7E18-48A0-BBB6-336F112F67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8904" y="54267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BBC32A-A252-4EB3-AAA8-67286F3D7C00}"/>
                  </a:ext>
                </a:extLst>
              </p14:cNvPr>
              <p14:cNvContentPartPr/>
              <p14:nvPr/>
            </p14:nvContentPartPr>
            <p14:xfrm>
              <a:off x="2013584" y="54102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BBC32A-A252-4EB3-AAA8-67286F3D7C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4944" y="5323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700A363-91E8-40C5-9C5E-3E09689D5399}"/>
                  </a:ext>
                </a:extLst>
              </p14:cNvPr>
              <p14:cNvContentPartPr/>
              <p14:nvPr/>
            </p14:nvContentPartPr>
            <p14:xfrm>
              <a:off x="2060384" y="339785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700A363-91E8-40C5-9C5E-3E09689D53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1744" y="33078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918E7E0B-F2D8-4897-9067-5F6C3C7D2DF3}"/>
              </a:ext>
            </a:extLst>
          </p:cNvPr>
          <p:cNvGrpSpPr/>
          <p:nvPr/>
        </p:nvGrpSpPr>
        <p:grpSpPr>
          <a:xfrm>
            <a:off x="3672464" y="836225"/>
            <a:ext cx="15840" cy="360"/>
            <a:chOff x="3672464" y="836225"/>
            <a:chExt cx="158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6BE931A-0DE8-4032-957D-E843569A49C4}"/>
                    </a:ext>
                  </a:extLst>
                </p14:cNvPr>
                <p14:cNvContentPartPr/>
                <p14:nvPr/>
              </p14:nvContentPartPr>
              <p14:xfrm>
                <a:off x="3672464" y="836225"/>
                <a:ext cx="648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6BE931A-0DE8-4032-957D-E843569A49C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63824" y="827585"/>
                  <a:ext cx="24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C2F711C-CE74-404B-BA9B-185AAE899C1A}"/>
                    </a:ext>
                  </a:extLst>
                </p14:cNvPr>
                <p14:cNvContentPartPr/>
                <p14:nvPr/>
              </p14:nvContentPartPr>
              <p14:xfrm>
                <a:off x="3687944" y="836225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C2F711C-CE74-404B-BA9B-185AAE899C1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78944" y="8275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F1348A3-35BF-402A-A17D-EA9DA7B8A095}"/>
                  </a:ext>
                </a:extLst>
              </p14:cNvPr>
              <p14:cNvContentPartPr/>
              <p14:nvPr/>
            </p14:nvContentPartPr>
            <p14:xfrm>
              <a:off x="5082944" y="1037825"/>
              <a:ext cx="309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F1348A3-35BF-402A-A17D-EA9DA7B8A09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74304" y="1029185"/>
                <a:ext cx="4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06A6EFD-0AAA-46AB-8396-B3D1A96ED5A8}"/>
                  </a:ext>
                </a:extLst>
              </p14:cNvPr>
              <p14:cNvContentPartPr/>
              <p14:nvPr/>
            </p14:nvContentPartPr>
            <p14:xfrm>
              <a:off x="5656064" y="103782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06A6EFD-0AAA-46AB-8396-B3D1A96ED5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47064" y="10291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9B549C4-EB64-406E-BEDD-3A0070366590}"/>
                  </a:ext>
                </a:extLst>
              </p14:cNvPr>
              <p14:cNvContentPartPr/>
              <p14:nvPr/>
            </p14:nvContentPartPr>
            <p14:xfrm>
              <a:off x="5934704" y="1022705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9B549C4-EB64-406E-BEDD-3A00703665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6064" y="10137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DD9F89E-1E89-45A8-9B64-27330DDC16D5}"/>
                  </a:ext>
                </a:extLst>
              </p14:cNvPr>
              <p14:cNvContentPartPr/>
              <p14:nvPr/>
            </p14:nvContentPartPr>
            <p14:xfrm>
              <a:off x="2503904" y="991025"/>
              <a:ext cx="684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DD9F89E-1E89-45A8-9B64-27330DDC16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95264" y="982025"/>
                <a:ext cx="24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70F82F8-7C29-4F2E-B95E-31A4224FB92A}"/>
                  </a:ext>
                </a:extLst>
              </p14:cNvPr>
              <p14:cNvContentPartPr/>
              <p14:nvPr/>
            </p14:nvContentPartPr>
            <p14:xfrm>
              <a:off x="2773904" y="2603105"/>
              <a:ext cx="648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70F82F8-7C29-4F2E-B95E-31A4224FB9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65264" y="2594105"/>
                <a:ext cx="24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2B673A4-A277-47FF-A0EF-E7FE4CA5EC62}"/>
                  </a:ext>
                </a:extLst>
              </p14:cNvPr>
              <p14:cNvContentPartPr/>
              <p14:nvPr/>
            </p14:nvContentPartPr>
            <p14:xfrm>
              <a:off x="3408944" y="928745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2B673A4-A277-47FF-A0EF-E7FE4CA5EC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0304" y="92010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43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5767-F270-494B-A038-622C4293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– </a:t>
            </a:r>
            <a:r>
              <a:rPr lang="en-US" dirty="0" err="1"/>
              <a:t>MovieLens</a:t>
            </a:r>
            <a:r>
              <a:rPr lang="en-US" dirty="0"/>
              <a:t> 1M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CF3D1F-9DE7-4365-8D87-2CE00CE8A6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Observations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Most coefficients are roughly zero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Changing the metric from persons to spearman's yielded little to no difference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The notion of correlation is slightly ambiguous with extremely sparse vectors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Main Issue</a:t>
            </a:r>
          </a:p>
          <a:p>
            <a:pPr marL="0" indent="0">
              <a:buNone/>
            </a:pPr>
            <a:r>
              <a:rPr lang="en-US" dirty="0"/>
              <a:t>Recommendations are given based </a:t>
            </a:r>
            <a:br>
              <a:rPr lang="en-US" dirty="0"/>
            </a:br>
            <a:r>
              <a:rPr lang="en-US" dirty="0"/>
              <a:t>on aggregate user behavior, ignoring variations in user to user preferences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097C41C-5FC6-4620-B21C-74425836FCB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38822" y="2220687"/>
            <a:ext cx="5448356" cy="356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3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424</Words>
  <Application>Microsoft Office PowerPoint</Application>
  <PresentationFormat>Widescreen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Office Theme</vt:lpstr>
      <vt:lpstr>Understanding Recommendation Systems</vt:lpstr>
      <vt:lpstr>Introduction</vt:lpstr>
      <vt:lpstr>Problem Overview</vt:lpstr>
      <vt:lpstr>Literature Review</vt:lpstr>
      <vt:lpstr>Datasets</vt:lpstr>
      <vt:lpstr>Datasets</vt:lpstr>
      <vt:lpstr>Visualizing MovieLens 1M</vt:lpstr>
      <vt:lpstr>Correlation</vt:lpstr>
      <vt:lpstr>Correlation – MovieLens 1M</vt:lpstr>
      <vt:lpstr>SVD</vt:lpstr>
      <vt:lpstr>SVD – Overview</vt:lpstr>
      <vt:lpstr>SVD – Synthetic Data Understanding Parameters </vt:lpstr>
      <vt:lpstr>Iterative SVD – Synthetic Data</vt:lpstr>
      <vt:lpstr>Iterative SVD – MovieLens 1M Matrix Completion Approaches</vt:lpstr>
      <vt:lpstr>Iterative SVD – MovieLens 1M Tuning λ</vt:lpstr>
      <vt:lpstr>Regression</vt:lpstr>
      <vt:lpstr>Linear Regression Incorporating metadata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Recommendation Systems</dc:title>
  <dc:creator>Yousef Khaireddin</dc:creator>
  <cp:lastModifiedBy>Yousef Khaireddin</cp:lastModifiedBy>
  <cp:revision>27</cp:revision>
  <dcterms:created xsi:type="dcterms:W3CDTF">2019-12-08T16:32:33Z</dcterms:created>
  <dcterms:modified xsi:type="dcterms:W3CDTF">2019-12-08T19:28:40Z</dcterms:modified>
</cp:coreProperties>
</file>