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86" r:id="rId5"/>
    <p:sldId id="284" r:id="rId6"/>
    <p:sldId id="260" r:id="rId7"/>
    <p:sldId id="289" r:id="rId8"/>
    <p:sldId id="261" r:id="rId9"/>
    <p:sldId id="263" r:id="rId10"/>
    <p:sldId id="282" r:id="rId11"/>
    <p:sldId id="281" r:id="rId12"/>
    <p:sldId id="283" r:id="rId13"/>
    <p:sldId id="271" r:id="rId14"/>
    <p:sldId id="265" r:id="rId15"/>
    <p:sldId id="266" r:id="rId16"/>
    <p:sldId id="268" r:id="rId17"/>
    <p:sldId id="274" r:id="rId18"/>
    <p:sldId id="276" r:id="rId19"/>
    <p:sldId id="277" r:id="rId20"/>
    <p:sldId id="278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ef Khaireddin" initials="YK" lastIdx="1" clrIdx="0">
    <p:extLst>
      <p:ext uri="{19B8F6BF-5375-455C-9EA6-DF929625EA0E}">
        <p15:presenceInfo xmlns:p15="http://schemas.microsoft.com/office/powerpoint/2012/main" userId="7fbded38e8f93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14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13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47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30.8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0.9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63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11.9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5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7.85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8.5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1 17</inkml:trace>
  <inkml:trace contextRef="#ctx0" brushRef="#br0" timeOffset="1">1 17</inkml:trace>
  <inkml:trace contextRef="#ctx0" brushRef="#br0" timeOffset="2">1 17,'0'-7,"0"-3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08.57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1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61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98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31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0,'-8'0,"-2"0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2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1,'7'0,"3"0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4.99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0,'7'0,"3"0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9:07.58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32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38:23.6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</inkml:trace>
  <inkml:trace contextRef="#ctx0" brushRef="#br0" timeOffset="1">43 1,'7'0,"10"0,2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6B52C-3F10-4B90-9BE6-1ADE42CEABA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BE13A-959E-4ED5-82E2-1319C539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AA5D-DBCC-4187-8B75-7B0CAE0A3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91933-07CA-4555-9821-48EDBAD0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72F0-B955-47E5-AE30-BE06523F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72B0-5700-4630-B79F-D07B9556420B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9815-746A-4ED9-9A31-26A693B8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6143-E0CC-4582-A1FF-31EC7A29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0069-CB4C-487E-804D-77DE510F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3CE3-1C59-44CF-A2AB-FEC70F0C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1254-ABC1-4764-802A-6758B3C4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80F-33A2-4D05-A092-A9E025302A77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054A-1962-4B3B-86EB-53F2B207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A0D5-CC8D-4FC3-AE15-EDF997B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3AF04-6407-4AB7-AFCF-07B60D068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3E80-8737-4B00-BA9F-C1BB1DDB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3F35-5FD8-4AF9-A286-F23D20E5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AEBD-A9AC-467B-AAC8-A2CA280CE543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841-34DF-44B6-AF3B-99D56F9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42EA-C0DA-461F-90DD-2BCA0D15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91E1-8786-4D8D-B3B8-43E08DCB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CE41-7AA2-443F-BABD-1501B598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F362-1268-4D1A-920E-6353C0D3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C75-1799-4362-A9DE-3FDE54076EAF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D5BC-6064-4BF0-8778-E49AC3E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C0FD-C5F2-4BCC-91AE-1A010A2A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530B-71C2-4682-8F2F-0B93A6D1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B780-D850-4F8E-8A46-2EE925A1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B502-3119-4D8D-9C3D-BF3FE25D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AA11-FEFE-418F-8896-B1A46D174DB7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640A-E2F6-45CC-B08F-A38AF73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FDB2-E1F2-42DE-AD13-CB4EC88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8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C2CA-A948-47E1-A2B6-1E73509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6E8D-0CFD-4E60-B10C-CA75DD841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28B-49D7-41E5-85AB-ED06506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DFEF-B1A3-46FD-9649-85994B79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2849-6F8D-4A47-923F-F911FD0E9B31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A7345-53DC-448A-899F-C07047EC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F3E5-C293-48C6-972B-BDAEF43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BAB-37F8-4C88-A431-6CB6E99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0B0F-7DBB-4706-AE7E-2F8898CB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0F56-315D-41CA-BAE0-A4E3F797C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5524-3931-4827-8560-44C1DFE7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2FF8-C922-4CD3-9D0A-2F2F63F1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0901-CB56-47D5-B86F-60D9245E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06F9-3776-4B81-BA98-A0A42F9F2506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1740D-923F-4B6A-99A6-2A8C826E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42B9-E1A4-415D-B8ED-96CEF681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6FE1-2195-4A00-B161-7D77642A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7FA4D-94A3-4595-A20E-129C739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780-98A5-4575-9AD5-B6323986CAD1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093B1-F659-4FA5-A906-862F8203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9C787-B13B-41B7-990B-35C22F94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3501-AE06-4D69-8CCB-75B6FC61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78EC-3078-4240-9222-3D4A61C92B21}" type="datetime1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3B86-4FCD-4A2A-9B18-FB30F175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8A54D-D34D-48E6-94BF-AFECDA46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1B39-CCCB-400B-BD79-FB3C4F4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4363-14CF-46B9-BCAC-F9DE0BD8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EDE0-7782-4ECA-BADB-AB11D8860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109C-FE9F-4048-9238-24FA9EEB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DF2-123E-4314-AF57-FB1BDD05DFD3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0768-1DBB-49BA-92EA-15772B8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6D14-8A3E-4B36-A1D7-E0F45E52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6D1-14D4-481A-B803-41C258B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F1D95-0639-4BFA-91C4-14B237AB0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0638-68D9-4E09-A8F3-8E23300C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9FF-7C8F-4854-B13F-5FFE422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677-0E3E-4670-90EB-D7CFD2D79959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AD677-231E-4A8D-9449-C560D8C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5763A-D235-4FE9-ACB9-FD79A7D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5F7B8-F12D-408A-ABDE-5E698FEF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A92F-A815-4149-9F5B-C0267818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6D37-76C7-4DAC-B76E-FDB5D66D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E815-F4E5-4676-A816-26E7C8F64B3E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9E8C-2644-43CA-9BB6-7F3D4A9D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𝜆^∗=0.3  intial MAE = 0.766. &amp; final MAE of 0.695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5F80-CCC9-44CC-A966-33E3E44FE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B589-31CC-4595-8B5B-EA554BAAB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customXml" Target="../ink/ink47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46.xml"/><Relationship Id="rId2" Type="http://schemas.openxmlformats.org/officeDocument/2006/relationships/customXml" Target="../ink/ink39.xml"/><Relationship Id="rId16" Type="http://schemas.openxmlformats.org/officeDocument/2006/relationships/customXml" Target="../ink/ink4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2.xml"/><Relationship Id="rId11" Type="http://schemas.openxmlformats.org/officeDocument/2006/relationships/customXml" Target="../ink/ink45.xml"/><Relationship Id="rId5" Type="http://schemas.openxmlformats.org/officeDocument/2006/relationships/customXml" Target="../ink/ink41.xml"/><Relationship Id="rId15" Type="http://schemas.openxmlformats.org/officeDocument/2006/relationships/customXml" Target="../ink/ink48.xml"/><Relationship Id="rId10" Type="http://schemas.openxmlformats.org/officeDocument/2006/relationships/image" Target="../media/image3.png"/><Relationship Id="rId4" Type="http://schemas.openxmlformats.org/officeDocument/2006/relationships/customXml" Target="../ink/ink40.xml"/><Relationship Id="rId9" Type="http://schemas.openxmlformats.org/officeDocument/2006/relationships/customXml" Target="../ink/ink44.xml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customXml" Target="../ink/ink58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57.xml"/><Relationship Id="rId2" Type="http://schemas.openxmlformats.org/officeDocument/2006/relationships/customXml" Target="../ink/ink50.xml"/><Relationship Id="rId16" Type="http://schemas.openxmlformats.org/officeDocument/2006/relationships/customXml" Target="../ink/ink6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3.xml"/><Relationship Id="rId11" Type="http://schemas.openxmlformats.org/officeDocument/2006/relationships/customXml" Target="../ink/ink56.xml"/><Relationship Id="rId5" Type="http://schemas.openxmlformats.org/officeDocument/2006/relationships/customXml" Target="../ink/ink52.xml"/><Relationship Id="rId15" Type="http://schemas.openxmlformats.org/officeDocument/2006/relationships/customXml" Target="../ink/ink59.xml"/><Relationship Id="rId10" Type="http://schemas.openxmlformats.org/officeDocument/2006/relationships/image" Target="../media/image3.png"/><Relationship Id="rId4" Type="http://schemas.openxmlformats.org/officeDocument/2006/relationships/customXml" Target="../ink/ink51.xml"/><Relationship Id="rId9" Type="http://schemas.openxmlformats.org/officeDocument/2006/relationships/customXml" Target="../ink/ink55.xml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customXml" Target="../ink/ink69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68.xml"/><Relationship Id="rId2" Type="http://schemas.openxmlformats.org/officeDocument/2006/relationships/customXml" Target="../ink/ink61.xml"/><Relationship Id="rId16" Type="http://schemas.openxmlformats.org/officeDocument/2006/relationships/customXml" Target="../ink/ink7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4.xml"/><Relationship Id="rId11" Type="http://schemas.openxmlformats.org/officeDocument/2006/relationships/customXml" Target="../ink/ink67.xml"/><Relationship Id="rId5" Type="http://schemas.openxmlformats.org/officeDocument/2006/relationships/customXml" Target="../ink/ink63.xml"/><Relationship Id="rId15" Type="http://schemas.openxmlformats.org/officeDocument/2006/relationships/customXml" Target="../ink/ink70.xml"/><Relationship Id="rId10" Type="http://schemas.openxmlformats.org/officeDocument/2006/relationships/image" Target="../media/image3.png"/><Relationship Id="rId4" Type="http://schemas.openxmlformats.org/officeDocument/2006/relationships/customXml" Target="../ink/ink62.xml"/><Relationship Id="rId9" Type="http://schemas.openxmlformats.org/officeDocument/2006/relationships/customXml" Target="../ink/ink66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2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11.xml"/><Relationship Id="rId2" Type="http://schemas.openxmlformats.org/officeDocument/2006/relationships/customXml" Target="../ink/ink4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11" Type="http://schemas.openxmlformats.org/officeDocument/2006/relationships/customXml" Target="../ink/ink10.xml"/><Relationship Id="rId5" Type="http://schemas.openxmlformats.org/officeDocument/2006/relationships/customXml" Target="../ink/ink6.xml"/><Relationship Id="rId15" Type="http://schemas.openxmlformats.org/officeDocument/2006/relationships/customXml" Target="../ink/ink13.xml"/><Relationship Id="rId10" Type="http://schemas.openxmlformats.org/officeDocument/2006/relationships/image" Target="../media/image3.png"/><Relationship Id="rId4" Type="http://schemas.openxmlformats.org/officeDocument/2006/relationships/customXml" Target="../ink/ink5.xml"/><Relationship Id="rId9" Type="http://schemas.openxmlformats.org/officeDocument/2006/relationships/customXml" Target="../ink/ink9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hyperlink" Target="https://towardsdatascience.com/" TargetMode="External"/><Relationship Id="rId3" Type="http://schemas.openxmlformats.org/officeDocument/2006/relationships/image" Target="../media/image1.png"/><Relationship Id="rId7" Type="http://schemas.openxmlformats.org/officeDocument/2006/relationships/customXml" Target="../ink/ink19.xml"/><Relationship Id="rId12" Type="http://schemas.openxmlformats.org/officeDocument/2006/relationships/image" Target="../media/image1.jpe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customXml" Target="../ink/ink17.xml"/><Relationship Id="rId10" Type="http://schemas.openxmlformats.org/officeDocument/2006/relationships/customXml" Target="../ink/ink22.xml"/><Relationship Id="rId4" Type="http://schemas.openxmlformats.org/officeDocument/2006/relationships/customXml" Target="../ink/ink16.xml"/><Relationship Id="rId9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.png"/><Relationship Id="rId7" Type="http://schemas.openxmlformats.org/officeDocument/2006/relationships/customXml" Target="../ink/ink27.xml"/><Relationship Id="rId12" Type="http://schemas.openxmlformats.org/officeDocument/2006/relationships/image" Target="../media/image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5.png"/><Relationship Id="rId5" Type="http://schemas.openxmlformats.org/officeDocument/2006/relationships/customXml" Target="../ink/ink25.xml"/><Relationship Id="rId10" Type="http://schemas.openxmlformats.org/officeDocument/2006/relationships/customXml" Target="../ink/ink30.xml"/><Relationship Id="rId4" Type="http://schemas.openxmlformats.org/officeDocument/2006/relationships/customXml" Target="../ink/ink24.xml"/><Relationship Id="rId9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10.png"/><Relationship Id="rId3" Type="http://schemas.openxmlformats.org/officeDocument/2006/relationships/image" Target="../media/image8.emf"/><Relationship Id="rId7" Type="http://schemas.openxmlformats.org/officeDocument/2006/relationships/customXml" Target="../ink/ink34.xml"/><Relationship Id="rId12" Type="http://schemas.openxmlformats.org/officeDocument/2006/relationships/image" Target="../media/image9.emf"/><Relationship Id="rId17" Type="http://schemas.openxmlformats.org/officeDocument/2006/relationships/hyperlink" Target="https://www.analyticsvidhya.com/blog/" TargetMode="External"/><Relationship Id="rId2" Type="http://schemas.openxmlformats.org/officeDocument/2006/relationships/customXml" Target="../ink/ink3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38.xml"/><Relationship Id="rId5" Type="http://schemas.openxmlformats.org/officeDocument/2006/relationships/customXml" Target="../ink/ink33.xml"/><Relationship Id="rId15" Type="http://schemas.openxmlformats.org/officeDocument/2006/relationships/hyperlink" Target="https://web.csulb.edu/~rforsati/research.html" TargetMode="External"/><Relationship Id="rId10" Type="http://schemas.openxmlformats.org/officeDocument/2006/relationships/customXml" Target="../ink/ink37.xml"/><Relationship Id="rId4" Type="http://schemas.openxmlformats.org/officeDocument/2006/relationships/customXml" Target="../ink/ink32.xml"/><Relationship Id="rId9" Type="http://schemas.openxmlformats.org/officeDocument/2006/relationships/customXml" Target="../ink/ink36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516E-C5D4-4154-BBBD-BE6ADD89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39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Understanding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0262-1A53-4F45-9290-1D3CAB4D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8051"/>
            <a:ext cx="9144000" cy="1655762"/>
          </a:xfrm>
        </p:spPr>
        <p:txBody>
          <a:bodyPr/>
          <a:lstStyle/>
          <a:p>
            <a:r>
              <a:rPr lang="en-US" dirty="0" err="1"/>
              <a:t>Zhoufa</a:t>
            </a:r>
            <a:r>
              <a:rPr lang="en-US" dirty="0"/>
              <a:t> Chen</a:t>
            </a:r>
          </a:p>
          <a:p>
            <a:r>
              <a:rPr lang="en-US" dirty="0"/>
              <a:t>Yousif Khaireddin</a:t>
            </a:r>
          </a:p>
          <a:p>
            <a:r>
              <a:rPr lang="en-US" dirty="0"/>
              <a:t>Krishna </a:t>
            </a:r>
            <a:r>
              <a:rPr lang="en-US" dirty="0" err="1"/>
              <a:t>Palle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1FF343-ED32-45AE-B259-85A86CCED413}"/>
              </a:ext>
            </a:extLst>
          </p:cNvPr>
          <p:cNvSpPr txBox="1">
            <a:spLocks/>
          </p:cNvSpPr>
          <p:nvPr/>
        </p:nvSpPr>
        <p:spPr>
          <a:xfrm>
            <a:off x="1524000" y="5009827"/>
            <a:ext cx="9526292" cy="1158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ENG EC503 </a:t>
            </a:r>
          </a:p>
          <a:p>
            <a:pPr algn="l"/>
            <a:r>
              <a:rPr lang="en-US" dirty="0"/>
              <a:t>Learning From Data </a:t>
            </a:r>
          </a:p>
          <a:p>
            <a:pPr algn="l"/>
            <a:r>
              <a:rPr lang="en-US" dirty="0"/>
              <a:t>Fall ‘19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14:cNvPr>
              <p14:cNvContentPartPr/>
              <p14:nvPr/>
            </p14:nvContentPartPr>
            <p14:xfrm>
              <a:off x="4028864" y="165774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706AE8-3357-4058-873F-54BD61816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9864" y="16487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99C72BA-2D59-40F8-ADAD-AEB15F44DC86}"/>
              </a:ext>
            </a:extLst>
          </p:cNvPr>
          <p:cNvGrpSpPr/>
          <p:nvPr/>
        </p:nvGrpSpPr>
        <p:grpSpPr>
          <a:xfrm>
            <a:off x="4199864" y="1998665"/>
            <a:ext cx="360" cy="360"/>
            <a:chOff x="4199864" y="199866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1B5B9A-F102-42D7-9DBE-67C611149D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14:cNvPr>
                <p14:cNvContentPartPr/>
                <p14:nvPr/>
              </p14:nvContentPartPr>
              <p14:xfrm>
                <a:off x="4199864" y="199866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B691DD-D3C2-41AB-BB38-7463725D38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0864" y="1989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471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Most movies have a rating count below 500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 average rating of all entries is roughly 3.7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There seems to be a positive correlation between rating count and average rating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7D1141-23E4-4FA4-9278-14270F1AD54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6135" t="2412"/>
          <a:stretch/>
        </p:blipFill>
        <p:spPr>
          <a:xfrm>
            <a:off x="6019800" y="1468421"/>
            <a:ext cx="5939969" cy="5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Correlation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3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5767-F270-494B-A038-622C4293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– </a:t>
            </a:r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F3D1F-9DE7-4365-8D87-2CE00CE8A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Most coefficients are roughly zero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Changing the metric from persons to spearman's yielded little to no difference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The notion of correlation is slightly ambiguous with extremely sparse vectors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Main Issue</a:t>
            </a:r>
          </a:p>
          <a:p>
            <a:pPr marL="0" indent="0">
              <a:buNone/>
            </a:pPr>
            <a:r>
              <a:rPr lang="en-US" dirty="0"/>
              <a:t>Recommendations are given based </a:t>
            </a:r>
            <a:br>
              <a:rPr lang="en-US" dirty="0"/>
            </a:br>
            <a:r>
              <a:rPr lang="en-US" dirty="0"/>
              <a:t>on aggregate user behavior, ignoring variations in user to user preferences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97C41C-5FC6-4620-B21C-74425836FCB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8822" y="2220687"/>
            <a:ext cx="5448356" cy="35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SVD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9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Any full matrix (R) can be decomposed into 3 matrices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our problem, the matrices will hold the following [3]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:  insight into user preference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diagonal matrix to weighting the information from U and V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understanding of movie features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reconstruction can then be created by taking the product of these matrices</a:t>
                </a:r>
                <a:endParaRPr lang="en-CA" sz="1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51F3993-5531-474F-ACFD-DC30974B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638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FAD9AD-7102-4289-BA84-2DD2D17A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2"/>
            <a:ext cx="10515600" cy="365125"/>
          </a:xfrm>
        </p:spPr>
        <p:txBody>
          <a:bodyPr/>
          <a:lstStyle/>
          <a:p>
            <a:pPr algn="l"/>
            <a:r>
              <a:rPr lang="en-GB"/>
              <a:t>𝜆^∗=0.3  intial MAE = 0.766. &amp; final MAE of 0.695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525987-BD01-4AC7-A849-0A2B402F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SVD – Synthetic Data</a:t>
            </a:r>
            <a:br>
              <a:rPr lang="en-US" sz="4000" dirty="0"/>
            </a:br>
            <a:r>
              <a:rPr lang="en-US" sz="3200" dirty="0"/>
              <a:t>Understanding Parameters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3993-5531-474F-ACFD-DC30974B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50346"/>
            <a:ext cx="5157787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MAE vs. Matrix Density and Rank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89B67D-360D-4F10-8BB3-DAF19A9A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8" y="1850345"/>
            <a:ext cx="5183188" cy="449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MAE vs. Density (rank  = 10)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09DA22-501C-4E52-ABEA-85C974DEAED3}"/>
              </a:ext>
            </a:extLst>
          </p:cNvPr>
          <p:cNvPicPr/>
          <p:nvPr/>
        </p:nvPicPr>
        <p:blipFill rotWithShape="1">
          <a:blip r:embed="rId2"/>
          <a:srcRect b="4123"/>
          <a:stretch/>
        </p:blipFill>
        <p:spPr bwMode="auto">
          <a:xfrm>
            <a:off x="756531" y="2376261"/>
            <a:ext cx="5324298" cy="3447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08E15-5410-41AA-9D53-DEFF4535B8EA}"/>
              </a:ext>
            </a:extLst>
          </p:cNvPr>
          <p:cNvPicPr/>
          <p:nvPr/>
        </p:nvPicPr>
        <p:blipFill rotWithShape="1">
          <a:blip r:embed="rId3"/>
          <a:srcRect t="21299"/>
          <a:stretch/>
        </p:blipFill>
        <p:spPr bwMode="auto">
          <a:xfrm>
            <a:off x="6224590" y="2713262"/>
            <a:ext cx="5122864" cy="335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601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92021-5185-4C4D-B058-E38BD08D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Synthetic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F839B1-55BD-46CA-A894-C8CFCDC306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200" b="1" dirty="0"/>
              <a:t>Algorithm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Perform SVD on full matrix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Replace training points in reconstruction with their </a:t>
            </a:r>
            <a:br>
              <a:rPr lang="en-US" dirty="0"/>
            </a:br>
            <a:r>
              <a:rPr lang="en-US" dirty="0"/>
              <a:t>original entries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Re-run SVD on reconstruction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Repeat until </a:t>
            </a:r>
            <a:r>
              <a:rPr lang="en-US" dirty="0" err="1"/>
              <a:t>tmax</a:t>
            </a:r>
            <a:r>
              <a:rPr lang="en-US" dirty="0"/>
              <a:t>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D5346DF-57F4-4E1A-BD86-AAF71720AD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2205398"/>
            <a:ext cx="5181604" cy="35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177-256F-43BB-BC14-BE5E2CB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SVD – </a:t>
            </a:r>
            <a:r>
              <a:rPr lang="en-US" dirty="0" err="1"/>
              <a:t>MovieLens</a:t>
            </a:r>
            <a:r>
              <a:rPr lang="en-US" dirty="0"/>
              <a:t> 1M</a:t>
            </a:r>
            <a:br>
              <a:rPr lang="en-US" dirty="0"/>
            </a:br>
            <a:r>
              <a:rPr lang="en-US" sz="3200" dirty="0"/>
              <a:t>Matrix Completion Approaches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109302-525A-4B55-8FEA-ED81C2FF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251765"/>
              </p:ext>
            </p:extLst>
          </p:nvPr>
        </p:nvGraphicFramePr>
        <p:xfrm>
          <a:off x="1115785" y="2666274"/>
          <a:ext cx="996042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3457">
                  <a:extLst>
                    <a:ext uri="{9D8B030D-6E8A-4147-A177-3AD203B41FA5}">
                      <a16:colId xmlns:a16="http://schemas.microsoft.com/office/drawing/2014/main" val="2199875809"/>
                    </a:ext>
                  </a:extLst>
                </a:gridCol>
                <a:gridCol w="2746829">
                  <a:extLst>
                    <a:ext uri="{9D8B030D-6E8A-4147-A177-3AD203B41FA5}">
                      <a16:colId xmlns:a16="http://schemas.microsoft.com/office/drawing/2014/main" val="31772585"/>
                    </a:ext>
                  </a:extLst>
                </a:gridCol>
                <a:gridCol w="3320143">
                  <a:extLst>
                    <a:ext uri="{9D8B030D-6E8A-4147-A177-3AD203B41FA5}">
                      <a16:colId xmlns:a16="http://schemas.microsoft.com/office/drawing/2014/main" val="21608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Initial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Final MAE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2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Zeros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3.581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99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User Rating (AUR)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Movie Rating (AMR)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6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of AUR and AMR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27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27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Iterative SVD – </a:t>
                </a:r>
                <a:r>
                  <a:rPr lang="en-US" dirty="0" err="1"/>
                  <a:t>MovieLens</a:t>
                </a:r>
                <a:r>
                  <a:rPr lang="en-US" dirty="0"/>
                  <a:t> 1M</a:t>
                </a:r>
                <a:br>
                  <a:rPr lang="en-US" dirty="0"/>
                </a:br>
                <a:r>
                  <a:rPr lang="en-US" sz="3200" dirty="0"/>
                  <a:t>Tuning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CA177-256F-43BB-BC14-BE5E2CB04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7373" b="-8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𝑀𝑎𝑡𝑟𝑖𝑥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𝐴𝑈𝑅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𝐴𝑀𝑅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88D943-54E7-4EA2-9EFE-6E1B28131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E37F02-0AA5-465D-9E4D-46768EE4F8E6}"/>
              </a:ext>
            </a:extLst>
          </p:cNvPr>
          <p:cNvPicPr/>
          <p:nvPr/>
        </p:nvPicPr>
        <p:blipFill rotWithShape="1">
          <a:blip r:embed="rId4"/>
          <a:srcRect t="14125" r="5791" b="43723"/>
          <a:stretch/>
        </p:blipFill>
        <p:spPr bwMode="auto">
          <a:xfrm>
            <a:off x="1055914" y="2548958"/>
            <a:ext cx="4357008" cy="29046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D8883-4788-41C1-96A3-9DB59B2C4319}"/>
              </a:ext>
            </a:extLst>
          </p:cNvPr>
          <p:cNvPicPr/>
          <p:nvPr/>
        </p:nvPicPr>
        <p:blipFill rotWithShape="1">
          <a:blip r:embed="rId4"/>
          <a:srcRect t="55436"/>
          <a:stretch/>
        </p:blipFill>
        <p:spPr bwMode="auto">
          <a:xfrm>
            <a:off x="6369039" y="2475434"/>
            <a:ext cx="4509872" cy="3051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0FA93-029F-4A37-95E9-C3007FC8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4014" y="5527154"/>
            <a:ext cx="4923971" cy="888921"/>
          </a:xfrm>
        </p:spPr>
        <p:txBody>
          <a:bodyPr/>
          <a:lstStyle/>
          <a:p>
            <a:r>
              <a:rPr lang="en-GB" sz="1800" dirty="0"/>
              <a:t>𝜆∗ = 0.3  </a:t>
            </a:r>
          </a:p>
          <a:p>
            <a:r>
              <a:rPr lang="en-GB" sz="1800" dirty="0"/>
              <a:t>min initial MAE = 0.766</a:t>
            </a:r>
          </a:p>
          <a:p>
            <a:r>
              <a:rPr lang="en-GB" sz="1800" dirty="0"/>
              <a:t>min final MAE of 0.695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107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3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D9F-E644-4A44-BFCA-ED18DB7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14:cNvPr>
              <p14:cNvContentPartPr/>
              <p14:nvPr/>
            </p14:nvContentPartPr>
            <p14:xfrm>
              <a:off x="5697544" y="55167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B6223E-7E18-48A0-BBB6-336F112F6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904" y="5426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14:cNvPr>
              <p14:cNvContentPartPr/>
              <p14:nvPr/>
            </p14:nvContentPartPr>
            <p14:xfrm>
              <a:off x="2013584" y="54102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BC32A-A252-4EB3-AAA8-67286F3D7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44" y="532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14:cNvPr>
              <p14:cNvContentPartPr/>
              <p14:nvPr/>
            </p14:nvContentPartPr>
            <p14:xfrm>
              <a:off x="2060384" y="3397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A363-91E8-40C5-9C5E-3E09689D5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744" y="3307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E7E0B-F2D8-4897-9067-5F6C3C7D2DF3}"/>
              </a:ext>
            </a:extLst>
          </p:cNvPr>
          <p:cNvGrpSpPr/>
          <p:nvPr/>
        </p:nvGrpSpPr>
        <p:grpSpPr>
          <a:xfrm>
            <a:off x="3672464" y="836225"/>
            <a:ext cx="15840" cy="360"/>
            <a:chOff x="3672464" y="836225"/>
            <a:chExt cx="15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14:cNvPr>
                <p14:cNvContentPartPr/>
                <p14:nvPr/>
              </p14:nvContentPartPr>
              <p14:xfrm>
                <a:off x="3672464" y="836225"/>
                <a:ext cx="648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E931A-0DE8-4032-957D-E843569A49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3824" y="827585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14:cNvPr>
                <p14:cNvContentPartPr/>
                <p14:nvPr/>
              </p14:nvContentPartPr>
              <p14:xfrm>
                <a:off x="3687944" y="83622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2F711C-CE74-404B-BA9B-185AAE899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8944" y="827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14:cNvPr>
              <p14:cNvContentPartPr/>
              <p14:nvPr/>
            </p14:nvContentPartPr>
            <p14:xfrm>
              <a:off x="5082944" y="1037825"/>
              <a:ext cx="30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1348A3-35BF-402A-A17D-EA9DA7B8A0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4304" y="1029185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14:cNvPr>
              <p14:cNvContentPartPr/>
              <p14:nvPr/>
            </p14:nvContentPartPr>
            <p14:xfrm>
              <a:off x="5656064" y="1037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A6EFD-0AAA-46AB-8396-B3D1A96E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064" y="102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14:cNvPr>
              <p14:cNvContentPartPr/>
              <p14:nvPr/>
            </p14:nvContentPartPr>
            <p14:xfrm>
              <a:off x="5934704" y="10227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49C4-EB64-406E-BEDD-3A0070366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064" y="1013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14:cNvPr>
              <p14:cNvContentPartPr/>
              <p14:nvPr/>
            </p14:nvContentPartPr>
            <p14:xfrm>
              <a:off x="2503904" y="991025"/>
              <a:ext cx="6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9F89E-1E89-45A8-9B64-27330DDC16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5264" y="982025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14:cNvPr>
              <p14:cNvContentPartPr/>
              <p14:nvPr/>
            </p14:nvContentPartPr>
            <p14:xfrm>
              <a:off x="2773904" y="2603105"/>
              <a:ext cx="6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0F82F8-7C29-4F2E-B95E-31A4224FB9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264" y="2594105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14:cNvPr>
              <p14:cNvContentPartPr/>
              <p14:nvPr/>
            </p14:nvContentPartPr>
            <p14:xfrm>
              <a:off x="3408944" y="9287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73A4-A277-47FF-A0EF-E7FE4CA5E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304" y="920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72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10805FF5-7E6F-4354-904A-E46BAF81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sz="3100" dirty="0"/>
              <a:t>Incorporating metadata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781B11B-116A-4075-83B0-3B087A29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89835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Feature Set 1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MovieID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UserID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Age</a:t>
            </a:r>
          </a:p>
          <a:p>
            <a:pPr marL="0" indent="0">
              <a:buSzPct val="80000"/>
              <a:buNone/>
            </a:pPr>
            <a:endParaRPr lang="en-US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Occupation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Gender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Genre</a:t>
            </a:r>
            <a:endParaRPr lang="en-GB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CF7644A-27D0-45B0-BD35-03AD56F1BA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483C58A-E6E1-42D9-A37D-8A9EB7F82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371654"/>
              </p:ext>
            </p:extLst>
          </p:nvPr>
        </p:nvGraphicFramePr>
        <p:xfrm>
          <a:off x="6537774" y="5308188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0.719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44D9AE2-5F7B-4BA0-9108-AA92D9CC6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79198"/>
              </p:ext>
            </p:extLst>
          </p:nvPr>
        </p:nvGraphicFramePr>
        <p:xfrm>
          <a:off x="6537775" y="3802879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0.806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E6089B2-8C38-477B-B975-2A11BABDE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410807"/>
              </p:ext>
            </p:extLst>
          </p:nvPr>
        </p:nvGraphicFramePr>
        <p:xfrm>
          <a:off x="6537776" y="2202870"/>
          <a:ext cx="4298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681">
                  <a:extLst>
                    <a:ext uri="{9D8B030D-6E8A-4147-A177-3AD203B41FA5}">
                      <a16:colId xmlns:a16="http://schemas.microsoft.com/office/drawing/2014/main" val="3225872746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1764643151"/>
                    </a:ext>
                  </a:extLst>
                </a:gridCol>
                <a:gridCol w="1432681">
                  <a:extLst>
                    <a:ext uri="{9D8B030D-6E8A-4147-A177-3AD203B41FA5}">
                      <a16:colId xmlns:a16="http://schemas.microsoft.com/office/drawing/2014/main" val="80632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55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23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0.905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16727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890E0CA-0040-46DE-BD9E-6CA1D47F98F5}"/>
              </a:ext>
            </a:extLst>
          </p:cNvPr>
          <p:cNvSpPr/>
          <p:nvPr/>
        </p:nvSpPr>
        <p:spPr>
          <a:xfrm>
            <a:off x="838200" y="3751979"/>
            <a:ext cx="5181597" cy="270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1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User Rating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b="1" dirty="0"/>
              <a:t>Feature Set 3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Feature Set 2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600" dirty="0"/>
              <a:t>Average Movie Rating</a:t>
            </a:r>
          </a:p>
        </p:txBody>
      </p:sp>
    </p:spTree>
    <p:extLst>
      <p:ext uri="{BB962C8B-B14F-4D97-AF65-F5344CB8AC3E}">
        <p14:creationId xmlns:p14="http://schemas.microsoft.com/office/powerpoint/2010/main" val="54582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𝜆^∗=0.3  intial MAE = 0.766. &amp; final MAE of 0.695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𝜆^∗=0.3  intial MAE = 0.766. &amp; final MAE of 0.695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7" y="567450"/>
            <a:ext cx="8561304" cy="5888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What is recommendation system? </a:t>
            </a:r>
            <a:r>
              <a:rPr lang="en-US" dirty="0" smtClean="0"/>
              <a:t>Netflix is a good example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508664" y="17429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664" y="17339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2720704" y="89259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704" y="8835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146864" y="763719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083144" y="20911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504" y="2082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6104" y="1425905"/>
                <a:ext cx="1800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mage result for recommendation syste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80" y="1156256"/>
            <a:ext cx="9367248" cy="52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36524" y="6521188"/>
            <a:ext cx="5895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inherit"/>
              </a:rPr>
              <a:t>Kevin </a:t>
            </a:r>
            <a:r>
              <a:rPr lang="en-CA" sz="1600" dirty="0" smtClean="0">
                <a:latin typeface="inherit"/>
              </a:rPr>
              <a:t>Liao,2018</a:t>
            </a:r>
            <a:r>
              <a:rPr lang="en-CA" sz="1600" dirty="0">
                <a:latin typeface="inherit"/>
              </a:rPr>
              <a:t>. </a:t>
            </a:r>
            <a:r>
              <a:rPr lang="en-CA" sz="1600" dirty="0">
                <a:latin typeface="inherit"/>
                <a:hlinkClick r:id="rId13"/>
              </a:rPr>
              <a:t>https://towardsdatascience.com/</a:t>
            </a:r>
            <a:r>
              <a:rPr lang="en-CA" sz="1600" dirty="0">
                <a:latin typeface="inher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3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7" y="1101660"/>
            <a:ext cx="8561304" cy="58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we need recommendation systems?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508664" y="17429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664" y="17339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2720704" y="89259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704" y="8835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146864" y="763719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083144" y="20911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504" y="2082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098624" y="201378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624" y="2004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284744" y="1434905"/>
              <a:ext cx="360" cy="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6104" y="1425905"/>
                <a:ext cx="1800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360627" y="2028048"/>
            <a:ext cx="630143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Better understand what the user needs.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Sell more products and services.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Increase the user satisfaction.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Increase user fidelity.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2646" y="2088025"/>
            <a:ext cx="4286250" cy="341947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28724F-0842-43EC-98B6-A0C9305DD705}"/>
              </a:ext>
            </a:extLst>
          </p:cNvPr>
          <p:cNvSpPr txBox="1">
            <a:spLocks/>
          </p:cNvSpPr>
          <p:nvPr/>
        </p:nvSpPr>
        <p:spPr>
          <a:xfrm>
            <a:off x="360627" y="469316"/>
            <a:ext cx="8561304" cy="5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recommendation system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20" y="1766216"/>
            <a:ext cx="6774940" cy="42298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5541" y="1740091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CA" sz="2800" b="1" dirty="0"/>
          </a:p>
        </p:txBody>
      </p:sp>
      <p:sp>
        <p:nvSpPr>
          <p:cNvPr id="7" name="Oval 6"/>
          <p:cNvSpPr/>
          <p:nvPr/>
        </p:nvSpPr>
        <p:spPr>
          <a:xfrm>
            <a:off x="5594633" y="1692430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CA" sz="2800" b="1" dirty="0"/>
          </a:p>
        </p:txBody>
      </p:sp>
      <p:sp>
        <p:nvSpPr>
          <p:cNvPr id="8" name="Oval 7"/>
          <p:cNvSpPr/>
          <p:nvPr/>
        </p:nvSpPr>
        <p:spPr>
          <a:xfrm>
            <a:off x="2285541" y="6082630"/>
            <a:ext cx="438558" cy="438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CA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4099" y="6117243"/>
            <a:ext cx="4898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HYBRID: a mixture of the above two methods</a:t>
            </a:r>
            <a:endParaRPr lang="en-CA" sz="2000" dirty="0"/>
          </a:p>
        </p:txBody>
      </p:sp>
      <p:sp>
        <p:nvSpPr>
          <p:cNvPr id="10" name="Rectangle 9"/>
          <p:cNvSpPr/>
          <p:nvPr/>
        </p:nvSpPr>
        <p:spPr>
          <a:xfrm>
            <a:off x="7036524" y="6521188"/>
            <a:ext cx="58957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inherit"/>
              </a:rPr>
              <a:t>Kevin </a:t>
            </a:r>
            <a:r>
              <a:rPr lang="en-CA" sz="1600" dirty="0" smtClean="0">
                <a:latin typeface="inherit"/>
              </a:rPr>
              <a:t>Liao,2018</a:t>
            </a:r>
            <a:r>
              <a:rPr lang="en-CA" sz="1600" dirty="0">
                <a:latin typeface="inherit"/>
              </a:rPr>
              <a:t>. </a:t>
            </a:r>
            <a:r>
              <a:rPr lang="en-CA" sz="1600" dirty="0">
                <a:latin typeface="inherit"/>
                <a:hlinkClick r:id="rId3"/>
              </a:rPr>
              <a:t>https://towardsdatascience.com/</a:t>
            </a:r>
            <a:r>
              <a:rPr lang="en-CA" sz="1600" dirty="0">
                <a:latin typeface="inher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34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AB7-962F-4EF3-81FD-9F5EF423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-156150"/>
            <a:ext cx="10515600" cy="1325563"/>
          </a:xfrm>
        </p:spPr>
        <p:txBody>
          <a:bodyPr/>
          <a:lstStyle/>
          <a:p>
            <a:r>
              <a:rPr lang="en-US" dirty="0" smtClean="0"/>
              <a:t>Challenges in recommendation system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14:cNvPr>
              <p14:cNvContentPartPr/>
              <p14:nvPr/>
            </p14:nvContentPartPr>
            <p14:xfrm>
              <a:off x="2845571" y="84631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310BA-C527-40E3-9F2F-3B5FE2B06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571" y="83731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14:cNvPr>
              <p14:cNvContentPartPr/>
              <p14:nvPr/>
            </p14:nvContentPartPr>
            <p14:xfrm>
              <a:off x="3569790" y="90566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B1F79-BCD2-4610-9418-3AD8CD639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0790" y="896662"/>
                <a:ext cx="183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BD59DC-2363-49E0-B1E7-82B1CF7C0AE8}"/>
              </a:ext>
            </a:extLst>
          </p:cNvPr>
          <p:cNvGrpSpPr/>
          <p:nvPr/>
        </p:nvGrpSpPr>
        <p:grpSpPr>
          <a:xfrm>
            <a:off x="2995950" y="776782"/>
            <a:ext cx="360" cy="360"/>
            <a:chOff x="2146864" y="7637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767116-BC8F-40A6-8F76-34A19B4D0E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14:cNvPr>
                <p14:cNvContentPartPr/>
                <p14:nvPr/>
              </p14:nvContentPartPr>
              <p14:xfrm>
                <a:off x="2146864" y="76371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714273-2764-49D6-B63E-21A04D219E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7864" y="755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14:cNvPr>
              <p14:cNvContentPartPr/>
              <p14:nvPr/>
            </p14:nvContentPartPr>
            <p14:xfrm>
              <a:off x="3420051" y="119457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27B076-E4BC-4FE2-BA1C-5A722D3F4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051" y="11855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14:cNvPr>
              <p14:cNvContentPartPr/>
              <p14:nvPr/>
            </p14:nvContentPartPr>
            <p14:xfrm>
              <a:off x="3435531" y="111717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BBCB1-86ED-4A20-B7C4-474A99CA2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531" y="11081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14:cNvPr>
              <p14:cNvContentPartPr/>
              <p14:nvPr/>
            </p14:nvContentPartPr>
            <p14:xfrm>
              <a:off x="3435531" y="111717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89447-2FE6-4B74-9121-A9DB7A916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531" y="110817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14:cNvPr>
              <p14:cNvContentPartPr/>
              <p14:nvPr/>
            </p14:nvContentPartPr>
            <p14:xfrm>
              <a:off x="3844348" y="873958"/>
              <a:ext cx="360" cy="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194771-FA3F-4002-B163-A2CF12BB1A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35348" y="864958"/>
                <a:ext cx="18360" cy="244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6485" y="1672067"/>
            <a:ext cx="3396615" cy="18264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99457" y="960966"/>
            <a:ext cx="2188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Cold start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7558" y="345696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err="1">
                <a:latin typeface="inherit"/>
              </a:rPr>
              <a:t>Huba</a:t>
            </a:r>
            <a:r>
              <a:rPr lang="en-CA" sz="1400" dirty="0">
                <a:latin typeface="inherit"/>
              </a:rPr>
              <a:t> </a:t>
            </a:r>
            <a:r>
              <a:rPr lang="en-CA" sz="1400" dirty="0" smtClean="0">
                <a:latin typeface="inherit"/>
              </a:rPr>
              <a:t>Gaspar,2015.yuspify.com/blog/</a:t>
            </a:r>
            <a:endParaRPr lang="en-CA" sz="1400" dirty="0">
              <a:latin typeface="inheri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4682" y="1538084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optimal at the beginning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/>
          <a:srcRect b="24611"/>
          <a:stretch/>
        </p:blipFill>
        <p:spPr>
          <a:xfrm>
            <a:off x="1099457" y="4194964"/>
            <a:ext cx="3353551" cy="233620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9457" y="3814258"/>
            <a:ext cx="2424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 Data sparsity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99457" y="6513661"/>
            <a:ext cx="4224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inherit"/>
                <a:hlinkClick r:id="rId15"/>
              </a:rPr>
              <a:t>https://web.csulb.edu/~rforsati/research.html</a:t>
            </a:r>
            <a:endParaRPr lang="en-CA" sz="1400" dirty="0">
              <a:latin typeface="inheri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67103" y="1907416"/>
            <a:ext cx="6141720" cy="308109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667103" y="964236"/>
            <a:ext cx="2417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 User privacy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67103" y="5464905"/>
            <a:ext cx="199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4. Scalability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91349" y="5003241"/>
            <a:ext cx="6300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latin typeface="inherit"/>
              </a:rPr>
              <a:t>PULKIT </a:t>
            </a:r>
            <a:r>
              <a:rPr lang="fi-FI" sz="1400" dirty="0" smtClean="0">
                <a:latin typeface="inherit"/>
              </a:rPr>
              <a:t>SHARMA</a:t>
            </a:r>
            <a:r>
              <a:rPr lang="fi-FI" sz="1400" dirty="0">
                <a:latin typeface="inherit"/>
              </a:rPr>
              <a:t>, JUNE 21, </a:t>
            </a:r>
            <a:r>
              <a:rPr lang="fi-FI" sz="1400" dirty="0" smtClean="0">
                <a:latin typeface="inherit"/>
              </a:rPr>
              <a:t>2018,</a:t>
            </a:r>
            <a:r>
              <a:rPr lang="en-CA" sz="1400" dirty="0" smtClean="0">
                <a:latin typeface="inherit"/>
                <a:hlinkClick r:id="rId17"/>
              </a:rPr>
              <a:t>https</a:t>
            </a:r>
            <a:r>
              <a:rPr lang="en-CA" sz="1400" dirty="0">
                <a:latin typeface="inherit"/>
                <a:hlinkClick r:id="rId17"/>
              </a:rPr>
              <a:t>://www.analyticsvidhya.com/blog/</a:t>
            </a:r>
            <a:r>
              <a:rPr lang="fi-FI" sz="1400" dirty="0">
                <a:latin typeface="inheri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01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365125"/>
            <a:ext cx="11066417" cy="1325563"/>
          </a:xfrm>
        </p:spPr>
        <p:txBody>
          <a:bodyPr/>
          <a:lstStyle/>
          <a:p>
            <a:r>
              <a:rPr lang="en-US" dirty="0" smtClean="0"/>
              <a:t>Our methods to study the Movie Length dataset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07293"/>
              </p:ext>
            </p:extLst>
          </p:nvPr>
        </p:nvGraphicFramePr>
        <p:xfrm>
          <a:off x="1397090" y="2559479"/>
          <a:ext cx="8847002" cy="261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501">
                  <a:extLst>
                    <a:ext uri="{9D8B030D-6E8A-4147-A177-3AD203B41FA5}">
                      <a16:colId xmlns:a16="http://schemas.microsoft.com/office/drawing/2014/main" val="332067994"/>
                    </a:ext>
                  </a:extLst>
                </a:gridCol>
                <a:gridCol w="4423501">
                  <a:extLst>
                    <a:ext uri="{9D8B030D-6E8A-4147-A177-3AD203B41FA5}">
                      <a16:colId xmlns:a16="http://schemas.microsoft.com/office/drawing/2014/main" val="1362365864"/>
                    </a:ext>
                  </a:extLst>
                </a:gridCol>
              </a:tblGrid>
              <a:tr h="552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for learning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48775"/>
                  </a:ext>
                </a:extLst>
              </a:tr>
              <a:tr h="5529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Movie</a:t>
                      </a:r>
                      <a:r>
                        <a:rPr lang="en-US" baseline="0" dirty="0" err="1" smtClean="0"/>
                        <a:t>ID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UserID</a:t>
                      </a:r>
                      <a:r>
                        <a:rPr lang="en-US" baseline="0" dirty="0" smtClean="0"/>
                        <a:t>, rating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Singular value decomposition (SVD)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47129"/>
                  </a:ext>
                </a:extLst>
              </a:tr>
              <a:tr h="954463">
                <a:tc>
                  <a:txBody>
                    <a:bodyPr/>
                    <a:lstStyle/>
                    <a:p>
                      <a:r>
                        <a:rPr lang="en-US" dirty="0" smtClean="0"/>
                        <a:t>Meta</a:t>
                      </a:r>
                      <a:r>
                        <a:rPr lang="en-US" baseline="0" dirty="0" smtClean="0"/>
                        <a:t> data: user gender, occupation, ages, movie genres 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regression:</a:t>
                      </a:r>
                      <a:r>
                        <a:rPr lang="en-US" baseline="0" dirty="0" smtClean="0"/>
                        <a:t> OLS, ridge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39158"/>
                  </a:ext>
                </a:extLst>
              </a:tr>
              <a:tr h="552983">
                <a:tc>
                  <a:txBody>
                    <a:bodyPr/>
                    <a:lstStyle/>
                    <a:p>
                      <a:r>
                        <a:rPr lang="en-US" dirty="0" smtClean="0"/>
                        <a:t>Rating data + Meta</a:t>
                      </a:r>
                      <a:r>
                        <a:rPr lang="en-US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SVD + linear regression.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4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93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E731-10D2-4643-B7D2-42B577A3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Generation</a:t>
            </a:r>
          </a:p>
          <a:p>
            <a:pPr marL="465138" indent="0">
              <a:lnSpc>
                <a:spcPct val="100000"/>
              </a:lnSpc>
              <a:buNone/>
            </a:pPr>
            <a:r>
              <a:rPr lang="en-US" dirty="0"/>
              <a:t>Looped addition of d dimensional outer-product of  a vector to a rank controlled Identity matrix dxd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Control Parameters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Rank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Dimension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Density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7596E-43E7-4C2B-A1E4-28FC4E4A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dirty="0"/>
              <a:t>Attributes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6040 users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3883 movies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Density: 4.26%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Metadata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Age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Occupation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Gender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2800" dirty="0"/>
              <a:t>Genre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139-E32C-4028-B831-AA6B3347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5BB8-1BE4-4A13-86C9-BA784C86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4241-D58C-4201-853C-D1152F60E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681163"/>
            <a:ext cx="5183188" cy="823912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1M</a:t>
            </a:r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144D2923-9F3E-4D35-A192-9CD7324630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5" y="3071650"/>
            <a:ext cx="5183188" cy="2551438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EE26087D-E5D1-47FA-A1C3-72DC4A6EEB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88" y="2789695"/>
            <a:ext cx="4387586" cy="31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511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inherit</vt:lpstr>
      <vt:lpstr>Arial</vt:lpstr>
      <vt:lpstr>Calibri</vt:lpstr>
      <vt:lpstr>Calibri Light</vt:lpstr>
      <vt:lpstr>Cambria Math</vt:lpstr>
      <vt:lpstr>Wingdings</vt:lpstr>
      <vt:lpstr>Office Theme</vt:lpstr>
      <vt:lpstr>Understanding Recommendation Systems</vt:lpstr>
      <vt:lpstr>Introduction</vt:lpstr>
      <vt:lpstr>PowerPoint Presentation</vt:lpstr>
      <vt:lpstr>PowerPoint Presentation</vt:lpstr>
      <vt:lpstr>Techniques for recommendation system</vt:lpstr>
      <vt:lpstr>Challenges in recommendation system</vt:lpstr>
      <vt:lpstr>Our methods to study the Movie Length dataset</vt:lpstr>
      <vt:lpstr>Datasets</vt:lpstr>
      <vt:lpstr>Datasets</vt:lpstr>
      <vt:lpstr>Visualizing MovieLens 1M</vt:lpstr>
      <vt:lpstr>Correlation</vt:lpstr>
      <vt:lpstr>Correlation – MovieLens 1M</vt:lpstr>
      <vt:lpstr>SVD</vt:lpstr>
      <vt:lpstr>SVD – Overview</vt:lpstr>
      <vt:lpstr>SVD – Synthetic Data Understanding Parameters </vt:lpstr>
      <vt:lpstr>Iterative SVD – Synthetic Data</vt:lpstr>
      <vt:lpstr>Iterative SVD – MovieLens 1M Matrix Completion Approaches</vt:lpstr>
      <vt:lpstr>Iterative SVD – MovieLens 1M Tuning λ</vt:lpstr>
      <vt:lpstr>Regression</vt:lpstr>
      <vt:lpstr>Linear Regression Incorporating metadata</vt:lpstr>
      <vt:lpstr>PowerPoint Presentation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Recommendation Systems</dc:title>
  <dc:creator>Yousef Khaireddin</dc:creator>
  <cp:lastModifiedBy>Marco Chan</cp:lastModifiedBy>
  <cp:revision>56</cp:revision>
  <dcterms:created xsi:type="dcterms:W3CDTF">2019-12-08T16:32:33Z</dcterms:created>
  <dcterms:modified xsi:type="dcterms:W3CDTF">2019-12-08T23:30:21Z</dcterms:modified>
</cp:coreProperties>
</file>