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7" r:id="rId4"/>
    <p:sldId id="286" r:id="rId5"/>
    <p:sldId id="284" r:id="rId6"/>
    <p:sldId id="260" r:id="rId7"/>
    <p:sldId id="290" r:id="rId8"/>
    <p:sldId id="261" r:id="rId9"/>
    <p:sldId id="263" r:id="rId10"/>
    <p:sldId id="282" r:id="rId11"/>
    <p:sldId id="291" r:id="rId12"/>
    <p:sldId id="289" r:id="rId13"/>
    <p:sldId id="281" r:id="rId14"/>
    <p:sldId id="283" r:id="rId15"/>
    <p:sldId id="271" r:id="rId16"/>
    <p:sldId id="265" r:id="rId17"/>
    <p:sldId id="266" r:id="rId18"/>
    <p:sldId id="268" r:id="rId19"/>
    <p:sldId id="274" r:id="rId20"/>
    <p:sldId id="276" r:id="rId21"/>
    <p:sldId id="277" r:id="rId22"/>
    <p:sldId id="292" r:id="rId23"/>
    <p:sldId id="295" r:id="rId24"/>
    <p:sldId id="293" r:id="rId25"/>
    <p:sldId id="296" r:id="rId26"/>
    <p:sldId id="294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ef Khaireddin" initials="YK" lastIdx="1" clrIdx="0">
    <p:extLst>
      <p:ext uri="{19B8F6BF-5375-455C-9EA6-DF929625EA0E}">
        <p15:presenceInfo xmlns:p15="http://schemas.microsoft.com/office/powerpoint/2012/main" userId="7fbded38e8f93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424" y="192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Sheet1!$B$1:$D$6</c:f>
              <c:multiLvlStrCache>
                <c:ptCount val="6"/>
                <c:lvl>
                  <c:pt idx="0">
                    <c:v>set 1</c:v>
                  </c:pt>
                  <c:pt idx="1">
                    <c:v>set 2</c:v>
                  </c:pt>
                  <c:pt idx="2">
                    <c:v>set 3</c:v>
                  </c:pt>
                  <c:pt idx="3">
                    <c:v>set 1</c:v>
                  </c:pt>
                  <c:pt idx="4">
                    <c:v>set 2</c:v>
                  </c:pt>
                  <c:pt idx="5">
                    <c:v>set 3</c:v>
                  </c:pt>
                </c:lvl>
                <c:lvl>
                  <c:pt idx="0">
                    <c:v>Normal</c:v>
                  </c:pt>
                  <c:pt idx="3">
                    <c:v>Rounded</c:v>
                  </c:pt>
                </c:lvl>
                <c:lvl>
                  <c:pt idx="0">
                    <c:v>OLS</c:v>
                  </c:pt>
                </c:lvl>
              </c:multiLvlStrCache>
            </c:multiLvlStrRef>
          </c:cat>
          <c:val>
            <c:numRef>
              <c:f>Sheet1!$E$1:$E$6</c:f>
              <c:numCache>
                <c:formatCode>General</c:formatCode>
                <c:ptCount val="6"/>
                <c:pt idx="0">
                  <c:v>0.90100000000000002</c:v>
                </c:pt>
                <c:pt idx="1">
                  <c:v>0.81100000000000005</c:v>
                </c:pt>
                <c:pt idx="2">
                  <c:v>0.72399999999999998</c:v>
                </c:pt>
                <c:pt idx="3">
                  <c:v>0.90100000000000002</c:v>
                </c:pt>
                <c:pt idx="4">
                  <c:v>0.80300000000000005</c:v>
                </c:pt>
                <c:pt idx="5">
                  <c:v>0.71499999999999997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D-1547-94A6-CCCE9A8B8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overlap val="-59"/>
        <c:axId val="1718512128"/>
        <c:axId val="1718206896"/>
      </c:barChart>
      <c:catAx>
        <c:axId val="171851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206896"/>
        <c:crosses val="autoZero"/>
        <c:auto val="1"/>
        <c:lblAlgn val="ctr"/>
        <c:lblOffset val="100"/>
        <c:noMultiLvlLbl val="0"/>
      </c:catAx>
      <c:valAx>
        <c:axId val="1718206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851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Sheet1!$B$9:$D$14</c:f>
              <c:multiLvlStrCache>
                <c:ptCount val="6"/>
                <c:lvl>
                  <c:pt idx="0">
                    <c:v>set 1</c:v>
                  </c:pt>
                  <c:pt idx="1">
                    <c:v>set 2</c:v>
                  </c:pt>
                  <c:pt idx="2">
                    <c:v>set 3</c:v>
                  </c:pt>
                  <c:pt idx="3">
                    <c:v>set 1</c:v>
                  </c:pt>
                  <c:pt idx="4">
                    <c:v>set 2</c:v>
                  </c:pt>
                  <c:pt idx="5">
                    <c:v>set 3</c:v>
                  </c:pt>
                </c:lvl>
                <c:lvl>
                  <c:pt idx="0">
                    <c:v>Normal</c:v>
                  </c:pt>
                  <c:pt idx="3">
                    <c:v>Rounded</c:v>
                  </c:pt>
                </c:lvl>
                <c:lvl>
                  <c:pt idx="0">
                    <c:v>Ridge</c:v>
                  </c:pt>
                </c:lvl>
              </c:multiLvlStrCache>
            </c:multiLvlStrRef>
          </c:cat>
          <c:val>
            <c:numRef>
              <c:f>Sheet1!$E$9:$E$14</c:f>
              <c:numCache>
                <c:formatCode>General</c:formatCode>
                <c:ptCount val="6"/>
                <c:pt idx="0">
                  <c:v>0.90300000000000002</c:v>
                </c:pt>
                <c:pt idx="1">
                  <c:v>0.81399999999999995</c:v>
                </c:pt>
                <c:pt idx="2">
                  <c:v>0.72799999999999998</c:v>
                </c:pt>
                <c:pt idx="3">
                  <c:v>0.90500000000000003</c:v>
                </c:pt>
                <c:pt idx="4">
                  <c:v>0.80600000000000005</c:v>
                </c:pt>
                <c:pt idx="5">
                  <c:v>0.71899999999999997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5-254C-A5DE-C7CC4CAC6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-27"/>
        <c:axId val="1754439216"/>
        <c:axId val="1717775744"/>
      </c:barChart>
      <c:catAx>
        <c:axId val="175443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775744"/>
        <c:crosses val="autoZero"/>
        <c:auto val="1"/>
        <c:lblAlgn val="ctr"/>
        <c:lblOffset val="100"/>
        <c:noMultiLvlLbl val="0"/>
      </c:catAx>
      <c:valAx>
        <c:axId val="1717775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5443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44"/>
        <c:overlap val="-27"/>
        <c:axId val="1756704544"/>
        <c:axId val="1657018000"/>
      </c:barChart>
      <c:catAx>
        <c:axId val="175670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018000"/>
        <c:crosses val="autoZero"/>
        <c:auto val="1"/>
        <c:lblAlgn val="ctr"/>
        <c:lblOffset val="100"/>
        <c:noMultiLvlLbl val="0"/>
      </c:catAx>
      <c:valAx>
        <c:axId val="1657018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5670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Sheet1!$B$2:$D$7</c:f>
              <c:multiLvlStrCache>
                <c:ptCount val="6"/>
                <c:lvl>
                  <c:pt idx="0">
                    <c:v>Test</c:v>
                  </c:pt>
                  <c:pt idx="1">
                    <c:v>Train</c:v>
                  </c:pt>
                  <c:pt idx="2">
                    <c:v>Test</c:v>
                  </c:pt>
                  <c:pt idx="3">
                    <c:v>Train</c:v>
                  </c:pt>
                  <c:pt idx="4">
                    <c:v>Test</c:v>
                  </c:pt>
                  <c:pt idx="5">
                    <c:v>Train</c:v>
                  </c:pt>
                </c:lvl>
                <c:lvl>
                  <c:pt idx="0">
                    <c:v>Set 1</c:v>
                  </c:pt>
                  <c:pt idx="2">
                    <c:v>Set 2</c:v>
                  </c:pt>
                  <c:pt idx="4">
                    <c:v>Set 3</c:v>
                  </c:pt>
                </c:lvl>
                <c:lvl>
                  <c:pt idx="0">
                    <c:v>OLS</c:v>
                  </c:pt>
                </c:lvl>
              </c:multiLvlStrCache>
            </c:multiLvl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0.94</c:v>
                </c:pt>
                <c:pt idx="1">
                  <c:v>0.37</c:v>
                </c:pt>
                <c:pt idx="2">
                  <c:v>0.88</c:v>
                </c:pt>
                <c:pt idx="3">
                  <c:v>0.37</c:v>
                </c:pt>
                <c:pt idx="4">
                  <c:v>0.83</c:v>
                </c:pt>
                <c:pt idx="5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21-554B-AE31-A528DA078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4"/>
        <c:overlap val="-27"/>
        <c:axId val="1756704544"/>
        <c:axId val="1657018000"/>
      </c:barChart>
      <c:catAx>
        <c:axId val="175670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018000"/>
        <c:crosses val="autoZero"/>
        <c:auto val="1"/>
        <c:lblAlgn val="ctr"/>
        <c:lblOffset val="100"/>
        <c:noMultiLvlLbl val="0"/>
      </c:catAx>
      <c:valAx>
        <c:axId val="1657018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5670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13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0.9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6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9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5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85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47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8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0.9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6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9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5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85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6B52C-3F10-4B90-9BE6-1ADE42CEABA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BE13A-959E-4ED5-82E2-1319C539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AA5D-DBCC-4187-8B75-7B0CAE0A3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91933-07CA-4555-9821-48EDBAD0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72F0-B955-47E5-AE30-BE06523F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72B0-5700-4630-B79F-D07B9556420B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9815-746A-4ED9-9A31-26A693B8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6143-E0CC-4582-A1FF-31EC7A29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0069-CB4C-487E-804D-77DE510F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43CE3-1C59-44CF-A2AB-FEC70F0C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1254-ABC1-4764-802A-6758B3C4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80F-33A2-4D05-A092-A9E025302A77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054A-1962-4B3B-86EB-53F2B207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A0D5-CC8D-4FC3-AE15-EDF997B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3AF04-6407-4AB7-AFCF-07B60D068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3E80-8737-4B00-BA9F-C1BB1DDB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3F35-5FD8-4AF9-A286-F23D20E5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AEBD-A9AC-467B-AAC8-A2CA280CE543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841-34DF-44B6-AF3B-99D56F9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42EA-C0DA-461F-90DD-2BCA0D15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91E1-8786-4D8D-B3B8-43E08DCB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CE41-7AA2-443F-BABD-1501B598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F362-1268-4D1A-920E-6353C0D3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C75-1799-4362-A9DE-3FDE54076EAF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D5BC-6064-4BF0-8778-E49AC3E0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C0FD-C5F2-4BCC-91AE-1A010A2A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530B-71C2-4682-8F2F-0B93A6D1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B780-D850-4F8E-8A46-2EE925A1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B502-3119-4D8D-9C3D-BF3FE25D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AA11-FEFE-418F-8896-B1A46D174DB7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640A-E2F6-45CC-B08F-A38AF73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FDB2-E1F2-42DE-AD13-CB4EC88F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C2CA-A948-47E1-A2B6-1E73509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6E8D-0CFD-4E60-B10C-CA75DD841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128B-49D7-41E5-85AB-ED06506B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2DFEF-B1A3-46FD-9649-85994B79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2849-6F8D-4A47-923F-F911FD0E9B31}" type="datetime1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A7345-53DC-448A-899F-C07047EC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F3E5-C293-48C6-972B-BDAEF43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BAB-37F8-4C88-A431-6CB6E99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0B0F-7DBB-4706-AE7E-2F8898CB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0F56-315D-41CA-BAE0-A4E3F797C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5524-3931-4827-8560-44C1DFE7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2FF8-C922-4CD3-9D0A-2F2F63F1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0901-CB56-47D5-B86F-60D9245E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06F9-3776-4B81-BA98-A0A42F9F2506}" type="datetime1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1740D-923F-4B6A-99A6-2A8C826E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B42B9-E1A4-415D-B8ED-96CEF681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6FE1-2195-4A00-B161-7D77642A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7FA4D-94A3-4595-A20E-129C7393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780-98A5-4575-9AD5-B6323986CAD1}" type="datetime1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093B1-F659-4FA5-A906-862F8203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9C787-B13B-41B7-990B-35C22F94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F3501-AE06-4D69-8CCB-75B6FC61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78EC-3078-4240-9222-3D4A61C92B21}" type="datetime1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3B86-4FCD-4A2A-9B18-FB30F175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8A54D-D34D-48E6-94BF-AFECDA46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1B39-CCCB-400B-BD79-FB3C4F4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4363-14CF-46B9-BCAC-F9DE0BD8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EDE0-7782-4ECA-BADB-AB11D8860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109C-FE9F-4048-9238-24FA9EEB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DF2-123E-4314-AF57-FB1BDD05DFD3}" type="datetime1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0768-1DBB-49BA-92EA-15772B8E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6D14-8A3E-4B36-A1D7-E0F45E52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B6D1-14D4-481A-B803-41C258B1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F1D95-0639-4BFA-91C4-14B237AB0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70638-68D9-4E09-A8F3-8E23300C4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B9FF-7C8F-4854-B13F-5FFE422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677-0E3E-4670-90EB-D7CFD2D79959}" type="datetime1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AD677-231E-4A8D-9449-C560D8C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5763A-D235-4FE9-ACB9-FD79A7D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5F7B8-F12D-408A-ABDE-5E698FEF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A92F-A815-4149-9F5B-C0267818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6D37-76C7-4DAC-B76E-FDB5D66D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E815-F4E5-4676-A816-26E7C8F64B3E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9E8C-2644-43CA-9BB6-7F3D4A9D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5F80-CCC9-44CC-A966-33E3E44F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.jpeg"/><Relationship Id="rId3" Type="http://schemas.openxmlformats.org/officeDocument/2006/relationships/image" Target="../media/image1.emf"/><Relationship Id="rId7" Type="http://schemas.openxmlformats.org/officeDocument/2006/relationships/customXml" Target="../ink/ink7.xml"/><Relationship Id="rId12" Type="http://schemas.openxmlformats.org/officeDocument/2006/relationships/image" Target="../media/image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11.xml"/><Relationship Id="rId5" Type="http://schemas.openxmlformats.org/officeDocument/2006/relationships/customXml" Target="../ink/ink6.xml"/><Relationship Id="rId10" Type="http://schemas.openxmlformats.org/officeDocument/2006/relationships/customXml" Target="../ink/ink10.xml"/><Relationship Id="rId4" Type="http://schemas.openxmlformats.org/officeDocument/2006/relationships/customXml" Target="../ink/ink5.xml"/><Relationship Id="rId9" Type="http://schemas.openxmlformats.org/officeDocument/2006/relationships/customXml" Target="../ink/ink9.xml"/><Relationship Id="rId14" Type="http://schemas.openxmlformats.org/officeDocument/2006/relationships/hyperlink" Target="https://towardsdatascienc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4.png"/><Relationship Id="rId3" Type="http://schemas.openxmlformats.org/officeDocument/2006/relationships/image" Target="../media/image1.emf"/><Relationship Id="rId7" Type="http://schemas.openxmlformats.org/officeDocument/2006/relationships/customXml" Target="../ink/ink16.xml"/><Relationship Id="rId12" Type="http://schemas.openxmlformats.org/officeDocument/2006/relationships/image" Target="../media/image2.emf"/><Relationship Id="rId17" Type="http://schemas.openxmlformats.org/officeDocument/2006/relationships/hyperlink" Target="https://www.analyticsvidhya.com/blog/" TargetMode="External"/><Relationship Id="rId2" Type="http://schemas.openxmlformats.org/officeDocument/2006/relationships/customXml" Target="../ink/ink1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20.xml"/><Relationship Id="rId5" Type="http://schemas.openxmlformats.org/officeDocument/2006/relationships/customXml" Target="../ink/ink15.xml"/><Relationship Id="rId15" Type="http://schemas.openxmlformats.org/officeDocument/2006/relationships/hyperlink" Target="https://web.csulb.edu/~rforsati/research.html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4.xml"/><Relationship Id="rId9" Type="http://schemas.openxmlformats.org/officeDocument/2006/relationships/customXml" Target="../ink/ink18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516E-C5D4-4154-BBBD-BE6ADD89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39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Understanding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0262-1A53-4F45-9290-1D3CAB4D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78051"/>
            <a:ext cx="9144000" cy="1655762"/>
          </a:xfrm>
        </p:spPr>
        <p:txBody>
          <a:bodyPr/>
          <a:lstStyle/>
          <a:p>
            <a:r>
              <a:rPr lang="en-US" dirty="0" err="1"/>
              <a:t>Zhoufa</a:t>
            </a:r>
            <a:r>
              <a:rPr lang="en-US" dirty="0"/>
              <a:t> Chen</a:t>
            </a:r>
          </a:p>
          <a:p>
            <a:r>
              <a:rPr lang="en-US" dirty="0"/>
              <a:t>Yousif Khaireddin</a:t>
            </a:r>
          </a:p>
          <a:p>
            <a:r>
              <a:rPr lang="en-US" dirty="0"/>
              <a:t>Krishna </a:t>
            </a:r>
            <a:r>
              <a:rPr lang="en-US" dirty="0" err="1"/>
              <a:t>Palle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1FF343-ED32-45AE-B259-85A86CCED413}"/>
              </a:ext>
            </a:extLst>
          </p:cNvPr>
          <p:cNvSpPr txBox="1">
            <a:spLocks/>
          </p:cNvSpPr>
          <p:nvPr/>
        </p:nvSpPr>
        <p:spPr>
          <a:xfrm>
            <a:off x="1524000" y="5009827"/>
            <a:ext cx="9526292" cy="1158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ENG EC503 </a:t>
            </a:r>
          </a:p>
          <a:p>
            <a:pPr algn="l"/>
            <a:r>
              <a:rPr lang="en-US" dirty="0"/>
              <a:t>Learning From Data </a:t>
            </a:r>
          </a:p>
          <a:p>
            <a:pPr algn="l"/>
            <a:r>
              <a:rPr lang="en-US" dirty="0"/>
              <a:t>Fall ‘19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706AE8-3357-4058-873F-54BD61816BD8}"/>
                  </a:ext>
                </a:extLst>
              </p14:cNvPr>
              <p14:cNvContentPartPr/>
              <p14:nvPr/>
            </p14:nvContentPartPr>
            <p14:xfrm>
              <a:off x="4028864" y="16577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706AE8-3357-4058-873F-54BD61816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9864" y="16487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99C72BA-2D59-40F8-ADAD-AEB15F44DC86}"/>
              </a:ext>
            </a:extLst>
          </p:cNvPr>
          <p:cNvGrpSpPr/>
          <p:nvPr/>
        </p:nvGrpSpPr>
        <p:grpSpPr>
          <a:xfrm>
            <a:off x="4199864" y="1998665"/>
            <a:ext cx="360" cy="360"/>
            <a:chOff x="4199864" y="199866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1B5B9A-F102-42D7-9DBE-67C611149DC1}"/>
                    </a:ext>
                  </a:extLst>
                </p14:cNvPr>
                <p14:cNvContentPartPr/>
                <p14:nvPr/>
              </p14:nvContentPartPr>
              <p14:xfrm>
                <a:off x="4199864" y="1998665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1B5B9A-F102-42D7-9DBE-67C611149D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0864" y="1989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B691DD-D3C2-41AB-BB38-7463725D38C8}"/>
                    </a:ext>
                  </a:extLst>
                </p14:cNvPr>
                <p14:cNvContentPartPr/>
                <p14:nvPr/>
              </p14:nvContentPartPr>
              <p14:xfrm>
                <a:off x="4199864" y="1998665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B691DD-D3C2-41AB-BB38-7463725D3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0864" y="1989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471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F3D1F-9DE7-4365-8D87-2CE00CE8A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Observations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Most movies have a rating count below 500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average rating of all entries is roughly 3.7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There seems to be a positive correlation between rating count and average rating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7D1141-23E4-4FA4-9278-14270F1AD54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6135" t="2412"/>
          <a:stretch/>
        </p:blipFill>
        <p:spPr>
          <a:xfrm>
            <a:off x="6019800" y="1468421"/>
            <a:ext cx="5939969" cy="5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92376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35433"/>
              </p:ext>
            </p:extLst>
          </p:nvPr>
        </p:nvGraphicFramePr>
        <p:xfrm>
          <a:off x="1395217" y="1624925"/>
          <a:ext cx="9401564" cy="4147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0782">
                  <a:extLst>
                    <a:ext uri="{9D8B030D-6E8A-4147-A177-3AD203B41FA5}">
                      <a16:colId xmlns:a16="http://schemas.microsoft.com/office/drawing/2014/main" val="332067994"/>
                    </a:ext>
                  </a:extLst>
                </a:gridCol>
                <a:gridCol w="4700782">
                  <a:extLst>
                    <a:ext uri="{9D8B030D-6E8A-4147-A177-3AD203B41FA5}">
                      <a16:colId xmlns:a16="http://schemas.microsoft.com/office/drawing/2014/main" val="1362365864"/>
                    </a:ext>
                  </a:extLst>
                </a:gridCol>
              </a:tblGrid>
              <a:tr h="840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Algorithm</a:t>
                      </a:r>
                      <a:endParaRPr lang="en-CA" sz="2400" b="1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Data</a:t>
                      </a:r>
                      <a:endParaRPr lang="en-CA" sz="24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748775"/>
                  </a:ext>
                </a:extLst>
              </a:tr>
              <a:tr h="840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Correlation</a:t>
                      </a:r>
                      <a:endParaRPr lang="en-CA" sz="2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Ratings</a:t>
                      </a:r>
                      <a:endParaRPr lang="en-CA" sz="2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883017"/>
                  </a:ext>
                </a:extLst>
              </a:tr>
              <a:tr h="840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Singular value decomposition (SVD)</a:t>
                      </a:r>
                      <a:endParaRPr lang="en-CA" sz="2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</a:rPr>
                        <a:t>Ratings </a:t>
                      </a:r>
                      <a:endParaRPr lang="en-CA" sz="2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7147129"/>
                  </a:ext>
                </a:extLst>
              </a:tr>
              <a:tr h="785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</a:rPr>
                        <a:t>Linear regression:</a:t>
                      </a:r>
                      <a:r>
                        <a:rPr lang="en-US" sz="2400" baseline="0" dirty="0">
                          <a:latin typeface="+mj-lt"/>
                        </a:rPr>
                        <a:t> OLS, Ridge</a:t>
                      </a:r>
                      <a:endParaRPr lang="en-CA" sz="2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+mj-lt"/>
                        </a:rPr>
                        <a:t>User &amp; Movie info (Metadata)</a:t>
                      </a:r>
                      <a:endParaRPr lang="en-CA" sz="2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2139158"/>
                  </a:ext>
                </a:extLst>
              </a:tr>
              <a:tr h="840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</a:rPr>
                        <a:t>SVD &amp; Linear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</a:rPr>
                        <a:t>Rating data + Meta</a:t>
                      </a:r>
                      <a:r>
                        <a:rPr lang="en-US" sz="2400" baseline="0" dirty="0">
                          <a:latin typeface="+mj-lt"/>
                        </a:rPr>
                        <a:t> data</a:t>
                      </a:r>
                      <a:endParaRPr lang="en-CA" sz="2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344836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DE025-EBAF-0145-8A89-D803BF3754B3}"/>
              </a:ext>
            </a:extLst>
          </p:cNvPr>
          <p:cNvSpPr txBox="1"/>
          <p:nvPr/>
        </p:nvSpPr>
        <p:spPr>
          <a:xfrm>
            <a:off x="4798529" y="6095991"/>
            <a:ext cx="259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Performance Metric: MAE</a:t>
            </a:r>
          </a:p>
        </p:txBody>
      </p:sp>
    </p:spTree>
    <p:extLst>
      <p:ext uri="{BB962C8B-B14F-4D97-AF65-F5344CB8AC3E}">
        <p14:creationId xmlns:p14="http://schemas.microsoft.com/office/powerpoint/2010/main" val="159893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8743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– </a:t>
            </a:r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F3D1F-9DE7-4365-8D87-2CE00CE8A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Observations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Most coefficients are roughly zero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Changing the function from Person to Spearman yielded little to no difference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notion of correlation is slightly ambiguous with extremely sparse vectors</a:t>
            </a:r>
          </a:p>
          <a:p>
            <a:pPr marL="0" indent="0">
              <a:buNone/>
            </a:pP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Main Issue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Recommendations are given based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on aggregate user behavior, ignoring variations in user to user preferences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97C41C-5FC6-4620-B21C-74425836FCB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8822" y="2220687"/>
            <a:ext cx="5448356" cy="35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296198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525987-BD01-4AC7-A849-0A2B402F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Any full matrix (R) can be decomposed into 3 matrices</a:t>
                </a:r>
              </a:p>
              <a:p>
                <a:pPr marL="0" indent="0">
                  <a:buNone/>
                </a:pP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+mj-lt"/>
                        </a:rPr>
                        <m:t>𝑅</m:t>
                      </m:r>
                      <m:r>
                        <a:rPr lang="en-CA" i="1">
                          <a:latin typeface="+mj-lt"/>
                        </a:rPr>
                        <m:t>=</m:t>
                      </m:r>
                      <m:r>
                        <a:rPr lang="en-CA" i="1">
                          <a:latin typeface="+mj-lt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CA">
                          <a:latin typeface="+mj-lt"/>
                        </a:rPr>
                        <m:t>Σ</m:t>
                      </m:r>
                      <m:sSup>
                        <m:sSupPr>
                          <m:ctrlPr>
                            <a:rPr lang="en-US" i="1">
                              <a:latin typeface="+mj-lt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+mj-lt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+mj-lt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our problem, the matrices will hold the following </a:t>
                </a:r>
              </a:p>
              <a:p>
                <a:pPr marL="0" indent="0">
                  <a:buNone/>
                </a:pPr>
                <a:r>
                  <a:rPr lang="en-CA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+mj-lt"/>
                      </a:rPr>
                      <m:t>𝑈</m:t>
                    </m:r>
                  </m:oMath>
                </a14:m>
                <a:r>
                  <a:rPr lang="en-US" dirty="0">
                    <a:latin typeface="+mj-lt"/>
                  </a:rPr>
                  <a:t>:  insight into user preference</a:t>
                </a:r>
              </a:p>
              <a:p>
                <a:pPr marL="0" indent="0">
                  <a:buNone/>
                </a:pPr>
                <a:r>
                  <a:rPr lang="en-CA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+mj-lt"/>
                      </a:rPr>
                      <m:t>Σ</m:t>
                    </m:r>
                  </m:oMath>
                </a14:m>
                <a:r>
                  <a:rPr lang="en-US" dirty="0">
                    <a:latin typeface="+mj-lt"/>
                  </a:rPr>
                  <a:t>: diagonal matrix to weighting the information from U and V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+mj-lt"/>
                          </a:rPr>
                        </m:ctrlPr>
                      </m:sSupPr>
                      <m:e>
                        <m:r>
                          <a:rPr lang="en-CA" i="1">
                            <a:latin typeface="+mj-lt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+mj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: understanding of movie features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A reconstruction can then be created by taking the product of these matrices</a:t>
                </a:r>
                <a:endParaRPr lang="en-CA" sz="1400" dirty="0">
                  <a:latin typeface="+mj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136340" y="6488668"/>
            <a:ext cx="6055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Koren</a:t>
            </a:r>
            <a:r>
              <a:rPr lang="en-CA" dirty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, Y., Bell, R. and </a:t>
            </a:r>
            <a:r>
              <a:rPr lang="en-CA" dirty="0" err="1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Volinsky</a:t>
            </a:r>
            <a:r>
              <a:rPr lang="en-CA" dirty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, C., 2009. </a:t>
            </a:r>
            <a:r>
              <a:rPr lang="en-CA" i="1" dirty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Computer</a:t>
            </a:r>
            <a:r>
              <a:rPr lang="en-CA" dirty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, (8), pp.30-37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857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525987-BD01-4AC7-A849-0A2B402F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SVD – Synthetic Data</a:t>
            </a:r>
            <a:br>
              <a:rPr lang="en-US" sz="4000" dirty="0"/>
            </a:br>
            <a:r>
              <a:rPr lang="en-US" sz="3200" dirty="0"/>
              <a:t>Understanding Parameters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3993-5531-474F-ACFD-DC30974B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50346"/>
            <a:ext cx="5157787" cy="449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MAE vs. Matrix Density and Rank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89B67D-360D-4F10-8BB3-DAF19A9AE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8" y="1850345"/>
            <a:ext cx="5183188" cy="449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MAE vs. Density (rank  = 10)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09DA22-501C-4E52-ABEA-85C974DEAED3}"/>
              </a:ext>
            </a:extLst>
          </p:cNvPr>
          <p:cNvPicPr/>
          <p:nvPr/>
        </p:nvPicPr>
        <p:blipFill rotWithShape="1">
          <a:blip r:embed="rId2"/>
          <a:srcRect b="4123"/>
          <a:stretch/>
        </p:blipFill>
        <p:spPr bwMode="auto">
          <a:xfrm>
            <a:off x="756531" y="2376261"/>
            <a:ext cx="5324298" cy="34471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08E15-5410-41AA-9D53-DEFF4535B8EA}"/>
              </a:ext>
            </a:extLst>
          </p:cNvPr>
          <p:cNvPicPr/>
          <p:nvPr/>
        </p:nvPicPr>
        <p:blipFill rotWithShape="1">
          <a:blip r:embed="rId3"/>
          <a:srcRect t="21299"/>
          <a:stretch/>
        </p:blipFill>
        <p:spPr bwMode="auto">
          <a:xfrm>
            <a:off x="6224590" y="2713262"/>
            <a:ext cx="5122864" cy="3353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601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92021-5185-4C4D-B058-E38BD08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SVD – Synthetic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F839B1-55BD-46CA-A894-C8CFCDC306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3200" b="1" dirty="0">
                    <a:latin typeface="+mj-lt"/>
                  </a:rPr>
                  <a:t>Algorithm</a:t>
                </a:r>
              </a:p>
              <a:p>
                <a:pP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Perform SVD on filled matrix</a:t>
                </a:r>
              </a:p>
              <a:p>
                <a:pP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Replace training points in reconstruction with their </a:t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original entries</a:t>
                </a:r>
              </a:p>
              <a:p>
                <a:pP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Re-run SVD on reconstruction</a:t>
                </a:r>
              </a:p>
              <a:p>
                <a:pP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+mj-lt"/>
                  </a:rPr>
                  <a:t>Repeat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F839B1-55BD-46CA-A894-C8CFCDC3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D5346DF-57F4-4E1A-BD86-AAF71720ADA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8" y="2205398"/>
            <a:ext cx="5181604" cy="35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177-256F-43BB-BC14-BE5E2CB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SVD – </a:t>
            </a:r>
            <a:r>
              <a:rPr lang="en-US" dirty="0" err="1"/>
              <a:t>MovieLens</a:t>
            </a:r>
            <a:r>
              <a:rPr lang="en-US" dirty="0"/>
              <a:t> 1M</a:t>
            </a:r>
            <a:br>
              <a:rPr lang="en-US" dirty="0"/>
            </a:br>
            <a:r>
              <a:rPr lang="en-US" sz="3200" dirty="0"/>
              <a:t>Matrix Completion Approaches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109302-525A-4B55-8FEA-ED81C2FF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120699"/>
              </p:ext>
            </p:extLst>
          </p:nvPr>
        </p:nvGraphicFramePr>
        <p:xfrm>
          <a:off x="1115785" y="2666274"/>
          <a:ext cx="9960429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3457">
                  <a:extLst>
                    <a:ext uri="{9D8B030D-6E8A-4147-A177-3AD203B41FA5}">
                      <a16:colId xmlns:a16="http://schemas.microsoft.com/office/drawing/2014/main" val="2199875809"/>
                    </a:ext>
                  </a:extLst>
                </a:gridCol>
                <a:gridCol w="2746829">
                  <a:extLst>
                    <a:ext uri="{9D8B030D-6E8A-4147-A177-3AD203B41FA5}">
                      <a16:colId xmlns:a16="http://schemas.microsoft.com/office/drawing/2014/main" val="31772585"/>
                    </a:ext>
                  </a:extLst>
                </a:gridCol>
                <a:gridCol w="3320143">
                  <a:extLst>
                    <a:ext uri="{9D8B030D-6E8A-4147-A177-3AD203B41FA5}">
                      <a16:colId xmlns:a16="http://schemas.microsoft.com/office/drawing/2014/main" val="216081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Initial MAE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Final MAE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2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Zeros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3.581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1.083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99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Average User Rating (AUR)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0.829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0.714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Average Movie Rating (AMR)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0.782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0.701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6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Average of AUR and AMR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0.771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0.699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27533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812" y="4383741"/>
            <a:ext cx="9009529" cy="46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27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0172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CA177-256F-43BB-BC14-BE5E2CB047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Iterative SVD – </a:t>
                </a:r>
                <a:r>
                  <a:rPr lang="en-US" dirty="0" err="1"/>
                  <a:t>MovieLens</a:t>
                </a:r>
                <a:r>
                  <a:rPr lang="en-US" dirty="0"/>
                  <a:t> 1M</a:t>
                </a:r>
                <a:br>
                  <a:rPr lang="en-US" dirty="0"/>
                </a:br>
                <a:r>
                  <a:rPr lang="en-US" sz="3200" dirty="0"/>
                  <a:t>Tuning </a:t>
                </a:r>
                <a14:m>
                  <m:oMath xmlns:m="http://schemas.openxmlformats.org/officeDocument/2006/math">
                    <m:r>
                      <a:rPr lang="en-US" sz="3200"/>
                      <m:t>𝜆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CA177-256F-43BB-BC14-BE5E2CB04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 t="-6667"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88D943-54E7-4EA2-9EFE-6E1B28131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+mj-lt"/>
                            </a:rPr>
                            <m:t>𝑀𝑎𝑡𝑟𝑖𝑥</m:t>
                          </m:r>
                          <m:r>
                            <a:rPr lang="en-US" b="0" i="1" smtClean="0">
                              <a:latin typeface="+mj-lt"/>
                            </a:rPr>
                            <m:t> </m:t>
                          </m:r>
                          <m:r>
                            <a:rPr lang="en-US" b="0" i="1" smtClean="0">
                              <a:latin typeface="+mj-lt"/>
                            </a:rPr>
                            <m:t>𝐸𝑛𝑡𝑟𝑦</m:t>
                          </m:r>
                        </m:e>
                        <m:sub>
                          <m:r>
                            <a:rPr lang="en-US" i="1">
                              <a:latin typeface="+mj-lt"/>
                            </a:rPr>
                            <m:t>𝑢𝑚</m:t>
                          </m:r>
                        </m:sub>
                      </m:sSub>
                      <m:r>
                        <a:rPr lang="en-US" i="1">
                          <a:latin typeface="+mj-lt"/>
                        </a:rPr>
                        <m:t>= </m:t>
                      </m:r>
                      <m:r>
                        <a:rPr lang="en-US" i="1">
                          <a:latin typeface="+mj-lt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+mj-lt"/>
                            </a:rPr>
                            <m:t>(</m:t>
                          </m:r>
                          <m:r>
                            <a:rPr lang="en-US" i="1">
                              <a:latin typeface="+mj-lt"/>
                            </a:rPr>
                            <m:t>𝐴𝑈𝑅</m:t>
                          </m:r>
                          <m:r>
                            <a:rPr lang="en-US" i="1">
                              <a:latin typeface="+mj-lt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+mj-lt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+mj-lt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i="1">
                              <a:latin typeface="+mj-lt"/>
                            </a:rPr>
                            <m:t>1−</m:t>
                          </m:r>
                          <m:r>
                            <a:rPr lang="en-US" i="1">
                              <a:latin typeface="+mj-lt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+mj-lt"/>
                            </a:rPr>
                            <m:t>𝐴𝑀𝑅</m:t>
                          </m:r>
                        </m:e>
                        <m:sub>
                          <m:r>
                            <a:rPr lang="en-US" i="1">
                              <a:latin typeface="+mj-lt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88D943-54E7-4EA2-9EFE-6E1B28131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9E37F02-0AA5-465D-9E4D-46768EE4F8E6}"/>
              </a:ext>
            </a:extLst>
          </p:cNvPr>
          <p:cNvPicPr/>
          <p:nvPr/>
        </p:nvPicPr>
        <p:blipFill rotWithShape="1">
          <a:blip r:embed="rId4"/>
          <a:srcRect t="14125" r="5791" b="43723"/>
          <a:stretch/>
        </p:blipFill>
        <p:spPr bwMode="auto">
          <a:xfrm>
            <a:off x="1055914" y="2548958"/>
            <a:ext cx="4357008" cy="29046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D8883-4788-41C1-96A3-9DB59B2C4319}"/>
              </a:ext>
            </a:extLst>
          </p:cNvPr>
          <p:cNvPicPr/>
          <p:nvPr/>
        </p:nvPicPr>
        <p:blipFill rotWithShape="1">
          <a:blip r:embed="rId4"/>
          <a:srcRect t="55436"/>
          <a:stretch/>
        </p:blipFill>
        <p:spPr bwMode="auto">
          <a:xfrm>
            <a:off x="6626214" y="2428804"/>
            <a:ext cx="4509872" cy="3051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0" y="5253633"/>
                <a:ext cx="6096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+mj-lt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2000" dirty="0">
                            <a:latin typeface="+mj-lt"/>
                          </a:rPr>
                          <m:t>𝜆</m:t>
                        </m:r>
                      </m:e>
                      <m:sup>
                        <m:r>
                          <a:rPr lang="en-US" sz="2000" b="0" i="1" smtClean="0">
                            <a:latin typeface="+mj-lt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000" dirty="0">
                    <a:latin typeface="+mj-lt"/>
                  </a:rPr>
                  <a:t> = 0.3  </a:t>
                </a:r>
              </a:p>
              <a:p>
                <a:pPr algn="ctr"/>
                <a:r>
                  <a:rPr lang="en-GB" sz="2000" dirty="0">
                    <a:latin typeface="+mj-lt"/>
                  </a:rPr>
                  <a:t>minimum initial MAE = 0.766</a:t>
                </a:r>
              </a:p>
              <a:p>
                <a:pPr algn="ctr"/>
                <a:r>
                  <a:rPr lang="en-GB" sz="2000" dirty="0">
                    <a:latin typeface="+mj-lt"/>
                  </a:rPr>
                  <a:t>minimum final MAE of 0.695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253633"/>
                <a:ext cx="6096000" cy="1015663"/>
              </a:xfrm>
              <a:prstGeom prst="rect">
                <a:avLst/>
              </a:prstGeom>
              <a:blipFill>
                <a:blip r:embed="rId5"/>
                <a:stretch>
                  <a:fillRect t="-3704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7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67734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10805FF5-7E6F-4354-904A-E46BAF81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3100" dirty="0"/>
              <a:t>Incorporating metadata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CF7644A-27D0-45B0-BD35-03AD56F1BA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31D1E-3FA2-4047-BCDB-2DCA70E32452}"/>
              </a:ext>
            </a:extLst>
          </p:cNvPr>
          <p:cNvSpPr txBox="1"/>
          <p:nvPr/>
        </p:nvSpPr>
        <p:spPr>
          <a:xfrm>
            <a:off x="838200" y="2082463"/>
            <a:ext cx="1001736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+mj-lt"/>
              </a:rPr>
              <a:t>Variants of feature-sets used for running Linear Regression</a:t>
            </a:r>
          </a:p>
          <a:p>
            <a:pPr lvl="1"/>
            <a:r>
              <a:rPr lang="en-CA" sz="2000" dirty="0">
                <a:latin typeface="+mj-lt"/>
              </a:rPr>
              <a:t>Set 1 features :   {movie_id, user_id, age, occupation, gender, genre}   </a:t>
            </a:r>
          </a:p>
          <a:p>
            <a:pPr lvl="1"/>
            <a:r>
              <a:rPr lang="en-CA" sz="2000" dirty="0">
                <a:latin typeface="+mj-lt"/>
              </a:rPr>
              <a:t>							(gender and genre – one hot)</a:t>
            </a:r>
          </a:p>
          <a:p>
            <a:pPr lvl="1"/>
            <a:r>
              <a:rPr lang="en-CA" sz="2000" dirty="0">
                <a:latin typeface="+mj-lt"/>
              </a:rPr>
              <a:t>Set 2 features :   {Set 1, average_user_rating}</a:t>
            </a:r>
          </a:p>
          <a:p>
            <a:pPr lvl="1"/>
            <a:r>
              <a:rPr lang="en-CA" sz="2000" dirty="0">
                <a:latin typeface="+mj-lt"/>
              </a:rPr>
              <a:t>Set 3 features :   {Set 2, average_movie_rating}</a:t>
            </a: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0346175-F606-EC4A-8155-B175FEABA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62959"/>
              </p:ext>
            </p:extLst>
          </p:nvPr>
        </p:nvGraphicFramePr>
        <p:xfrm>
          <a:off x="1274884" y="4001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8E8F3C1-4A0B-2D48-9907-28851D61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162231"/>
              </p:ext>
            </p:extLst>
          </p:nvPr>
        </p:nvGraphicFramePr>
        <p:xfrm>
          <a:off x="6096000" y="4001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760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Combined Approach</a:t>
            </a:r>
          </a:p>
        </p:txBody>
      </p:sp>
    </p:spTree>
    <p:extLst>
      <p:ext uri="{BB962C8B-B14F-4D97-AF65-F5344CB8AC3E}">
        <p14:creationId xmlns:p14="http://schemas.microsoft.com/office/powerpoint/2010/main" val="336997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525987-BD01-4AC7-A849-0A2B402F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Approach</a:t>
            </a:r>
            <a:br>
              <a:rPr lang="en-US" dirty="0"/>
            </a:br>
            <a:r>
              <a:rPr lang="en-US" sz="2800" dirty="0"/>
              <a:t>Includes User/Movie Ratings and User Metadata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1" y="1690688"/>
                <a:ext cx="9217270" cy="18847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2400" dirty="0">
                    <a:latin typeface="+mj-lt"/>
                  </a:rPr>
                  <a:t>Algorithm</a:t>
                </a:r>
              </a:p>
              <a:p>
                <a:pPr lvl="1"/>
                <a:r>
                  <a:rPr lang="en-CA" sz="2000" dirty="0">
                    <a:latin typeface="+mj-lt"/>
                  </a:rPr>
                  <a:t>Fill the sparse matrix with the below formula and run iterative SVD on the matrix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𝐴𝑈𝑅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𝐴𝑀𝑅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CA" sz="2000" dirty="0">
                  <a:latin typeface="+mj-lt"/>
                </a:endParaRPr>
              </a:p>
              <a:p>
                <a:pPr lvl="1"/>
                <a:r>
                  <a:rPr lang="en-CA" sz="2000" dirty="0">
                    <a:latin typeface="+mj-lt"/>
                  </a:rPr>
                  <a:t>Decompose the filled matrix iteratively to get the data points and their features</a:t>
                </a:r>
              </a:p>
              <a:p>
                <a:pPr lvl="1"/>
                <a:r>
                  <a:rPr lang="en-CA" sz="2000" dirty="0">
                    <a:latin typeface="+mj-lt"/>
                  </a:rPr>
                  <a:t>Run Linear Regression on the decomposed data</a:t>
                </a:r>
              </a:p>
              <a:p>
                <a:pPr lvl="1"/>
                <a:endParaRPr lang="en-CA" sz="2000" dirty="0">
                  <a:latin typeface="+mj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1" y="1690688"/>
                <a:ext cx="9217270" cy="1884729"/>
              </a:xfrm>
              <a:blipFill>
                <a:blip r:embed="rId2"/>
                <a:stretch>
                  <a:fillRect l="-1102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D82E2A1-38C9-3147-AB9B-4A2C9A82A541}"/>
              </a:ext>
            </a:extLst>
          </p:cNvPr>
          <p:cNvSpPr txBox="1">
            <a:spLocks/>
          </p:cNvSpPr>
          <p:nvPr/>
        </p:nvSpPr>
        <p:spPr>
          <a:xfrm>
            <a:off x="878540" y="4157147"/>
            <a:ext cx="10515600" cy="250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CA" sz="2000" dirty="0">
              <a:latin typeface="+mj-lt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FA576FC-BE86-9145-952B-61071AC1842F}"/>
              </a:ext>
            </a:extLst>
          </p:cNvPr>
          <p:cNvSpPr txBox="1">
            <a:spLocks/>
          </p:cNvSpPr>
          <p:nvPr/>
        </p:nvSpPr>
        <p:spPr>
          <a:xfrm>
            <a:off x="1487365" y="3598742"/>
            <a:ext cx="8985741" cy="188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dirty="0">
                <a:latin typeface="+mj-lt"/>
              </a:rPr>
              <a:t>Results</a:t>
            </a:r>
          </a:p>
          <a:p>
            <a:pPr marL="457200" lvl="1" indent="0">
              <a:buNone/>
            </a:pPr>
            <a:endParaRPr lang="en-CA" sz="2000" dirty="0">
              <a:latin typeface="+mj-lt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C39D2DA-5124-1D40-BECD-4355CBA15A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046208"/>
              </p:ext>
            </p:extLst>
          </p:nvPr>
        </p:nvGraphicFramePr>
        <p:xfrm>
          <a:off x="3850340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C39D2DA-5124-1D40-BECD-4355CBA15A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256591"/>
              </p:ext>
            </p:extLst>
          </p:nvPr>
        </p:nvGraphicFramePr>
        <p:xfrm>
          <a:off x="3810000" y="39141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6051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411248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8F3A-1224-F545-9FA3-58E5B116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EBA0-FA4B-AC48-9E31-156A02C6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538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Correlation is a weak approach</a:t>
            </a:r>
          </a:p>
          <a:p>
            <a:r>
              <a:rPr lang="en-US" dirty="0">
                <a:latin typeface="+mj-lt"/>
              </a:rPr>
              <a:t>MAE is a better performance metric than MSE for this application</a:t>
            </a:r>
          </a:p>
          <a:p>
            <a:r>
              <a:rPr lang="en-US" dirty="0">
                <a:latin typeface="+mj-lt"/>
              </a:rPr>
              <a:t>Matrix density has a huge impact on performance, unlike rank</a:t>
            </a:r>
          </a:p>
          <a:p>
            <a:r>
              <a:rPr lang="en-US" dirty="0">
                <a:latin typeface="+mj-lt"/>
              </a:rPr>
              <a:t>Mean matrix completion with no machine learning model is a good reference</a:t>
            </a:r>
          </a:p>
          <a:p>
            <a:r>
              <a:rPr lang="en-US" dirty="0">
                <a:latin typeface="+mj-lt"/>
              </a:rPr>
              <a:t>SVD is a effective method to solve the data sparsity problem in our application, and iterative SVD improves the solution</a:t>
            </a:r>
          </a:p>
          <a:p>
            <a:r>
              <a:rPr lang="en-US" dirty="0">
                <a:latin typeface="+mj-lt"/>
              </a:rPr>
              <a:t>User means and movie means are important features for learning in all models</a:t>
            </a:r>
          </a:p>
          <a:p>
            <a:r>
              <a:rPr lang="en-US" dirty="0">
                <a:latin typeface="+mj-lt"/>
              </a:rPr>
              <a:t>Combining the rating and meta data can provide better predictions</a:t>
            </a:r>
          </a:p>
          <a:p>
            <a:r>
              <a:rPr lang="en-US" dirty="0">
                <a:latin typeface="+mj-lt"/>
              </a:rPr>
              <a:t>Metadata on user behavior and preferences can help strengthen the model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77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27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7" y="567450"/>
            <a:ext cx="8561304" cy="5888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What is recommendation system? Netflix is a good example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14:cNvPr>
              <p14:cNvContentPartPr/>
              <p14:nvPr/>
            </p14:nvContentPartPr>
            <p14:xfrm>
              <a:off x="2508664" y="174291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664" y="173391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14:cNvPr>
              <p14:cNvContentPartPr/>
              <p14:nvPr/>
            </p14:nvContentPartPr>
            <p14:xfrm>
              <a:off x="2720704" y="89259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1704" y="883599"/>
                <a:ext cx="183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D59DC-2363-49E0-B1E7-82B1CF7C0AE8}"/>
              </a:ext>
            </a:extLst>
          </p:cNvPr>
          <p:cNvGrpSpPr/>
          <p:nvPr/>
        </p:nvGrpSpPr>
        <p:grpSpPr>
          <a:xfrm>
            <a:off x="2146864" y="763719"/>
            <a:ext cx="360" cy="360"/>
            <a:chOff x="2146864" y="7637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14:cNvPr>
              <p14:cNvContentPartPr/>
              <p14:nvPr/>
            </p14:nvContentPartPr>
            <p14:xfrm>
              <a:off x="3083144" y="20911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144" y="2082185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284744" y="1434905"/>
              <a:ext cx="360" cy="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5744" y="1425905"/>
                <a:ext cx="18360" cy="244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mage result for recommendation syste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80" y="1156256"/>
            <a:ext cx="9367248" cy="52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036524" y="6521188"/>
            <a:ext cx="5895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+mj-lt"/>
              </a:rPr>
              <a:t>Kevin Liao,2018. </a:t>
            </a:r>
            <a:r>
              <a:rPr lang="en-CA" sz="1600" dirty="0">
                <a:latin typeface="+mj-lt"/>
                <a:hlinkClick r:id="rId14"/>
              </a:rPr>
              <a:t>https://towardsdatascience.com/</a:t>
            </a:r>
            <a:r>
              <a:rPr lang="en-CA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3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7" y="1101660"/>
            <a:ext cx="8561304" cy="588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Why we need recommendation systems?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284744" y="1434905"/>
              <a:ext cx="360" cy="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5744" y="1425905"/>
                <a:ext cx="18360" cy="24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721216" y="2293250"/>
            <a:ext cx="630143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Better understand what the user needs.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Sell more products and services.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Increase the user satisfaction.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Increase user fidelity.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646" y="2088025"/>
            <a:ext cx="4286250" cy="341947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 txBox="1">
            <a:spLocks/>
          </p:cNvSpPr>
          <p:nvPr/>
        </p:nvSpPr>
        <p:spPr>
          <a:xfrm>
            <a:off x="360627" y="469316"/>
            <a:ext cx="8561304" cy="5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51735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recommendation system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20" y="1766216"/>
            <a:ext cx="6774940" cy="422980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5541" y="1740091"/>
            <a:ext cx="438558" cy="438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1</a:t>
            </a:r>
            <a:endParaRPr lang="en-CA" sz="2800" b="1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94633" y="1692430"/>
            <a:ext cx="438558" cy="438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2</a:t>
            </a:r>
            <a:endParaRPr lang="en-CA" sz="2800" b="1" dirty="0"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5541" y="6082630"/>
            <a:ext cx="438558" cy="438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3</a:t>
            </a:r>
            <a:endParaRPr lang="en-CA" sz="28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4099" y="6117243"/>
            <a:ext cx="4898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HYBRID: a mixture of the above two methods</a:t>
            </a:r>
            <a:endParaRPr lang="en-CA" sz="20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6524" y="6521188"/>
            <a:ext cx="5895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+mj-lt"/>
              </a:rPr>
              <a:t>Kevin Liao,2018. </a:t>
            </a:r>
            <a:r>
              <a:rPr lang="en-CA" sz="1600" dirty="0">
                <a:latin typeface="+mj-lt"/>
                <a:hlinkClick r:id="rId3"/>
              </a:rPr>
              <a:t>https://towardsdatascience.com/</a:t>
            </a:r>
            <a:r>
              <a:rPr lang="en-CA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34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AB7-962F-4EF3-81FD-9F5EF423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-156150"/>
            <a:ext cx="10515600" cy="1325563"/>
          </a:xfrm>
        </p:spPr>
        <p:txBody>
          <a:bodyPr/>
          <a:lstStyle/>
          <a:p>
            <a:r>
              <a:rPr lang="en-US" dirty="0"/>
              <a:t>Challenges in recommendation 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14:cNvPr>
              <p14:cNvContentPartPr/>
              <p14:nvPr/>
            </p14:nvContentPartPr>
            <p14:xfrm>
              <a:off x="2845571" y="84631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6571" y="83731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14:cNvPr>
              <p14:cNvContentPartPr/>
              <p14:nvPr/>
            </p14:nvContentPartPr>
            <p14:xfrm>
              <a:off x="3569790" y="90566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0790" y="896662"/>
                <a:ext cx="183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D59DC-2363-49E0-B1E7-82B1CF7C0AE8}"/>
              </a:ext>
            </a:extLst>
          </p:cNvPr>
          <p:cNvGrpSpPr/>
          <p:nvPr/>
        </p:nvGrpSpPr>
        <p:grpSpPr>
          <a:xfrm>
            <a:off x="2995950" y="776782"/>
            <a:ext cx="360" cy="360"/>
            <a:chOff x="2146864" y="7637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14:cNvPr>
              <p14:cNvContentPartPr/>
              <p14:nvPr/>
            </p14:nvContentPartPr>
            <p14:xfrm>
              <a:off x="3420051" y="119457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1051" y="118557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14:cNvPr>
              <p14:cNvContentPartPr/>
              <p14:nvPr/>
            </p14:nvContentPartPr>
            <p14:xfrm>
              <a:off x="3435531" y="111717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531" y="110817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14:cNvPr>
              <p14:cNvContentPartPr/>
              <p14:nvPr/>
            </p14:nvContentPartPr>
            <p14:xfrm>
              <a:off x="3435531" y="111717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531" y="110817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844348" y="873958"/>
              <a:ext cx="360" cy="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35348" y="864958"/>
                <a:ext cx="18360" cy="244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6485" y="1672067"/>
            <a:ext cx="3396615" cy="18264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99457" y="960966"/>
            <a:ext cx="2188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+mj-lt"/>
              </a:rPr>
              <a:t>Cold start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7558" y="3456961"/>
            <a:ext cx="2838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err="1">
                <a:latin typeface="+mj-lt"/>
              </a:rPr>
              <a:t>Huba</a:t>
            </a:r>
            <a:r>
              <a:rPr lang="en-CA" sz="1400" dirty="0">
                <a:latin typeface="+mj-lt"/>
              </a:rPr>
              <a:t> Gaspar,2015.yuspify.com/blog/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74682" y="1538084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Not optimal at the beginning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/>
          <a:srcRect b="24611"/>
          <a:stretch/>
        </p:blipFill>
        <p:spPr>
          <a:xfrm>
            <a:off x="1099457" y="4194964"/>
            <a:ext cx="3353551" cy="233620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99457" y="3814258"/>
            <a:ext cx="2424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2. Data sparsity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99457" y="6513661"/>
            <a:ext cx="3500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+mj-lt"/>
                <a:hlinkClick r:id="rId15"/>
              </a:rPr>
              <a:t>https://web.csulb.edu/~rforsati/research.html</a:t>
            </a:r>
            <a:endParaRPr lang="en-CA" sz="1400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67103" y="1672067"/>
            <a:ext cx="6141720" cy="308109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667103" y="964236"/>
            <a:ext cx="23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3. User privacy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97219" y="4783885"/>
            <a:ext cx="6300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latin typeface="+mj-lt"/>
              </a:rPr>
              <a:t>PULKIT SHARMA, JUNE 21, 2018,</a:t>
            </a:r>
            <a:r>
              <a:rPr lang="en-CA" sz="1400" dirty="0">
                <a:latin typeface="+mj-lt"/>
                <a:hlinkClick r:id="rId17"/>
              </a:rPr>
              <a:t>https://www.analyticsvidhya.com/blog/</a:t>
            </a:r>
            <a:r>
              <a:rPr lang="fi-FI" sz="1400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011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57211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139-E32C-4028-B831-AA6B334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5BB8-1BE4-4A13-86C9-BA784C86B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Synthetic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4E731-10D2-4643-B7D2-42B577A3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1072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+mj-lt"/>
              </a:rPr>
              <a:t>Generation</a:t>
            </a:r>
          </a:p>
          <a:p>
            <a:pPr marL="465138" indent="0">
              <a:lnSpc>
                <a:spcPct val="100000"/>
              </a:lnSpc>
              <a:buNone/>
            </a:pPr>
            <a:r>
              <a:rPr lang="en-US" sz="2200" dirty="0">
                <a:latin typeface="+mj-lt"/>
              </a:rPr>
              <a:t>Looped addition of d dimensional outer-product of  a vector to a rank controlled identity matrix </a:t>
            </a:r>
            <a:r>
              <a:rPr lang="en-US" sz="2200" dirty="0" err="1">
                <a:latin typeface="+mj-lt"/>
              </a:rPr>
              <a:t>dxd</a:t>
            </a:r>
            <a:endParaRPr lang="en-US" sz="22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+mj-lt"/>
              </a:rPr>
              <a:t>Control Parameters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Rank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Dimension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Density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4241-D58C-4201-853C-D1152F60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681163"/>
            <a:ext cx="5183188" cy="823912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MovieLens</a:t>
            </a:r>
            <a:r>
              <a:rPr lang="en-US" dirty="0">
                <a:latin typeface="+mj-lt"/>
              </a:rPr>
              <a:t> 1M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7596E-43E7-4C2B-A1E4-28FC4E4A8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8484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Attributes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6040 users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3883 movies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Density: 4.26%</a:t>
            </a:r>
          </a:p>
          <a:p>
            <a:pPr marL="0" indent="0">
              <a:buNone/>
            </a:pPr>
            <a:r>
              <a:rPr lang="en-US" sz="7600" dirty="0">
                <a:solidFill>
                  <a:schemeClr val="bg1"/>
                </a:solidFill>
                <a:latin typeface="+mj-lt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Metadata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Age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Occupation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Gender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Genre 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590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139-E32C-4028-B831-AA6B334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5BB8-1BE4-4A13-86C9-BA784C86B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Synthetic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4241-D58C-4201-853C-D1152F60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681163"/>
            <a:ext cx="5183188" cy="823912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MovieLens</a:t>
            </a:r>
            <a:r>
              <a:rPr lang="en-US" dirty="0">
                <a:latin typeface="+mj-lt"/>
              </a:rPr>
              <a:t> 1M</a:t>
            </a:r>
          </a:p>
        </p:txBody>
      </p:sp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144D2923-9F3E-4D35-A192-9CD7324630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5" y="3071650"/>
            <a:ext cx="5183188" cy="2551438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EE26087D-E5D1-47FA-A1C3-72DC4A6EEB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88" y="2789695"/>
            <a:ext cx="4387586" cy="31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3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623</Words>
  <Application>Microsoft Macintosh PowerPoint</Application>
  <PresentationFormat>Widescreen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Understanding Recommendation Systems</vt:lpstr>
      <vt:lpstr>Introduction</vt:lpstr>
      <vt:lpstr>PowerPoint Presentation</vt:lpstr>
      <vt:lpstr>PowerPoint Presentation</vt:lpstr>
      <vt:lpstr>Techniques for recommendation system</vt:lpstr>
      <vt:lpstr>Challenges in recommendation system</vt:lpstr>
      <vt:lpstr>Datasets</vt:lpstr>
      <vt:lpstr>Datasets</vt:lpstr>
      <vt:lpstr>Datasets</vt:lpstr>
      <vt:lpstr>Visualizing MovieLens 1M</vt:lpstr>
      <vt:lpstr>Approach</vt:lpstr>
      <vt:lpstr>PowerPoint Presentation</vt:lpstr>
      <vt:lpstr>Correlation</vt:lpstr>
      <vt:lpstr>Correlation – MovieLens 1M</vt:lpstr>
      <vt:lpstr>SVD</vt:lpstr>
      <vt:lpstr>SVD – Overview</vt:lpstr>
      <vt:lpstr>SVD – Synthetic Data Understanding Parameters </vt:lpstr>
      <vt:lpstr>Iterative SVD – Synthetic Data</vt:lpstr>
      <vt:lpstr>Iterative SVD – MovieLens 1M Matrix Completion Approaches</vt:lpstr>
      <vt:lpstr>Iterative SVD – MovieLens 1M Tuning λ</vt:lpstr>
      <vt:lpstr>Regression</vt:lpstr>
      <vt:lpstr>Linear Regression Incorporating metadata</vt:lpstr>
      <vt:lpstr>Combined Approach</vt:lpstr>
      <vt:lpstr>Combinational Approach Includes User/Movie Ratings and User Metadata</vt:lpstr>
      <vt:lpstr>Learnings</vt:lpstr>
      <vt:lpstr>Learnings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Recommendation Systems</dc:title>
  <dc:creator>Yousef Khaireddin</dc:creator>
  <cp:lastModifiedBy>Krishna Chaitanya</cp:lastModifiedBy>
  <cp:revision>83</cp:revision>
  <dcterms:created xsi:type="dcterms:W3CDTF">2019-12-08T16:32:33Z</dcterms:created>
  <dcterms:modified xsi:type="dcterms:W3CDTF">2019-12-10T20:35:45Z</dcterms:modified>
</cp:coreProperties>
</file>