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86" r:id="rId5"/>
    <p:sldId id="284" r:id="rId6"/>
    <p:sldId id="260" r:id="rId7"/>
    <p:sldId id="290" r:id="rId8"/>
    <p:sldId id="261" r:id="rId9"/>
    <p:sldId id="263" r:id="rId10"/>
    <p:sldId id="282" r:id="rId11"/>
    <p:sldId id="291" r:id="rId12"/>
    <p:sldId id="289" r:id="rId13"/>
    <p:sldId id="281" r:id="rId14"/>
    <p:sldId id="283" r:id="rId15"/>
    <p:sldId id="271" r:id="rId16"/>
    <p:sldId id="265" r:id="rId17"/>
    <p:sldId id="266" r:id="rId18"/>
    <p:sldId id="268" r:id="rId19"/>
    <p:sldId id="274" r:id="rId20"/>
    <p:sldId id="276" r:id="rId21"/>
    <p:sldId id="277" r:id="rId22"/>
    <p:sldId id="292" r:id="rId23"/>
    <p:sldId id="278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ef Khaireddin" initials="YK" lastIdx="1" clrIdx="0">
    <p:extLst>
      <p:ext uri="{19B8F6BF-5375-455C-9EA6-DF929625EA0E}">
        <p15:presenceInfo xmlns:p15="http://schemas.microsoft.com/office/powerpoint/2012/main" userId="7fbded38e8f93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96" y="354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13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47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8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B52C-3F10-4B90-9BE6-1ADE42CEABA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BE13A-959E-4ED5-82E2-1319C539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AA5D-DBCC-4187-8B75-7B0CAE0A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1933-07CA-4555-9821-48EDBAD0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72F0-B955-47E5-AE30-BE06523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72B0-5700-4630-B79F-D07B9556420B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9815-746A-4ED9-9A31-26A693B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6143-E0CC-4582-A1FF-31EC7A2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0069-CB4C-487E-804D-77DE510F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3CE3-1C59-44CF-A2AB-FEC70F0C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1254-ABC1-4764-802A-6758B3C4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80F-33A2-4D05-A092-A9E025302A77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054A-1962-4B3B-86EB-53F2B207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A0D5-CC8D-4FC3-AE15-EDF997B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3AF04-6407-4AB7-AFCF-07B60D06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3E80-8737-4B00-BA9F-C1BB1DDB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3F35-5FD8-4AF9-A286-F23D20E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AEBD-A9AC-467B-AAC8-A2CA280CE543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1-34DF-44B6-AF3B-99D56F9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42EA-C0DA-461F-90DD-2BCA0D15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91E1-8786-4D8D-B3B8-43E08DCB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CE41-7AA2-443F-BABD-1501B598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F362-1268-4D1A-920E-6353C0D3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C75-1799-4362-A9DE-3FDE54076EAF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D5BC-6064-4BF0-8778-E49AC3E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C0FD-C5F2-4BCC-91AE-1A010A2A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530B-71C2-4682-8F2F-0B93A6D1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B780-D850-4F8E-8A46-2EE925A1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B502-3119-4D8D-9C3D-BF3FE25D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AA11-FEFE-418F-8896-B1A46D174DB7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640A-E2F6-45CC-B08F-A38AF73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FDB2-E1F2-42DE-AD13-CB4EC88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2CA-A948-47E1-A2B6-1E73509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6E8D-0CFD-4E60-B10C-CA75DD841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28B-49D7-41E5-85AB-ED06506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DFEF-B1A3-46FD-9649-85994B79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2849-6F8D-4A47-923F-F911FD0E9B31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7345-53DC-448A-899F-C07047EC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F3E5-C293-48C6-972B-BDAEF43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BAB-37F8-4C88-A431-6CB6E99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0B0F-7DBB-4706-AE7E-2F8898CB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0F56-315D-41CA-BAE0-A4E3F797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5524-3931-4827-8560-44C1DFE7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2FF8-C922-4CD3-9D0A-2F2F63F1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0901-CB56-47D5-B86F-60D9245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06F9-3776-4B81-BA98-A0A42F9F2506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1740D-923F-4B6A-99A6-2A8C826E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42B9-E1A4-415D-B8ED-96CEF681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6FE1-2195-4A00-B161-7D77642A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7FA4D-94A3-4595-A20E-129C739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780-98A5-4575-9AD5-B6323986CAD1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093B1-F659-4FA5-A906-862F8203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9C787-B13B-41B7-990B-35C22F94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3501-AE06-4D69-8CCB-75B6FC61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78EC-3078-4240-9222-3D4A61C92B21}" type="datetime1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3B86-4FCD-4A2A-9B18-FB30F175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8A54D-D34D-48E6-94BF-AFECDA4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B39-CCCB-400B-BD79-FB3C4F4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4363-14CF-46B9-BCAC-F9DE0BD8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EDE0-7782-4ECA-BADB-AB11D8860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109C-FE9F-4048-9238-24FA9EEB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DF2-123E-4314-AF57-FB1BDD05DFD3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0768-1DBB-49BA-92EA-15772B8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6D14-8A3E-4B36-A1D7-E0F45E5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6D1-14D4-481A-B803-41C258B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F1D95-0639-4BFA-91C4-14B237AB0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0638-68D9-4E09-A8F3-8E23300C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9FF-7C8F-4854-B13F-5FFE422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677-0E3E-4670-90EB-D7CFD2D79959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D677-231E-4A8D-9449-C560D8C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5763A-D235-4FE9-ACB9-FD79A7D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5F7B8-F12D-408A-ABDE-5E698FEF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A92F-A815-4149-9F5B-C0267818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6D37-76C7-4DAC-B76E-FDB5D66D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E815-F4E5-4676-A816-26E7C8F64B3E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9E8C-2644-43CA-9BB6-7F3D4A9D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5F80-CCC9-44CC-A966-33E3E44F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3.jpeg"/><Relationship Id="rId3" Type="http://schemas.openxmlformats.org/officeDocument/2006/relationships/image" Target="../media/image1.emf"/><Relationship Id="rId7" Type="http://schemas.openxmlformats.org/officeDocument/2006/relationships/customXml" Target="../ink/ink7.xml"/><Relationship Id="rId12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11.xml"/><Relationship Id="rId5" Type="http://schemas.openxmlformats.org/officeDocument/2006/relationships/customXml" Target="../ink/ink6.xml"/><Relationship Id="rId10" Type="http://schemas.openxmlformats.org/officeDocument/2006/relationships/customXml" Target="../ink/ink10.xml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hyperlink" Target="https://towardsdatascienc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customXml" Target="../ink/ink16.xml"/><Relationship Id="rId12" Type="http://schemas.openxmlformats.org/officeDocument/2006/relationships/image" Target="../media/image2.emf"/><Relationship Id="rId17" Type="http://schemas.openxmlformats.org/officeDocument/2006/relationships/hyperlink" Target="https://www.analyticsvidhya.com/blog/" TargetMode="External"/><Relationship Id="rId2" Type="http://schemas.openxmlformats.org/officeDocument/2006/relationships/customXml" Target="../ink/ink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20.xml"/><Relationship Id="rId5" Type="http://schemas.openxmlformats.org/officeDocument/2006/relationships/customXml" Target="../ink/ink15.xml"/><Relationship Id="rId15" Type="http://schemas.openxmlformats.org/officeDocument/2006/relationships/hyperlink" Target="https://web.csulb.edu/~rforsati/research.html" TargetMode="External"/><Relationship Id="rId10" Type="http://schemas.openxmlformats.org/officeDocument/2006/relationships/customXml" Target="../ink/ink19.xml"/><Relationship Id="rId4" Type="http://schemas.openxmlformats.org/officeDocument/2006/relationships/customXml" Target="../ink/ink14.xml"/><Relationship Id="rId9" Type="http://schemas.openxmlformats.org/officeDocument/2006/relationships/customXml" Target="../ink/ink18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16E-C5D4-4154-BBBD-BE6ADD89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39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Understanding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0262-1A53-4F45-9290-1D3CAB4D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8051"/>
            <a:ext cx="9144000" cy="1655762"/>
          </a:xfrm>
        </p:spPr>
        <p:txBody>
          <a:bodyPr/>
          <a:lstStyle/>
          <a:p>
            <a:r>
              <a:rPr lang="en-US" dirty="0" err="1"/>
              <a:t>Zhoufa</a:t>
            </a:r>
            <a:r>
              <a:rPr lang="en-US" dirty="0"/>
              <a:t> Chen</a:t>
            </a:r>
          </a:p>
          <a:p>
            <a:r>
              <a:rPr lang="en-US" dirty="0"/>
              <a:t>Yousif Khaireddin</a:t>
            </a:r>
          </a:p>
          <a:p>
            <a:r>
              <a:rPr lang="en-US" dirty="0"/>
              <a:t>Krishna </a:t>
            </a:r>
            <a:r>
              <a:rPr lang="en-US" dirty="0" err="1"/>
              <a:t>Palle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1FF343-ED32-45AE-B259-85A86CCED413}"/>
              </a:ext>
            </a:extLst>
          </p:cNvPr>
          <p:cNvSpPr txBox="1">
            <a:spLocks/>
          </p:cNvSpPr>
          <p:nvPr/>
        </p:nvSpPr>
        <p:spPr>
          <a:xfrm>
            <a:off x="1524000" y="5009827"/>
            <a:ext cx="9526292" cy="1158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ENG EC503 </a:t>
            </a:r>
          </a:p>
          <a:p>
            <a:pPr algn="l"/>
            <a:r>
              <a:rPr lang="en-US" dirty="0"/>
              <a:t>Learning From Data </a:t>
            </a:r>
          </a:p>
          <a:p>
            <a:pPr algn="l"/>
            <a:r>
              <a:rPr lang="en-US" dirty="0"/>
              <a:t>Fall ‘19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14:cNvPr>
              <p14:cNvContentPartPr/>
              <p14:nvPr/>
            </p14:nvContentPartPr>
            <p14:xfrm>
              <a:off x="4028864" y="16577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864" y="16487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9C72BA-2D59-40F8-ADAD-AEB15F44DC86}"/>
              </a:ext>
            </a:extLst>
          </p:cNvPr>
          <p:cNvGrpSpPr/>
          <p:nvPr/>
        </p:nvGrpSpPr>
        <p:grpSpPr>
          <a:xfrm>
            <a:off x="4199864" y="1998665"/>
            <a:ext cx="360" cy="360"/>
            <a:chOff x="4199864" y="199866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47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Most movies have a rating count below 500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 average rating of all entries is roughly 3.7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There seems to be a positive correlation between rating count and average rating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7D1141-23E4-4FA4-9278-14270F1AD54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6135" t="2412"/>
          <a:stretch/>
        </p:blipFill>
        <p:spPr>
          <a:xfrm>
            <a:off x="6019800" y="1468421"/>
            <a:ext cx="5939969" cy="5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Approach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53355"/>
              </p:ext>
            </p:extLst>
          </p:nvPr>
        </p:nvGraphicFramePr>
        <p:xfrm>
          <a:off x="2075329" y="2290537"/>
          <a:ext cx="8041342" cy="2728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0671">
                  <a:extLst>
                    <a:ext uri="{9D8B030D-6E8A-4147-A177-3AD203B41FA5}">
                      <a16:colId xmlns:a16="http://schemas.microsoft.com/office/drawing/2014/main" val="332067994"/>
                    </a:ext>
                  </a:extLst>
                </a:gridCol>
                <a:gridCol w="4020671">
                  <a:extLst>
                    <a:ext uri="{9D8B030D-6E8A-4147-A177-3AD203B41FA5}">
                      <a16:colId xmlns:a16="http://schemas.microsoft.com/office/drawing/2014/main" val="1362365864"/>
                    </a:ext>
                  </a:extLst>
                </a:gridCol>
              </a:tblGrid>
              <a:tr h="55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Algorithm</a:t>
                      </a:r>
                      <a:endParaRPr lang="en-CA" sz="20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</a:t>
                      </a:r>
                      <a:endParaRPr lang="en-CA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748775"/>
                  </a:ext>
                </a:extLst>
              </a:tr>
              <a:tr h="552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Correlation</a:t>
                      </a:r>
                      <a:endParaRPr lang="en-CA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Ratings</a:t>
                      </a:r>
                      <a:endParaRPr lang="en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883017"/>
                  </a:ext>
                </a:extLst>
              </a:tr>
              <a:tr h="552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Singular value decomposition (SVD)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Ratings </a:t>
                      </a:r>
                      <a:endParaRPr lang="en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7147129"/>
                  </a:ext>
                </a:extLst>
              </a:tr>
              <a:tr h="516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Linear regression:</a:t>
                      </a:r>
                      <a:r>
                        <a:rPr lang="en-US" sz="2000" baseline="0" dirty="0" smtClean="0"/>
                        <a:t> OLS, Ridge</a:t>
                      </a:r>
                      <a:endParaRPr lang="en-CA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User &amp; Movie info (Metadata)</a:t>
                      </a:r>
                      <a:endParaRPr lang="en-CA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2139158"/>
                  </a:ext>
                </a:extLst>
              </a:tr>
              <a:tr h="55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SVD &amp; Linear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Rating data + Meta</a:t>
                      </a:r>
                      <a:r>
                        <a:rPr lang="en-US" sz="2000" baseline="0" dirty="0" smtClean="0"/>
                        <a:t> data</a:t>
                      </a:r>
                      <a:endParaRPr lang="en-CA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44836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874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–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Most coefficients are roughly zero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Changing the </a:t>
            </a:r>
            <a:r>
              <a:rPr lang="en-US" dirty="0" smtClean="0"/>
              <a:t>function from Person </a:t>
            </a:r>
            <a:r>
              <a:rPr lang="en-US" dirty="0"/>
              <a:t>to </a:t>
            </a:r>
            <a:r>
              <a:rPr lang="en-US" dirty="0" smtClean="0"/>
              <a:t>S</a:t>
            </a:r>
            <a:r>
              <a:rPr lang="en-US" dirty="0" smtClean="0"/>
              <a:t>pearman </a:t>
            </a:r>
            <a:r>
              <a:rPr lang="en-US" dirty="0"/>
              <a:t>yielded little to no difference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 notion of correlation is slightly ambiguous with extremely sparse vectors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Main Issue</a:t>
            </a:r>
          </a:p>
          <a:p>
            <a:pPr marL="0" indent="0">
              <a:buNone/>
            </a:pPr>
            <a:r>
              <a:rPr lang="en-US" dirty="0" smtClean="0"/>
              <a:t>Recommendations are given based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aggregate user </a:t>
            </a:r>
            <a:r>
              <a:rPr lang="en-US" dirty="0" smtClean="0"/>
              <a:t>behavior</a:t>
            </a:r>
            <a:r>
              <a:rPr lang="en-US" dirty="0"/>
              <a:t>, ignoring variations in user to user preferences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97C41C-5FC6-4620-B21C-74425836FCB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8822" y="2220687"/>
            <a:ext cx="5448356" cy="35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29619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Any full matrix (R) can be decomposed into 3 matrices</a:t>
                </a:r>
              </a:p>
              <a:p>
                <a:pPr marL="0" indent="0">
                  <a:buNone/>
                </a:pP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+mj-lt"/>
                        </a:rPr>
                        <m:t>𝑅</m:t>
                      </m:r>
                      <m:r>
                        <a:rPr lang="en-CA" i="1">
                          <a:latin typeface="+mj-lt"/>
                        </a:rPr>
                        <m:t>=</m:t>
                      </m:r>
                      <m:r>
                        <a:rPr lang="en-CA" i="1">
                          <a:latin typeface="+mj-lt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>
                          <a:latin typeface="+mj-lt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+mj-lt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+mj-lt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+mj-lt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our problem, the matrices will hold the following </a:t>
                </a:r>
              </a:p>
              <a:p>
                <a:pPr marL="0" indent="0">
                  <a:buNone/>
                </a:pPr>
                <a:r>
                  <a:rPr lang="en-CA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+mj-lt"/>
                      </a:rPr>
                      <m:t>𝑈</m:t>
                    </m:r>
                  </m:oMath>
                </a14:m>
                <a:r>
                  <a:rPr lang="en-US" dirty="0">
                    <a:latin typeface="+mj-lt"/>
                  </a:rPr>
                  <a:t>:  insight into user preference</a:t>
                </a:r>
              </a:p>
              <a:p>
                <a:pPr marL="0" indent="0">
                  <a:buNone/>
                </a:pPr>
                <a:r>
                  <a:rPr lang="en-CA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+mj-lt"/>
                      </a:rPr>
                      <m:t>Σ</m:t>
                    </m:r>
                  </m:oMath>
                </a14:m>
                <a:r>
                  <a:rPr lang="en-US" dirty="0">
                    <a:latin typeface="+mj-lt"/>
                  </a:rPr>
                  <a:t>: diagonal matrix to weighting the information from U and V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+mj-lt"/>
                          </a:rPr>
                        </m:ctrlPr>
                      </m:sSupPr>
                      <m:e>
                        <m:r>
                          <a:rPr lang="en-CA" i="1">
                            <a:latin typeface="+mj-lt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+mj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: understanding of movie features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A reconstruction can then be created by taking the product of these matrices</a:t>
                </a:r>
                <a:endParaRPr lang="en-CA" sz="1400" dirty="0">
                  <a:latin typeface="+mj-lt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136340" y="6488668"/>
            <a:ext cx="6055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Koren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, Y., Bell, R. and </a:t>
            </a:r>
            <a:r>
              <a:rPr lang="en-CA" dirty="0" err="1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Volinsky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, C., </a:t>
            </a:r>
            <a:r>
              <a:rPr lang="en-CA" dirty="0" smtClean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2009.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 </a:t>
            </a:r>
            <a:r>
              <a:rPr lang="en-CA" i="1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Computer</a:t>
            </a:r>
            <a:r>
              <a:rPr lang="en-CA" dirty="0">
                <a:solidFill>
                  <a:srgbClr val="222222"/>
                </a:solidFill>
                <a:latin typeface="+mj-lt"/>
                <a:ea typeface="等线" panose="02010600030101010101" pitchFamily="2" charset="-122"/>
              </a:rPr>
              <a:t>, (8), pp.30-37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85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SVD – Synthetic Data</a:t>
            </a:r>
            <a:br>
              <a:rPr lang="en-US" sz="4000" dirty="0"/>
            </a:br>
            <a:r>
              <a:rPr lang="en-US" sz="3200" dirty="0"/>
              <a:t>Understanding Parameters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3993-5531-474F-ACFD-DC30974B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50346"/>
            <a:ext cx="5157787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MAE vs. Matrix Density and Rank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89B67D-360D-4F10-8BB3-DAF19A9A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8" y="1850345"/>
            <a:ext cx="5183188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MAE vs. Density (rank  = 10)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9DA22-501C-4E52-ABEA-85C974DEAED3}"/>
              </a:ext>
            </a:extLst>
          </p:cNvPr>
          <p:cNvPicPr/>
          <p:nvPr/>
        </p:nvPicPr>
        <p:blipFill rotWithShape="1">
          <a:blip r:embed="rId2"/>
          <a:srcRect b="4123"/>
          <a:stretch/>
        </p:blipFill>
        <p:spPr bwMode="auto">
          <a:xfrm>
            <a:off x="756531" y="2376261"/>
            <a:ext cx="5324298" cy="3447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08E15-5410-41AA-9D53-DEFF4535B8EA}"/>
              </a:ext>
            </a:extLst>
          </p:cNvPr>
          <p:cNvPicPr/>
          <p:nvPr/>
        </p:nvPicPr>
        <p:blipFill rotWithShape="1">
          <a:blip r:embed="rId3"/>
          <a:srcRect t="21299"/>
          <a:stretch/>
        </p:blipFill>
        <p:spPr bwMode="auto">
          <a:xfrm>
            <a:off x="6224590" y="2713262"/>
            <a:ext cx="5122864" cy="335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60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92021-5185-4C4D-B058-E38BD08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Synthetic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F839B1-55BD-46CA-A894-C8CFCDC306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3200" b="1" dirty="0"/>
                  <a:t>Algorithm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/>
                  <a:t>Perform SVD on </a:t>
                </a:r>
                <a:r>
                  <a:rPr lang="en-US" dirty="0" smtClean="0"/>
                  <a:t>filled </a:t>
                </a:r>
                <a:r>
                  <a:rPr lang="en-US" dirty="0"/>
                  <a:t>matrix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/>
                  <a:t>Replace training points in reconstruction with their </a:t>
                </a:r>
                <a:br>
                  <a:rPr lang="en-US" dirty="0"/>
                </a:br>
                <a:r>
                  <a:rPr lang="en-US" dirty="0"/>
                  <a:t>original entries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/>
                  <a:t>Re-run SVD on reconstruction</a:t>
                </a:r>
              </a:p>
              <a:p>
                <a:pPr>
                  <a:buSzPct val="80000"/>
                  <a:buFont typeface="Wingdings" panose="05000000000000000000" pitchFamily="2" charset="2"/>
                  <a:buChar char="§"/>
                </a:pPr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F839B1-55BD-46CA-A894-C8CFCDC3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D5346DF-57F4-4E1A-BD86-AAF71720AD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8" y="2205398"/>
            <a:ext cx="5181604" cy="35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177-256F-43BB-BC14-BE5E2CB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</a:t>
            </a:r>
            <a:r>
              <a:rPr lang="en-US" dirty="0" err="1"/>
              <a:t>MovieLens</a:t>
            </a:r>
            <a:r>
              <a:rPr lang="en-US" dirty="0"/>
              <a:t> 1M</a:t>
            </a:r>
            <a:br>
              <a:rPr lang="en-US" dirty="0"/>
            </a:br>
            <a:r>
              <a:rPr lang="en-US" sz="3200" dirty="0"/>
              <a:t>Matrix Completion Approaches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109302-525A-4B55-8FEA-ED81C2FF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51765"/>
              </p:ext>
            </p:extLst>
          </p:nvPr>
        </p:nvGraphicFramePr>
        <p:xfrm>
          <a:off x="1115785" y="2666274"/>
          <a:ext cx="996042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3457">
                  <a:extLst>
                    <a:ext uri="{9D8B030D-6E8A-4147-A177-3AD203B41FA5}">
                      <a16:colId xmlns:a16="http://schemas.microsoft.com/office/drawing/2014/main" val="2199875809"/>
                    </a:ext>
                  </a:extLst>
                </a:gridCol>
                <a:gridCol w="2746829">
                  <a:extLst>
                    <a:ext uri="{9D8B030D-6E8A-4147-A177-3AD203B41FA5}">
                      <a16:colId xmlns:a16="http://schemas.microsoft.com/office/drawing/2014/main" val="31772585"/>
                    </a:ext>
                  </a:extLst>
                </a:gridCol>
                <a:gridCol w="3320143">
                  <a:extLst>
                    <a:ext uri="{9D8B030D-6E8A-4147-A177-3AD203B41FA5}">
                      <a16:colId xmlns:a16="http://schemas.microsoft.com/office/drawing/2014/main" val="21608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Initial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Final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Zeros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3.581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99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User Rating (AUR)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Movie Rating (AMR)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6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of AUR and AMR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27533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812" y="4383741"/>
            <a:ext cx="9009529" cy="46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2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172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Iterative SVD – </a:t>
                </a:r>
                <a:r>
                  <a:rPr lang="en-US" dirty="0" err="1"/>
                  <a:t>MovieLens</a:t>
                </a:r>
                <a:r>
                  <a:rPr lang="en-US" dirty="0"/>
                  <a:t> 1M</a:t>
                </a:r>
                <a:br>
                  <a:rPr lang="en-US" dirty="0"/>
                </a:br>
                <a:r>
                  <a:rPr lang="en-US" sz="3200" dirty="0"/>
                  <a:t>Tuning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7373" b="-8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𝑀𝑎𝑡𝑟𝑖𝑥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𝐴𝑈𝑅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𝐴𝑀𝑅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E37F02-0AA5-465D-9E4D-46768EE4F8E6}"/>
              </a:ext>
            </a:extLst>
          </p:cNvPr>
          <p:cNvPicPr/>
          <p:nvPr/>
        </p:nvPicPr>
        <p:blipFill rotWithShape="1">
          <a:blip r:embed="rId4"/>
          <a:srcRect t="14125" r="5791" b="43723"/>
          <a:stretch/>
        </p:blipFill>
        <p:spPr bwMode="auto">
          <a:xfrm>
            <a:off x="1055914" y="2548958"/>
            <a:ext cx="4357008" cy="2904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D8883-4788-41C1-96A3-9DB59B2C4319}"/>
              </a:ext>
            </a:extLst>
          </p:cNvPr>
          <p:cNvPicPr/>
          <p:nvPr/>
        </p:nvPicPr>
        <p:blipFill rotWithShape="1">
          <a:blip r:embed="rId4"/>
          <a:srcRect t="55436"/>
          <a:stretch/>
        </p:blipFill>
        <p:spPr bwMode="auto">
          <a:xfrm>
            <a:off x="6626214" y="2428804"/>
            <a:ext cx="4509872" cy="3051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0" y="5253633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000" dirty="0"/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dirty="0" smtClean="0"/>
                  <a:t> </a:t>
                </a:r>
                <a:r>
                  <a:rPr lang="en-GB" sz="2000" dirty="0"/>
                  <a:t>= 0.3  </a:t>
                </a:r>
              </a:p>
              <a:p>
                <a:pPr algn="ctr"/>
                <a:r>
                  <a:rPr lang="en-GB" sz="2000" dirty="0" smtClean="0"/>
                  <a:t>minimum </a:t>
                </a:r>
                <a:r>
                  <a:rPr lang="en-GB" sz="2000" dirty="0"/>
                  <a:t>initial MAE = 0.766</a:t>
                </a:r>
              </a:p>
              <a:p>
                <a:pPr algn="ctr"/>
                <a:r>
                  <a:rPr lang="en-GB" sz="2000" dirty="0" smtClean="0"/>
                  <a:t>minimum </a:t>
                </a:r>
                <a:r>
                  <a:rPr lang="en-GB" sz="2000" dirty="0"/>
                  <a:t>final MAE of 0.695</a:t>
                </a:r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253633"/>
                <a:ext cx="6096000" cy="1015663"/>
              </a:xfrm>
              <a:prstGeom prst="rect">
                <a:avLst/>
              </a:prstGeom>
              <a:blipFill>
                <a:blip r:embed="rId5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773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10805FF5-7E6F-4354-904A-E46BAF81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100" dirty="0"/>
              <a:t>Incorporating metadata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81B11B-116A-4075-83B0-3B087A29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22059" cy="168983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600" b="1" dirty="0"/>
              <a:t>Feature Set 1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/>
              <a:t>MovieID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/>
              <a:t>UserID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/>
              <a:t>Age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/>
              <a:t>Occupation</a:t>
            </a:r>
            <a:endParaRPr lang="en-US" sz="2600" b="1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/>
              <a:t>Gender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2600" b="1" dirty="0"/>
              <a:t>Genre</a:t>
            </a:r>
            <a:endParaRPr lang="en-GB" sz="2600" b="1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CF7644A-27D0-45B0-BD35-03AD56F1BA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0E0CA-0040-46DE-BD9E-6CA1D47F98F5}"/>
              </a:ext>
            </a:extLst>
          </p:cNvPr>
          <p:cNvSpPr/>
          <p:nvPr/>
        </p:nvSpPr>
        <p:spPr>
          <a:xfrm>
            <a:off x="4096871" y="1825625"/>
            <a:ext cx="7920318" cy="229703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1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User Rating</a:t>
            </a:r>
          </a:p>
          <a:p>
            <a:pPr>
              <a:buSzPct val="80000"/>
            </a:pPr>
            <a:endParaRPr lang="en-US" dirty="0" smtClean="0"/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endParaRPr lang="en-US" dirty="0" smtClean="0"/>
          </a:p>
          <a:p>
            <a:pPr>
              <a:buSzPct val="80000"/>
            </a:pPr>
            <a:endParaRPr lang="en-US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3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Movie Rating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82" y="3333439"/>
            <a:ext cx="6522968" cy="30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10805FF5-7E6F-4354-904A-E46BAF81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100" dirty="0"/>
              <a:t>Incorporating metadata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81B11B-116A-4075-83B0-3B087A29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8983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Feature Set 1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MovieID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UserID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Age</a:t>
            </a:r>
          </a:p>
          <a:p>
            <a:pPr marL="0" indent="0">
              <a:buSzPct val="80000"/>
              <a:buNone/>
            </a:pP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Occupation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Gender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Genre</a:t>
            </a:r>
            <a:endParaRPr lang="en-GB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CF7644A-27D0-45B0-BD35-03AD56F1BA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483C58A-E6E1-42D9-A37D-8A9EB7F82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71654"/>
              </p:ext>
            </p:extLst>
          </p:nvPr>
        </p:nvGraphicFramePr>
        <p:xfrm>
          <a:off x="6537774" y="5308188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44D9AE2-5F7B-4BA0-9108-AA92D9CC6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79198"/>
              </p:ext>
            </p:extLst>
          </p:nvPr>
        </p:nvGraphicFramePr>
        <p:xfrm>
          <a:off x="6537775" y="3802879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E6089B2-8C38-477B-B975-2A11BABDE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410807"/>
              </p:ext>
            </p:extLst>
          </p:nvPr>
        </p:nvGraphicFramePr>
        <p:xfrm>
          <a:off x="6537776" y="2202870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890E0CA-0040-46DE-BD9E-6CA1D47F98F5}"/>
              </a:ext>
            </a:extLst>
          </p:cNvPr>
          <p:cNvSpPr/>
          <p:nvPr/>
        </p:nvSpPr>
        <p:spPr>
          <a:xfrm>
            <a:off x="838200" y="3751979"/>
            <a:ext cx="5181597" cy="270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1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User Rating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3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Movie Rating</a:t>
            </a:r>
          </a:p>
        </p:txBody>
      </p:sp>
    </p:spTree>
    <p:extLst>
      <p:ext uri="{BB962C8B-B14F-4D97-AF65-F5344CB8AC3E}">
        <p14:creationId xmlns:p14="http://schemas.microsoft.com/office/powerpoint/2010/main" val="5458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4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7" y="567450"/>
            <a:ext cx="8561304" cy="5888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is recommendation system? Netflix is a good example 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508664" y="174291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664" y="173391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2720704" y="89259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704" y="883599"/>
                <a:ext cx="183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146864" y="763719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083144" y="209118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144" y="2082185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5744" y="1425905"/>
                <a:ext cx="18360" cy="244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mage result for recommendation syste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80" y="1156256"/>
            <a:ext cx="9367248" cy="52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36524" y="6521188"/>
            <a:ext cx="5895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+mj-lt"/>
              </a:rPr>
              <a:t>Kevin </a:t>
            </a:r>
            <a:r>
              <a:rPr lang="en-CA" sz="1600" dirty="0" smtClean="0">
                <a:latin typeface="+mj-lt"/>
              </a:rPr>
              <a:t>Liao,2018</a:t>
            </a:r>
            <a:r>
              <a:rPr lang="en-CA" sz="1600" dirty="0">
                <a:latin typeface="+mj-lt"/>
              </a:rPr>
              <a:t>. </a:t>
            </a:r>
            <a:r>
              <a:rPr lang="en-CA" sz="1600" dirty="0">
                <a:latin typeface="+mj-lt"/>
                <a:hlinkClick r:id="rId14"/>
              </a:rPr>
              <a:t>https://towardsdatascience.com/</a:t>
            </a:r>
            <a:r>
              <a:rPr lang="en-CA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3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7" y="1101660"/>
            <a:ext cx="8561304" cy="58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Why we need recommendation systems? 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5744" y="1425905"/>
                <a:ext cx="1836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721216" y="2293250"/>
            <a:ext cx="630143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Better understand what the user needs.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Sell more products and services.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Increase the user satisfaction.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Increase user fidelity.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646" y="2088025"/>
            <a:ext cx="4286250" cy="34194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 txBox="1">
            <a:spLocks/>
          </p:cNvSpPr>
          <p:nvPr/>
        </p:nvSpPr>
        <p:spPr>
          <a:xfrm>
            <a:off x="360627" y="469316"/>
            <a:ext cx="8561304" cy="5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Motivation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73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recommendation system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20" y="1766216"/>
            <a:ext cx="6774940" cy="42298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5541" y="1740091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1</a:t>
            </a:r>
            <a:endParaRPr lang="en-CA" sz="2800" b="1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4633" y="1692430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2</a:t>
            </a:r>
            <a:endParaRPr lang="en-CA" sz="2800" b="1" dirty="0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5541" y="6082630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+mj-lt"/>
              </a:rPr>
              <a:t>3</a:t>
            </a:r>
            <a:endParaRPr lang="en-CA" sz="28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099" y="6117243"/>
            <a:ext cx="489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HYBRID: a mixture of the above two methods</a:t>
            </a:r>
            <a:endParaRPr lang="en-CA" sz="2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6524" y="6521188"/>
            <a:ext cx="5895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+mj-lt"/>
              </a:rPr>
              <a:t>Kevin </a:t>
            </a:r>
            <a:r>
              <a:rPr lang="en-CA" sz="1600" dirty="0" smtClean="0">
                <a:latin typeface="+mj-lt"/>
              </a:rPr>
              <a:t>Liao,2018</a:t>
            </a:r>
            <a:r>
              <a:rPr lang="en-CA" sz="1600" dirty="0">
                <a:latin typeface="+mj-lt"/>
              </a:rPr>
              <a:t>. </a:t>
            </a:r>
            <a:r>
              <a:rPr lang="en-CA" sz="1600" dirty="0">
                <a:latin typeface="+mj-lt"/>
                <a:hlinkClick r:id="rId3"/>
              </a:rPr>
              <a:t>https://towardsdatascience.com/</a:t>
            </a:r>
            <a:r>
              <a:rPr lang="en-CA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3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AB7-962F-4EF3-81FD-9F5EF423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-156150"/>
            <a:ext cx="10515600" cy="1325563"/>
          </a:xfrm>
        </p:spPr>
        <p:txBody>
          <a:bodyPr/>
          <a:lstStyle/>
          <a:p>
            <a:r>
              <a:rPr lang="en-US" dirty="0" smtClean="0"/>
              <a:t>Challenges in recommendation system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845571" y="84631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571" y="83731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3569790" y="90566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790" y="896662"/>
                <a:ext cx="183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995950" y="776782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420051" y="119457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051" y="11855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435531" y="111717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531" y="11081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435531" y="111717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531" y="11081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844348" y="873958"/>
              <a:ext cx="360" cy="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5348" y="864958"/>
                <a:ext cx="18360" cy="244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485" y="1672067"/>
            <a:ext cx="3396615" cy="18264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99457" y="960966"/>
            <a:ext cx="2188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Cold start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7558" y="3456961"/>
            <a:ext cx="2838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err="1">
                <a:latin typeface="+mj-lt"/>
              </a:rPr>
              <a:t>Huba</a:t>
            </a:r>
            <a:r>
              <a:rPr lang="en-CA" sz="1400" dirty="0">
                <a:latin typeface="+mj-lt"/>
              </a:rPr>
              <a:t> </a:t>
            </a:r>
            <a:r>
              <a:rPr lang="en-CA" sz="1400" dirty="0" smtClean="0">
                <a:latin typeface="+mj-lt"/>
              </a:rPr>
              <a:t>Gaspar,2015.yuspify.com/blog/</a:t>
            </a:r>
            <a:endParaRPr lang="en-CA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4682" y="1538084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Not </a:t>
            </a:r>
            <a:r>
              <a:rPr lang="en-US" dirty="0">
                <a:latin typeface="+mj-lt"/>
              </a:rPr>
              <a:t>optimal at the beginning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/>
          <a:srcRect b="24611"/>
          <a:stretch/>
        </p:blipFill>
        <p:spPr>
          <a:xfrm>
            <a:off x="1099457" y="4194964"/>
            <a:ext cx="3353551" cy="233620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9457" y="3814258"/>
            <a:ext cx="2424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2. Data sparsity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9457" y="6513661"/>
            <a:ext cx="3500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+mj-lt"/>
                <a:hlinkClick r:id="rId15"/>
              </a:rPr>
              <a:t>https://web.csulb.edu/~rforsati/research.html</a:t>
            </a:r>
            <a:endParaRPr lang="en-CA" sz="1400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67103" y="1672067"/>
            <a:ext cx="6141720" cy="30810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667103" y="964236"/>
            <a:ext cx="23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3. User privacy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7219" y="4783885"/>
            <a:ext cx="6300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latin typeface="+mj-lt"/>
              </a:rPr>
              <a:t>PULKIT </a:t>
            </a:r>
            <a:r>
              <a:rPr lang="fi-FI" sz="1400" dirty="0" smtClean="0">
                <a:latin typeface="+mj-lt"/>
              </a:rPr>
              <a:t>SHARMA</a:t>
            </a:r>
            <a:r>
              <a:rPr lang="fi-FI" sz="1400" dirty="0">
                <a:latin typeface="+mj-lt"/>
              </a:rPr>
              <a:t>, JUNE 21, </a:t>
            </a:r>
            <a:r>
              <a:rPr lang="fi-FI" sz="1400" dirty="0" smtClean="0">
                <a:latin typeface="+mj-lt"/>
              </a:rPr>
              <a:t>2018,</a:t>
            </a:r>
            <a:r>
              <a:rPr lang="en-CA" sz="1400" dirty="0" smtClean="0">
                <a:latin typeface="+mj-lt"/>
                <a:hlinkClick r:id="rId17"/>
              </a:rPr>
              <a:t>https</a:t>
            </a:r>
            <a:r>
              <a:rPr lang="en-CA" sz="1400" dirty="0">
                <a:latin typeface="+mj-lt"/>
                <a:hlinkClick r:id="rId17"/>
              </a:rPr>
              <a:t>://www.analyticsvidhya.com/blog/</a:t>
            </a:r>
            <a:r>
              <a:rPr lang="fi-FI" sz="14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01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Datasets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E731-10D2-4643-B7D2-42B577A3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1072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Generation</a:t>
            </a:r>
          </a:p>
          <a:p>
            <a:pPr marL="465138" indent="0">
              <a:lnSpc>
                <a:spcPct val="100000"/>
              </a:lnSpc>
              <a:buNone/>
            </a:pPr>
            <a:r>
              <a:rPr lang="en-US" sz="2200" dirty="0"/>
              <a:t>Looped addition of d dimensional outer-product of  a vector to a rank controlled </a:t>
            </a:r>
            <a:r>
              <a:rPr lang="en-US" sz="2200" dirty="0"/>
              <a:t>identity </a:t>
            </a:r>
            <a:r>
              <a:rPr lang="en-US" sz="2200" dirty="0"/>
              <a:t>matrix </a:t>
            </a:r>
            <a:r>
              <a:rPr lang="en-US" sz="2200" dirty="0" err="1"/>
              <a:t>dxd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Control </a:t>
            </a:r>
            <a:r>
              <a:rPr lang="en-US" sz="2200" dirty="0"/>
              <a:t>Parameters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/>
              <a:t>Rank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/>
              <a:t>Dimension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200" dirty="0"/>
              <a:t>Density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7596E-43E7-4C2B-A1E4-28FC4E4A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8484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Attributes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6040 users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3883 movies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Density: 4.26%</a:t>
            </a:r>
          </a:p>
          <a:p>
            <a:pPr marL="0" indent="0">
              <a:buNone/>
            </a:pPr>
            <a:r>
              <a:rPr lang="en-US" sz="7600" dirty="0" smtClean="0">
                <a:solidFill>
                  <a:schemeClr val="bg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 smtClean="0"/>
              <a:t>Metadata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 smtClean="0"/>
              <a:t>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 smtClean="0"/>
              <a:t>Occupation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 smtClean="0"/>
              <a:t>Gender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 smtClean="0"/>
              <a:t>Genre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144D2923-9F3E-4D35-A192-9CD732463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5" y="3071650"/>
            <a:ext cx="5183188" cy="2551438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EE26087D-E5D1-47FA-A1C3-72DC4A6EEB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88" y="2789695"/>
            <a:ext cx="4387586" cy="31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477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Cambria Math</vt:lpstr>
      <vt:lpstr>Wingdings</vt:lpstr>
      <vt:lpstr>Office Theme</vt:lpstr>
      <vt:lpstr>Understanding Recommendation Systems</vt:lpstr>
      <vt:lpstr>Introduction</vt:lpstr>
      <vt:lpstr>PowerPoint Presentation</vt:lpstr>
      <vt:lpstr>PowerPoint Presentation</vt:lpstr>
      <vt:lpstr>Techniques for recommendation system</vt:lpstr>
      <vt:lpstr>Challenges in recommendation system</vt:lpstr>
      <vt:lpstr>Datasets</vt:lpstr>
      <vt:lpstr>Datasets</vt:lpstr>
      <vt:lpstr>Datasets</vt:lpstr>
      <vt:lpstr>Visualizing MovieLens 1M</vt:lpstr>
      <vt:lpstr>Approach</vt:lpstr>
      <vt:lpstr>PowerPoint Presentation</vt:lpstr>
      <vt:lpstr>Correlation</vt:lpstr>
      <vt:lpstr>Correlation – MovieLens 1M</vt:lpstr>
      <vt:lpstr>SVD</vt:lpstr>
      <vt:lpstr>SVD – Overview</vt:lpstr>
      <vt:lpstr>SVD – Synthetic Data Understanding Parameters </vt:lpstr>
      <vt:lpstr>Iterative SVD – Synthetic Data</vt:lpstr>
      <vt:lpstr>Iterative SVD – MovieLens 1M Matrix Completion Approaches</vt:lpstr>
      <vt:lpstr>Iterative SVD – MovieLens 1M Tuning λ</vt:lpstr>
      <vt:lpstr>Regression</vt:lpstr>
      <vt:lpstr>Linear Regression Incorporating metadata</vt:lpstr>
      <vt:lpstr>Linear Regression Incorporating metadata</vt:lpstr>
      <vt:lpstr>PowerPoint Presentation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Recommendation Systems</dc:title>
  <dc:creator>Yousef Khaireddin</dc:creator>
  <cp:lastModifiedBy>Marco Chan</cp:lastModifiedBy>
  <cp:revision>70</cp:revision>
  <dcterms:created xsi:type="dcterms:W3CDTF">2019-12-08T16:32:33Z</dcterms:created>
  <dcterms:modified xsi:type="dcterms:W3CDTF">2019-12-10T00:57:47Z</dcterms:modified>
</cp:coreProperties>
</file>